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8" r:id="rId1"/>
    <p:sldMasterId id="2147483648" r:id="rId2"/>
  </p:sldMasterIdLst>
  <p:notesMasterIdLst>
    <p:notesMasterId r:id="rId51"/>
  </p:notesMasterIdLst>
  <p:sldIdLst>
    <p:sldId id="435" r:id="rId3"/>
    <p:sldId id="404" r:id="rId4"/>
    <p:sldId id="403" r:id="rId5"/>
    <p:sldId id="434" r:id="rId6"/>
    <p:sldId id="437" r:id="rId7"/>
    <p:sldId id="393" r:id="rId8"/>
    <p:sldId id="400" r:id="rId9"/>
    <p:sldId id="438" r:id="rId10"/>
    <p:sldId id="439" r:id="rId11"/>
    <p:sldId id="440" r:id="rId12"/>
    <p:sldId id="436" r:id="rId13"/>
    <p:sldId id="441" r:id="rId14"/>
    <p:sldId id="429" r:id="rId15"/>
    <p:sldId id="408" r:id="rId16"/>
    <p:sldId id="413" r:id="rId17"/>
    <p:sldId id="433" r:id="rId18"/>
    <p:sldId id="407" r:id="rId19"/>
    <p:sldId id="446" r:id="rId20"/>
    <p:sldId id="443" r:id="rId21"/>
    <p:sldId id="444" r:id="rId22"/>
    <p:sldId id="445" r:id="rId23"/>
    <p:sldId id="432" r:id="rId24"/>
    <p:sldId id="406" r:id="rId25"/>
    <p:sldId id="415" r:id="rId26"/>
    <p:sldId id="447" r:id="rId27"/>
    <p:sldId id="448" r:id="rId28"/>
    <p:sldId id="423" r:id="rId29"/>
    <p:sldId id="410" r:id="rId30"/>
    <p:sldId id="449" r:id="rId31"/>
    <p:sldId id="414" r:id="rId32"/>
    <p:sldId id="450" r:id="rId33"/>
    <p:sldId id="425" r:id="rId34"/>
    <p:sldId id="412" r:id="rId35"/>
    <p:sldId id="451" r:id="rId36"/>
    <p:sldId id="452" r:id="rId37"/>
    <p:sldId id="453" r:id="rId38"/>
    <p:sldId id="454" r:id="rId39"/>
    <p:sldId id="421" r:id="rId40"/>
    <p:sldId id="455" r:id="rId41"/>
    <p:sldId id="457" r:id="rId42"/>
    <p:sldId id="456" r:id="rId43"/>
    <p:sldId id="420" r:id="rId44"/>
    <p:sldId id="422" r:id="rId45"/>
    <p:sldId id="424" r:id="rId46"/>
    <p:sldId id="426" r:id="rId47"/>
    <p:sldId id="427" r:id="rId48"/>
    <p:sldId id="430" r:id="rId49"/>
    <p:sldId id="458" r:id="rId50"/>
  </p:sldIdLst>
  <p:sldSz cx="9144000" cy="5143500" type="screen16x9"/>
  <p:notesSz cx="6858000" cy="9144000"/>
  <p:custDataLst>
    <p:tags r:id="rId5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6F80"/>
    <a:srgbClr val="15A5B8"/>
    <a:srgbClr val="85CCDA"/>
    <a:srgbClr val="17434D"/>
    <a:srgbClr val="098092"/>
    <a:srgbClr val="287485"/>
    <a:srgbClr val="E6890C"/>
    <a:srgbClr val="FFFFFF"/>
    <a:srgbClr val="C00002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3967" autoAdjust="0"/>
  </p:normalViewPr>
  <p:slideViewPr>
    <p:cSldViewPr>
      <p:cViewPr varScale="1">
        <p:scale>
          <a:sx n="114" d="100"/>
          <a:sy n="114" d="100"/>
        </p:scale>
        <p:origin x="888" y="84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98092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5.5613126079447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2.1070811744386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4.80138169257340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17098445595854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1C7-49AF-811A-62FBDDE778B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230</c:v>
                </c:pt>
                <c:pt idx="1">
                  <c:v>250</c:v>
                </c:pt>
                <c:pt idx="2">
                  <c:v>350</c:v>
                </c:pt>
                <c:pt idx="3">
                  <c:v>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C7-49AF-811A-62FBDDE778B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一季度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098092"/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layout>
                <c:manualLayout>
                  <c:x val="-3.637524116577141E-17"/>
                  <c:y val="-8.25561312607950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4.80138169257343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275048233154282E-17"/>
                  <c:y val="2.1070811744386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4.8013816925734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61C7-49AF-811A-62FBDDE778B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240</c:v>
                </c:pt>
                <c:pt idx="1">
                  <c:v>300</c:v>
                </c:pt>
                <c:pt idx="2">
                  <c:v>380</c:v>
                </c:pt>
                <c:pt idx="3">
                  <c:v>450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C7-49AF-811A-62FBDDE778B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二季度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rgbClr val="098092"/>
            </a:solid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1C7-49AF-811A-62FBDDE778BE}"/>
              </c:ext>
            </c:extLst>
          </c:dPt>
          <c:dLbls>
            <c:dLbl>
              <c:idx val="0"/>
              <c:layout>
                <c:manualLayout>
                  <c:x val="0"/>
                  <c:y val="5.5613126079447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5.5613126079447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550096466308564E-16"/>
                  <c:y val="-1.34715025906735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5.56131260794470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61C7-49AF-811A-62FBDDE778B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200</c:v>
                </c:pt>
                <c:pt idx="1">
                  <c:v>330</c:v>
                </c:pt>
                <c:pt idx="2">
                  <c:v>500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C7-49AF-811A-62FBDDE778B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三季度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rgbClr val="098092"/>
            </a:solid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dLbl>
              <c:idx val="0"/>
              <c:layout>
                <c:manualLayout>
                  <c:x val="-3.637524116577141E-17"/>
                  <c:y val="5.56131260794470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1.59240069084628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5.5613126079447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61C7-49AF-811A-62FBDDE778B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8.25561312607950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61C7-49AF-811A-62FBDDE778B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Sheet1!$E$2:$E$5</c:f>
              <c:numCache>
                <c:formatCode>General</c:formatCode>
                <c:ptCount val="4"/>
                <c:pt idx="0">
                  <c:v>300</c:v>
                </c:pt>
                <c:pt idx="1">
                  <c:v>350</c:v>
                </c:pt>
                <c:pt idx="2">
                  <c:v>600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1C7-49AF-811A-62FBDDE778B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四季度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1699767728"/>
        <c:axId val="1699768816"/>
      </c:barChart>
      <c:catAx>
        <c:axId val="1699767728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09809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99768816"/>
        <c:crosses val="autoZero"/>
        <c:auto val="1"/>
        <c:lblAlgn val="ctr"/>
        <c:lblOffset val="100"/>
        <c:noMultiLvlLbl val="0"/>
      </c:catAx>
      <c:valAx>
        <c:axId val="1699768816"/>
        <c:scaling>
          <c:orientation val="minMax"/>
        </c:scaling>
        <c:delete val="0"/>
        <c:axPos val="l"/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9976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2018/10/27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98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44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4593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25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0376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775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1630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1686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2875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8373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3995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6680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273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342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320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3021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886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7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170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3144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44145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3735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8033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517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23731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04772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730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623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80529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608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64674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095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8658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03098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85573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92382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80463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5801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0559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54961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1427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141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026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702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9060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46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9838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47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273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105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17434D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0"/>
            <a:ext cx="88284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8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26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28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77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99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2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3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65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23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70DB773-3568-460D-83A3-88DD6375076F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200DA38-1A9E-4F50-A855-A1ED11A8FA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21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4E37400-0646-4690-B3CD-AFE7E0746041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543FE73-A404-45C1-B77A-6DB3BD9EA9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16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15A5B8"/>
              </a:gs>
              <a:gs pos="59000">
                <a:srgbClr val="0E6F80"/>
              </a:gs>
              <a:gs pos="97000">
                <a:srgbClr val="17434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95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4328" y="2787774"/>
            <a:ext cx="1843814" cy="23557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0538"/>
            <a:ext cx="9144000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67"/>
            <a:ext cx="496751" cy="5760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e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9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929" y="1203598"/>
            <a:ext cx="2514471" cy="2915942"/>
          </a:xfrm>
          <a:prstGeom prst="rect">
            <a:avLst/>
          </a:prstGeom>
        </p:spPr>
      </p:pic>
      <p:pic>
        <p:nvPicPr>
          <p:cNvPr id="390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73088" y="5625365"/>
            <a:ext cx="609600" cy="609600"/>
          </a:xfrm>
          <a:prstGeom prst="rect">
            <a:avLst/>
          </a:prstGeom>
        </p:spPr>
      </p:pic>
      <p:sp>
        <p:nvSpPr>
          <p:cNvPr id="563" name="TextBox 24"/>
          <p:cNvSpPr txBox="1"/>
          <p:nvPr/>
        </p:nvSpPr>
        <p:spPr>
          <a:xfrm>
            <a:off x="3995936" y="1707654"/>
            <a:ext cx="5054892" cy="623237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3600" dirty="0">
                <a:solidFill>
                  <a:srgbClr val="85CCDA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大数据人工智能</a:t>
            </a:r>
            <a:r>
              <a:rPr lang="en-US" altLang="zh-CN" sz="3600" dirty="0" err="1">
                <a:solidFill>
                  <a:srgbClr val="85CCDA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85CCDA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800" dirty="0">
              <a:solidFill>
                <a:srgbClr val="15A5B8"/>
              </a:solidFill>
              <a:effectLst>
                <a:glow rad="266700">
                  <a:srgbClr val="15A5B8">
                    <a:alpha val="2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4067944" y="3026202"/>
            <a:ext cx="44385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框架完整</a:t>
            </a:r>
            <a:r>
              <a:rPr lang="en-US" altLang="zh-CN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模板，适用机器人项目，工业</a:t>
            </a:r>
            <a:r>
              <a:rPr lang="en-US" altLang="zh-CN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4.0</a:t>
            </a: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，上市场路演，融资计划，投资合作、公司介绍、企业宣传等</a:t>
            </a:r>
            <a:endParaRPr lang="en-US" altLang="zh-CN" sz="900" dirty="0">
              <a:solidFill>
                <a:srgbClr val="15A5B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900" dirty="0">
              <a:solidFill>
                <a:srgbClr val="15A5B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1520" y="195486"/>
            <a:ext cx="1527080" cy="266016"/>
            <a:chOff x="129431" y="98485"/>
            <a:chExt cx="1527080" cy="266016"/>
          </a:xfrm>
        </p:grpSpPr>
        <p:sp>
          <p:nvSpPr>
            <p:cNvPr id="55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rgbClr val="15A5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rgbClr val="15A5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rgbClr val="0E6F80">
                      <a:shade val="30000"/>
                      <a:satMod val="115000"/>
                    </a:srgbClr>
                  </a:gs>
                  <a:gs pos="50000">
                    <a:srgbClr val="0E6F80">
                      <a:shade val="67500"/>
                      <a:satMod val="115000"/>
                    </a:srgbClr>
                  </a:gs>
                  <a:gs pos="100000">
                    <a:srgbClr val="0E6F8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6" name="图片 5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6659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1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50"/>
                            </p:stCondLst>
                            <p:childTnLst>
                              <p:par>
                                <p:cTn id="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0"/>
                </p:tgtEl>
              </p:cMediaNode>
            </p:audio>
          </p:childTnLst>
        </p:cTn>
      </p:par>
    </p:tnLst>
    <p:bldLst>
      <p:bldP spid="563" grpId="0"/>
      <p:bldP spid="563" grpId="1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937" y="2552853"/>
            <a:ext cx="5160455" cy="1477273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作为本土成长起来的智能装备企业，立足于本土，服务于本土，将以工业机器人为主导，兼顾其它机器人发展，为全面提升长沙工业的综合竞争力贡献一份力量，推动我省工业机器人的应用和产业化。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经过近五年的发展，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公司已培养出一批业务娴熟、技术精湛的技术骨干和响应迅速、经验丰富的集成精英。机器人产业已经迎来了战略性的发展契机，将成为新兴产业发展的主导产业，同时为其他支柱产业的转型提供强大支撑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12954" y="1430470"/>
            <a:ext cx="156292" cy="15629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69246" y="1595018"/>
            <a:ext cx="208440" cy="20844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7794388" y="4443265"/>
            <a:ext cx="500908" cy="500908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281381" y="4487867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183751" y="476264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76532" y="982729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11685" y="415124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6629511" y="4707644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585278" y="4984207"/>
            <a:ext cx="137389" cy="13738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65111" y="983482"/>
            <a:ext cx="1306135" cy="1269327"/>
            <a:chOff x="2132199" y="770251"/>
            <a:chExt cx="1306135" cy="1269327"/>
          </a:xfrm>
        </p:grpSpPr>
        <p:grpSp>
          <p:nvGrpSpPr>
            <p:cNvPr id="6" name="组合 5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9" name="同心圆 8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8" name="椭圆 7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项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39761" y="2036954"/>
            <a:ext cx="349446" cy="34944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06831" y="983482"/>
            <a:ext cx="1306135" cy="1269327"/>
            <a:chOff x="2132199" y="770251"/>
            <a:chExt cx="1306135" cy="1269327"/>
          </a:xfrm>
        </p:grpSpPr>
        <p:grpSp>
          <p:nvGrpSpPr>
            <p:cNvPr id="38" name="组合 37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2" name="同心圆 4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/>
                </a:endParaRPr>
              </a:p>
            </p:txBody>
          </p:sp>
        </p:grpSp>
        <p:sp>
          <p:nvSpPr>
            <p:cNvPr id="39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目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95639" y="983482"/>
            <a:ext cx="1306135" cy="1269327"/>
            <a:chOff x="2132199" y="770251"/>
            <a:chExt cx="1306135" cy="1269327"/>
          </a:xfrm>
        </p:grpSpPr>
        <p:grpSp>
          <p:nvGrpSpPr>
            <p:cNvPr id="45" name="组合 44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9" name="同心圆 48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/>
                  </a:endParaRPr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/>
                </a:endParaRPr>
              </a:p>
            </p:txBody>
          </p:sp>
        </p:grpSp>
        <p:sp>
          <p:nvSpPr>
            <p:cNvPr id="46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097393" y="983482"/>
            <a:ext cx="1306135" cy="1269327"/>
            <a:chOff x="2132199" y="770251"/>
            <a:chExt cx="1306135" cy="1269327"/>
          </a:xfrm>
        </p:grpSpPr>
        <p:grpSp>
          <p:nvGrpSpPr>
            <p:cNvPr id="52" name="组合 51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6" name="同心圆 55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/>
                  </a:endParaRPr>
                </a:p>
              </p:txBody>
            </p:sp>
          </p:grpSp>
          <p:sp>
            <p:nvSpPr>
              <p:cNvPr id="55" name="椭圆 54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/>
                </a:endParaRPr>
              </a:p>
            </p:txBody>
          </p:sp>
        </p:grpSp>
        <p:sp>
          <p:nvSpPr>
            <p:cNvPr id="53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/>
                  <a:ea typeface="微软雅黑"/>
                </a:rPr>
                <a:t>要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5511" y="0"/>
            <a:ext cx="88284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0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2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1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45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2" name="同心圆 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圆角矩形 53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963" y="743582"/>
            <a:ext cx="465036" cy="126131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47" name="组合 4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70" name="组合 69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3" name="同心圆 7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76" name="组合 75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9" name="同心圆 7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椭圆 76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82" name="组合 81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4" name="同心圆 1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3" name="椭圆 82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127" name="组合 12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0" name="同心圆 1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8" name="椭圆 12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133" name="组合 13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6" name="同心圆 1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椭圆 13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椭圆 13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139" name="组合 13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2" name="同心圆 1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0" name="椭圆 13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4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145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146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147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148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149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150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151" name="组合 150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2" name="同心圆 1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椭圆 15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椭圆 153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64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7" name="图片 6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6569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50"/>
                            </p:stCondLst>
                            <p:childTnLst>
                              <p:par>
                                <p:cTn id="5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75"/>
                            </p:stCondLst>
                            <p:childTnLst>
                              <p:par>
                                <p:cTn id="5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9" dur="125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60" dur="125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61" dur="125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25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600"/>
                            </p:stCondLst>
                            <p:childTnLst>
                              <p:par>
                                <p:cTn id="6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25"/>
                            </p:stCondLst>
                            <p:childTnLst>
                              <p:par>
                                <p:cTn id="7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2" dur="125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73" dur="125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74" dur="125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25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75"/>
                            </p:stCondLst>
                            <p:childTnLst>
                              <p:par>
                                <p:cTn id="8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5" dur="125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86" dur="125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87" dur="125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25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00"/>
                            </p:stCondLst>
                            <p:childTnLst>
                              <p:par>
                                <p:cTn id="9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50"/>
                            </p:stCondLst>
                            <p:childTnLst>
                              <p:par>
                                <p:cTn id="9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8" dur="125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99" dur="125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00" dur="125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25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600"/>
                            </p:stCondLst>
                            <p:childTnLst>
                              <p:par>
                                <p:cTn id="10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925"/>
                            </p:stCondLst>
                            <p:childTnLst>
                              <p:par>
                                <p:cTn id="110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1" dur="125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12" dur="125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13" dur="125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25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50"/>
                            </p:stCondLst>
                            <p:childTnLst>
                              <p:par>
                                <p:cTn id="1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625"/>
                            </p:stCondLst>
                            <p:childTnLst>
                              <p:par>
                                <p:cTn id="12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4" dur="125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125" dur="125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126" dur="125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125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69136E-6 L 0.25 4.69136E-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7 L -0.72725 -0.682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6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6 L -0.44062 -0.7003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586 L -0.44062 -0.70031 " pathEditMode="relative" rAng="0" ptsTypes="AA">
                                      <p:cBhvr>
                                        <p:cTn id="166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5 -0.00987 L -0.72725 -0.6821 " pathEditMode="relative" rAng="0" ptsTypes="AA">
                                      <p:cBhvr>
                                        <p:cTn id="175" dur="10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54" grpId="0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268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 料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157331" y="1100634"/>
            <a:ext cx="2376264" cy="285227"/>
            <a:chOff x="814327" y="3219334"/>
            <a:chExt cx="3603522" cy="432536"/>
          </a:xfrm>
        </p:grpSpPr>
        <p:grpSp>
          <p:nvGrpSpPr>
            <p:cNvPr id="32" name="组合 31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3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公司名称：请输入贵公司名称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57331" y="1452255"/>
            <a:ext cx="2376264" cy="285227"/>
            <a:chOff x="814327" y="3219334"/>
            <a:chExt cx="3603522" cy="432536"/>
          </a:xfrm>
        </p:grpSpPr>
        <p:grpSp>
          <p:nvGrpSpPr>
            <p:cNvPr id="39" name="组合 38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圆角矩形 42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4" name="圆角矩形 43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2" name="椭圆 4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0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公司地址：请在这里输入地址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7331" y="1793766"/>
            <a:ext cx="2376264" cy="285227"/>
            <a:chOff x="814327" y="3219334"/>
            <a:chExt cx="3603522" cy="432536"/>
          </a:xfrm>
        </p:grpSpPr>
        <p:grpSp>
          <p:nvGrpSpPr>
            <p:cNvPr id="46" name="组合 45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0" name="圆角矩形 49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9" name="椭圆 48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7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法人代表：代名名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157331" y="2145769"/>
            <a:ext cx="2376264" cy="285227"/>
            <a:chOff x="814327" y="3219334"/>
            <a:chExt cx="3603522" cy="432536"/>
          </a:xfrm>
        </p:grpSpPr>
        <p:grpSp>
          <p:nvGrpSpPr>
            <p:cNvPr id="53" name="组合 52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7" name="圆角矩形 56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圆角矩形 57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6" name="椭圆 55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4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实收资本：</a:t>
              </a:r>
              <a:r>
                <a:rPr lang="en-US" altLang="zh-CN" sz="1100" b="0" dirty="0">
                  <a:solidFill>
                    <a:srgbClr val="080808"/>
                  </a:solidFill>
                  <a:latin typeface="+mj-ea"/>
                  <a:ea typeface="+mj-ea"/>
                </a:rPr>
                <a:t>1000</a:t>
              </a:r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万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157331" y="2507205"/>
            <a:ext cx="2376264" cy="285227"/>
            <a:chOff x="814327" y="3219334"/>
            <a:chExt cx="3603522" cy="432536"/>
          </a:xfrm>
        </p:grpSpPr>
        <p:grpSp>
          <p:nvGrpSpPr>
            <p:cNvPr id="60" name="组合 59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63" name="椭圆 62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1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公司类型：有限公司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157331" y="2832737"/>
            <a:ext cx="2376264" cy="285227"/>
            <a:chOff x="814327" y="3219334"/>
            <a:chExt cx="3603522" cy="432536"/>
          </a:xfrm>
        </p:grpSpPr>
        <p:grpSp>
          <p:nvGrpSpPr>
            <p:cNvPr id="67" name="组合 66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70" name="椭圆 69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8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成立时间：</a:t>
              </a:r>
              <a:r>
                <a:rPr lang="en-US" altLang="zh-CN" sz="1100" b="0" dirty="0">
                  <a:solidFill>
                    <a:srgbClr val="080808"/>
                  </a:solidFill>
                  <a:latin typeface="+mj-ea"/>
                  <a:ea typeface="+mj-ea"/>
                </a:rPr>
                <a:t>2016</a:t>
              </a:r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年</a:t>
              </a:r>
              <a:r>
                <a:rPr lang="en-US" altLang="zh-CN" sz="1100" b="0" dirty="0">
                  <a:solidFill>
                    <a:srgbClr val="080808"/>
                  </a:solidFill>
                  <a:latin typeface="+mj-ea"/>
                  <a:ea typeface="+mj-ea"/>
                </a:rPr>
                <a:t>3</a:t>
              </a:r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157331" y="3184505"/>
            <a:ext cx="2376264" cy="285227"/>
            <a:chOff x="814327" y="3219334"/>
            <a:chExt cx="3603522" cy="432536"/>
          </a:xfrm>
        </p:grpSpPr>
        <p:grpSp>
          <p:nvGrpSpPr>
            <p:cNvPr id="74" name="组合 73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77" name="椭圆 76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5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点击输入标题文本及描述说明</a:t>
              </a:r>
            </a:p>
          </p:txBody>
        </p:sp>
      </p:grpSp>
      <p:sp>
        <p:nvSpPr>
          <p:cNvPr id="80" name="TextBox 2"/>
          <p:cNvSpPr txBox="1"/>
          <p:nvPr/>
        </p:nvSpPr>
        <p:spPr>
          <a:xfrm>
            <a:off x="1121159" y="3611823"/>
            <a:ext cx="4602970" cy="1338774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作为本土成长起来的智能装备企业，立足于本土，服务于本土，将以工业机器人为主导，兼顾其它机器人发展，为全面提升长沙工业的综合竞争力贡献一份力量，推动我省工业机器人的应用和产业化。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经过近五年的发展，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公司已培养出一批业务娴熟、技术精湛的技术骨干和响应迅速、经验丰富的集成精英。机器人产业已经迎来了战略性的发展契机，将成为新兴产业发展的主导产业，同时为其他支柱产业的转型提供强大支撑。</a:t>
            </a:r>
          </a:p>
        </p:txBody>
      </p:sp>
      <p:grpSp>
        <p:nvGrpSpPr>
          <p:cNvPr id="82" name="组合 81"/>
          <p:cNvGrpSpPr/>
          <p:nvPr/>
        </p:nvGrpSpPr>
        <p:grpSpPr>
          <a:xfrm flipH="1">
            <a:off x="3863921" y="1038609"/>
            <a:ext cx="3571597" cy="2232248"/>
            <a:chOff x="755576" y="1491630"/>
            <a:chExt cx="2880000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</a:effectLst>
        </p:grpSpPr>
        <p:sp>
          <p:nvSpPr>
            <p:cNvPr id="83" name="矩形 82"/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813012" y="1524499"/>
              <a:ext cx="2772000" cy="1728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42336" y="2430996"/>
            <a:ext cx="2333091" cy="1458182"/>
            <a:chOff x="755576" y="1491630"/>
            <a:chExt cx="2880000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</a:effectLst>
        </p:grpSpPr>
        <p:sp>
          <p:nvSpPr>
            <p:cNvPr id="86" name="矩形 85"/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813012" y="1524499"/>
              <a:ext cx="2772000" cy="17280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369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3590" y="2355726"/>
            <a:ext cx="4084754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团队是指拥有共同目标，并且具有不同能力的一小群人有意识的协调行为或力的系统，这群人就如同人的五官一样，共同协作维持一个人的生存，缺一不可。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我们是一支专业的团队。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我们的成员拥有多年的信息安全专业技术背景，来自国内知名安全公司的一线骨干。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我们是一支年轻的团队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。我们的平均年龄仅有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我们是一支专注的团队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。我们坚信，安全的品牌源自客户的信任。只有专注，才能做好安全。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我们是一支有梦想的团队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3" name="矩形 2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rcRect/>
            <a:stretch>
              <a:fillRect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4" name="斜纹 3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sp>
        <p:nvSpPr>
          <p:cNvPr id="5" name="斜纹 4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51920" y="1164846"/>
            <a:ext cx="1172844" cy="902720"/>
            <a:chOff x="5027106" y="2345385"/>
            <a:chExt cx="1172844" cy="902720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rgbClr val="098092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44683" y="1147646"/>
            <a:ext cx="1172844" cy="902720"/>
            <a:chOff x="5027106" y="2345385"/>
            <a:chExt cx="1172844" cy="902720"/>
          </a:xfrm>
        </p:grpSpPr>
        <p:grpSp>
          <p:nvGrpSpPr>
            <p:cNvPr id="12" name="组合 11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98092">
                      <a:shade val="30000"/>
                      <a:satMod val="115000"/>
                    </a:srgbClr>
                  </a:gs>
                  <a:gs pos="50000">
                    <a:srgbClr val="098092">
                      <a:shade val="67500"/>
                      <a:satMod val="115000"/>
                    </a:srgbClr>
                  </a:gs>
                  <a:gs pos="100000">
                    <a:srgbClr val="09809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TextBox 33"/>
            <p:cNvSpPr>
              <a:spLocks noChangeArrowheads="1"/>
            </p:cNvSpPr>
            <p:nvPr/>
          </p:nvSpPr>
          <p:spPr bwMode="auto">
            <a:xfrm>
              <a:off x="5141166" y="2640364"/>
              <a:ext cx="6788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1512" y="1177742"/>
            <a:ext cx="1172844" cy="902720"/>
            <a:chOff x="5027106" y="2345385"/>
            <a:chExt cx="1172844" cy="902720"/>
          </a:xfrm>
        </p:grpSpPr>
        <p:grpSp>
          <p:nvGrpSpPr>
            <p:cNvPr id="17" name="组合 16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43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4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33"/>
            <p:cNvSpPr>
              <a:spLocks noChangeArrowheads="1"/>
            </p:cNvSpPr>
            <p:nvPr/>
          </p:nvSpPr>
          <p:spPr bwMode="auto">
            <a:xfrm>
              <a:off x="5046808" y="2656266"/>
              <a:ext cx="84249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8092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85411" y="1189305"/>
            <a:ext cx="1172844" cy="902720"/>
            <a:chOff x="5027106" y="2345385"/>
            <a:chExt cx="1172844" cy="902720"/>
          </a:xfrm>
        </p:grpSpPr>
        <p:grpSp>
          <p:nvGrpSpPr>
            <p:cNvPr id="22" name="组合 21"/>
            <p:cNvGrpSpPr/>
            <p:nvPr/>
          </p:nvGrpSpPr>
          <p:grpSpPr>
            <a:xfrm rot="5400000">
              <a:off x="5162168" y="2210323"/>
              <a:ext cx="902720" cy="1172844"/>
              <a:chOff x="4020870" y="2194485"/>
              <a:chExt cx="1102258" cy="143209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等腰三角形 43"/>
              <p:cNvSpPr/>
              <p:nvPr/>
            </p:nvSpPr>
            <p:spPr>
              <a:xfrm>
                <a:off x="4020870" y="2194485"/>
                <a:ext cx="1102258" cy="1432090"/>
              </a:xfrm>
              <a:custGeom>
                <a:avLst/>
                <a:gdLst/>
                <a:ahLst/>
                <a:cxnLst/>
                <a:rect l="l" t="t" r="r" b="b"/>
                <a:pathLst>
                  <a:path w="1102258" h="1432090">
                    <a:moveTo>
                      <a:pt x="761620" y="431870"/>
                    </a:moveTo>
                    <a:lnTo>
                      <a:pt x="856659" y="621949"/>
                    </a:lnTo>
                    <a:lnTo>
                      <a:pt x="234710" y="621949"/>
                    </a:lnTo>
                    <a:lnTo>
                      <a:pt x="325695" y="439980"/>
                    </a:lnTo>
                    <a:cubicBezTo>
                      <a:pt x="163858" y="520416"/>
                      <a:pt x="53779" y="687834"/>
                      <a:pt x="53779" y="880961"/>
                    </a:cubicBezTo>
                    <a:cubicBezTo>
                      <a:pt x="53779" y="1155639"/>
                      <a:pt x="276450" y="1378310"/>
                      <a:pt x="551128" y="1378310"/>
                    </a:cubicBezTo>
                    <a:cubicBezTo>
                      <a:pt x="825806" y="1378310"/>
                      <a:pt x="1048477" y="1155639"/>
                      <a:pt x="1048477" y="880961"/>
                    </a:cubicBezTo>
                    <a:cubicBezTo>
                      <a:pt x="1048477" y="681767"/>
                      <a:pt x="931374" y="509923"/>
                      <a:pt x="761620" y="431870"/>
                    </a:cubicBezTo>
                    <a:close/>
                    <a:moveTo>
                      <a:pt x="545685" y="0"/>
                    </a:moveTo>
                    <a:lnTo>
                      <a:pt x="726120" y="360871"/>
                    </a:lnTo>
                    <a:cubicBezTo>
                      <a:pt x="945108" y="431845"/>
                      <a:pt x="1102258" y="638051"/>
                      <a:pt x="1102258" y="880961"/>
                    </a:cubicBezTo>
                    <a:cubicBezTo>
                      <a:pt x="1102258" y="1185341"/>
                      <a:pt x="855509" y="1432090"/>
                      <a:pt x="551129" y="1432090"/>
                    </a:cubicBezTo>
                    <a:cubicBezTo>
                      <a:pt x="246749" y="1432090"/>
                      <a:pt x="0" y="1185341"/>
                      <a:pt x="0" y="880961"/>
                    </a:cubicBezTo>
                    <a:cubicBezTo>
                      <a:pt x="0" y="642821"/>
                      <a:pt x="151038" y="439958"/>
                      <a:pt x="363249" y="36487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等腰三角形 42"/>
              <p:cNvSpPr/>
              <p:nvPr/>
            </p:nvSpPr>
            <p:spPr>
              <a:xfrm>
                <a:off x="4044926" y="2251926"/>
                <a:ext cx="1054141" cy="1350591"/>
              </a:xfrm>
              <a:custGeom>
                <a:avLst/>
                <a:gdLst/>
                <a:ahLst/>
                <a:cxnLst/>
                <a:rect l="l" t="t" r="r" b="b"/>
                <a:pathLst>
                  <a:path w="1054142" h="1350592">
                    <a:moveTo>
                      <a:pt x="521627" y="0"/>
                    </a:moveTo>
                    <a:lnTo>
                      <a:pt x="682907" y="322559"/>
                    </a:lnTo>
                    <a:cubicBezTo>
                      <a:pt x="898294" y="386795"/>
                      <a:pt x="1054142" y="586958"/>
                      <a:pt x="1054142" y="823521"/>
                    </a:cubicBezTo>
                    <a:cubicBezTo>
                      <a:pt x="1054142" y="1114614"/>
                      <a:pt x="818164" y="1350592"/>
                      <a:pt x="527071" y="1350592"/>
                    </a:cubicBezTo>
                    <a:cubicBezTo>
                      <a:pt x="235978" y="1350592"/>
                      <a:pt x="0" y="1114614"/>
                      <a:pt x="0" y="823521"/>
                    </a:cubicBezTo>
                    <a:cubicBezTo>
                      <a:pt x="0" y="591722"/>
                      <a:pt x="149634" y="394871"/>
                      <a:pt x="358347" y="32656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98092">
                      <a:shade val="30000"/>
                      <a:satMod val="115000"/>
                    </a:srgbClr>
                  </a:gs>
                  <a:gs pos="50000">
                    <a:srgbClr val="098092">
                      <a:shade val="67500"/>
                      <a:satMod val="115000"/>
                    </a:srgbClr>
                  </a:gs>
                  <a:gs pos="100000">
                    <a:srgbClr val="09809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33"/>
            <p:cNvSpPr>
              <a:spLocks noChangeArrowheads="1"/>
            </p:cNvSpPr>
            <p:nvPr/>
          </p:nvSpPr>
          <p:spPr bwMode="auto">
            <a:xfrm>
              <a:off x="5125264" y="2525067"/>
              <a:ext cx="67882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行动力强</a:t>
              </a:r>
            </a:p>
          </p:txBody>
        </p:sp>
      </p:grpSp>
      <p:sp>
        <p:nvSpPr>
          <p:cNvPr id="2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268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</p:spTree>
    <p:extLst>
      <p:ext uri="{BB962C8B-B14F-4D97-AF65-F5344CB8AC3E}">
        <p14:creationId xmlns:p14="http://schemas.microsoft.com/office/powerpoint/2010/main" val="149862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268300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</a:p>
        </p:txBody>
      </p:sp>
      <p:sp>
        <p:nvSpPr>
          <p:cNvPr id="21" name="TextBox 6"/>
          <p:cNvSpPr txBox="1"/>
          <p:nvPr/>
        </p:nvSpPr>
        <p:spPr>
          <a:xfrm>
            <a:off x="823780" y="3818533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点击输入简要文字介绍，文字内容需概括精炼，不用多余的文字修饰，言简意赅的说明分项内容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2841272" y="3818533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点击输入简要文字介绍，文字内容需概括精炼，不用多余的文字修饰，言简意赅的说明分项内容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4858764" y="3818533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点击输入简要文字介绍，文字内容需概括精炼，不用多余的文字修饰，言简意赅的说明分项内容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876256" y="3818533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点击输入简要文字介绍，文字内容需概括精炼，不用多余的文字修饰，言简意赅的说明分项内容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64788" y="1059582"/>
            <a:ext cx="1558144" cy="1689124"/>
            <a:chOff x="764788" y="1059582"/>
            <a:chExt cx="1558144" cy="1689124"/>
          </a:xfrm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椭圆 8"/>
            <p:cNvSpPr/>
            <p:nvPr/>
          </p:nvSpPr>
          <p:spPr>
            <a:xfrm>
              <a:off x="834850" y="1135533"/>
              <a:ext cx="1418020" cy="1537222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33" name="椭圆 8"/>
            <p:cNvSpPr/>
            <p:nvPr/>
          </p:nvSpPr>
          <p:spPr>
            <a:xfrm>
              <a:off x="764788" y="1059582"/>
              <a:ext cx="1558144" cy="1689124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noFill/>
            <a:ln w="6350">
              <a:solidFill>
                <a:srgbClr val="09809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782280" y="1059582"/>
            <a:ext cx="1558144" cy="1689124"/>
            <a:chOff x="2782280" y="1059582"/>
            <a:chExt cx="1558144" cy="1689124"/>
          </a:xfrm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椭圆 8"/>
            <p:cNvSpPr/>
            <p:nvPr/>
          </p:nvSpPr>
          <p:spPr>
            <a:xfrm>
              <a:off x="2852342" y="1135533"/>
              <a:ext cx="1418020" cy="1537222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36" name="椭圆 8"/>
            <p:cNvSpPr/>
            <p:nvPr/>
          </p:nvSpPr>
          <p:spPr>
            <a:xfrm>
              <a:off x="2782280" y="1059582"/>
              <a:ext cx="1558144" cy="1689124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noFill/>
            <a:ln w="6350">
              <a:solidFill>
                <a:srgbClr val="0980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799772" y="1059582"/>
            <a:ext cx="1558144" cy="1689124"/>
            <a:chOff x="4799772" y="1059582"/>
            <a:chExt cx="1558144" cy="1689124"/>
          </a:xfrm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grpSpPr>
        <p:sp>
          <p:nvSpPr>
            <p:cNvPr id="38" name="椭圆 8"/>
            <p:cNvSpPr/>
            <p:nvPr/>
          </p:nvSpPr>
          <p:spPr>
            <a:xfrm>
              <a:off x="4869834" y="1135533"/>
              <a:ext cx="1418020" cy="1537222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39" name="椭圆 8"/>
            <p:cNvSpPr/>
            <p:nvPr/>
          </p:nvSpPr>
          <p:spPr>
            <a:xfrm>
              <a:off x="4799772" y="1059582"/>
              <a:ext cx="1558144" cy="1689124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noFill/>
            <a:ln w="6350">
              <a:solidFill>
                <a:srgbClr val="0980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817263" y="1059582"/>
            <a:ext cx="1558144" cy="1689124"/>
            <a:chOff x="6817263" y="1059582"/>
            <a:chExt cx="1558144" cy="1689124"/>
          </a:xfrm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椭圆 8"/>
            <p:cNvSpPr/>
            <p:nvPr/>
          </p:nvSpPr>
          <p:spPr>
            <a:xfrm>
              <a:off x="6887326" y="1135533"/>
              <a:ext cx="1418020" cy="1537222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blipFill dpi="0"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42" name="椭圆 8"/>
            <p:cNvSpPr/>
            <p:nvPr/>
          </p:nvSpPr>
          <p:spPr>
            <a:xfrm>
              <a:off x="6817263" y="1059582"/>
              <a:ext cx="1558144" cy="1689124"/>
            </a:xfrm>
            <a:custGeom>
              <a:avLst/>
              <a:gdLst/>
              <a:ahLst/>
              <a:cxnLst/>
              <a:rect l="l" t="t" r="r" b="b"/>
              <a:pathLst>
                <a:path w="1296144" h="1405101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970275"/>
                    <a:pt x="1061011" y="1237560"/>
                    <a:pt x="752636" y="1285603"/>
                  </a:cubicBezTo>
                  <a:lnTo>
                    <a:pt x="648072" y="1405101"/>
                  </a:lnTo>
                  <a:lnTo>
                    <a:pt x="543508" y="1285603"/>
                  </a:lnTo>
                  <a:cubicBezTo>
                    <a:pt x="235133" y="1237560"/>
                    <a:pt x="0" y="970275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noFill/>
            <a:ln w="6350">
              <a:solidFill>
                <a:srgbClr val="0980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itchFamily="34" charset="-122"/>
              </a:endParaRPr>
            </a:p>
          </p:txBody>
        </p: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>
                <a:solidFill>
                  <a:srgbClr val="09809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李姓名</a:t>
            </a:r>
            <a:endParaRPr lang="en-US" altLang="zh-CN" sz="1600" b="1" cap="all" dirty="0">
              <a:solidFill>
                <a:srgbClr val="09809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>
                <a:solidFill>
                  <a:srgbClr val="09809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张姓名</a:t>
            </a:r>
            <a:endParaRPr lang="en-US" altLang="zh-CN" sz="1600" b="1" cap="all" dirty="0">
              <a:solidFill>
                <a:srgbClr val="09809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>
                <a:solidFill>
                  <a:srgbClr val="09809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王姓名</a:t>
            </a:r>
            <a:endParaRPr lang="en-US" altLang="zh-CN" sz="1600" b="1" cap="all" dirty="0">
              <a:solidFill>
                <a:srgbClr val="09809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>
                <a:solidFill>
                  <a:srgbClr val="09809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李姓名</a:t>
            </a:r>
            <a:endParaRPr lang="en-US" altLang="zh-CN" sz="1600" b="1" cap="all" dirty="0">
              <a:solidFill>
                <a:srgbClr val="09809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14328" y="3219334"/>
            <a:ext cx="1356392" cy="432536"/>
            <a:chOff x="814328" y="3219334"/>
            <a:chExt cx="1356392" cy="432536"/>
          </a:xfrm>
        </p:grpSpPr>
        <p:grpSp>
          <p:nvGrpSpPr>
            <p:cNvPr id="48" name="组合 47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圆角矩形 51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圆角矩形 52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TextBox 43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98092"/>
                  </a:solidFill>
                </a:rPr>
                <a:t>职务名称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41272" y="3214865"/>
            <a:ext cx="1356392" cy="432536"/>
            <a:chOff x="814328" y="3219334"/>
            <a:chExt cx="1356392" cy="432536"/>
          </a:xfrm>
        </p:grpSpPr>
        <p:grpSp>
          <p:nvGrpSpPr>
            <p:cNvPr id="55" name="组合 54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9" name="圆角矩形 58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圆角矩形 59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8" name="椭圆 57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TextBox 52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98092"/>
                  </a:solidFill>
                </a:rPr>
                <a:t>职务名称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900648" y="3214864"/>
            <a:ext cx="1356392" cy="432536"/>
            <a:chOff x="814328" y="3219334"/>
            <a:chExt cx="1356392" cy="432536"/>
          </a:xfrm>
        </p:grpSpPr>
        <p:grpSp>
          <p:nvGrpSpPr>
            <p:cNvPr id="62" name="组合 61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6" name="圆角矩形 65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圆角矩形 66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5" name="椭圆 6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TextBox 59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98092"/>
                  </a:solidFill>
                </a:rPr>
                <a:t>职务名称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918140" y="3201271"/>
            <a:ext cx="1356392" cy="432536"/>
            <a:chOff x="814328" y="3219334"/>
            <a:chExt cx="1356392" cy="432536"/>
          </a:xfrm>
        </p:grpSpPr>
        <p:grpSp>
          <p:nvGrpSpPr>
            <p:cNvPr id="69" name="组合 68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2" name="椭圆 7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TextBox 66"/>
            <p:cNvSpPr txBox="1"/>
            <p:nvPr/>
          </p:nvSpPr>
          <p:spPr>
            <a:xfrm>
              <a:off x="1224127" y="3331792"/>
              <a:ext cx="78783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98092"/>
                  </a:solidFill>
                </a:rPr>
                <a:t>职务名称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20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268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95458" y="3458058"/>
            <a:ext cx="1414380" cy="788534"/>
            <a:chOff x="6220007" y="1890230"/>
            <a:chExt cx="1885840" cy="1051379"/>
          </a:xfrm>
        </p:grpSpPr>
        <p:sp>
          <p:nvSpPr>
            <p:cNvPr id="83" name="TextBox 11"/>
            <p:cNvSpPr txBox="1"/>
            <p:nvPr/>
          </p:nvSpPr>
          <p:spPr>
            <a:xfrm>
              <a:off x="6220007" y="2295291"/>
              <a:ext cx="1885840" cy="6463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将标题框及正文框中的文字可直接改为您所需文字将标题框及正文</a:t>
              </a:r>
              <a:endParaRPr lang="zh-CN" altLang="en-US" sz="7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4" name="TextBox 12"/>
            <p:cNvSpPr txBox="1"/>
            <p:nvPr/>
          </p:nvSpPr>
          <p:spPr>
            <a:xfrm>
              <a:off x="6622576" y="1890230"/>
              <a:ext cx="1154051" cy="300155"/>
            </a:xfrm>
            <a:prstGeom prst="rect">
              <a:avLst/>
            </a:prstGeom>
            <a:solidFill>
              <a:srgbClr val="098092"/>
            </a:solidFill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>
                <a:defRPr/>
              </a:pPr>
              <a:r>
                <a:rPr lang="zh-CN" altLang="en-US" sz="1013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803154" y="3458058"/>
            <a:ext cx="1414380" cy="788534"/>
            <a:chOff x="6220007" y="1890230"/>
            <a:chExt cx="1885840" cy="1051379"/>
          </a:xfrm>
        </p:grpSpPr>
        <p:sp>
          <p:nvSpPr>
            <p:cNvPr id="86" name="TextBox 26"/>
            <p:cNvSpPr txBox="1"/>
            <p:nvPr/>
          </p:nvSpPr>
          <p:spPr>
            <a:xfrm>
              <a:off x="6220007" y="2295291"/>
              <a:ext cx="1885840" cy="6463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将标题框及正文框中的文字可直接改为您所需文字将标题框及正文</a:t>
              </a:r>
              <a:endParaRPr lang="zh-CN" altLang="en-US" sz="7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7" name="TextBox 27"/>
            <p:cNvSpPr txBox="1"/>
            <p:nvPr/>
          </p:nvSpPr>
          <p:spPr>
            <a:xfrm>
              <a:off x="6622576" y="1890230"/>
              <a:ext cx="1154051" cy="300155"/>
            </a:xfrm>
            <a:prstGeom prst="rect">
              <a:avLst/>
            </a:prstGeom>
            <a:solidFill>
              <a:srgbClr val="098092"/>
            </a:solidFill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>
                <a:defRPr/>
              </a:pPr>
              <a:r>
                <a:rPr lang="zh-CN" altLang="en-US" sz="1013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6921505" y="3458058"/>
            <a:ext cx="1414380" cy="788534"/>
            <a:chOff x="6220007" y="1890230"/>
            <a:chExt cx="1885840" cy="1051379"/>
          </a:xfrm>
        </p:grpSpPr>
        <p:sp>
          <p:nvSpPr>
            <p:cNvPr id="89" name="TextBox 29"/>
            <p:cNvSpPr txBox="1"/>
            <p:nvPr/>
          </p:nvSpPr>
          <p:spPr>
            <a:xfrm>
              <a:off x="6220007" y="2295291"/>
              <a:ext cx="1885840" cy="6463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将标题框及正文框中的文字可直接改为您所需文字将标题框及正文</a:t>
              </a:r>
              <a:endParaRPr lang="zh-CN" altLang="en-US" sz="7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0" name="TextBox 30"/>
            <p:cNvSpPr txBox="1"/>
            <p:nvPr/>
          </p:nvSpPr>
          <p:spPr>
            <a:xfrm>
              <a:off x="6622576" y="1890230"/>
              <a:ext cx="1154051" cy="300155"/>
            </a:xfrm>
            <a:prstGeom prst="rect">
              <a:avLst/>
            </a:prstGeom>
            <a:solidFill>
              <a:srgbClr val="098092"/>
            </a:solidFill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>
                <a:defRPr/>
              </a:pPr>
              <a:r>
                <a:rPr lang="zh-CN" altLang="en-US" sz="1013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201844" y="1051287"/>
            <a:ext cx="1414380" cy="788534"/>
            <a:chOff x="6220007" y="1890230"/>
            <a:chExt cx="1885840" cy="1051379"/>
          </a:xfrm>
        </p:grpSpPr>
        <p:sp>
          <p:nvSpPr>
            <p:cNvPr id="92" name="TextBox 32"/>
            <p:cNvSpPr txBox="1"/>
            <p:nvPr/>
          </p:nvSpPr>
          <p:spPr>
            <a:xfrm>
              <a:off x="6220007" y="2295291"/>
              <a:ext cx="1885840" cy="6463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将标题框及正文框中的文字可直接改为您所需文字将标题框及正文</a:t>
              </a:r>
              <a:endParaRPr lang="zh-CN" altLang="en-US" sz="7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3" name="TextBox 33"/>
            <p:cNvSpPr txBox="1"/>
            <p:nvPr/>
          </p:nvSpPr>
          <p:spPr>
            <a:xfrm>
              <a:off x="6622576" y="1890230"/>
              <a:ext cx="1154051" cy="300155"/>
            </a:xfrm>
            <a:prstGeom prst="rect">
              <a:avLst/>
            </a:prstGeom>
            <a:solidFill>
              <a:srgbClr val="098092"/>
            </a:solidFill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>
                <a:defRPr/>
              </a:pPr>
              <a:r>
                <a:rPr lang="zh-CN" altLang="en-US" sz="1013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284476" y="1051287"/>
            <a:ext cx="1414380" cy="788534"/>
            <a:chOff x="6220007" y="1890230"/>
            <a:chExt cx="1885840" cy="1051379"/>
          </a:xfrm>
        </p:grpSpPr>
        <p:sp>
          <p:nvSpPr>
            <p:cNvPr id="95" name="TextBox 35"/>
            <p:cNvSpPr txBox="1"/>
            <p:nvPr/>
          </p:nvSpPr>
          <p:spPr>
            <a:xfrm>
              <a:off x="6220007" y="2295291"/>
              <a:ext cx="1885840" cy="646318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将标题框及正文框中的文字可直接改为您所需文字将标题框及正文</a:t>
              </a:r>
              <a:endParaRPr lang="zh-CN" altLang="en-US" sz="7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6" name="TextBox 36"/>
            <p:cNvSpPr txBox="1"/>
            <p:nvPr/>
          </p:nvSpPr>
          <p:spPr>
            <a:xfrm>
              <a:off x="6622576" y="1890230"/>
              <a:ext cx="1154051" cy="300155"/>
            </a:xfrm>
            <a:prstGeom prst="rect">
              <a:avLst/>
            </a:prstGeom>
            <a:solidFill>
              <a:srgbClr val="098092"/>
            </a:solidFill>
            <a:ln w="3175">
              <a:noFill/>
            </a:ln>
          </p:spPr>
          <p:txBody>
            <a:bodyPr wrap="square" lIns="68570" tIns="34285" rIns="68570" bIns="34285" rtlCol="0">
              <a:spAutoFit/>
            </a:bodyPr>
            <a:lstStyle/>
            <a:p>
              <a:pPr algn="ctr">
                <a:defRPr/>
              </a:pPr>
              <a:r>
                <a:rPr lang="zh-CN" altLang="en-US" sz="1013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302648" y="1839821"/>
            <a:ext cx="6307815" cy="1566478"/>
            <a:chOff x="1938303" y="2452035"/>
            <a:chExt cx="8410420" cy="2088637"/>
          </a:xfrm>
        </p:grpSpPr>
        <p:cxnSp>
          <p:nvCxnSpPr>
            <p:cNvPr id="98" name="直接连接符 97"/>
            <p:cNvCxnSpPr/>
            <p:nvPr/>
          </p:nvCxnSpPr>
          <p:spPr>
            <a:xfrm>
              <a:off x="1938303" y="4071667"/>
              <a:ext cx="0" cy="469005"/>
            </a:xfrm>
            <a:prstGeom prst="line">
              <a:avLst/>
            </a:prstGeom>
            <a:ln>
              <a:solidFill>
                <a:srgbClr val="09809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6203963" y="4071667"/>
              <a:ext cx="0" cy="469005"/>
            </a:xfrm>
            <a:prstGeom prst="line">
              <a:avLst/>
            </a:prstGeom>
            <a:ln>
              <a:solidFill>
                <a:srgbClr val="09809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10348723" y="4071667"/>
              <a:ext cx="0" cy="469005"/>
            </a:xfrm>
            <a:prstGeom prst="line">
              <a:avLst/>
            </a:prstGeom>
            <a:ln>
              <a:solidFill>
                <a:srgbClr val="09809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4080150" y="2452035"/>
              <a:ext cx="0" cy="469005"/>
            </a:xfrm>
            <a:prstGeom prst="line">
              <a:avLst/>
            </a:prstGeom>
            <a:ln>
              <a:solidFill>
                <a:srgbClr val="09809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8190327" y="2452035"/>
              <a:ext cx="0" cy="469005"/>
            </a:xfrm>
            <a:prstGeom prst="line">
              <a:avLst/>
            </a:prstGeom>
            <a:ln>
              <a:solidFill>
                <a:srgbClr val="09809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/>
          <p:cNvGrpSpPr/>
          <p:nvPr/>
        </p:nvGrpSpPr>
        <p:grpSpPr>
          <a:xfrm>
            <a:off x="712427" y="2309303"/>
            <a:ext cx="1404182" cy="695530"/>
            <a:chOff x="1151340" y="3078012"/>
            <a:chExt cx="1872243" cy="927373"/>
          </a:xfr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4" name="五边形 103"/>
            <p:cNvSpPr/>
            <p:nvPr/>
          </p:nvSpPr>
          <p:spPr>
            <a:xfrm>
              <a:off x="1151340" y="3078012"/>
              <a:ext cx="1872243" cy="927373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05" name="TextBox 13"/>
            <p:cNvSpPr txBox="1"/>
            <p:nvPr/>
          </p:nvSpPr>
          <p:spPr>
            <a:xfrm>
              <a:off x="1456653" y="3236261"/>
              <a:ext cx="972916" cy="553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rgbClr val="098092"/>
                  </a:solidFill>
                </a:rPr>
                <a:t>2011</a:t>
              </a:r>
              <a:endParaRPr lang="zh-CN" altLang="en-US" sz="2100" dirty="0">
                <a:solidFill>
                  <a:srgbClr val="098092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309300" y="2309303"/>
            <a:ext cx="1404182" cy="695530"/>
            <a:chOff x="3280505" y="3078012"/>
            <a:chExt cx="1872243" cy="927373"/>
          </a:xfrm>
          <a:solidFill>
            <a:srgbClr val="C00000"/>
          </a:solidFill>
        </p:grpSpPr>
        <p:sp>
          <p:nvSpPr>
            <p:cNvPr id="107" name="五边形 106"/>
            <p:cNvSpPr/>
            <p:nvPr/>
          </p:nvSpPr>
          <p:spPr>
            <a:xfrm>
              <a:off x="3280505" y="3078012"/>
              <a:ext cx="1872243" cy="927373"/>
            </a:xfrm>
            <a:prstGeom prst="homePlat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08" name="TextBox 37"/>
            <p:cNvSpPr txBox="1"/>
            <p:nvPr/>
          </p:nvSpPr>
          <p:spPr>
            <a:xfrm>
              <a:off x="3622332" y="3236261"/>
              <a:ext cx="972916" cy="553997"/>
            </a:xfrm>
            <a:prstGeom prst="rect">
              <a:avLst/>
            </a:prstGeom>
            <a:solidFill>
              <a:srgbClr val="098092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</a:rPr>
                <a:t>2012</a:t>
              </a:r>
              <a:endParaRPr lang="zh-CN" altLang="en-US" sz="2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880295" y="2309303"/>
            <a:ext cx="1404182" cy="695530"/>
            <a:chOff x="5375164" y="3078012"/>
            <a:chExt cx="1872243" cy="927373"/>
          </a:xfr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10" name="五边形 109"/>
            <p:cNvSpPr/>
            <p:nvPr/>
          </p:nvSpPr>
          <p:spPr>
            <a:xfrm>
              <a:off x="5375164" y="3078012"/>
              <a:ext cx="1872243" cy="927373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1" name="TextBox 43"/>
            <p:cNvSpPr txBox="1"/>
            <p:nvPr/>
          </p:nvSpPr>
          <p:spPr>
            <a:xfrm>
              <a:off x="5674879" y="3236261"/>
              <a:ext cx="972916" cy="553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rgbClr val="098092"/>
                  </a:solidFill>
                </a:rPr>
                <a:t>2013</a:t>
              </a:r>
              <a:endParaRPr lang="zh-CN" altLang="en-US" sz="2100" dirty="0">
                <a:solidFill>
                  <a:srgbClr val="098092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464228" y="2309303"/>
            <a:ext cx="1404182" cy="695530"/>
            <a:chOff x="7487075" y="3078012"/>
            <a:chExt cx="1872243" cy="927373"/>
          </a:xfrm>
          <a:solidFill>
            <a:srgbClr val="098092"/>
          </a:solidFill>
        </p:grpSpPr>
        <p:sp>
          <p:nvSpPr>
            <p:cNvPr id="113" name="五边形 112"/>
            <p:cNvSpPr/>
            <p:nvPr/>
          </p:nvSpPr>
          <p:spPr>
            <a:xfrm>
              <a:off x="7487075" y="3078012"/>
              <a:ext cx="1872243" cy="927373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4" name="TextBox 44"/>
            <p:cNvSpPr txBox="1"/>
            <p:nvPr/>
          </p:nvSpPr>
          <p:spPr>
            <a:xfrm>
              <a:off x="7769183" y="3236261"/>
              <a:ext cx="972916" cy="553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</a:rPr>
                <a:t>2014</a:t>
              </a:r>
              <a:endParaRPr lang="zh-CN" altLang="en-US" sz="2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09342" y="2309303"/>
            <a:ext cx="1404182" cy="695530"/>
            <a:chOff x="9547227" y="3078012"/>
            <a:chExt cx="1872243" cy="927373"/>
          </a:xfr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16" name="五边形 115"/>
            <p:cNvSpPr/>
            <p:nvPr/>
          </p:nvSpPr>
          <p:spPr>
            <a:xfrm>
              <a:off x="9547227" y="3078012"/>
              <a:ext cx="1872243" cy="927373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7" name="TextBox 45"/>
            <p:cNvSpPr txBox="1"/>
            <p:nvPr/>
          </p:nvSpPr>
          <p:spPr>
            <a:xfrm>
              <a:off x="9887300" y="3236261"/>
              <a:ext cx="972916" cy="553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rgbClr val="098092"/>
                  </a:solidFill>
                </a:rPr>
                <a:t>2015</a:t>
              </a:r>
              <a:endParaRPr lang="zh-CN" altLang="en-US" sz="2100" dirty="0">
                <a:solidFill>
                  <a:srgbClr val="09809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93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5400000">
            <a:off x="-11272" y="3913831"/>
            <a:ext cx="982800" cy="313200"/>
            <a:chOff x="352124" y="3681535"/>
            <a:chExt cx="1356787" cy="432383"/>
          </a:xfrm>
        </p:grpSpPr>
        <p:grpSp>
          <p:nvGrpSpPr>
            <p:cNvPr id="3" name="组合 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圆角矩形 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" name="TextBox 159"/>
            <p:cNvSpPr txBox="1"/>
            <p:nvPr/>
          </p:nvSpPr>
          <p:spPr>
            <a:xfrm rot="16200000">
              <a:off x="872196" y="3313496"/>
              <a:ext cx="329432" cy="11684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电子开发部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5400000">
            <a:off x="341674" y="3909948"/>
            <a:ext cx="982799" cy="313200"/>
            <a:chOff x="352124" y="3681535"/>
            <a:chExt cx="1356787" cy="432383"/>
          </a:xfrm>
        </p:grpSpPr>
        <p:grpSp>
          <p:nvGrpSpPr>
            <p:cNvPr id="8" name="组合 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圆角矩形 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9" name="TextBox 164"/>
            <p:cNvSpPr txBox="1"/>
            <p:nvPr/>
          </p:nvSpPr>
          <p:spPr>
            <a:xfrm rot="16200000">
              <a:off x="877556" y="3313496"/>
              <a:ext cx="329432" cy="11684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化工开发部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5400000">
            <a:off x="694000" y="3912397"/>
            <a:ext cx="982800" cy="313200"/>
            <a:chOff x="352124" y="3681535"/>
            <a:chExt cx="1356787" cy="432383"/>
          </a:xfrm>
        </p:grpSpPr>
        <p:grpSp>
          <p:nvGrpSpPr>
            <p:cNvPr id="13" name="组合 1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4" name="TextBox 16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采购部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5400000">
            <a:off x="1049084" y="3910825"/>
            <a:ext cx="982800" cy="313200"/>
            <a:chOff x="352124" y="3681535"/>
            <a:chExt cx="1356787" cy="432383"/>
          </a:xfrm>
        </p:grpSpPr>
        <p:grpSp>
          <p:nvGrpSpPr>
            <p:cNvPr id="18" name="组合 1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9" name="TextBox 174"/>
            <p:cNvSpPr txBox="1"/>
            <p:nvPr/>
          </p:nvSpPr>
          <p:spPr>
            <a:xfrm rot="16200000">
              <a:off x="695285" y="3664035"/>
              <a:ext cx="329432" cy="46738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仓库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5400000">
            <a:off x="1404809" y="3910825"/>
            <a:ext cx="982800" cy="313200"/>
            <a:chOff x="352124" y="3681535"/>
            <a:chExt cx="1356787" cy="432383"/>
          </a:xfrm>
        </p:grpSpPr>
        <p:grpSp>
          <p:nvGrpSpPr>
            <p:cNvPr id="23" name="组合 2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4" name="TextBox 17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生管部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5400000">
            <a:off x="1760798" y="3914934"/>
            <a:ext cx="982800" cy="313200"/>
            <a:chOff x="352124" y="3681535"/>
            <a:chExt cx="1356787" cy="432383"/>
          </a:xfrm>
        </p:grpSpPr>
        <p:grpSp>
          <p:nvGrpSpPr>
            <p:cNvPr id="28" name="组合 2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9" name="TextBox 18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电子厂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5400000">
            <a:off x="2109546" y="3913206"/>
            <a:ext cx="982800" cy="313200"/>
            <a:chOff x="352124" y="3681535"/>
            <a:chExt cx="1356787" cy="432383"/>
          </a:xfrm>
        </p:grpSpPr>
        <p:grpSp>
          <p:nvGrpSpPr>
            <p:cNvPr id="33" name="组合 3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圆角矩形 3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4" name="TextBox 18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生技部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5400000">
            <a:off x="2470742" y="3914934"/>
            <a:ext cx="982800" cy="313200"/>
            <a:chOff x="352124" y="3681535"/>
            <a:chExt cx="1356787" cy="432383"/>
          </a:xfrm>
        </p:grpSpPr>
        <p:grpSp>
          <p:nvGrpSpPr>
            <p:cNvPr id="38" name="组合 3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3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9" name="TextBox 27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质管部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rot="5400000">
            <a:off x="2825447" y="3915587"/>
            <a:ext cx="982800" cy="313200"/>
            <a:chOff x="352124" y="3681535"/>
            <a:chExt cx="1356787" cy="432383"/>
          </a:xfrm>
        </p:grpSpPr>
        <p:grpSp>
          <p:nvGrpSpPr>
            <p:cNvPr id="43" name="组合 4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圆角矩形 4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4" name="TextBox 28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质检部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5400000">
            <a:off x="3176411" y="3921795"/>
            <a:ext cx="982800" cy="313200"/>
            <a:chOff x="352124" y="3681535"/>
            <a:chExt cx="1356787" cy="432383"/>
          </a:xfrm>
        </p:grpSpPr>
        <p:grpSp>
          <p:nvGrpSpPr>
            <p:cNvPr id="48" name="组合 4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 rot="16200000">
                <a:off x="3610691" y="3738440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9" name="TextBox 28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行政部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5400000">
            <a:off x="3551605" y="3928071"/>
            <a:ext cx="982800" cy="313200"/>
            <a:chOff x="352124" y="3681535"/>
            <a:chExt cx="1356787" cy="432383"/>
          </a:xfrm>
        </p:grpSpPr>
        <p:grpSp>
          <p:nvGrpSpPr>
            <p:cNvPr id="53" name="组合 5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圆角矩形 5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6" name="圆角矩形 55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4" name="TextBox 294"/>
            <p:cNvSpPr txBox="1"/>
            <p:nvPr/>
          </p:nvSpPr>
          <p:spPr>
            <a:xfrm rot="16200000">
              <a:off x="871520" y="3313495"/>
              <a:ext cx="329432" cy="11684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人力资源部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 rot="5400000">
            <a:off x="3904550" y="3924188"/>
            <a:ext cx="982800" cy="313200"/>
            <a:chOff x="352124" y="3681535"/>
            <a:chExt cx="1356787" cy="432383"/>
          </a:xfrm>
        </p:grpSpPr>
        <p:grpSp>
          <p:nvGrpSpPr>
            <p:cNvPr id="58" name="组合 5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9" name="TextBox 29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法务部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rot="5400000">
            <a:off x="4256877" y="3926636"/>
            <a:ext cx="982800" cy="313200"/>
            <a:chOff x="352124" y="3681535"/>
            <a:chExt cx="1356787" cy="432383"/>
          </a:xfrm>
        </p:grpSpPr>
        <p:grpSp>
          <p:nvGrpSpPr>
            <p:cNvPr id="63" name="组合 6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圆角矩形 6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TextBox 30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总务室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rot="5400000">
            <a:off x="4611961" y="3925064"/>
            <a:ext cx="982800" cy="313200"/>
            <a:chOff x="352124" y="3681535"/>
            <a:chExt cx="1356787" cy="432383"/>
          </a:xfrm>
        </p:grpSpPr>
        <p:grpSp>
          <p:nvGrpSpPr>
            <p:cNvPr id="68" name="组合 6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圆角矩形 6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1" name="圆角矩形 7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9" name="TextBox 30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电脑室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 rot="5400000">
            <a:off x="4967686" y="3925064"/>
            <a:ext cx="982800" cy="313200"/>
            <a:chOff x="352124" y="3681535"/>
            <a:chExt cx="1356787" cy="432383"/>
          </a:xfrm>
        </p:grpSpPr>
        <p:grpSp>
          <p:nvGrpSpPr>
            <p:cNvPr id="73" name="组合 7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圆角矩形 7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圆角矩形 7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4" name="TextBox 314"/>
            <p:cNvSpPr txBox="1"/>
            <p:nvPr/>
          </p:nvSpPr>
          <p:spPr>
            <a:xfrm rot="16200000">
              <a:off x="928977" y="3430343"/>
              <a:ext cx="329432" cy="93476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文管中心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rot="5400000">
            <a:off x="5323677" y="3929171"/>
            <a:ext cx="982799" cy="313200"/>
            <a:chOff x="352124" y="3681535"/>
            <a:chExt cx="1356787" cy="432383"/>
          </a:xfrm>
        </p:grpSpPr>
        <p:grpSp>
          <p:nvGrpSpPr>
            <p:cNvPr id="78" name="组合 7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0" name="圆角矩形 7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9" name="TextBox 319"/>
            <p:cNvSpPr txBox="1"/>
            <p:nvPr/>
          </p:nvSpPr>
          <p:spPr>
            <a:xfrm rot="16200000">
              <a:off x="928979" y="3430341"/>
              <a:ext cx="329432" cy="93477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会计</a:t>
              </a:r>
              <a:r>
                <a:rPr lang="zh-CN" alt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出纳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rot="5400000">
            <a:off x="5672423" y="3927445"/>
            <a:ext cx="982800" cy="313200"/>
            <a:chOff x="352124" y="3681535"/>
            <a:chExt cx="1356787" cy="432383"/>
          </a:xfrm>
        </p:grpSpPr>
        <p:grpSp>
          <p:nvGrpSpPr>
            <p:cNvPr id="83" name="组合 8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5" name="圆角矩形 8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6" name="圆角矩形 8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4" name="TextBox 32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证券部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 rot="5400000">
            <a:off x="6033619" y="3929173"/>
            <a:ext cx="982800" cy="313200"/>
            <a:chOff x="352124" y="3681535"/>
            <a:chExt cx="1356787" cy="432383"/>
          </a:xfrm>
        </p:grpSpPr>
        <p:grpSp>
          <p:nvGrpSpPr>
            <p:cNvPr id="88" name="组合 8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圆角矩形 8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1" name="圆角矩形 9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9" name="TextBox 329"/>
            <p:cNvSpPr txBox="1"/>
            <p:nvPr/>
          </p:nvSpPr>
          <p:spPr>
            <a:xfrm rot="16200000">
              <a:off x="904126" y="3260382"/>
              <a:ext cx="329432" cy="127468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股份制办公室</a:t>
              </a:r>
              <a:endParaRPr lang="zh-CN" altLang="zh-CN" sz="1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 rot="5400000">
            <a:off x="6388325" y="3929826"/>
            <a:ext cx="982800" cy="313200"/>
            <a:chOff x="352124" y="3681535"/>
            <a:chExt cx="1356787" cy="432383"/>
          </a:xfrm>
        </p:grpSpPr>
        <p:grpSp>
          <p:nvGrpSpPr>
            <p:cNvPr id="93" name="组合 9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5" name="圆角矩形 9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94" name="TextBox 334"/>
            <p:cNvSpPr txBox="1"/>
            <p:nvPr/>
          </p:nvSpPr>
          <p:spPr>
            <a:xfrm rot="16200000">
              <a:off x="850113" y="3313497"/>
              <a:ext cx="329432" cy="116846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对外投资部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rot="5400000">
            <a:off x="6739289" y="3936034"/>
            <a:ext cx="982800" cy="313200"/>
            <a:chOff x="352124" y="3681535"/>
            <a:chExt cx="1356787" cy="432383"/>
          </a:xfrm>
        </p:grpSpPr>
        <p:grpSp>
          <p:nvGrpSpPr>
            <p:cNvPr id="98" name="组合 9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圆角矩形 9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 rot="16200000">
                <a:off x="3610691" y="3738440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99" name="TextBox 339"/>
            <p:cNvSpPr txBox="1"/>
            <p:nvPr/>
          </p:nvSpPr>
          <p:spPr>
            <a:xfrm rot="16200000">
              <a:off x="928977" y="3430343"/>
              <a:ext cx="329432" cy="93477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商务中心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 rot="5400000">
            <a:off x="7102316" y="3932834"/>
            <a:ext cx="982800" cy="313200"/>
            <a:chOff x="352124" y="3681535"/>
            <a:chExt cx="1356787" cy="432383"/>
          </a:xfrm>
        </p:grpSpPr>
        <p:grpSp>
          <p:nvGrpSpPr>
            <p:cNvPr id="103" name="组合 10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5" name="圆角矩形 10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6" name="圆角矩形 105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04" name="TextBox 34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销售部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5400000">
            <a:off x="7455263" y="3928951"/>
            <a:ext cx="982800" cy="313200"/>
            <a:chOff x="352124" y="3681535"/>
            <a:chExt cx="1356787" cy="432383"/>
          </a:xfrm>
        </p:grpSpPr>
        <p:grpSp>
          <p:nvGrpSpPr>
            <p:cNvPr id="108" name="组合 10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09" name="TextBox 349"/>
            <p:cNvSpPr txBox="1"/>
            <p:nvPr/>
          </p:nvSpPr>
          <p:spPr>
            <a:xfrm rot="16200000">
              <a:off x="851323" y="3313495"/>
              <a:ext cx="329432" cy="11684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售后服务部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 rot="5400000">
            <a:off x="7807589" y="3931399"/>
            <a:ext cx="982800" cy="313200"/>
            <a:chOff x="352124" y="3681535"/>
            <a:chExt cx="1356787" cy="432383"/>
          </a:xfrm>
        </p:grpSpPr>
        <p:grpSp>
          <p:nvGrpSpPr>
            <p:cNvPr id="113" name="组合 11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圆角矩形 11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6" name="圆角矩形 11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4" name="TextBox 35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外贸部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 rot="5400000">
            <a:off x="8162673" y="3929827"/>
            <a:ext cx="982800" cy="313200"/>
            <a:chOff x="352124" y="3681535"/>
            <a:chExt cx="1356787" cy="432383"/>
          </a:xfrm>
        </p:grpSpPr>
        <p:grpSp>
          <p:nvGrpSpPr>
            <p:cNvPr id="118" name="组合 11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圆角矩形 11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1" name="圆角矩形 12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9" name="TextBox 35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加工部</a:t>
              </a:r>
              <a:endParaRPr lang="zh-CN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cxnSp>
        <p:nvCxnSpPr>
          <p:cNvPr id="122" name="直接连接符 121"/>
          <p:cNvCxnSpPr/>
          <p:nvPr/>
        </p:nvCxnSpPr>
        <p:spPr>
          <a:xfrm>
            <a:off x="1763688" y="1635646"/>
            <a:ext cx="5396291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599441" y="2138843"/>
            <a:ext cx="2570177" cy="85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4199605" y="2159010"/>
            <a:ext cx="109247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5999575" y="2163250"/>
            <a:ext cx="2448644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/>
          <p:nvPr/>
        </p:nvCxnSpPr>
        <p:spPr>
          <a:xfrm>
            <a:off x="4505126" y="1064563"/>
            <a:ext cx="10137" cy="109444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>
            <a:off x="7135335" y="1635646"/>
            <a:ext cx="5069" cy="52336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/>
        </p:nvCxnSpPr>
        <p:spPr>
          <a:xfrm>
            <a:off x="1780730" y="1635646"/>
            <a:ext cx="5069" cy="52336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/>
        </p:nvCxnSpPr>
        <p:spPr>
          <a:xfrm>
            <a:off x="622134" y="2139702"/>
            <a:ext cx="2009" cy="129279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/>
        </p:nvCxnSpPr>
        <p:spPr>
          <a:xfrm>
            <a:off x="1338650" y="2139702"/>
            <a:ext cx="17025" cy="129614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连接符 130"/>
          <p:cNvCxnSpPr/>
          <p:nvPr/>
        </p:nvCxnSpPr>
        <p:spPr>
          <a:xfrm>
            <a:off x="2247931" y="2139702"/>
            <a:ext cx="2319" cy="129279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连接符 131"/>
          <p:cNvCxnSpPr/>
          <p:nvPr/>
        </p:nvCxnSpPr>
        <p:spPr>
          <a:xfrm>
            <a:off x="3143240" y="2139702"/>
            <a:ext cx="2911" cy="129279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连接符 132"/>
          <p:cNvCxnSpPr/>
          <p:nvPr/>
        </p:nvCxnSpPr>
        <p:spPr>
          <a:xfrm>
            <a:off x="4200165" y="2159010"/>
            <a:ext cx="17055" cy="12734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>
          <a:xfrm>
            <a:off x="5282808" y="2160869"/>
            <a:ext cx="9272" cy="12780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>
          <a:xfrm>
            <a:off x="5999575" y="2159010"/>
            <a:ext cx="0" cy="12734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>
            <a:off x="6702908" y="2163250"/>
            <a:ext cx="0" cy="128474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 flipH="1">
            <a:off x="7593715" y="2161016"/>
            <a:ext cx="1" cy="12714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/>
        </p:nvCxnSpPr>
        <p:spPr>
          <a:xfrm>
            <a:off x="8450908" y="2163250"/>
            <a:ext cx="4681" cy="128175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组合 138"/>
          <p:cNvGrpSpPr/>
          <p:nvPr/>
        </p:nvGrpSpPr>
        <p:grpSpPr>
          <a:xfrm>
            <a:off x="6660232" y="1675778"/>
            <a:ext cx="982514" cy="313311"/>
            <a:chOff x="814328" y="3219334"/>
            <a:chExt cx="1356392" cy="432536"/>
          </a:xfrm>
        </p:grpSpPr>
        <p:grpSp>
          <p:nvGrpSpPr>
            <p:cNvPr id="140" name="组合 139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2" name="圆角矩形 1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3" name="圆角矩形 142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41" name="TextBox 104"/>
            <p:cNvSpPr txBox="1"/>
            <p:nvPr/>
          </p:nvSpPr>
          <p:spPr>
            <a:xfrm>
              <a:off x="1110326" y="3331792"/>
              <a:ext cx="787838" cy="233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经营副总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itchFamily="2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304713" y="1697792"/>
            <a:ext cx="982514" cy="313311"/>
            <a:chOff x="814328" y="3219334"/>
            <a:chExt cx="1356392" cy="432536"/>
          </a:xfrm>
        </p:grpSpPr>
        <p:grpSp>
          <p:nvGrpSpPr>
            <p:cNvPr id="145" name="组合 144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圆角矩形 14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8" name="圆角矩形 147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46" name="TextBox 94"/>
            <p:cNvSpPr txBox="1"/>
            <p:nvPr/>
          </p:nvSpPr>
          <p:spPr>
            <a:xfrm>
              <a:off x="1110326" y="3331792"/>
              <a:ext cx="787838" cy="233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生产副总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itchFamily="2" charset="-122"/>
              </a:endParaRPr>
            </a:p>
          </p:txBody>
        </p:sp>
      </p:grpSp>
      <p:cxnSp>
        <p:nvCxnSpPr>
          <p:cNvPr id="149" name="直接连接符 148"/>
          <p:cNvCxnSpPr/>
          <p:nvPr/>
        </p:nvCxnSpPr>
        <p:spPr>
          <a:xfrm>
            <a:off x="480128" y="3432497"/>
            <a:ext cx="34745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1170496" y="3432497"/>
            <a:ext cx="37035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1881838" y="3432497"/>
            <a:ext cx="71910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2953963" y="3432497"/>
            <a:ext cx="384377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668182" y="3437705"/>
            <a:ext cx="1080466" cy="11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5098095" y="3435846"/>
            <a:ext cx="410009" cy="185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5792281" y="3437947"/>
            <a:ext cx="383818" cy="185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连接符 155"/>
          <p:cNvCxnSpPr/>
          <p:nvPr/>
        </p:nvCxnSpPr>
        <p:spPr>
          <a:xfrm>
            <a:off x="6507302" y="3439981"/>
            <a:ext cx="383818" cy="185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>
            <a:off x="7231060" y="3435846"/>
            <a:ext cx="715603" cy="599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>
          <a:xfrm>
            <a:off x="8298988" y="3442003"/>
            <a:ext cx="357801" cy="599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/>
        </p:nvCxnSpPr>
        <p:spPr>
          <a:xfrm>
            <a:off x="480392" y="3435846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/>
          <p:nvPr/>
        </p:nvCxnSpPr>
        <p:spPr>
          <a:xfrm>
            <a:off x="824217" y="3440451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>
            <a:off x="1170496" y="3440451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>
            <a:off x="1539981" y="3435846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>
            <a:off x="1884529" y="3435846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2600588" y="3440451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>
            <a:off x="2944118" y="3435846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3321095" y="3442942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连接符 166"/>
          <p:cNvCxnSpPr/>
          <p:nvPr/>
        </p:nvCxnSpPr>
        <p:spPr>
          <a:xfrm>
            <a:off x="4037154" y="3447547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>
            <a:off x="4380684" y="3442942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>
          <a:xfrm>
            <a:off x="3666627" y="3445322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>
            <a:off x="5102645" y="3452153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>
            <a:off x="5467604" y="3447548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>
            <a:off x="4744023" y="3449928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连接符 172"/>
          <p:cNvCxnSpPr/>
          <p:nvPr/>
        </p:nvCxnSpPr>
        <p:spPr>
          <a:xfrm>
            <a:off x="6167840" y="3452309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>
            <a:off x="6511370" y="3447704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>
            <a:off x="5797313" y="3450084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>
            <a:off x="7233331" y="3456915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7598290" y="3452310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6874709" y="3454690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>
            <a:off x="7937280" y="3459503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/>
        </p:nvCxnSpPr>
        <p:spPr>
          <a:xfrm>
            <a:off x="8659241" y="3468714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>
            <a:off x="8300619" y="3466489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组合 181"/>
          <p:cNvGrpSpPr/>
          <p:nvPr/>
        </p:nvGrpSpPr>
        <p:grpSpPr>
          <a:xfrm rot="5400000">
            <a:off x="132744" y="2629544"/>
            <a:ext cx="982800" cy="313200"/>
            <a:chOff x="352124" y="3681535"/>
            <a:chExt cx="1356787" cy="432383"/>
          </a:xfrm>
        </p:grpSpPr>
        <p:grpSp>
          <p:nvGrpSpPr>
            <p:cNvPr id="183" name="组合 18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5" name="圆角矩形 18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6" name="圆角矩形 185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84" name="TextBox 10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研发部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 rot="5400000">
            <a:off x="852824" y="2625661"/>
            <a:ext cx="982800" cy="313200"/>
            <a:chOff x="352124" y="3681535"/>
            <a:chExt cx="1356787" cy="432383"/>
          </a:xfrm>
        </p:grpSpPr>
        <p:grpSp>
          <p:nvGrpSpPr>
            <p:cNvPr id="188" name="组合 18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0" name="圆角矩形 18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1" name="圆角矩形 190"/>
              <p:cNvSpPr/>
              <p:nvPr/>
            </p:nvSpPr>
            <p:spPr>
              <a:xfrm rot="16200000">
                <a:off x="3610693" y="3759394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89" name="TextBox 11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资料部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 rot="5400000">
            <a:off x="1755016" y="2629544"/>
            <a:ext cx="982800" cy="313200"/>
            <a:chOff x="352124" y="3681535"/>
            <a:chExt cx="1356787" cy="432383"/>
          </a:xfrm>
        </p:grpSpPr>
        <p:grpSp>
          <p:nvGrpSpPr>
            <p:cNvPr id="193" name="组合 19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5" name="圆角矩形 19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6" name="圆角矩形 19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94" name="TextBox 11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生产部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 rot="5400000">
            <a:off x="2653024" y="2626537"/>
            <a:ext cx="982800" cy="313200"/>
            <a:chOff x="352124" y="3681535"/>
            <a:chExt cx="1356787" cy="432383"/>
          </a:xfrm>
        </p:grpSpPr>
        <p:grpSp>
          <p:nvGrpSpPr>
            <p:cNvPr id="198" name="组合 19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0" name="圆角矩形 19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1" name="圆角矩形 20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99" name="TextBox 12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质管部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 rot="5400000">
            <a:off x="3721726" y="2624156"/>
            <a:ext cx="982800" cy="313200"/>
            <a:chOff x="352124" y="3681535"/>
            <a:chExt cx="1356787" cy="432383"/>
          </a:xfrm>
        </p:grpSpPr>
        <p:grpSp>
          <p:nvGrpSpPr>
            <p:cNvPr id="203" name="组合 20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5" name="圆角矩形 20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6" name="圆角矩形 20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04" name="TextBox 129"/>
            <p:cNvSpPr txBox="1"/>
            <p:nvPr/>
          </p:nvSpPr>
          <p:spPr>
            <a:xfrm rot="16200000">
              <a:off x="863267" y="3313496"/>
              <a:ext cx="329432" cy="1168465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行政人事部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 rot="5400000">
            <a:off x="4788096" y="2625661"/>
            <a:ext cx="982800" cy="313200"/>
            <a:chOff x="352124" y="3681535"/>
            <a:chExt cx="1356787" cy="432383"/>
          </a:xfrm>
        </p:grpSpPr>
        <p:grpSp>
          <p:nvGrpSpPr>
            <p:cNvPr id="208" name="组合 20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0" name="圆角矩形 20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1" name="圆角矩形 21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09" name="TextBox 134"/>
            <p:cNvSpPr txBox="1"/>
            <p:nvPr/>
          </p:nvSpPr>
          <p:spPr>
            <a:xfrm rot="16200000">
              <a:off x="861188" y="3313495"/>
              <a:ext cx="329432" cy="11684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信息管理部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 rot="5400000">
            <a:off x="5508176" y="2629544"/>
            <a:ext cx="982800" cy="313200"/>
            <a:chOff x="352124" y="3681535"/>
            <a:chExt cx="1356787" cy="432383"/>
          </a:xfrm>
        </p:grpSpPr>
        <p:grpSp>
          <p:nvGrpSpPr>
            <p:cNvPr id="213" name="组合 21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5" name="圆角矩形 21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6" name="圆角矩形 21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14" name="TextBox 13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财务部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 rot="5400000">
            <a:off x="6214506" y="2626537"/>
            <a:ext cx="982800" cy="313200"/>
            <a:chOff x="352124" y="3681535"/>
            <a:chExt cx="1356787" cy="432383"/>
          </a:xfrm>
        </p:grpSpPr>
        <p:grpSp>
          <p:nvGrpSpPr>
            <p:cNvPr id="218" name="组合 21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0" name="圆角矩形 21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1" name="圆角矩形 22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19" name="TextBox 14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股份部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 rot="5400000">
            <a:off x="7096895" y="2628042"/>
            <a:ext cx="982800" cy="313200"/>
            <a:chOff x="352124" y="3681535"/>
            <a:chExt cx="1356787" cy="432383"/>
          </a:xfrm>
        </p:grpSpPr>
        <p:grpSp>
          <p:nvGrpSpPr>
            <p:cNvPr id="223" name="组合 222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5" name="圆角矩形 224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6" name="圆角矩形 225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24" name="TextBox 149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营销部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 rot="5400000">
            <a:off x="7956448" y="2629544"/>
            <a:ext cx="982800" cy="313200"/>
            <a:chOff x="352124" y="3681535"/>
            <a:chExt cx="1356787" cy="432383"/>
          </a:xfrm>
        </p:grpSpPr>
        <p:grpSp>
          <p:nvGrpSpPr>
            <p:cNvPr id="228" name="组合 227"/>
            <p:cNvGrpSpPr/>
            <p:nvPr/>
          </p:nvGrpSpPr>
          <p:grpSpPr>
            <a:xfrm>
              <a:off x="352124" y="3681535"/>
              <a:ext cx="1356787" cy="432383"/>
              <a:chOff x="2996228" y="4233604"/>
              <a:chExt cx="3839061" cy="2756815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0" name="圆角矩形 229"/>
              <p:cNvSpPr/>
              <p:nvPr/>
            </p:nvSpPr>
            <p:spPr>
              <a:xfrm rot="16200000">
                <a:off x="3537351" y="3692481"/>
                <a:ext cx="2756815" cy="3839061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1" name="圆角矩形 230"/>
              <p:cNvSpPr/>
              <p:nvPr/>
            </p:nvSpPr>
            <p:spPr>
              <a:xfrm rot="16200000">
                <a:off x="3610693" y="3738436"/>
                <a:ext cx="2598377" cy="3740620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29" name="TextBox 154"/>
            <p:cNvSpPr txBox="1"/>
            <p:nvPr/>
          </p:nvSpPr>
          <p:spPr>
            <a:xfrm rot="16200000">
              <a:off x="812131" y="3547189"/>
              <a:ext cx="329432" cy="70107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zh-CN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国际部</a:t>
              </a:r>
              <a:endParaRPr lang="zh-CN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011521" y="819256"/>
            <a:ext cx="982514" cy="313311"/>
            <a:chOff x="814328" y="3219334"/>
            <a:chExt cx="1356392" cy="432536"/>
          </a:xfrm>
        </p:grpSpPr>
        <p:grpSp>
          <p:nvGrpSpPr>
            <p:cNvPr id="233" name="组合 232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5" name="圆角矩形 23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圆角矩形 235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4" name="TextBox 84"/>
            <p:cNvSpPr txBox="1"/>
            <p:nvPr/>
          </p:nvSpPr>
          <p:spPr>
            <a:xfrm>
              <a:off x="1020410" y="3331792"/>
              <a:ext cx="953343" cy="233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en-US" sz="1100" dirty="0">
                  <a:solidFill>
                    <a:srgbClr val="098092"/>
                  </a:solidFill>
                  <a:cs typeface="宋体" pitchFamily="2" charset="-122"/>
                </a:rPr>
                <a:t>董事会</a:t>
              </a:r>
              <a:endParaRPr lang="zh-CN" altLang="zh-CN" sz="1100" dirty="0">
                <a:solidFill>
                  <a:srgbClr val="098092"/>
                </a:solidFill>
                <a:cs typeface="宋体" pitchFamily="2" charset="-122"/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4001825" y="1241927"/>
            <a:ext cx="982514" cy="313311"/>
            <a:chOff x="814328" y="3219334"/>
            <a:chExt cx="1356392" cy="432536"/>
          </a:xfrm>
        </p:grpSpPr>
        <p:grpSp>
          <p:nvGrpSpPr>
            <p:cNvPr id="238" name="组合 237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0" name="圆角矩形 23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1" name="圆角矩形 240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39" name="TextBox 89"/>
            <p:cNvSpPr txBox="1"/>
            <p:nvPr/>
          </p:nvSpPr>
          <p:spPr>
            <a:xfrm>
              <a:off x="1110326" y="3331792"/>
              <a:ext cx="787838" cy="233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en-US" sz="1100" dirty="0">
                  <a:solidFill>
                    <a:srgbClr val="098092"/>
                  </a:solidFill>
                  <a:cs typeface="宋体" pitchFamily="2" charset="-122"/>
                </a:rPr>
                <a:t>总经理</a:t>
              </a:r>
              <a:endParaRPr lang="zh-CN" altLang="zh-CN" sz="1100" dirty="0">
                <a:solidFill>
                  <a:srgbClr val="098092"/>
                </a:solidFill>
                <a:cs typeface="宋体" pitchFamily="2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4002811" y="1687946"/>
            <a:ext cx="982514" cy="313311"/>
            <a:chOff x="814328" y="3219334"/>
            <a:chExt cx="1356392" cy="432536"/>
          </a:xfrm>
        </p:grpSpPr>
        <p:grpSp>
          <p:nvGrpSpPr>
            <p:cNvPr id="243" name="组合 242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5" name="圆角矩形 24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6" name="圆角矩形 245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44" name="TextBox 99"/>
            <p:cNvSpPr txBox="1"/>
            <p:nvPr/>
          </p:nvSpPr>
          <p:spPr>
            <a:xfrm>
              <a:off x="1110326" y="3331792"/>
              <a:ext cx="787838" cy="233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lvl="0"/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宋体" pitchFamily="2" charset="-122"/>
                </a:rPr>
                <a:t>行政副总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itchFamily="2" charset="-122"/>
              </a:endParaRPr>
            </a:p>
          </p:txBody>
        </p:sp>
      </p:grpSp>
      <p:cxnSp>
        <p:nvCxnSpPr>
          <p:cNvPr id="247" name="直接连接符 246"/>
          <p:cNvCxnSpPr/>
          <p:nvPr/>
        </p:nvCxnSpPr>
        <p:spPr>
          <a:xfrm>
            <a:off x="2248812" y="3442942"/>
            <a:ext cx="1005" cy="14905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268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组织架构</a:t>
            </a:r>
          </a:p>
        </p:txBody>
      </p:sp>
    </p:spTree>
    <p:extLst>
      <p:ext uri="{BB962C8B-B14F-4D97-AF65-F5344CB8AC3E}">
        <p14:creationId xmlns:p14="http://schemas.microsoft.com/office/powerpoint/2010/main" val="34443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0"/>
                            </p:stCondLst>
                            <p:childTnLst>
                              <p:par>
                                <p:cTn id="2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4843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生产基地及设备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3" y="463483"/>
            <a:ext cx="9145743" cy="46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2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3203848" y="1006984"/>
            <a:ext cx="3571597" cy="2232248"/>
            <a:chOff x="755576" y="1491630"/>
            <a:chExt cx="2880000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13012" y="1524499"/>
              <a:ext cx="2772000" cy="17280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561" y="1047746"/>
            <a:ext cx="2333091" cy="1458182"/>
            <a:chOff x="755576" y="1491630"/>
            <a:chExt cx="2880000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13012" y="1524499"/>
              <a:ext cx="2772000" cy="172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53236" y="2714122"/>
            <a:ext cx="2333091" cy="1458182"/>
            <a:chOff x="755576" y="1491630"/>
            <a:chExt cx="2880000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13012" y="1524499"/>
              <a:ext cx="2772000" cy="17280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2"/>
          <p:cNvSpPr txBox="1"/>
          <p:nvPr/>
        </p:nvSpPr>
        <p:spPr>
          <a:xfrm>
            <a:off x="3740847" y="3277495"/>
            <a:ext cx="3634252" cy="1546523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作为本土成长起来的智能装备企业，立足于本土，服务于本土，将以工业机器人为主导，兼顾其它机器人发展，为全面提升长沙工业的综合竞争力贡献一份力量，推动我省工业机器人的应用和产业化。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经过近五年的发展，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公司已培养出一批业务娴熟、技术精湛的技术骨干和响应迅速、经验丰富的集成精英。机器人产业已经迎来了战略性的发展契机，将成为新兴产业发展的主导产业，同时为其他支柱产业的转型提供强大支撑。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生产基地及设备</a:t>
            </a:r>
          </a:p>
        </p:txBody>
      </p:sp>
    </p:spTree>
    <p:extLst>
      <p:ext uri="{BB962C8B-B14F-4D97-AF65-F5344CB8AC3E}">
        <p14:creationId xmlns:p14="http://schemas.microsoft.com/office/powerpoint/2010/main" val="421833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68" y="743582"/>
            <a:ext cx="465036" cy="12613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9" name="组合 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39" name="组合 3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2" name="同心圆 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椭圆 4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53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63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6" name="图片 6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355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商业模式</a:t>
            </a:r>
          </a:p>
        </p:txBody>
      </p:sp>
      <p:sp>
        <p:nvSpPr>
          <p:cNvPr id="7" name="矩形 6"/>
          <p:cNvSpPr/>
          <p:nvPr/>
        </p:nvSpPr>
        <p:spPr>
          <a:xfrm>
            <a:off x="1" y="2861421"/>
            <a:ext cx="9145588" cy="653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43" tIns="46172" rIns="92343" bIns="46172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80451" y="2438266"/>
            <a:ext cx="869960" cy="869821"/>
            <a:chOff x="1466675" y="3784103"/>
            <a:chExt cx="1301392" cy="1301862"/>
          </a:xfrm>
        </p:grpSpPr>
        <p:grpSp>
          <p:nvGrpSpPr>
            <p:cNvPr id="9" name="组合 8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3" name="同心圆 12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2" name="椭圆 11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10" name="TextBox 97"/>
            <p:cNvSpPr txBox="1"/>
            <p:nvPr/>
          </p:nvSpPr>
          <p:spPr>
            <a:xfrm>
              <a:off x="1692267" y="4085004"/>
              <a:ext cx="850204" cy="715567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袋装码垛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3743" y="2438498"/>
            <a:ext cx="881936" cy="881795"/>
            <a:chOff x="4450933" y="3791953"/>
            <a:chExt cx="1319306" cy="1319782"/>
          </a:xfrm>
        </p:grpSpPr>
        <p:grpSp>
          <p:nvGrpSpPr>
            <p:cNvPr id="23" name="组合 22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7" name="同心圆 2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111"/>
            <p:cNvSpPr txBox="1"/>
            <p:nvPr/>
          </p:nvSpPr>
          <p:spPr>
            <a:xfrm>
              <a:off x="4685484" y="4091666"/>
              <a:ext cx="850203" cy="669501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品牌打造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46762" y="2346011"/>
            <a:ext cx="987785" cy="987627"/>
            <a:chOff x="6119197" y="3942381"/>
            <a:chExt cx="1018558" cy="1018926"/>
          </a:xfrm>
        </p:grpSpPr>
        <p:grpSp>
          <p:nvGrpSpPr>
            <p:cNvPr id="30" name="组合 29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4" name="同心圆 3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118"/>
            <p:cNvSpPr txBox="1"/>
            <p:nvPr/>
          </p:nvSpPr>
          <p:spPr>
            <a:xfrm>
              <a:off x="6211832" y="4241339"/>
              <a:ext cx="850205" cy="461494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主机机器人生产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004753" y="2544016"/>
            <a:ext cx="729358" cy="680781"/>
            <a:chOff x="7486713" y="3942381"/>
            <a:chExt cx="1091061" cy="1018926"/>
          </a:xfrm>
        </p:grpSpPr>
        <p:grpSp>
          <p:nvGrpSpPr>
            <p:cNvPr id="37" name="组合 36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1" name="同心圆 4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125"/>
            <p:cNvSpPr txBox="1"/>
            <p:nvPr/>
          </p:nvSpPr>
          <p:spPr>
            <a:xfrm>
              <a:off x="7586696" y="4079735"/>
              <a:ext cx="991078" cy="761631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j-ea"/>
                </a:rPr>
                <a:t>箱装码垛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918916" y="2431103"/>
            <a:ext cx="906755" cy="906611"/>
            <a:chOff x="8854229" y="3773382"/>
            <a:chExt cx="1356434" cy="1356924"/>
          </a:xfrm>
        </p:grpSpPr>
        <p:grpSp>
          <p:nvGrpSpPr>
            <p:cNvPr id="44" name="组合 43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8" name="同心圆 4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7" name="椭圆 4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45" name="TextBox 132"/>
            <p:cNvSpPr txBox="1"/>
            <p:nvPr/>
          </p:nvSpPr>
          <p:spPr>
            <a:xfrm>
              <a:off x="9113098" y="4074480"/>
              <a:ext cx="1015119" cy="761630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j-ea"/>
                </a:rPr>
                <a:t>系统集成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58945" y="2267888"/>
            <a:ext cx="1233232" cy="1233035"/>
            <a:chOff x="10559621" y="3529102"/>
            <a:chExt cx="1844818" cy="1845484"/>
          </a:xfrm>
        </p:grpSpPr>
        <p:grpSp>
          <p:nvGrpSpPr>
            <p:cNvPr id="51" name="组合 50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5" name="同心圆 5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4" name="椭圆 5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+mj-ea"/>
                  <a:ea typeface="+mj-ea"/>
                </a:endParaRPr>
              </a:p>
            </p:txBody>
          </p:sp>
        </p:grpSp>
        <p:sp>
          <p:nvSpPr>
            <p:cNvPr id="52" name="TextBox 139"/>
            <p:cNvSpPr txBox="1"/>
            <p:nvPr/>
          </p:nvSpPr>
          <p:spPr>
            <a:xfrm>
              <a:off x="10991172" y="4028418"/>
              <a:ext cx="1097152" cy="853761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物流方向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039295" y="1283313"/>
            <a:ext cx="1575314" cy="965418"/>
            <a:chOff x="873900" y="1541325"/>
            <a:chExt cx="1166203" cy="814401"/>
          </a:xfrm>
        </p:grpSpPr>
        <p:sp>
          <p:nvSpPr>
            <p:cNvPr id="63" name="TextBox 150"/>
            <p:cNvSpPr txBox="1"/>
            <p:nvPr/>
          </p:nvSpPr>
          <p:spPr>
            <a:xfrm>
              <a:off x="873900" y="1767302"/>
              <a:ext cx="1166203" cy="381650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65" name="直接连接符 64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153"/>
              <p:cNvSpPr txBox="1"/>
              <p:nvPr/>
            </p:nvSpPr>
            <p:spPr>
              <a:xfrm>
                <a:off x="947384" y="1541325"/>
                <a:ext cx="1008112" cy="274885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行业合作</a:t>
                </a: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3606978" y="1264883"/>
            <a:ext cx="1483758" cy="1051144"/>
            <a:chOff x="873900" y="1541325"/>
            <a:chExt cx="1166203" cy="814401"/>
          </a:xfrm>
        </p:grpSpPr>
        <p:sp>
          <p:nvSpPr>
            <p:cNvPr id="68" name="TextBox 155"/>
            <p:cNvSpPr txBox="1"/>
            <p:nvPr/>
          </p:nvSpPr>
          <p:spPr>
            <a:xfrm>
              <a:off x="873900" y="1767302"/>
              <a:ext cx="1166203" cy="35052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70" name="直接连接符 69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158"/>
              <p:cNvSpPr txBox="1"/>
              <p:nvPr/>
            </p:nvSpPr>
            <p:spPr>
              <a:xfrm>
                <a:off x="947384" y="1541325"/>
                <a:ext cx="1008112" cy="252467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投入使用</a:t>
                </a: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5566588" y="1252133"/>
            <a:ext cx="1550647" cy="891276"/>
            <a:chOff x="873900" y="1482286"/>
            <a:chExt cx="1166203" cy="711422"/>
          </a:xfrm>
        </p:grpSpPr>
        <p:sp>
          <p:nvSpPr>
            <p:cNvPr id="73" name="TextBox 160"/>
            <p:cNvSpPr txBox="1"/>
            <p:nvPr/>
          </p:nvSpPr>
          <p:spPr>
            <a:xfrm>
              <a:off x="873900" y="1767302"/>
              <a:ext cx="1166203" cy="36112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991312" y="1482286"/>
              <a:ext cx="996777" cy="711422"/>
              <a:chOff x="991312" y="1482286"/>
              <a:chExt cx="996777" cy="711422"/>
            </a:xfrm>
          </p:grpSpPr>
          <p:cxnSp>
            <p:nvCxnSpPr>
              <p:cNvPr id="75" name="直接连接符 74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163"/>
              <p:cNvSpPr txBox="1"/>
              <p:nvPr/>
            </p:nvSpPr>
            <p:spPr>
              <a:xfrm>
                <a:off x="991312" y="1482286"/>
                <a:ext cx="996777" cy="294803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核心技术</a:t>
                </a: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1984138" y="3417322"/>
            <a:ext cx="1624546" cy="915011"/>
            <a:chOff x="873900" y="1340833"/>
            <a:chExt cx="1166203" cy="843560"/>
          </a:xfrm>
        </p:grpSpPr>
        <p:sp>
          <p:nvSpPr>
            <p:cNvPr id="83" name="TextBox 170"/>
            <p:cNvSpPr txBox="1"/>
            <p:nvPr/>
          </p:nvSpPr>
          <p:spPr>
            <a:xfrm>
              <a:off x="873900" y="1767301"/>
              <a:ext cx="1166203" cy="41709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7384" y="1340833"/>
              <a:ext cx="1008112" cy="500905"/>
              <a:chOff x="947384" y="1340833"/>
              <a:chExt cx="1008112" cy="500905"/>
            </a:xfrm>
          </p:grpSpPr>
          <p:cxnSp>
            <p:nvCxnSpPr>
              <p:cNvPr id="85" name="直接连接符 84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173"/>
              <p:cNvSpPr txBox="1"/>
              <p:nvPr/>
            </p:nvSpPr>
            <p:spPr>
              <a:xfrm>
                <a:off x="947384" y="1541325"/>
                <a:ext cx="1008112" cy="300413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市场导向</a:t>
                </a: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4501811" y="3477962"/>
            <a:ext cx="1624546" cy="915011"/>
            <a:chOff x="873900" y="1340833"/>
            <a:chExt cx="1166203" cy="843560"/>
          </a:xfrm>
        </p:grpSpPr>
        <p:sp>
          <p:nvSpPr>
            <p:cNvPr id="88" name="TextBox 175"/>
            <p:cNvSpPr txBox="1"/>
            <p:nvPr/>
          </p:nvSpPr>
          <p:spPr>
            <a:xfrm>
              <a:off x="873900" y="1767301"/>
              <a:ext cx="1166203" cy="41709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947384" y="1340833"/>
              <a:ext cx="1008112" cy="500905"/>
              <a:chOff x="947384" y="1340833"/>
              <a:chExt cx="1008112" cy="500905"/>
            </a:xfrm>
          </p:grpSpPr>
          <p:cxnSp>
            <p:nvCxnSpPr>
              <p:cNvPr id="90" name="直接连接符 89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178"/>
              <p:cNvSpPr txBox="1"/>
              <p:nvPr/>
            </p:nvSpPr>
            <p:spPr>
              <a:xfrm>
                <a:off x="947384" y="1541325"/>
                <a:ext cx="1008112" cy="300413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行业细分</a:t>
                </a: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847861" y="3477962"/>
            <a:ext cx="1624546" cy="915011"/>
            <a:chOff x="873900" y="1340833"/>
            <a:chExt cx="1166203" cy="843560"/>
          </a:xfrm>
        </p:grpSpPr>
        <p:sp>
          <p:nvSpPr>
            <p:cNvPr id="93" name="TextBox 175"/>
            <p:cNvSpPr txBox="1"/>
            <p:nvPr/>
          </p:nvSpPr>
          <p:spPr>
            <a:xfrm>
              <a:off x="873900" y="1767301"/>
              <a:ext cx="1166203" cy="41709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您的内容打在这里，或者通过您的内容打在这里</a:t>
              </a: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947384" y="1340833"/>
              <a:ext cx="1008112" cy="500905"/>
              <a:chOff x="947384" y="1340833"/>
              <a:chExt cx="1008112" cy="500905"/>
            </a:xfrm>
          </p:grpSpPr>
          <p:cxnSp>
            <p:nvCxnSpPr>
              <p:cNvPr id="95" name="直接连接符 94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178"/>
              <p:cNvSpPr txBox="1"/>
              <p:nvPr/>
            </p:nvSpPr>
            <p:spPr>
              <a:xfrm>
                <a:off x="947384" y="1541325"/>
                <a:ext cx="1008112" cy="300413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  <a:cs typeface="华文黑体" pitchFamily="2" charset="-122"/>
                  </a:rPr>
                  <a:t>立体化仓储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42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965024" y="1221642"/>
            <a:ext cx="1438976" cy="26964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80817" y="2456920"/>
            <a:ext cx="1407387" cy="1407388"/>
            <a:chOff x="4184106" y="2952206"/>
            <a:chExt cx="3823790" cy="3823790"/>
          </a:xfrm>
        </p:grpSpPr>
        <p:sp>
          <p:nvSpPr>
            <p:cNvPr id="6" name="椭圆 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8" name="椭圆 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974719" y="1743609"/>
            <a:ext cx="1419582" cy="604770"/>
            <a:chOff x="2061936" y="5054749"/>
            <a:chExt cx="2349784" cy="1001055"/>
          </a:xfrm>
        </p:grpSpPr>
        <p:sp>
          <p:nvSpPr>
            <p:cNvPr id="11" name="文本框 10"/>
            <p:cNvSpPr txBox="1"/>
            <p:nvPr/>
          </p:nvSpPr>
          <p:spPr bwMode="auto">
            <a:xfrm>
              <a:off x="2143824" y="5358492"/>
              <a:ext cx="2186005" cy="6973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 bwMode="auto">
            <a:xfrm>
              <a:off x="2061936" y="5054749"/>
              <a:ext cx="2349784" cy="458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rgbClr val="080808"/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3191365" y="2416008"/>
            <a:ext cx="9862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4737817" y="1221642"/>
            <a:ext cx="1438976" cy="26964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53609" y="1278201"/>
            <a:ext cx="1407387" cy="1407388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673583" y="2868633"/>
            <a:ext cx="1444037" cy="632912"/>
            <a:chOff x="1939566" y="5119596"/>
            <a:chExt cx="2390263" cy="1047638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143824" y="5441264"/>
              <a:ext cx="2186005" cy="725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1939566" y="5119596"/>
              <a:ext cx="2349784" cy="458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200" spc="75" dirty="0">
                  <a:solidFill>
                    <a:srgbClr val="098092"/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4964157" y="2787483"/>
            <a:ext cx="9862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307800" y="2891716"/>
            <a:ext cx="757990" cy="560874"/>
            <a:chOff x="8931338" y="2437732"/>
            <a:chExt cx="1010653" cy="747833"/>
          </a:xfrm>
        </p:grpSpPr>
        <p:sp>
          <p:nvSpPr>
            <p:cNvPr id="25" name="文本框 24"/>
            <p:cNvSpPr txBox="1"/>
            <p:nvPr/>
          </p:nvSpPr>
          <p:spPr>
            <a:xfrm>
              <a:off x="8931338" y="2437732"/>
              <a:ext cx="10106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01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931338" y="2908566"/>
              <a:ext cx="10106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OPTION</a:t>
              </a:r>
              <a:endPara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78307" y="1712997"/>
            <a:ext cx="757990" cy="560874"/>
            <a:chOff x="8931338" y="2437732"/>
            <a:chExt cx="1010653" cy="747833"/>
          </a:xfrm>
        </p:grpSpPr>
        <p:sp>
          <p:nvSpPr>
            <p:cNvPr id="28" name="文本框 27"/>
            <p:cNvSpPr txBox="1"/>
            <p:nvPr/>
          </p:nvSpPr>
          <p:spPr>
            <a:xfrm>
              <a:off x="8931338" y="2437732"/>
              <a:ext cx="10106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02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931338" y="2908566"/>
              <a:ext cx="10106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OPTION</a:t>
              </a:r>
              <a:endPara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文本框 29"/>
          <p:cNvSpPr txBox="1"/>
          <p:nvPr/>
        </p:nvSpPr>
        <p:spPr bwMode="auto">
          <a:xfrm>
            <a:off x="6300192" y="1635646"/>
            <a:ext cx="1926604" cy="59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944091" y="2814365"/>
            <a:ext cx="1926604" cy="59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此处添加详细文本描述，建议与标题相关并符合整体语言风格，语言描述尽量此处添加详细文本描述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商业模式</a:t>
            </a:r>
          </a:p>
        </p:txBody>
      </p:sp>
    </p:spTree>
    <p:extLst>
      <p:ext uri="{BB962C8B-B14F-4D97-AF65-F5344CB8AC3E}">
        <p14:creationId xmlns:p14="http://schemas.microsoft.com/office/powerpoint/2010/main" val="400129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2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4" grpId="0" animBg="1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2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4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4" grpId="0" animBg="1"/>
          <p:bldP spid="30" grpId="0"/>
          <p:bldP spid="31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735395" y="1660204"/>
            <a:ext cx="7946195" cy="2202450"/>
          </a:xfrm>
          <a:custGeom>
            <a:avLst/>
            <a:gdLst>
              <a:gd name="connsiteX0" fmla="*/ 0 w 6800850"/>
              <a:gd name="connsiteY0" fmla="*/ 2115029 h 2115029"/>
              <a:gd name="connsiteX1" fmla="*/ 971550 w 6800850"/>
              <a:gd name="connsiteY1" fmla="*/ 914879 h 2115029"/>
              <a:gd name="connsiteX2" fmla="*/ 1943100 w 6800850"/>
              <a:gd name="connsiteY2" fmla="*/ 1600679 h 2115029"/>
              <a:gd name="connsiteX3" fmla="*/ 2857500 w 6800850"/>
              <a:gd name="connsiteY3" fmla="*/ 479 h 2115029"/>
              <a:gd name="connsiteX4" fmla="*/ 3857625 w 6800850"/>
              <a:gd name="connsiteY4" fmla="*/ 1786417 h 2115029"/>
              <a:gd name="connsiteX5" fmla="*/ 4800600 w 6800850"/>
              <a:gd name="connsiteY5" fmla="*/ 829154 h 2115029"/>
              <a:gd name="connsiteX6" fmla="*/ 5786437 w 6800850"/>
              <a:gd name="connsiteY6" fmla="*/ 1157767 h 2115029"/>
              <a:gd name="connsiteX7" fmla="*/ 6800850 w 6800850"/>
              <a:gd name="connsiteY7" fmla="*/ 479 h 2115029"/>
              <a:gd name="connsiteX0" fmla="*/ 0 w 7767802"/>
              <a:gd name="connsiteY0" fmla="*/ 2115029 h 2115029"/>
              <a:gd name="connsiteX1" fmla="*/ 971550 w 7767802"/>
              <a:gd name="connsiteY1" fmla="*/ 914879 h 2115029"/>
              <a:gd name="connsiteX2" fmla="*/ 1943100 w 7767802"/>
              <a:gd name="connsiteY2" fmla="*/ 1600679 h 2115029"/>
              <a:gd name="connsiteX3" fmla="*/ 2857500 w 7767802"/>
              <a:gd name="connsiteY3" fmla="*/ 479 h 2115029"/>
              <a:gd name="connsiteX4" fmla="*/ 3857625 w 7767802"/>
              <a:gd name="connsiteY4" fmla="*/ 1786417 h 2115029"/>
              <a:gd name="connsiteX5" fmla="*/ 4800600 w 7767802"/>
              <a:gd name="connsiteY5" fmla="*/ 829154 h 2115029"/>
              <a:gd name="connsiteX6" fmla="*/ 5786437 w 7767802"/>
              <a:gd name="connsiteY6" fmla="*/ 1157767 h 2115029"/>
              <a:gd name="connsiteX7" fmla="*/ 7767802 w 7767802"/>
              <a:gd name="connsiteY7" fmla="*/ 399872 h 2115029"/>
              <a:gd name="connsiteX0" fmla="*/ 0 w 7767802"/>
              <a:gd name="connsiteY0" fmla="*/ 2146108 h 2146108"/>
              <a:gd name="connsiteX1" fmla="*/ 971550 w 7767802"/>
              <a:gd name="connsiteY1" fmla="*/ 945958 h 2146108"/>
              <a:gd name="connsiteX2" fmla="*/ 1943100 w 7767802"/>
              <a:gd name="connsiteY2" fmla="*/ 1631758 h 2146108"/>
              <a:gd name="connsiteX3" fmla="*/ 2857500 w 7767802"/>
              <a:gd name="connsiteY3" fmla="*/ 31558 h 2146108"/>
              <a:gd name="connsiteX4" fmla="*/ 3857625 w 7767802"/>
              <a:gd name="connsiteY4" fmla="*/ 1817496 h 2146108"/>
              <a:gd name="connsiteX5" fmla="*/ 4800600 w 7767802"/>
              <a:gd name="connsiteY5" fmla="*/ 860233 h 2146108"/>
              <a:gd name="connsiteX6" fmla="*/ 5786437 w 7767802"/>
              <a:gd name="connsiteY6" fmla="*/ 1188846 h 2146108"/>
              <a:gd name="connsiteX7" fmla="*/ 7767802 w 7767802"/>
              <a:gd name="connsiteY7" fmla="*/ 430951 h 2146108"/>
              <a:gd name="connsiteX0" fmla="*/ 0 w 7673209"/>
              <a:gd name="connsiteY0" fmla="*/ 2154999 h 2154999"/>
              <a:gd name="connsiteX1" fmla="*/ 971550 w 7673209"/>
              <a:gd name="connsiteY1" fmla="*/ 954849 h 2154999"/>
              <a:gd name="connsiteX2" fmla="*/ 1943100 w 7673209"/>
              <a:gd name="connsiteY2" fmla="*/ 1640649 h 2154999"/>
              <a:gd name="connsiteX3" fmla="*/ 2857500 w 7673209"/>
              <a:gd name="connsiteY3" fmla="*/ 40449 h 2154999"/>
              <a:gd name="connsiteX4" fmla="*/ 3857625 w 7673209"/>
              <a:gd name="connsiteY4" fmla="*/ 1826387 h 2154999"/>
              <a:gd name="connsiteX5" fmla="*/ 4800600 w 7673209"/>
              <a:gd name="connsiteY5" fmla="*/ 869124 h 2154999"/>
              <a:gd name="connsiteX6" fmla="*/ 5786437 w 7673209"/>
              <a:gd name="connsiteY6" fmla="*/ 1197737 h 2154999"/>
              <a:gd name="connsiteX7" fmla="*/ 7673209 w 7673209"/>
              <a:gd name="connsiteY7" fmla="*/ 429332 h 2154999"/>
              <a:gd name="connsiteX0" fmla="*/ 0 w 8443841"/>
              <a:gd name="connsiteY0" fmla="*/ 2115030 h 2115030"/>
              <a:gd name="connsiteX1" fmla="*/ 971550 w 8443841"/>
              <a:gd name="connsiteY1" fmla="*/ 914880 h 2115030"/>
              <a:gd name="connsiteX2" fmla="*/ 1943100 w 8443841"/>
              <a:gd name="connsiteY2" fmla="*/ 1600680 h 2115030"/>
              <a:gd name="connsiteX3" fmla="*/ 2857500 w 8443841"/>
              <a:gd name="connsiteY3" fmla="*/ 480 h 2115030"/>
              <a:gd name="connsiteX4" fmla="*/ 3857625 w 8443841"/>
              <a:gd name="connsiteY4" fmla="*/ 1786418 h 2115030"/>
              <a:gd name="connsiteX5" fmla="*/ 4800600 w 8443841"/>
              <a:gd name="connsiteY5" fmla="*/ 829155 h 2115030"/>
              <a:gd name="connsiteX6" fmla="*/ 5786437 w 8443841"/>
              <a:gd name="connsiteY6" fmla="*/ 1157768 h 2115030"/>
              <a:gd name="connsiteX7" fmla="*/ 8443841 w 8443841"/>
              <a:gd name="connsiteY7" fmla="*/ 504976 h 2115030"/>
              <a:gd name="connsiteX0" fmla="*/ 0 w 8443841"/>
              <a:gd name="connsiteY0" fmla="*/ 2202450 h 2202450"/>
              <a:gd name="connsiteX1" fmla="*/ 971550 w 8443841"/>
              <a:gd name="connsiteY1" fmla="*/ 1002300 h 2202450"/>
              <a:gd name="connsiteX2" fmla="*/ 1943100 w 8443841"/>
              <a:gd name="connsiteY2" fmla="*/ 1688100 h 2202450"/>
              <a:gd name="connsiteX3" fmla="*/ 2857500 w 8443841"/>
              <a:gd name="connsiteY3" fmla="*/ 87900 h 2202450"/>
              <a:gd name="connsiteX4" fmla="*/ 3857625 w 8443841"/>
              <a:gd name="connsiteY4" fmla="*/ 1873838 h 2202450"/>
              <a:gd name="connsiteX5" fmla="*/ 4800600 w 8443841"/>
              <a:gd name="connsiteY5" fmla="*/ 916575 h 2202450"/>
              <a:gd name="connsiteX6" fmla="*/ 5786437 w 8443841"/>
              <a:gd name="connsiteY6" fmla="*/ 1245188 h 2202450"/>
              <a:gd name="connsiteX7" fmla="*/ 8443841 w 8443841"/>
              <a:gd name="connsiteY7" fmla="*/ 592396 h 220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43841" h="2202450">
                <a:moveTo>
                  <a:pt x="0" y="2202450"/>
                </a:moveTo>
                <a:cubicBezTo>
                  <a:pt x="323850" y="1645237"/>
                  <a:pt x="647700" y="1088025"/>
                  <a:pt x="971550" y="1002300"/>
                </a:cubicBezTo>
                <a:cubicBezTo>
                  <a:pt x="1295400" y="916575"/>
                  <a:pt x="1628775" y="1840500"/>
                  <a:pt x="1943100" y="1688100"/>
                </a:cubicBezTo>
                <a:cubicBezTo>
                  <a:pt x="2257425" y="1535700"/>
                  <a:pt x="2538413" y="56944"/>
                  <a:pt x="2857500" y="87900"/>
                </a:cubicBezTo>
                <a:cubicBezTo>
                  <a:pt x="3176587" y="118856"/>
                  <a:pt x="3533775" y="1735726"/>
                  <a:pt x="3857625" y="1873838"/>
                </a:cubicBezTo>
                <a:cubicBezTo>
                  <a:pt x="4181475" y="2011950"/>
                  <a:pt x="4479131" y="1021350"/>
                  <a:pt x="4800600" y="916575"/>
                </a:cubicBezTo>
                <a:cubicBezTo>
                  <a:pt x="5122069" y="811800"/>
                  <a:pt x="5453062" y="1383300"/>
                  <a:pt x="5786437" y="1245188"/>
                </a:cubicBezTo>
                <a:cubicBezTo>
                  <a:pt x="6119812" y="1107076"/>
                  <a:pt x="6826582" y="-1000086"/>
                  <a:pt x="8443841" y="592396"/>
                </a:cubicBezTo>
              </a:path>
            </a:pathLst>
          </a:custGeom>
          <a:ln w="762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21330" y="2366546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448101" y="3516703"/>
            <a:ext cx="618574" cy="618574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141207" y="1461150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2289778" y="2998625"/>
            <a:ext cx="618574" cy="618574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199922" y="3201810"/>
            <a:ext cx="618574" cy="618574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918796" y="2244806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5892025" y="2574253"/>
            <a:ext cx="618574" cy="618574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233212" y="1423830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53"/>
          <p:cNvSpPr txBox="1"/>
          <p:nvPr/>
        </p:nvSpPr>
        <p:spPr>
          <a:xfrm>
            <a:off x="528796" y="422582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原料</a:t>
            </a:r>
          </a:p>
        </p:txBody>
      </p:sp>
      <p:sp>
        <p:nvSpPr>
          <p:cNvPr id="22" name="TextBox 54"/>
          <p:cNvSpPr txBox="1"/>
          <p:nvPr/>
        </p:nvSpPr>
        <p:spPr>
          <a:xfrm>
            <a:off x="1460983" y="200661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下料</a:t>
            </a:r>
          </a:p>
        </p:txBody>
      </p:sp>
      <p:sp>
        <p:nvSpPr>
          <p:cNvPr id="23" name="TextBox 55"/>
          <p:cNvSpPr txBox="1"/>
          <p:nvPr/>
        </p:nvSpPr>
        <p:spPr>
          <a:xfrm>
            <a:off x="2435018" y="372544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折弯</a:t>
            </a:r>
          </a:p>
        </p:txBody>
      </p:sp>
      <p:sp>
        <p:nvSpPr>
          <p:cNvPr id="24" name="TextBox 59"/>
          <p:cNvSpPr txBox="1"/>
          <p:nvPr/>
        </p:nvSpPr>
        <p:spPr>
          <a:xfrm>
            <a:off x="3141207" y="107261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机加工</a:t>
            </a:r>
          </a:p>
        </p:txBody>
      </p:sp>
      <p:sp>
        <p:nvSpPr>
          <p:cNvPr id="25" name="TextBox 60"/>
          <p:cNvSpPr txBox="1"/>
          <p:nvPr/>
        </p:nvSpPr>
        <p:spPr>
          <a:xfrm>
            <a:off x="4262987" y="389424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焊接</a:t>
            </a:r>
          </a:p>
        </p:txBody>
      </p:sp>
      <p:sp>
        <p:nvSpPr>
          <p:cNvPr id="26" name="TextBox 61"/>
          <p:cNvSpPr txBox="1"/>
          <p:nvPr/>
        </p:nvSpPr>
        <p:spPr>
          <a:xfrm>
            <a:off x="4818496" y="18562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外协喷涂</a:t>
            </a:r>
          </a:p>
        </p:txBody>
      </p:sp>
      <p:sp>
        <p:nvSpPr>
          <p:cNvPr id="27" name="TextBox 62"/>
          <p:cNvSpPr txBox="1"/>
          <p:nvPr/>
        </p:nvSpPr>
        <p:spPr>
          <a:xfrm>
            <a:off x="5955090" y="332186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组装</a:t>
            </a:r>
          </a:p>
        </p:txBody>
      </p:sp>
      <p:sp>
        <p:nvSpPr>
          <p:cNvPr id="28" name="TextBox 65"/>
          <p:cNvSpPr txBox="1"/>
          <p:nvPr/>
        </p:nvSpPr>
        <p:spPr>
          <a:xfrm>
            <a:off x="7266793" y="108066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调试</a:t>
            </a:r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生产模式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335811" y="1919196"/>
            <a:ext cx="609409" cy="609409"/>
            <a:chOff x="304800" y="673100"/>
            <a:chExt cx="4000500" cy="4000500"/>
          </a:xfrm>
          <a:solidFill>
            <a:srgbClr val="098092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5" name="TextBox 65"/>
          <p:cNvSpPr txBox="1"/>
          <p:nvPr/>
        </p:nvSpPr>
        <p:spPr>
          <a:xfrm>
            <a:off x="8381203" y="26620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  <a:ea typeface="+mj-ea"/>
              </a:rPr>
              <a:t>成品</a:t>
            </a:r>
          </a:p>
        </p:txBody>
      </p:sp>
      <p:sp>
        <p:nvSpPr>
          <p:cNvPr id="36" name="Freeform 14"/>
          <p:cNvSpPr>
            <a:spLocks noEditPoints="1"/>
          </p:cNvSpPr>
          <p:nvPr/>
        </p:nvSpPr>
        <p:spPr bwMode="auto">
          <a:xfrm>
            <a:off x="622443" y="3657468"/>
            <a:ext cx="309297" cy="386772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8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1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2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8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7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8"/>
                </a:lnTo>
                <a:lnTo>
                  <a:pt x="383" y="28"/>
                </a:lnTo>
                <a:cubicBezTo>
                  <a:pt x="389" y="28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5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1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1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2"/>
                </a:moveTo>
                <a:lnTo>
                  <a:pt x="156" y="322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2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37" name="Freeform 22"/>
          <p:cNvSpPr>
            <a:spLocks noEditPoints="1"/>
          </p:cNvSpPr>
          <p:nvPr/>
        </p:nvSpPr>
        <p:spPr bwMode="auto">
          <a:xfrm>
            <a:off x="4339226" y="3307912"/>
            <a:ext cx="391260" cy="388320"/>
          </a:xfrm>
          <a:custGeom>
            <a:avLst/>
            <a:gdLst>
              <a:gd name="T0" fmla="*/ 553 w 612"/>
              <a:gd name="T1" fmla="*/ 521 h 605"/>
              <a:gd name="T2" fmla="*/ 490 w 612"/>
              <a:gd name="T3" fmla="*/ 521 h 605"/>
              <a:gd name="T4" fmla="*/ 590 w 612"/>
              <a:gd name="T5" fmla="*/ 59 h 605"/>
              <a:gd name="T6" fmla="*/ 508 w 612"/>
              <a:gd name="T7" fmla="*/ 0 h 605"/>
              <a:gd name="T8" fmla="*/ 288 w 612"/>
              <a:gd name="T9" fmla="*/ 196 h 605"/>
              <a:gd name="T10" fmla="*/ 256 w 612"/>
              <a:gd name="T11" fmla="*/ 241 h 605"/>
              <a:gd name="T12" fmla="*/ 229 w 612"/>
              <a:gd name="T13" fmla="*/ 254 h 605"/>
              <a:gd name="T14" fmla="*/ 232 w 612"/>
              <a:gd name="T15" fmla="*/ 338 h 605"/>
              <a:gd name="T16" fmla="*/ 55 w 612"/>
              <a:gd name="T17" fmla="*/ 492 h 605"/>
              <a:gd name="T18" fmla="*/ 35 w 612"/>
              <a:gd name="T19" fmla="*/ 605 h 605"/>
              <a:gd name="T20" fmla="*/ 127 w 612"/>
              <a:gd name="T21" fmla="*/ 513 h 605"/>
              <a:gd name="T22" fmla="*/ 271 w 612"/>
              <a:gd name="T23" fmla="*/ 377 h 605"/>
              <a:gd name="T24" fmla="*/ 352 w 612"/>
              <a:gd name="T25" fmla="*/ 377 h 605"/>
              <a:gd name="T26" fmla="*/ 375 w 612"/>
              <a:gd name="T27" fmla="*/ 326 h 605"/>
              <a:gd name="T28" fmla="*/ 410 w 612"/>
              <a:gd name="T29" fmla="*/ 319 h 605"/>
              <a:gd name="T30" fmla="*/ 590 w 612"/>
              <a:gd name="T31" fmla="*/ 59 h 605"/>
              <a:gd name="T32" fmla="*/ 239 w 612"/>
              <a:gd name="T33" fmla="*/ 197 h 605"/>
              <a:gd name="T34" fmla="*/ 246 w 612"/>
              <a:gd name="T35" fmla="*/ 190 h 605"/>
              <a:gd name="T36" fmla="*/ 266 w 612"/>
              <a:gd name="T37" fmla="*/ 171 h 605"/>
              <a:gd name="T38" fmla="*/ 131 w 612"/>
              <a:gd name="T39" fmla="*/ 1 h 605"/>
              <a:gd name="T40" fmla="*/ 171 w 612"/>
              <a:gd name="T41" fmla="*/ 97 h 605"/>
              <a:gd name="T42" fmla="*/ 13 w 612"/>
              <a:gd name="T43" fmla="*/ 118 h 605"/>
              <a:gd name="T44" fmla="*/ 141 w 612"/>
              <a:gd name="T45" fmla="*/ 272 h 605"/>
              <a:gd name="T46" fmla="*/ 185 w 612"/>
              <a:gd name="T47" fmla="*/ 263 h 605"/>
              <a:gd name="T48" fmla="*/ 221 w 612"/>
              <a:gd name="T49" fmla="*/ 215 h 605"/>
              <a:gd name="T50" fmla="*/ 409 w 612"/>
              <a:gd name="T51" fmla="*/ 368 h 605"/>
              <a:gd name="T52" fmla="*/ 376 w 612"/>
              <a:gd name="T53" fmla="*/ 401 h 605"/>
              <a:gd name="T54" fmla="*/ 451 w 612"/>
              <a:gd name="T55" fmla="*/ 529 h 605"/>
              <a:gd name="T56" fmla="*/ 529 w 612"/>
              <a:gd name="T57" fmla="*/ 605 h 605"/>
              <a:gd name="T58" fmla="*/ 597 w 612"/>
              <a:gd name="T59" fmla="*/ 502 h 605"/>
              <a:gd name="T60" fmla="*/ 427 w 612"/>
              <a:gd name="T61" fmla="*/ 350 h 605"/>
              <a:gd name="T62" fmla="*/ 401 w 612"/>
              <a:gd name="T63" fmla="*/ 352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2" h="605">
                <a:moveTo>
                  <a:pt x="522" y="490"/>
                </a:moveTo>
                <a:cubicBezTo>
                  <a:pt x="539" y="490"/>
                  <a:pt x="553" y="504"/>
                  <a:pt x="553" y="521"/>
                </a:cubicBezTo>
                <a:cubicBezTo>
                  <a:pt x="553" y="539"/>
                  <a:pt x="539" y="553"/>
                  <a:pt x="522" y="553"/>
                </a:cubicBezTo>
                <a:cubicBezTo>
                  <a:pt x="504" y="553"/>
                  <a:pt x="490" y="539"/>
                  <a:pt x="490" y="521"/>
                </a:cubicBezTo>
                <a:cubicBezTo>
                  <a:pt x="490" y="504"/>
                  <a:pt x="504" y="490"/>
                  <a:pt x="522" y="490"/>
                </a:cubicBezTo>
                <a:close/>
                <a:moveTo>
                  <a:pt x="590" y="59"/>
                </a:moveTo>
                <a:lnTo>
                  <a:pt x="548" y="17"/>
                </a:lnTo>
                <a:cubicBezTo>
                  <a:pt x="537" y="5"/>
                  <a:pt x="522" y="0"/>
                  <a:pt x="508" y="0"/>
                </a:cubicBezTo>
                <a:cubicBezTo>
                  <a:pt x="493" y="0"/>
                  <a:pt x="478" y="5"/>
                  <a:pt x="467" y="17"/>
                </a:cubicBezTo>
                <a:lnTo>
                  <a:pt x="288" y="196"/>
                </a:lnTo>
                <a:cubicBezTo>
                  <a:pt x="293" y="207"/>
                  <a:pt x="289" y="223"/>
                  <a:pt x="281" y="231"/>
                </a:cubicBezTo>
                <a:cubicBezTo>
                  <a:pt x="275" y="237"/>
                  <a:pt x="265" y="241"/>
                  <a:pt x="256" y="241"/>
                </a:cubicBezTo>
                <a:cubicBezTo>
                  <a:pt x="252" y="241"/>
                  <a:pt x="249" y="240"/>
                  <a:pt x="245" y="239"/>
                </a:cubicBezTo>
                <a:lnTo>
                  <a:pt x="229" y="254"/>
                </a:lnTo>
                <a:cubicBezTo>
                  <a:pt x="207" y="277"/>
                  <a:pt x="207" y="313"/>
                  <a:pt x="229" y="335"/>
                </a:cubicBezTo>
                <a:lnTo>
                  <a:pt x="232" y="338"/>
                </a:lnTo>
                <a:lnTo>
                  <a:pt x="92" y="478"/>
                </a:lnTo>
                <a:lnTo>
                  <a:pt x="55" y="492"/>
                </a:lnTo>
                <a:lnTo>
                  <a:pt x="0" y="570"/>
                </a:lnTo>
                <a:lnTo>
                  <a:pt x="35" y="605"/>
                </a:lnTo>
                <a:lnTo>
                  <a:pt x="113" y="551"/>
                </a:lnTo>
                <a:lnTo>
                  <a:pt x="127" y="513"/>
                </a:lnTo>
                <a:lnTo>
                  <a:pt x="267" y="373"/>
                </a:lnTo>
                <a:lnTo>
                  <a:pt x="271" y="377"/>
                </a:lnTo>
                <a:cubicBezTo>
                  <a:pt x="283" y="388"/>
                  <a:pt x="297" y="394"/>
                  <a:pt x="312" y="394"/>
                </a:cubicBezTo>
                <a:cubicBezTo>
                  <a:pt x="326" y="394"/>
                  <a:pt x="341" y="388"/>
                  <a:pt x="352" y="377"/>
                </a:cubicBezTo>
                <a:lnTo>
                  <a:pt x="368" y="361"/>
                </a:lnTo>
                <a:cubicBezTo>
                  <a:pt x="363" y="351"/>
                  <a:pt x="367" y="335"/>
                  <a:pt x="375" y="326"/>
                </a:cubicBezTo>
                <a:cubicBezTo>
                  <a:pt x="381" y="320"/>
                  <a:pt x="391" y="317"/>
                  <a:pt x="399" y="317"/>
                </a:cubicBezTo>
                <a:cubicBezTo>
                  <a:pt x="403" y="317"/>
                  <a:pt x="407" y="317"/>
                  <a:pt x="410" y="319"/>
                </a:cubicBezTo>
                <a:lnTo>
                  <a:pt x="590" y="139"/>
                </a:lnTo>
                <a:cubicBezTo>
                  <a:pt x="612" y="117"/>
                  <a:pt x="612" y="81"/>
                  <a:pt x="590" y="59"/>
                </a:cubicBezTo>
                <a:close/>
                <a:moveTo>
                  <a:pt x="221" y="215"/>
                </a:moveTo>
                <a:lnTo>
                  <a:pt x="239" y="197"/>
                </a:lnTo>
                <a:lnTo>
                  <a:pt x="255" y="206"/>
                </a:lnTo>
                <a:lnTo>
                  <a:pt x="246" y="190"/>
                </a:lnTo>
                <a:lnTo>
                  <a:pt x="264" y="172"/>
                </a:lnTo>
                <a:lnTo>
                  <a:pt x="266" y="171"/>
                </a:lnTo>
                <a:cubicBezTo>
                  <a:pt x="270" y="161"/>
                  <a:pt x="272" y="151"/>
                  <a:pt x="272" y="141"/>
                </a:cubicBezTo>
                <a:cubicBezTo>
                  <a:pt x="272" y="69"/>
                  <a:pt x="203" y="0"/>
                  <a:pt x="131" y="1"/>
                </a:cubicBezTo>
                <a:cubicBezTo>
                  <a:pt x="131" y="1"/>
                  <a:pt x="123" y="9"/>
                  <a:pt x="118" y="13"/>
                </a:cubicBezTo>
                <a:cubicBezTo>
                  <a:pt x="176" y="71"/>
                  <a:pt x="171" y="62"/>
                  <a:pt x="171" y="97"/>
                </a:cubicBezTo>
                <a:cubicBezTo>
                  <a:pt x="171" y="126"/>
                  <a:pt x="125" y="171"/>
                  <a:pt x="97" y="171"/>
                </a:cubicBezTo>
                <a:cubicBezTo>
                  <a:pt x="61" y="171"/>
                  <a:pt x="72" y="177"/>
                  <a:pt x="13" y="118"/>
                </a:cubicBezTo>
                <a:cubicBezTo>
                  <a:pt x="9" y="123"/>
                  <a:pt x="1" y="131"/>
                  <a:pt x="1" y="131"/>
                </a:cubicBezTo>
                <a:cubicBezTo>
                  <a:pt x="2" y="203"/>
                  <a:pt x="70" y="272"/>
                  <a:pt x="141" y="272"/>
                </a:cubicBezTo>
                <a:cubicBezTo>
                  <a:pt x="154" y="272"/>
                  <a:pt x="168" y="267"/>
                  <a:pt x="182" y="261"/>
                </a:cubicBezTo>
                <a:lnTo>
                  <a:pt x="185" y="263"/>
                </a:lnTo>
                <a:cubicBezTo>
                  <a:pt x="189" y="251"/>
                  <a:pt x="196" y="240"/>
                  <a:pt x="206" y="231"/>
                </a:cubicBezTo>
                <a:lnTo>
                  <a:pt x="221" y="215"/>
                </a:lnTo>
                <a:close/>
                <a:moveTo>
                  <a:pt x="401" y="352"/>
                </a:moveTo>
                <a:lnTo>
                  <a:pt x="409" y="368"/>
                </a:lnTo>
                <a:lnTo>
                  <a:pt x="392" y="385"/>
                </a:lnTo>
                <a:lnTo>
                  <a:pt x="376" y="401"/>
                </a:lnTo>
                <a:cubicBezTo>
                  <a:pt x="367" y="410"/>
                  <a:pt x="356" y="417"/>
                  <a:pt x="343" y="422"/>
                </a:cubicBezTo>
                <a:lnTo>
                  <a:pt x="451" y="529"/>
                </a:lnTo>
                <a:lnTo>
                  <a:pt x="502" y="597"/>
                </a:lnTo>
                <a:lnTo>
                  <a:pt x="529" y="605"/>
                </a:lnTo>
                <a:lnTo>
                  <a:pt x="604" y="529"/>
                </a:lnTo>
                <a:lnTo>
                  <a:pt x="597" y="502"/>
                </a:lnTo>
                <a:lnTo>
                  <a:pt x="529" y="451"/>
                </a:lnTo>
                <a:lnTo>
                  <a:pt x="427" y="350"/>
                </a:lnTo>
                <a:lnTo>
                  <a:pt x="417" y="360"/>
                </a:lnTo>
                <a:lnTo>
                  <a:pt x="401" y="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1523561" y="2421023"/>
            <a:ext cx="433015" cy="402242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rgbClr val="09809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40" name="Freeform 38"/>
          <p:cNvSpPr>
            <a:spLocks noEditPoints="1"/>
          </p:cNvSpPr>
          <p:nvPr/>
        </p:nvSpPr>
        <p:spPr bwMode="auto">
          <a:xfrm>
            <a:off x="8496104" y="1985639"/>
            <a:ext cx="313935" cy="403790"/>
          </a:xfrm>
          <a:custGeom>
            <a:avLst/>
            <a:gdLst>
              <a:gd name="T0" fmla="*/ 2 w 491"/>
              <a:gd name="T1" fmla="*/ 492 h 631"/>
              <a:gd name="T2" fmla="*/ 121 w 491"/>
              <a:gd name="T3" fmla="*/ 631 h 631"/>
              <a:gd name="T4" fmla="*/ 122 w 491"/>
              <a:gd name="T5" fmla="*/ 631 h 631"/>
              <a:gd name="T6" fmla="*/ 131 w 491"/>
              <a:gd name="T7" fmla="*/ 631 h 631"/>
              <a:gd name="T8" fmla="*/ 244 w 491"/>
              <a:gd name="T9" fmla="*/ 595 h 631"/>
              <a:gd name="T10" fmla="*/ 247 w 491"/>
              <a:gd name="T11" fmla="*/ 556 h 631"/>
              <a:gd name="T12" fmla="*/ 184 w 491"/>
              <a:gd name="T13" fmla="*/ 498 h 631"/>
              <a:gd name="T14" fmla="*/ 202 w 491"/>
              <a:gd name="T15" fmla="*/ 457 h 631"/>
              <a:gd name="T16" fmla="*/ 162 w 491"/>
              <a:gd name="T17" fmla="*/ 401 h 631"/>
              <a:gd name="T18" fmla="*/ 170 w 491"/>
              <a:gd name="T19" fmla="*/ 372 h 631"/>
              <a:gd name="T20" fmla="*/ 213 w 491"/>
              <a:gd name="T21" fmla="*/ 344 h 631"/>
              <a:gd name="T22" fmla="*/ 198 w 491"/>
              <a:gd name="T23" fmla="*/ 305 h 631"/>
              <a:gd name="T24" fmla="*/ 256 w 491"/>
              <a:gd name="T25" fmla="*/ 246 h 631"/>
              <a:gd name="T26" fmla="*/ 307 w 491"/>
              <a:gd name="T27" fmla="*/ 83 h 631"/>
              <a:gd name="T28" fmla="*/ 2 w 491"/>
              <a:gd name="T29" fmla="*/ 273 h 631"/>
              <a:gd name="T30" fmla="*/ 2 w 491"/>
              <a:gd name="T31" fmla="*/ 492 h 631"/>
              <a:gd name="T32" fmla="*/ 221 w 491"/>
              <a:gd name="T33" fmla="*/ 305 h 631"/>
              <a:gd name="T34" fmla="*/ 256 w 491"/>
              <a:gd name="T35" fmla="*/ 340 h 631"/>
              <a:gd name="T36" fmla="*/ 436 w 491"/>
              <a:gd name="T37" fmla="*/ 340 h 631"/>
              <a:gd name="T38" fmla="*/ 436 w 491"/>
              <a:gd name="T39" fmla="*/ 270 h 631"/>
              <a:gd name="T40" fmla="*/ 265 w 491"/>
              <a:gd name="T41" fmla="*/ 270 h 631"/>
              <a:gd name="T42" fmla="*/ 349 w 491"/>
              <a:gd name="T43" fmla="*/ 366 h 631"/>
              <a:gd name="T44" fmla="*/ 192 w 491"/>
              <a:gd name="T45" fmla="*/ 382 h 631"/>
              <a:gd name="T46" fmla="*/ 221 w 491"/>
              <a:gd name="T47" fmla="*/ 436 h 631"/>
              <a:gd name="T48" fmla="*/ 349 w 491"/>
              <a:gd name="T49" fmla="*/ 436 h 631"/>
              <a:gd name="T50" fmla="*/ 491 w 491"/>
              <a:gd name="T51" fmla="*/ 401 h 631"/>
              <a:gd name="T52" fmla="*/ 349 w 491"/>
              <a:gd name="T53" fmla="*/ 366 h 631"/>
              <a:gd name="T54" fmla="*/ 484 w 491"/>
              <a:gd name="T55" fmla="*/ 498 h 631"/>
              <a:gd name="T56" fmla="*/ 349 w 491"/>
              <a:gd name="T57" fmla="*/ 463 h 631"/>
              <a:gd name="T58" fmla="*/ 256 w 491"/>
              <a:gd name="T59" fmla="*/ 463 h 631"/>
              <a:gd name="T60" fmla="*/ 208 w 491"/>
              <a:gd name="T61" fmla="*/ 492 h 631"/>
              <a:gd name="T62" fmla="*/ 243 w 491"/>
              <a:gd name="T63" fmla="*/ 533 h 631"/>
              <a:gd name="T64" fmla="*/ 315 w 491"/>
              <a:gd name="T65" fmla="*/ 533 h 631"/>
              <a:gd name="T66" fmla="*/ 303 w 491"/>
              <a:gd name="T67" fmla="*/ 630 h 631"/>
              <a:gd name="T68" fmla="*/ 409 w 491"/>
              <a:gd name="T69" fmla="*/ 630 h 631"/>
              <a:gd name="T70" fmla="*/ 409 w 491"/>
              <a:gd name="T71" fmla="*/ 560 h 631"/>
              <a:gd name="T72" fmla="*/ 303 w 491"/>
              <a:gd name="T73" fmla="*/ 560 h 631"/>
              <a:gd name="T74" fmla="*/ 303 w 491"/>
              <a:gd name="T75" fmla="*/ 630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1" h="631">
                <a:moveTo>
                  <a:pt x="2" y="492"/>
                </a:moveTo>
                <a:lnTo>
                  <a:pt x="2" y="492"/>
                </a:lnTo>
                <a:cubicBezTo>
                  <a:pt x="2" y="494"/>
                  <a:pt x="2" y="496"/>
                  <a:pt x="2" y="498"/>
                </a:cubicBezTo>
                <a:cubicBezTo>
                  <a:pt x="2" y="570"/>
                  <a:pt x="51" y="628"/>
                  <a:pt x="121" y="631"/>
                </a:cubicBezTo>
                <a:lnTo>
                  <a:pt x="121" y="631"/>
                </a:lnTo>
                <a:lnTo>
                  <a:pt x="122" y="631"/>
                </a:lnTo>
                <a:cubicBezTo>
                  <a:pt x="124" y="631"/>
                  <a:pt x="125" y="631"/>
                  <a:pt x="127" y="631"/>
                </a:cubicBezTo>
                <a:cubicBezTo>
                  <a:pt x="128" y="631"/>
                  <a:pt x="130" y="631"/>
                  <a:pt x="131" y="631"/>
                </a:cubicBezTo>
                <a:lnTo>
                  <a:pt x="257" y="631"/>
                </a:lnTo>
                <a:cubicBezTo>
                  <a:pt x="249" y="621"/>
                  <a:pt x="244" y="609"/>
                  <a:pt x="244" y="595"/>
                </a:cubicBezTo>
                <a:cubicBezTo>
                  <a:pt x="244" y="580"/>
                  <a:pt x="250" y="567"/>
                  <a:pt x="259" y="556"/>
                </a:cubicBezTo>
                <a:lnTo>
                  <a:pt x="247" y="556"/>
                </a:lnTo>
                <a:lnTo>
                  <a:pt x="243" y="556"/>
                </a:lnTo>
                <a:cubicBezTo>
                  <a:pt x="211" y="556"/>
                  <a:pt x="184" y="530"/>
                  <a:pt x="184" y="498"/>
                </a:cubicBezTo>
                <a:cubicBezTo>
                  <a:pt x="184" y="496"/>
                  <a:pt x="184" y="494"/>
                  <a:pt x="185" y="492"/>
                </a:cubicBezTo>
                <a:cubicBezTo>
                  <a:pt x="186" y="478"/>
                  <a:pt x="192" y="466"/>
                  <a:pt x="202" y="457"/>
                </a:cubicBezTo>
                <a:cubicBezTo>
                  <a:pt x="197" y="455"/>
                  <a:pt x="192" y="453"/>
                  <a:pt x="188" y="450"/>
                </a:cubicBezTo>
                <a:cubicBezTo>
                  <a:pt x="172" y="439"/>
                  <a:pt x="162" y="421"/>
                  <a:pt x="162" y="401"/>
                </a:cubicBezTo>
                <a:cubicBezTo>
                  <a:pt x="162" y="391"/>
                  <a:pt x="165" y="381"/>
                  <a:pt x="170" y="373"/>
                </a:cubicBezTo>
                <a:cubicBezTo>
                  <a:pt x="170" y="372"/>
                  <a:pt x="170" y="372"/>
                  <a:pt x="170" y="372"/>
                </a:cubicBezTo>
                <a:cubicBezTo>
                  <a:pt x="178" y="358"/>
                  <a:pt x="192" y="348"/>
                  <a:pt x="207" y="345"/>
                </a:cubicBezTo>
                <a:cubicBezTo>
                  <a:pt x="209" y="344"/>
                  <a:pt x="211" y="344"/>
                  <a:pt x="213" y="344"/>
                </a:cubicBezTo>
                <a:cubicBezTo>
                  <a:pt x="212" y="343"/>
                  <a:pt x="211" y="342"/>
                  <a:pt x="211" y="342"/>
                </a:cubicBezTo>
                <a:cubicBezTo>
                  <a:pt x="203" y="332"/>
                  <a:pt x="198" y="319"/>
                  <a:pt x="198" y="305"/>
                </a:cubicBezTo>
                <a:cubicBezTo>
                  <a:pt x="198" y="288"/>
                  <a:pt x="205" y="272"/>
                  <a:pt x="217" y="262"/>
                </a:cubicBezTo>
                <a:cubicBezTo>
                  <a:pt x="227" y="252"/>
                  <a:pt x="241" y="246"/>
                  <a:pt x="256" y="246"/>
                </a:cubicBezTo>
                <a:lnTo>
                  <a:pt x="278" y="246"/>
                </a:lnTo>
                <a:cubicBezTo>
                  <a:pt x="306" y="185"/>
                  <a:pt x="316" y="120"/>
                  <a:pt x="307" y="83"/>
                </a:cubicBezTo>
                <a:cubicBezTo>
                  <a:pt x="286" y="0"/>
                  <a:pt x="217" y="20"/>
                  <a:pt x="212" y="67"/>
                </a:cubicBezTo>
                <a:cubicBezTo>
                  <a:pt x="195" y="209"/>
                  <a:pt x="7" y="231"/>
                  <a:pt x="2" y="273"/>
                </a:cubicBezTo>
                <a:cubicBezTo>
                  <a:pt x="2" y="273"/>
                  <a:pt x="0" y="289"/>
                  <a:pt x="2" y="309"/>
                </a:cubicBezTo>
                <a:lnTo>
                  <a:pt x="2" y="492"/>
                </a:lnTo>
                <a:close/>
                <a:moveTo>
                  <a:pt x="256" y="270"/>
                </a:moveTo>
                <a:cubicBezTo>
                  <a:pt x="237" y="270"/>
                  <a:pt x="221" y="286"/>
                  <a:pt x="221" y="305"/>
                </a:cubicBezTo>
                <a:cubicBezTo>
                  <a:pt x="221" y="312"/>
                  <a:pt x="223" y="319"/>
                  <a:pt x="227" y="324"/>
                </a:cubicBezTo>
                <a:cubicBezTo>
                  <a:pt x="233" y="334"/>
                  <a:pt x="244" y="340"/>
                  <a:pt x="256" y="340"/>
                </a:cubicBezTo>
                <a:lnTo>
                  <a:pt x="349" y="340"/>
                </a:lnTo>
                <a:lnTo>
                  <a:pt x="436" y="340"/>
                </a:lnTo>
                <a:cubicBezTo>
                  <a:pt x="455" y="340"/>
                  <a:pt x="471" y="324"/>
                  <a:pt x="471" y="305"/>
                </a:cubicBezTo>
                <a:cubicBezTo>
                  <a:pt x="471" y="286"/>
                  <a:pt x="455" y="270"/>
                  <a:pt x="436" y="270"/>
                </a:cubicBezTo>
                <a:lnTo>
                  <a:pt x="349" y="270"/>
                </a:lnTo>
                <a:lnTo>
                  <a:pt x="265" y="270"/>
                </a:lnTo>
                <a:lnTo>
                  <a:pt x="256" y="270"/>
                </a:lnTo>
                <a:close/>
                <a:moveTo>
                  <a:pt x="349" y="366"/>
                </a:moveTo>
                <a:lnTo>
                  <a:pt x="221" y="366"/>
                </a:lnTo>
                <a:cubicBezTo>
                  <a:pt x="209" y="366"/>
                  <a:pt x="198" y="372"/>
                  <a:pt x="192" y="382"/>
                </a:cubicBezTo>
                <a:cubicBezTo>
                  <a:pt x="188" y="387"/>
                  <a:pt x="186" y="394"/>
                  <a:pt x="186" y="401"/>
                </a:cubicBezTo>
                <a:cubicBezTo>
                  <a:pt x="186" y="421"/>
                  <a:pt x="201" y="436"/>
                  <a:pt x="221" y="436"/>
                </a:cubicBezTo>
                <a:lnTo>
                  <a:pt x="245" y="436"/>
                </a:lnTo>
                <a:lnTo>
                  <a:pt x="349" y="436"/>
                </a:lnTo>
                <a:lnTo>
                  <a:pt x="456" y="436"/>
                </a:lnTo>
                <a:cubicBezTo>
                  <a:pt x="475" y="436"/>
                  <a:pt x="491" y="421"/>
                  <a:pt x="491" y="401"/>
                </a:cubicBezTo>
                <a:cubicBezTo>
                  <a:pt x="491" y="382"/>
                  <a:pt x="475" y="366"/>
                  <a:pt x="456" y="366"/>
                </a:cubicBezTo>
                <a:lnTo>
                  <a:pt x="349" y="366"/>
                </a:lnTo>
                <a:close/>
                <a:moveTo>
                  <a:pt x="449" y="533"/>
                </a:moveTo>
                <a:cubicBezTo>
                  <a:pt x="469" y="533"/>
                  <a:pt x="484" y="517"/>
                  <a:pt x="484" y="498"/>
                </a:cubicBezTo>
                <a:cubicBezTo>
                  <a:pt x="484" y="479"/>
                  <a:pt x="469" y="463"/>
                  <a:pt x="449" y="463"/>
                </a:cubicBezTo>
                <a:lnTo>
                  <a:pt x="349" y="463"/>
                </a:lnTo>
                <a:lnTo>
                  <a:pt x="315" y="463"/>
                </a:lnTo>
                <a:lnTo>
                  <a:pt x="256" y="463"/>
                </a:lnTo>
                <a:lnTo>
                  <a:pt x="243" y="463"/>
                </a:lnTo>
                <a:cubicBezTo>
                  <a:pt x="225" y="463"/>
                  <a:pt x="211" y="476"/>
                  <a:pt x="208" y="492"/>
                </a:cubicBezTo>
                <a:cubicBezTo>
                  <a:pt x="208" y="494"/>
                  <a:pt x="208" y="496"/>
                  <a:pt x="208" y="498"/>
                </a:cubicBezTo>
                <a:cubicBezTo>
                  <a:pt x="208" y="517"/>
                  <a:pt x="223" y="533"/>
                  <a:pt x="243" y="533"/>
                </a:cubicBezTo>
                <a:lnTo>
                  <a:pt x="256" y="533"/>
                </a:lnTo>
                <a:lnTo>
                  <a:pt x="315" y="533"/>
                </a:lnTo>
                <a:lnTo>
                  <a:pt x="449" y="533"/>
                </a:lnTo>
                <a:close/>
                <a:moveTo>
                  <a:pt x="303" y="630"/>
                </a:moveTo>
                <a:lnTo>
                  <a:pt x="315" y="630"/>
                </a:lnTo>
                <a:lnTo>
                  <a:pt x="409" y="630"/>
                </a:lnTo>
                <a:cubicBezTo>
                  <a:pt x="429" y="630"/>
                  <a:pt x="444" y="614"/>
                  <a:pt x="444" y="595"/>
                </a:cubicBezTo>
                <a:cubicBezTo>
                  <a:pt x="444" y="575"/>
                  <a:pt x="429" y="560"/>
                  <a:pt x="409" y="560"/>
                </a:cubicBezTo>
                <a:lnTo>
                  <a:pt x="315" y="560"/>
                </a:lnTo>
                <a:lnTo>
                  <a:pt x="303" y="560"/>
                </a:lnTo>
                <a:cubicBezTo>
                  <a:pt x="283" y="560"/>
                  <a:pt x="268" y="575"/>
                  <a:pt x="268" y="595"/>
                </a:cubicBezTo>
                <a:cubicBezTo>
                  <a:pt x="268" y="614"/>
                  <a:pt x="283" y="630"/>
                  <a:pt x="303" y="6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6023922" y="2697116"/>
            <a:ext cx="380435" cy="372848"/>
          </a:xfrm>
          <a:custGeom>
            <a:avLst/>
            <a:gdLst>
              <a:gd name="T0" fmla="*/ 25 w 596"/>
              <a:gd name="T1" fmla="*/ 345 h 583"/>
              <a:gd name="T2" fmla="*/ 25 w 596"/>
              <a:gd name="T3" fmla="*/ 62 h 583"/>
              <a:gd name="T4" fmla="*/ 61 w 596"/>
              <a:gd name="T5" fmla="*/ 26 h 583"/>
              <a:gd name="T6" fmla="*/ 534 w 596"/>
              <a:gd name="T7" fmla="*/ 26 h 583"/>
              <a:gd name="T8" fmla="*/ 570 w 596"/>
              <a:gd name="T9" fmla="*/ 62 h 583"/>
              <a:gd name="T10" fmla="*/ 570 w 596"/>
              <a:gd name="T11" fmla="*/ 345 h 583"/>
              <a:gd name="T12" fmla="*/ 534 w 596"/>
              <a:gd name="T13" fmla="*/ 381 h 583"/>
              <a:gd name="T14" fmla="*/ 61 w 596"/>
              <a:gd name="T15" fmla="*/ 381 h 583"/>
              <a:gd name="T16" fmla="*/ 25 w 596"/>
              <a:gd name="T17" fmla="*/ 345 h 583"/>
              <a:gd name="T18" fmla="*/ 534 w 596"/>
              <a:gd name="T19" fmla="*/ 406 h 583"/>
              <a:gd name="T20" fmla="*/ 596 w 596"/>
              <a:gd name="T21" fmla="*/ 345 h 583"/>
              <a:gd name="T22" fmla="*/ 596 w 596"/>
              <a:gd name="T23" fmla="*/ 62 h 583"/>
              <a:gd name="T24" fmla="*/ 534 w 596"/>
              <a:gd name="T25" fmla="*/ 0 h 583"/>
              <a:gd name="T26" fmla="*/ 61 w 596"/>
              <a:gd name="T27" fmla="*/ 0 h 583"/>
              <a:gd name="T28" fmla="*/ 0 w 596"/>
              <a:gd name="T29" fmla="*/ 62 h 583"/>
              <a:gd name="T30" fmla="*/ 0 w 596"/>
              <a:gd name="T31" fmla="*/ 345 h 583"/>
              <a:gd name="T32" fmla="*/ 61 w 596"/>
              <a:gd name="T33" fmla="*/ 406 h 583"/>
              <a:gd name="T34" fmla="*/ 245 w 596"/>
              <a:gd name="T35" fmla="*/ 406 h 583"/>
              <a:gd name="T36" fmla="*/ 245 w 596"/>
              <a:gd name="T37" fmla="*/ 462 h 583"/>
              <a:gd name="T38" fmla="*/ 61 w 596"/>
              <a:gd name="T39" fmla="*/ 462 h 583"/>
              <a:gd name="T40" fmla="*/ 0 w 596"/>
              <a:gd name="T41" fmla="*/ 524 h 583"/>
              <a:gd name="T42" fmla="*/ 0 w 596"/>
              <a:gd name="T43" fmla="*/ 570 h 583"/>
              <a:gd name="T44" fmla="*/ 12 w 596"/>
              <a:gd name="T45" fmla="*/ 583 h 583"/>
              <a:gd name="T46" fmla="*/ 583 w 596"/>
              <a:gd name="T47" fmla="*/ 583 h 583"/>
              <a:gd name="T48" fmla="*/ 596 w 596"/>
              <a:gd name="T49" fmla="*/ 570 h 583"/>
              <a:gd name="T50" fmla="*/ 596 w 596"/>
              <a:gd name="T51" fmla="*/ 524 h 583"/>
              <a:gd name="T52" fmla="*/ 534 w 596"/>
              <a:gd name="T53" fmla="*/ 462 h 583"/>
              <a:gd name="T54" fmla="*/ 351 w 596"/>
              <a:gd name="T55" fmla="*/ 462 h 583"/>
              <a:gd name="T56" fmla="*/ 351 w 596"/>
              <a:gd name="T57" fmla="*/ 406 h 583"/>
              <a:gd name="T58" fmla="*/ 534 w 596"/>
              <a:gd name="T59" fmla="*/ 406 h 583"/>
              <a:gd name="T60" fmla="*/ 544 w 596"/>
              <a:gd name="T61" fmla="*/ 345 h 583"/>
              <a:gd name="T62" fmla="*/ 544 w 596"/>
              <a:gd name="T63" fmla="*/ 62 h 583"/>
              <a:gd name="T64" fmla="*/ 534 w 596"/>
              <a:gd name="T65" fmla="*/ 52 h 583"/>
              <a:gd name="T66" fmla="*/ 61 w 596"/>
              <a:gd name="T67" fmla="*/ 52 h 583"/>
              <a:gd name="T68" fmla="*/ 51 w 596"/>
              <a:gd name="T69" fmla="*/ 62 h 583"/>
              <a:gd name="T70" fmla="*/ 51 w 596"/>
              <a:gd name="T71" fmla="*/ 345 h 583"/>
              <a:gd name="T72" fmla="*/ 61 w 596"/>
              <a:gd name="T73" fmla="*/ 355 h 583"/>
              <a:gd name="T74" fmla="*/ 534 w 596"/>
              <a:gd name="T75" fmla="*/ 355 h 583"/>
              <a:gd name="T76" fmla="*/ 544 w 596"/>
              <a:gd name="T77" fmla="*/ 345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1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5"/>
                  <a:pt x="554" y="381"/>
                  <a:pt x="534" y="381"/>
                </a:cubicBezTo>
                <a:lnTo>
                  <a:pt x="61" y="381"/>
                </a:lnTo>
                <a:cubicBezTo>
                  <a:pt x="41" y="381"/>
                  <a:pt x="25" y="365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1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1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43" name="Freeform 46"/>
          <p:cNvSpPr>
            <a:spLocks noEditPoints="1"/>
          </p:cNvSpPr>
          <p:nvPr/>
        </p:nvSpPr>
        <p:spPr bwMode="auto">
          <a:xfrm>
            <a:off x="7387846" y="1511168"/>
            <a:ext cx="337133" cy="434731"/>
          </a:xfrm>
          <a:custGeom>
            <a:avLst/>
            <a:gdLst>
              <a:gd name="T0" fmla="*/ 394 w 527"/>
              <a:gd name="T1" fmla="*/ 362 h 679"/>
              <a:gd name="T2" fmla="*/ 340 w 527"/>
              <a:gd name="T3" fmla="*/ 239 h 679"/>
              <a:gd name="T4" fmla="*/ 276 w 527"/>
              <a:gd name="T5" fmla="*/ 270 h 679"/>
              <a:gd name="T6" fmla="*/ 257 w 527"/>
              <a:gd name="T7" fmla="*/ 247 h 679"/>
              <a:gd name="T8" fmla="*/ 256 w 527"/>
              <a:gd name="T9" fmla="*/ 242 h 679"/>
              <a:gd name="T10" fmla="*/ 255 w 527"/>
              <a:gd name="T11" fmla="*/ 237 h 679"/>
              <a:gd name="T12" fmla="*/ 255 w 527"/>
              <a:gd name="T13" fmla="*/ 231 h 679"/>
              <a:gd name="T14" fmla="*/ 255 w 527"/>
              <a:gd name="T15" fmla="*/ 227 h 679"/>
              <a:gd name="T16" fmla="*/ 256 w 527"/>
              <a:gd name="T17" fmla="*/ 222 h 679"/>
              <a:gd name="T18" fmla="*/ 258 w 527"/>
              <a:gd name="T19" fmla="*/ 217 h 679"/>
              <a:gd name="T20" fmla="*/ 261 w 527"/>
              <a:gd name="T21" fmla="*/ 211 h 679"/>
              <a:gd name="T22" fmla="*/ 275 w 527"/>
              <a:gd name="T23" fmla="*/ 196 h 679"/>
              <a:gd name="T24" fmla="*/ 437 w 527"/>
              <a:gd name="T25" fmla="*/ 174 h 679"/>
              <a:gd name="T26" fmla="*/ 349 w 527"/>
              <a:gd name="T27" fmla="*/ 69 h 679"/>
              <a:gd name="T28" fmla="*/ 274 w 527"/>
              <a:gd name="T29" fmla="*/ 138 h 679"/>
              <a:gd name="T30" fmla="*/ 254 w 527"/>
              <a:gd name="T31" fmla="*/ 138 h 679"/>
              <a:gd name="T32" fmla="*/ 225 w 527"/>
              <a:gd name="T33" fmla="*/ 144 h 679"/>
              <a:gd name="T34" fmla="*/ 207 w 527"/>
              <a:gd name="T35" fmla="*/ 150 h 679"/>
              <a:gd name="T36" fmla="*/ 198 w 527"/>
              <a:gd name="T37" fmla="*/ 155 h 679"/>
              <a:gd name="T38" fmla="*/ 189 w 527"/>
              <a:gd name="T39" fmla="*/ 159 h 679"/>
              <a:gd name="T40" fmla="*/ 181 w 527"/>
              <a:gd name="T41" fmla="*/ 165 h 679"/>
              <a:gd name="T42" fmla="*/ 165 w 527"/>
              <a:gd name="T43" fmla="*/ 177 h 679"/>
              <a:gd name="T44" fmla="*/ 158 w 527"/>
              <a:gd name="T45" fmla="*/ 184 h 679"/>
              <a:gd name="T46" fmla="*/ 151 w 527"/>
              <a:gd name="T47" fmla="*/ 193 h 679"/>
              <a:gd name="T48" fmla="*/ 145 w 527"/>
              <a:gd name="T49" fmla="*/ 200 h 679"/>
              <a:gd name="T50" fmla="*/ 138 w 527"/>
              <a:gd name="T51" fmla="*/ 211 h 679"/>
              <a:gd name="T52" fmla="*/ 181 w 527"/>
              <a:gd name="T53" fmla="*/ 430 h 679"/>
              <a:gd name="T54" fmla="*/ 17 w 527"/>
              <a:gd name="T55" fmla="*/ 580 h 679"/>
              <a:gd name="T56" fmla="*/ 44 w 527"/>
              <a:gd name="T57" fmla="*/ 667 h 679"/>
              <a:gd name="T58" fmla="*/ 91 w 527"/>
              <a:gd name="T59" fmla="*/ 614 h 679"/>
              <a:gd name="T60" fmla="*/ 140 w 527"/>
              <a:gd name="T61" fmla="*/ 532 h 679"/>
              <a:gd name="T62" fmla="*/ 253 w 527"/>
              <a:gd name="T63" fmla="*/ 434 h 679"/>
              <a:gd name="T64" fmla="*/ 256 w 527"/>
              <a:gd name="T65" fmla="*/ 434 h 679"/>
              <a:gd name="T66" fmla="*/ 264 w 527"/>
              <a:gd name="T67" fmla="*/ 435 h 679"/>
              <a:gd name="T68" fmla="*/ 272 w 527"/>
              <a:gd name="T69" fmla="*/ 435 h 679"/>
              <a:gd name="T70" fmla="*/ 280 w 527"/>
              <a:gd name="T71" fmla="*/ 434 h 679"/>
              <a:gd name="T72" fmla="*/ 301 w 527"/>
              <a:gd name="T73" fmla="*/ 198 h 679"/>
              <a:gd name="T74" fmla="*/ 298 w 527"/>
              <a:gd name="T75" fmla="*/ 190 h 679"/>
              <a:gd name="T76" fmla="*/ 329 w 527"/>
              <a:gd name="T77" fmla="*/ 203 h 679"/>
              <a:gd name="T78" fmla="*/ 364 w 527"/>
              <a:gd name="T79" fmla="*/ 87 h 679"/>
              <a:gd name="T80" fmla="*/ 485 w 527"/>
              <a:gd name="T81" fmla="*/ 44 h 679"/>
              <a:gd name="T82" fmla="*/ 376 w 527"/>
              <a:gd name="T83" fmla="*/ 187 h 679"/>
              <a:gd name="T84" fmla="*/ 366 w 527"/>
              <a:gd name="T85" fmla="*/ 176 h 679"/>
              <a:gd name="T86" fmla="*/ 364 w 527"/>
              <a:gd name="T87" fmla="*/ 175 h 679"/>
              <a:gd name="T88" fmla="*/ 358 w 527"/>
              <a:gd name="T89" fmla="*/ 170 h 679"/>
              <a:gd name="T90" fmla="*/ 351 w 527"/>
              <a:gd name="T91" fmla="*/ 165 h 679"/>
              <a:gd name="T92" fmla="*/ 342 w 527"/>
              <a:gd name="T93" fmla="*/ 159 h 679"/>
              <a:gd name="T94" fmla="*/ 333 w 527"/>
              <a:gd name="T95" fmla="*/ 154 h 679"/>
              <a:gd name="T96" fmla="*/ 313 w 527"/>
              <a:gd name="T97" fmla="*/ 145 h 679"/>
              <a:gd name="T98" fmla="*/ 37 w 527"/>
              <a:gd name="T99" fmla="*/ 592 h 679"/>
              <a:gd name="T100" fmla="*/ 125 w 527"/>
              <a:gd name="T101" fmla="*/ 444 h 679"/>
              <a:gd name="T102" fmla="*/ 41 w 527"/>
              <a:gd name="T103" fmla="*/ 613 h 679"/>
              <a:gd name="T104" fmla="*/ 37 w 527"/>
              <a:gd name="T105" fmla="*/ 592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27" h="679">
                <a:moveTo>
                  <a:pt x="320" y="425"/>
                </a:moveTo>
                <a:cubicBezTo>
                  <a:pt x="350" y="413"/>
                  <a:pt x="376" y="392"/>
                  <a:pt x="394" y="362"/>
                </a:cubicBezTo>
                <a:cubicBezTo>
                  <a:pt x="421" y="316"/>
                  <a:pt x="421" y="262"/>
                  <a:pt x="398" y="217"/>
                </a:cubicBezTo>
                <a:cubicBezTo>
                  <a:pt x="378" y="228"/>
                  <a:pt x="358" y="236"/>
                  <a:pt x="340" y="239"/>
                </a:cubicBezTo>
                <a:cubicBezTo>
                  <a:pt x="339" y="245"/>
                  <a:pt x="338" y="250"/>
                  <a:pt x="335" y="255"/>
                </a:cubicBezTo>
                <a:cubicBezTo>
                  <a:pt x="322" y="275"/>
                  <a:pt x="296" y="282"/>
                  <a:pt x="276" y="270"/>
                </a:cubicBezTo>
                <a:cubicBezTo>
                  <a:pt x="268" y="265"/>
                  <a:pt x="262" y="259"/>
                  <a:pt x="259" y="251"/>
                </a:cubicBezTo>
                <a:cubicBezTo>
                  <a:pt x="258" y="250"/>
                  <a:pt x="257" y="248"/>
                  <a:pt x="257" y="247"/>
                </a:cubicBezTo>
                <a:cubicBezTo>
                  <a:pt x="257" y="246"/>
                  <a:pt x="257" y="246"/>
                  <a:pt x="257" y="246"/>
                </a:cubicBezTo>
                <a:cubicBezTo>
                  <a:pt x="256" y="245"/>
                  <a:pt x="256" y="243"/>
                  <a:pt x="256" y="242"/>
                </a:cubicBezTo>
                <a:cubicBezTo>
                  <a:pt x="256" y="242"/>
                  <a:pt x="256" y="241"/>
                  <a:pt x="255" y="241"/>
                </a:cubicBezTo>
                <a:cubicBezTo>
                  <a:pt x="255" y="240"/>
                  <a:pt x="255" y="238"/>
                  <a:pt x="255" y="237"/>
                </a:cubicBezTo>
                <a:cubicBezTo>
                  <a:pt x="255" y="237"/>
                  <a:pt x="255" y="236"/>
                  <a:pt x="255" y="236"/>
                </a:cubicBezTo>
                <a:cubicBezTo>
                  <a:pt x="255" y="235"/>
                  <a:pt x="255" y="233"/>
                  <a:pt x="255" y="231"/>
                </a:cubicBezTo>
                <a:cubicBezTo>
                  <a:pt x="255" y="231"/>
                  <a:pt x="255" y="231"/>
                  <a:pt x="255" y="231"/>
                </a:cubicBezTo>
                <a:cubicBezTo>
                  <a:pt x="255" y="230"/>
                  <a:pt x="255" y="228"/>
                  <a:pt x="255" y="227"/>
                </a:cubicBezTo>
                <a:cubicBezTo>
                  <a:pt x="255" y="226"/>
                  <a:pt x="255" y="226"/>
                  <a:pt x="255" y="225"/>
                </a:cubicBezTo>
                <a:cubicBezTo>
                  <a:pt x="256" y="224"/>
                  <a:pt x="256" y="223"/>
                  <a:pt x="256" y="222"/>
                </a:cubicBezTo>
                <a:cubicBezTo>
                  <a:pt x="256" y="221"/>
                  <a:pt x="257" y="221"/>
                  <a:pt x="257" y="220"/>
                </a:cubicBezTo>
                <a:cubicBezTo>
                  <a:pt x="257" y="219"/>
                  <a:pt x="257" y="218"/>
                  <a:pt x="258" y="217"/>
                </a:cubicBezTo>
                <a:cubicBezTo>
                  <a:pt x="258" y="217"/>
                  <a:pt x="258" y="216"/>
                  <a:pt x="258" y="216"/>
                </a:cubicBezTo>
                <a:cubicBezTo>
                  <a:pt x="259" y="214"/>
                  <a:pt x="260" y="213"/>
                  <a:pt x="261" y="211"/>
                </a:cubicBezTo>
                <a:cubicBezTo>
                  <a:pt x="262" y="210"/>
                  <a:pt x="263" y="208"/>
                  <a:pt x="264" y="207"/>
                </a:cubicBezTo>
                <a:cubicBezTo>
                  <a:pt x="267" y="203"/>
                  <a:pt x="271" y="199"/>
                  <a:pt x="275" y="196"/>
                </a:cubicBezTo>
                <a:cubicBezTo>
                  <a:pt x="277" y="203"/>
                  <a:pt x="279" y="209"/>
                  <a:pt x="283" y="213"/>
                </a:cubicBezTo>
                <a:cubicBezTo>
                  <a:pt x="307" y="242"/>
                  <a:pt x="376" y="225"/>
                  <a:pt x="437" y="174"/>
                </a:cubicBezTo>
                <a:cubicBezTo>
                  <a:pt x="498" y="123"/>
                  <a:pt x="527" y="58"/>
                  <a:pt x="503" y="29"/>
                </a:cubicBezTo>
                <a:cubicBezTo>
                  <a:pt x="479" y="0"/>
                  <a:pt x="410" y="18"/>
                  <a:pt x="349" y="69"/>
                </a:cubicBezTo>
                <a:cubicBezTo>
                  <a:pt x="322" y="91"/>
                  <a:pt x="302" y="116"/>
                  <a:pt x="289" y="140"/>
                </a:cubicBezTo>
                <a:cubicBezTo>
                  <a:pt x="284" y="139"/>
                  <a:pt x="279" y="138"/>
                  <a:pt x="274" y="138"/>
                </a:cubicBezTo>
                <a:lnTo>
                  <a:pt x="274" y="138"/>
                </a:lnTo>
                <a:cubicBezTo>
                  <a:pt x="268" y="138"/>
                  <a:pt x="261" y="138"/>
                  <a:pt x="254" y="138"/>
                </a:cubicBezTo>
                <a:cubicBezTo>
                  <a:pt x="254" y="138"/>
                  <a:pt x="254" y="138"/>
                  <a:pt x="254" y="138"/>
                </a:cubicBezTo>
                <a:cubicBezTo>
                  <a:pt x="244" y="139"/>
                  <a:pt x="235" y="141"/>
                  <a:pt x="225" y="144"/>
                </a:cubicBezTo>
                <a:cubicBezTo>
                  <a:pt x="225" y="144"/>
                  <a:pt x="225" y="144"/>
                  <a:pt x="225" y="144"/>
                </a:cubicBezTo>
                <a:cubicBezTo>
                  <a:pt x="219" y="145"/>
                  <a:pt x="213" y="148"/>
                  <a:pt x="207" y="150"/>
                </a:cubicBezTo>
                <a:cubicBezTo>
                  <a:pt x="206" y="150"/>
                  <a:pt x="206" y="151"/>
                  <a:pt x="206" y="151"/>
                </a:cubicBezTo>
                <a:cubicBezTo>
                  <a:pt x="203" y="152"/>
                  <a:pt x="200" y="153"/>
                  <a:pt x="198" y="155"/>
                </a:cubicBezTo>
                <a:cubicBezTo>
                  <a:pt x="197" y="155"/>
                  <a:pt x="197" y="155"/>
                  <a:pt x="197" y="155"/>
                </a:cubicBezTo>
                <a:cubicBezTo>
                  <a:pt x="194" y="156"/>
                  <a:pt x="191" y="158"/>
                  <a:pt x="189" y="159"/>
                </a:cubicBezTo>
                <a:cubicBezTo>
                  <a:pt x="188" y="160"/>
                  <a:pt x="188" y="160"/>
                  <a:pt x="188" y="160"/>
                </a:cubicBezTo>
                <a:cubicBezTo>
                  <a:pt x="185" y="162"/>
                  <a:pt x="183" y="163"/>
                  <a:pt x="181" y="165"/>
                </a:cubicBezTo>
                <a:cubicBezTo>
                  <a:pt x="180" y="165"/>
                  <a:pt x="180" y="165"/>
                  <a:pt x="179" y="166"/>
                </a:cubicBezTo>
                <a:cubicBezTo>
                  <a:pt x="174" y="169"/>
                  <a:pt x="170" y="173"/>
                  <a:pt x="165" y="177"/>
                </a:cubicBezTo>
                <a:cubicBezTo>
                  <a:pt x="165" y="178"/>
                  <a:pt x="164" y="178"/>
                  <a:pt x="163" y="179"/>
                </a:cubicBezTo>
                <a:cubicBezTo>
                  <a:pt x="162" y="181"/>
                  <a:pt x="160" y="183"/>
                  <a:pt x="158" y="184"/>
                </a:cubicBezTo>
                <a:cubicBezTo>
                  <a:pt x="158" y="185"/>
                  <a:pt x="157" y="185"/>
                  <a:pt x="157" y="186"/>
                </a:cubicBezTo>
                <a:cubicBezTo>
                  <a:pt x="155" y="188"/>
                  <a:pt x="153" y="190"/>
                  <a:pt x="151" y="193"/>
                </a:cubicBezTo>
                <a:cubicBezTo>
                  <a:pt x="150" y="193"/>
                  <a:pt x="150" y="194"/>
                  <a:pt x="149" y="194"/>
                </a:cubicBezTo>
                <a:cubicBezTo>
                  <a:pt x="148" y="196"/>
                  <a:pt x="146" y="198"/>
                  <a:pt x="145" y="200"/>
                </a:cubicBezTo>
                <a:cubicBezTo>
                  <a:pt x="144" y="201"/>
                  <a:pt x="144" y="202"/>
                  <a:pt x="143" y="203"/>
                </a:cubicBezTo>
                <a:cubicBezTo>
                  <a:pt x="142" y="205"/>
                  <a:pt x="140" y="208"/>
                  <a:pt x="138" y="211"/>
                </a:cubicBezTo>
                <a:cubicBezTo>
                  <a:pt x="96" y="281"/>
                  <a:pt x="120" y="372"/>
                  <a:pt x="190" y="414"/>
                </a:cubicBezTo>
                <a:lnTo>
                  <a:pt x="181" y="430"/>
                </a:lnTo>
                <a:cubicBezTo>
                  <a:pt x="161" y="418"/>
                  <a:pt x="145" y="403"/>
                  <a:pt x="132" y="386"/>
                </a:cubicBezTo>
                <a:lnTo>
                  <a:pt x="17" y="580"/>
                </a:lnTo>
                <a:cubicBezTo>
                  <a:pt x="0" y="609"/>
                  <a:pt x="9" y="647"/>
                  <a:pt x="39" y="664"/>
                </a:cubicBezTo>
                <a:lnTo>
                  <a:pt x="44" y="667"/>
                </a:lnTo>
                <a:cubicBezTo>
                  <a:pt x="64" y="679"/>
                  <a:pt x="88" y="678"/>
                  <a:pt x="106" y="667"/>
                </a:cubicBezTo>
                <a:lnTo>
                  <a:pt x="91" y="614"/>
                </a:lnTo>
                <a:lnTo>
                  <a:pt x="158" y="595"/>
                </a:lnTo>
                <a:lnTo>
                  <a:pt x="140" y="532"/>
                </a:lnTo>
                <a:lnTo>
                  <a:pt x="204" y="519"/>
                </a:lnTo>
                <a:lnTo>
                  <a:pt x="253" y="434"/>
                </a:lnTo>
                <a:cubicBezTo>
                  <a:pt x="254" y="434"/>
                  <a:pt x="254" y="434"/>
                  <a:pt x="255" y="434"/>
                </a:cubicBezTo>
                <a:cubicBezTo>
                  <a:pt x="255" y="434"/>
                  <a:pt x="256" y="434"/>
                  <a:pt x="256" y="434"/>
                </a:cubicBezTo>
                <a:cubicBezTo>
                  <a:pt x="258" y="435"/>
                  <a:pt x="260" y="435"/>
                  <a:pt x="263" y="435"/>
                </a:cubicBezTo>
                <a:cubicBezTo>
                  <a:pt x="263" y="435"/>
                  <a:pt x="264" y="435"/>
                  <a:pt x="264" y="435"/>
                </a:cubicBezTo>
                <a:cubicBezTo>
                  <a:pt x="266" y="435"/>
                  <a:pt x="269" y="435"/>
                  <a:pt x="271" y="435"/>
                </a:cubicBezTo>
                <a:cubicBezTo>
                  <a:pt x="271" y="435"/>
                  <a:pt x="272" y="435"/>
                  <a:pt x="272" y="435"/>
                </a:cubicBezTo>
                <a:cubicBezTo>
                  <a:pt x="275" y="435"/>
                  <a:pt x="277" y="434"/>
                  <a:pt x="280" y="434"/>
                </a:cubicBezTo>
                <a:cubicBezTo>
                  <a:pt x="280" y="434"/>
                  <a:pt x="280" y="434"/>
                  <a:pt x="280" y="434"/>
                </a:cubicBezTo>
                <a:cubicBezTo>
                  <a:pt x="294" y="433"/>
                  <a:pt x="307" y="430"/>
                  <a:pt x="320" y="425"/>
                </a:cubicBezTo>
                <a:close/>
                <a:moveTo>
                  <a:pt x="301" y="198"/>
                </a:moveTo>
                <a:lnTo>
                  <a:pt x="301" y="198"/>
                </a:lnTo>
                <a:cubicBezTo>
                  <a:pt x="299" y="196"/>
                  <a:pt x="298" y="194"/>
                  <a:pt x="298" y="190"/>
                </a:cubicBezTo>
                <a:cubicBezTo>
                  <a:pt x="305" y="190"/>
                  <a:pt x="313" y="192"/>
                  <a:pt x="320" y="196"/>
                </a:cubicBezTo>
                <a:cubicBezTo>
                  <a:pt x="323" y="198"/>
                  <a:pt x="326" y="201"/>
                  <a:pt x="329" y="203"/>
                </a:cubicBezTo>
                <a:cubicBezTo>
                  <a:pt x="315" y="205"/>
                  <a:pt x="305" y="203"/>
                  <a:pt x="301" y="198"/>
                </a:cubicBezTo>
                <a:close/>
                <a:moveTo>
                  <a:pt x="364" y="87"/>
                </a:moveTo>
                <a:lnTo>
                  <a:pt x="364" y="87"/>
                </a:lnTo>
                <a:cubicBezTo>
                  <a:pt x="419" y="40"/>
                  <a:pt x="474" y="30"/>
                  <a:pt x="485" y="44"/>
                </a:cubicBezTo>
                <a:cubicBezTo>
                  <a:pt x="497" y="58"/>
                  <a:pt x="477" y="110"/>
                  <a:pt x="422" y="156"/>
                </a:cubicBezTo>
                <a:cubicBezTo>
                  <a:pt x="406" y="169"/>
                  <a:pt x="391" y="179"/>
                  <a:pt x="376" y="187"/>
                </a:cubicBezTo>
                <a:cubicBezTo>
                  <a:pt x="373" y="183"/>
                  <a:pt x="370" y="180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5" y="176"/>
                  <a:pt x="365" y="175"/>
                  <a:pt x="364" y="175"/>
                </a:cubicBezTo>
                <a:cubicBezTo>
                  <a:pt x="363" y="174"/>
                  <a:pt x="362" y="173"/>
                  <a:pt x="360" y="171"/>
                </a:cubicBezTo>
                <a:cubicBezTo>
                  <a:pt x="360" y="171"/>
                  <a:pt x="359" y="170"/>
                  <a:pt x="358" y="170"/>
                </a:cubicBezTo>
                <a:cubicBezTo>
                  <a:pt x="357" y="169"/>
                  <a:pt x="356" y="168"/>
                  <a:pt x="354" y="167"/>
                </a:cubicBezTo>
                <a:cubicBezTo>
                  <a:pt x="353" y="166"/>
                  <a:pt x="352" y="165"/>
                  <a:pt x="351" y="165"/>
                </a:cubicBezTo>
                <a:cubicBezTo>
                  <a:pt x="350" y="164"/>
                  <a:pt x="349" y="163"/>
                  <a:pt x="348" y="163"/>
                </a:cubicBezTo>
                <a:cubicBezTo>
                  <a:pt x="346" y="161"/>
                  <a:pt x="344" y="160"/>
                  <a:pt x="342" y="159"/>
                </a:cubicBezTo>
                <a:cubicBezTo>
                  <a:pt x="339" y="157"/>
                  <a:pt x="337" y="156"/>
                  <a:pt x="334" y="154"/>
                </a:cubicBezTo>
                <a:cubicBezTo>
                  <a:pt x="334" y="154"/>
                  <a:pt x="334" y="154"/>
                  <a:pt x="333" y="154"/>
                </a:cubicBezTo>
                <a:cubicBezTo>
                  <a:pt x="331" y="153"/>
                  <a:pt x="328" y="151"/>
                  <a:pt x="326" y="150"/>
                </a:cubicBezTo>
                <a:cubicBezTo>
                  <a:pt x="321" y="148"/>
                  <a:pt x="317" y="147"/>
                  <a:pt x="313" y="145"/>
                </a:cubicBezTo>
                <a:cubicBezTo>
                  <a:pt x="323" y="127"/>
                  <a:pt x="340" y="106"/>
                  <a:pt x="364" y="87"/>
                </a:cubicBezTo>
                <a:close/>
                <a:moveTo>
                  <a:pt x="37" y="592"/>
                </a:moveTo>
                <a:lnTo>
                  <a:pt x="37" y="592"/>
                </a:lnTo>
                <a:lnTo>
                  <a:pt x="125" y="444"/>
                </a:lnTo>
                <a:lnTo>
                  <a:pt x="136" y="451"/>
                </a:lnTo>
                <a:lnTo>
                  <a:pt x="41" y="613"/>
                </a:lnTo>
                <a:cubicBezTo>
                  <a:pt x="38" y="618"/>
                  <a:pt x="36" y="623"/>
                  <a:pt x="36" y="628"/>
                </a:cubicBezTo>
                <a:cubicBezTo>
                  <a:pt x="30" y="617"/>
                  <a:pt x="30" y="603"/>
                  <a:pt x="37" y="592"/>
                </a:cubicBezTo>
                <a:close/>
              </a:path>
            </a:pathLst>
          </a:custGeom>
          <a:solidFill>
            <a:srgbClr val="09809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grpSp>
        <p:nvGrpSpPr>
          <p:cNvPr id="44" name="组合 201"/>
          <p:cNvGrpSpPr/>
          <p:nvPr/>
        </p:nvGrpSpPr>
        <p:grpSpPr>
          <a:xfrm>
            <a:off x="2373441" y="3092611"/>
            <a:ext cx="451247" cy="451247"/>
            <a:chOff x="2111376" y="1712913"/>
            <a:chExt cx="601663" cy="601663"/>
          </a:xfrm>
          <a:solidFill>
            <a:schemeClr val="bg1"/>
          </a:solidFill>
        </p:grpSpPr>
        <p:sp>
          <p:nvSpPr>
            <p:cNvPr id="45" name="Freeform 121"/>
            <p:cNvSpPr>
              <a:spLocks noEditPoints="1"/>
            </p:cNvSpPr>
            <p:nvPr/>
          </p:nvSpPr>
          <p:spPr bwMode="auto">
            <a:xfrm>
              <a:off x="2300288" y="1712913"/>
              <a:ext cx="223838" cy="601663"/>
            </a:xfrm>
            <a:custGeom>
              <a:avLst/>
              <a:gdLst>
                <a:gd name="T0" fmla="*/ 71 w 141"/>
                <a:gd name="T1" fmla="*/ 0 h 379"/>
                <a:gd name="T2" fmla="*/ 84 w 141"/>
                <a:gd name="T3" fmla="*/ 4 h 379"/>
                <a:gd name="T4" fmla="*/ 98 w 141"/>
                <a:gd name="T5" fmla="*/ 15 h 379"/>
                <a:gd name="T6" fmla="*/ 110 w 141"/>
                <a:gd name="T7" fmla="*/ 33 h 379"/>
                <a:gd name="T8" fmla="*/ 119 w 141"/>
                <a:gd name="T9" fmla="*/ 56 h 379"/>
                <a:gd name="T10" fmla="*/ 136 w 141"/>
                <a:gd name="T11" fmla="*/ 117 h 379"/>
                <a:gd name="T12" fmla="*/ 141 w 141"/>
                <a:gd name="T13" fmla="*/ 190 h 379"/>
                <a:gd name="T14" fmla="*/ 140 w 141"/>
                <a:gd name="T15" fmla="*/ 228 h 379"/>
                <a:gd name="T16" fmla="*/ 129 w 141"/>
                <a:gd name="T17" fmla="*/ 295 h 379"/>
                <a:gd name="T18" fmla="*/ 115 w 141"/>
                <a:gd name="T19" fmla="*/ 336 h 379"/>
                <a:gd name="T20" fmla="*/ 105 w 141"/>
                <a:gd name="T21" fmla="*/ 356 h 379"/>
                <a:gd name="T22" fmla="*/ 91 w 141"/>
                <a:gd name="T23" fmla="*/ 371 h 379"/>
                <a:gd name="T24" fmla="*/ 77 w 141"/>
                <a:gd name="T25" fmla="*/ 378 h 379"/>
                <a:gd name="T26" fmla="*/ 71 w 141"/>
                <a:gd name="T27" fmla="*/ 379 h 379"/>
                <a:gd name="T28" fmla="*/ 71 w 141"/>
                <a:gd name="T29" fmla="*/ 348 h 379"/>
                <a:gd name="T30" fmla="*/ 71 w 141"/>
                <a:gd name="T31" fmla="*/ 348 h 379"/>
                <a:gd name="T32" fmla="*/ 83 w 141"/>
                <a:gd name="T33" fmla="*/ 346 h 379"/>
                <a:gd name="T34" fmla="*/ 94 w 141"/>
                <a:gd name="T35" fmla="*/ 336 h 379"/>
                <a:gd name="T36" fmla="*/ 103 w 141"/>
                <a:gd name="T37" fmla="*/ 321 h 379"/>
                <a:gd name="T38" fmla="*/ 119 w 141"/>
                <a:gd name="T39" fmla="*/ 279 h 379"/>
                <a:gd name="T40" fmla="*/ 128 w 141"/>
                <a:gd name="T41" fmla="*/ 222 h 379"/>
                <a:gd name="T42" fmla="*/ 129 w 141"/>
                <a:gd name="T43" fmla="*/ 190 h 379"/>
                <a:gd name="T44" fmla="*/ 125 w 141"/>
                <a:gd name="T45" fmla="*/ 128 h 379"/>
                <a:gd name="T46" fmla="*/ 113 w 141"/>
                <a:gd name="T47" fmla="*/ 77 h 379"/>
                <a:gd name="T48" fmla="*/ 99 w 141"/>
                <a:gd name="T49" fmla="*/ 50 h 379"/>
                <a:gd name="T50" fmla="*/ 88 w 141"/>
                <a:gd name="T51" fmla="*/ 38 h 379"/>
                <a:gd name="T52" fmla="*/ 76 w 141"/>
                <a:gd name="T53" fmla="*/ 31 h 379"/>
                <a:gd name="T54" fmla="*/ 71 w 141"/>
                <a:gd name="T55" fmla="*/ 31 h 379"/>
                <a:gd name="T56" fmla="*/ 71 w 141"/>
                <a:gd name="T57" fmla="*/ 0 h 379"/>
                <a:gd name="T58" fmla="*/ 71 w 141"/>
                <a:gd name="T59" fmla="*/ 379 h 379"/>
                <a:gd name="T60" fmla="*/ 57 w 141"/>
                <a:gd name="T61" fmla="*/ 375 h 379"/>
                <a:gd name="T62" fmla="*/ 44 w 141"/>
                <a:gd name="T63" fmla="*/ 365 h 379"/>
                <a:gd name="T64" fmla="*/ 31 w 141"/>
                <a:gd name="T65" fmla="*/ 347 h 379"/>
                <a:gd name="T66" fmla="*/ 22 w 141"/>
                <a:gd name="T67" fmla="*/ 324 h 379"/>
                <a:gd name="T68" fmla="*/ 7 w 141"/>
                <a:gd name="T69" fmla="*/ 264 h 379"/>
                <a:gd name="T70" fmla="*/ 0 w 141"/>
                <a:gd name="T71" fmla="*/ 190 h 379"/>
                <a:gd name="T72" fmla="*/ 3 w 141"/>
                <a:gd name="T73" fmla="*/ 152 h 379"/>
                <a:gd name="T74" fmla="*/ 12 w 141"/>
                <a:gd name="T75" fmla="*/ 84 h 379"/>
                <a:gd name="T76" fmla="*/ 26 w 141"/>
                <a:gd name="T77" fmla="*/ 44 h 379"/>
                <a:gd name="T78" fmla="*/ 37 w 141"/>
                <a:gd name="T79" fmla="*/ 23 h 379"/>
                <a:gd name="T80" fmla="*/ 50 w 141"/>
                <a:gd name="T81" fmla="*/ 8 h 379"/>
                <a:gd name="T82" fmla="*/ 64 w 141"/>
                <a:gd name="T83" fmla="*/ 2 h 379"/>
                <a:gd name="T84" fmla="*/ 71 w 141"/>
                <a:gd name="T85" fmla="*/ 31 h 379"/>
                <a:gd name="T86" fmla="*/ 65 w 141"/>
                <a:gd name="T87" fmla="*/ 31 h 379"/>
                <a:gd name="T88" fmla="*/ 53 w 141"/>
                <a:gd name="T89" fmla="*/ 38 h 379"/>
                <a:gd name="T90" fmla="*/ 42 w 141"/>
                <a:gd name="T91" fmla="*/ 50 h 379"/>
                <a:gd name="T92" fmla="*/ 29 w 141"/>
                <a:gd name="T93" fmla="*/ 77 h 379"/>
                <a:gd name="T94" fmla="*/ 17 w 141"/>
                <a:gd name="T95" fmla="*/ 128 h 379"/>
                <a:gd name="T96" fmla="*/ 12 w 141"/>
                <a:gd name="T97" fmla="*/ 190 h 379"/>
                <a:gd name="T98" fmla="*/ 14 w 141"/>
                <a:gd name="T99" fmla="*/ 222 h 379"/>
                <a:gd name="T100" fmla="*/ 22 w 141"/>
                <a:gd name="T101" fmla="*/ 279 h 379"/>
                <a:gd name="T102" fmla="*/ 38 w 141"/>
                <a:gd name="T103" fmla="*/ 321 h 379"/>
                <a:gd name="T104" fmla="*/ 48 w 141"/>
                <a:gd name="T105" fmla="*/ 336 h 379"/>
                <a:gd name="T106" fmla="*/ 59 w 141"/>
                <a:gd name="T107" fmla="*/ 346 h 379"/>
                <a:gd name="T108" fmla="*/ 71 w 141"/>
                <a:gd name="T109" fmla="*/ 348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379">
                  <a:moveTo>
                    <a:pt x="71" y="0"/>
                  </a:moveTo>
                  <a:lnTo>
                    <a:pt x="71" y="0"/>
                  </a:lnTo>
                  <a:lnTo>
                    <a:pt x="77" y="2"/>
                  </a:lnTo>
                  <a:lnTo>
                    <a:pt x="84" y="4"/>
                  </a:lnTo>
                  <a:lnTo>
                    <a:pt x="91" y="8"/>
                  </a:lnTo>
                  <a:lnTo>
                    <a:pt x="98" y="15"/>
                  </a:lnTo>
                  <a:lnTo>
                    <a:pt x="105" y="23"/>
                  </a:lnTo>
                  <a:lnTo>
                    <a:pt x="110" y="33"/>
                  </a:lnTo>
                  <a:lnTo>
                    <a:pt x="115" y="44"/>
                  </a:lnTo>
                  <a:lnTo>
                    <a:pt x="119" y="56"/>
                  </a:lnTo>
                  <a:lnTo>
                    <a:pt x="129" y="84"/>
                  </a:lnTo>
                  <a:lnTo>
                    <a:pt x="136" y="117"/>
                  </a:lnTo>
                  <a:lnTo>
                    <a:pt x="140" y="152"/>
                  </a:lnTo>
                  <a:lnTo>
                    <a:pt x="141" y="190"/>
                  </a:lnTo>
                  <a:lnTo>
                    <a:pt x="141" y="190"/>
                  </a:lnTo>
                  <a:lnTo>
                    <a:pt x="140" y="228"/>
                  </a:lnTo>
                  <a:lnTo>
                    <a:pt x="136" y="264"/>
                  </a:lnTo>
                  <a:lnTo>
                    <a:pt x="129" y="295"/>
                  </a:lnTo>
                  <a:lnTo>
                    <a:pt x="119" y="324"/>
                  </a:lnTo>
                  <a:lnTo>
                    <a:pt x="115" y="336"/>
                  </a:lnTo>
                  <a:lnTo>
                    <a:pt x="110" y="347"/>
                  </a:lnTo>
                  <a:lnTo>
                    <a:pt x="105" y="356"/>
                  </a:lnTo>
                  <a:lnTo>
                    <a:pt x="98" y="365"/>
                  </a:lnTo>
                  <a:lnTo>
                    <a:pt x="91" y="371"/>
                  </a:lnTo>
                  <a:lnTo>
                    <a:pt x="84" y="375"/>
                  </a:lnTo>
                  <a:lnTo>
                    <a:pt x="77" y="378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6" y="348"/>
                  </a:lnTo>
                  <a:lnTo>
                    <a:pt x="83" y="346"/>
                  </a:lnTo>
                  <a:lnTo>
                    <a:pt x="88" y="342"/>
                  </a:lnTo>
                  <a:lnTo>
                    <a:pt x="94" y="336"/>
                  </a:lnTo>
                  <a:lnTo>
                    <a:pt x="99" y="329"/>
                  </a:lnTo>
                  <a:lnTo>
                    <a:pt x="103" y="321"/>
                  </a:lnTo>
                  <a:lnTo>
                    <a:pt x="113" y="302"/>
                  </a:lnTo>
                  <a:lnTo>
                    <a:pt x="119" y="279"/>
                  </a:lnTo>
                  <a:lnTo>
                    <a:pt x="125" y="252"/>
                  </a:lnTo>
                  <a:lnTo>
                    <a:pt x="128" y="222"/>
                  </a:lnTo>
                  <a:lnTo>
                    <a:pt x="129" y="190"/>
                  </a:lnTo>
                  <a:lnTo>
                    <a:pt x="129" y="190"/>
                  </a:lnTo>
                  <a:lnTo>
                    <a:pt x="128" y="157"/>
                  </a:lnTo>
                  <a:lnTo>
                    <a:pt x="125" y="128"/>
                  </a:lnTo>
                  <a:lnTo>
                    <a:pt x="119" y="102"/>
                  </a:lnTo>
                  <a:lnTo>
                    <a:pt x="113" y="77"/>
                  </a:lnTo>
                  <a:lnTo>
                    <a:pt x="103" y="59"/>
                  </a:lnTo>
                  <a:lnTo>
                    <a:pt x="99" y="50"/>
                  </a:lnTo>
                  <a:lnTo>
                    <a:pt x="94" y="44"/>
                  </a:lnTo>
                  <a:lnTo>
                    <a:pt x="88" y="38"/>
                  </a:lnTo>
                  <a:lnTo>
                    <a:pt x="83" y="34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71" y="379"/>
                  </a:moveTo>
                  <a:lnTo>
                    <a:pt x="71" y="379"/>
                  </a:lnTo>
                  <a:lnTo>
                    <a:pt x="64" y="378"/>
                  </a:lnTo>
                  <a:lnTo>
                    <a:pt x="57" y="375"/>
                  </a:lnTo>
                  <a:lnTo>
                    <a:pt x="50" y="371"/>
                  </a:lnTo>
                  <a:lnTo>
                    <a:pt x="44" y="365"/>
                  </a:lnTo>
                  <a:lnTo>
                    <a:pt x="37" y="356"/>
                  </a:lnTo>
                  <a:lnTo>
                    <a:pt x="31" y="347"/>
                  </a:lnTo>
                  <a:lnTo>
                    <a:pt x="26" y="336"/>
                  </a:lnTo>
                  <a:lnTo>
                    <a:pt x="22" y="324"/>
                  </a:lnTo>
                  <a:lnTo>
                    <a:pt x="12" y="295"/>
                  </a:lnTo>
                  <a:lnTo>
                    <a:pt x="7" y="264"/>
                  </a:lnTo>
                  <a:lnTo>
                    <a:pt x="3" y="22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" y="152"/>
                  </a:lnTo>
                  <a:lnTo>
                    <a:pt x="7" y="117"/>
                  </a:lnTo>
                  <a:lnTo>
                    <a:pt x="12" y="84"/>
                  </a:lnTo>
                  <a:lnTo>
                    <a:pt x="22" y="56"/>
                  </a:lnTo>
                  <a:lnTo>
                    <a:pt x="26" y="44"/>
                  </a:lnTo>
                  <a:lnTo>
                    <a:pt x="31" y="33"/>
                  </a:lnTo>
                  <a:lnTo>
                    <a:pt x="37" y="23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1" y="0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5" y="31"/>
                  </a:lnTo>
                  <a:lnTo>
                    <a:pt x="59" y="34"/>
                  </a:lnTo>
                  <a:lnTo>
                    <a:pt x="53" y="38"/>
                  </a:lnTo>
                  <a:lnTo>
                    <a:pt x="48" y="44"/>
                  </a:lnTo>
                  <a:lnTo>
                    <a:pt x="42" y="50"/>
                  </a:lnTo>
                  <a:lnTo>
                    <a:pt x="38" y="59"/>
                  </a:lnTo>
                  <a:lnTo>
                    <a:pt x="29" y="77"/>
                  </a:lnTo>
                  <a:lnTo>
                    <a:pt x="22" y="102"/>
                  </a:lnTo>
                  <a:lnTo>
                    <a:pt x="17" y="128"/>
                  </a:lnTo>
                  <a:lnTo>
                    <a:pt x="14" y="157"/>
                  </a:lnTo>
                  <a:lnTo>
                    <a:pt x="12" y="190"/>
                  </a:lnTo>
                  <a:lnTo>
                    <a:pt x="12" y="190"/>
                  </a:lnTo>
                  <a:lnTo>
                    <a:pt x="14" y="222"/>
                  </a:lnTo>
                  <a:lnTo>
                    <a:pt x="17" y="252"/>
                  </a:lnTo>
                  <a:lnTo>
                    <a:pt x="22" y="279"/>
                  </a:lnTo>
                  <a:lnTo>
                    <a:pt x="29" y="302"/>
                  </a:lnTo>
                  <a:lnTo>
                    <a:pt x="38" y="321"/>
                  </a:lnTo>
                  <a:lnTo>
                    <a:pt x="42" y="329"/>
                  </a:lnTo>
                  <a:lnTo>
                    <a:pt x="48" y="336"/>
                  </a:lnTo>
                  <a:lnTo>
                    <a:pt x="53" y="342"/>
                  </a:lnTo>
                  <a:lnTo>
                    <a:pt x="59" y="346"/>
                  </a:lnTo>
                  <a:lnTo>
                    <a:pt x="65" y="348"/>
                  </a:lnTo>
                  <a:lnTo>
                    <a:pt x="71" y="348"/>
                  </a:lnTo>
                  <a:lnTo>
                    <a:pt x="71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22"/>
            <p:cNvSpPr>
              <a:spLocks noEditPoints="1"/>
            </p:cNvSpPr>
            <p:nvPr/>
          </p:nvSpPr>
          <p:spPr bwMode="auto">
            <a:xfrm>
              <a:off x="2111376" y="1905000"/>
              <a:ext cx="601663" cy="220663"/>
            </a:xfrm>
            <a:custGeom>
              <a:avLst/>
              <a:gdLst>
                <a:gd name="T0" fmla="*/ 190 w 379"/>
                <a:gd name="T1" fmla="*/ 0 h 139"/>
                <a:gd name="T2" fmla="*/ 228 w 379"/>
                <a:gd name="T3" fmla="*/ 1 h 139"/>
                <a:gd name="T4" fmla="*/ 295 w 379"/>
                <a:gd name="T5" fmla="*/ 11 h 139"/>
                <a:gd name="T6" fmla="*/ 336 w 379"/>
                <a:gd name="T7" fmla="*/ 24 h 139"/>
                <a:gd name="T8" fmla="*/ 356 w 379"/>
                <a:gd name="T9" fmla="*/ 35 h 139"/>
                <a:gd name="T10" fmla="*/ 371 w 379"/>
                <a:gd name="T11" fmla="*/ 49 h 139"/>
                <a:gd name="T12" fmla="*/ 378 w 379"/>
                <a:gd name="T13" fmla="*/ 62 h 139"/>
                <a:gd name="T14" fmla="*/ 379 w 379"/>
                <a:gd name="T15" fmla="*/ 69 h 139"/>
                <a:gd name="T16" fmla="*/ 375 w 379"/>
                <a:gd name="T17" fmla="*/ 82 h 139"/>
                <a:gd name="T18" fmla="*/ 364 w 379"/>
                <a:gd name="T19" fmla="*/ 96 h 139"/>
                <a:gd name="T20" fmla="*/ 347 w 379"/>
                <a:gd name="T21" fmla="*/ 108 h 139"/>
                <a:gd name="T22" fmla="*/ 324 w 379"/>
                <a:gd name="T23" fmla="*/ 119 h 139"/>
                <a:gd name="T24" fmla="*/ 264 w 379"/>
                <a:gd name="T25" fmla="*/ 134 h 139"/>
                <a:gd name="T26" fmla="*/ 190 w 379"/>
                <a:gd name="T27" fmla="*/ 139 h 139"/>
                <a:gd name="T28" fmla="*/ 190 w 379"/>
                <a:gd name="T29" fmla="*/ 127 h 139"/>
                <a:gd name="T30" fmla="*/ 190 w 379"/>
                <a:gd name="T31" fmla="*/ 127 h 139"/>
                <a:gd name="T32" fmla="*/ 252 w 379"/>
                <a:gd name="T33" fmla="*/ 123 h 139"/>
                <a:gd name="T34" fmla="*/ 302 w 379"/>
                <a:gd name="T35" fmla="*/ 111 h 139"/>
                <a:gd name="T36" fmla="*/ 329 w 379"/>
                <a:gd name="T37" fmla="*/ 97 h 139"/>
                <a:gd name="T38" fmla="*/ 341 w 379"/>
                <a:gd name="T39" fmla="*/ 86 h 139"/>
                <a:gd name="T40" fmla="*/ 348 w 379"/>
                <a:gd name="T41" fmla="*/ 74 h 139"/>
                <a:gd name="T42" fmla="*/ 348 w 379"/>
                <a:gd name="T43" fmla="*/ 69 h 139"/>
                <a:gd name="T44" fmla="*/ 348 w 379"/>
                <a:gd name="T45" fmla="*/ 63 h 139"/>
                <a:gd name="T46" fmla="*/ 341 w 379"/>
                <a:gd name="T47" fmla="*/ 51 h 139"/>
                <a:gd name="T48" fmla="*/ 329 w 379"/>
                <a:gd name="T49" fmla="*/ 40 h 139"/>
                <a:gd name="T50" fmla="*/ 302 w 379"/>
                <a:gd name="T51" fmla="*/ 28 h 139"/>
                <a:gd name="T52" fmla="*/ 252 w 379"/>
                <a:gd name="T53" fmla="*/ 15 h 139"/>
                <a:gd name="T54" fmla="*/ 190 w 379"/>
                <a:gd name="T55" fmla="*/ 11 h 139"/>
                <a:gd name="T56" fmla="*/ 190 w 379"/>
                <a:gd name="T57" fmla="*/ 0 h 139"/>
                <a:gd name="T58" fmla="*/ 0 w 379"/>
                <a:gd name="T59" fmla="*/ 69 h 139"/>
                <a:gd name="T60" fmla="*/ 4 w 379"/>
                <a:gd name="T61" fmla="*/ 55 h 139"/>
                <a:gd name="T62" fmla="*/ 15 w 379"/>
                <a:gd name="T63" fmla="*/ 42 h 139"/>
                <a:gd name="T64" fmla="*/ 33 w 379"/>
                <a:gd name="T65" fmla="*/ 30 h 139"/>
                <a:gd name="T66" fmla="*/ 56 w 379"/>
                <a:gd name="T67" fmla="*/ 20 h 139"/>
                <a:gd name="T68" fmla="*/ 117 w 379"/>
                <a:gd name="T69" fmla="*/ 5 h 139"/>
                <a:gd name="T70" fmla="*/ 190 w 379"/>
                <a:gd name="T71" fmla="*/ 0 h 139"/>
                <a:gd name="T72" fmla="*/ 190 w 379"/>
                <a:gd name="T73" fmla="*/ 11 h 139"/>
                <a:gd name="T74" fmla="*/ 127 w 379"/>
                <a:gd name="T75" fmla="*/ 15 h 139"/>
                <a:gd name="T76" fmla="*/ 77 w 379"/>
                <a:gd name="T77" fmla="*/ 28 h 139"/>
                <a:gd name="T78" fmla="*/ 50 w 379"/>
                <a:gd name="T79" fmla="*/ 40 h 139"/>
                <a:gd name="T80" fmla="*/ 38 w 379"/>
                <a:gd name="T81" fmla="*/ 51 h 139"/>
                <a:gd name="T82" fmla="*/ 31 w 379"/>
                <a:gd name="T83" fmla="*/ 63 h 139"/>
                <a:gd name="T84" fmla="*/ 31 w 379"/>
                <a:gd name="T85" fmla="*/ 69 h 139"/>
                <a:gd name="T86" fmla="*/ 34 w 379"/>
                <a:gd name="T87" fmla="*/ 81 h 139"/>
                <a:gd name="T88" fmla="*/ 43 w 379"/>
                <a:gd name="T89" fmla="*/ 92 h 139"/>
                <a:gd name="T90" fmla="*/ 58 w 379"/>
                <a:gd name="T91" fmla="*/ 101 h 139"/>
                <a:gd name="T92" fmla="*/ 102 w 379"/>
                <a:gd name="T93" fmla="*/ 118 h 139"/>
                <a:gd name="T94" fmla="*/ 157 w 379"/>
                <a:gd name="T95" fmla="*/ 126 h 139"/>
                <a:gd name="T96" fmla="*/ 190 w 379"/>
                <a:gd name="T97" fmla="*/ 139 h 139"/>
                <a:gd name="T98" fmla="*/ 152 w 379"/>
                <a:gd name="T99" fmla="*/ 138 h 139"/>
                <a:gd name="T100" fmla="*/ 84 w 379"/>
                <a:gd name="T101" fmla="*/ 127 h 139"/>
                <a:gd name="T102" fmla="*/ 43 w 379"/>
                <a:gd name="T103" fmla="*/ 114 h 139"/>
                <a:gd name="T104" fmla="*/ 23 w 379"/>
                <a:gd name="T105" fmla="*/ 103 h 139"/>
                <a:gd name="T106" fmla="*/ 8 w 379"/>
                <a:gd name="T107" fmla="*/ 89 h 139"/>
                <a:gd name="T108" fmla="*/ 1 w 379"/>
                <a:gd name="T109" fmla="*/ 76 h 139"/>
                <a:gd name="T110" fmla="*/ 0 w 379"/>
                <a:gd name="T11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9" h="139">
                  <a:moveTo>
                    <a:pt x="19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8" y="1"/>
                  </a:lnTo>
                  <a:lnTo>
                    <a:pt x="264" y="5"/>
                  </a:lnTo>
                  <a:lnTo>
                    <a:pt x="295" y="11"/>
                  </a:lnTo>
                  <a:lnTo>
                    <a:pt x="324" y="20"/>
                  </a:lnTo>
                  <a:lnTo>
                    <a:pt x="336" y="24"/>
                  </a:lnTo>
                  <a:lnTo>
                    <a:pt x="347" y="30"/>
                  </a:lnTo>
                  <a:lnTo>
                    <a:pt x="356" y="35"/>
                  </a:lnTo>
                  <a:lnTo>
                    <a:pt x="364" y="42"/>
                  </a:lnTo>
                  <a:lnTo>
                    <a:pt x="371" y="49"/>
                  </a:lnTo>
                  <a:lnTo>
                    <a:pt x="375" y="55"/>
                  </a:lnTo>
                  <a:lnTo>
                    <a:pt x="378" y="62"/>
                  </a:lnTo>
                  <a:lnTo>
                    <a:pt x="379" y="69"/>
                  </a:lnTo>
                  <a:lnTo>
                    <a:pt x="379" y="69"/>
                  </a:lnTo>
                  <a:lnTo>
                    <a:pt x="378" y="76"/>
                  </a:lnTo>
                  <a:lnTo>
                    <a:pt x="375" y="82"/>
                  </a:lnTo>
                  <a:lnTo>
                    <a:pt x="371" y="89"/>
                  </a:lnTo>
                  <a:lnTo>
                    <a:pt x="364" y="96"/>
                  </a:lnTo>
                  <a:lnTo>
                    <a:pt x="356" y="103"/>
                  </a:lnTo>
                  <a:lnTo>
                    <a:pt x="347" y="108"/>
                  </a:lnTo>
                  <a:lnTo>
                    <a:pt x="336" y="114"/>
                  </a:lnTo>
                  <a:lnTo>
                    <a:pt x="324" y="119"/>
                  </a:lnTo>
                  <a:lnTo>
                    <a:pt x="295" y="127"/>
                  </a:lnTo>
                  <a:lnTo>
                    <a:pt x="264" y="134"/>
                  </a:lnTo>
                  <a:lnTo>
                    <a:pt x="228" y="138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222" y="126"/>
                  </a:lnTo>
                  <a:lnTo>
                    <a:pt x="252" y="123"/>
                  </a:lnTo>
                  <a:lnTo>
                    <a:pt x="279" y="118"/>
                  </a:lnTo>
                  <a:lnTo>
                    <a:pt x="302" y="111"/>
                  </a:lnTo>
                  <a:lnTo>
                    <a:pt x="321" y="101"/>
                  </a:lnTo>
                  <a:lnTo>
                    <a:pt x="329" y="97"/>
                  </a:lnTo>
                  <a:lnTo>
                    <a:pt x="336" y="92"/>
                  </a:lnTo>
                  <a:lnTo>
                    <a:pt x="341" y="86"/>
                  </a:lnTo>
                  <a:lnTo>
                    <a:pt x="345" y="81"/>
                  </a:lnTo>
                  <a:lnTo>
                    <a:pt x="348" y="74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3"/>
                  </a:lnTo>
                  <a:lnTo>
                    <a:pt x="345" y="57"/>
                  </a:lnTo>
                  <a:lnTo>
                    <a:pt x="341" y="51"/>
                  </a:lnTo>
                  <a:lnTo>
                    <a:pt x="336" y="46"/>
                  </a:lnTo>
                  <a:lnTo>
                    <a:pt x="329" y="40"/>
                  </a:lnTo>
                  <a:lnTo>
                    <a:pt x="321" y="36"/>
                  </a:lnTo>
                  <a:lnTo>
                    <a:pt x="302" y="28"/>
                  </a:lnTo>
                  <a:lnTo>
                    <a:pt x="279" y="20"/>
                  </a:lnTo>
                  <a:lnTo>
                    <a:pt x="252" y="15"/>
                  </a:lnTo>
                  <a:lnTo>
                    <a:pt x="222" y="12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90" y="0"/>
                  </a:lnTo>
                  <a:close/>
                  <a:moveTo>
                    <a:pt x="0" y="69"/>
                  </a:moveTo>
                  <a:lnTo>
                    <a:pt x="0" y="69"/>
                  </a:lnTo>
                  <a:lnTo>
                    <a:pt x="1" y="62"/>
                  </a:lnTo>
                  <a:lnTo>
                    <a:pt x="4" y="55"/>
                  </a:lnTo>
                  <a:lnTo>
                    <a:pt x="8" y="49"/>
                  </a:lnTo>
                  <a:lnTo>
                    <a:pt x="15" y="42"/>
                  </a:lnTo>
                  <a:lnTo>
                    <a:pt x="23" y="36"/>
                  </a:lnTo>
                  <a:lnTo>
                    <a:pt x="33" y="30"/>
                  </a:lnTo>
                  <a:lnTo>
                    <a:pt x="43" y="24"/>
                  </a:lnTo>
                  <a:lnTo>
                    <a:pt x="56" y="20"/>
                  </a:lnTo>
                  <a:lnTo>
                    <a:pt x="84" y="11"/>
                  </a:lnTo>
                  <a:lnTo>
                    <a:pt x="117" y="5"/>
                  </a:lnTo>
                  <a:lnTo>
                    <a:pt x="152" y="1"/>
                  </a:lnTo>
                  <a:lnTo>
                    <a:pt x="190" y="0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57" y="12"/>
                  </a:lnTo>
                  <a:lnTo>
                    <a:pt x="127" y="15"/>
                  </a:lnTo>
                  <a:lnTo>
                    <a:pt x="102" y="20"/>
                  </a:lnTo>
                  <a:lnTo>
                    <a:pt x="77" y="28"/>
                  </a:lnTo>
                  <a:lnTo>
                    <a:pt x="58" y="36"/>
                  </a:lnTo>
                  <a:lnTo>
                    <a:pt x="50" y="40"/>
                  </a:lnTo>
                  <a:lnTo>
                    <a:pt x="43" y="46"/>
                  </a:lnTo>
                  <a:lnTo>
                    <a:pt x="38" y="51"/>
                  </a:lnTo>
                  <a:lnTo>
                    <a:pt x="34" y="57"/>
                  </a:lnTo>
                  <a:lnTo>
                    <a:pt x="31" y="63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74"/>
                  </a:lnTo>
                  <a:lnTo>
                    <a:pt x="34" y="81"/>
                  </a:lnTo>
                  <a:lnTo>
                    <a:pt x="38" y="86"/>
                  </a:lnTo>
                  <a:lnTo>
                    <a:pt x="43" y="92"/>
                  </a:lnTo>
                  <a:lnTo>
                    <a:pt x="50" y="97"/>
                  </a:lnTo>
                  <a:lnTo>
                    <a:pt x="58" y="101"/>
                  </a:lnTo>
                  <a:lnTo>
                    <a:pt x="77" y="111"/>
                  </a:lnTo>
                  <a:lnTo>
                    <a:pt x="102" y="118"/>
                  </a:lnTo>
                  <a:lnTo>
                    <a:pt x="127" y="123"/>
                  </a:lnTo>
                  <a:lnTo>
                    <a:pt x="157" y="126"/>
                  </a:lnTo>
                  <a:lnTo>
                    <a:pt x="190" y="127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52" y="138"/>
                  </a:lnTo>
                  <a:lnTo>
                    <a:pt x="117" y="134"/>
                  </a:lnTo>
                  <a:lnTo>
                    <a:pt x="84" y="127"/>
                  </a:lnTo>
                  <a:lnTo>
                    <a:pt x="56" y="119"/>
                  </a:lnTo>
                  <a:lnTo>
                    <a:pt x="43" y="114"/>
                  </a:lnTo>
                  <a:lnTo>
                    <a:pt x="33" y="108"/>
                  </a:lnTo>
                  <a:lnTo>
                    <a:pt x="23" y="103"/>
                  </a:lnTo>
                  <a:lnTo>
                    <a:pt x="15" y="96"/>
                  </a:lnTo>
                  <a:lnTo>
                    <a:pt x="8" y="89"/>
                  </a:lnTo>
                  <a:lnTo>
                    <a:pt x="4" y="82"/>
                  </a:lnTo>
                  <a:lnTo>
                    <a:pt x="1" y="76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23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90 w 284"/>
                <a:gd name="T3" fmla="*/ 93 h 285"/>
                <a:gd name="T4" fmla="*/ 218 w 284"/>
                <a:gd name="T5" fmla="*/ 120 h 285"/>
                <a:gd name="T6" fmla="*/ 258 w 284"/>
                <a:gd name="T7" fmla="*/ 176 h 285"/>
                <a:gd name="T8" fmla="*/ 277 w 284"/>
                <a:gd name="T9" fmla="*/ 214 h 285"/>
                <a:gd name="T10" fmla="*/ 283 w 284"/>
                <a:gd name="T11" fmla="*/ 237 h 285"/>
                <a:gd name="T12" fmla="*/ 284 w 284"/>
                <a:gd name="T13" fmla="*/ 256 h 285"/>
                <a:gd name="T14" fmla="*/ 280 w 284"/>
                <a:gd name="T15" fmla="*/ 271 h 285"/>
                <a:gd name="T16" fmla="*/ 276 w 284"/>
                <a:gd name="T17" fmla="*/ 276 h 285"/>
                <a:gd name="T18" fmla="*/ 266 w 284"/>
                <a:gd name="T19" fmla="*/ 283 h 285"/>
                <a:gd name="T20" fmla="*/ 254 w 284"/>
                <a:gd name="T21" fmla="*/ 285 h 285"/>
                <a:gd name="T22" fmla="*/ 223 w 284"/>
                <a:gd name="T23" fmla="*/ 280 h 285"/>
                <a:gd name="T24" fmla="*/ 184 w 284"/>
                <a:gd name="T25" fmla="*/ 262 h 285"/>
                <a:gd name="T26" fmla="*/ 142 w 284"/>
                <a:gd name="T27" fmla="*/ 235 h 285"/>
                <a:gd name="T28" fmla="*/ 142 w 284"/>
                <a:gd name="T29" fmla="*/ 219 h 285"/>
                <a:gd name="T30" fmla="*/ 177 w 284"/>
                <a:gd name="T31" fmla="*/ 243 h 285"/>
                <a:gd name="T32" fmla="*/ 209 w 284"/>
                <a:gd name="T33" fmla="*/ 257 h 285"/>
                <a:gd name="T34" fmla="*/ 235 w 284"/>
                <a:gd name="T35" fmla="*/ 261 h 285"/>
                <a:gd name="T36" fmla="*/ 246 w 284"/>
                <a:gd name="T37" fmla="*/ 260 h 285"/>
                <a:gd name="T38" fmla="*/ 254 w 284"/>
                <a:gd name="T39" fmla="*/ 254 h 285"/>
                <a:gd name="T40" fmla="*/ 254 w 284"/>
                <a:gd name="T41" fmla="*/ 254 h 285"/>
                <a:gd name="T42" fmla="*/ 260 w 284"/>
                <a:gd name="T43" fmla="*/ 243 h 285"/>
                <a:gd name="T44" fmla="*/ 261 w 284"/>
                <a:gd name="T45" fmla="*/ 230 h 285"/>
                <a:gd name="T46" fmla="*/ 258 w 284"/>
                <a:gd name="T47" fmla="*/ 212 h 285"/>
                <a:gd name="T48" fmla="*/ 239 w 284"/>
                <a:gd name="T49" fmla="*/ 170 h 285"/>
                <a:gd name="T50" fmla="*/ 205 w 284"/>
                <a:gd name="T51" fmla="*/ 124 h 285"/>
                <a:gd name="T52" fmla="*/ 184 w 284"/>
                <a:gd name="T53" fmla="*/ 101 h 285"/>
                <a:gd name="T54" fmla="*/ 142 w 284"/>
                <a:gd name="T55" fmla="*/ 65 h 285"/>
                <a:gd name="T56" fmla="*/ 8 w 284"/>
                <a:gd name="T57" fmla="*/ 8 h 285"/>
                <a:gd name="T58" fmla="*/ 12 w 284"/>
                <a:gd name="T59" fmla="*/ 5 h 285"/>
                <a:gd name="T60" fmla="*/ 23 w 284"/>
                <a:gd name="T61" fmla="*/ 0 h 285"/>
                <a:gd name="T62" fmla="*/ 44 w 284"/>
                <a:gd name="T63" fmla="*/ 0 h 285"/>
                <a:gd name="T64" fmla="*/ 79 w 284"/>
                <a:gd name="T65" fmla="*/ 11 h 285"/>
                <a:gd name="T66" fmla="*/ 120 w 284"/>
                <a:gd name="T67" fmla="*/ 34 h 285"/>
                <a:gd name="T68" fmla="*/ 142 w 284"/>
                <a:gd name="T69" fmla="*/ 65 h 285"/>
                <a:gd name="T70" fmla="*/ 124 w 284"/>
                <a:gd name="T71" fmla="*/ 51 h 285"/>
                <a:gd name="T72" fmla="*/ 89 w 284"/>
                <a:gd name="T73" fmla="*/ 32 h 285"/>
                <a:gd name="T74" fmla="*/ 60 w 284"/>
                <a:gd name="T75" fmla="*/ 23 h 285"/>
                <a:gd name="T76" fmla="*/ 43 w 284"/>
                <a:gd name="T77" fmla="*/ 23 h 285"/>
                <a:gd name="T78" fmla="*/ 33 w 284"/>
                <a:gd name="T79" fmla="*/ 27 h 285"/>
                <a:gd name="T80" fmla="*/ 29 w 284"/>
                <a:gd name="T81" fmla="*/ 29 h 285"/>
                <a:gd name="T82" fmla="*/ 24 w 284"/>
                <a:gd name="T83" fmla="*/ 40 h 285"/>
                <a:gd name="T84" fmla="*/ 23 w 284"/>
                <a:gd name="T85" fmla="*/ 55 h 285"/>
                <a:gd name="T86" fmla="*/ 25 w 284"/>
                <a:gd name="T87" fmla="*/ 71 h 285"/>
                <a:gd name="T88" fmla="*/ 44 w 284"/>
                <a:gd name="T89" fmla="*/ 113 h 285"/>
                <a:gd name="T90" fmla="*/ 78 w 284"/>
                <a:gd name="T91" fmla="*/ 159 h 285"/>
                <a:gd name="T92" fmla="*/ 100 w 284"/>
                <a:gd name="T93" fmla="*/ 184 h 285"/>
                <a:gd name="T94" fmla="*/ 142 w 284"/>
                <a:gd name="T95" fmla="*/ 219 h 285"/>
                <a:gd name="T96" fmla="*/ 142 w 284"/>
                <a:gd name="T97" fmla="*/ 235 h 285"/>
                <a:gd name="T98" fmla="*/ 93 w 284"/>
                <a:gd name="T99" fmla="*/ 192 h 285"/>
                <a:gd name="T100" fmla="*/ 66 w 284"/>
                <a:gd name="T101" fmla="*/ 164 h 285"/>
                <a:gd name="T102" fmla="*/ 25 w 284"/>
                <a:gd name="T103" fmla="*/ 108 h 285"/>
                <a:gd name="T104" fmla="*/ 6 w 284"/>
                <a:gd name="T105" fmla="*/ 70 h 285"/>
                <a:gd name="T106" fmla="*/ 1 w 284"/>
                <a:gd name="T107" fmla="*/ 47 h 285"/>
                <a:gd name="T108" fmla="*/ 0 w 284"/>
                <a:gd name="T109" fmla="*/ 28 h 285"/>
                <a:gd name="T110" fmla="*/ 4 w 284"/>
                <a:gd name="T111" fmla="*/ 13 h 285"/>
                <a:gd name="T112" fmla="*/ 8 w 284"/>
                <a:gd name="T113" fmla="*/ 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6" y="70"/>
                  </a:lnTo>
                  <a:lnTo>
                    <a:pt x="190" y="93"/>
                  </a:lnTo>
                  <a:lnTo>
                    <a:pt x="190" y="93"/>
                  </a:lnTo>
                  <a:lnTo>
                    <a:pt x="218" y="120"/>
                  </a:lnTo>
                  <a:lnTo>
                    <a:pt x="239" y="149"/>
                  </a:lnTo>
                  <a:lnTo>
                    <a:pt x="258" y="176"/>
                  </a:lnTo>
                  <a:lnTo>
                    <a:pt x="272" y="201"/>
                  </a:lnTo>
                  <a:lnTo>
                    <a:pt x="277" y="214"/>
                  </a:lnTo>
                  <a:lnTo>
                    <a:pt x="280" y="226"/>
                  </a:lnTo>
                  <a:lnTo>
                    <a:pt x="283" y="237"/>
                  </a:lnTo>
                  <a:lnTo>
                    <a:pt x="284" y="246"/>
                  </a:lnTo>
                  <a:lnTo>
                    <a:pt x="284" y="256"/>
                  </a:lnTo>
                  <a:lnTo>
                    <a:pt x="283" y="264"/>
                  </a:lnTo>
                  <a:lnTo>
                    <a:pt x="280" y="271"/>
                  </a:lnTo>
                  <a:lnTo>
                    <a:pt x="276" y="276"/>
                  </a:lnTo>
                  <a:lnTo>
                    <a:pt x="276" y="276"/>
                  </a:lnTo>
                  <a:lnTo>
                    <a:pt x="272" y="280"/>
                  </a:lnTo>
                  <a:lnTo>
                    <a:pt x="266" y="283"/>
                  </a:lnTo>
                  <a:lnTo>
                    <a:pt x="261" y="284"/>
                  </a:lnTo>
                  <a:lnTo>
                    <a:pt x="254" y="285"/>
                  </a:lnTo>
                  <a:lnTo>
                    <a:pt x="239" y="284"/>
                  </a:lnTo>
                  <a:lnTo>
                    <a:pt x="223" y="280"/>
                  </a:lnTo>
                  <a:lnTo>
                    <a:pt x="204" y="273"/>
                  </a:lnTo>
                  <a:lnTo>
                    <a:pt x="184" y="262"/>
                  </a:lnTo>
                  <a:lnTo>
                    <a:pt x="163" y="250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59" y="233"/>
                  </a:lnTo>
                  <a:lnTo>
                    <a:pt x="177" y="243"/>
                  </a:lnTo>
                  <a:lnTo>
                    <a:pt x="195" y="252"/>
                  </a:lnTo>
                  <a:lnTo>
                    <a:pt x="209" y="257"/>
                  </a:lnTo>
                  <a:lnTo>
                    <a:pt x="223" y="261"/>
                  </a:lnTo>
                  <a:lnTo>
                    <a:pt x="235" y="261"/>
                  </a:lnTo>
                  <a:lnTo>
                    <a:pt x="241" y="261"/>
                  </a:lnTo>
                  <a:lnTo>
                    <a:pt x="246" y="260"/>
                  </a:lnTo>
                  <a:lnTo>
                    <a:pt x="250" y="257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8" y="249"/>
                  </a:lnTo>
                  <a:lnTo>
                    <a:pt x="260" y="243"/>
                  </a:lnTo>
                  <a:lnTo>
                    <a:pt x="261" y="237"/>
                  </a:lnTo>
                  <a:lnTo>
                    <a:pt x="261" y="230"/>
                  </a:lnTo>
                  <a:lnTo>
                    <a:pt x="260" y="220"/>
                  </a:lnTo>
                  <a:lnTo>
                    <a:pt x="258" y="212"/>
                  </a:lnTo>
                  <a:lnTo>
                    <a:pt x="250" y="192"/>
                  </a:lnTo>
                  <a:lnTo>
                    <a:pt x="239" y="170"/>
                  </a:lnTo>
                  <a:lnTo>
                    <a:pt x="223" y="147"/>
                  </a:lnTo>
                  <a:lnTo>
                    <a:pt x="205" y="124"/>
                  </a:lnTo>
                  <a:lnTo>
                    <a:pt x="184" y="101"/>
                  </a:lnTo>
                  <a:lnTo>
                    <a:pt x="184" y="101"/>
                  </a:lnTo>
                  <a:lnTo>
                    <a:pt x="162" y="8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44" y="0"/>
                  </a:lnTo>
                  <a:lnTo>
                    <a:pt x="60" y="4"/>
                  </a:lnTo>
                  <a:lnTo>
                    <a:pt x="79" y="11"/>
                  </a:lnTo>
                  <a:lnTo>
                    <a:pt x="100" y="21"/>
                  </a:lnTo>
                  <a:lnTo>
                    <a:pt x="120" y="34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4" y="51"/>
                  </a:lnTo>
                  <a:lnTo>
                    <a:pt x="107" y="40"/>
                  </a:lnTo>
                  <a:lnTo>
                    <a:pt x="89" y="32"/>
                  </a:lnTo>
                  <a:lnTo>
                    <a:pt x="74" y="27"/>
                  </a:lnTo>
                  <a:lnTo>
                    <a:pt x="60" y="23"/>
                  </a:lnTo>
                  <a:lnTo>
                    <a:pt x="48" y="23"/>
                  </a:lnTo>
                  <a:lnTo>
                    <a:pt x="43" y="23"/>
                  </a:lnTo>
                  <a:lnTo>
                    <a:pt x="37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5" y="35"/>
                  </a:lnTo>
                  <a:lnTo>
                    <a:pt x="24" y="40"/>
                  </a:lnTo>
                  <a:lnTo>
                    <a:pt x="23" y="47"/>
                  </a:lnTo>
                  <a:lnTo>
                    <a:pt x="23" y="55"/>
                  </a:lnTo>
                  <a:lnTo>
                    <a:pt x="24" y="63"/>
                  </a:lnTo>
                  <a:lnTo>
                    <a:pt x="25" y="71"/>
                  </a:lnTo>
                  <a:lnTo>
                    <a:pt x="33" y="92"/>
                  </a:lnTo>
                  <a:lnTo>
                    <a:pt x="44" y="113"/>
                  </a:lnTo>
                  <a:lnTo>
                    <a:pt x="60" y="136"/>
                  </a:lnTo>
                  <a:lnTo>
                    <a:pt x="78" y="159"/>
                  </a:lnTo>
                  <a:lnTo>
                    <a:pt x="100" y="184"/>
                  </a:lnTo>
                  <a:lnTo>
                    <a:pt x="100" y="184"/>
                  </a:lnTo>
                  <a:lnTo>
                    <a:pt x="121" y="20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17" y="215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66" y="164"/>
                  </a:lnTo>
                  <a:lnTo>
                    <a:pt x="44" y="135"/>
                  </a:lnTo>
                  <a:lnTo>
                    <a:pt x="25" y="108"/>
                  </a:lnTo>
                  <a:lnTo>
                    <a:pt x="12" y="82"/>
                  </a:lnTo>
                  <a:lnTo>
                    <a:pt x="6" y="70"/>
                  </a:lnTo>
                  <a:lnTo>
                    <a:pt x="4" y="58"/>
                  </a:lnTo>
                  <a:lnTo>
                    <a:pt x="1" y="47"/>
                  </a:lnTo>
                  <a:lnTo>
                    <a:pt x="0" y="38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4" y="13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24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84 w 284"/>
                <a:gd name="T3" fmla="*/ 21 h 285"/>
                <a:gd name="T4" fmla="*/ 223 w 284"/>
                <a:gd name="T5" fmla="*/ 4 h 285"/>
                <a:gd name="T6" fmla="*/ 254 w 284"/>
                <a:gd name="T7" fmla="*/ 0 h 285"/>
                <a:gd name="T8" fmla="*/ 266 w 284"/>
                <a:gd name="T9" fmla="*/ 2 h 285"/>
                <a:gd name="T10" fmla="*/ 276 w 284"/>
                <a:gd name="T11" fmla="*/ 8 h 285"/>
                <a:gd name="T12" fmla="*/ 280 w 284"/>
                <a:gd name="T13" fmla="*/ 13 h 285"/>
                <a:gd name="T14" fmla="*/ 284 w 284"/>
                <a:gd name="T15" fmla="*/ 28 h 285"/>
                <a:gd name="T16" fmla="*/ 283 w 284"/>
                <a:gd name="T17" fmla="*/ 47 h 285"/>
                <a:gd name="T18" fmla="*/ 277 w 284"/>
                <a:gd name="T19" fmla="*/ 70 h 285"/>
                <a:gd name="T20" fmla="*/ 258 w 284"/>
                <a:gd name="T21" fmla="*/ 108 h 285"/>
                <a:gd name="T22" fmla="*/ 218 w 284"/>
                <a:gd name="T23" fmla="*/ 164 h 285"/>
                <a:gd name="T24" fmla="*/ 190 w 284"/>
                <a:gd name="T25" fmla="*/ 192 h 285"/>
                <a:gd name="T26" fmla="*/ 142 w 284"/>
                <a:gd name="T27" fmla="*/ 235 h 285"/>
                <a:gd name="T28" fmla="*/ 142 w 284"/>
                <a:gd name="T29" fmla="*/ 219 h 285"/>
                <a:gd name="T30" fmla="*/ 184 w 284"/>
                <a:gd name="T31" fmla="*/ 184 h 285"/>
                <a:gd name="T32" fmla="*/ 205 w 284"/>
                <a:gd name="T33" fmla="*/ 159 h 285"/>
                <a:gd name="T34" fmla="*/ 239 w 284"/>
                <a:gd name="T35" fmla="*/ 113 h 285"/>
                <a:gd name="T36" fmla="*/ 258 w 284"/>
                <a:gd name="T37" fmla="*/ 71 h 285"/>
                <a:gd name="T38" fmla="*/ 261 w 284"/>
                <a:gd name="T39" fmla="*/ 55 h 285"/>
                <a:gd name="T40" fmla="*/ 260 w 284"/>
                <a:gd name="T41" fmla="*/ 40 h 285"/>
                <a:gd name="T42" fmla="*/ 254 w 284"/>
                <a:gd name="T43" fmla="*/ 29 h 285"/>
                <a:gd name="T44" fmla="*/ 254 w 284"/>
                <a:gd name="T45" fmla="*/ 29 h 285"/>
                <a:gd name="T46" fmla="*/ 246 w 284"/>
                <a:gd name="T47" fmla="*/ 24 h 285"/>
                <a:gd name="T48" fmla="*/ 235 w 284"/>
                <a:gd name="T49" fmla="*/ 23 h 285"/>
                <a:gd name="T50" fmla="*/ 209 w 284"/>
                <a:gd name="T51" fmla="*/ 27 h 285"/>
                <a:gd name="T52" fmla="*/ 177 w 284"/>
                <a:gd name="T53" fmla="*/ 40 h 285"/>
                <a:gd name="T54" fmla="*/ 142 w 284"/>
                <a:gd name="T55" fmla="*/ 65 h 285"/>
                <a:gd name="T56" fmla="*/ 8 w 284"/>
                <a:gd name="T57" fmla="*/ 276 h 285"/>
                <a:gd name="T58" fmla="*/ 4 w 284"/>
                <a:gd name="T59" fmla="*/ 271 h 285"/>
                <a:gd name="T60" fmla="*/ 0 w 284"/>
                <a:gd name="T61" fmla="*/ 256 h 285"/>
                <a:gd name="T62" fmla="*/ 1 w 284"/>
                <a:gd name="T63" fmla="*/ 237 h 285"/>
                <a:gd name="T64" fmla="*/ 6 w 284"/>
                <a:gd name="T65" fmla="*/ 214 h 285"/>
                <a:gd name="T66" fmla="*/ 25 w 284"/>
                <a:gd name="T67" fmla="*/ 176 h 285"/>
                <a:gd name="T68" fmla="*/ 66 w 284"/>
                <a:gd name="T69" fmla="*/ 120 h 285"/>
                <a:gd name="T70" fmla="*/ 93 w 284"/>
                <a:gd name="T71" fmla="*/ 93 h 285"/>
                <a:gd name="T72" fmla="*/ 142 w 284"/>
                <a:gd name="T73" fmla="*/ 50 h 285"/>
                <a:gd name="T74" fmla="*/ 142 w 284"/>
                <a:gd name="T75" fmla="*/ 65 h 285"/>
                <a:gd name="T76" fmla="*/ 100 w 284"/>
                <a:gd name="T77" fmla="*/ 101 h 285"/>
                <a:gd name="T78" fmla="*/ 78 w 284"/>
                <a:gd name="T79" fmla="*/ 124 h 285"/>
                <a:gd name="T80" fmla="*/ 44 w 284"/>
                <a:gd name="T81" fmla="*/ 170 h 285"/>
                <a:gd name="T82" fmla="*/ 25 w 284"/>
                <a:gd name="T83" fmla="*/ 212 h 285"/>
                <a:gd name="T84" fmla="*/ 23 w 284"/>
                <a:gd name="T85" fmla="*/ 230 h 285"/>
                <a:gd name="T86" fmla="*/ 24 w 284"/>
                <a:gd name="T87" fmla="*/ 243 h 285"/>
                <a:gd name="T88" fmla="*/ 29 w 284"/>
                <a:gd name="T89" fmla="*/ 254 h 285"/>
                <a:gd name="T90" fmla="*/ 33 w 284"/>
                <a:gd name="T91" fmla="*/ 257 h 285"/>
                <a:gd name="T92" fmla="*/ 43 w 284"/>
                <a:gd name="T93" fmla="*/ 261 h 285"/>
                <a:gd name="T94" fmla="*/ 60 w 284"/>
                <a:gd name="T95" fmla="*/ 261 h 285"/>
                <a:gd name="T96" fmla="*/ 89 w 284"/>
                <a:gd name="T97" fmla="*/ 252 h 285"/>
                <a:gd name="T98" fmla="*/ 124 w 284"/>
                <a:gd name="T99" fmla="*/ 233 h 285"/>
                <a:gd name="T100" fmla="*/ 142 w 284"/>
                <a:gd name="T101" fmla="*/ 235 h 285"/>
                <a:gd name="T102" fmla="*/ 120 w 284"/>
                <a:gd name="T103" fmla="*/ 250 h 285"/>
                <a:gd name="T104" fmla="*/ 79 w 284"/>
                <a:gd name="T105" fmla="*/ 273 h 285"/>
                <a:gd name="T106" fmla="*/ 44 w 284"/>
                <a:gd name="T107" fmla="*/ 284 h 285"/>
                <a:gd name="T108" fmla="*/ 23 w 284"/>
                <a:gd name="T109" fmla="*/ 284 h 285"/>
                <a:gd name="T110" fmla="*/ 12 w 284"/>
                <a:gd name="T111" fmla="*/ 280 h 285"/>
                <a:gd name="T112" fmla="*/ 8 w 284"/>
                <a:gd name="T113" fmla="*/ 27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3" y="34"/>
                  </a:lnTo>
                  <a:lnTo>
                    <a:pt x="184" y="21"/>
                  </a:lnTo>
                  <a:lnTo>
                    <a:pt x="204" y="11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54" y="0"/>
                  </a:lnTo>
                  <a:lnTo>
                    <a:pt x="261" y="0"/>
                  </a:lnTo>
                  <a:lnTo>
                    <a:pt x="266" y="2"/>
                  </a:lnTo>
                  <a:lnTo>
                    <a:pt x="272" y="4"/>
                  </a:lnTo>
                  <a:lnTo>
                    <a:pt x="276" y="8"/>
                  </a:lnTo>
                  <a:lnTo>
                    <a:pt x="276" y="8"/>
                  </a:lnTo>
                  <a:lnTo>
                    <a:pt x="280" y="13"/>
                  </a:lnTo>
                  <a:lnTo>
                    <a:pt x="283" y="20"/>
                  </a:lnTo>
                  <a:lnTo>
                    <a:pt x="284" y="28"/>
                  </a:lnTo>
                  <a:lnTo>
                    <a:pt x="284" y="38"/>
                  </a:lnTo>
                  <a:lnTo>
                    <a:pt x="283" y="47"/>
                  </a:lnTo>
                  <a:lnTo>
                    <a:pt x="280" y="58"/>
                  </a:lnTo>
                  <a:lnTo>
                    <a:pt x="277" y="70"/>
                  </a:lnTo>
                  <a:lnTo>
                    <a:pt x="272" y="82"/>
                  </a:lnTo>
                  <a:lnTo>
                    <a:pt x="258" y="108"/>
                  </a:lnTo>
                  <a:lnTo>
                    <a:pt x="239" y="135"/>
                  </a:lnTo>
                  <a:lnTo>
                    <a:pt x="218" y="164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66" y="215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62" y="203"/>
                  </a:lnTo>
                  <a:lnTo>
                    <a:pt x="184" y="184"/>
                  </a:lnTo>
                  <a:lnTo>
                    <a:pt x="184" y="184"/>
                  </a:lnTo>
                  <a:lnTo>
                    <a:pt x="205" y="159"/>
                  </a:lnTo>
                  <a:lnTo>
                    <a:pt x="223" y="136"/>
                  </a:lnTo>
                  <a:lnTo>
                    <a:pt x="239" y="113"/>
                  </a:lnTo>
                  <a:lnTo>
                    <a:pt x="250" y="92"/>
                  </a:lnTo>
                  <a:lnTo>
                    <a:pt x="258" y="71"/>
                  </a:lnTo>
                  <a:lnTo>
                    <a:pt x="260" y="63"/>
                  </a:lnTo>
                  <a:lnTo>
                    <a:pt x="261" y="55"/>
                  </a:lnTo>
                  <a:lnTo>
                    <a:pt x="261" y="47"/>
                  </a:lnTo>
                  <a:lnTo>
                    <a:pt x="260" y="40"/>
                  </a:lnTo>
                  <a:lnTo>
                    <a:pt x="258" y="35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0" y="27"/>
                  </a:lnTo>
                  <a:lnTo>
                    <a:pt x="246" y="24"/>
                  </a:lnTo>
                  <a:lnTo>
                    <a:pt x="241" y="23"/>
                  </a:lnTo>
                  <a:lnTo>
                    <a:pt x="235" y="23"/>
                  </a:lnTo>
                  <a:lnTo>
                    <a:pt x="223" y="23"/>
                  </a:lnTo>
                  <a:lnTo>
                    <a:pt x="209" y="27"/>
                  </a:lnTo>
                  <a:lnTo>
                    <a:pt x="195" y="32"/>
                  </a:lnTo>
                  <a:lnTo>
                    <a:pt x="177" y="40"/>
                  </a:lnTo>
                  <a:lnTo>
                    <a:pt x="159" y="5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276"/>
                  </a:moveTo>
                  <a:lnTo>
                    <a:pt x="8" y="276"/>
                  </a:lnTo>
                  <a:lnTo>
                    <a:pt x="4" y="271"/>
                  </a:lnTo>
                  <a:lnTo>
                    <a:pt x="1" y="264"/>
                  </a:lnTo>
                  <a:lnTo>
                    <a:pt x="0" y="256"/>
                  </a:lnTo>
                  <a:lnTo>
                    <a:pt x="0" y="246"/>
                  </a:lnTo>
                  <a:lnTo>
                    <a:pt x="1" y="237"/>
                  </a:lnTo>
                  <a:lnTo>
                    <a:pt x="4" y="226"/>
                  </a:lnTo>
                  <a:lnTo>
                    <a:pt x="6" y="214"/>
                  </a:lnTo>
                  <a:lnTo>
                    <a:pt x="12" y="201"/>
                  </a:lnTo>
                  <a:lnTo>
                    <a:pt x="25" y="176"/>
                  </a:lnTo>
                  <a:lnTo>
                    <a:pt x="44" y="149"/>
                  </a:lnTo>
                  <a:lnTo>
                    <a:pt x="66" y="120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117" y="70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1" y="8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78" y="124"/>
                  </a:lnTo>
                  <a:lnTo>
                    <a:pt x="60" y="147"/>
                  </a:lnTo>
                  <a:lnTo>
                    <a:pt x="44" y="170"/>
                  </a:lnTo>
                  <a:lnTo>
                    <a:pt x="33" y="192"/>
                  </a:lnTo>
                  <a:lnTo>
                    <a:pt x="25" y="212"/>
                  </a:lnTo>
                  <a:lnTo>
                    <a:pt x="24" y="220"/>
                  </a:lnTo>
                  <a:lnTo>
                    <a:pt x="23" y="230"/>
                  </a:lnTo>
                  <a:lnTo>
                    <a:pt x="23" y="237"/>
                  </a:lnTo>
                  <a:lnTo>
                    <a:pt x="24" y="243"/>
                  </a:lnTo>
                  <a:lnTo>
                    <a:pt x="25" y="249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33" y="257"/>
                  </a:lnTo>
                  <a:lnTo>
                    <a:pt x="37" y="260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60" y="261"/>
                  </a:lnTo>
                  <a:lnTo>
                    <a:pt x="74" y="257"/>
                  </a:lnTo>
                  <a:lnTo>
                    <a:pt x="89" y="252"/>
                  </a:lnTo>
                  <a:lnTo>
                    <a:pt x="107" y="243"/>
                  </a:lnTo>
                  <a:lnTo>
                    <a:pt x="124" y="23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20" y="250"/>
                  </a:lnTo>
                  <a:lnTo>
                    <a:pt x="100" y="262"/>
                  </a:lnTo>
                  <a:lnTo>
                    <a:pt x="79" y="273"/>
                  </a:lnTo>
                  <a:lnTo>
                    <a:pt x="60" y="280"/>
                  </a:lnTo>
                  <a:lnTo>
                    <a:pt x="44" y="284"/>
                  </a:lnTo>
                  <a:lnTo>
                    <a:pt x="29" y="285"/>
                  </a:lnTo>
                  <a:lnTo>
                    <a:pt x="23" y="284"/>
                  </a:lnTo>
                  <a:lnTo>
                    <a:pt x="17" y="283"/>
                  </a:lnTo>
                  <a:lnTo>
                    <a:pt x="12" y="280"/>
                  </a:lnTo>
                  <a:lnTo>
                    <a:pt x="8" y="276"/>
                  </a:lnTo>
                  <a:lnTo>
                    <a:pt x="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25"/>
            <p:cNvSpPr/>
            <p:nvPr/>
          </p:nvSpPr>
          <p:spPr bwMode="auto">
            <a:xfrm>
              <a:off x="2365376" y="1966913"/>
              <a:ext cx="92075" cy="95250"/>
            </a:xfrm>
            <a:custGeom>
              <a:avLst/>
              <a:gdLst>
                <a:gd name="T0" fmla="*/ 0 w 58"/>
                <a:gd name="T1" fmla="*/ 30 h 60"/>
                <a:gd name="T2" fmla="*/ 0 w 58"/>
                <a:gd name="T3" fmla="*/ 30 h 60"/>
                <a:gd name="T4" fmla="*/ 1 w 58"/>
                <a:gd name="T5" fmla="*/ 24 h 60"/>
                <a:gd name="T6" fmla="*/ 3 w 58"/>
                <a:gd name="T7" fmla="*/ 19 h 60"/>
                <a:gd name="T8" fmla="*/ 5 w 58"/>
                <a:gd name="T9" fmla="*/ 14 h 60"/>
                <a:gd name="T10" fmla="*/ 9 w 58"/>
                <a:gd name="T11" fmla="*/ 10 h 60"/>
                <a:gd name="T12" fmla="*/ 13 w 58"/>
                <a:gd name="T13" fmla="*/ 6 h 60"/>
                <a:gd name="T14" fmla="*/ 18 w 58"/>
                <a:gd name="T15" fmla="*/ 3 h 60"/>
                <a:gd name="T16" fmla="*/ 24 w 58"/>
                <a:gd name="T17" fmla="*/ 1 h 60"/>
                <a:gd name="T18" fmla="*/ 30 w 58"/>
                <a:gd name="T19" fmla="*/ 0 h 60"/>
                <a:gd name="T20" fmla="*/ 30 w 58"/>
                <a:gd name="T21" fmla="*/ 0 h 60"/>
                <a:gd name="T22" fmla="*/ 35 w 58"/>
                <a:gd name="T23" fmla="*/ 1 h 60"/>
                <a:gd name="T24" fmla="*/ 41 w 58"/>
                <a:gd name="T25" fmla="*/ 3 h 60"/>
                <a:gd name="T26" fmla="*/ 46 w 58"/>
                <a:gd name="T27" fmla="*/ 6 h 60"/>
                <a:gd name="T28" fmla="*/ 50 w 58"/>
                <a:gd name="T29" fmla="*/ 10 h 60"/>
                <a:gd name="T30" fmla="*/ 54 w 58"/>
                <a:gd name="T31" fmla="*/ 14 h 60"/>
                <a:gd name="T32" fmla="*/ 57 w 58"/>
                <a:gd name="T33" fmla="*/ 19 h 60"/>
                <a:gd name="T34" fmla="*/ 58 w 58"/>
                <a:gd name="T35" fmla="*/ 24 h 60"/>
                <a:gd name="T36" fmla="*/ 58 w 58"/>
                <a:gd name="T37" fmla="*/ 30 h 60"/>
                <a:gd name="T38" fmla="*/ 58 w 58"/>
                <a:gd name="T39" fmla="*/ 30 h 60"/>
                <a:gd name="T40" fmla="*/ 58 w 58"/>
                <a:gd name="T41" fmla="*/ 35 h 60"/>
                <a:gd name="T42" fmla="*/ 57 w 58"/>
                <a:gd name="T43" fmla="*/ 41 h 60"/>
                <a:gd name="T44" fmla="*/ 54 w 58"/>
                <a:gd name="T45" fmla="*/ 46 h 60"/>
                <a:gd name="T46" fmla="*/ 50 w 58"/>
                <a:gd name="T47" fmla="*/ 50 h 60"/>
                <a:gd name="T48" fmla="*/ 46 w 58"/>
                <a:gd name="T49" fmla="*/ 54 h 60"/>
                <a:gd name="T50" fmla="*/ 41 w 58"/>
                <a:gd name="T51" fmla="*/ 57 h 60"/>
                <a:gd name="T52" fmla="*/ 35 w 58"/>
                <a:gd name="T53" fmla="*/ 58 h 60"/>
                <a:gd name="T54" fmla="*/ 30 w 58"/>
                <a:gd name="T55" fmla="*/ 60 h 60"/>
                <a:gd name="T56" fmla="*/ 30 w 58"/>
                <a:gd name="T57" fmla="*/ 60 h 60"/>
                <a:gd name="T58" fmla="*/ 24 w 58"/>
                <a:gd name="T59" fmla="*/ 58 h 60"/>
                <a:gd name="T60" fmla="*/ 18 w 58"/>
                <a:gd name="T61" fmla="*/ 57 h 60"/>
                <a:gd name="T62" fmla="*/ 13 w 58"/>
                <a:gd name="T63" fmla="*/ 54 h 60"/>
                <a:gd name="T64" fmla="*/ 9 w 58"/>
                <a:gd name="T65" fmla="*/ 50 h 60"/>
                <a:gd name="T66" fmla="*/ 5 w 58"/>
                <a:gd name="T67" fmla="*/ 46 h 60"/>
                <a:gd name="T68" fmla="*/ 3 w 58"/>
                <a:gd name="T69" fmla="*/ 41 h 60"/>
                <a:gd name="T70" fmla="*/ 1 w 58"/>
                <a:gd name="T71" fmla="*/ 35 h 60"/>
                <a:gd name="T72" fmla="*/ 0 w 58"/>
                <a:gd name="T73" fmla="*/ 30 h 60"/>
                <a:gd name="T74" fmla="*/ 0 w 58"/>
                <a:gd name="T7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" h="60">
                  <a:moveTo>
                    <a:pt x="0" y="30"/>
                  </a:moveTo>
                  <a:lnTo>
                    <a:pt x="0" y="30"/>
                  </a:lnTo>
                  <a:lnTo>
                    <a:pt x="1" y="24"/>
                  </a:lnTo>
                  <a:lnTo>
                    <a:pt x="3" y="19"/>
                  </a:lnTo>
                  <a:lnTo>
                    <a:pt x="5" y="14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41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7" y="19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8" y="35"/>
                  </a:lnTo>
                  <a:lnTo>
                    <a:pt x="57" y="41"/>
                  </a:lnTo>
                  <a:lnTo>
                    <a:pt x="54" y="46"/>
                  </a:lnTo>
                  <a:lnTo>
                    <a:pt x="50" y="50"/>
                  </a:lnTo>
                  <a:lnTo>
                    <a:pt x="46" y="54"/>
                  </a:lnTo>
                  <a:lnTo>
                    <a:pt x="41" y="57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4" y="58"/>
                  </a:lnTo>
                  <a:lnTo>
                    <a:pt x="18" y="57"/>
                  </a:lnTo>
                  <a:lnTo>
                    <a:pt x="13" y="54"/>
                  </a:lnTo>
                  <a:lnTo>
                    <a:pt x="9" y="50"/>
                  </a:lnTo>
                  <a:lnTo>
                    <a:pt x="5" y="46"/>
                  </a:lnTo>
                  <a:lnTo>
                    <a:pt x="3" y="41"/>
                  </a:lnTo>
                  <a:lnTo>
                    <a:pt x="1" y="35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Freeform 128"/>
          <p:cNvSpPr>
            <a:spLocks noEditPoints="1"/>
          </p:cNvSpPr>
          <p:nvPr/>
        </p:nvSpPr>
        <p:spPr bwMode="auto">
          <a:xfrm>
            <a:off x="5033000" y="2414815"/>
            <a:ext cx="381000" cy="297656"/>
          </a:xfrm>
          <a:custGeom>
            <a:avLst/>
            <a:gdLst>
              <a:gd name="T0" fmla="*/ 298 w 320"/>
              <a:gd name="T1" fmla="*/ 57 h 250"/>
              <a:gd name="T2" fmla="*/ 320 w 320"/>
              <a:gd name="T3" fmla="*/ 138 h 250"/>
              <a:gd name="T4" fmla="*/ 303 w 320"/>
              <a:gd name="T5" fmla="*/ 212 h 250"/>
              <a:gd name="T6" fmla="*/ 271 w 320"/>
              <a:gd name="T7" fmla="*/ 245 h 250"/>
              <a:gd name="T8" fmla="*/ 263 w 320"/>
              <a:gd name="T9" fmla="*/ 233 h 250"/>
              <a:gd name="T10" fmla="*/ 279 w 320"/>
              <a:gd name="T11" fmla="*/ 214 h 250"/>
              <a:gd name="T12" fmla="*/ 276 w 320"/>
              <a:gd name="T13" fmla="*/ 191 h 250"/>
              <a:gd name="T14" fmla="*/ 261 w 320"/>
              <a:gd name="T15" fmla="*/ 165 h 250"/>
              <a:gd name="T16" fmla="*/ 287 w 320"/>
              <a:gd name="T17" fmla="*/ 165 h 250"/>
              <a:gd name="T18" fmla="*/ 299 w 320"/>
              <a:gd name="T19" fmla="*/ 153 h 250"/>
              <a:gd name="T20" fmla="*/ 299 w 320"/>
              <a:gd name="T21" fmla="*/ 126 h 250"/>
              <a:gd name="T22" fmla="*/ 283 w 320"/>
              <a:gd name="T23" fmla="*/ 112 h 250"/>
              <a:gd name="T24" fmla="*/ 261 w 320"/>
              <a:gd name="T25" fmla="*/ 100 h 250"/>
              <a:gd name="T26" fmla="*/ 278 w 320"/>
              <a:gd name="T27" fmla="*/ 96 h 250"/>
              <a:gd name="T28" fmla="*/ 287 w 320"/>
              <a:gd name="T29" fmla="*/ 74 h 250"/>
              <a:gd name="T30" fmla="*/ 280 w 320"/>
              <a:gd name="T31" fmla="*/ 58 h 250"/>
              <a:gd name="T32" fmla="*/ 238 w 320"/>
              <a:gd name="T33" fmla="*/ 8 h 250"/>
              <a:gd name="T34" fmla="*/ 261 w 320"/>
              <a:gd name="T35" fmla="*/ 50 h 250"/>
              <a:gd name="T36" fmla="*/ 242 w 320"/>
              <a:gd name="T37" fmla="*/ 59 h 250"/>
              <a:gd name="T38" fmla="*/ 238 w 320"/>
              <a:gd name="T39" fmla="*/ 34 h 250"/>
              <a:gd name="T40" fmla="*/ 261 w 320"/>
              <a:gd name="T41" fmla="*/ 247 h 250"/>
              <a:gd name="T42" fmla="*/ 244 w 320"/>
              <a:gd name="T43" fmla="*/ 235 h 250"/>
              <a:gd name="T44" fmla="*/ 261 w 320"/>
              <a:gd name="T45" fmla="*/ 247 h 250"/>
              <a:gd name="T46" fmla="*/ 261 w 320"/>
              <a:gd name="T47" fmla="*/ 113 h 250"/>
              <a:gd name="T48" fmla="*/ 245 w 320"/>
              <a:gd name="T49" fmla="*/ 135 h 250"/>
              <a:gd name="T50" fmla="*/ 252 w 320"/>
              <a:gd name="T51" fmla="*/ 155 h 250"/>
              <a:gd name="T52" fmla="*/ 256 w 320"/>
              <a:gd name="T53" fmla="*/ 174 h 250"/>
              <a:gd name="T54" fmla="*/ 238 w 320"/>
              <a:gd name="T55" fmla="*/ 82 h 250"/>
              <a:gd name="T56" fmla="*/ 255 w 320"/>
              <a:gd name="T57" fmla="*/ 100 h 250"/>
              <a:gd name="T58" fmla="*/ 238 w 320"/>
              <a:gd name="T59" fmla="*/ 8 h 250"/>
              <a:gd name="T60" fmla="*/ 234 w 320"/>
              <a:gd name="T61" fmla="*/ 20 h 250"/>
              <a:gd name="T62" fmla="*/ 219 w 320"/>
              <a:gd name="T63" fmla="*/ 2 h 250"/>
              <a:gd name="T64" fmla="*/ 219 w 320"/>
              <a:gd name="T65" fmla="*/ 215 h 250"/>
              <a:gd name="T66" fmla="*/ 229 w 320"/>
              <a:gd name="T67" fmla="*/ 227 h 250"/>
              <a:gd name="T68" fmla="*/ 238 w 320"/>
              <a:gd name="T69" fmla="*/ 39 h 250"/>
              <a:gd name="T70" fmla="*/ 238 w 320"/>
              <a:gd name="T71" fmla="*/ 174 h 250"/>
              <a:gd name="T72" fmla="*/ 226 w 320"/>
              <a:gd name="T73" fmla="*/ 184 h 250"/>
              <a:gd name="T74" fmla="*/ 225 w 320"/>
              <a:gd name="T75" fmla="*/ 51 h 250"/>
              <a:gd name="T76" fmla="*/ 238 w 320"/>
              <a:gd name="T77" fmla="*/ 39 h 250"/>
              <a:gd name="T78" fmla="*/ 134 w 320"/>
              <a:gd name="T79" fmla="*/ 8 h 250"/>
              <a:gd name="T80" fmla="*/ 219 w 320"/>
              <a:gd name="T81" fmla="*/ 2 h 250"/>
              <a:gd name="T82" fmla="*/ 211 w 320"/>
              <a:gd name="T83" fmla="*/ 16 h 250"/>
              <a:gd name="T84" fmla="*/ 203 w 320"/>
              <a:gd name="T85" fmla="*/ 42 h 250"/>
              <a:gd name="T86" fmla="*/ 219 w 320"/>
              <a:gd name="T87" fmla="*/ 53 h 250"/>
              <a:gd name="T88" fmla="*/ 218 w 320"/>
              <a:gd name="T89" fmla="*/ 210 h 250"/>
              <a:gd name="T90" fmla="*/ 194 w 320"/>
              <a:gd name="T91" fmla="*/ 230 h 250"/>
              <a:gd name="T92" fmla="*/ 125 w 320"/>
              <a:gd name="T93" fmla="*/ 192 h 250"/>
              <a:gd name="T94" fmla="*/ 68 w 320"/>
              <a:gd name="T95" fmla="*/ 164 h 250"/>
              <a:gd name="T96" fmla="*/ 84 w 320"/>
              <a:gd name="T97" fmla="*/ 159 h 250"/>
              <a:gd name="T98" fmla="*/ 104 w 320"/>
              <a:gd name="T99" fmla="*/ 131 h 250"/>
              <a:gd name="T100" fmla="*/ 95 w 320"/>
              <a:gd name="T101" fmla="*/ 100 h 250"/>
              <a:gd name="T102" fmla="*/ 0 w 320"/>
              <a:gd name="T103" fmla="*/ 136 h 250"/>
              <a:gd name="T104" fmla="*/ 5 w 320"/>
              <a:gd name="T105" fmla="*/ 96 h 250"/>
              <a:gd name="T106" fmla="*/ 45 w 320"/>
              <a:gd name="T107" fmla="*/ 44 h 250"/>
              <a:gd name="T108" fmla="*/ 68 w 320"/>
              <a:gd name="T109" fmla="*/ 88 h 250"/>
              <a:gd name="T110" fmla="*/ 38 w 320"/>
              <a:gd name="T111" fmla="*/ 101 h 250"/>
              <a:gd name="T112" fmla="*/ 31 w 320"/>
              <a:gd name="T113" fmla="*/ 135 h 250"/>
              <a:gd name="T114" fmla="*/ 57 w 320"/>
              <a:gd name="T115" fmla="*/ 162 h 250"/>
              <a:gd name="T116" fmla="*/ 42 w 320"/>
              <a:gd name="T117" fmla="*/ 189 h 250"/>
              <a:gd name="T118" fmla="*/ 3 w 320"/>
              <a:gd name="T119" fmla="*/ 1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50">
                <a:moveTo>
                  <a:pt x="261" y="19"/>
                </a:moveTo>
                <a:lnTo>
                  <a:pt x="261" y="19"/>
                </a:lnTo>
                <a:lnTo>
                  <a:pt x="276" y="30"/>
                </a:lnTo>
                <a:lnTo>
                  <a:pt x="288" y="42"/>
                </a:lnTo>
                <a:lnTo>
                  <a:pt x="298" y="57"/>
                </a:lnTo>
                <a:lnTo>
                  <a:pt x="306" y="71"/>
                </a:lnTo>
                <a:lnTo>
                  <a:pt x="312" y="88"/>
                </a:lnTo>
                <a:lnTo>
                  <a:pt x="316" y="104"/>
                </a:lnTo>
                <a:lnTo>
                  <a:pt x="318" y="120"/>
                </a:lnTo>
                <a:lnTo>
                  <a:pt x="320" y="138"/>
                </a:lnTo>
                <a:lnTo>
                  <a:pt x="320" y="154"/>
                </a:lnTo>
                <a:lnTo>
                  <a:pt x="317" y="170"/>
                </a:lnTo>
                <a:lnTo>
                  <a:pt x="314" y="185"/>
                </a:lnTo>
                <a:lnTo>
                  <a:pt x="310" y="200"/>
                </a:lnTo>
                <a:lnTo>
                  <a:pt x="303" y="212"/>
                </a:lnTo>
                <a:lnTo>
                  <a:pt x="297" y="223"/>
                </a:lnTo>
                <a:lnTo>
                  <a:pt x="290" y="233"/>
                </a:lnTo>
                <a:lnTo>
                  <a:pt x="282" y="239"/>
                </a:lnTo>
                <a:lnTo>
                  <a:pt x="282" y="239"/>
                </a:lnTo>
                <a:lnTo>
                  <a:pt x="271" y="245"/>
                </a:lnTo>
                <a:lnTo>
                  <a:pt x="261" y="247"/>
                </a:lnTo>
                <a:lnTo>
                  <a:pt x="261" y="233"/>
                </a:lnTo>
                <a:lnTo>
                  <a:pt x="261" y="233"/>
                </a:lnTo>
                <a:lnTo>
                  <a:pt x="263" y="233"/>
                </a:lnTo>
                <a:lnTo>
                  <a:pt x="263" y="233"/>
                </a:lnTo>
                <a:lnTo>
                  <a:pt x="263" y="233"/>
                </a:lnTo>
                <a:lnTo>
                  <a:pt x="268" y="229"/>
                </a:lnTo>
                <a:lnTo>
                  <a:pt x="272" y="224"/>
                </a:lnTo>
                <a:lnTo>
                  <a:pt x="276" y="219"/>
                </a:lnTo>
                <a:lnTo>
                  <a:pt x="279" y="214"/>
                </a:lnTo>
                <a:lnTo>
                  <a:pt x="280" y="208"/>
                </a:lnTo>
                <a:lnTo>
                  <a:pt x="280" y="203"/>
                </a:lnTo>
                <a:lnTo>
                  <a:pt x="279" y="196"/>
                </a:lnTo>
                <a:lnTo>
                  <a:pt x="276" y="191"/>
                </a:lnTo>
                <a:lnTo>
                  <a:pt x="276" y="191"/>
                </a:lnTo>
                <a:lnTo>
                  <a:pt x="274" y="185"/>
                </a:lnTo>
                <a:lnTo>
                  <a:pt x="271" y="181"/>
                </a:lnTo>
                <a:lnTo>
                  <a:pt x="267" y="178"/>
                </a:lnTo>
                <a:lnTo>
                  <a:pt x="261" y="176"/>
                </a:lnTo>
                <a:lnTo>
                  <a:pt x="261" y="165"/>
                </a:lnTo>
                <a:lnTo>
                  <a:pt x="261" y="165"/>
                </a:lnTo>
                <a:lnTo>
                  <a:pt x="268" y="168"/>
                </a:lnTo>
                <a:lnTo>
                  <a:pt x="275" y="168"/>
                </a:lnTo>
                <a:lnTo>
                  <a:pt x="280" y="168"/>
                </a:lnTo>
                <a:lnTo>
                  <a:pt x="287" y="165"/>
                </a:lnTo>
                <a:lnTo>
                  <a:pt x="287" y="165"/>
                </a:lnTo>
                <a:lnTo>
                  <a:pt x="287" y="165"/>
                </a:lnTo>
                <a:lnTo>
                  <a:pt x="293" y="162"/>
                </a:lnTo>
                <a:lnTo>
                  <a:pt x="297" y="158"/>
                </a:lnTo>
                <a:lnTo>
                  <a:pt x="299" y="153"/>
                </a:lnTo>
                <a:lnTo>
                  <a:pt x="302" y="149"/>
                </a:lnTo>
                <a:lnTo>
                  <a:pt x="303" y="143"/>
                </a:lnTo>
                <a:lnTo>
                  <a:pt x="303" y="136"/>
                </a:lnTo>
                <a:lnTo>
                  <a:pt x="302" y="131"/>
                </a:lnTo>
                <a:lnTo>
                  <a:pt x="299" y="126"/>
                </a:lnTo>
                <a:lnTo>
                  <a:pt x="299" y="126"/>
                </a:lnTo>
                <a:lnTo>
                  <a:pt x="297" y="122"/>
                </a:lnTo>
                <a:lnTo>
                  <a:pt x="293" y="118"/>
                </a:lnTo>
                <a:lnTo>
                  <a:pt x="288" y="113"/>
                </a:lnTo>
                <a:lnTo>
                  <a:pt x="283" y="112"/>
                </a:lnTo>
                <a:lnTo>
                  <a:pt x="279" y="111"/>
                </a:lnTo>
                <a:lnTo>
                  <a:pt x="272" y="109"/>
                </a:lnTo>
                <a:lnTo>
                  <a:pt x="267" y="111"/>
                </a:lnTo>
                <a:lnTo>
                  <a:pt x="261" y="112"/>
                </a:lnTo>
                <a:lnTo>
                  <a:pt x="261" y="100"/>
                </a:lnTo>
                <a:lnTo>
                  <a:pt x="261" y="100"/>
                </a:lnTo>
                <a:lnTo>
                  <a:pt x="268" y="100"/>
                </a:lnTo>
                <a:lnTo>
                  <a:pt x="274" y="99"/>
                </a:lnTo>
                <a:lnTo>
                  <a:pt x="274" y="99"/>
                </a:lnTo>
                <a:lnTo>
                  <a:pt x="278" y="96"/>
                </a:lnTo>
                <a:lnTo>
                  <a:pt x="282" y="92"/>
                </a:lnTo>
                <a:lnTo>
                  <a:pt x="284" y="88"/>
                </a:lnTo>
                <a:lnTo>
                  <a:pt x="286" y="84"/>
                </a:lnTo>
                <a:lnTo>
                  <a:pt x="287" y="78"/>
                </a:lnTo>
                <a:lnTo>
                  <a:pt x="287" y="74"/>
                </a:lnTo>
                <a:lnTo>
                  <a:pt x="286" y="69"/>
                </a:lnTo>
                <a:lnTo>
                  <a:pt x="284" y="63"/>
                </a:lnTo>
                <a:lnTo>
                  <a:pt x="284" y="63"/>
                </a:lnTo>
                <a:lnTo>
                  <a:pt x="284" y="63"/>
                </a:lnTo>
                <a:lnTo>
                  <a:pt x="280" y="58"/>
                </a:lnTo>
                <a:lnTo>
                  <a:pt x="275" y="54"/>
                </a:lnTo>
                <a:lnTo>
                  <a:pt x="270" y="51"/>
                </a:lnTo>
                <a:lnTo>
                  <a:pt x="261" y="50"/>
                </a:lnTo>
                <a:lnTo>
                  <a:pt x="261" y="19"/>
                </a:lnTo>
                <a:close/>
                <a:moveTo>
                  <a:pt x="238" y="8"/>
                </a:moveTo>
                <a:lnTo>
                  <a:pt x="238" y="8"/>
                </a:lnTo>
                <a:lnTo>
                  <a:pt x="251" y="12"/>
                </a:lnTo>
                <a:lnTo>
                  <a:pt x="261" y="19"/>
                </a:lnTo>
                <a:lnTo>
                  <a:pt x="261" y="50"/>
                </a:lnTo>
                <a:lnTo>
                  <a:pt x="261" y="50"/>
                </a:lnTo>
                <a:lnTo>
                  <a:pt x="256" y="50"/>
                </a:lnTo>
                <a:lnTo>
                  <a:pt x="251" y="53"/>
                </a:lnTo>
                <a:lnTo>
                  <a:pt x="251" y="53"/>
                </a:lnTo>
                <a:lnTo>
                  <a:pt x="247" y="55"/>
                </a:lnTo>
                <a:lnTo>
                  <a:pt x="242" y="59"/>
                </a:lnTo>
                <a:lnTo>
                  <a:pt x="240" y="63"/>
                </a:lnTo>
                <a:lnTo>
                  <a:pt x="238" y="67"/>
                </a:lnTo>
                <a:lnTo>
                  <a:pt x="238" y="39"/>
                </a:lnTo>
                <a:lnTo>
                  <a:pt x="238" y="39"/>
                </a:lnTo>
                <a:lnTo>
                  <a:pt x="238" y="34"/>
                </a:lnTo>
                <a:lnTo>
                  <a:pt x="238" y="27"/>
                </a:lnTo>
                <a:lnTo>
                  <a:pt x="238" y="8"/>
                </a:lnTo>
                <a:lnTo>
                  <a:pt x="238" y="8"/>
                </a:lnTo>
                <a:close/>
                <a:moveTo>
                  <a:pt x="261" y="247"/>
                </a:moveTo>
                <a:lnTo>
                  <a:pt x="261" y="247"/>
                </a:lnTo>
                <a:lnTo>
                  <a:pt x="249" y="250"/>
                </a:lnTo>
                <a:lnTo>
                  <a:pt x="238" y="250"/>
                </a:lnTo>
                <a:lnTo>
                  <a:pt x="238" y="233"/>
                </a:lnTo>
                <a:lnTo>
                  <a:pt x="238" y="233"/>
                </a:lnTo>
                <a:lnTo>
                  <a:pt x="244" y="235"/>
                </a:lnTo>
                <a:lnTo>
                  <a:pt x="249" y="235"/>
                </a:lnTo>
                <a:lnTo>
                  <a:pt x="256" y="235"/>
                </a:lnTo>
                <a:lnTo>
                  <a:pt x="261" y="233"/>
                </a:lnTo>
                <a:lnTo>
                  <a:pt x="261" y="247"/>
                </a:lnTo>
                <a:lnTo>
                  <a:pt x="261" y="247"/>
                </a:lnTo>
                <a:close/>
                <a:moveTo>
                  <a:pt x="261" y="100"/>
                </a:moveTo>
                <a:lnTo>
                  <a:pt x="261" y="112"/>
                </a:lnTo>
                <a:lnTo>
                  <a:pt x="261" y="112"/>
                </a:lnTo>
                <a:lnTo>
                  <a:pt x="261" y="113"/>
                </a:lnTo>
                <a:lnTo>
                  <a:pt x="261" y="113"/>
                </a:lnTo>
                <a:lnTo>
                  <a:pt x="256" y="116"/>
                </a:lnTo>
                <a:lnTo>
                  <a:pt x="252" y="120"/>
                </a:lnTo>
                <a:lnTo>
                  <a:pt x="249" y="124"/>
                </a:lnTo>
                <a:lnTo>
                  <a:pt x="247" y="130"/>
                </a:lnTo>
                <a:lnTo>
                  <a:pt x="245" y="135"/>
                </a:lnTo>
                <a:lnTo>
                  <a:pt x="245" y="141"/>
                </a:lnTo>
                <a:lnTo>
                  <a:pt x="247" y="146"/>
                </a:lnTo>
                <a:lnTo>
                  <a:pt x="249" y="151"/>
                </a:lnTo>
                <a:lnTo>
                  <a:pt x="249" y="151"/>
                </a:lnTo>
                <a:lnTo>
                  <a:pt x="252" y="155"/>
                </a:lnTo>
                <a:lnTo>
                  <a:pt x="255" y="159"/>
                </a:lnTo>
                <a:lnTo>
                  <a:pt x="261" y="165"/>
                </a:lnTo>
                <a:lnTo>
                  <a:pt x="261" y="176"/>
                </a:lnTo>
                <a:lnTo>
                  <a:pt x="261" y="176"/>
                </a:lnTo>
                <a:lnTo>
                  <a:pt x="256" y="174"/>
                </a:lnTo>
                <a:lnTo>
                  <a:pt x="251" y="173"/>
                </a:lnTo>
                <a:lnTo>
                  <a:pt x="244" y="173"/>
                </a:lnTo>
                <a:lnTo>
                  <a:pt x="238" y="174"/>
                </a:lnTo>
                <a:lnTo>
                  <a:pt x="238" y="82"/>
                </a:lnTo>
                <a:lnTo>
                  <a:pt x="238" y="82"/>
                </a:lnTo>
                <a:lnTo>
                  <a:pt x="240" y="86"/>
                </a:lnTo>
                <a:lnTo>
                  <a:pt x="240" y="86"/>
                </a:lnTo>
                <a:lnTo>
                  <a:pt x="244" y="92"/>
                </a:lnTo>
                <a:lnTo>
                  <a:pt x="249" y="97"/>
                </a:lnTo>
                <a:lnTo>
                  <a:pt x="255" y="100"/>
                </a:lnTo>
                <a:lnTo>
                  <a:pt x="261" y="100"/>
                </a:lnTo>
                <a:lnTo>
                  <a:pt x="261" y="100"/>
                </a:lnTo>
                <a:close/>
                <a:moveTo>
                  <a:pt x="219" y="2"/>
                </a:moveTo>
                <a:lnTo>
                  <a:pt x="219" y="2"/>
                </a:lnTo>
                <a:lnTo>
                  <a:pt x="238" y="8"/>
                </a:lnTo>
                <a:lnTo>
                  <a:pt x="238" y="27"/>
                </a:lnTo>
                <a:lnTo>
                  <a:pt x="238" y="27"/>
                </a:lnTo>
                <a:lnTo>
                  <a:pt x="237" y="24"/>
                </a:lnTo>
                <a:lnTo>
                  <a:pt x="237" y="24"/>
                </a:lnTo>
                <a:lnTo>
                  <a:pt x="234" y="20"/>
                </a:lnTo>
                <a:lnTo>
                  <a:pt x="230" y="17"/>
                </a:lnTo>
                <a:lnTo>
                  <a:pt x="225" y="15"/>
                </a:lnTo>
                <a:lnTo>
                  <a:pt x="219" y="15"/>
                </a:lnTo>
                <a:lnTo>
                  <a:pt x="219" y="2"/>
                </a:lnTo>
                <a:lnTo>
                  <a:pt x="219" y="2"/>
                </a:lnTo>
                <a:close/>
                <a:moveTo>
                  <a:pt x="238" y="250"/>
                </a:moveTo>
                <a:lnTo>
                  <a:pt x="238" y="250"/>
                </a:lnTo>
                <a:lnTo>
                  <a:pt x="229" y="247"/>
                </a:lnTo>
                <a:lnTo>
                  <a:pt x="219" y="245"/>
                </a:lnTo>
                <a:lnTo>
                  <a:pt x="219" y="215"/>
                </a:lnTo>
                <a:lnTo>
                  <a:pt x="219" y="215"/>
                </a:lnTo>
                <a:lnTo>
                  <a:pt x="221" y="218"/>
                </a:lnTo>
                <a:lnTo>
                  <a:pt x="221" y="218"/>
                </a:lnTo>
                <a:lnTo>
                  <a:pt x="225" y="223"/>
                </a:lnTo>
                <a:lnTo>
                  <a:pt x="229" y="227"/>
                </a:lnTo>
                <a:lnTo>
                  <a:pt x="233" y="231"/>
                </a:lnTo>
                <a:lnTo>
                  <a:pt x="238" y="233"/>
                </a:lnTo>
                <a:lnTo>
                  <a:pt x="238" y="250"/>
                </a:lnTo>
                <a:lnTo>
                  <a:pt x="238" y="250"/>
                </a:lnTo>
                <a:close/>
                <a:moveTo>
                  <a:pt x="238" y="39"/>
                </a:moveTo>
                <a:lnTo>
                  <a:pt x="238" y="67"/>
                </a:lnTo>
                <a:lnTo>
                  <a:pt x="238" y="67"/>
                </a:lnTo>
                <a:lnTo>
                  <a:pt x="237" y="74"/>
                </a:lnTo>
                <a:lnTo>
                  <a:pt x="238" y="82"/>
                </a:lnTo>
                <a:lnTo>
                  <a:pt x="238" y="174"/>
                </a:lnTo>
                <a:lnTo>
                  <a:pt x="238" y="174"/>
                </a:lnTo>
                <a:lnTo>
                  <a:pt x="236" y="176"/>
                </a:lnTo>
                <a:lnTo>
                  <a:pt x="236" y="176"/>
                </a:lnTo>
                <a:lnTo>
                  <a:pt x="230" y="180"/>
                </a:lnTo>
                <a:lnTo>
                  <a:pt x="226" y="184"/>
                </a:lnTo>
                <a:lnTo>
                  <a:pt x="222" y="188"/>
                </a:lnTo>
                <a:lnTo>
                  <a:pt x="219" y="193"/>
                </a:lnTo>
                <a:lnTo>
                  <a:pt x="219" y="53"/>
                </a:lnTo>
                <a:lnTo>
                  <a:pt x="219" y="53"/>
                </a:lnTo>
                <a:lnTo>
                  <a:pt x="225" y="51"/>
                </a:lnTo>
                <a:lnTo>
                  <a:pt x="229" y="50"/>
                </a:lnTo>
                <a:lnTo>
                  <a:pt x="229" y="50"/>
                </a:lnTo>
                <a:lnTo>
                  <a:pt x="234" y="46"/>
                </a:lnTo>
                <a:lnTo>
                  <a:pt x="238" y="39"/>
                </a:lnTo>
                <a:lnTo>
                  <a:pt x="238" y="39"/>
                </a:lnTo>
                <a:close/>
                <a:moveTo>
                  <a:pt x="68" y="31"/>
                </a:moveTo>
                <a:lnTo>
                  <a:pt x="68" y="31"/>
                </a:lnTo>
                <a:lnTo>
                  <a:pt x="91" y="21"/>
                </a:lnTo>
                <a:lnTo>
                  <a:pt x="112" y="13"/>
                </a:lnTo>
                <a:lnTo>
                  <a:pt x="134" y="8"/>
                </a:lnTo>
                <a:lnTo>
                  <a:pt x="153" y="4"/>
                </a:lnTo>
                <a:lnTo>
                  <a:pt x="172" y="1"/>
                </a:lnTo>
                <a:lnTo>
                  <a:pt x="190" y="0"/>
                </a:lnTo>
                <a:lnTo>
                  <a:pt x="205" y="1"/>
                </a:lnTo>
                <a:lnTo>
                  <a:pt x="219" y="2"/>
                </a:lnTo>
                <a:lnTo>
                  <a:pt x="219" y="15"/>
                </a:lnTo>
                <a:lnTo>
                  <a:pt x="219" y="15"/>
                </a:lnTo>
                <a:lnTo>
                  <a:pt x="215" y="15"/>
                </a:lnTo>
                <a:lnTo>
                  <a:pt x="211" y="16"/>
                </a:lnTo>
                <a:lnTo>
                  <a:pt x="211" y="16"/>
                </a:lnTo>
                <a:lnTo>
                  <a:pt x="211" y="16"/>
                </a:lnTo>
                <a:lnTo>
                  <a:pt x="206" y="20"/>
                </a:lnTo>
                <a:lnTo>
                  <a:pt x="202" y="27"/>
                </a:lnTo>
                <a:lnTo>
                  <a:pt x="200" y="34"/>
                </a:lnTo>
                <a:lnTo>
                  <a:pt x="203" y="42"/>
                </a:lnTo>
                <a:lnTo>
                  <a:pt x="203" y="42"/>
                </a:lnTo>
                <a:lnTo>
                  <a:pt x="206" y="46"/>
                </a:lnTo>
                <a:lnTo>
                  <a:pt x="210" y="50"/>
                </a:lnTo>
                <a:lnTo>
                  <a:pt x="215" y="51"/>
                </a:lnTo>
                <a:lnTo>
                  <a:pt x="219" y="53"/>
                </a:lnTo>
                <a:lnTo>
                  <a:pt x="219" y="193"/>
                </a:lnTo>
                <a:lnTo>
                  <a:pt x="219" y="193"/>
                </a:lnTo>
                <a:lnTo>
                  <a:pt x="218" y="199"/>
                </a:lnTo>
                <a:lnTo>
                  <a:pt x="218" y="204"/>
                </a:lnTo>
                <a:lnTo>
                  <a:pt x="218" y="210"/>
                </a:lnTo>
                <a:lnTo>
                  <a:pt x="219" y="215"/>
                </a:lnTo>
                <a:lnTo>
                  <a:pt x="219" y="245"/>
                </a:lnTo>
                <a:lnTo>
                  <a:pt x="219" y="245"/>
                </a:lnTo>
                <a:lnTo>
                  <a:pt x="207" y="238"/>
                </a:lnTo>
                <a:lnTo>
                  <a:pt x="194" y="230"/>
                </a:lnTo>
                <a:lnTo>
                  <a:pt x="169" y="212"/>
                </a:lnTo>
                <a:lnTo>
                  <a:pt x="157" y="203"/>
                </a:lnTo>
                <a:lnTo>
                  <a:pt x="145" y="196"/>
                </a:lnTo>
                <a:lnTo>
                  <a:pt x="131" y="192"/>
                </a:lnTo>
                <a:lnTo>
                  <a:pt x="125" y="192"/>
                </a:lnTo>
                <a:lnTo>
                  <a:pt x="118" y="192"/>
                </a:lnTo>
                <a:lnTo>
                  <a:pt x="118" y="192"/>
                </a:lnTo>
                <a:lnTo>
                  <a:pt x="92" y="193"/>
                </a:lnTo>
                <a:lnTo>
                  <a:pt x="68" y="193"/>
                </a:lnTo>
                <a:lnTo>
                  <a:pt x="68" y="164"/>
                </a:lnTo>
                <a:lnTo>
                  <a:pt x="68" y="164"/>
                </a:lnTo>
                <a:lnTo>
                  <a:pt x="76" y="162"/>
                </a:lnTo>
                <a:lnTo>
                  <a:pt x="84" y="159"/>
                </a:lnTo>
                <a:lnTo>
                  <a:pt x="84" y="159"/>
                </a:lnTo>
                <a:lnTo>
                  <a:pt x="84" y="159"/>
                </a:lnTo>
                <a:lnTo>
                  <a:pt x="91" y="155"/>
                </a:lnTo>
                <a:lnTo>
                  <a:pt x="96" y="150"/>
                </a:lnTo>
                <a:lnTo>
                  <a:pt x="100" y="145"/>
                </a:lnTo>
                <a:lnTo>
                  <a:pt x="103" y="138"/>
                </a:lnTo>
                <a:lnTo>
                  <a:pt x="104" y="131"/>
                </a:lnTo>
                <a:lnTo>
                  <a:pt x="104" y="123"/>
                </a:lnTo>
                <a:lnTo>
                  <a:pt x="103" y="116"/>
                </a:lnTo>
                <a:lnTo>
                  <a:pt x="100" y="109"/>
                </a:lnTo>
                <a:lnTo>
                  <a:pt x="100" y="109"/>
                </a:lnTo>
                <a:lnTo>
                  <a:pt x="95" y="100"/>
                </a:lnTo>
                <a:lnTo>
                  <a:pt x="87" y="93"/>
                </a:lnTo>
                <a:lnTo>
                  <a:pt x="77" y="89"/>
                </a:lnTo>
                <a:lnTo>
                  <a:pt x="68" y="88"/>
                </a:lnTo>
                <a:lnTo>
                  <a:pt x="68" y="31"/>
                </a:lnTo>
                <a:close/>
                <a:moveTo>
                  <a:pt x="0" y="136"/>
                </a:moveTo>
                <a:lnTo>
                  <a:pt x="0" y="136"/>
                </a:lnTo>
                <a:lnTo>
                  <a:pt x="0" y="124"/>
                </a:lnTo>
                <a:lnTo>
                  <a:pt x="0" y="115"/>
                </a:lnTo>
                <a:lnTo>
                  <a:pt x="3" y="104"/>
                </a:lnTo>
                <a:lnTo>
                  <a:pt x="5" y="96"/>
                </a:lnTo>
                <a:lnTo>
                  <a:pt x="10" y="86"/>
                </a:lnTo>
                <a:lnTo>
                  <a:pt x="14" y="78"/>
                </a:lnTo>
                <a:lnTo>
                  <a:pt x="24" y="65"/>
                </a:lnTo>
                <a:lnTo>
                  <a:pt x="35" y="53"/>
                </a:lnTo>
                <a:lnTo>
                  <a:pt x="45" y="44"/>
                </a:lnTo>
                <a:lnTo>
                  <a:pt x="54" y="38"/>
                </a:lnTo>
                <a:lnTo>
                  <a:pt x="54" y="38"/>
                </a:lnTo>
                <a:lnTo>
                  <a:pt x="68" y="31"/>
                </a:lnTo>
                <a:lnTo>
                  <a:pt x="68" y="88"/>
                </a:lnTo>
                <a:lnTo>
                  <a:pt x="68" y="88"/>
                </a:lnTo>
                <a:lnTo>
                  <a:pt x="58" y="89"/>
                </a:lnTo>
                <a:lnTo>
                  <a:pt x="50" y="92"/>
                </a:lnTo>
                <a:lnTo>
                  <a:pt x="50" y="92"/>
                </a:lnTo>
                <a:lnTo>
                  <a:pt x="43" y="96"/>
                </a:lnTo>
                <a:lnTo>
                  <a:pt x="38" y="101"/>
                </a:lnTo>
                <a:lnTo>
                  <a:pt x="34" y="108"/>
                </a:lnTo>
                <a:lnTo>
                  <a:pt x="31" y="113"/>
                </a:lnTo>
                <a:lnTo>
                  <a:pt x="30" y="122"/>
                </a:lnTo>
                <a:lnTo>
                  <a:pt x="30" y="128"/>
                </a:lnTo>
                <a:lnTo>
                  <a:pt x="31" y="135"/>
                </a:lnTo>
                <a:lnTo>
                  <a:pt x="34" y="143"/>
                </a:lnTo>
                <a:lnTo>
                  <a:pt x="34" y="143"/>
                </a:lnTo>
                <a:lnTo>
                  <a:pt x="39" y="151"/>
                </a:lnTo>
                <a:lnTo>
                  <a:pt x="47" y="158"/>
                </a:lnTo>
                <a:lnTo>
                  <a:pt x="57" y="162"/>
                </a:lnTo>
                <a:lnTo>
                  <a:pt x="68" y="164"/>
                </a:lnTo>
                <a:lnTo>
                  <a:pt x="68" y="193"/>
                </a:lnTo>
                <a:lnTo>
                  <a:pt x="68" y="193"/>
                </a:lnTo>
                <a:lnTo>
                  <a:pt x="54" y="192"/>
                </a:lnTo>
                <a:lnTo>
                  <a:pt x="42" y="189"/>
                </a:lnTo>
                <a:lnTo>
                  <a:pt x="31" y="185"/>
                </a:lnTo>
                <a:lnTo>
                  <a:pt x="22" y="178"/>
                </a:lnTo>
                <a:lnTo>
                  <a:pt x="14" y="172"/>
                </a:lnTo>
                <a:lnTo>
                  <a:pt x="8" y="162"/>
                </a:lnTo>
                <a:lnTo>
                  <a:pt x="3" y="150"/>
                </a:lnTo>
                <a:lnTo>
                  <a:pt x="0" y="136"/>
                </a:lnTo>
                <a:lnTo>
                  <a:pt x="0" y="136"/>
                </a:lnTo>
                <a:close/>
              </a:path>
            </a:pathLst>
          </a:custGeom>
          <a:solidFill>
            <a:srgbClr val="09809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51" name="Freeform 9"/>
          <p:cNvSpPr>
            <a:spLocks noEditPoints="1"/>
          </p:cNvSpPr>
          <p:nvPr/>
        </p:nvSpPr>
        <p:spPr bwMode="auto">
          <a:xfrm>
            <a:off x="3262746" y="1542631"/>
            <a:ext cx="368063" cy="389866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rgbClr val="09809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84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 p14:presetBounceEnd="4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4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3" grpId="0" animBg="1"/>
          <p:bldP spid="17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35" grpId="0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3" grpId="0" animBg="1"/>
          <p:bldP spid="17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35" grpId="0"/>
          <p:bldP spid="50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strator\Desktop\78763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8" y="896144"/>
            <a:ext cx="2907506" cy="409307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3955844" y="4115594"/>
            <a:ext cx="764793" cy="764793"/>
            <a:chOff x="3832873" y="2297208"/>
            <a:chExt cx="1516550" cy="1516550"/>
          </a:xfrm>
        </p:grpSpPr>
        <p:grpSp>
          <p:nvGrpSpPr>
            <p:cNvPr id="6" name="组合 5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98401" y="3299758"/>
            <a:ext cx="764793" cy="764793"/>
            <a:chOff x="3832873" y="2297208"/>
            <a:chExt cx="1516550" cy="1516550"/>
          </a:xfrm>
        </p:grpSpPr>
        <p:grpSp>
          <p:nvGrpSpPr>
            <p:cNvPr id="11" name="组合 10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25194" y="2801144"/>
            <a:ext cx="764793" cy="764793"/>
            <a:chOff x="3832873" y="2297208"/>
            <a:chExt cx="1516550" cy="1516550"/>
          </a:xfrm>
        </p:grpSpPr>
        <p:grpSp>
          <p:nvGrpSpPr>
            <p:cNvPr id="16" name="组合 15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98401" y="2328208"/>
            <a:ext cx="764793" cy="764793"/>
            <a:chOff x="3832873" y="2297208"/>
            <a:chExt cx="1516550" cy="1516550"/>
          </a:xfrm>
        </p:grpSpPr>
        <p:grpSp>
          <p:nvGrpSpPr>
            <p:cNvPr id="21" name="组合 20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25194" y="1818164"/>
            <a:ext cx="764793" cy="764793"/>
            <a:chOff x="3832873" y="2297208"/>
            <a:chExt cx="1516550" cy="1516550"/>
          </a:xfrm>
        </p:grpSpPr>
        <p:grpSp>
          <p:nvGrpSpPr>
            <p:cNvPr id="26" name="组合 25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27" name="椭圆 26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55844" y="972344"/>
            <a:ext cx="764793" cy="764793"/>
            <a:chOff x="3832873" y="2297208"/>
            <a:chExt cx="1516550" cy="1516550"/>
          </a:xfrm>
        </p:grpSpPr>
        <p:grpSp>
          <p:nvGrpSpPr>
            <p:cNvPr id="31" name="组合 30"/>
            <p:cNvGrpSpPr/>
            <p:nvPr/>
          </p:nvGrpSpPr>
          <p:grpSpPr>
            <a:xfrm>
              <a:off x="3832873" y="2297208"/>
              <a:ext cx="1516550" cy="15165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3983164" y="2466913"/>
              <a:ext cx="1185736" cy="1185736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197100" y="1185095"/>
            <a:ext cx="299494" cy="243706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864801" y="1205658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dirty="0">
                <a:solidFill>
                  <a:schemeClr val="accent1"/>
                </a:solidFill>
                <a:latin typeface="+mj-ea"/>
                <a:ea typeface="+mj-ea"/>
                <a:sym typeface="Arial" pitchFamily="34" charset="0"/>
              </a:rPr>
              <a:t>阶段一</a:t>
            </a:r>
          </a:p>
        </p:txBody>
      </p:sp>
      <p:sp>
        <p:nvSpPr>
          <p:cNvPr id="40" name="文本框 13"/>
          <p:cNvSpPr txBox="1"/>
          <p:nvPr/>
        </p:nvSpPr>
        <p:spPr>
          <a:xfrm>
            <a:off x="5715795" y="1057926"/>
            <a:ext cx="2438400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5722249" y="1810544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dirty="0">
                <a:solidFill>
                  <a:srgbClr val="098092"/>
                </a:solidFill>
                <a:latin typeface="+mj-ea"/>
                <a:ea typeface="+mj-ea"/>
                <a:sym typeface="Arial" pitchFamily="34" charset="0"/>
              </a:rPr>
              <a:t>阶段二</a:t>
            </a:r>
          </a:p>
        </p:txBody>
      </p:sp>
      <p:sp>
        <p:nvSpPr>
          <p:cNvPr id="42" name="文本框 13"/>
          <p:cNvSpPr txBox="1"/>
          <p:nvPr/>
        </p:nvSpPr>
        <p:spPr>
          <a:xfrm>
            <a:off x="5715795" y="2115344"/>
            <a:ext cx="2438400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3" name="Freeform 20"/>
          <p:cNvSpPr>
            <a:spLocks noEditPoints="1"/>
          </p:cNvSpPr>
          <p:nvPr/>
        </p:nvSpPr>
        <p:spPr bwMode="auto">
          <a:xfrm>
            <a:off x="4950770" y="2090159"/>
            <a:ext cx="298394" cy="202770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2200231" y="2191544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dirty="0">
                <a:solidFill>
                  <a:srgbClr val="098092"/>
                </a:solidFill>
                <a:latin typeface="+mj-ea"/>
                <a:ea typeface="+mj-ea"/>
                <a:sym typeface="Arial" pitchFamily="34" charset="0"/>
              </a:rPr>
              <a:t>阶段三</a:t>
            </a:r>
          </a:p>
        </p:txBody>
      </p:sp>
      <p:sp>
        <p:nvSpPr>
          <p:cNvPr id="45" name="文本框 13"/>
          <p:cNvSpPr txBox="1"/>
          <p:nvPr/>
        </p:nvSpPr>
        <p:spPr>
          <a:xfrm>
            <a:off x="686593" y="2485481"/>
            <a:ext cx="2333658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46" name="Group 20"/>
          <p:cNvGrpSpPr/>
          <p:nvPr/>
        </p:nvGrpSpPr>
        <p:grpSpPr>
          <a:xfrm>
            <a:off x="3418467" y="2587291"/>
            <a:ext cx="309413" cy="214312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47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48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5715794" y="2801144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dirty="0">
                <a:solidFill>
                  <a:srgbClr val="098092"/>
                </a:solidFill>
                <a:latin typeface="+mj-ea"/>
                <a:ea typeface="+mj-ea"/>
                <a:sym typeface="Arial" pitchFamily="34" charset="0"/>
              </a:rPr>
              <a:t>阶段四</a:t>
            </a:r>
          </a:p>
        </p:txBody>
      </p:sp>
      <p:sp>
        <p:nvSpPr>
          <p:cNvPr id="50" name="文本框 13"/>
          <p:cNvSpPr txBox="1"/>
          <p:nvPr/>
        </p:nvSpPr>
        <p:spPr>
          <a:xfrm>
            <a:off x="5715795" y="3093244"/>
            <a:ext cx="2438400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4952251" y="2999765"/>
            <a:ext cx="316718" cy="302754"/>
            <a:chOff x="3294063" y="754063"/>
            <a:chExt cx="5600701" cy="5353051"/>
          </a:xfrm>
          <a:solidFill>
            <a:schemeClr val="bg1"/>
          </a:solidFill>
        </p:grpSpPr>
        <p:sp>
          <p:nvSpPr>
            <p:cNvPr id="52" name="Freeform 458"/>
            <p:cNvSpPr>
              <a:spLocks/>
            </p:cNvSpPr>
            <p:nvPr/>
          </p:nvSpPr>
          <p:spPr bwMode="auto">
            <a:xfrm>
              <a:off x="8235951" y="3122613"/>
              <a:ext cx="658813" cy="307975"/>
            </a:xfrm>
            <a:custGeom>
              <a:avLst/>
              <a:gdLst>
                <a:gd name="T0" fmla="*/ 135 w 175"/>
                <a:gd name="T1" fmla="*/ 0 h 82"/>
                <a:gd name="T2" fmla="*/ 175 w 175"/>
                <a:gd name="T3" fmla="*/ 41 h 82"/>
                <a:gd name="T4" fmla="*/ 135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5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5" y="0"/>
                  </a:moveTo>
                  <a:cubicBezTo>
                    <a:pt x="157" y="0"/>
                    <a:pt x="175" y="19"/>
                    <a:pt x="175" y="41"/>
                  </a:cubicBezTo>
                  <a:cubicBezTo>
                    <a:pt x="175" y="64"/>
                    <a:pt x="157" y="82"/>
                    <a:pt x="13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4"/>
                    <a:pt x="0" y="41"/>
                  </a:cubicBezTo>
                  <a:cubicBezTo>
                    <a:pt x="0" y="30"/>
                    <a:pt x="5" y="20"/>
                    <a:pt x="12" y="12"/>
                  </a:cubicBezTo>
                  <a:cubicBezTo>
                    <a:pt x="20" y="5"/>
                    <a:pt x="30" y="0"/>
                    <a:pt x="41" y="0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Freeform 459"/>
            <p:cNvSpPr>
              <a:spLocks/>
            </p:cNvSpPr>
            <p:nvPr/>
          </p:nvSpPr>
          <p:spPr bwMode="auto">
            <a:xfrm>
              <a:off x="7646988" y="1539876"/>
              <a:ext cx="571500" cy="587375"/>
            </a:xfrm>
            <a:custGeom>
              <a:avLst/>
              <a:gdLst>
                <a:gd name="T0" fmla="*/ 136 w 152"/>
                <a:gd name="T1" fmla="*/ 16 h 156"/>
                <a:gd name="T2" fmla="*/ 136 w 152"/>
                <a:gd name="T3" fmla="*/ 74 h 156"/>
                <a:gd name="T4" fmla="*/ 70 w 152"/>
                <a:gd name="T5" fmla="*/ 140 h 156"/>
                <a:gd name="T6" fmla="*/ 12 w 152"/>
                <a:gd name="T7" fmla="*/ 140 h 156"/>
                <a:gd name="T8" fmla="*/ 0 w 152"/>
                <a:gd name="T9" fmla="*/ 111 h 156"/>
                <a:gd name="T10" fmla="*/ 12 w 152"/>
                <a:gd name="T11" fmla="*/ 82 h 156"/>
                <a:gd name="T12" fmla="*/ 78 w 152"/>
                <a:gd name="T13" fmla="*/ 16 h 156"/>
                <a:gd name="T14" fmla="*/ 136 w 152"/>
                <a:gd name="T15" fmla="*/ 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36" y="16"/>
                  </a:moveTo>
                  <a:cubicBezTo>
                    <a:pt x="152" y="32"/>
                    <a:pt x="152" y="58"/>
                    <a:pt x="136" y="74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54" y="156"/>
                    <a:pt x="28" y="156"/>
                    <a:pt x="12" y="140"/>
                  </a:cubicBezTo>
                  <a:cubicBezTo>
                    <a:pt x="4" y="132"/>
                    <a:pt x="0" y="121"/>
                    <a:pt x="0" y="111"/>
                  </a:cubicBezTo>
                  <a:cubicBezTo>
                    <a:pt x="0" y="100"/>
                    <a:pt x="4" y="90"/>
                    <a:pt x="12" y="82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94" y="0"/>
                    <a:pt x="120" y="0"/>
                    <a:pt x="13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Freeform 460"/>
            <p:cNvSpPr>
              <a:spLocks noEditPoints="1"/>
            </p:cNvSpPr>
            <p:nvPr/>
          </p:nvSpPr>
          <p:spPr bwMode="auto">
            <a:xfrm>
              <a:off x="4170363" y="1525588"/>
              <a:ext cx="3863975" cy="3567113"/>
            </a:xfrm>
            <a:custGeom>
              <a:avLst/>
              <a:gdLst>
                <a:gd name="T0" fmla="*/ 1028 w 1028"/>
                <a:gd name="T1" fmla="*/ 514 h 949"/>
                <a:gd name="T2" fmla="*/ 787 w 1028"/>
                <a:gd name="T3" fmla="*/ 949 h 949"/>
                <a:gd name="T4" fmla="*/ 241 w 1028"/>
                <a:gd name="T5" fmla="*/ 949 h 949"/>
                <a:gd name="T6" fmla="*/ 0 w 1028"/>
                <a:gd name="T7" fmla="*/ 514 h 949"/>
                <a:gd name="T8" fmla="*/ 514 w 1028"/>
                <a:gd name="T9" fmla="*/ 0 h 949"/>
                <a:gd name="T10" fmla="*/ 1028 w 1028"/>
                <a:gd name="T11" fmla="*/ 514 h 949"/>
                <a:gd name="T12" fmla="*/ 714 w 1028"/>
                <a:gd name="T13" fmla="*/ 345 h 949"/>
                <a:gd name="T14" fmla="*/ 714 w 1028"/>
                <a:gd name="T15" fmla="*/ 251 h 949"/>
                <a:gd name="T16" fmla="*/ 632 w 1028"/>
                <a:gd name="T17" fmla="*/ 187 h 949"/>
                <a:gd name="T18" fmla="*/ 563 w 1028"/>
                <a:gd name="T19" fmla="*/ 187 h 949"/>
                <a:gd name="T20" fmla="*/ 563 w 1028"/>
                <a:gd name="T21" fmla="*/ 153 h 949"/>
                <a:gd name="T22" fmla="*/ 466 w 1028"/>
                <a:gd name="T23" fmla="*/ 153 h 949"/>
                <a:gd name="T24" fmla="*/ 466 w 1028"/>
                <a:gd name="T25" fmla="*/ 187 h 949"/>
                <a:gd name="T26" fmla="*/ 397 w 1028"/>
                <a:gd name="T27" fmla="*/ 187 h 949"/>
                <a:gd name="T28" fmla="*/ 316 w 1028"/>
                <a:gd name="T29" fmla="*/ 251 h 949"/>
                <a:gd name="T30" fmla="*/ 316 w 1028"/>
                <a:gd name="T31" fmla="*/ 438 h 949"/>
                <a:gd name="T32" fmla="*/ 397 w 1028"/>
                <a:gd name="T33" fmla="*/ 503 h 949"/>
                <a:gd name="T34" fmla="*/ 466 w 1028"/>
                <a:gd name="T35" fmla="*/ 503 h 949"/>
                <a:gd name="T36" fmla="*/ 466 w 1028"/>
                <a:gd name="T37" fmla="*/ 701 h 949"/>
                <a:gd name="T38" fmla="*/ 440 w 1028"/>
                <a:gd name="T39" fmla="*/ 701 h 949"/>
                <a:gd name="T40" fmla="*/ 389 w 1028"/>
                <a:gd name="T41" fmla="*/ 661 h 949"/>
                <a:gd name="T42" fmla="*/ 389 w 1028"/>
                <a:gd name="T43" fmla="*/ 602 h 949"/>
                <a:gd name="T44" fmla="*/ 315 w 1028"/>
                <a:gd name="T45" fmla="*/ 602 h 949"/>
                <a:gd name="T46" fmla="*/ 315 w 1028"/>
                <a:gd name="T47" fmla="*/ 696 h 949"/>
                <a:gd name="T48" fmla="*/ 396 w 1028"/>
                <a:gd name="T49" fmla="*/ 760 h 949"/>
                <a:gd name="T50" fmla="*/ 466 w 1028"/>
                <a:gd name="T51" fmla="*/ 760 h 949"/>
                <a:gd name="T52" fmla="*/ 466 w 1028"/>
                <a:gd name="T53" fmla="*/ 796 h 949"/>
                <a:gd name="T54" fmla="*/ 563 w 1028"/>
                <a:gd name="T55" fmla="*/ 796 h 949"/>
                <a:gd name="T56" fmla="*/ 563 w 1028"/>
                <a:gd name="T57" fmla="*/ 760 h 949"/>
                <a:gd name="T58" fmla="*/ 632 w 1028"/>
                <a:gd name="T59" fmla="*/ 760 h 949"/>
                <a:gd name="T60" fmla="*/ 713 w 1028"/>
                <a:gd name="T61" fmla="*/ 696 h 949"/>
                <a:gd name="T62" fmla="*/ 713 w 1028"/>
                <a:gd name="T63" fmla="*/ 509 h 949"/>
                <a:gd name="T64" fmla="*/ 632 w 1028"/>
                <a:gd name="T65" fmla="*/ 444 h 949"/>
                <a:gd name="T66" fmla="*/ 563 w 1028"/>
                <a:gd name="T67" fmla="*/ 444 h 949"/>
                <a:gd name="T68" fmla="*/ 563 w 1028"/>
                <a:gd name="T69" fmla="*/ 246 h 949"/>
                <a:gd name="T70" fmla="*/ 588 w 1028"/>
                <a:gd name="T71" fmla="*/ 246 h 949"/>
                <a:gd name="T72" fmla="*/ 639 w 1028"/>
                <a:gd name="T73" fmla="*/ 286 h 949"/>
                <a:gd name="T74" fmla="*/ 639 w 1028"/>
                <a:gd name="T75" fmla="*/ 345 h 949"/>
                <a:gd name="T76" fmla="*/ 714 w 1028"/>
                <a:gd name="T77" fmla="*/ 345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8" h="949">
                  <a:moveTo>
                    <a:pt x="1028" y="514"/>
                  </a:moveTo>
                  <a:cubicBezTo>
                    <a:pt x="1028" y="697"/>
                    <a:pt x="932" y="858"/>
                    <a:pt x="787" y="949"/>
                  </a:cubicBezTo>
                  <a:cubicBezTo>
                    <a:pt x="241" y="949"/>
                    <a:pt x="241" y="949"/>
                    <a:pt x="241" y="949"/>
                  </a:cubicBezTo>
                  <a:cubicBezTo>
                    <a:pt x="97" y="858"/>
                    <a:pt x="0" y="697"/>
                    <a:pt x="0" y="514"/>
                  </a:cubicBezTo>
                  <a:cubicBezTo>
                    <a:pt x="0" y="230"/>
                    <a:pt x="231" y="0"/>
                    <a:pt x="514" y="0"/>
                  </a:cubicBezTo>
                  <a:cubicBezTo>
                    <a:pt x="798" y="0"/>
                    <a:pt x="1028" y="230"/>
                    <a:pt x="1028" y="514"/>
                  </a:cubicBezTo>
                  <a:close/>
                  <a:moveTo>
                    <a:pt x="714" y="345"/>
                  </a:moveTo>
                  <a:cubicBezTo>
                    <a:pt x="714" y="251"/>
                    <a:pt x="714" y="251"/>
                    <a:pt x="714" y="251"/>
                  </a:cubicBezTo>
                  <a:cubicBezTo>
                    <a:pt x="714" y="216"/>
                    <a:pt x="677" y="187"/>
                    <a:pt x="632" y="187"/>
                  </a:cubicBezTo>
                  <a:cubicBezTo>
                    <a:pt x="563" y="187"/>
                    <a:pt x="563" y="187"/>
                    <a:pt x="563" y="187"/>
                  </a:cubicBezTo>
                  <a:cubicBezTo>
                    <a:pt x="563" y="153"/>
                    <a:pt x="563" y="153"/>
                    <a:pt x="563" y="153"/>
                  </a:cubicBezTo>
                  <a:cubicBezTo>
                    <a:pt x="466" y="153"/>
                    <a:pt x="466" y="153"/>
                    <a:pt x="466" y="153"/>
                  </a:cubicBezTo>
                  <a:cubicBezTo>
                    <a:pt x="466" y="187"/>
                    <a:pt x="466" y="187"/>
                    <a:pt x="466" y="187"/>
                  </a:cubicBezTo>
                  <a:cubicBezTo>
                    <a:pt x="397" y="187"/>
                    <a:pt x="397" y="187"/>
                    <a:pt x="397" y="187"/>
                  </a:cubicBezTo>
                  <a:cubicBezTo>
                    <a:pt x="352" y="187"/>
                    <a:pt x="316" y="216"/>
                    <a:pt x="316" y="251"/>
                  </a:cubicBezTo>
                  <a:cubicBezTo>
                    <a:pt x="316" y="438"/>
                    <a:pt x="316" y="438"/>
                    <a:pt x="316" y="438"/>
                  </a:cubicBezTo>
                  <a:cubicBezTo>
                    <a:pt x="316" y="474"/>
                    <a:pt x="352" y="503"/>
                    <a:pt x="397" y="503"/>
                  </a:cubicBezTo>
                  <a:cubicBezTo>
                    <a:pt x="466" y="503"/>
                    <a:pt x="466" y="503"/>
                    <a:pt x="466" y="503"/>
                  </a:cubicBezTo>
                  <a:cubicBezTo>
                    <a:pt x="466" y="701"/>
                    <a:pt x="466" y="701"/>
                    <a:pt x="466" y="701"/>
                  </a:cubicBezTo>
                  <a:cubicBezTo>
                    <a:pt x="440" y="701"/>
                    <a:pt x="440" y="701"/>
                    <a:pt x="440" y="701"/>
                  </a:cubicBezTo>
                  <a:cubicBezTo>
                    <a:pt x="412" y="701"/>
                    <a:pt x="389" y="683"/>
                    <a:pt x="389" y="661"/>
                  </a:cubicBezTo>
                  <a:cubicBezTo>
                    <a:pt x="389" y="602"/>
                    <a:pt x="389" y="602"/>
                    <a:pt x="389" y="602"/>
                  </a:cubicBezTo>
                  <a:cubicBezTo>
                    <a:pt x="315" y="602"/>
                    <a:pt x="315" y="602"/>
                    <a:pt x="315" y="602"/>
                  </a:cubicBezTo>
                  <a:cubicBezTo>
                    <a:pt x="315" y="696"/>
                    <a:pt x="315" y="696"/>
                    <a:pt x="315" y="696"/>
                  </a:cubicBezTo>
                  <a:cubicBezTo>
                    <a:pt x="315" y="731"/>
                    <a:pt x="351" y="760"/>
                    <a:pt x="396" y="760"/>
                  </a:cubicBezTo>
                  <a:cubicBezTo>
                    <a:pt x="466" y="760"/>
                    <a:pt x="466" y="760"/>
                    <a:pt x="466" y="760"/>
                  </a:cubicBezTo>
                  <a:cubicBezTo>
                    <a:pt x="466" y="796"/>
                    <a:pt x="466" y="796"/>
                    <a:pt x="466" y="796"/>
                  </a:cubicBezTo>
                  <a:cubicBezTo>
                    <a:pt x="563" y="796"/>
                    <a:pt x="563" y="796"/>
                    <a:pt x="563" y="796"/>
                  </a:cubicBezTo>
                  <a:cubicBezTo>
                    <a:pt x="563" y="760"/>
                    <a:pt x="563" y="760"/>
                    <a:pt x="563" y="760"/>
                  </a:cubicBezTo>
                  <a:cubicBezTo>
                    <a:pt x="632" y="760"/>
                    <a:pt x="632" y="760"/>
                    <a:pt x="632" y="760"/>
                  </a:cubicBezTo>
                  <a:cubicBezTo>
                    <a:pt x="677" y="760"/>
                    <a:pt x="713" y="731"/>
                    <a:pt x="713" y="696"/>
                  </a:cubicBezTo>
                  <a:cubicBezTo>
                    <a:pt x="713" y="509"/>
                    <a:pt x="713" y="509"/>
                    <a:pt x="713" y="509"/>
                  </a:cubicBezTo>
                  <a:cubicBezTo>
                    <a:pt x="713" y="473"/>
                    <a:pt x="677" y="444"/>
                    <a:pt x="632" y="444"/>
                  </a:cubicBezTo>
                  <a:cubicBezTo>
                    <a:pt x="563" y="444"/>
                    <a:pt x="563" y="444"/>
                    <a:pt x="563" y="444"/>
                  </a:cubicBezTo>
                  <a:cubicBezTo>
                    <a:pt x="563" y="246"/>
                    <a:pt x="563" y="246"/>
                    <a:pt x="563" y="246"/>
                  </a:cubicBezTo>
                  <a:cubicBezTo>
                    <a:pt x="588" y="246"/>
                    <a:pt x="588" y="246"/>
                    <a:pt x="588" y="246"/>
                  </a:cubicBezTo>
                  <a:cubicBezTo>
                    <a:pt x="617" y="246"/>
                    <a:pt x="639" y="264"/>
                    <a:pt x="639" y="286"/>
                  </a:cubicBezTo>
                  <a:cubicBezTo>
                    <a:pt x="639" y="345"/>
                    <a:pt x="639" y="345"/>
                    <a:pt x="639" y="345"/>
                  </a:cubicBezTo>
                  <a:lnTo>
                    <a:pt x="714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Freeform 461"/>
            <p:cNvSpPr>
              <a:spLocks/>
            </p:cNvSpPr>
            <p:nvPr/>
          </p:nvSpPr>
          <p:spPr bwMode="auto">
            <a:xfrm>
              <a:off x="5187951" y="5254626"/>
              <a:ext cx="1827213" cy="209550"/>
            </a:xfrm>
            <a:custGeom>
              <a:avLst/>
              <a:gdLst>
                <a:gd name="T0" fmla="*/ 436 w 486"/>
                <a:gd name="T1" fmla="*/ 0 h 56"/>
                <a:gd name="T2" fmla="*/ 486 w 486"/>
                <a:gd name="T3" fmla="*/ 28 h 56"/>
                <a:gd name="T4" fmla="*/ 436 w 486"/>
                <a:gd name="T5" fmla="*/ 56 h 56"/>
                <a:gd name="T6" fmla="*/ 51 w 486"/>
                <a:gd name="T7" fmla="*/ 56 h 56"/>
                <a:gd name="T8" fmla="*/ 0 w 486"/>
                <a:gd name="T9" fmla="*/ 28 h 56"/>
                <a:gd name="T10" fmla="*/ 15 w 486"/>
                <a:gd name="T11" fmla="*/ 8 h 56"/>
                <a:gd name="T12" fmla="*/ 51 w 486"/>
                <a:gd name="T13" fmla="*/ 0 h 56"/>
                <a:gd name="T14" fmla="*/ 436 w 48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6" h="56">
                  <a:moveTo>
                    <a:pt x="436" y="0"/>
                  </a:moveTo>
                  <a:cubicBezTo>
                    <a:pt x="464" y="0"/>
                    <a:pt x="486" y="13"/>
                    <a:pt x="486" y="28"/>
                  </a:cubicBezTo>
                  <a:cubicBezTo>
                    <a:pt x="486" y="44"/>
                    <a:pt x="464" y="56"/>
                    <a:pt x="436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23" y="56"/>
                    <a:pt x="0" y="44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1" y="0"/>
                  </a:cubicBezTo>
                  <a:lnTo>
                    <a:pt x="4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Freeform 462"/>
            <p:cNvSpPr>
              <a:spLocks/>
            </p:cNvSpPr>
            <p:nvPr/>
          </p:nvSpPr>
          <p:spPr bwMode="auto">
            <a:xfrm>
              <a:off x="5368926" y="5576888"/>
              <a:ext cx="1470025" cy="211138"/>
            </a:xfrm>
            <a:custGeom>
              <a:avLst/>
              <a:gdLst>
                <a:gd name="T0" fmla="*/ 341 w 391"/>
                <a:gd name="T1" fmla="*/ 0 h 56"/>
                <a:gd name="T2" fmla="*/ 391 w 391"/>
                <a:gd name="T3" fmla="*/ 28 h 56"/>
                <a:gd name="T4" fmla="*/ 341 w 391"/>
                <a:gd name="T5" fmla="*/ 56 h 56"/>
                <a:gd name="T6" fmla="*/ 50 w 391"/>
                <a:gd name="T7" fmla="*/ 56 h 56"/>
                <a:gd name="T8" fmla="*/ 0 w 391"/>
                <a:gd name="T9" fmla="*/ 28 h 56"/>
                <a:gd name="T10" fmla="*/ 14 w 391"/>
                <a:gd name="T11" fmla="*/ 8 h 56"/>
                <a:gd name="T12" fmla="*/ 50 w 391"/>
                <a:gd name="T13" fmla="*/ 0 h 56"/>
                <a:gd name="T14" fmla="*/ 341 w 391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1" h="56">
                  <a:moveTo>
                    <a:pt x="341" y="0"/>
                  </a:moveTo>
                  <a:cubicBezTo>
                    <a:pt x="369" y="0"/>
                    <a:pt x="391" y="12"/>
                    <a:pt x="391" y="28"/>
                  </a:cubicBezTo>
                  <a:cubicBezTo>
                    <a:pt x="391" y="43"/>
                    <a:pt x="369" y="56"/>
                    <a:pt x="34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2" y="56"/>
                    <a:pt x="0" y="43"/>
                    <a:pt x="0" y="28"/>
                  </a:cubicBezTo>
                  <a:cubicBezTo>
                    <a:pt x="0" y="20"/>
                    <a:pt x="5" y="13"/>
                    <a:pt x="14" y="8"/>
                  </a:cubicBezTo>
                  <a:cubicBezTo>
                    <a:pt x="24" y="3"/>
                    <a:pt x="36" y="0"/>
                    <a:pt x="50" y="0"/>
                  </a:cubicBezTo>
                  <a:lnTo>
                    <a:pt x="3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Freeform 463"/>
            <p:cNvSpPr>
              <a:spLocks/>
            </p:cNvSpPr>
            <p:nvPr/>
          </p:nvSpPr>
          <p:spPr bwMode="auto">
            <a:xfrm>
              <a:off x="5556251" y="5895976"/>
              <a:ext cx="1090613" cy="211138"/>
            </a:xfrm>
            <a:custGeom>
              <a:avLst/>
              <a:gdLst>
                <a:gd name="T0" fmla="*/ 240 w 290"/>
                <a:gd name="T1" fmla="*/ 0 h 56"/>
                <a:gd name="T2" fmla="*/ 290 w 290"/>
                <a:gd name="T3" fmla="*/ 28 h 56"/>
                <a:gd name="T4" fmla="*/ 240 w 290"/>
                <a:gd name="T5" fmla="*/ 56 h 56"/>
                <a:gd name="T6" fmla="*/ 50 w 290"/>
                <a:gd name="T7" fmla="*/ 56 h 56"/>
                <a:gd name="T8" fmla="*/ 0 w 290"/>
                <a:gd name="T9" fmla="*/ 28 h 56"/>
                <a:gd name="T10" fmla="*/ 15 w 290"/>
                <a:gd name="T11" fmla="*/ 8 h 56"/>
                <a:gd name="T12" fmla="*/ 50 w 290"/>
                <a:gd name="T13" fmla="*/ 0 h 56"/>
                <a:gd name="T14" fmla="*/ 240 w 29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56">
                  <a:moveTo>
                    <a:pt x="240" y="0"/>
                  </a:moveTo>
                  <a:cubicBezTo>
                    <a:pt x="268" y="0"/>
                    <a:pt x="290" y="12"/>
                    <a:pt x="290" y="28"/>
                  </a:cubicBezTo>
                  <a:cubicBezTo>
                    <a:pt x="290" y="43"/>
                    <a:pt x="268" y="56"/>
                    <a:pt x="24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23" y="56"/>
                    <a:pt x="0" y="43"/>
                    <a:pt x="0" y="28"/>
                  </a:cubicBezTo>
                  <a:cubicBezTo>
                    <a:pt x="0" y="20"/>
                    <a:pt x="6" y="13"/>
                    <a:pt x="15" y="8"/>
                  </a:cubicBezTo>
                  <a:cubicBezTo>
                    <a:pt x="24" y="3"/>
                    <a:pt x="37" y="0"/>
                    <a:pt x="50" y="0"/>
                  </a:cubicBez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Freeform 464"/>
            <p:cNvSpPr>
              <a:spLocks/>
            </p:cNvSpPr>
            <p:nvPr/>
          </p:nvSpPr>
          <p:spPr bwMode="auto">
            <a:xfrm>
              <a:off x="6286501" y="3416301"/>
              <a:ext cx="285750" cy="744538"/>
            </a:xfrm>
            <a:custGeom>
              <a:avLst/>
              <a:gdLst>
                <a:gd name="T0" fmla="*/ 76 w 76"/>
                <a:gd name="T1" fmla="*/ 41 h 198"/>
                <a:gd name="T2" fmla="*/ 76 w 76"/>
                <a:gd name="T3" fmla="*/ 158 h 198"/>
                <a:gd name="T4" fmla="*/ 25 w 76"/>
                <a:gd name="T5" fmla="*/ 198 h 198"/>
                <a:gd name="T6" fmla="*/ 0 w 76"/>
                <a:gd name="T7" fmla="*/ 198 h 198"/>
                <a:gd name="T8" fmla="*/ 0 w 76"/>
                <a:gd name="T9" fmla="*/ 0 h 198"/>
                <a:gd name="T10" fmla="*/ 25 w 76"/>
                <a:gd name="T11" fmla="*/ 0 h 198"/>
                <a:gd name="T12" fmla="*/ 76 w 76"/>
                <a:gd name="T13" fmla="*/ 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41"/>
                  </a:moveTo>
                  <a:cubicBezTo>
                    <a:pt x="76" y="158"/>
                    <a:pt x="76" y="158"/>
                    <a:pt x="76" y="158"/>
                  </a:cubicBezTo>
                  <a:cubicBezTo>
                    <a:pt x="76" y="180"/>
                    <a:pt x="53" y="198"/>
                    <a:pt x="25" y="19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3" y="0"/>
                    <a:pt x="76" y="18"/>
                    <a:pt x="7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Freeform 465"/>
            <p:cNvSpPr>
              <a:spLocks/>
            </p:cNvSpPr>
            <p:nvPr/>
          </p:nvSpPr>
          <p:spPr bwMode="auto">
            <a:xfrm>
              <a:off x="5948363" y="754063"/>
              <a:ext cx="307975" cy="658813"/>
            </a:xfrm>
            <a:custGeom>
              <a:avLst/>
              <a:gdLst>
                <a:gd name="T0" fmla="*/ 82 w 82"/>
                <a:gd name="T1" fmla="*/ 41 h 175"/>
                <a:gd name="T2" fmla="*/ 82 w 82"/>
                <a:gd name="T3" fmla="*/ 134 h 175"/>
                <a:gd name="T4" fmla="*/ 41 w 82"/>
                <a:gd name="T5" fmla="*/ 175 h 175"/>
                <a:gd name="T6" fmla="*/ 12 w 82"/>
                <a:gd name="T7" fmla="*/ 163 h 175"/>
                <a:gd name="T8" fmla="*/ 0 w 82"/>
                <a:gd name="T9" fmla="*/ 134 h 175"/>
                <a:gd name="T10" fmla="*/ 0 w 82"/>
                <a:gd name="T11" fmla="*/ 41 h 175"/>
                <a:gd name="T12" fmla="*/ 41 w 82"/>
                <a:gd name="T13" fmla="*/ 0 h 175"/>
                <a:gd name="T14" fmla="*/ 82 w 82"/>
                <a:gd name="T15" fmla="*/ 4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75">
                  <a:moveTo>
                    <a:pt x="82" y="41"/>
                  </a:moveTo>
                  <a:cubicBezTo>
                    <a:pt x="82" y="134"/>
                    <a:pt x="82" y="134"/>
                    <a:pt x="82" y="134"/>
                  </a:cubicBezTo>
                  <a:cubicBezTo>
                    <a:pt x="82" y="157"/>
                    <a:pt x="64" y="175"/>
                    <a:pt x="41" y="175"/>
                  </a:cubicBezTo>
                  <a:cubicBezTo>
                    <a:pt x="30" y="175"/>
                    <a:pt x="20" y="171"/>
                    <a:pt x="12" y="163"/>
                  </a:cubicBezTo>
                  <a:cubicBezTo>
                    <a:pt x="5" y="156"/>
                    <a:pt x="0" y="146"/>
                    <a:pt x="0" y="13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Freeform 466"/>
            <p:cNvSpPr>
              <a:spLocks/>
            </p:cNvSpPr>
            <p:nvPr/>
          </p:nvSpPr>
          <p:spPr bwMode="auto">
            <a:xfrm>
              <a:off x="5635626" y="2449513"/>
              <a:ext cx="285750" cy="744538"/>
            </a:xfrm>
            <a:custGeom>
              <a:avLst/>
              <a:gdLst>
                <a:gd name="T0" fmla="*/ 76 w 76"/>
                <a:gd name="T1" fmla="*/ 0 h 198"/>
                <a:gd name="T2" fmla="*/ 76 w 76"/>
                <a:gd name="T3" fmla="*/ 198 h 198"/>
                <a:gd name="T4" fmla="*/ 51 w 76"/>
                <a:gd name="T5" fmla="*/ 198 h 198"/>
                <a:gd name="T6" fmla="*/ 0 w 76"/>
                <a:gd name="T7" fmla="*/ 157 h 198"/>
                <a:gd name="T8" fmla="*/ 0 w 76"/>
                <a:gd name="T9" fmla="*/ 40 h 198"/>
                <a:gd name="T10" fmla="*/ 51 w 76"/>
                <a:gd name="T11" fmla="*/ 0 h 198"/>
                <a:gd name="T12" fmla="*/ 76 w 76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76" y="198"/>
                    <a:pt x="76" y="198"/>
                    <a:pt x="76" y="19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23" y="198"/>
                    <a:pt x="0" y="180"/>
                    <a:pt x="0" y="1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23" y="0"/>
                    <a:pt x="51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Freeform 467"/>
            <p:cNvSpPr>
              <a:spLocks/>
            </p:cNvSpPr>
            <p:nvPr/>
          </p:nvSpPr>
          <p:spPr bwMode="auto">
            <a:xfrm>
              <a:off x="3951288" y="1539876"/>
              <a:ext cx="571500" cy="587375"/>
            </a:xfrm>
            <a:custGeom>
              <a:avLst/>
              <a:gdLst>
                <a:gd name="T0" fmla="*/ 140 w 152"/>
                <a:gd name="T1" fmla="*/ 82 h 156"/>
                <a:gd name="T2" fmla="*/ 152 w 152"/>
                <a:gd name="T3" fmla="*/ 111 h 156"/>
                <a:gd name="T4" fmla="*/ 140 w 152"/>
                <a:gd name="T5" fmla="*/ 140 h 156"/>
                <a:gd name="T6" fmla="*/ 82 w 152"/>
                <a:gd name="T7" fmla="*/ 140 h 156"/>
                <a:gd name="T8" fmla="*/ 16 w 152"/>
                <a:gd name="T9" fmla="*/ 74 h 156"/>
                <a:gd name="T10" fmla="*/ 16 w 152"/>
                <a:gd name="T11" fmla="*/ 16 h 156"/>
                <a:gd name="T12" fmla="*/ 74 w 152"/>
                <a:gd name="T13" fmla="*/ 16 h 156"/>
                <a:gd name="T14" fmla="*/ 140 w 152"/>
                <a:gd name="T15" fmla="*/ 8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56">
                  <a:moveTo>
                    <a:pt x="140" y="82"/>
                  </a:moveTo>
                  <a:cubicBezTo>
                    <a:pt x="148" y="90"/>
                    <a:pt x="152" y="100"/>
                    <a:pt x="152" y="111"/>
                  </a:cubicBezTo>
                  <a:cubicBezTo>
                    <a:pt x="152" y="121"/>
                    <a:pt x="148" y="132"/>
                    <a:pt x="140" y="140"/>
                  </a:cubicBezTo>
                  <a:cubicBezTo>
                    <a:pt x="124" y="156"/>
                    <a:pt x="98" y="156"/>
                    <a:pt x="82" y="14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0" y="58"/>
                    <a:pt x="0" y="32"/>
                    <a:pt x="16" y="16"/>
                  </a:cubicBezTo>
                  <a:cubicBezTo>
                    <a:pt x="32" y="0"/>
                    <a:pt x="58" y="0"/>
                    <a:pt x="74" y="16"/>
                  </a:cubicBezTo>
                  <a:lnTo>
                    <a:pt x="14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468"/>
            <p:cNvSpPr>
              <a:spLocks/>
            </p:cNvSpPr>
            <p:nvPr/>
          </p:nvSpPr>
          <p:spPr bwMode="auto">
            <a:xfrm>
              <a:off x="3294063" y="3122613"/>
              <a:ext cx="657225" cy="307975"/>
            </a:xfrm>
            <a:custGeom>
              <a:avLst/>
              <a:gdLst>
                <a:gd name="T0" fmla="*/ 134 w 175"/>
                <a:gd name="T1" fmla="*/ 0 h 82"/>
                <a:gd name="T2" fmla="*/ 175 w 175"/>
                <a:gd name="T3" fmla="*/ 41 h 82"/>
                <a:gd name="T4" fmla="*/ 134 w 175"/>
                <a:gd name="T5" fmla="*/ 82 h 82"/>
                <a:gd name="T6" fmla="*/ 41 w 175"/>
                <a:gd name="T7" fmla="*/ 82 h 82"/>
                <a:gd name="T8" fmla="*/ 0 w 175"/>
                <a:gd name="T9" fmla="*/ 41 h 82"/>
                <a:gd name="T10" fmla="*/ 12 w 175"/>
                <a:gd name="T11" fmla="*/ 12 h 82"/>
                <a:gd name="T12" fmla="*/ 41 w 175"/>
                <a:gd name="T13" fmla="*/ 0 h 82"/>
                <a:gd name="T14" fmla="*/ 134 w 175"/>
                <a:gd name="T1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82">
                  <a:moveTo>
                    <a:pt x="134" y="0"/>
                  </a:moveTo>
                  <a:cubicBezTo>
                    <a:pt x="156" y="0"/>
                    <a:pt x="175" y="19"/>
                    <a:pt x="175" y="41"/>
                  </a:cubicBezTo>
                  <a:cubicBezTo>
                    <a:pt x="175" y="64"/>
                    <a:pt x="156" y="82"/>
                    <a:pt x="134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8" y="82"/>
                    <a:pt x="0" y="64"/>
                    <a:pt x="0" y="41"/>
                  </a:cubicBezTo>
                  <a:cubicBezTo>
                    <a:pt x="0" y="30"/>
                    <a:pt x="4" y="20"/>
                    <a:pt x="12" y="12"/>
                  </a:cubicBezTo>
                  <a:cubicBezTo>
                    <a:pt x="19" y="5"/>
                    <a:pt x="29" y="0"/>
                    <a:pt x="41" y="0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4851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1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3" name="矩形 3"/>
          <p:cNvSpPr>
            <a:spLocks noChangeArrowheads="1"/>
          </p:cNvSpPr>
          <p:nvPr/>
        </p:nvSpPr>
        <p:spPr bwMode="auto">
          <a:xfrm>
            <a:off x="2200231" y="3353594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dirty="0">
                <a:solidFill>
                  <a:srgbClr val="098092"/>
                </a:solidFill>
                <a:latin typeface="+mj-ea"/>
                <a:ea typeface="+mj-ea"/>
                <a:sym typeface="Arial" pitchFamily="34" charset="0"/>
              </a:rPr>
              <a:t>阶段五</a:t>
            </a:r>
          </a:p>
        </p:txBody>
      </p:sp>
      <p:sp>
        <p:nvSpPr>
          <p:cNvPr id="64" name="文本框 13"/>
          <p:cNvSpPr txBox="1"/>
          <p:nvPr/>
        </p:nvSpPr>
        <p:spPr>
          <a:xfrm>
            <a:off x="686593" y="3618956"/>
            <a:ext cx="2333658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65" name="Group 23"/>
          <p:cNvGrpSpPr/>
          <p:nvPr/>
        </p:nvGrpSpPr>
        <p:grpSpPr>
          <a:xfrm>
            <a:off x="3477649" y="3563144"/>
            <a:ext cx="256945" cy="224003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66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7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8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9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0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1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2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3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4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5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76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77" name="矩形 3"/>
          <p:cNvSpPr>
            <a:spLocks noChangeArrowheads="1"/>
          </p:cNvSpPr>
          <p:nvPr/>
        </p:nvSpPr>
        <p:spPr bwMode="auto">
          <a:xfrm>
            <a:off x="4864801" y="4322345"/>
            <a:ext cx="715585" cy="30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zh-CN" altLang="en-US" sz="1500" b="0" dirty="0">
                <a:solidFill>
                  <a:srgbClr val="098092"/>
                </a:solidFill>
                <a:latin typeface="+mj-ea"/>
                <a:ea typeface="+mj-ea"/>
                <a:sym typeface="Arial" pitchFamily="34" charset="0"/>
              </a:rPr>
              <a:t>阶段六</a:t>
            </a:r>
          </a:p>
        </p:txBody>
      </p:sp>
      <p:sp>
        <p:nvSpPr>
          <p:cNvPr id="78" name="文本框 13"/>
          <p:cNvSpPr txBox="1"/>
          <p:nvPr/>
        </p:nvSpPr>
        <p:spPr>
          <a:xfrm>
            <a:off x="5715795" y="4174613"/>
            <a:ext cx="2438400" cy="565063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79" name="Group 9"/>
          <p:cNvGrpSpPr/>
          <p:nvPr/>
        </p:nvGrpSpPr>
        <p:grpSpPr>
          <a:xfrm>
            <a:off x="4193937" y="4408421"/>
            <a:ext cx="288608" cy="214010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8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生产模式</a:t>
            </a:r>
          </a:p>
        </p:txBody>
      </p:sp>
    </p:spTree>
    <p:extLst>
      <p:ext uri="{BB962C8B-B14F-4D97-AF65-F5344CB8AC3E}">
        <p14:creationId xmlns:p14="http://schemas.microsoft.com/office/powerpoint/2010/main" val="378912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2" accel="61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1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61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61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1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1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61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1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1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61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10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 animBg="1"/>
          <p:bldP spid="44" grpId="0"/>
          <p:bldP spid="45" grpId="0"/>
          <p:bldP spid="49" grpId="0"/>
          <p:bldP spid="50" grpId="0"/>
          <p:bldP spid="63" grpId="0"/>
          <p:bldP spid="64" grpId="0"/>
          <p:bldP spid="77" grpId="0"/>
          <p:bldP spid="7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2" accel="6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10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 animBg="1"/>
          <p:bldP spid="44" grpId="0"/>
          <p:bldP spid="45" grpId="0"/>
          <p:bldP spid="49" grpId="0"/>
          <p:bldP spid="50" grpId="0"/>
          <p:bldP spid="63" grpId="0"/>
          <p:bldP spid="64" grpId="0"/>
          <p:bldP spid="77" grpId="0"/>
          <p:bldP spid="7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28568" y="2284289"/>
            <a:ext cx="2448272" cy="2375693"/>
          </a:xfrm>
          <a:prstGeom prst="roundRect">
            <a:avLst/>
          </a:prstGeom>
          <a:noFill/>
          <a:ln w="12700"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08334" y="1152407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212421" y="2097634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1080" y="172282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346388" y="2284288"/>
            <a:ext cx="2448272" cy="2375693"/>
          </a:xfrm>
          <a:prstGeom prst="roundRect">
            <a:avLst/>
          </a:prstGeom>
          <a:noFill/>
          <a:ln w="12700"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080527" y="2284287"/>
            <a:ext cx="2448272" cy="2375693"/>
          </a:xfrm>
          <a:prstGeom prst="roundRect">
            <a:avLst/>
          </a:prstGeom>
          <a:noFill/>
          <a:ln w="12700"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46803" y="1196316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80942" y="1152407"/>
            <a:ext cx="1447442" cy="14474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椭圆 17"/>
          <p:cNvSpPr/>
          <p:nvPr/>
        </p:nvSpPr>
        <p:spPr>
          <a:xfrm>
            <a:off x="5004048" y="2097634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740352" y="2097634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16526" y="172282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6750665" y="172282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892717" y="2829770"/>
            <a:ext cx="1944216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</a:t>
            </a:r>
            <a:endParaRPr lang="zh-CN" altLang="en-US" sz="1600" b="1" dirty="0">
              <a:solidFill>
                <a:srgbClr val="F87A08"/>
              </a:solidFill>
              <a:latin typeface="+mj-ea"/>
              <a:ea typeface="+mj-ea"/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3598416" y="2824126"/>
            <a:ext cx="1944216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</a:t>
            </a:r>
            <a:endParaRPr lang="zh-CN" altLang="en-US" sz="1600" b="1" dirty="0">
              <a:solidFill>
                <a:srgbClr val="F87A08"/>
              </a:solidFill>
              <a:latin typeface="+mj-ea"/>
              <a:ea typeface="+mj-ea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6332555" y="2831002"/>
            <a:ext cx="1944216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       点击输入简要文字内容，文字内容需概括精炼，不用多余的文字修饰。</a:t>
            </a:r>
            <a:endParaRPr lang="zh-CN" altLang="en-US" sz="1600" b="1" dirty="0">
              <a:solidFill>
                <a:srgbClr val="F87A08"/>
              </a:solidFill>
              <a:latin typeface="+mj-ea"/>
              <a:ea typeface="+mj-ea"/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采购模式</a:t>
            </a:r>
          </a:p>
        </p:txBody>
      </p:sp>
    </p:spTree>
    <p:extLst>
      <p:ext uri="{BB962C8B-B14F-4D97-AF65-F5344CB8AC3E}">
        <p14:creationId xmlns:p14="http://schemas.microsoft.com/office/powerpoint/2010/main" val="33987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8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8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9" grpId="0"/>
          <p:bldP spid="10" grpId="0" animBg="1"/>
          <p:bldP spid="11" grpId="0" animBg="1"/>
          <p:bldP spid="18" grpId="0" animBg="1"/>
          <p:bldP spid="19" grpId="0" animBg="1"/>
          <p:bldP spid="20" grpId="0"/>
          <p:bldP spid="21" grpId="0"/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8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3" dur="8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9" grpId="0"/>
          <p:bldP spid="10" grpId="0" animBg="1"/>
          <p:bldP spid="11" grpId="0" animBg="1"/>
          <p:bldP spid="18" grpId="0" animBg="1"/>
          <p:bldP spid="19" grpId="0" animBg="1"/>
          <p:bldP spid="20" grpId="0"/>
          <p:bldP spid="21" grpId="0"/>
          <p:bldP spid="22" grpId="0"/>
          <p:bldP spid="22" grpId="1"/>
          <p:bldP spid="23" grpId="0"/>
          <p:bldP spid="23" grpId="1"/>
          <p:bldP spid="24" grpId="0"/>
          <p:bldP spid="24" grpId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空心弧 3"/>
          <p:cNvSpPr/>
          <p:nvPr/>
        </p:nvSpPr>
        <p:spPr>
          <a:xfrm rot="5400000">
            <a:off x="386026" y="1406854"/>
            <a:ext cx="3142978" cy="2924714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43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89">
              <a:solidFill>
                <a:prstClr val="black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2566927" y="1492084"/>
            <a:ext cx="1441450" cy="0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 bwMode="auto">
          <a:xfrm>
            <a:off x="2616574" y="4282724"/>
            <a:ext cx="1439863" cy="0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 bwMode="auto">
          <a:xfrm>
            <a:off x="3438546" y="2438436"/>
            <a:ext cx="1334133" cy="0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34" idx="2"/>
          </p:cNvCxnSpPr>
          <p:nvPr/>
        </p:nvCxnSpPr>
        <p:spPr bwMode="auto">
          <a:xfrm>
            <a:off x="3294063" y="3423431"/>
            <a:ext cx="1440700" cy="0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961382" y="1136730"/>
            <a:ext cx="954089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4932040" y="1369458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600323" y="1737476"/>
            <a:ext cx="2259643" cy="2259643"/>
            <a:chOff x="1103084" y="2155824"/>
            <a:chExt cx="3176815" cy="3176815"/>
          </a:xfrm>
        </p:grpSpPr>
        <p:sp>
          <p:nvSpPr>
            <p:cNvPr id="12" name="椭圆 11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2339752" y="1275606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131840" y="2236528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110900" y="3218921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339752" y="4069127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989630" y="1064722"/>
            <a:ext cx="858956" cy="858956"/>
            <a:chOff x="3989630" y="984316"/>
            <a:chExt cx="858956" cy="858956"/>
          </a:xfrm>
        </p:grpSpPr>
        <p:grpSp>
          <p:nvGrpSpPr>
            <p:cNvPr id="19" name="组合 18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3" name="同心圆 2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2112" y="760412"/>
                <a:ext cx="3825876" cy="382587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20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21" name="Freeform 846"/>
              <p:cNvSpPr>
                <a:spLocks/>
              </p:cNvSpPr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098092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89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847"/>
              <p:cNvSpPr>
                <a:spLocks/>
              </p:cNvSpPr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098092"/>
              </a:solidFill>
              <a:ln>
                <a:noFill/>
              </a:ln>
              <a:extLst/>
            </p:spPr>
            <p:txBody>
              <a:bodyPr lIns="121920" tIns="60960" rIns="121920" bIns="60960"/>
              <a:lstStyle/>
              <a:p>
                <a:pPr defTabSz="9143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89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684712" y="1948340"/>
            <a:ext cx="858956" cy="858956"/>
            <a:chOff x="4684712" y="1948340"/>
            <a:chExt cx="858956" cy="858956"/>
          </a:xfrm>
        </p:grpSpPr>
        <p:grpSp>
          <p:nvGrpSpPr>
            <p:cNvPr id="26" name="组合 25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7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098092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89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6016" y="2993953"/>
            <a:ext cx="858956" cy="858956"/>
            <a:chOff x="4716016" y="2993953"/>
            <a:chExt cx="858956" cy="858956"/>
          </a:xfrm>
        </p:grpSpPr>
        <p:grpSp>
          <p:nvGrpSpPr>
            <p:cNvPr id="31" name="组合 30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2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098092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89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96846" y="3864636"/>
            <a:ext cx="858956" cy="858956"/>
            <a:chOff x="3996846" y="3864636"/>
            <a:chExt cx="858956" cy="858956"/>
          </a:xfrm>
        </p:grpSpPr>
        <p:grpSp>
          <p:nvGrpSpPr>
            <p:cNvPr id="36" name="组合 35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3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7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098092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89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609454" y="1997065"/>
            <a:ext cx="954089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5580112" y="2229793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684012" y="3028040"/>
            <a:ext cx="954089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54670" y="3260768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009017" y="3972459"/>
            <a:ext cx="954089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solidFill>
                  <a:srgbClr val="09809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4979675" y="4205187"/>
            <a:ext cx="3043238" cy="553990"/>
          </a:xfrm>
          <a:prstGeom prst="rect">
            <a:avLst/>
          </a:prstGeom>
          <a:noFill/>
          <a:ln>
            <a:noFill/>
          </a:ln>
          <a:extLst/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销售模式</a:t>
            </a:r>
          </a:p>
        </p:txBody>
      </p:sp>
    </p:spTree>
    <p:extLst>
      <p:ext uri="{BB962C8B-B14F-4D97-AF65-F5344CB8AC3E}">
        <p14:creationId xmlns:p14="http://schemas.microsoft.com/office/powerpoint/2010/main" val="153564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4" grpId="0" animBg="1"/>
          <p:bldP spid="15" grpId="0" animBg="1"/>
          <p:bldP spid="16" grpId="0" animBg="1"/>
          <p:bldP spid="17" grpId="0" animBg="1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4" grpId="0" animBg="1"/>
          <p:bldP spid="15" grpId="0" animBg="1"/>
          <p:bldP spid="16" grpId="0" animBg="1"/>
          <p:bldP spid="17" grpId="0" animBg="1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712693" y="929372"/>
            <a:ext cx="3821656" cy="3215431"/>
            <a:chOff x="720" y="839"/>
            <a:chExt cx="3740" cy="3146"/>
          </a:xfrm>
          <a:solidFill>
            <a:srgbClr val="098092"/>
          </a:solidFill>
        </p:grpSpPr>
        <p:sp>
          <p:nvSpPr>
            <p:cNvPr id="3" name="Freeform 67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" name="Freeform 68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" name="Freeform 69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Freeform 70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7" name="Freeform 71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8" name="Freeform 72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9" name="Freeform 73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Freeform 74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Freeform 75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Freeform 76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Freeform 77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Freeform 78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Freeform 79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Freeform 80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Freeform 81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Freeform 82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Freeform 84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Freeform 85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Freeform 86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Freeform 87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88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89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Freeform 90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Freeform 91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Freeform 92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Freeform 93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Freeform 94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95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96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97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Freeform 98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 99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Freeform 100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101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102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103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Freeform 104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Freeform 105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Freeform 106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Freeform 107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Freeform 108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109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Freeform 110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Freeform 111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Freeform 112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Freeform 113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Freeform 114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Freeform 115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Freeform 116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3" name="Freeform 117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Freeform 118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Freeform 119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Freeform 120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Freeform 121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Freeform 122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Freeform 123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Freeform 124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Freeform 125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Freeform 126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127"/>
            <p:cNvSpPr>
              <a:spLocks/>
            </p:cNvSpPr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Freeform 128"/>
            <p:cNvSpPr>
              <a:spLocks/>
            </p:cNvSpPr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3922252" y="2017315"/>
            <a:ext cx="252413" cy="248502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174664" y="2265816"/>
            <a:ext cx="1230648" cy="7578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250905" y="2494022"/>
            <a:ext cx="252413" cy="248502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3503319" y="2734347"/>
            <a:ext cx="1901993" cy="8176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3811969" y="3209261"/>
            <a:ext cx="316249" cy="204834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4128219" y="3209261"/>
            <a:ext cx="1276721" cy="0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3198420" y="3685314"/>
            <a:ext cx="252413" cy="248502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3450833" y="3933815"/>
            <a:ext cx="1954107" cy="0"/>
          </a:xfrm>
          <a:prstGeom prst="line">
            <a:avLst/>
          </a:prstGeom>
          <a:ln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4379132" y="2008564"/>
            <a:ext cx="1031116" cy="261642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74" name="矩形 73"/>
          <p:cNvSpPr/>
          <p:nvPr/>
        </p:nvSpPr>
        <p:spPr>
          <a:xfrm>
            <a:off x="4379132" y="2474188"/>
            <a:ext cx="1031116" cy="261642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75" name="矩形 74"/>
          <p:cNvSpPr/>
          <p:nvPr/>
        </p:nvSpPr>
        <p:spPr>
          <a:xfrm>
            <a:off x="4379132" y="2950860"/>
            <a:ext cx="1031116" cy="261642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76" name="矩形 75"/>
          <p:cNvSpPr/>
          <p:nvPr/>
        </p:nvSpPr>
        <p:spPr>
          <a:xfrm>
            <a:off x="4379132" y="3670225"/>
            <a:ext cx="1031116" cy="261642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点击添加文本</a:t>
            </a:r>
          </a:p>
        </p:txBody>
      </p:sp>
      <p:sp>
        <p:nvSpPr>
          <p:cNvPr id="77" name="TextBox 81"/>
          <p:cNvSpPr txBox="1"/>
          <p:nvPr/>
        </p:nvSpPr>
        <p:spPr>
          <a:xfrm>
            <a:off x="6044636" y="1577444"/>
            <a:ext cx="2228971" cy="2051491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      </a:t>
            </a: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      您的内容打在这里，或者通过复制您的文本后，在此框中选择粘贴，并选择只保留文字。</a:t>
            </a:r>
          </a:p>
        </p:txBody>
      </p:sp>
      <p:sp>
        <p:nvSpPr>
          <p:cNvPr id="78" name="圆角矩形 77"/>
          <p:cNvSpPr/>
          <p:nvPr/>
        </p:nvSpPr>
        <p:spPr>
          <a:xfrm>
            <a:off x="5940152" y="1203598"/>
            <a:ext cx="2448272" cy="2973672"/>
          </a:xfrm>
          <a:prstGeom prst="roundRect">
            <a:avLst/>
          </a:prstGeom>
          <a:noFill/>
          <a:ln w="12700"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447932" y="1008918"/>
            <a:ext cx="1356392" cy="432536"/>
            <a:chOff x="814328" y="3219334"/>
            <a:chExt cx="1356392" cy="432536"/>
          </a:xfrm>
        </p:grpSpPr>
        <p:grpSp>
          <p:nvGrpSpPr>
            <p:cNvPr id="80" name="组合 79"/>
            <p:cNvGrpSpPr/>
            <p:nvPr/>
          </p:nvGrpSpPr>
          <p:grpSpPr>
            <a:xfrm>
              <a:off x="814328" y="3219334"/>
              <a:ext cx="1356392" cy="432536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圆角矩形 8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4351927" y="1373342"/>
                <a:ext cx="3742173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1" name="TextBox 102"/>
            <p:cNvSpPr txBox="1"/>
            <p:nvPr/>
          </p:nvSpPr>
          <p:spPr>
            <a:xfrm>
              <a:off x="831252" y="3331792"/>
              <a:ext cx="132254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98092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85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/04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销售模式</a:t>
            </a:r>
          </a:p>
        </p:txBody>
      </p:sp>
    </p:spTree>
    <p:extLst>
      <p:ext uri="{BB962C8B-B14F-4D97-AF65-F5344CB8AC3E}">
        <p14:creationId xmlns:p14="http://schemas.microsoft.com/office/powerpoint/2010/main" val="27714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77" grpId="1"/>
          <p:bldP spid="7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7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8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9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0" dur="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77" grpId="1"/>
          <p:bldP spid="78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018" y="743582"/>
            <a:ext cx="465036" cy="12613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9" name="组合 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39" name="组合 3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2" name="同心圆 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椭圆 4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53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63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6" name="图片 6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9256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5" name="五角星 4"/>
          <p:cNvSpPr/>
          <p:nvPr/>
        </p:nvSpPr>
        <p:spPr>
          <a:xfrm>
            <a:off x="1879715" y="1635646"/>
            <a:ext cx="2165350" cy="2165350"/>
          </a:xfrm>
          <a:prstGeom prst="star5">
            <a:avLst/>
          </a:prstGeom>
          <a:noFill/>
          <a:ln w="76200"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53038" y="2251596"/>
            <a:ext cx="1218704" cy="1218704"/>
            <a:chOff x="3962648" y="2819400"/>
            <a:chExt cx="1218704" cy="1218704"/>
          </a:xfrm>
        </p:grpSpPr>
        <p:grpSp>
          <p:nvGrpSpPr>
            <p:cNvPr id="7" name="组合 6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" name="同心圆 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+mj-ea"/>
                  <a:ea typeface="+mj-ea"/>
                </a:endParaRPr>
              </a:p>
            </p:txBody>
          </p:sp>
        </p:grpSp>
        <p:sp>
          <p:nvSpPr>
            <p:cNvPr id="8" name="TextBox 5"/>
            <p:cNvSpPr txBox="1"/>
            <p:nvPr/>
          </p:nvSpPr>
          <p:spPr>
            <a:xfrm>
              <a:off x="4059457" y="324408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8092"/>
                  </a:solidFill>
                  <a:latin typeface="+mj-ea"/>
                  <a:ea typeface="+mj-ea"/>
                </a:rPr>
                <a:t>某某公司</a:t>
              </a:r>
              <a:endParaRPr lang="en-US" altLang="zh-CN" b="1" dirty="0">
                <a:solidFill>
                  <a:srgbClr val="098092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1376968" y="2116132"/>
            <a:ext cx="710139" cy="71013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07321" y="1119182"/>
            <a:ext cx="710139" cy="71013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851920" y="2116132"/>
            <a:ext cx="710139" cy="71013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60326" y="3559200"/>
            <a:ext cx="710139" cy="71013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866969" y="3546500"/>
            <a:ext cx="710139" cy="710139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390346" y="1142054"/>
            <a:ext cx="108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98092"/>
                </a:solidFill>
                <a:latin typeface="+mj-ea"/>
                <a:ea typeface="+mj-ea"/>
              </a:rPr>
              <a:t>陈老板</a:t>
            </a:r>
            <a:endParaRPr lang="en-US" altLang="zh-CN" b="1" dirty="0">
              <a:solidFill>
                <a:srgbClr val="098092"/>
              </a:solidFill>
              <a:latin typeface="+mj-ea"/>
              <a:ea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集团副总载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673010" y="2315511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</a:rPr>
              <a:t>陈老板</a:t>
            </a:r>
            <a:endParaRPr lang="en-US" altLang="zh-CN" sz="1400" b="1" dirty="0">
              <a:solidFill>
                <a:srgbClr val="098092"/>
              </a:solidFill>
              <a:latin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集团副总载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166352" y="3817546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</a:rPr>
              <a:t>陈老板</a:t>
            </a:r>
            <a:endParaRPr lang="en-US" altLang="zh-CN" sz="1400" b="1" dirty="0">
              <a:solidFill>
                <a:srgbClr val="098092"/>
              </a:solidFill>
              <a:latin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集团副总载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327482" y="2348989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</a:rPr>
              <a:t>陈老板</a:t>
            </a:r>
            <a:endParaRPr lang="en-US" altLang="zh-CN" sz="1400" b="1" dirty="0">
              <a:solidFill>
                <a:srgbClr val="098092"/>
              </a:solidFill>
              <a:latin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集团副总载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38012" y="3767703"/>
            <a:ext cx="108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98092"/>
                </a:solidFill>
                <a:latin typeface="+mj-ea"/>
              </a:rPr>
              <a:t>陈老板</a:t>
            </a:r>
            <a:endParaRPr lang="en-US" altLang="zh-CN" sz="1400" b="1" dirty="0">
              <a:solidFill>
                <a:srgbClr val="098092"/>
              </a:solidFill>
              <a:latin typeface="+mj-ea"/>
            </a:endParaRPr>
          </a:p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集团副总载</a:t>
            </a:r>
          </a:p>
        </p:txBody>
      </p:sp>
      <p:sp>
        <p:nvSpPr>
          <p:cNvPr id="21" name="TextBox 26"/>
          <p:cNvSpPr txBox="1"/>
          <p:nvPr/>
        </p:nvSpPr>
        <p:spPr>
          <a:xfrm>
            <a:off x="2627594" y="1348687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20%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TextBox 27"/>
          <p:cNvSpPr txBox="1"/>
          <p:nvPr/>
        </p:nvSpPr>
        <p:spPr>
          <a:xfrm>
            <a:off x="1390346" y="2350768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15%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TextBox 28"/>
          <p:cNvSpPr txBox="1"/>
          <p:nvPr/>
        </p:nvSpPr>
        <p:spPr>
          <a:xfrm>
            <a:off x="3871309" y="2350768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10%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1886358" y="3791158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35%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3373706" y="3798480"/>
            <a:ext cx="6713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</a:rPr>
              <a:t>20%</a:t>
            </a:r>
            <a:endParaRPr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940152" y="1314048"/>
            <a:ext cx="2298740" cy="432536"/>
            <a:chOff x="814328" y="3219334"/>
            <a:chExt cx="2298740" cy="432536"/>
          </a:xfrm>
        </p:grpSpPr>
        <p:grpSp>
          <p:nvGrpSpPr>
            <p:cNvPr id="28" name="组合 27"/>
            <p:cNvGrpSpPr/>
            <p:nvPr/>
          </p:nvGrpSpPr>
          <p:grpSpPr>
            <a:xfrm>
              <a:off x="814328" y="3219334"/>
              <a:ext cx="2077200" cy="432536"/>
              <a:chOff x="4304043" y="1286668"/>
              <a:chExt cx="5877487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>
                <a:off x="4304043" y="1286668"/>
                <a:ext cx="5877487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351924" y="1373342"/>
                <a:ext cx="5775624" cy="258445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29" name="TextBox 20"/>
            <p:cNvSpPr txBox="1"/>
            <p:nvPr/>
          </p:nvSpPr>
          <p:spPr>
            <a:xfrm>
              <a:off x="831249" y="3331792"/>
              <a:ext cx="228181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098092"/>
                  </a:solidFill>
                  <a:latin typeface="+mj-ea"/>
                  <a:ea typeface="+mj-ea"/>
                </a:rPr>
                <a:t> 某某某控股集团有限公司 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5940152" y="2004549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01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5940152" y="2827348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02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34" name="TextBox 25"/>
          <p:cNvSpPr txBox="1"/>
          <p:nvPr/>
        </p:nvSpPr>
        <p:spPr>
          <a:xfrm>
            <a:off x="5940152" y="3691444"/>
            <a:ext cx="252028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100" dirty="0">
                <a:latin typeface="+mj-ea"/>
                <a:ea typeface="+mj-ea"/>
              </a:rPr>
              <a:t>03</a:t>
            </a:r>
            <a:r>
              <a:rPr lang="zh-CN" altLang="en-US" sz="1100" dirty="0"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100" dirty="0">
                <a:latin typeface="+mj-ea"/>
                <a:ea typeface="+mj-ea"/>
              </a:rPr>
              <a:t>……</a:t>
            </a:r>
            <a:endParaRPr lang="zh-CN" altLang="en-US" sz="11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3291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32" grpId="0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32" grpId="0"/>
          <p:bldP spid="33" grpId="0"/>
          <p:bldP spid="3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98092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242" y="743582"/>
            <a:ext cx="465036" cy="12613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9" name="组合 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39" name="组合 3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2" name="同心圆 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椭圆 4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53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4925553" y="356555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63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6" name="图片 6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892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36" name="圆角矩形 35"/>
          <p:cNvSpPr/>
          <p:nvPr/>
        </p:nvSpPr>
        <p:spPr>
          <a:xfrm rot="5400000">
            <a:off x="2570636" y="2903009"/>
            <a:ext cx="2093533" cy="1161081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184393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rgbClr val="098092"/>
                  </a:solidFill>
                  <a:latin typeface="+mj-ea"/>
                  <a:ea typeface="+mj-ea"/>
                </a:rPr>
                <a:t>2014</a:t>
              </a:r>
              <a:endParaRPr lang="zh-CN" altLang="en-US" sz="1200" dirty="0">
                <a:solidFill>
                  <a:srgbClr val="09809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558466" y="1864187"/>
            <a:ext cx="1161081" cy="2666129"/>
            <a:chOff x="4013612" y="985436"/>
            <a:chExt cx="1443428" cy="3314468"/>
          </a:xfrm>
        </p:grpSpPr>
        <p:sp>
          <p:nvSpPr>
            <p:cNvPr id="41" name="圆角矩形 40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1696948" y="3568355"/>
            <a:ext cx="899981" cy="899981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2013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圆角矩形 43"/>
          <p:cNvSpPr/>
          <p:nvPr/>
        </p:nvSpPr>
        <p:spPr>
          <a:xfrm rot="5400000">
            <a:off x="5286529" y="2662110"/>
            <a:ext cx="2575331" cy="1161081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145946" y="3575022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rgbClr val="098092"/>
                  </a:solidFill>
                  <a:latin typeface="+mj-ea"/>
                  <a:ea typeface="+mj-ea"/>
                </a:rPr>
                <a:t>2016</a:t>
              </a:r>
              <a:endParaRPr lang="zh-CN" altLang="en-US" sz="1200" dirty="0">
                <a:solidFill>
                  <a:srgbClr val="09809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515258" y="1864187"/>
            <a:ext cx="1161081" cy="2666129"/>
            <a:chOff x="4013612" y="985436"/>
            <a:chExt cx="1443428" cy="3314468"/>
          </a:xfrm>
        </p:grpSpPr>
        <p:sp>
          <p:nvSpPr>
            <p:cNvPr id="49" name="圆角矩形 48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51" name="椭圆 50"/>
          <p:cNvSpPr/>
          <p:nvPr/>
        </p:nvSpPr>
        <p:spPr>
          <a:xfrm>
            <a:off x="4658502" y="3568355"/>
            <a:ext cx="899981" cy="899981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+mj-ea"/>
                <a:ea typeface="+mj-ea"/>
              </a:rPr>
              <a:t>2015</a:t>
            </a:r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52" name="TextBox 123"/>
          <p:cNvSpPr txBox="1"/>
          <p:nvPr/>
        </p:nvSpPr>
        <p:spPr>
          <a:xfrm>
            <a:off x="4703573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98092"/>
                </a:solidFill>
                <a:latin typeface="+mj-ea"/>
                <a:ea typeface="+mj-ea"/>
              </a:rPr>
              <a:t>25%</a:t>
            </a:r>
            <a:endParaRPr lang="zh-CN" altLang="en-US" dirty="0">
              <a:solidFill>
                <a:srgbClr val="098092"/>
              </a:solidFill>
              <a:latin typeface="+mj-ea"/>
              <a:ea typeface="+mj-ea"/>
            </a:endParaRPr>
          </a:p>
        </p:txBody>
      </p:sp>
      <p:sp>
        <p:nvSpPr>
          <p:cNvPr id="53" name="TextBox 124"/>
          <p:cNvSpPr txBox="1"/>
          <p:nvPr/>
        </p:nvSpPr>
        <p:spPr>
          <a:xfrm>
            <a:off x="1712519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98092"/>
                </a:solidFill>
                <a:latin typeface="+mj-ea"/>
                <a:ea typeface="+mj-ea"/>
              </a:rPr>
              <a:t>25%</a:t>
            </a:r>
            <a:endParaRPr lang="zh-CN" altLang="en-US" dirty="0">
              <a:solidFill>
                <a:srgbClr val="098092"/>
              </a:solidFill>
              <a:latin typeface="+mj-ea"/>
              <a:ea typeface="+mj-ea"/>
            </a:endParaRPr>
          </a:p>
        </p:txBody>
      </p:sp>
      <p:sp>
        <p:nvSpPr>
          <p:cNvPr id="54" name="TextBox 127"/>
          <p:cNvSpPr txBox="1"/>
          <p:nvPr/>
        </p:nvSpPr>
        <p:spPr>
          <a:xfrm>
            <a:off x="3184393" y="27832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15%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TextBox 128"/>
          <p:cNvSpPr txBox="1"/>
          <p:nvPr/>
        </p:nvSpPr>
        <p:spPr>
          <a:xfrm>
            <a:off x="6165297" y="227355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25%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TextBox 131"/>
          <p:cNvSpPr txBox="1"/>
          <p:nvPr/>
        </p:nvSpPr>
        <p:spPr>
          <a:xfrm>
            <a:off x="1691680" y="82825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</a:rPr>
              <a:t>添加文字标题</a:t>
            </a:r>
          </a:p>
        </p:txBody>
      </p:sp>
      <p:sp>
        <p:nvSpPr>
          <p:cNvPr id="57" name="TextBox 132"/>
          <p:cNvSpPr txBox="1"/>
          <p:nvPr/>
        </p:nvSpPr>
        <p:spPr>
          <a:xfrm>
            <a:off x="1691680" y="98757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>
              <a:solidFill>
                <a:srgbClr val="080808"/>
              </a:solidFill>
              <a:latin typeface="+mj-ea"/>
              <a:ea typeface="+mj-ea"/>
              <a:cs typeface="方正兰亭细黑_GBK_M" pitchFamily="2" charset="2"/>
            </a:endParaRPr>
          </a:p>
          <a:p>
            <a:r>
              <a:rPr lang="zh-CN" altLang="en-US" sz="1200" dirty="0">
                <a:solidFill>
                  <a:srgbClr val="080808"/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200" dirty="0">
              <a:solidFill>
                <a:srgbClr val="080808"/>
              </a:solidFill>
              <a:latin typeface="+mj-ea"/>
              <a:ea typeface="+mj-ea"/>
              <a:cs typeface="方正兰亭细黑_GBK_M" pitchFamily="2" charset="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1563059" y="838247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98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3" grpId="0" animBg="1"/>
          <p:bldP spid="44" grpId="0" animBg="1"/>
          <p:bldP spid="51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43" grpId="0" animBg="1"/>
          <p:bldP spid="44" grpId="0" animBg="1"/>
          <p:bldP spid="51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42614" y="1570310"/>
            <a:ext cx="2864150" cy="3002957"/>
            <a:chOff x="2330673" y="2010009"/>
            <a:chExt cx="1739454" cy="1412819"/>
          </a:xfrm>
        </p:grpSpPr>
        <p:sp>
          <p:nvSpPr>
            <p:cNvPr id="5" name="圆角矩形 4"/>
            <p:cNvSpPr/>
            <p:nvPr/>
          </p:nvSpPr>
          <p:spPr>
            <a:xfrm>
              <a:off x="2330673" y="2010009"/>
              <a:ext cx="1739454" cy="1412819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2385774" y="2051987"/>
              <a:ext cx="1629238" cy="132885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164025" y="1764106"/>
            <a:ext cx="16213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Add the title here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884245" y="2062814"/>
            <a:ext cx="2196810" cy="24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58143" y="2347684"/>
            <a:ext cx="489994" cy="1684725"/>
            <a:chOff x="6238875" y="2790826"/>
            <a:chExt cx="1285875" cy="4371967"/>
          </a:xfrm>
          <a:solidFill>
            <a:srgbClr val="E2E2E2"/>
          </a:solidFill>
          <a:effectLst/>
        </p:grpSpPr>
        <p:sp>
          <p:nvSpPr>
            <p:cNvPr id="10" name="矩形 9"/>
            <p:cNvSpPr/>
            <p:nvPr/>
          </p:nvSpPr>
          <p:spPr>
            <a:xfrm>
              <a:off x="6238875" y="279082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238875" y="3238501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38875" y="368617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38875" y="4133851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38875" y="458152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238875" y="502602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238875" y="5470524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238875" y="5915023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8875" y="6363489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238875" y="681195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39168" y="2347684"/>
            <a:ext cx="489994" cy="1684725"/>
            <a:chOff x="6238875" y="2790826"/>
            <a:chExt cx="1285875" cy="4371967"/>
          </a:xfrm>
          <a:solidFill>
            <a:srgbClr val="E2E2E2"/>
          </a:solidFill>
          <a:effectLst/>
        </p:grpSpPr>
        <p:sp>
          <p:nvSpPr>
            <p:cNvPr id="21" name="矩形 20"/>
            <p:cNvSpPr/>
            <p:nvPr/>
          </p:nvSpPr>
          <p:spPr>
            <a:xfrm>
              <a:off x="6238875" y="279082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38875" y="3238501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238875" y="368617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238875" y="4133851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238875" y="458152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238875" y="5026025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238875" y="5470524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238875" y="5915023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238875" y="6363489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238875" y="681195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20193" y="2347684"/>
            <a:ext cx="489994" cy="1684725"/>
            <a:chOff x="6238875" y="2790826"/>
            <a:chExt cx="1285875" cy="4371967"/>
          </a:xfrm>
          <a:solidFill>
            <a:srgbClr val="E2E2E2"/>
          </a:solidFill>
          <a:effectLst/>
        </p:grpSpPr>
        <p:sp>
          <p:nvSpPr>
            <p:cNvPr id="32" name="矩形 31"/>
            <p:cNvSpPr/>
            <p:nvPr/>
          </p:nvSpPr>
          <p:spPr>
            <a:xfrm>
              <a:off x="6238875" y="279082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238875" y="3238501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238875" y="3686176"/>
              <a:ext cx="1285875" cy="3508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238875" y="4133851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238875" y="4581526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238875" y="502602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238875" y="5470524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238875" y="5915023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238875" y="6363489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238875" y="681195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01218" y="2347684"/>
            <a:ext cx="489994" cy="1684725"/>
            <a:chOff x="6238875" y="2790826"/>
            <a:chExt cx="1285875" cy="4371967"/>
          </a:xfrm>
          <a:solidFill>
            <a:schemeClr val="accent4"/>
          </a:solidFill>
          <a:effectLst/>
        </p:grpSpPr>
        <p:sp>
          <p:nvSpPr>
            <p:cNvPr id="43" name="矩形 42"/>
            <p:cNvSpPr/>
            <p:nvPr/>
          </p:nvSpPr>
          <p:spPr>
            <a:xfrm>
              <a:off x="6238875" y="2790826"/>
              <a:ext cx="1285875" cy="350838"/>
            </a:xfrm>
            <a:prstGeom prst="rect">
              <a:avLst/>
            </a:pr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238875" y="3238501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38875" y="3686176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238875" y="4133851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238875" y="4581526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238875" y="502602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238875" y="5470524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238875" y="5915023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238875" y="6363489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238875" y="6811955"/>
              <a:ext cx="1285875" cy="350838"/>
            </a:xfrm>
            <a:prstGeom prst="rect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+mj-ea"/>
                <a:ea typeface="+mj-ea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784783" y="4032409"/>
            <a:ext cx="636713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5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367661" y="4032409"/>
            <a:ext cx="636713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5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02</a:t>
            </a:r>
            <a:endParaRPr lang="zh-CN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50401" y="4032409"/>
            <a:ext cx="636713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5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03</a:t>
            </a:r>
            <a:endParaRPr lang="zh-CN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527858" y="4032409"/>
            <a:ext cx="636713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5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04</a:t>
            </a:r>
            <a:endParaRPr lang="zh-CN" altLang="en-US" sz="7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935715" y="1713060"/>
            <a:ext cx="822743" cy="354595"/>
            <a:chOff x="6225354" y="2411080"/>
            <a:chExt cx="1096990" cy="472793"/>
          </a:xfrm>
        </p:grpSpPr>
        <p:grpSp>
          <p:nvGrpSpPr>
            <p:cNvPr id="58" name="组合 57"/>
            <p:cNvGrpSpPr/>
            <p:nvPr/>
          </p:nvGrpSpPr>
          <p:grpSpPr>
            <a:xfrm>
              <a:off x="6225354" y="2411080"/>
              <a:ext cx="1096990" cy="472793"/>
              <a:chOff x="2207939" y="2018653"/>
              <a:chExt cx="6978844" cy="1220496"/>
            </a:xfrm>
          </p:grpSpPr>
          <p:sp>
            <p:nvSpPr>
              <p:cNvPr id="60" name="圆角矩形 59"/>
              <p:cNvSpPr/>
              <p:nvPr/>
            </p:nvSpPr>
            <p:spPr>
              <a:xfrm>
                <a:off x="2207939" y="2018653"/>
                <a:ext cx="6978844" cy="1220496"/>
              </a:xfrm>
              <a:prstGeom prst="roundRect">
                <a:avLst>
                  <a:gd name="adj" fmla="val 50000"/>
                </a:avLst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tx1">
                    <a:lumMod val="65000"/>
                    <a:lumOff val="35000"/>
                    <a:alpha val="4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2252045" y="2038293"/>
                <a:ext cx="2901718" cy="115141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50800" dist="12700" dir="2700000" algn="tl" rotWithShape="0">
                  <a:schemeClr val="tx1">
                    <a:lumMod val="65000"/>
                    <a:lumOff val="35000"/>
                    <a:alpha val="6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571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9" name="矩形 58"/>
            <p:cNvSpPr/>
            <p:nvPr/>
          </p:nvSpPr>
          <p:spPr>
            <a:xfrm>
              <a:off x="6729715" y="2447877"/>
              <a:ext cx="571096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500" spc="75" dirty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855253" y="1669854"/>
            <a:ext cx="1762338" cy="605265"/>
            <a:chOff x="2744012" y="4525702"/>
            <a:chExt cx="2349784" cy="807020"/>
          </a:xfrm>
        </p:grpSpPr>
        <p:sp>
          <p:nvSpPr>
            <p:cNvPr id="63" name="文本框 62"/>
            <p:cNvSpPr txBox="1"/>
            <p:nvPr/>
          </p:nvSpPr>
          <p:spPr bwMode="auto">
            <a:xfrm>
              <a:off x="2744012" y="4747946"/>
              <a:ext cx="2253439" cy="584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此处添加详细文本描述，建议与标题相关并符合整体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5845728" y="1708573"/>
            <a:ext cx="0" cy="491084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4935715" y="2446485"/>
            <a:ext cx="822743" cy="354595"/>
            <a:chOff x="6225354" y="2411080"/>
            <a:chExt cx="1096990" cy="472793"/>
          </a:xfrm>
        </p:grpSpPr>
        <p:grpSp>
          <p:nvGrpSpPr>
            <p:cNvPr id="67" name="组合 66"/>
            <p:cNvGrpSpPr/>
            <p:nvPr/>
          </p:nvGrpSpPr>
          <p:grpSpPr>
            <a:xfrm>
              <a:off x="6225354" y="2411080"/>
              <a:ext cx="1096990" cy="472793"/>
              <a:chOff x="2207939" y="2018653"/>
              <a:chExt cx="6978844" cy="1220496"/>
            </a:xfrm>
          </p:grpSpPr>
          <p:sp>
            <p:nvSpPr>
              <p:cNvPr id="69" name="圆角矩形 68"/>
              <p:cNvSpPr/>
              <p:nvPr/>
            </p:nvSpPr>
            <p:spPr>
              <a:xfrm>
                <a:off x="2207939" y="2018653"/>
                <a:ext cx="6978844" cy="1220496"/>
              </a:xfrm>
              <a:prstGeom prst="roundRect">
                <a:avLst>
                  <a:gd name="adj" fmla="val 50000"/>
                </a:avLst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tx1">
                    <a:lumMod val="65000"/>
                    <a:lumOff val="35000"/>
                    <a:alpha val="4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2252045" y="2038293"/>
                <a:ext cx="2901718" cy="115141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50800" dist="12700" dir="2700000" algn="tl" rotWithShape="0">
                  <a:schemeClr val="tx1">
                    <a:lumMod val="65000"/>
                    <a:lumOff val="35000"/>
                    <a:alpha val="6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571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6729714" y="2447877"/>
              <a:ext cx="571097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500" spc="75" dirty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855253" y="2403279"/>
            <a:ext cx="1762338" cy="587952"/>
            <a:chOff x="2744012" y="4525702"/>
            <a:chExt cx="2349784" cy="783936"/>
          </a:xfrm>
        </p:grpSpPr>
        <p:sp>
          <p:nvSpPr>
            <p:cNvPr id="72" name="文本框 71"/>
            <p:cNvSpPr txBox="1"/>
            <p:nvPr/>
          </p:nvSpPr>
          <p:spPr bwMode="auto">
            <a:xfrm>
              <a:off x="2744012" y="4747946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此处添加详细文本描述，建议与标题相关并符合整体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74" name="直接连接符 73"/>
          <p:cNvCxnSpPr/>
          <p:nvPr/>
        </p:nvCxnSpPr>
        <p:spPr>
          <a:xfrm>
            <a:off x="5845728" y="2441998"/>
            <a:ext cx="0" cy="491084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4935715" y="3179910"/>
            <a:ext cx="822743" cy="354595"/>
            <a:chOff x="6225354" y="2411080"/>
            <a:chExt cx="1096990" cy="472793"/>
          </a:xfrm>
        </p:grpSpPr>
        <p:grpSp>
          <p:nvGrpSpPr>
            <p:cNvPr id="76" name="组合 75"/>
            <p:cNvGrpSpPr/>
            <p:nvPr/>
          </p:nvGrpSpPr>
          <p:grpSpPr>
            <a:xfrm>
              <a:off x="6225354" y="2411080"/>
              <a:ext cx="1096990" cy="472793"/>
              <a:chOff x="2207939" y="2018653"/>
              <a:chExt cx="6978844" cy="1220496"/>
            </a:xfrm>
          </p:grpSpPr>
          <p:sp>
            <p:nvSpPr>
              <p:cNvPr id="78" name="圆角矩形 77"/>
              <p:cNvSpPr/>
              <p:nvPr/>
            </p:nvSpPr>
            <p:spPr>
              <a:xfrm>
                <a:off x="2207939" y="2018653"/>
                <a:ext cx="6978844" cy="1220496"/>
              </a:xfrm>
              <a:prstGeom prst="roundRect">
                <a:avLst>
                  <a:gd name="adj" fmla="val 50000"/>
                </a:avLst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tx1">
                    <a:lumMod val="65000"/>
                    <a:lumOff val="35000"/>
                    <a:alpha val="4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9" name="圆角矩形 78"/>
              <p:cNvSpPr/>
              <p:nvPr/>
            </p:nvSpPr>
            <p:spPr>
              <a:xfrm>
                <a:off x="2252045" y="2038293"/>
                <a:ext cx="2901718" cy="115141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50800" dist="12700" dir="2700000" algn="tl" rotWithShape="0">
                  <a:schemeClr val="tx1">
                    <a:lumMod val="65000"/>
                    <a:lumOff val="35000"/>
                    <a:alpha val="6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571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6729712" y="2447877"/>
              <a:ext cx="571097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500" spc="75" dirty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855253" y="3136704"/>
            <a:ext cx="1762338" cy="587952"/>
            <a:chOff x="2744012" y="4525702"/>
            <a:chExt cx="2349784" cy="783936"/>
          </a:xfrm>
        </p:grpSpPr>
        <p:sp>
          <p:nvSpPr>
            <p:cNvPr id="81" name="文本框 80"/>
            <p:cNvSpPr txBox="1"/>
            <p:nvPr/>
          </p:nvSpPr>
          <p:spPr bwMode="auto">
            <a:xfrm>
              <a:off x="2744012" y="4747946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此处添加详细文本描述，建议与标题相关并符合整体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5845728" y="3175423"/>
            <a:ext cx="0" cy="491084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4935715" y="3913335"/>
            <a:ext cx="822743" cy="354595"/>
            <a:chOff x="6225354" y="2411080"/>
            <a:chExt cx="1096990" cy="472793"/>
          </a:xfrm>
        </p:grpSpPr>
        <p:grpSp>
          <p:nvGrpSpPr>
            <p:cNvPr id="85" name="组合 84"/>
            <p:cNvGrpSpPr/>
            <p:nvPr/>
          </p:nvGrpSpPr>
          <p:grpSpPr>
            <a:xfrm>
              <a:off x="6225354" y="2411080"/>
              <a:ext cx="1096990" cy="472793"/>
              <a:chOff x="2207939" y="2018653"/>
              <a:chExt cx="6978844" cy="1220496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207939" y="2018653"/>
                <a:ext cx="6978844" cy="1220496"/>
              </a:xfrm>
              <a:prstGeom prst="roundRect">
                <a:avLst>
                  <a:gd name="adj" fmla="val 50000"/>
                </a:avLst>
              </a:prstGeom>
              <a:solidFill>
                <a:srgbClr val="098092"/>
              </a:solidFill>
              <a:ln w="31750">
                <a:gradFill flip="none" rotWithShape="1">
                  <a:gsLst>
                    <a:gs pos="0">
                      <a:srgbClr val="CDCDCD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tx1">
                    <a:lumMod val="65000"/>
                    <a:lumOff val="35000"/>
                    <a:alpha val="4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252045" y="2038293"/>
                <a:ext cx="2901718" cy="115141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50800" dist="12700" dir="2700000" algn="tl" rotWithShape="0">
                  <a:schemeClr val="tx1">
                    <a:lumMod val="65000"/>
                    <a:lumOff val="35000"/>
                    <a:alpha val="6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571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6" name="矩形 85"/>
            <p:cNvSpPr/>
            <p:nvPr/>
          </p:nvSpPr>
          <p:spPr>
            <a:xfrm>
              <a:off x="6729714" y="2447877"/>
              <a:ext cx="571097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500" spc="75" dirty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855253" y="3870129"/>
            <a:ext cx="1762338" cy="587952"/>
            <a:chOff x="2744012" y="4525702"/>
            <a:chExt cx="2349784" cy="783936"/>
          </a:xfrm>
        </p:grpSpPr>
        <p:sp>
          <p:nvSpPr>
            <p:cNvPr id="92" name="文本框 91"/>
            <p:cNvSpPr txBox="1"/>
            <p:nvPr/>
          </p:nvSpPr>
          <p:spPr bwMode="auto">
            <a:xfrm>
              <a:off x="2744012" y="4747946"/>
              <a:ext cx="2253439" cy="561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rgbClr val="000000"/>
                  </a:solidFill>
                  <a:latin typeface="+mj-ea"/>
                  <a:cs typeface="Lato Light" charset="0"/>
                  <a:sym typeface="Lato Light" charset="0"/>
                </a:rPr>
                <a:t>此处添加详细文本描述，建议与标题相关并符合整体</a:t>
              </a:r>
              <a:endParaRPr lang="en-US" altLang="zh-CN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endParaRPr>
            </a:p>
          </p:txBody>
        </p:sp>
        <p:sp>
          <p:nvSpPr>
            <p:cNvPr id="93" name="文本框 92"/>
            <p:cNvSpPr txBox="1"/>
            <p:nvPr/>
          </p:nvSpPr>
          <p:spPr bwMode="auto">
            <a:xfrm>
              <a:off x="2744012" y="4525702"/>
              <a:ext cx="23497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</p:grpSp>
      <p:cxnSp>
        <p:nvCxnSpPr>
          <p:cNvPr id="94" name="直接连接符 93"/>
          <p:cNvCxnSpPr/>
          <p:nvPr/>
        </p:nvCxnSpPr>
        <p:spPr>
          <a:xfrm>
            <a:off x="5845728" y="3908848"/>
            <a:ext cx="0" cy="491084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</p:spTree>
    <p:extLst>
      <p:ext uri="{BB962C8B-B14F-4D97-AF65-F5344CB8AC3E}">
        <p14:creationId xmlns:p14="http://schemas.microsoft.com/office/powerpoint/2010/main" val="313944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53" grpId="0"/>
          <p:bldP spid="54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53" grpId="0"/>
          <p:bldP spid="54" grpId="0"/>
          <p:bldP spid="55" grpId="0"/>
          <p:bldP spid="5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8495" y1="87960" x2="28495" y2="87960"/>
                        <a14:foregroundMark x1="18775" y1="79599" x2="78296" y2="83445"/>
                        <a14:foregroundMark x1="10253" y1="91137" x2="82423" y2="89799"/>
                        <a14:foregroundMark x1="9720" y1="94482" x2="91345" y2="94983"/>
                        <a14:foregroundMark x1="88682" y1="16221" x2="87750" y2="56522"/>
                        <a14:foregroundMark x1="25300" y1="73244" x2="69108" y2="74582"/>
                        <a14:foregroundMark x1="29827" y1="77425" x2="72170" y2="78094"/>
                        <a14:foregroundMark x1="31425" y1="78428" x2="69241" y2="86789"/>
                        <a14:foregroundMark x1="23569" y1="81104" x2="56858" y2="93311"/>
                        <a14:foregroundMark x1="13182" y1="16054" x2="15047" y2="71906"/>
                        <a14:foregroundMark x1="50732" y1="69565" x2="86551" y2="70234"/>
                        <a14:foregroundMark x1="15579" y1="3010" x2="87217" y2="4682"/>
                        <a14:foregroundMark x1="12383" y1="21739" x2="13049" y2="75920"/>
                        <a14:foregroundMark x1="88549" y1="6187" x2="88016" y2="29599"/>
                        <a14:foregroundMark x1="88948" y1="5017" x2="88948" y2="5017"/>
                        <a14:foregroundMark x1="83089" y1="60033" x2="86152" y2="84615"/>
                        <a14:foregroundMark x1="85619" y1="62542" x2="86551" y2="88796"/>
                        <a14:foregroundMark x1="84421" y1="63043" x2="89348" y2="79933"/>
                        <a14:foregroundMark x1="88282" y1="26087" x2="88682" y2="54348"/>
                        <a14:foregroundMark x1="57390" y1="76421" x2="68575" y2="91472"/>
                        <a14:foregroundMark x1="58722" y1="80435" x2="81625" y2="84950"/>
                        <a14:foregroundMark x1="46605" y1="82609" x2="65779" y2="83612"/>
                        <a14:backgroundMark x1="90280" y1="29097" x2="89880" y2="63880"/>
                        <a14:backgroundMark x1="90280" y1="12542" x2="89614" y2="57692"/>
                      </a14:backgroundRemoval>
                    </a14:imgEffect>
                    <a14:imgEffect>
                      <a14:sharpenSoften amount="10000"/>
                    </a14:imgEffect>
                    <a14:imgEffect>
                      <a14:saturation sat="108000"/>
                    </a14:imgEffect>
                    <a14:imgEffect>
                      <a14:brightnessContrast bright="-1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3228" y="1347614"/>
            <a:ext cx="3603598" cy="2868098"/>
          </a:xfrm>
          <a:custGeom>
            <a:avLst/>
            <a:gdLst>
              <a:gd name="connsiteX0" fmla="*/ 0 w 5254936"/>
              <a:gd name="connsiteY0" fmla="*/ 0 h 4182396"/>
              <a:gd name="connsiteX1" fmla="*/ 5254936 w 5254936"/>
              <a:gd name="connsiteY1" fmla="*/ 0 h 4182396"/>
              <a:gd name="connsiteX2" fmla="*/ 5254936 w 5254936"/>
              <a:gd name="connsiteY2" fmla="*/ 105697 h 4182396"/>
              <a:gd name="connsiteX3" fmla="*/ 4670192 w 5254936"/>
              <a:gd name="connsiteY3" fmla="*/ 105697 h 4182396"/>
              <a:gd name="connsiteX4" fmla="*/ 4670192 w 5254936"/>
              <a:gd name="connsiteY4" fmla="*/ 3096547 h 4182396"/>
              <a:gd name="connsiteX5" fmla="*/ 5254936 w 5254936"/>
              <a:gd name="connsiteY5" fmla="*/ 3096547 h 4182396"/>
              <a:gd name="connsiteX6" fmla="*/ 5254936 w 5254936"/>
              <a:gd name="connsiteY6" fmla="*/ 4182396 h 4182396"/>
              <a:gd name="connsiteX7" fmla="*/ 0 w 5254936"/>
              <a:gd name="connsiteY7" fmla="*/ 4182396 h 41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4936" h="4182396">
                <a:moveTo>
                  <a:pt x="0" y="0"/>
                </a:moveTo>
                <a:lnTo>
                  <a:pt x="5254936" y="0"/>
                </a:lnTo>
                <a:lnTo>
                  <a:pt x="5254936" y="105697"/>
                </a:lnTo>
                <a:lnTo>
                  <a:pt x="4670192" y="105697"/>
                </a:lnTo>
                <a:lnTo>
                  <a:pt x="4670192" y="3096547"/>
                </a:lnTo>
                <a:lnTo>
                  <a:pt x="5254936" y="3096547"/>
                </a:lnTo>
                <a:lnTo>
                  <a:pt x="5254936" y="4182396"/>
                </a:lnTo>
                <a:lnTo>
                  <a:pt x="0" y="4182396"/>
                </a:lnTo>
                <a:close/>
              </a:path>
            </a:pathLst>
          </a:custGeom>
          <a:effectLst>
            <a:outerShdw blurRad="88900" dist="50800" dir="5400000" algn="t" rotWithShape="0">
              <a:prstClr val="black">
                <a:alpha val="25000"/>
              </a:prstClr>
            </a:outerShdw>
          </a:effec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455189"/>
              </p:ext>
            </p:extLst>
          </p:nvPr>
        </p:nvGraphicFramePr>
        <p:xfrm>
          <a:off x="1539619" y="1524179"/>
          <a:ext cx="2690816" cy="1819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704">
                  <a:extLst>
                    <a:ext uri="{9D8B030D-6E8A-4147-A177-3AD203B41FA5}">
                      <a16:colId xmlns="" xmlns:a16="http://schemas.microsoft.com/office/drawing/2014/main" val="4274656171"/>
                    </a:ext>
                  </a:extLst>
                </a:gridCol>
                <a:gridCol w="672704">
                  <a:extLst>
                    <a:ext uri="{9D8B030D-6E8A-4147-A177-3AD203B41FA5}">
                      <a16:colId xmlns="" xmlns:a16="http://schemas.microsoft.com/office/drawing/2014/main" val="2152398614"/>
                    </a:ext>
                  </a:extLst>
                </a:gridCol>
                <a:gridCol w="672704">
                  <a:extLst>
                    <a:ext uri="{9D8B030D-6E8A-4147-A177-3AD203B41FA5}">
                      <a16:colId xmlns="" xmlns:a16="http://schemas.microsoft.com/office/drawing/2014/main" val="1050118663"/>
                    </a:ext>
                  </a:extLst>
                </a:gridCol>
                <a:gridCol w="672704">
                  <a:extLst>
                    <a:ext uri="{9D8B030D-6E8A-4147-A177-3AD203B41FA5}">
                      <a16:colId xmlns="" xmlns:a16="http://schemas.microsoft.com/office/drawing/2014/main" val="2676359237"/>
                    </a:ext>
                  </a:extLst>
                </a:gridCol>
              </a:tblGrid>
              <a:tr h="25990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latin typeface="ITC Avant Garde Std Md" panose="020B0602020202020204" pitchFamily="34" charset="0"/>
                        </a:rPr>
                        <a:t>Text</a:t>
                      </a:r>
                      <a:endParaRPr lang="zh-CN" altLang="en-US" sz="900" dirty="0">
                        <a:latin typeface="ITC Avant Garde Std Md" panose="020B06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latin typeface="ITC Avant Garde Std Md" panose="020B0602020202020204" pitchFamily="34" charset="0"/>
                        </a:rPr>
                        <a:t>Number</a:t>
                      </a:r>
                      <a:endParaRPr lang="zh-CN" altLang="en-US" sz="900" dirty="0">
                        <a:latin typeface="ITC Avant Garde Std Md" panose="020B06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latin typeface="ITC Avant Garde Std Md" panose="020B0602020202020204" pitchFamily="34" charset="0"/>
                        </a:rPr>
                        <a:t>Text</a:t>
                      </a:r>
                      <a:endParaRPr lang="zh-CN" altLang="en-US" sz="900" dirty="0">
                        <a:latin typeface="ITC Avant Garde Std Md" panose="020B06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latin typeface="ITC Avant Garde Std Md" panose="020B0602020202020204" pitchFamily="34" charset="0"/>
                        </a:rPr>
                        <a:t>Text</a:t>
                      </a:r>
                      <a:endParaRPr lang="zh-CN" altLang="en-US" sz="900" dirty="0">
                        <a:latin typeface="ITC Avant Garde Std Md" panose="020B06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941757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TC Avant Garde Std Bk" panose="020B0502020202020204" pitchFamily="34" charset="0"/>
                        </a:rPr>
                        <a:t>text</a:t>
                      </a:r>
                      <a:endParaRPr lang="zh-CN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ITC Avant Garde Std Bk" panose="020B05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TC Avant Garde Std Bk" panose="020B0502020202020204" pitchFamily="34" charset="0"/>
                        </a:rPr>
                        <a:t>0.00</a:t>
                      </a:r>
                      <a:endParaRPr lang="zh-CN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ITC Avant Garde Std Bk" panose="020B05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8897716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TC Avant Garde Std Bk" panose="020B0502020202020204" pitchFamily="34" charset="0"/>
                        </a:rPr>
                        <a:t>0.00</a:t>
                      </a:r>
                      <a:endParaRPr lang="zh-CN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ITC Avant Garde Std Bk" panose="020B05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5801154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0.00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47732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0.00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7045498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0.00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5273568"/>
                  </a:ext>
                </a:extLst>
              </a:tr>
              <a:tr h="259904"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TC Avant Garde Std Bk" panose="020B0502020202020204" pitchFamily="34" charset="0"/>
                        </a:rPr>
                        <a:t>text</a:t>
                      </a:r>
                      <a:endParaRPr lang="zh-CN" altLang="en-US" sz="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ITC Avant Garde Std Bk" panose="020B0502020202020204" pitchFamily="34" charset="0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0.00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ITC Avant Garde Std Bk" panose="020B0502020202020204" pitchFamily="34" charset="0"/>
                          <a:ea typeface="宋体" panose="02010600030101010101" pitchFamily="2" charset="-122"/>
                          <a:cs typeface="+mn-cs"/>
                        </a:rPr>
                        <a:t>text</a:t>
                      </a:r>
                      <a:endParaRPr kumimoji="0" lang="zh-CN" alt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ITC Avant Garde Std Bk" panose="020B0502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21649155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045937" y="1707000"/>
            <a:ext cx="2610115" cy="397895"/>
            <a:chOff x="2219516" y="1937988"/>
            <a:chExt cx="22140077" cy="1369531"/>
          </a:xfrm>
        </p:grpSpPr>
        <p:sp>
          <p:nvSpPr>
            <p:cNvPr id="7" name="圆角矩形 6"/>
            <p:cNvSpPr/>
            <p:nvPr/>
          </p:nvSpPr>
          <p:spPr>
            <a:xfrm>
              <a:off x="2219516" y="1937988"/>
              <a:ext cx="22140077" cy="136953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50800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2252610" y="1956520"/>
              <a:ext cx="6323163" cy="129200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38100" dist="12700" dir="2700000" algn="tl" rotWithShape="0">
                <a:schemeClr val="tx1">
                  <a:lumMod val="65000"/>
                  <a:lumOff val="35000"/>
                  <a:alpha val="6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571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15015" y="1781482"/>
            <a:ext cx="16213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请在这里输入标题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045937" y="2945614"/>
            <a:ext cx="2610115" cy="397895"/>
            <a:chOff x="2219516" y="1937988"/>
            <a:chExt cx="22140077" cy="1369531"/>
          </a:xfrm>
        </p:grpSpPr>
        <p:sp>
          <p:nvSpPr>
            <p:cNvPr id="11" name="圆角矩形 10"/>
            <p:cNvSpPr/>
            <p:nvPr/>
          </p:nvSpPr>
          <p:spPr>
            <a:xfrm>
              <a:off x="2219516" y="1937988"/>
              <a:ext cx="22140077" cy="1369531"/>
            </a:xfrm>
            <a:prstGeom prst="roundRect">
              <a:avLst>
                <a:gd name="adj" fmla="val 50000"/>
              </a:avLst>
            </a:prstGeom>
            <a:solidFill>
              <a:srgbClr val="098092"/>
            </a:solidFill>
            <a:ln w="50800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7946124" y="1976191"/>
              <a:ext cx="6323163" cy="129200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38100" dist="12700" dir="2700000" algn="tl" rotWithShape="0">
                <a:schemeClr val="tx1">
                  <a:lumMod val="65000"/>
                  <a:lumOff val="35000"/>
                  <a:alpha val="6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571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179204" y="3020096"/>
            <a:ext cx="16213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请在这里输入标题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5045937" y="2167952"/>
            <a:ext cx="2703875" cy="421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5045937" y="3420229"/>
            <a:ext cx="2703875" cy="421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</p:spTree>
    <p:extLst>
      <p:ext uri="{BB962C8B-B14F-4D97-AF65-F5344CB8AC3E}">
        <p14:creationId xmlns:p14="http://schemas.microsoft.com/office/powerpoint/2010/main" val="274679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0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0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3" grpId="0"/>
          <p:bldP spid="14" grpId="0"/>
          <p:bldP spid="1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203150" y="1253016"/>
            <a:ext cx="3240360" cy="108012"/>
            <a:chOff x="1507396" y="1628800"/>
            <a:chExt cx="4320480" cy="144016"/>
          </a:xfrm>
        </p:grpSpPr>
        <p:cxnSp>
          <p:nvCxnSpPr>
            <p:cNvPr id="85" name="直接连接符 84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/>
          <p:cNvGrpSpPr/>
          <p:nvPr/>
        </p:nvGrpSpPr>
        <p:grpSpPr>
          <a:xfrm>
            <a:off x="4860031" y="1253016"/>
            <a:ext cx="3240360" cy="108012"/>
            <a:chOff x="1507396" y="1628800"/>
            <a:chExt cx="4320480" cy="144016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rgbClr val="2784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25"/>
          <p:cNvSpPr txBox="1"/>
          <p:nvPr/>
        </p:nvSpPr>
        <p:spPr>
          <a:xfrm>
            <a:off x="4301219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TextBox 26"/>
          <p:cNvSpPr txBox="1"/>
          <p:nvPr/>
        </p:nvSpPr>
        <p:spPr>
          <a:xfrm>
            <a:off x="3946892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TextBox 27"/>
          <p:cNvSpPr txBox="1"/>
          <p:nvPr/>
        </p:nvSpPr>
        <p:spPr>
          <a:xfrm>
            <a:off x="3586852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1" name="TextBox 28"/>
          <p:cNvSpPr txBox="1"/>
          <p:nvPr/>
        </p:nvSpPr>
        <p:spPr>
          <a:xfrm>
            <a:off x="3226812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TextBox 29"/>
          <p:cNvSpPr txBox="1"/>
          <p:nvPr/>
        </p:nvSpPr>
        <p:spPr>
          <a:xfrm>
            <a:off x="2866773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TextBox 30"/>
          <p:cNvSpPr txBox="1"/>
          <p:nvPr/>
        </p:nvSpPr>
        <p:spPr>
          <a:xfrm>
            <a:off x="2506733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" name="TextBox 31"/>
          <p:cNvSpPr txBox="1"/>
          <p:nvPr/>
        </p:nvSpPr>
        <p:spPr>
          <a:xfrm>
            <a:off x="2146693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" name="TextBox 32"/>
          <p:cNvSpPr txBox="1"/>
          <p:nvPr/>
        </p:nvSpPr>
        <p:spPr>
          <a:xfrm>
            <a:off x="1786653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" name="TextBox 33"/>
          <p:cNvSpPr txBox="1"/>
          <p:nvPr/>
        </p:nvSpPr>
        <p:spPr>
          <a:xfrm>
            <a:off x="1426614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7" name="TextBox 34"/>
          <p:cNvSpPr txBox="1"/>
          <p:nvPr/>
        </p:nvSpPr>
        <p:spPr>
          <a:xfrm>
            <a:off x="1032911" y="1045267"/>
            <a:ext cx="386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TextBox 35"/>
          <p:cNvSpPr txBox="1"/>
          <p:nvPr/>
        </p:nvSpPr>
        <p:spPr>
          <a:xfrm>
            <a:off x="4725051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TextBox 36"/>
          <p:cNvSpPr txBox="1"/>
          <p:nvPr/>
        </p:nvSpPr>
        <p:spPr>
          <a:xfrm>
            <a:off x="5083495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0" name="TextBox 37"/>
          <p:cNvSpPr txBox="1"/>
          <p:nvPr/>
        </p:nvSpPr>
        <p:spPr>
          <a:xfrm>
            <a:off x="5443535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1" name="TextBox 38"/>
          <p:cNvSpPr txBox="1"/>
          <p:nvPr/>
        </p:nvSpPr>
        <p:spPr>
          <a:xfrm>
            <a:off x="5803575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TextBox 39"/>
          <p:cNvSpPr txBox="1"/>
          <p:nvPr/>
        </p:nvSpPr>
        <p:spPr>
          <a:xfrm>
            <a:off x="6163614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TextBox 40"/>
          <p:cNvSpPr txBox="1"/>
          <p:nvPr/>
        </p:nvSpPr>
        <p:spPr>
          <a:xfrm>
            <a:off x="6523654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Box 41"/>
          <p:cNvSpPr txBox="1"/>
          <p:nvPr/>
        </p:nvSpPr>
        <p:spPr>
          <a:xfrm>
            <a:off x="6883694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TextBox 42"/>
          <p:cNvSpPr txBox="1"/>
          <p:nvPr/>
        </p:nvSpPr>
        <p:spPr>
          <a:xfrm>
            <a:off x="7243734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Box 43"/>
          <p:cNvSpPr txBox="1"/>
          <p:nvPr/>
        </p:nvSpPr>
        <p:spPr>
          <a:xfrm>
            <a:off x="7603773" y="10452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TextBox 44"/>
          <p:cNvSpPr txBox="1"/>
          <p:nvPr/>
        </p:nvSpPr>
        <p:spPr>
          <a:xfrm>
            <a:off x="7930153" y="1045267"/>
            <a:ext cx="386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五边形 127"/>
          <p:cNvSpPr/>
          <p:nvPr/>
        </p:nvSpPr>
        <p:spPr>
          <a:xfrm flipH="1">
            <a:off x="2059805" y="1581640"/>
            <a:ext cx="2383705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9" name="五边形 128"/>
          <p:cNvSpPr/>
          <p:nvPr/>
        </p:nvSpPr>
        <p:spPr>
          <a:xfrm flipH="1">
            <a:off x="2977535" y="1995686"/>
            <a:ext cx="1465975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0" name="五边形 129"/>
          <p:cNvSpPr/>
          <p:nvPr/>
        </p:nvSpPr>
        <p:spPr>
          <a:xfrm flipH="1">
            <a:off x="2419845" y="2409731"/>
            <a:ext cx="2023665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1" name="五边形 130"/>
          <p:cNvSpPr/>
          <p:nvPr/>
        </p:nvSpPr>
        <p:spPr>
          <a:xfrm flipH="1">
            <a:off x="1226440" y="2823777"/>
            <a:ext cx="3217070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2" name="五边形 131"/>
          <p:cNvSpPr/>
          <p:nvPr/>
        </p:nvSpPr>
        <p:spPr>
          <a:xfrm flipH="1">
            <a:off x="1786654" y="3237823"/>
            <a:ext cx="2656856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3" name="五边形 132"/>
          <p:cNvSpPr/>
          <p:nvPr/>
        </p:nvSpPr>
        <p:spPr>
          <a:xfrm flipH="1">
            <a:off x="2643309" y="3651869"/>
            <a:ext cx="1800201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4" name="五边形 133"/>
          <p:cNvSpPr/>
          <p:nvPr/>
        </p:nvSpPr>
        <p:spPr>
          <a:xfrm flipH="1">
            <a:off x="3363388" y="4066269"/>
            <a:ext cx="1080122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5" name="TextBox 52"/>
          <p:cNvSpPr txBox="1"/>
          <p:nvPr/>
        </p:nvSpPr>
        <p:spPr>
          <a:xfrm>
            <a:off x="1582751" y="1587723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36" name="TextBox 53"/>
          <p:cNvSpPr txBox="1"/>
          <p:nvPr/>
        </p:nvSpPr>
        <p:spPr>
          <a:xfrm>
            <a:off x="2482557" y="200223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37" name="TextBox 54"/>
          <p:cNvSpPr txBox="1"/>
          <p:nvPr/>
        </p:nvSpPr>
        <p:spPr>
          <a:xfrm>
            <a:off x="1945818" y="241599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38" name="TextBox 55"/>
          <p:cNvSpPr txBox="1"/>
          <p:nvPr/>
        </p:nvSpPr>
        <p:spPr>
          <a:xfrm>
            <a:off x="795345" y="282377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39" name="TextBox 56"/>
          <p:cNvSpPr txBox="1"/>
          <p:nvPr/>
        </p:nvSpPr>
        <p:spPr>
          <a:xfrm>
            <a:off x="1359116" y="324390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40" name="TextBox 57"/>
          <p:cNvSpPr txBox="1"/>
          <p:nvPr/>
        </p:nvSpPr>
        <p:spPr>
          <a:xfrm>
            <a:off x="2146693" y="365842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41" name="TextBox 58"/>
          <p:cNvSpPr txBox="1"/>
          <p:nvPr/>
        </p:nvSpPr>
        <p:spPr>
          <a:xfrm>
            <a:off x="2860725" y="407217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42" name="五边形 141"/>
          <p:cNvSpPr/>
          <p:nvPr/>
        </p:nvSpPr>
        <p:spPr>
          <a:xfrm>
            <a:off x="4860031" y="1581640"/>
            <a:ext cx="1216695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3" name="五边形 142"/>
          <p:cNvSpPr/>
          <p:nvPr/>
        </p:nvSpPr>
        <p:spPr>
          <a:xfrm>
            <a:off x="4860032" y="1995686"/>
            <a:ext cx="2296814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4" name="五边形 143"/>
          <p:cNvSpPr/>
          <p:nvPr/>
        </p:nvSpPr>
        <p:spPr>
          <a:xfrm>
            <a:off x="4860031" y="2409731"/>
            <a:ext cx="1440159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5" name="五边形 144"/>
          <p:cNvSpPr/>
          <p:nvPr/>
        </p:nvSpPr>
        <p:spPr>
          <a:xfrm>
            <a:off x="4860031" y="2823777"/>
            <a:ext cx="3070121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6" name="五边形 145"/>
          <p:cNvSpPr/>
          <p:nvPr/>
        </p:nvSpPr>
        <p:spPr>
          <a:xfrm>
            <a:off x="4860032" y="3237823"/>
            <a:ext cx="2222009" cy="243000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7" name="五边形 146"/>
          <p:cNvSpPr/>
          <p:nvPr/>
        </p:nvSpPr>
        <p:spPr>
          <a:xfrm>
            <a:off x="4860032" y="3651869"/>
            <a:ext cx="2575405" cy="24300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8" name="五边形 147"/>
          <p:cNvSpPr/>
          <p:nvPr/>
        </p:nvSpPr>
        <p:spPr>
          <a:xfrm>
            <a:off x="4860032" y="4066270"/>
            <a:ext cx="1897973" cy="236738"/>
          </a:xfrm>
          <a:prstGeom prst="homePlate">
            <a:avLst/>
          </a:prstGeom>
          <a:solidFill>
            <a:srgbClr val="09809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9" name="TextBox 66"/>
          <p:cNvSpPr txBox="1"/>
          <p:nvPr/>
        </p:nvSpPr>
        <p:spPr>
          <a:xfrm>
            <a:off x="6140025" y="1587723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0" name="TextBox 67"/>
          <p:cNvSpPr txBox="1"/>
          <p:nvPr/>
        </p:nvSpPr>
        <p:spPr>
          <a:xfrm>
            <a:off x="7214296" y="200223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1" name="TextBox 68"/>
          <p:cNvSpPr txBox="1"/>
          <p:nvPr/>
        </p:nvSpPr>
        <p:spPr>
          <a:xfrm>
            <a:off x="6350200" y="241599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2" name="TextBox 69"/>
          <p:cNvSpPr txBox="1"/>
          <p:nvPr/>
        </p:nvSpPr>
        <p:spPr>
          <a:xfrm>
            <a:off x="7930152" y="2823777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3" name="TextBox 70"/>
          <p:cNvSpPr txBox="1"/>
          <p:nvPr/>
        </p:nvSpPr>
        <p:spPr>
          <a:xfrm>
            <a:off x="7176407" y="3243906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4" name="TextBox 71"/>
          <p:cNvSpPr txBox="1"/>
          <p:nvPr/>
        </p:nvSpPr>
        <p:spPr>
          <a:xfrm>
            <a:off x="7482213" y="365842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5" name="TextBox 72"/>
          <p:cNvSpPr txBox="1"/>
          <p:nvPr/>
        </p:nvSpPr>
        <p:spPr>
          <a:xfrm>
            <a:off x="6820673" y="407217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56" name="TextBox 73"/>
          <p:cNvSpPr txBox="1"/>
          <p:nvPr/>
        </p:nvSpPr>
        <p:spPr>
          <a:xfrm>
            <a:off x="4514593" y="1553099"/>
            <a:ext cx="3193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7" name="TextBox 74"/>
          <p:cNvSpPr txBox="1"/>
          <p:nvPr/>
        </p:nvSpPr>
        <p:spPr>
          <a:xfrm>
            <a:off x="4514593" y="1967145"/>
            <a:ext cx="3048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8" name="TextBox 75"/>
          <p:cNvSpPr txBox="1"/>
          <p:nvPr/>
        </p:nvSpPr>
        <p:spPr>
          <a:xfrm>
            <a:off x="4514593" y="2381190"/>
            <a:ext cx="312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9" name="TextBox 76"/>
          <p:cNvSpPr txBox="1"/>
          <p:nvPr/>
        </p:nvSpPr>
        <p:spPr>
          <a:xfrm>
            <a:off x="4514593" y="2795236"/>
            <a:ext cx="3305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0" name="TextBox 77"/>
          <p:cNvSpPr txBox="1"/>
          <p:nvPr/>
        </p:nvSpPr>
        <p:spPr>
          <a:xfrm>
            <a:off x="4514593" y="3209282"/>
            <a:ext cx="2904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TextBox 78"/>
          <p:cNvSpPr txBox="1"/>
          <p:nvPr/>
        </p:nvSpPr>
        <p:spPr>
          <a:xfrm>
            <a:off x="4514593" y="3623328"/>
            <a:ext cx="2872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TextBox 79"/>
          <p:cNvSpPr txBox="1"/>
          <p:nvPr/>
        </p:nvSpPr>
        <p:spPr>
          <a:xfrm>
            <a:off x="4514593" y="4037375"/>
            <a:ext cx="32733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endParaRPr lang="zh-CN" altLang="en-US" sz="15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664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1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600"/>
                            </p:stCondLst>
                            <p:childTnLst>
                              <p:par>
                                <p:cTn id="1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949305"/>
              </p:ext>
            </p:extLst>
          </p:nvPr>
        </p:nvGraphicFramePr>
        <p:xfrm>
          <a:off x="1403648" y="843558"/>
          <a:ext cx="6400800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</p:spTree>
    <p:extLst>
      <p:ext uri="{BB962C8B-B14F-4D97-AF65-F5344CB8AC3E}">
        <p14:creationId xmlns:p14="http://schemas.microsoft.com/office/powerpoint/2010/main" val="37237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1770547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+mj-ea"/>
                <a:ea typeface="+mj-ea"/>
              </a:rPr>
              <a:t>收入来源一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454533" y="3700897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100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2773993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+mj-ea"/>
                <a:ea typeface="+mj-ea"/>
              </a:rPr>
              <a:t>收入来源二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3763857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+mj-ea"/>
                <a:ea typeface="+mj-ea"/>
              </a:rPr>
              <a:t>收入来源三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753722" y="4155601"/>
            <a:ext cx="879085" cy="251549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1100" dirty="0">
                <a:latin typeface="+mj-ea"/>
                <a:ea typeface="+mj-ea"/>
              </a:rPr>
              <a:t>收入来源四</a:t>
            </a:r>
          </a:p>
        </p:txBody>
      </p:sp>
      <p:sp>
        <p:nvSpPr>
          <p:cNvPr id="16" name="TextBox 7"/>
          <p:cNvSpPr txBox="1"/>
          <p:nvPr/>
        </p:nvSpPr>
        <p:spPr>
          <a:xfrm>
            <a:off x="1454533" y="3372062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200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1454533" y="3043226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300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1454533" y="2714390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400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1454533" y="2385554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500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1454533" y="2056719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600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1454533" y="1722320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700</a:t>
            </a:r>
            <a:endParaRPr lang="zh-CN" altLang="en-US" sz="800" dirty="0">
              <a:latin typeface="+mj-ea"/>
              <a:ea typeface="+mj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711226" y="1460752"/>
            <a:ext cx="3978744" cy="2630686"/>
            <a:chOff x="1126939" y="1350372"/>
            <a:chExt cx="4464496" cy="295232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23"/>
          <p:cNvSpPr txBox="1"/>
          <p:nvPr/>
        </p:nvSpPr>
        <p:spPr>
          <a:xfrm>
            <a:off x="1454533" y="1399047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800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1454533" y="4029733"/>
            <a:ext cx="192520" cy="1234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800" dirty="0">
                <a:latin typeface="+mj-ea"/>
                <a:ea typeface="+mj-ea"/>
              </a:rPr>
              <a:t>0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43680" y="1789588"/>
            <a:ext cx="577560" cy="23018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43680" y="1950648"/>
            <a:ext cx="577560" cy="2140793"/>
          </a:xfrm>
          <a:prstGeom prst="rect">
            <a:avLst/>
          </a:prstGeom>
          <a:solidFill>
            <a:srgbClr val="09809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24756" y="2447260"/>
            <a:ext cx="577560" cy="16441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24756" y="2714391"/>
            <a:ext cx="577560" cy="1377050"/>
          </a:xfrm>
          <a:prstGeom prst="rect">
            <a:avLst/>
          </a:prstGeom>
          <a:solidFill>
            <a:srgbClr val="09809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14620" y="2940513"/>
            <a:ext cx="577560" cy="115092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914620" y="3372062"/>
            <a:ext cx="577560" cy="719378"/>
          </a:xfrm>
          <a:prstGeom prst="rect">
            <a:avLst/>
          </a:prstGeom>
          <a:solidFill>
            <a:srgbClr val="09809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909799" y="3104932"/>
            <a:ext cx="577560" cy="9865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909799" y="3319024"/>
            <a:ext cx="577560" cy="772415"/>
          </a:xfrm>
          <a:prstGeom prst="rect">
            <a:avLst/>
          </a:prstGeom>
          <a:solidFill>
            <a:srgbClr val="098092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42" name="TextBox 33"/>
          <p:cNvSpPr txBox="1"/>
          <p:nvPr/>
        </p:nvSpPr>
        <p:spPr>
          <a:xfrm>
            <a:off x="6085292" y="1779110"/>
            <a:ext cx="2181892" cy="92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2"/>
                </a:solidFill>
                <a:latin typeface="+mj-ea"/>
                <a:ea typeface="+mj-ea"/>
              </a:rPr>
              <a:t>       点击输入简要文字解说，解说文字尽量概括精炼，不用多余的文字修饰，简洁精准的 解说所提炼的核心概念。 点击输入简要文字解说，解说文字尽量概括精炼，不用多余的文字修饰。</a:t>
            </a:r>
          </a:p>
        </p:txBody>
      </p:sp>
      <p:sp>
        <p:nvSpPr>
          <p:cNvPr id="43" name="TextBox 34"/>
          <p:cNvSpPr txBox="1"/>
          <p:nvPr/>
        </p:nvSpPr>
        <p:spPr>
          <a:xfrm>
            <a:off x="6085292" y="1347614"/>
            <a:ext cx="1835280" cy="277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800" dirty="0">
                <a:solidFill>
                  <a:schemeClr val="bg2"/>
                </a:solidFill>
                <a:latin typeface="+mj-ea"/>
                <a:ea typeface="+mj-ea"/>
              </a:rPr>
              <a:t>点击输入标题文本</a:t>
            </a:r>
          </a:p>
        </p:txBody>
      </p:sp>
      <p:sp>
        <p:nvSpPr>
          <p:cNvPr id="44" name="TextBox 35"/>
          <p:cNvSpPr txBox="1"/>
          <p:nvPr/>
        </p:nvSpPr>
        <p:spPr>
          <a:xfrm>
            <a:off x="6064919" y="3035981"/>
            <a:ext cx="2027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700" dirty="0">
                <a:solidFill>
                  <a:schemeClr val="bg2"/>
                </a:solidFill>
                <a:latin typeface="+mj-ea"/>
                <a:ea typeface="+mj-ea"/>
              </a:rPr>
              <a:t>18,500,000</a:t>
            </a:r>
            <a:endParaRPr lang="zh-CN" altLang="en-US" sz="2700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45" name="TextBox 36"/>
          <p:cNvSpPr txBox="1"/>
          <p:nvPr/>
        </p:nvSpPr>
        <p:spPr>
          <a:xfrm>
            <a:off x="6085292" y="2824655"/>
            <a:ext cx="1283466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b="1" dirty="0">
                <a:solidFill>
                  <a:schemeClr val="bg2"/>
                </a:solidFill>
                <a:latin typeface="+mj-ea"/>
                <a:ea typeface="+mj-ea"/>
              </a:rPr>
              <a:t>全年总额：</a:t>
            </a:r>
          </a:p>
        </p:txBody>
      </p:sp>
      <p:sp>
        <p:nvSpPr>
          <p:cNvPr id="46" name="TextBox 37"/>
          <p:cNvSpPr txBox="1"/>
          <p:nvPr/>
        </p:nvSpPr>
        <p:spPr>
          <a:xfrm>
            <a:off x="6095007" y="3846872"/>
            <a:ext cx="565845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bg2"/>
                </a:solidFill>
                <a:latin typeface="+mj-ea"/>
                <a:ea typeface="+mj-ea"/>
              </a:rPr>
              <a:t>毛利润</a:t>
            </a:r>
          </a:p>
        </p:txBody>
      </p:sp>
      <p:sp>
        <p:nvSpPr>
          <p:cNvPr id="47" name="TextBox 38"/>
          <p:cNvSpPr txBox="1"/>
          <p:nvPr/>
        </p:nvSpPr>
        <p:spPr>
          <a:xfrm>
            <a:off x="6095007" y="4153660"/>
            <a:ext cx="565845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bg2"/>
                </a:solidFill>
                <a:latin typeface="+mj-ea"/>
                <a:ea typeface="+mj-ea"/>
              </a:rPr>
              <a:t>纯利润</a:t>
            </a:r>
          </a:p>
        </p:txBody>
      </p:sp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3966385" y="2691943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300" b="1" dirty="0">
                <a:solidFill>
                  <a:srgbClr val="098092"/>
                </a:solidFill>
                <a:latin typeface="+mj-ea"/>
                <a:ea typeface="+mj-ea"/>
              </a:rPr>
              <a:t>350</a:t>
            </a:r>
            <a:r>
              <a:rPr lang="zh-CN" altLang="en-US" sz="1300" b="1" dirty="0">
                <a:solidFill>
                  <a:srgbClr val="098092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2969246" y="2215057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300" b="1" dirty="0">
                <a:solidFill>
                  <a:srgbClr val="098092"/>
                </a:solidFill>
                <a:latin typeface="+mj-ea"/>
                <a:ea typeface="+mj-ea"/>
              </a:rPr>
              <a:t>500</a:t>
            </a:r>
            <a:r>
              <a:rPr lang="zh-CN" altLang="en-US" sz="1300" b="1" dirty="0">
                <a:solidFill>
                  <a:srgbClr val="098092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0" name="TextBox 9"/>
          <p:cNvSpPr txBox="1">
            <a:spLocks noChangeArrowheads="1"/>
          </p:cNvSpPr>
          <p:nvPr/>
        </p:nvSpPr>
        <p:spPr bwMode="auto">
          <a:xfrm>
            <a:off x="4951461" y="2878512"/>
            <a:ext cx="488579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300" b="1" dirty="0">
                <a:solidFill>
                  <a:srgbClr val="098092"/>
                </a:solidFill>
                <a:latin typeface="+mj-ea"/>
                <a:ea typeface="+mj-ea"/>
              </a:rPr>
              <a:t>300</a:t>
            </a:r>
            <a:r>
              <a:rPr lang="zh-CN" altLang="en-US" sz="1300" b="1" dirty="0">
                <a:solidFill>
                  <a:srgbClr val="098092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1" name="TextBox 42"/>
          <p:cNvSpPr txBox="1"/>
          <p:nvPr/>
        </p:nvSpPr>
        <p:spPr>
          <a:xfrm>
            <a:off x="1299530" y="4176169"/>
            <a:ext cx="471018" cy="205684"/>
          </a:xfrm>
          <a:prstGeom prst="rect">
            <a:avLst/>
          </a:prstGeom>
          <a:noFill/>
        </p:spPr>
        <p:txBody>
          <a:bodyPr wrap="square" lIns="81477" tIns="40738" rIns="81477" bIns="40738" rtlCol="0">
            <a:spAutoFit/>
          </a:bodyPr>
          <a:lstStyle/>
          <a:p>
            <a:pPr algn="ctr"/>
            <a:r>
              <a:rPr lang="zh-CN" altLang="en-US" sz="800" dirty="0">
                <a:latin typeface="+mj-ea"/>
                <a:ea typeface="+mj-ea"/>
              </a:rPr>
              <a:t>（万元）</a:t>
            </a:r>
          </a:p>
        </p:txBody>
      </p:sp>
      <p:sp>
        <p:nvSpPr>
          <p:cNvPr id="52" name="TextBox 9"/>
          <p:cNvSpPr txBox="1">
            <a:spLocks noChangeArrowheads="1"/>
          </p:cNvSpPr>
          <p:nvPr/>
        </p:nvSpPr>
        <p:spPr bwMode="auto">
          <a:xfrm>
            <a:off x="2036895" y="2035763"/>
            <a:ext cx="39113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650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3" name="TextBox 9"/>
          <p:cNvSpPr txBox="1">
            <a:spLocks noChangeArrowheads="1"/>
          </p:cNvSpPr>
          <p:nvPr/>
        </p:nvSpPr>
        <p:spPr bwMode="auto">
          <a:xfrm>
            <a:off x="3017969" y="2784790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420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4" name="TextBox 9"/>
          <p:cNvSpPr txBox="1">
            <a:spLocks noChangeArrowheads="1"/>
          </p:cNvSpPr>
          <p:nvPr/>
        </p:nvSpPr>
        <p:spPr bwMode="auto">
          <a:xfrm>
            <a:off x="4007833" y="3433767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220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5" name="TextBox 9"/>
          <p:cNvSpPr txBox="1">
            <a:spLocks noChangeArrowheads="1"/>
          </p:cNvSpPr>
          <p:nvPr/>
        </p:nvSpPr>
        <p:spPr bwMode="auto">
          <a:xfrm>
            <a:off x="4982247" y="3413198"/>
            <a:ext cx="3911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240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56" name="矩形 55"/>
          <p:cNvSpPr/>
          <p:nvPr/>
        </p:nvSpPr>
        <p:spPr>
          <a:xfrm>
            <a:off x="6660852" y="3870035"/>
            <a:ext cx="342079" cy="16428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660852" y="4167503"/>
            <a:ext cx="342079" cy="164287"/>
          </a:xfrm>
          <a:prstGeom prst="rect">
            <a:avLst/>
          </a:prstGeom>
          <a:solidFill>
            <a:srgbClr val="098092"/>
          </a:solidFill>
          <a:ln>
            <a:solidFill>
              <a:srgbClr val="0980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477" tIns="40738" rIns="81477" bIns="40738" rtlCol="0" anchor="ctr"/>
          <a:lstStyle/>
          <a:p>
            <a:pPr algn="ctr"/>
            <a:endParaRPr lang="zh-CN" altLang="en-US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58" name="TextBox 9"/>
          <p:cNvSpPr txBox="1">
            <a:spLocks noChangeArrowheads="1"/>
          </p:cNvSpPr>
          <p:nvPr/>
        </p:nvSpPr>
        <p:spPr bwMode="auto">
          <a:xfrm>
            <a:off x="1999438" y="1573426"/>
            <a:ext cx="488578" cy="20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300" b="1" dirty="0">
                <a:solidFill>
                  <a:srgbClr val="098092"/>
                </a:solidFill>
                <a:latin typeface="+mj-ea"/>
                <a:ea typeface="+mj-ea"/>
              </a:rPr>
              <a:t>700</a:t>
            </a:r>
            <a:r>
              <a:rPr lang="zh-CN" altLang="en-US" sz="1300" b="1" dirty="0">
                <a:solidFill>
                  <a:srgbClr val="098092"/>
                </a:solidFill>
                <a:latin typeface="+mj-ea"/>
                <a:ea typeface="+mj-ea"/>
              </a:rPr>
              <a:t>万</a:t>
            </a:r>
          </a:p>
        </p:txBody>
      </p:sp>
    </p:spTree>
    <p:extLst>
      <p:ext uri="{BB962C8B-B14F-4D97-AF65-F5344CB8AC3E}">
        <p14:creationId xmlns:p14="http://schemas.microsoft.com/office/powerpoint/2010/main" val="21932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8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8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1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400"/>
                            </p:stCondLst>
                            <p:childTnLst>
                              <p:par>
                                <p:cTn id="1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600"/>
                            </p:stCondLst>
                            <p:childTnLst>
                              <p:par>
                                <p:cTn id="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9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00"/>
                            </p:stCondLst>
                            <p:childTnLst>
                              <p:par>
                                <p:cTn id="1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77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300"/>
                            </p:stCondLst>
                            <p:childTnLst>
                              <p:par>
                                <p:cTn id="1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6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91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6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100"/>
                            </p:stCondLst>
                            <p:childTnLst>
                              <p:par>
                                <p:cTn id="1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600"/>
                            </p:stCondLst>
                            <p:childTnLst>
                              <p:par>
                                <p:cTn id="1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100"/>
                            </p:stCondLst>
                            <p:childTnLst>
                              <p:par>
                                <p:cTn id="1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圆角矩形 21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609" y="743582"/>
            <a:ext cx="465036" cy="1261318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31" name="组合 3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4" name="同心圆 3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37" name="组合 3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43" name="组合 4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49" name="组合 4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55" name="组合 5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椭圆 5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61" name="组合 6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4" name="同心圆 6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67" name="组合 6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0" name="同心圆 6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椭圆 6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2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73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74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76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77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79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椭圆 82"/>
          <p:cNvSpPr/>
          <p:nvPr/>
        </p:nvSpPr>
        <p:spPr>
          <a:xfrm>
            <a:off x="4765958" y="345635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86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9" name="图片 8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2385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7"/>
          <p:cNvSpPr/>
          <p:nvPr/>
        </p:nvSpPr>
        <p:spPr>
          <a:xfrm>
            <a:off x="504056" y="3075806"/>
            <a:ext cx="1524000" cy="1514018"/>
          </a:xfrm>
          <a:prstGeom prst="roundRect">
            <a:avLst>
              <a:gd name="adj" fmla="val 542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10"/>
          <p:cNvSpPr/>
          <p:nvPr/>
        </p:nvSpPr>
        <p:spPr>
          <a:xfrm>
            <a:off x="504056" y="1491630"/>
            <a:ext cx="3048000" cy="1514018"/>
          </a:xfrm>
          <a:prstGeom prst="roundRect">
            <a:avLst>
              <a:gd name="adj" fmla="val 542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11"/>
          <p:cNvSpPr/>
          <p:nvPr/>
        </p:nvSpPr>
        <p:spPr>
          <a:xfrm>
            <a:off x="2111896" y="3075806"/>
            <a:ext cx="1440160" cy="1514018"/>
          </a:xfrm>
          <a:prstGeom prst="roundRect">
            <a:avLst>
              <a:gd name="adj" fmla="val 5429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12"/>
          <p:cNvSpPr/>
          <p:nvPr/>
        </p:nvSpPr>
        <p:spPr>
          <a:xfrm>
            <a:off x="6096000" y="1491630"/>
            <a:ext cx="1428328" cy="1514018"/>
          </a:xfrm>
          <a:prstGeom prst="roundRect">
            <a:avLst>
              <a:gd name="adj" fmla="val 5429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Rounded Rectangle 15"/>
          <p:cNvSpPr/>
          <p:nvPr/>
        </p:nvSpPr>
        <p:spPr>
          <a:xfrm>
            <a:off x="7620000" y="1491630"/>
            <a:ext cx="1524000" cy="1514018"/>
          </a:xfrm>
          <a:prstGeom prst="roundRect">
            <a:avLst>
              <a:gd name="adj" fmla="val 5429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17"/>
          <p:cNvSpPr/>
          <p:nvPr/>
        </p:nvSpPr>
        <p:spPr>
          <a:xfrm>
            <a:off x="6096000" y="3073956"/>
            <a:ext cx="3048000" cy="1514018"/>
          </a:xfrm>
          <a:prstGeom prst="roundRect">
            <a:avLst>
              <a:gd name="adj" fmla="val 5429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8"/>
          <p:cNvSpPr/>
          <p:nvPr/>
        </p:nvSpPr>
        <p:spPr>
          <a:xfrm>
            <a:off x="3635896" y="1491630"/>
            <a:ext cx="2376264" cy="3098194"/>
          </a:xfrm>
          <a:prstGeom prst="roundRect">
            <a:avLst>
              <a:gd name="adj" fmla="val 2409"/>
            </a:avLst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09600" y="790855"/>
            <a:ext cx="7848600" cy="52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经过近五年的发展，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人公司已培养出一批业务娴熟、技术精湛的技术骨干和响应迅速、经验丰富的集成精英。机器人产业已经迎来了战略性的发展契机，将成为新兴产业发展的主导产业，同时为其他支柱产业的转型提供强大支撑。</a:t>
            </a:r>
          </a:p>
        </p:txBody>
      </p:sp>
    </p:spTree>
    <p:extLst>
      <p:ext uri="{BB962C8B-B14F-4D97-AF65-F5344CB8AC3E}">
        <p14:creationId xmlns:p14="http://schemas.microsoft.com/office/powerpoint/2010/main" val="106432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148064" y="853215"/>
            <a:ext cx="3192960" cy="3950783"/>
            <a:chOff x="865232" y="1286330"/>
            <a:chExt cx="4013321" cy="4966128"/>
          </a:xfrm>
        </p:grpSpPr>
        <p:pic>
          <p:nvPicPr>
            <p:cNvPr id="5" name="Picture 3"/>
            <p:cNvPicPr>
              <a:picLocks noChangeAspect="1"/>
            </p:cNvPicPr>
            <p:nvPr/>
          </p:nvPicPr>
          <p:blipFill>
            <a:blip r:embed="rId3"/>
            <a:srcRect l="5354" t="8440" r="6203" b="10136"/>
            <a:stretch>
              <a:fillRect/>
            </a:stretch>
          </p:blipFill>
          <p:spPr bwMode="auto">
            <a:xfrm>
              <a:off x="865232" y="128633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4"/>
            <p:cNvSpPr/>
            <p:nvPr/>
          </p:nvSpPr>
          <p:spPr>
            <a:xfrm>
              <a:off x="1454212" y="1875344"/>
              <a:ext cx="2840124" cy="3699194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36944" y="3534278"/>
            <a:ext cx="1083474" cy="307775"/>
          </a:xfrm>
          <a:prstGeom prst="rect">
            <a:avLst/>
          </a:prstGeom>
          <a:solidFill>
            <a:srgbClr val="098092"/>
          </a:solidFill>
          <a:ln w="9525">
            <a:noFill/>
            <a:miter lim="800000"/>
            <a:headEnd/>
            <a:tailEnd/>
          </a:ln>
        </p:spPr>
        <p:txBody>
          <a:bodyPr wrap="square" lIns="91435" tIns="45719" rIns="91435" bIns="45719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122657" y="3846285"/>
            <a:ext cx="1928420" cy="7017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5" tIns="45719" rIns="91435" bIns="45719">
            <a:spAutoFit/>
          </a:bodyPr>
          <a:lstStyle/>
          <a:p>
            <a:pPr defTabSz="914332" fontAlgn="auto">
              <a:lnSpc>
                <a:spcPct val="12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zh-CN" altLang="en-US" sz="110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330620" y="3534278"/>
            <a:ext cx="978029" cy="307775"/>
          </a:xfrm>
          <a:prstGeom prst="rect">
            <a:avLst/>
          </a:prstGeom>
          <a:solidFill>
            <a:srgbClr val="098092"/>
          </a:solidFill>
          <a:ln w="9525">
            <a:noFill/>
            <a:miter lim="800000"/>
            <a:headEnd/>
            <a:tailEnd/>
          </a:ln>
        </p:spPr>
        <p:txBody>
          <a:bodyPr wrap="square" lIns="91435" tIns="45719" rIns="91435" bIns="45719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316334" y="3846285"/>
            <a:ext cx="1928420" cy="7017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5" tIns="45719" rIns="91435" bIns="45719">
            <a:spAutoFit/>
          </a:bodyPr>
          <a:lstStyle/>
          <a:p>
            <a:pPr defTabSz="914332" fontAlgn="auto">
              <a:lnSpc>
                <a:spcPct val="12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zh-CN" altLang="en-US" sz="110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318759" y="1357643"/>
            <a:ext cx="2263519" cy="350012"/>
            <a:chOff x="814328" y="3219334"/>
            <a:chExt cx="2797200" cy="432536"/>
          </a:xfrm>
        </p:grpSpPr>
        <p:grpSp>
          <p:nvGrpSpPr>
            <p:cNvPr id="12" name="组合 11"/>
            <p:cNvGrpSpPr/>
            <p:nvPr/>
          </p:nvGrpSpPr>
          <p:grpSpPr>
            <a:xfrm>
              <a:off x="814328" y="3219334"/>
              <a:ext cx="2797200" cy="432536"/>
              <a:chOff x="2173927" y="3285519"/>
              <a:chExt cx="3549387" cy="548848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2173927" y="3285519"/>
                <a:ext cx="3549387" cy="548848"/>
                <a:chOff x="4304043" y="1286668"/>
                <a:chExt cx="79147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" name="圆角矩形 15"/>
                <p:cNvSpPr/>
                <p:nvPr/>
              </p:nvSpPr>
              <p:spPr>
                <a:xfrm>
                  <a:off x="4304043" y="1286668"/>
                  <a:ext cx="79147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7" name="圆角矩形 16"/>
                <p:cNvSpPr/>
                <p:nvPr/>
              </p:nvSpPr>
              <p:spPr>
                <a:xfrm>
                  <a:off x="4351924" y="1373342"/>
                  <a:ext cx="7812881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5" name="椭圆 1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3" name="TextBox 24"/>
            <p:cNvSpPr txBox="1"/>
            <p:nvPr/>
          </p:nvSpPr>
          <p:spPr>
            <a:xfrm>
              <a:off x="1224125" y="3331792"/>
              <a:ext cx="2191136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点击输入标题文本小标签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20642" y="1871726"/>
            <a:ext cx="2916000" cy="350012"/>
            <a:chOff x="814327" y="3219334"/>
            <a:chExt cx="3603522" cy="432536"/>
          </a:xfrm>
        </p:grpSpPr>
        <p:grpSp>
          <p:nvGrpSpPr>
            <p:cNvPr id="19" name="组合 18"/>
            <p:cNvGrpSpPr/>
            <p:nvPr/>
          </p:nvGrpSpPr>
          <p:grpSpPr>
            <a:xfrm>
              <a:off x="814327" y="3219334"/>
              <a:ext cx="3603522" cy="432536"/>
              <a:chOff x="2173926" y="3285519"/>
              <a:chExt cx="4572535" cy="548848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2173926" y="3285519"/>
                <a:ext cx="4572535" cy="548848"/>
                <a:chOff x="4304040" y="1286668"/>
                <a:chExt cx="1019625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4304040" y="1286668"/>
                  <a:ext cx="1019625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4351920" y="1373339"/>
                  <a:ext cx="10095546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2" name="椭圆 21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0" name="TextBox 31"/>
            <p:cNvSpPr txBox="1"/>
            <p:nvPr/>
          </p:nvSpPr>
          <p:spPr>
            <a:xfrm>
              <a:off x="1224125" y="3331792"/>
              <a:ext cx="2989681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点击输入标题文本及描述说明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31873" y="2365754"/>
            <a:ext cx="2401200" cy="350012"/>
            <a:chOff x="814328" y="3219334"/>
            <a:chExt cx="2967344" cy="432536"/>
          </a:xfrm>
        </p:grpSpPr>
        <p:grpSp>
          <p:nvGrpSpPr>
            <p:cNvPr id="26" name="组合 25"/>
            <p:cNvGrpSpPr/>
            <p:nvPr/>
          </p:nvGrpSpPr>
          <p:grpSpPr>
            <a:xfrm>
              <a:off x="814328" y="3219334"/>
              <a:ext cx="2967344" cy="432536"/>
              <a:chOff x="2173927" y="3285519"/>
              <a:chExt cx="3765284" cy="548848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2173927" y="3285519"/>
                <a:ext cx="3765284" cy="548848"/>
                <a:chOff x="4304043" y="1286668"/>
                <a:chExt cx="8396171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圆角矩形 29"/>
                <p:cNvSpPr/>
                <p:nvPr/>
              </p:nvSpPr>
              <p:spPr>
                <a:xfrm>
                  <a:off x="4304043" y="1286668"/>
                  <a:ext cx="8396171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1" name="圆角矩形 30"/>
                <p:cNvSpPr/>
                <p:nvPr/>
              </p:nvSpPr>
              <p:spPr>
                <a:xfrm>
                  <a:off x="4351923" y="1373339"/>
                  <a:ext cx="8295467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9" name="椭圆 28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7" name="TextBox 38"/>
            <p:cNvSpPr txBox="1"/>
            <p:nvPr/>
          </p:nvSpPr>
          <p:spPr>
            <a:xfrm>
              <a:off x="1224125" y="3331792"/>
              <a:ext cx="2371197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点击输入标题文本小标签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29402" y="2869810"/>
            <a:ext cx="1972203" cy="350012"/>
            <a:chOff x="814328" y="3219334"/>
            <a:chExt cx="2437200" cy="432536"/>
          </a:xfrm>
        </p:grpSpPr>
        <p:grpSp>
          <p:nvGrpSpPr>
            <p:cNvPr id="33" name="组合 32"/>
            <p:cNvGrpSpPr/>
            <p:nvPr/>
          </p:nvGrpSpPr>
          <p:grpSpPr>
            <a:xfrm>
              <a:off x="814328" y="3219334"/>
              <a:ext cx="2437200" cy="432536"/>
              <a:chOff x="2173927" y="3285519"/>
              <a:chExt cx="3092581" cy="548848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2173927" y="3285519"/>
                <a:ext cx="3092581" cy="548848"/>
                <a:chOff x="4304043" y="1286668"/>
                <a:chExt cx="6896116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4304043" y="1286668"/>
                  <a:ext cx="6896116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4351924" y="1373342"/>
                  <a:ext cx="679425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1100">
                    <a:solidFill>
                      <a:srgbClr val="080808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6" name="椭圆 35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09809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100">
                  <a:solidFill>
                    <a:srgbClr val="080808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4" name="TextBox 45"/>
            <p:cNvSpPr txBox="1"/>
            <p:nvPr/>
          </p:nvSpPr>
          <p:spPr>
            <a:xfrm>
              <a:off x="1224126" y="3331792"/>
              <a:ext cx="1911028" cy="2091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100" b="0" dirty="0">
                  <a:solidFill>
                    <a:srgbClr val="080808"/>
                  </a:solidFill>
                  <a:latin typeface="+mj-ea"/>
                  <a:ea typeface="+mj-ea"/>
                </a:rPr>
                <a:t>点击输入标题文本</a:t>
              </a:r>
            </a:p>
          </p:txBody>
        </p:sp>
      </p:grpSp>
      <p:sp>
        <p:nvSpPr>
          <p:cNvPr id="40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</a:t>
            </a:r>
          </a:p>
        </p:txBody>
      </p:sp>
    </p:spTree>
    <p:extLst>
      <p:ext uri="{BB962C8B-B14F-4D97-AF65-F5344CB8AC3E}">
        <p14:creationId xmlns:p14="http://schemas.microsoft.com/office/powerpoint/2010/main" val="156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主要客户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975198" y="1196835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3831828" y="3087255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191881" y="3228494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36554" y="1122444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85835" y="2433106"/>
            <a:ext cx="921597" cy="921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66829" y="2021712"/>
            <a:ext cx="1175661" cy="117566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15332" y="1675088"/>
            <a:ext cx="1374131" cy="137413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6404012" y="2508839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357222" y="2919565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68190" y="223677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10527" y="1566236"/>
            <a:ext cx="921597" cy="921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29963" y="974627"/>
            <a:ext cx="1175661" cy="117566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17076" y="1727482"/>
            <a:ext cx="921597" cy="9215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8581" y="1727482"/>
            <a:ext cx="1073666" cy="10736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17722" y="264461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10937" y="1489912"/>
            <a:ext cx="1028515" cy="1028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50429" y="2318236"/>
            <a:ext cx="822941" cy="8229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82873" y="3774315"/>
            <a:ext cx="403315" cy="4033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079682" y="3875512"/>
            <a:ext cx="403315" cy="4033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86339" y="4196507"/>
            <a:ext cx="403315" cy="4033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" name="同心圆 5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589484" y="713165"/>
            <a:ext cx="403315" cy="4033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78770" y="685026"/>
            <a:ext cx="523786" cy="52378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10289" y="845163"/>
            <a:ext cx="7904003" cy="2802403"/>
            <a:chOff x="710289" y="845163"/>
            <a:chExt cx="7904003" cy="2802403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30865" y="1894685"/>
              <a:ext cx="1111318" cy="516753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75898" y="2422440"/>
              <a:ext cx="750664" cy="349052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50753" y="1375989"/>
              <a:ext cx="750664" cy="349052"/>
            </a:xfrm>
            <a:prstGeom prst="rect">
              <a:avLst/>
            </a:prstGeom>
          </p:spPr>
        </p:pic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54327" y="1854890"/>
              <a:ext cx="681306" cy="316801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30491" y="2235778"/>
              <a:ext cx="681306" cy="316801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84924" y="2728694"/>
              <a:ext cx="681306" cy="316801"/>
            </a:xfrm>
            <a:prstGeom prst="rect">
              <a:avLst/>
            </a:pr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18588" y="1391500"/>
              <a:ext cx="681306" cy="316801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14217" y="2049430"/>
              <a:ext cx="681306" cy="316801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0460" y="2101953"/>
              <a:ext cx="681306" cy="316801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91124" y="2893904"/>
              <a:ext cx="681306" cy="316801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957" y="3433323"/>
              <a:ext cx="460747" cy="214243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50933" y="3315608"/>
              <a:ext cx="460747" cy="214243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60940" y="3109274"/>
              <a:ext cx="460747" cy="214243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61302" y="2772995"/>
              <a:ext cx="460747" cy="214243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8936" y="2621572"/>
              <a:ext cx="460747" cy="214243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40863" y="1879243"/>
              <a:ext cx="681306" cy="316801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53545" y="2633434"/>
              <a:ext cx="460747" cy="214243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0289" y="845163"/>
              <a:ext cx="460747" cy="214243"/>
            </a:xfrm>
            <a:prstGeom prst="rect">
              <a:avLst/>
            </a:prstGeom>
          </p:spPr>
        </p:pic>
      </p:grpSp>
      <p:grpSp>
        <p:nvGrpSpPr>
          <p:cNvPr id="88" name="组合 87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9" name="同心圆 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椭圆 93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44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390931" y="2352389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390931" y="4152589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34947" y="2450394"/>
            <a:ext cx="25202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098092"/>
                </a:solidFill>
                <a:latin typeface="+mj-ea"/>
                <a:ea typeface="+mj-ea"/>
              </a:rPr>
              <a:t>添加标题内容文字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2999" y="3305330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关键字设问？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2999" y="357652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关键字设问？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2999" y="3864557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关键字设问？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0931" y="4259291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430018" y="1076938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rgbClr val="098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47664" y="107693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47664" y="1635646"/>
            <a:ext cx="3168352" cy="469958"/>
          </a:xfrm>
          <a:prstGeom prst="roundRect">
            <a:avLst/>
          </a:prstGeom>
          <a:solidFill>
            <a:srgbClr val="09809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547664" y="219435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47664" y="2753062"/>
            <a:ext cx="3168352" cy="469958"/>
          </a:xfrm>
          <a:prstGeom prst="roundRect">
            <a:avLst/>
          </a:prstGeom>
          <a:solidFill>
            <a:srgbClr val="09809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547664" y="331177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547664" y="3870478"/>
            <a:ext cx="3168352" cy="469958"/>
          </a:xfrm>
          <a:prstGeom prst="roundRect">
            <a:avLst/>
          </a:prstGeom>
          <a:solidFill>
            <a:srgbClr val="09809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547664" y="4429183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98526" y="123497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  <a:ea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98526" y="179368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98526" y="235238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98526" y="291109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98526" y="346980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98526" y="402851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prstClr val="black"/>
                </a:solidFill>
                <a:latin typeface="+mj-ea"/>
              </a:rPr>
              <a:t>请在这里输入文字</a:t>
            </a:r>
            <a:endParaRPr lang="en-US" altLang="zh-CN" sz="1000" dirty="0">
              <a:solidFill>
                <a:prstClr val="black"/>
              </a:solidFill>
              <a:latin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98526" y="4587218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1000" dirty="0">
                <a:solidFill>
                  <a:prstClr val="black"/>
                </a:solidFill>
                <a:latin typeface="+mj-ea"/>
                <a:ea typeface="+mj-ea"/>
              </a:rPr>
              <a:t>…………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137252" y="937654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"/>
          <p:cNvSpPr txBox="1"/>
          <p:nvPr/>
        </p:nvSpPr>
        <p:spPr>
          <a:xfrm>
            <a:off x="6094579" y="1174303"/>
            <a:ext cx="12573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098092"/>
                </a:solidFill>
                <a:latin typeface="+mj-ea"/>
                <a:ea typeface="+mj-ea"/>
              </a:rPr>
              <a:t>现实</a:t>
            </a:r>
            <a:endParaRPr lang="en-US" altLang="zh-CN" sz="2500" b="1" dirty="0">
              <a:solidFill>
                <a:srgbClr val="098092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500" b="1" dirty="0">
                <a:solidFill>
                  <a:srgbClr val="098092"/>
                </a:solidFill>
                <a:latin typeface="+mj-ea"/>
                <a:ea typeface="+mj-ea"/>
              </a:rPr>
              <a:t>需求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产品及市场：产品说明</a:t>
            </a:r>
          </a:p>
        </p:txBody>
      </p:sp>
    </p:spTree>
    <p:extLst>
      <p:ext uri="{BB962C8B-B14F-4D97-AF65-F5344CB8AC3E}">
        <p14:creationId xmlns:p14="http://schemas.microsoft.com/office/powerpoint/2010/main" val="252314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9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3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9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40025" y="1717265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 flip="none" rotWithShape="1">
              <a:gsLst>
                <a:gs pos="0">
                  <a:srgbClr val="098092">
                    <a:shade val="30000"/>
                    <a:satMod val="115000"/>
                  </a:srgbClr>
                </a:gs>
                <a:gs pos="50000">
                  <a:srgbClr val="098092">
                    <a:shade val="67500"/>
                    <a:satMod val="115000"/>
                  </a:srgbClr>
                </a:gs>
                <a:gs pos="100000">
                  <a:srgbClr val="098092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7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0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6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rgbClr val="09809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3427015" y="1450900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425919" y="1952988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25730" y="2462943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424634" y="2965031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427060" y="3467289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5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425964" y="3969377"/>
            <a:ext cx="274777" cy="27477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6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5" name="TextBox 41"/>
          <p:cNvSpPr txBox="1"/>
          <p:nvPr/>
        </p:nvSpPr>
        <p:spPr>
          <a:xfrm>
            <a:off x="1277519" y="256932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  <a:endParaRPr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产品及市场：产品说明</a:t>
            </a:r>
          </a:p>
        </p:txBody>
      </p:sp>
    </p:spTree>
    <p:extLst>
      <p:ext uri="{BB962C8B-B14F-4D97-AF65-F5344CB8AC3E}">
        <p14:creationId xmlns:p14="http://schemas.microsoft.com/office/powerpoint/2010/main" val="250056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产品及市场：专利及技术证书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33923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6" name="矩形 5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2051720" y="996342"/>
            <a:ext cx="5265498" cy="397895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 w="50800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127000" dist="63500" dir="13500000">
              <a:schemeClr val="tx1">
                <a:lumMod val="65000"/>
                <a:lumOff val="35000"/>
                <a:alpha val="4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+mj-ea"/>
                <a:ea typeface="+mj-ea"/>
              </a:rPr>
              <a:t>研发、生产管理体认证，符合</a:t>
            </a:r>
            <a:r>
              <a:rPr lang="en-US" altLang="zh-CN" sz="1400" dirty="0">
                <a:solidFill>
                  <a:srgbClr val="FFFFFF"/>
                </a:solidFill>
                <a:latin typeface="+mj-ea"/>
                <a:ea typeface="+mj-ea"/>
              </a:rPr>
              <a:t>ISO9001:2000</a:t>
            </a:r>
            <a:r>
              <a:rPr lang="zh-CN" altLang="en-US" sz="1400" dirty="0">
                <a:solidFill>
                  <a:srgbClr val="FFFFFF"/>
                </a:solidFill>
                <a:latin typeface="+mj-ea"/>
                <a:ea typeface="+mj-ea"/>
              </a:rPr>
              <a:t>标准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195736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17" name="矩形 16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54203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20" name="矩形 19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04288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23" name="矩形 22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40152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26" name="矩形 25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164288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29" name="矩形 28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922518" y="3696419"/>
            <a:ext cx="1083474" cy="24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9" rIns="91435" bIns="45719">
            <a:spAutoFit/>
          </a:bodyPr>
          <a:lstStyle/>
          <a:p>
            <a:r>
              <a:rPr lang="zh-CN" altLang="en-US" sz="1000" b="1" dirty="0">
                <a:solidFill>
                  <a:srgbClr val="098092"/>
                </a:solidFill>
                <a:latin typeface="+mj-ea"/>
                <a:ea typeface="+mj-ea"/>
              </a:rPr>
              <a:t>添加标题</a:t>
            </a:r>
            <a:endParaRPr lang="en-US" altLang="zh-CN" sz="1000" b="1" dirty="0">
              <a:solidFill>
                <a:srgbClr val="098092"/>
              </a:solidFill>
              <a:latin typeface="+mj-ea"/>
              <a:ea typeface="+mj-ea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908231" y="3939902"/>
            <a:ext cx="4958107" cy="830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5" tIns="45719" rIns="91435" bIns="45719">
            <a:spAutoFit/>
          </a:bodyPr>
          <a:lstStyle/>
          <a:p>
            <a:pPr defTabSz="914332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00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在此录入本图表的综合描述说明，在此录入本图表的综合描述说明。</a:t>
            </a:r>
            <a:r>
              <a:rPr lang="zh-CN" altLang="en-US" sz="1000" dirty="0">
                <a:solidFill>
                  <a:srgbClr val="080808"/>
                </a:solidFill>
                <a:latin typeface="+mj-ea"/>
                <a:sym typeface="微软雅黑" pitchFamily="34" charset="-122"/>
              </a:rPr>
              <a:t>在此录入本图表的综合描述说明，在此录入本图表的综合描述说明。</a:t>
            </a:r>
          </a:p>
          <a:p>
            <a:pPr defTabSz="914332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000" dirty="0">
                <a:solidFill>
                  <a:srgbClr val="080808"/>
                </a:solidFill>
                <a:latin typeface="+mj-ea"/>
                <a:sym typeface="微软雅黑" pitchFamily="34" charset="-122"/>
              </a:rPr>
              <a:t>在此录入本图表的综合描述说明，在此录入本图表的综合描述说明。</a:t>
            </a:r>
          </a:p>
          <a:p>
            <a:pPr defTabSz="914332" fontAlgn="auto">
              <a:lnSpc>
                <a:spcPct val="12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zh-CN" altLang="en-US" sz="100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620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3923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" name="矩形 2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2051720" y="996342"/>
            <a:ext cx="5265498" cy="397895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 w="50800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127000" dist="63500" dir="13500000">
              <a:schemeClr val="tx1">
                <a:lumMod val="65000"/>
                <a:lumOff val="35000"/>
                <a:alpha val="4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+mj-ea"/>
                <a:ea typeface="+mj-ea"/>
              </a:rPr>
              <a:t>专利证书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195736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24" name="矩形 23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419872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0" name="矩形 29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44008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3" name="矩形 32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68144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6" name="矩形 35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92280" y="1851670"/>
            <a:ext cx="1117797" cy="1512168"/>
            <a:chOff x="755576" y="1491630"/>
            <a:chExt cx="1242133" cy="1800000"/>
          </a:xfrm>
          <a:effectLst>
            <a:outerShdw blurRad="228600" dist="38100" dir="8400000" sx="105000" sy="105000" algn="t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39" name="矩形 38"/>
            <p:cNvSpPr/>
            <p:nvPr/>
          </p:nvSpPr>
          <p:spPr>
            <a:xfrm>
              <a:off x="755576" y="1491630"/>
              <a:ext cx="1242133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11893" y="1550144"/>
              <a:ext cx="1129497" cy="1682974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.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35563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产品及市场：专利及技术证书</a:t>
            </a:r>
          </a:p>
        </p:txBody>
      </p:sp>
    </p:spTree>
    <p:extLst>
      <p:ext uri="{BB962C8B-B14F-4D97-AF65-F5344CB8AC3E}">
        <p14:creationId xmlns:p14="http://schemas.microsoft.com/office/powerpoint/2010/main" val="191739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产品及市场：市场分析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</a:rPr>
              <a:t>2015-2020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</a:rPr>
              <a:t>年中国工业机器人行业分析及发展趋势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6372200" y="915566"/>
            <a:ext cx="2562970" cy="2893045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r>
              <a:rPr lang="en-US" altLang="zh-CN" b="1" dirty="0">
                <a:solidFill>
                  <a:srgbClr val="098092"/>
                </a:solidFill>
                <a:latin typeface="+mj-ea"/>
                <a:ea typeface="+mj-ea"/>
              </a:rPr>
              <a:t>2015-2020</a:t>
            </a:r>
            <a:r>
              <a:rPr lang="zh-CN" altLang="zh-CN" b="1" dirty="0">
                <a:solidFill>
                  <a:srgbClr val="098092"/>
                </a:solidFill>
                <a:latin typeface="+mj-ea"/>
                <a:ea typeface="+mj-ea"/>
              </a:rPr>
              <a:t>年</a:t>
            </a:r>
            <a:endParaRPr lang="en-US" altLang="zh-CN" b="1" dirty="0">
              <a:solidFill>
                <a:srgbClr val="098092"/>
              </a:solidFill>
              <a:latin typeface="+mj-ea"/>
              <a:ea typeface="+mj-ea"/>
            </a:endParaRPr>
          </a:p>
          <a:p>
            <a:r>
              <a:rPr lang="zh-CN" altLang="zh-CN" b="1" dirty="0">
                <a:solidFill>
                  <a:srgbClr val="098092"/>
                </a:solidFill>
                <a:latin typeface="+mj-ea"/>
                <a:ea typeface="+mj-ea"/>
              </a:rPr>
              <a:t>中国工业机器人行业分析及发展趋势</a:t>
            </a:r>
            <a:endParaRPr lang="en-US" altLang="zh-CN" b="1" dirty="0">
              <a:solidFill>
                <a:srgbClr val="098092"/>
              </a:solidFill>
              <a:latin typeface="+mj-ea"/>
              <a:ea typeface="+mj-ea"/>
            </a:endParaRPr>
          </a:p>
          <a:p>
            <a:endParaRPr lang="en-US" altLang="zh-CN" b="1" dirty="0">
              <a:solidFill>
                <a:srgbClr val="C00000"/>
              </a:solidFill>
              <a:latin typeface="+mj-ea"/>
              <a:ea typeface="+mj-ea"/>
            </a:endParaRPr>
          </a:p>
          <a:p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每年安装工业机器人在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2005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年超过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万台，此后除去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2009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年受到金融危机影响（特别是危机给企业投资带来断崖似下降的影响）工业机器人装机量出现大幅下滑外，装机均在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万台以上。</a:t>
            </a:r>
          </a:p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    2014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年全球工业机器人装机量在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16.2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万台，当中美洲工业机器人装机量为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3.08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万台，占全球总量的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19.0%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，以中国为代表的亚太市场年度新增装机为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8.6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万台，占全球总量的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53.1%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。</a:t>
            </a:r>
          </a:p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2011-2014</a:t>
            </a:r>
            <a:r>
              <a:rPr lang="zh-CN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年全球工业机器人安装量统计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922960"/>
              </p:ext>
            </p:extLst>
          </p:nvPr>
        </p:nvGraphicFramePr>
        <p:xfrm>
          <a:off x="395536" y="987574"/>
          <a:ext cx="5861966" cy="371544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250047">
                  <a:extLst>
                    <a:ext uri="{9D8B030D-6E8A-4147-A177-3AD203B41FA5}">
                      <a16:colId xmlns="" xmlns:a16="http://schemas.microsoft.com/office/drawing/2014/main" val="2365929665"/>
                    </a:ext>
                  </a:extLst>
                </a:gridCol>
                <a:gridCol w="1539507">
                  <a:extLst>
                    <a:ext uri="{9D8B030D-6E8A-4147-A177-3AD203B41FA5}">
                      <a16:colId xmlns="" xmlns:a16="http://schemas.microsoft.com/office/drawing/2014/main" val="77593374"/>
                    </a:ext>
                  </a:extLst>
                </a:gridCol>
                <a:gridCol w="1065812">
                  <a:extLst>
                    <a:ext uri="{9D8B030D-6E8A-4147-A177-3AD203B41FA5}">
                      <a16:colId xmlns="" xmlns:a16="http://schemas.microsoft.com/office/drawing/2014/main" val="579564524"/>
                    </a:ext>
                  </a:extLst>
                </a:gridCol>
                <a:gridCol w="1006600">
                  <a:extLst>
                    <a:ext uri="{9D8B030D-6E8A-4147-A177-3AD203B41FA5}">
                      <a16:colId xmlns="" xmlns:a16="http://schemas.microsoft.com/office/drawing/2014/main" val="156038939"/>
                    </a:ext>
                  </a:extLst>
                </a:gridCol>
              </a:tblGrid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国家和地区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2011</a:t>
                      </a:r>
                      <a:r>
                        <a:rPr lang="zh-CN" sz="900" kern="100" dirty="0">
                          <a:effectLst/>
                        </a:rPr>
                        <a:t>年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2012</a:t>
                      </a:r>
                      <a:r>
                        <a:rPr lang="zh-CN" sz="900" kern="100" dirty="0">
                          <a:effectLst/>
                        </a:rPr>
                        <a:t>年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2014</a:t>
                      </a:r>
                      <a:r>
                        <a:rPr lang="zh-CN" sz="900" kern="100" dirty="0">
                          <a:effectLst/>
                        </a:rPr>
                        <a:t>年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1475715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>
                          <a:effectLst/>
                        </a:rPr>
                        <a:t>美洲地区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26,227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28,137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30,800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757586490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巴西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1,440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1,645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214230553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北美</a:t>
                      </a:r>
                      <a:r>
                        <a:rPr lang="en-US" sz="900" kern="100" dirty="0">
                          <a:effectLst/>
                        </a:rPr>
                        <a:t>(</a:t>
                      </a:r>
                      <a:r>
                        <a:rPr lang="zh-CN" sz="900" kern="100" dirty="0">
                          <a:effectLst/>
                        </a:rPr>
                        <a:t>加拿大、墨西哥、美国</a:t>
                      </a:r>
                      <a:r>
                        <a:rPr lang="en-US" sz="900" kern="100" dirty="0">
                          <a:effectLst/>
                        </a:rPr>
                        <a:t>)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24,341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26,269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28,500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557607769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其他美洲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446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223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21136477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>
                          <a:effectLst/>
                        </a:rPr>
                        <a:t>亚洲</a:t>
                      </a:r>
                      <a:r>
                        <a:rPr lang="en-US" sz="900" kern="100">
                          <a:effectLst/>
                        </a:rPr>
                        <a:t>/</a:t>
                      </a:r>
                      <a:r>
                        <a:rPr lang="zh-CN" sz="900" kern="100">
                          <a:effectLst/>
                        </a:rPr>
                        <a:t>澳洲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88,698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84,645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86,000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530272950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中国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22,577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22,987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25,000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989236076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印度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1,547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1,508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048224741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日本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27,894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28,680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27,200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660959159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韩国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25,536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19,424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20,500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94784105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台湾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3,688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3,368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196343734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泰国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3,453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4,028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101002156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其他亚洲</a:t>
                      </a:r>
                      <a:r>
                        <a:rPr lang="en-US" sz="900" kern="100" dirty="0">
                          <a:effectLst/>
                        </a:rPr>
                        <a:t>/</a:t>
                      </a:r>
                      <a:r>
                        <a:rPr lang="zh-CN" sz="900" kern="100" dirty="0">
                          <a:effectLst/>
                        </a:rPr>
                        <a:t>澳洲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4,003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4,650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4,300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314508645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欧洲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43,826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41,218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39,800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456260952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捷克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1,618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1,040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493506087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法国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3,058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2,956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2,900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93784345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德国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19,533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17,528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16,500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357735888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意大利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5,091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4,402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4,200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85305609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西班牙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3,091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2,005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773598654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英国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1,514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2,943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2,000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705779152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其他欧洲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9,921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10,344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11,200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491961625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非洲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323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393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500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483813466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其他国家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6,954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4,953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>
                          <a:effectLst/>
                        </a:rPr>
                        <a:t>4,900</a:t>
                      </a:r>
                      <a:endParaRPr lang="zh-CN" sz="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301646981"/>
                  </a:ext>
                </a:extLst>
              </a:tr>
              <a:tr h="154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</a:rPr>
                        <a:t>全球总计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>
                    <a:solidFill>
                      <a:srgbClr val="09809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166,028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159,346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162,000</a:t>
                      </a:r>
                      <a:endParaRPr lang="zh-CN" sz="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134411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47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5234" y="799539"/>
            <a:ext cx="2562970" cy="3693264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 algn="just"/>
            <a:r>
              <a:rPr lang="en-US" altLang="zh-CN" b="1" dirty="0">
                <a:solidFill>
                  <a:srgbClr val="098092"/>
                </a:solidFill>
                <a:latin typeface="+mj-ea"/>
                <a:ea typeface="+mj-ea"/>
              </a:rPr>
              <a:t>2015-2020</a:t>
            </a:r>
            <a:r>
              <a:rPr lang="zh-CN" altLang="zh-CN" b="1" dirty="0">
                <a:solidFill>
                  <a:srgbClr val="098092"/>
                </a:solidFill>
                <a:latin typeface="+mj-ea"/>
                <a:ea typeface="+mj-ea"/>
              </a:rPr>
              <a:t>年</a:t>
            </a:r>
            <a:endParaRPr lang="en-US" altLang="zh-CN" b="1" dirty="0">
              <a:solidFill>
                <a:srgbClr val="098092"/>
              </a:solidFill>
              <a:latin typeface="+mj-ea"/>
              <a:ea typeface="+mj-ea"/>
            </a:endParaRPr>
          </a:p>
          <a:p>
            <a:pPr algn="just"/>
            <a:r>
              <a:rPr lang="zh-CN" altLang="zh-CN" b="1" dirty="0">
                <a:solidFill>
                  <a:srgbClr val="098092"/>
                </a:solidFill>
                <a:latin typeface="+mj-ea"/>
                <a:ea typeface="+mj-ea"/>
              </a:rPr>
              <a:t>中国工业机器人行业分析及发展趋势</a:t>
            </a:r>
            <a:endParaRPr lang="en-US" altLang="zh-CN" b="1" dirty="0">
              <a:solidFill>
                <a:srgbClr val="098092"/>
              </a:solidFill>
              <a:latin typeface="+mj-ea"/>
              <a:ea typeface="+mj-ea"/>
            </a:endParaRPr>
          </a:p>
          <a:p>
            <a:pPr algn="just"/>
            <a:endParaRPr lang="en-US" altLang="zh-CN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algn="just"/>
            <a:r>
              <a:rPr lang="zh-CN" altLang="zh-CN" sz="900" dirty="0"/>
              <a:t>截至</a:t>
            </a:r>
            <a:r>
              <a:rPr lang="en-US" altLang="zh-CN" sz="900" dirty="0"/>
              <a:t>2014</a:t>
            </a:r>
            <a:r>
              <a:rPr lang="zh-CN" altLang="zh-CN" sz="900" dirty="0"/>
              <a:t>年底全球工业机器人保有量达到</a:t>
            </a:r>
            <a:r>
              <a:rPr lang="en-US" altLang="zh-CN" sz="900" dirty="0"/>
              <a:t>137.3</a:t>
            </a:r>
            <a:r>
              <a:rPr lang="zh-CN" altLang="zh-CN" sz="900" dirty="0"/>
              <a:t>万台，较上年同期增长</a:t>
            </a:r>
            <a:r>
              <a:rPr lang="en-US" altLang="zh-CN" sz="900" dirty="0"/>
              <a:t>11.14%</a:t>
            </a:r>
            <a:r>
              <a:rPr lang="zh-CN" altLang="zh-CN" sz="900" dirty="0"/>
              <a:t>。当中美洲保有量为</a:t>
            </a:r>
            <a:r>
              <a:rPr lang="en-US" altLang="zh-CN" sz="900" dirty="0"/>
              <a:t>226550</a:t>
            </a:r>
            <a:r>
              <a:rPr lang="zh-CN" altLang="zh-CN" sz="900" dirty="0"/>
              <a:t>台，占全球总量的</a:t>
            </a:r>
            <a:r>
              <a:rPr lang="en-US" altLang="zh-CN" sz="900" dirty="0"/>
              <a:t>16.5%</a:t>
            </a:r>
            <a:r>
              <a:rPr lang="zh-CN" altLang="zh-CN" sz="900" dirty="0"/>
              <a:t>；亚洲</a:t>
            </a:r>
            <a:r>
              <a:rPr lang="en-US" altLang="zh-CN" sz="900" dirty="0"/>
              <a:t>/</a:t>
            </a:r>
            <a:r>
              <a:rPr lang="zh-CN" altLang="zh-CN" sz="900" dirty="0"/>
              <a:t>澳洲市场保有量为</a:t>
            </a:r>
            <a:r>
              <a:rPr lang="en-US" altLang="zh-CN" sz="900" dirty="0"/>
              <a:t>73.35</a:t>
            </a:r>
            <a:r>
              <a:rPr lang="zh-CN" altLang="zh-CN" sz="900" dirty="0"/>
              <a:t>万台，占比为</a:t>
            </a:r>
            <a:r>
              <a:rPr lang="en-US" altLang="zh-CN" sz="900" dirty="0"/>
              <a:t>53.4%</a:t>
            </a:r>
            <a:r>
              <a:rPr lang="zh-CN" altLang="zh-CN" sz="900" dirty="0"/>
              <a:t>；欧洲市场工业机器人保有量为</a:t>
            </a:r>
            <a:r>
              <a:rPr lang="en-US" altLang="zh-CN" sz="900" dirty="0"/>
              <a:t>38.88</a:t>
            </a:r>
            <a:r>
              <a:rPr lang="zh-CN" altLang="zh-CN" sz="900" dirty="0"/>
              <a:t>万台，占比为</a:t>
            </a:r>
            <a:r>
              <a:rPr lang="en-US" altLang="zh-CN" sz="900" dirty="0"/>
              <a:t>28.3%</a:t>
            </a:r>
            <a:r>
              <a:rPr lang="zh-CN" altLang="zh-CN" sz="900" dirty="0"/>
              <a:t>。</a:t>
            </a:r>
          </a:p>
          <a:p>
            <a:pPr algn="just"/>
            <a:r>
              <a:rPr lang="en-US" altLang="zh-CN" sz="900" dirty="0"/>
              <a:t>2010</a:t>
            </a:r>
            <a:r>
              <a:rPr lang="zh-CN" altLang="zh-CN" sz="900" dirty="0"/>
              <a:t>年开始中国工业机器人需求激增，目前中国工业机器人年安装量超过</a:t>
            </a:r>
            <a:r>
              <a:rPr lang="en-US" altLang="zh-CN" sz="900" dirty="0"/>
              <a:t>2</a:t>
            </a:r>
            <a:r>
              <a:rPr lang="zh-CN" altLang="zh-CN" sz="900" dirty="0"/>
              <a:t>万台，产值约</a:t>
            </a:r>
            <a:r>
              <a:rPr lang="en-US" altLang="zh-CN" sz="900" dirty="0"/>
              <a:t>85</a:t>
            </a:r>
            <a:r>
              <a:rPr lang="zh-CN" altLang="zh-CN" sz="900" dirty="0"/>
              <a:t>亿元，相关配套产值近</a:t>
            </a:r>
            <a:r>
              <a:rPr lang="en-US" altLang="zh-CN" sz="900" dirty="0"/>
              <a:t>200</a:t>
            </a:r>
            <a:r>
              <a:rPr lang="zh-CN" altLang="zh-CN" sz="900" dirty="0"/>
              <a:t>亿元（机器人系统市场规模一般为机器人单体的</a:t>
            </a:r>
            <a:r>
              <a:rPr lang="en-US" altLang="zh-CN" sz="900" dirty="0"/>
              <a:t>3</a:t>
            </a:r>
            <a:r>
              <a:rPr lang="zh-CN" altLang="zh-CN" sz="900" dirty="0"/>
              <a:t>倍）。</a:t>
            </a:r>
          </a:p>
          <a:p>
            <a:pPr algn="just"/>
            <a:r>
              <a:rPr lang="zh-CN" altLang="zh-CN" sz="900" dirty="0"/>
              <a:t>中国工业机器人市场规模不断增长，已成为世界上增长最快的市场。而中国</a:t>
            </a:r>
            <a:r>
              <a:rPr lang="en-US" altLang="zh-CN" sz="900" dirty="0"/>
              <a:t>2003 </a:t>
            </a:r>
            <a:r>
              <a:rPr lang="zh-CN" altLang="zh-CN" sz="900" dirty="0"/>
              <a:t>年的需求仅约为</a:t>
            </a:r>
            <a:r>
              <a:rPr lang="en-US" altLang="zh-CN" sz="900" dirty="0"/>
              <a:t>1500 </a:t>
            </a:r>
            <a:r>
              <a:rPr lang="zh-CN" altLang="zh-CN" sz="900" dirty="0"/>
              <a:t>台，至</a:t>
            </a:r>
            <a:r>
              <a:rPr lang="en-US" altLang="zh-CN" sz="900" dirty="0"/>
              <a:t>2013 </a:t>
            </a:r>
            <a:r>
              <a:rPr lang="zh-CN" altLang="zh-CN" sz="900" dirty="0"/>
              <a:t>年的</a:t>
            </a:r>
            <a:r>
              <a:rPr lang="en-US" altLang="zh-CN" sz="900" dirty="0"/>
              <a:t>25000</a:t>
            </a:r>
            <a:r>
              <a:rPr lang="zh-CN" altLang="zh-CN" sz="900" dirty="0"/>
              <a:t>台（业内估计值），已经在</a:t>
            </a:r>
            <a:r>
              <a:rPr lang="en-US" altLang="zh-CN" sz="900" dirty="0"/>
              <a:t>10 </a:t>
            </a:r>
            <a:r>
              <a:rPr lang="zh-CN" altLang="zh-CN" sz="900" dirty="0"/>
              <a:t>年里增加约</a:t>
            </a:r>
            <a:r>
              <a:rPr lang="en-US" altLang="zh-CN" sz="900" dirty="0"/>
              <a:t>13 </a:t>
            </a:r>
            <a:r>
              <a:rPr lang="zh-CN" altLang="zh-CN" sz="900" dirty="0"/>
              <a:t>倍。</a:t>
            </a:r>
            <a:r>
              <a:rPr lang="en-US" altLang="zh-CN" sz="900" dirty="0"/>
              <a:t>IFR </a:t>
            </a:r>
            <a:r>
              <a:rPr lang="zh-CN" altLang="zh-CN" sz="900" dirty="0"/>
              <a:t>预测，</a:t>
            </a:r>
            <a:r>
              <a:rPr lang="en-US" altLang="zh-CN" sz="900" dirty="0"/>
              <a:t>     2014 </a:t>
            </a:r>
            <a:r>
              <a:rPr lang="zh-CN" altLang="zh-CN" sz="900" dirty="0"/>
              <a:t>年中国市场规模将达到</a:t>
            </a:r>
            <a:r>
              <a:rPr lang="en-US" altLang="zh-CN" sz="900" dirty="0"/>
              <a:t>2.8 </a:t>
            </a:r>
            <a:r>
              <a:rPr lang="zh-CN" altLang="zh-CN" sz="900" dirty="0"/>
              <a:t>万台，有望与日本并驾齐驱。而到</a:t>
            </a:r>
            <a:r>
              <a:rPr lang="en-US" altLang="zh-CN" sz="900" dirty="0"/>
              <a:t>2015 </a:t>
            </a:r>
            <a:r>
              <a:rPr lang="zh-CN" altLang="zh-CN" sz="900" dirty="0"/>
              <a:t>年将达到</a:t>
            </a:r>
            <a:r>
              <a:rPr lang="en-US" altLang="zh-CN" sz="900" dirty="0"/>
              <a:t>3.4 </a:t>
            </a:r>
            <a:r>
              <a:rPr lang="zh-CN" altLang="zh-CN" sz="900" dirty="0"/>
              <a:t>万台，将比日本多出</a:t>
            </a:r>
            <a:r>
              <a:rPr lang="en-US" altLang="zh-CN" sz="900" dirty="0"/>
              <a:t>3 </a:t>
            </a:r>
            <a:r>
              <a:rPr lang="zh-CN" altLang="zh-CN" sz="900" dirty="0"/>
              <a:t>千台，到</a:t>
            </a:r>
            <a:r>
              <a:rPr lang="en-US" altLang="zh-CN" sz="900" dirty="0"/>
              <a:t>2016 </a:t>
            </a:r>
            <a:r>
              <a:rPr lang="zh-CN" altLang="zh-CN" sz="900" dirty="0"/>
              <a:t>年中国年需求将达到</a:t>
            </a:r>
            <a:r>
              <a:rPr lang="en-US" altLang="zh-CN" sz="900" dirty="0"/>
              <a:t>3.8</a:t>
            </a:r>
            <a:r>
              <a:rPr lang="zh-CN" altLang="zh-CN" sz="900" dirty="0"/>
              <a:t>万台，成为全球最大的工业机器人市场。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03848" y="1680251"/>
            <a:ext cx="4828602" cy="2376264"/>
            <a:chOff x="776287" y="706437"/>
            <a:chExt cx="7658101" cy="3768726"/>
          </a:xfrm>
          <a:solidFill>
            <a:srgbClr val="098092"/>
          </a:solidFill>
        </p:grpSpPr>
        <p:sp>
          <p:nvSpPr>
            <p:cNvPr id="8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115" name="图片 1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03" y="1742265"/>
            <a:ext cx="385472" cy="1252646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98" y="2447756"/>
            <a:ext cx="385472" cy="1252646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40" y="1313774"/>
            <a:ext cx="385472" cy="1252646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956" y="897631"/>
            <a:ext cx="385472" cy="1252646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99" y="1314450"/>
            <a:ext cx="385472" cy="1252646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842" y="1035184"/>
            <a:ext cx="385472" cy="1252646"/>
          </a:xfrm>
          <a:prstGeom prst="rect">
            <a:avLst/>
          </a:prstGeom>
        </p:spPr>
      </p:pic>
      <p:sp>
        <p:nvSpPr>
          <p:cNvPr id="122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产品及市场：市场分析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</a:rPr>
              <a:t>2015-2020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</a:rPr>
              <a:t>年中国工业机器人行业分析及发展趋势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494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35696" y="1394685"/>
            <a:ext cx="1715522" cy="1715522"/>
            <a:chOff x="2193191" y="1899415"/>
            <a:chExt cx="2421376" cy="2421376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2193191" y="1899415"/>
              <a:ext cx="2421376" cy="2421376"/>
            </a:xfrm>
            <a:prstGeom prst="ellipse">
              <a:avLst/>
            </a:prstGeom>
            <a:solidFill>
              <a:srgbClr val="098092"/>
            </a:solidFill>
            <a:ln w="317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45502" y="2051726"/>
              <a:ext cx="2116756" cy="211675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65100" dist="889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82550" h="317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458454" y="2562253"/>
            <a:ext cx="3216350" cy="321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388788" y="2067780"/>
            <a:ext cx="1981396" cy="500287"/>
            <a:chOff x="7497701" y="1851659"/>
            <a:chExt cx="2177121" cy="667049"/>
          </a:xfrm>
        </p:grpSpPr>
        <p:sp>
          <p:nvSpPr>
            <p:cNvPr id="9" name="文本框 8"/>
            <p:cNvSpPr txBox="1"/>
            <p:nvPr/>
          </p:nvSpPr>
          <p:spPr>
            <a:xfrm>
              <a:off x="7497701" y="1851659"/>
              <a:ext cx="2177121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在此添加标题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508478" y="2210932"/>
              <a:ext cx="2155566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Add the title here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文本框 10"/>
          <p:cNvSpPr txBox="1"/>
          <p:nvPr/>
        </p:nvSpPr>
        <p:spPr bwMode="auto">
          <a:xfrm>
            <a:off x="4388788" y="2768257"/>
            <a:ext cx="3381571" cy="768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rgbClr val="000000"/>
                </a:solidFill>
                <a:latin typeface="+mj-ea"/>
                <a:cs typeface="Lato Light" charset="0"/>
                <a:sym typeface="Lato Light" charset="0"/>
              </a:rPr>
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</a:t>
            </a:r>
            <a:endParaRPr lang="en-US" altLang="zh-CN" sz="900" dirty="0">
              <a:solidFill>
                <a:srgbClr val="000000"/>
              </a:solidFill>
              <a:latin typeface="+mj-ea"/>
              <a:cs typeface="Lato Light" charset="0"/>
              <a:sym typeface="Lato Light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48439" y="3413319"/>
            <a:ext cx="14900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Add the title here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646471" y="3749845"/>
            <a:ext cx="2168504" cy="52046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24055" y="3694722"/>
            <a:ext cx="174256" cy="174256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14300" dist="508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04224" y="1817893"/>
            <a:ext cx="1271502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950" dirty="0">
                <a:solidFill>
                  <a:srgbClr val="0E6F80"/>
                </a:solidFill>
                <a:latin typeface="+mj-ea"/>
                <a:ea typeface="+mj-ea"/>
              </a:rPr>
              <a:t>75</a:t>
            </a:r>
            <a:r>
              <a:rPr lang="en-US" altLang="zh-CN" sz="3000" dirty="0">
                <a:solidFill>
                  <a:srgbClr val="0E6F80"/>
                </a:solidFill>
                <a:latin typeface="+mj-ea"/>
                <a:ea typeface="+mj-ea"/>
              </a:rPr>
              <a:t>%</a:t>
            </a:r>
            <a:endParaRPr lang="zh-CN" altLang="en-US" sz="825" dirty="0">
              <a:solidFill>
                <a:srgbClr val="0E6F80"/>
              </a:solidFill>
              <a:latin typeface="+mj-ea"/>
              <a:ea typeface="+mj-ea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产品及市场：市场分析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</a:rPr>
              <a:t>2015-2020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</a:rPr>
              <a:t>年中国工业机器人行业分析及发展趋势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315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 animBg="1"/>
      <p:bldP spid="14" grpId="0" animBg="1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7936" y="2021101"/>
            <a:ext cx="963909" cy="923289"/>
            <a:chOff x="1664154" y="1934950"/>
            <a:chExt cx="963741" cy="897257"/>
          </a:xfrm>
        </p:grpSpPr>
        <p:grpSp>
          <p:nvGrpSpPr>
            <p:cNvPr id="3" name="组合 2"/>
            <p:cNvGrpSpPr/>
            <p:nvPr/>
          </p:nvGrpSpPr>
          <p:grpSpPr>
            <a:xfrm rot="18900000">
              <a:off x="1664154" y="1934950"/>
              <a:ext cx="897259" cy="897257"/>
              <a:chOff x="304800" y="673100"/>
              <a:chExt cx="4000500" cy="4000500"/>
            </a:xfrm>
            <a:effectLst>
              <a:outerShdw blurRad="444500" dist="254000" dir="48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" name="同心圆 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" name="TextBox 44"/>
            <p:cNvSpPr txBox="1"/>
            <p:nvPr/>
          </p:nvSpPr>
          <p:spPr>
            <a:xfrm>
              <a:off x="1807549" y="2188595"/>
              <a:ext cx="82034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45%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21508" y="2031184"/>
            <a:ext cx="897415" cy="923289"/>
            <a:chOff x="3293884" y="1912625"/>
            <a:chExt cx="897259" cy="897258"/>
          </a:xfrm>
        </p:grpSpPr>
        <p:grpSp>
          <p:nvGrpSpPr>
            <p:cNvPr id="8" name="组合 7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" name="同心圆 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9" name="TextBox 49"/>
            <p:cNvSpPr txBox="1"/>
            <p:nvPr/>
          </p:nvSpPr>
          <p:spPr>
            <a:xfrm>
              <a:off x="3404406" y="2201081"/>
              <a:ext cx="753231" cy="38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68%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27290" y="2025670"/>
            <a:ext cx="942085" cy="923289"/>
            <a:chOff x="4849324" y="1995712"/>
            <a:chExt cx="941921" cy="897257"/>
          </a:xfrm>
        </p:grpSpPr>
        <p:grpSp>
          <p:nvGrpSpPr>
            <p:cNvPr id="13" name="组合 12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" name="同心圆 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4" name="TextBox 54"/>
            <p:cNvSpPr txBox="1"/>
            <p:nvPr/>
          </p:nvSpPr>
          <p:spPr>
            <a:xfrm>
              <a:off x="4963049" y="2222298"/>
              <a:ext cx="828196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79%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76586" y="2019651"/>
            <a:ext cx="951205" cy="923289"/>
            <a:chOff x="6380261" y="2029113"/>
            <a:chExt cx="951040" cy="897257"/>
          </a:xfrm>
        </p:grpSpPr>
        <p:grpSp>
          <p:nvGrpSpPr>
            <p:cNvPr id="18" name="组合 17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0" name="同心圆 1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9" name="TextBox 59"/>
            <p:cNvSpPr txBox="1"/>
            <p:nvPr/>
          </p:nvSpPr>
          <p:spPr>
            <a:xfrm>
              <a:off x="6501314" y="2303662"/>
              <a:ext cx="829987" cy="403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92%</a:t>
              </a:r>
              <a:endParaRPr lang="zh-CN" alt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2" name="Freeform 8"/>
          <p:cNvSpPr>
            <a:spLocks/>
          </p:cNvSpPr>
          <p:nvPr/>
        </p:nvSpPr>
        <p:spPr bwMode="auto">
          <a:xfrm rot="18900000">
            <a:off x="1411691" y="2363455"/>
            <a:ext cx="1215555" cy="660729"/>
          </a:xfrm>
          <a:custGeom>
            <a:avLst/>
            <a:gdLst>
              <a:gd name="T0" fmla="*/ 8098 w 8105"/>
              <a:gd name="T1" fmla="*/ 0 h 4285"/>
              <a:gd name="T2" fmla="*/ 8105 w 8105"/>
              <a:gd name="T3" fmla="*/ 233 h 4285"/>
              <a:gd name="T4" fmla="*/ 4053 w 8105"/>
              <a:gd name="T5" fmla="*/ 4285 h 4285"/>
              <a:gd name="T6" fmla="*/ 0 w 8105"/>
              <a:gd name="T7" fmla="*/ 233 h 4285"/>
              <a:gd name="T8" fmla="*/ 7 w 8105"/>
              <a:gd name="T9" fmla="*/ 0 h 4285"/>
              <a:gd name="T10" fmla="*/ 1080 w 8105"/>
              <a:gd name="T11" fmla="*/ 0 h 4285"/>
              <a:gd name="T12" fmla="*/ 1071 w 8105"/>
              <a:gd name="T13" fmla="*/ 233 h 4285"/>
              <a:gd name="T14" fmla="*/ 4053 w 8105"/>
              <a:gd name="T15" fmla="*/ 3214 h 4285"/>
              <a:gd name="T16" fmla="*/ 7034 w 8105"/>
              <a:gd name="T17" fmla="*/ 233 h 4285"/>
              <a:gd name="T18" fmla="*/ 7025 w 8105"/>
              <a:gd name="T19" fmla="*/ 0 h 4285"/>
              <a:gd name="T20" fmla="*/ 8098 w 8105"/>
              <a:gd name="T21" fmla="*/ 0 h 4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4285">
                <a:moveTo>
                  <a:pt x="8098" y="0"/>
                </a:moveTo>
                <a:cubicBezTo>
                  <a:pt x="8103" y="77"/>
                  <a:pt x="8105" y="155"/>
                  <a:pt x="8105" y="233"/>
                </a:cubicBezTo>
                <a:cubicBezTo>
                  <a:pt x="8105" y="2471"/>
                  <a:pt x="6291" y="4285"/>
                  <a:pt x="4053" y="4285"/>
                </a:cubicBezTo>
                <a:cubicBezTo>
                  <a:pt x="1814" y="4285"/>
                  <a:pt x="0" y="2471"/>
                  <a:pt x="0" y="233"/>
                </a:cubicBezTo>
                <a:cubicBezTo>
                  <a:pt x="0" y="155"/>
                  <a:pt x="2" y="77"/>
                  <a:pt x="7" y="0"/>
                </a:cubicBezTo>
                <a:lnTo>
                  <a:pt x="1080" y="0"/>
                </a:lnTo>
                <a:cubicBezTo>
                  <a:pt x="1074" y="77"/>
                  <a:pt x="1071" y="154"/>
                  <a:pt x="1071" y="233"/>
                </a:cubicBezTo>
                <a:cubicBezTo>
                  <a:pt x="1071" y="1879"/>
                  <a:pt x="2406" y="3214"/>
                  <a:pt x="4053" y="3214"/>
                </a:cubicBezTo>
                <a:cubicBezTo>
                  <a:pt x="5699" y="3214"/>
                  <a:pt x="7034" y="1879"/>
                  <a:pt x="7034" y="233"/>
                </a:cubicBezTo>
                <a:cubicBezTo>
                  <a:pt x="7034" y="154"/>
                  <a:pt x="7031" y="77"/>
                  <a:pt x="7025" y="0"/>
                </a:cubicBezTo>
                <a:lnTo>
                  <a:pt x="8098" y="0"/>
                </a:lnTo>
                <a:close/>
              </a:path>
            </a:pathLst>
          </a:custGeom>
          <a:solidFill>
            <a:srgbClr val="098092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 rot="19087048">
            <a:off x="3320073" y="2260446"/>
            <a:ext cx="1187878" cy="802771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rgbClr val="098092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 rot="19290703">
            <a:off x="5060464" y="2119119"/>
            <a:ext cx="1214489" cy="945740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rgbClr val="098092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19810786">
            <a:off x="6859697" y="1922971"/>
            <a:ext cx="1169909" cy="1141444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rgbClr val="098092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90002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27" name="流程图: 可选过程 26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28" name="TextBox 72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05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0" name="流程图: 可选过程 29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1" name="TextBox 75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96217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3" name="流程图: 可选过程 32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4" name="TextBox 78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891785" y="1275606"/>
            <a:ext cx="960832" cy="261610"/>
            <a:chOff x="3477359" y="8005745"/>
            <a:chExt cx="2534423" cy="676230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6" name="流程图: 可选过程 35"/>
            <p:cNvSpPr/>
            <p:nvPr/>
          </p:nvSpPr>
          <p:spPr>
            <a:xfrm>
              <a:off x="3477359" y="8032286"/>
              <a:ext cx="2534423" cy="584775"/>
            </a:xfrm>
            <a:prstGeom prst="flowChartAlternateProcess">
              <a:avLst/>
            </a:prstGeom>
            <a:solidFill>
              <a:srgbClr val="0980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7" name="TextBox 81"/>
            <p:cNvSpPr txBox="1"/>
            <p:nvPr/>
          </p:nvSpPr>
          <p:spPr>
            <a:xfrm>
              <a:off x="3713376" y="8005745"/>
              <a:ext cx="1975465" cy="67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</p:grpSp>
      <p:sp>
        <p:nvSpPr>
          <p:cNvPr id="38" name="TextBox 83"/>
          <p:cNvSpPr txBox="1"/>
          <p:nvPr/>
        </p:nvSpPr>
        <p:spPr>
          <a:xfrm>
            <a:off x="1187624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39" name="TextBox 84"/>
          <p:cNvSpPr txBox="1"/>
          <p:nvPr/>
        </p:nvSpPr>
        <p:spPr>
          <a:xfrm>
            <a:off x="3027275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40" name="TextBox 85"/>
          <p:cNvSpPr txBox="1"/>
          <p:nvPr/>
        </p:nvSpPr>
        <p:spPr>
          <a:xfrm>
            <a:off x="4796502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41" name="TextBox 86"/>
          <p:cNvSpPr txBox="1"/>
          <p:nvPr/>
        </p:nvSpPr>
        <p:spPr>
          <a:xfrm>
            <a:off x="6740718" y="3318807"/>
            <a:ext cx="1647706" cy="699440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产品及市场：市场分析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</a:rPr>
              <a:t>2015-2020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</a:rPr>
              <a:t>年中国工业机器人行业分析及发展趋势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236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38" grpId="0"/>
      <p:bldP spid="39" grpId="0"/>
      <p:bldP spid="40" grpId="0"/>
      <p:bldP spid="4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846" y="743582"/>
            <a:ext cx="465036" cy="12613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9" name="组合 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15" name="组合 1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0" name="同心圆 2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39" name="组合 3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2" name="同心圆 4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8" name="同心圆 4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椭圆 4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53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55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56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7176899" y="259776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椭圆 59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63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6" name="图片 6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7060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发展计划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2104333"/>
            <a:ext cx="6038850" cy="1225494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054436" y="2523719"/>
            <a:ext cx="849821" cy="635481"/>
            <a:chOff x="6054436" y="2405136"/>
            <a:chExt cx="849821" cy="6354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1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2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3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4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5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6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7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8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9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76458" y="1732994"/>
            <a:ext cx="958136" cy="9581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23" name="Group 30"/>
          <p:cNvGrpSpPr/>
          <p:nvPr/>
        </p:nvGrpSpPr>
        <p:grpSpPr>
          <a:xfrm>
            <a:off x="4801394" y="3834127"/>
            <a:ext cx="317357" cy="278329"/>
            <a:chOff x="3175" y="-1587"/>
            <a:chExt cx="490538" cy="430212"/>
          </a:xfrm>
          <a:solidFill>
            <a:srgbClr val="098092"/>
          </a:solidFill>
        </p:grpSpPr>
        <p:sp>
          <p:nvSpPr>
            <p:cNvPr id="24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25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</p:grpSp>
      <p:sp>
        <p:nvSpPr>
          <p:cNvPr id="26" name="Freeform 50"/>
          <p:cNvSpPr>
            <a:spLocks noEditPoints="1"/>
          </p:cNvSpPr>
          <p:nvPr/>
        </p:nvSpPr>
        <p:spPr bwMode="auto">
          <a:xfrm>
            <a:off x="1055561" y="2894752"/>
            <a:ext cx="261823" cy="329775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09809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27" name="Freeform 48"/>
          <p:cNvSpPr>
            <a:spLocks noEditPoints="1"/>
          </p:cNvSpPr>
          <p:nvPr/>
        </p:nvSpPr>
        <p:spPr bwMode="auto">
          <a:xfrm>
            <a:off x="2983620" y="3224527"/>
            <a:ext cx="242125" cy="354280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09809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28" name="Group 18"/>
          <p:cNvGrpSpPr/>
          <p:nvPr/>
        </p:nvGrpSpPr>
        <p:grpSpPr>
          <a:xfrm>
            <a:off x="7429035" y="3182144"/>
            <a:ext cx="312268" cy="312268"/>
            <a:chOff x="6350" y="4763"/>
            <a:chExt cx="492125" cy="492125"/>
          </a:xfrm>
          <a:solidFill>
            <a:srgbClr val="098092"/>
          </a:solidFill>
        </p:grpSpPr>
        <p:sp>
          <p:nvSpPr>
            <p:cNvPr id="29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30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31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</p:grpSp>
      <p:sp>
        <p:nvSpPr>
          <p:cNvPr id="32" name="TextBox 26"/>
          <p:cNvSpPr txBox="1"/>
          <p:nvPr/>
        </p:nvSpPr>
        <p:spPr>
          <a:xfrm>
            <a:off x="229394" y="3303609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33" name="TextBox 27"/>
          <p:cNvSpPr txBox="1"/>
          <p:nvPr/>
        </p:nvSpPr>
        <p:spPr>
          <a:xfrm>
            <a:off x="2120662" y="3658278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34" name="TextBox 28"/>
          <p:cNvSpPr txBox="1"/>
          <p:nvPr/>
        </p:nvSpPr>
        <p:spPr>
          <a:xfrm>
            <a:off x="4024278" y="4215127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sp>
        <p:nvSpPr>
          <p:cNvPr id="35" name="TextBox 29"/>
          <p:cNvSpPr txBox="1"/>
          <p:nvPr/>
        </p:nvSpPr>
        <p:spPr>
          <a:xfrm>
            <a:off x="6688574" y="3639528"/>
            <a:ext cx="1915874" cy="67898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j-ea"/>
                <a:ea typeface="+mj-ea"/>
              </a:rPr>
              <a:t>您的内容打在这里，或者通过复制您的文本后，在此框中选择粘贴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4677858" y="2649672"/>
            <a:ext cx="809336" cy="809336"/>
            <a:chOff x="4677858" y="2649672"/>
            <a:chExt cx="809336" cy="809336"/>
          </a:xfrm>
          <a:solidFill>
            <a:srgbClr val="098092"/>
          </a:solidFill>
        </p:grpSpPr>
        <p:sp>
          <p:nvSpPr>
            <p:cNvPr id="37" name="椭圆 36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9258" y="1763208"/>
            <a:ext cx="809336" cy="809336"/>
            <a:chOff x="4677858" y="2649672"/>
            <a:chExt cx="809336" cy="809336"/>
          </a:xfrm>
          <a:solidFill>
            <a:srgbClr val="098092"/>
          </a:solidFill>
        </p:grpSpPr>
        <p:sp>
          <p:nvSpPr>
            <p:cNvPr id="40" name="椭圆 39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pic>
        <p:nvPicPr>
          <p:cNvPr id="42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194" y="1200944"/>
            <a:ext cx="1789484" cy="178948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矩形 42"/>
          <p:cNvSpPr/>
          <p:nvPr/>
        </p:nvSpPr>
        <p:spPr>
          <a:xfrm>
            <a:off x="7040430" y="1874768"/>
            <a:ext cx="1089477" cy="373510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完成概述</a:t>
            </a:r>
          </a:p>
        </p:txBody>
      </p:sp>
    </p:spTree>
    <p:extLst>
      <p:ext uri="{BB962C8B-B14F-4D97-AF65-F5344CB8AC3E}">
        <p14:creationId xmlns:p14="http://schemas.microsoft.com/office/powerpoint/2010/main" val="38440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2" accel="52000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 p14:presetBounceEnd="5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9" dur="1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0" dur="1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accel="52000" fill="hold" nodeType="withEffect" p14:presetBounceEnd="5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3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6" grpId="0" animBg="1"/>
          <p:bldP spid="27" grpId="0" animBg="1"/>
          <p:bldP spid="32" grpId="0"/>
          <p:bldP spid="33" grpId="0"/>
          <p:bldP spid="34" grpId="0"/>
          <p:bldP spid="35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2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ac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5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26" grpId="0" animBg="1"/>
          <p:bldP spid="27" grpId="0" animBg="1"/>
          <p:bldP spid="32" grpId="0"/>
          <p:bldP spid="33" grpId="0"/>
          <p:bldP spid="34" grpId="0"/>
          <p:bldP spid="35" grpId="0"/>
          <p:bldP spid="43" grpId="0"/>
        </p:bldLst>
      </p:timing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发展计划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1696760" y="2478038"/>
            <a:ext cx="5864847" cy="1326356"/>
            <a:chOff x="1601528" y="2724944"/>
            <a:chExt cx="5864847" cy="1075184"/>
          </a:xfrm>
        </p:grpSpPr>
        <p:cxnSp>
          <p:nvCxnSpPr>
            <p:cNvPr id="102" name="Straight Connector 30"/>
            <p:cNvCxnSpPr/>
            <p:nvPr/>
          </p:nvCxnSpPr>
          <p:spPr>
            <a:xfrm>
              <a:off x="1601528" y="2724944"/>
              <a:ext cx="0" cy="1075184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5"/>
            <p:cNvCxnSpPr/>
            <p:nvPr/>
          </p:nvCxnSpPr>
          <p:spPr>
            <a:xfrm>
              <a:off x="3067740" y="2724944"/>
              <a:ext cx="0" cy="1075184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52"/>
            <p:cNvCxnSpPr/>
            <p:nvPr/>
          </p:nvCxnSpPr>
          <p:spPr>
            <a:xfrm>
              <a:off x="4533952" y="2724944"/>
              <a:ext cx="0" cy="1075184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63"/>
            <p:cNvCxnSpPr/>
            <p:nvPr/>
          </p:nvCxnSpPr>
          <p:spPr>
            <a:xfrm>
              <a:off x="6000164" y="2724944"/>
              <a:ext cx="0" cy="1075184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67"/>
            <p:cNvCxnSpPr/>
            <p:nvPr/>
          </p:nvCxnSpPr>
          <p:spPr>
            <a:xfrm>
              <a:off x="7466375" y="2724944"/>
              <a:ext cx="0" cy="1075184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/>
          <p:cNvGrpSpPr/>
          <p:nvPr/>
        </p:nvGrpSpPr>
        <p:grpSpPr>
          <a:xfrm>
            <a:off x="1148438" y="1563638"/>
            <a:ext cx="1086033" cy="1086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8" name="同心圆 1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2615288" y="1563638"/>
            <a:ext cx="1086033" cy="1086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1" name="同心圆 1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082138" y="1563638"/>
            <a:ext cx="1086033" cy="1086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4" name="同心圆 1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5548988" y="1563638"/>
            <a:ext cx="1086033" cy="1086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015838" y="1563638"/>
            <a:ext cx="1086033" cy="1086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122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994" y="3006767"/>
            <a:ext cx="7467600" cy="797627"/>
          </a:xfrm>
          <a:prstGeom prst="rect">
            <a:avLst/>
          </a:prstGeom>
          <a:noFill/>
          <a:effectLst>
            <a:outerShdw blurRad="292100" sx="109000" sy="109000" algn="ctr" rotWithShape="0">
              <a:prstClr val="black">
                <a:alpha val="5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文本框 37"/>
          <p:cNvSpPr>
            <a:spLocks noChangeArrowheads="1"/>
          </p:cNvSpPr>
          <p:nvPr/>
        </p:nvSpPr>
        <p:spPr bwMode="auto">
          <a:xfrm>
            <a:off x="1182559" y="1843862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0" dirty="0">
                <a:solidFill>
                  <a:srgbClr val="080808"/>
                </a:solidFill>
                <a:latin typeface="+mj-ea"/>
                <a:ea typeface="+mj-ea"/>
              </a:rPr>
              <a:t>创新务实</a:t>
            </a:r>
            <a:endParaRPr lang="zh-CN" altLang="en-US" sz="16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124" name="文本框 37"/>
          <p:cNvSpPr>
            <a:spLocks noChangeArrowheads="1"/>
          </p:cNvSpPr>
          <p:nvPr/>
        </p:nvSpPr>
        <p:spPr bwMode="auto">
          <a:xfrm>
            <a:off x="2687974" y="1843862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0" dirty="0">
                <a:solidFill>
                  <a:srgbClr val="080808"/>
                </a:solidFill>
                <a:latin typeface="+mj-ea"/>
                <a:ea typeface="+mj-ea"/>
              </a:rPr>
              <a:t>超越自我</a:t>
            </a:r>
            <a:endParaRPr lang="zh-CN" altLang="en-US" sz="16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125" name="文本框 37"/>
          <p:cNvSpPr>
            <a:spLocks noChangeArrowheads="1"/>
          </p:cNvSpPr>
          <p:nvPr/>
        </p:nvSpPr>
        <p:spPr bwMode="auto">
          <a:xfrm>
            <a:off x="4126482" y="1843862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0" dirty="0">
                <a:solidFill>
                  <a:srgbClr val="080808"/>
                </a:solidFill>
                <a:latin typeface="+mj-ea"/>
                <a:ea typeface="+mj-ea"/>
              </a:rPr>
              <a:t>追求卓越</a:t>
            </a:r>
            <a:endParaRPr lang="zh-CN" altLang="en-US" sz="16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126" name="文本框 37"/>
          <p:cNvSpPr>
            <a:spLocks noChangeArrowheads="1"/>
          </p:cNvSpPr>
          <p:nvPr/>
        </p:nvSpPr>
        <p:spPr bwMode="auto">
          <a:xfrm>
            <a:off x="5583094" y="1843862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0" dirty="0">
                <a:solidFill>
                  <a:srgbClr val="080808"/>
                </a:solidFill>
                <a:latin typeface="+mj-ea"/>
                <a:ea typeface="+mj-ea"/>
              </a:rPr>
              <a:t>团结奋斗</a:t>
            </a:r>
            <a:endParaRPr lang="zh-CN" altLang="en-US" sz="16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127" name="文本框 37"/>
          <p:cNvSpPr>
            <a:spLocks noChangeArrowheads="1"/>
          </p:cNvSpPr>
          <p:nvPr/>
        </p:nvSpPr>
        <p:spPr bwMode="auto">
          <a:xfrm>
            <a:off x="7077357" y="1843862"/>
            <a:ext cx="10054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0" dirty="0">
                <a:solidFill>
                  <a:srgbClr val="080808"/>
                </a:solidFill>
                <a:latin typeface="+mj-ea"/>
                <a:ea typeface="+mj-ea"/>
              </a:rPr>
              <a:t>敢于创新</a:t>
            </a:r>
            <a:endParaRPr lang="zh-CN" altLang="en-US" sz="16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1209140" y="2179618"/>
            <a:ext cx="1005403" cy="161587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600" b="0" dirty="0">
                <a:latin typeface="+mj-ea"/>
                <a:ea typeface="+mj-ea"/>
              </a:rPr>
              <a:t>Pragmatic innovation</a:t>
            </a:r>
            <a:endParaRPr lang="zh-CN" altLang="en-US" sz="600" b="0" dirty="0">
              <a:latin typeface="+mj-ea"/>
              <a:ea typeface="+mj-ea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2763193" y="2179618"/>
            <a:ext cx="1005403" cy="161587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600" b="0" dirty="0">
                <a:latin typeface="+mj-ea"/>
                <a:ea typeface="+mj-ea"/>
              </a:rPr>
              <a:t>Transcendental ego</a:t>
            </a:r>
            <a:endParaRPr lang="zh-CN" altLang="en-US" sz="600" b="0" dirty="0">
              <a:latin typeface="+mj-ea"/>
              <a:ea typeface="+mj-ea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4203373" y="2179618"/>
            <a:ext cx="1005403" cy="161587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600" b="0" dirty="0">
                <a:latin typeface="+mj-ea"/>
                <a:ea typeface="+mj-ea"/>
              </a:rPr>
              <a:t>Pursuit of excellence</a:t>
            </a:r>
            <a:endParaRPr lang="zh-CN" altLang="en-US" sz="600" b="0" dirty="0">
              <a:latin typeface="+mj-ea"/>
              <a:ea typeface="+mj-ea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5580112" y="2179618"/>
            <a:ext cx="1005403" cy="161587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pPr algn="ctr"/>
            <a:r>
              <a:rPr lang="en-US" altLang="zh-CN" sz="600" b="0" dirty="0">
                <a:latin typeface="+mj-ea"/>
                <a:ea typeface="+mj-ea"/>
              </a:rPr>
              <a:t>United struggle</a:t>
            </a:r>
            <a:endParaRPr lang="zh-CN" altLang="en-US" sz="600" b="0" dirty="0">
              <a:latin typeface="+mj-ea"/>
              <a:ea typeface="+mj-ea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080696" y="2179618"/>
            <a:ext cx="1005403" cy="161587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pPr algn="ctr"/>
            <a:r>
              <a:rPr lang="en-US" altLang="zh-CN" sz="600" b="0" dirty="0">
                <a:latin typeface="+mj-ea"/>
                <a:ea typeface="+mj-ea"/>
              </a:rPr>
              <a:t>Dare to innovate</a:t>
            </a:r>
            <a:endParaRPr lang="zh-CN" altLang="en-US" sz="600" b="0" dirty="0">
              <a:latin typeface="+mj-ea"/>
              <a:ea typeface="+mj-ea"/>
            </a:endParaRPr>
          </a:p>
        </p:txBody>
      </p:sp>
      <p:sp>
        <p:nvSpPr>
          <p:cNvPr id="133" name="文本1"/>
          <p:cNvSpPr>
            <a:spLocks noChangeArrowheads="1"/>
          </p:cNvSpPr>
          <p:nvPr/>
        </p:nvSpPr>
        <p:spPr bwMode="gray">
          <a:xfrm>
            <a:off x="2460324" y="3776660"/>
            <a:ext cx="3941269" cy="891780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68589" tIns="34295" rIns="68589" bIns="342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6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accel="52000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accel="52000" fill="hold" nodeType="withEffect" p14:presetBounceEnd="6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1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2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accel="52000" fill="hold" nodeType="withEffect" p14:presetBounceEnd="6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5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6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accel="52000" fill="hold" nodeType="withEffect" p14:presetBounceEnd="6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9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accel="52000" fill="hold" nodeType="withEffect" p14:presetBounceEnd="6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4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7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9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/>
          <p:bldP spid="124" grpId="0"/>
          <p:bldP spid="125" grpId="0"/>
          <p:bldP spid="126" grpId="0"/>
          <p:bldP spid="127" grpId="0"/>
          <p:bldP spid="128" grpId="0"/>
          <p:bldP spid="129" grpId="0"/>
          <p:bldP spid="130" grpId="0"/>
          <p:bldP spid="131" grpId="0"/>
          <p:bldP spid="132" grpId="0"/>
          <p:bldP spid="1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accel="5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accel="5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accel="52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accel="52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7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9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5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/>
          <p:bldP spid="124" grpId="0"/>
          <p:bldP spid="125" grpId="0"/>
          <p:bldP spid="126" grpId="0"/>
          <p:bldP spid="127" grpId="0"/>
          <p:bldP spid="128" grpId="0"/>
          <p:bldP spid="129" grpId="0"/>
          <p:bldP spid="130" grpId="0"/>
          <p:bldP spid="131" grpId="0"/>
          <p:bldP spid="132" grpId="0"/>
          <p:bldP spid="133" grpId="0"/>
        </p:bldLst>
      </p:timing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2"/>
          <p:cNvCxnSpPr>
            <a:cxnSpLocks noChangeShapeType="1"/>
          </p:cNvCxnSpPr>
          <p:nvPr/>
        </p:nvCxnSpPr>
        <p:spPr bwMode="auto">
          <a:xfrm>
            <a:off x="6908676" y="1945942"/>
            <a:ext cx="559718" cy="184693"/>
          </a:xfrm>
          <a:prstGeom prst="line">
            <a:avLst/>
          </a:prstGeom>
          <a:noFill/>
          <a:ln w="28575">
            <a:solidFill>
              <a:srgbClr val="0980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20"/>
          <p:cNvCxnSpPr>
            <a:cxnSpLocks noChangeShapeType="1"/>
          </p:cNvCxnSpPr>
          <p:nvPr/>
        </p:nvCxnSpPr>
        <p:spPr bwMode="auto">
          <a:xfrm flipV="1">
            <a:off x="4915214" y="2283260"/>
            <a:ext cx="683924" cy="622217"/>
          </a:xfrm>
          <a:prstGeom prst="line">
            <a:avLst/>
          </a:prstGeom>
          <a:noFill/>
          <a:ln w="28575">
            <a:solidFill>
              <a:srgbClr val="0980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5364309" y="867739"/>
            <a:ext cx="1656509" cy="1656509"/>
            <a:chOff x="5252030" y="2008764"/>
            <a:chExt cx="809336" cy="809336"/>
          </a:xfrm>
          <a:solidFill>
            <a:srgbClr val="098092"/>
          </a:solidFill>
        </p:grpSpPr>
        <p:sp>
          <p:nvSpPr>
            <p:cNvPr id="7" name="椭圆 6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66390" y="3924072"/>
            <a:ext cx="515519" cy="515519"/>
            <a:chOff x="5252030" y="2008764"/>
            <a:chExt cx="809336" cy="809336"/>
          </a:xfrm>
          <a:solidFill>
            <a:srgbClr val="098092"/>
          </a:solidFill>
        </p:grpSpPr>
        <p:sp>
          <p:nvSpPr>
            <p:cNvPr id="10" name="椭圆 9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52257" y="1467966"/>
            <a:ext cx="1244798" cy="1244798"/>
            <a:chOff x="5252030" y="2008764"/>
            <a:chExt cx="809336" cy="809336"/>
          </a:xfrm>
          <a:solidFill>
            <a:srgbClr val="098092"/>
          </a:solidFill>
        </p:grpSpPr>
        <p:sp>
          <p:nvSpPr>
            <p:cNvPr id="13" name="椭圆 1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flipV="1">
            <a:off x="2017615" y="2550772"/>
            <a:ext cx="413953" cy="322088"/>
          </a:xfrm>
          <a:prstGeom prst="line">
            <a:avLst/>
          </a:prstGeom>
          <a:noFill/>
          <a:ln w="28575">
            <a:solidFill>
              <a:srgbClr val="0980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7"/>
          <p:cNvCxnSpPr>
            <a:cxnSpLocks noChangeShapeType="1"/>
          </p:cNvCxnSpPr>
          <p:nvPr/>
        </p:nvCxnSpPr>
        <p:spPr bwMode="auto">
          <a:xfrm>
            <a:off x="3407040" y="2413506"/>
            <a:ext cx="681323" cy="491172"/>
          </a:xfrm>
          <a:prstGeom prst="line">
            <a:avLst/>
          </a:prstGeom>
          <a:noFill/>
          <a:ln w="28575">
            <a:solidFill>
              <a:srgbClr val="0980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23"/>
          <p:cNvCxnSpPr>
            <a:cxnSpLocks noChangeShapeType="1"/>
            <a:endCxn id="27" idx="1"/>
          </p:cNvCxnSpPr>
          <p:nvPr/>
        </p:nvCxnSpPr>
        <p:spPr bwMode="auto">
          <a:xfrm>
            <a:off x="1044841" y="2659079"/>
            <a:ext cx="363984" cy="242094"/>
          </a:xfrm>
          <a:prstGeom prst="line">
            <a:avLst/>
          </a:prstGeom>
          <a:noFill/>
          <a:ln w="28575">
            <a:solidFill>
              <a:srgbClr val="0980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43"/>
          <p:cNvCxnSpPr>
            <a:cxnSpLocks noChangeShapeType="1"/>
          </p:cNvCxnSpPr>
          <p:nvPr/>
        </p:nvCxnSpPr>
        <p:spPr bwMode="auto">
          <a:xfrm flipV="1">
            <a:off x="3786841" y="3733236"/>
            <a:ext cx="301521" cy="278300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" name="组合 18"/>
          <p:cNvGrpSpPr/>
          <p:nvPr/>
        </p:nvGrpSpPr>
        <p:grpSpPr>
          <a:xfrm>
            <a:off x="7327456" y="1912164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888910" y="2693370"/>
            <a:ext cx="1226559" cy="12265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68453" y="2760801"/>
            <a:ext cx="867139" cy="8671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5843544" y="1308125"/>
            <a:ext cx="7489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标题</a:t>
            </a:r>
            <a:endParaRPr lang="en-US" altLang="zh-CN" sz="2200" b="0" dirty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200" b="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内容</a:t>
            </a:r>
          </a:p>
        </p:txBody>
      </p:sp>
      <p:sp>
        <p:nvSpPr>
          <p:cNvPr id="29" name="文本框 37"/>
          <p:cNvSpPr>
            <a:spLocks noChangeArrowheads="1"/>
          </p:cNvSpPr>
          <p:nvPr/>
        </p:nvSpPr>
        <p:spPr bwMode="auto">
          <a:xfrm>
            <a:off x="4166200" y="3000658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900" b="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标题</a:t>
            </a:r>
            <a:endParaRPr lang="en-US" altLang="zh-CN" sz="19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900" b="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内容</a:t>
            </a:r>
          </a:p>
        </p:txBody>
      </p:sp>
      <p:sp>
        <p:nvSpPr>
          <p:cNvPr id="30" name="文本框 37"/>
          <p:cNvSpPr>
            <a:spLocks noChangeArrowheads="1"/>
          </p:cNvSpPr>
          <p:nvPr/>
        </p:nvSpPr>
        <p:spPr bwMode="auto">
          <a:xfrm>
            <a:off x="2535704" y="1792081"/>
            <a:ext cx="6719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900" b="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标题</a:t>
            </a:r>
            <a:endParaRPr lang="en-US" altLang="zh-CN" sz="1900" b="0" dirty="0">
              <a:solidFill>
                <a:schemeClr val="bg1">
                  <a:lumMod val="9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900" b="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内容</a:t>
            </a:r>
          </a:p>
        </p:txBody>
      </p:sp>
      <p:sp>
        <p:nvSpPr>
          <p:cNvPr id="31" name="文本框 37"/>
          <p:cNvSpPr>
            <a:spLocks noChangeArrowheads="1"/>
          </p:cNvSpPr>
          <p:nvPr/>
        </p:nvSpPr>
        <p:spPr bwMode="auto">
          <a:xfrm>
            <a:off x="1455801" y="2987501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200" b="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标题</a:t>
            </a:r>
            <a:endParaRPr lang="en-US" altLang="zh-CN" sz="1200" b="0" dirty="0">
              <a:solidFill>
                <a:srgbClr val="080808"/>
              </a:solidFill>
              <a:latin typeface="+mj-ea"/>
              <a:ea typeface="+mj-ea"/>
              <a:sym typeface="微软雅黑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200" b="0" dirty="0">
                <a:solidFill>
                  <a:srgbClr val="080808"/>
                </a:solidFill>
                <a:latin typeface="+mj-ea"/>
                <a:ea typeface="+mj-ea"/>
                <a:sym typeface="微软雅黑" pitchFamily="34" charset="-122"/>
              </a:rPr>
              <a:t>内容</a:t>
            </a:r>
          </a:p>
        </p:txBody>
      </p: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959142" y="3715984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ts val="1354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点击添加描述总结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 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2145016" y="2817540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ts val="1354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点击添加描述总结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 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3848923" y="3959867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ts val="1354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点击添加描述总结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 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微软雅黑" pitchFamily="34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5482823" y="2650746"/>
            <a:ext cx="1366485" cy="25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ts val="1354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点击添加描述总结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252011" y="3354338"/>
            <a:ext cx="2323291" cy="32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  <a:sym typeface="微软雅黑" pitchFamily="34" charset="-122"/>
              </a:rPr>
              <a:t>添加主要标题内容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7" name="文本框 13"/>
          <p:cNvSpPr txBox="1"/>
          <p:nvPr/>
        </p:nvSpPr>
        <p:spPr>
          <a:xfrm>
            <a:off x="5870768" y="3710837"/>
            <a:ext cx="2740626" cy="805129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665688" y="2327926"/>
            <a:ext cx="420958" cy="420958"/>
            <a:chOff x="5252030" y="2008764"/>
            <a:chExt cx="809336" cy="809336"/>
          </a:xfrm>
          <a:solidFill>
            <a:srgbClr val="098092"/>
          </a:solidFill>
        </p:grpSpPr>
        <p:sp>
          <p:nvSpPr>
            <p:cNvPr id="39" name="椭圆 38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42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发展计划</a:t>
            </a:r>
          </a:p>
        </p:txBody>
      </p:sp>
    </p:spTree>
    <p:extLst>
      <p:ext uri="{BB962C8B-B14F-4D97-AF65-F5344CB8AC3E}">
        <p14:creationId xmlns:p14="http://schemas.microsoft.com/office/powerpoint/2010/main" val="293878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</p:bldLst>
      </p:timing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80531" y="3780901"/>
            <a:ext cx="677676" cy="677676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628235" y="36131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圆角矩形 21"/>
          <p:cNvSpPr/>
          <p:nvPr/>
        </p:nvSpPr>
        <p:spPr>
          <a:xfrm flipV="1">
            <a:off x="0" y="2239382"/>
            <a:ext cx="9144000" cy="45719"/>
          </a:xfrm>
          <a:prstGeom prst="roundRect">
            <a:avLst/>
          </a:prstGeom>
          <a:solidFill>
            <a:srgbClr val="098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63" y="743582"/>
            <a:ext cx="465036" cy="1261318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259632" y="1989230"/>
            <a:ext cx="500304" cy="500304"/>
            <a:chOff x="1259632" y="1989230"/>
            <a:chExt cx="500304" cy="500304"/>
          </a:xfrm>
        </p:grpSpPr>
        <p:grpSp>
          <p:nvGrpSpPr>
            <p:cNvPr id="31" name="组合 3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4" name="同心圆 3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72869" y="1989230"/>
            <a:ext cx="500304" cy="500304"/>
            <a:chOff x="1259632" y="1989230"/>
            <a:chExt cx="500304" cy="500304"/>
          </a:xfrm>
        </p:grpSpPr>
        <p:grpSp>
          <p:nvGrpSpPr>
            <p:cNvPr id="37" name="组合 3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86106" y="1989230"/>
            <a:ext cx="500304" cy="500304"/>
            <a:chOff x="1259632" y="1989230"/>
            <a:chExt cx="500304" cy="500304"/>
          </a:xfrm>
        </p:grpSpPr>
        <p:grpSp>
          <p:nvGrpSpPr>
            <p:cNvPr id="43" name="组合 42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99343" y="1989230"/>
            <a:ext cx="500304" cy="500304"/>
            <a:chOff x="1259632" y="1989230"/>
            <a:chExt cx="500304" cy="500304"/>
          </a:xfrm>
        </p:grpSpPr>
        <p:grpSp>
          <p:nvGrpSpPr>
            <p:cNvPr id="49" name="组合 48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12580" y="1989230"/>
            <a:ext cx="500304" cy="500304"/>
            <a:chOff x="1259632" y="1989230"/>
            <a:chExt cx="500304" cy="500304"/>
          </a:xfrm>
        </p:grpSpPr>
        <p:grpSp>
          <p:nvGrpSpPr>
            <p:cNvPr id="55" name="组合 54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椭圆 55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05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325817" y="1989230"/>
            <a:ext cx="500304" cy="500304"/>
            <a:chOff x="1259632" y="1989230"/>
            <a:chExt cx="500304" cy="500304"/>
          </a:xfrm>
        </p:grpSpPr>
        <p:grpSp>
          <p:nvGrpSpPr>
            <p:cNvPr id="61" name="组合 60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4" name="同心圆 6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06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339053" y="1989230"/>
            <a:ext cx="500304" cy="500304"/>
            <a:chOff x="1259632" y="1989230"/>
            <a:chExt cx="500304" cy="500304"/>
          </a:xfrm>
        </p:grpSpPr>
        <p:grpSp>
          <p:nvGrpSpPr>
            <p:cNvPr id="67" name="组合 66"/>
            <p:cNvGrpSpPr/>
            <p:nvPr/>
          </p:nvGrpSpPr>
          <p:grpSpPr>
            <a:xfrm>
              <a:off x="1259632" y="1989230"/>
              <a:ext cx="500304" cy="500304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0" name="同心圆 6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椭圆 67"/>
            <p:cNvSpPr/>
            <p:nvPr/>
          </p:nvSpPr>
          <p:spPr>
            <a:xfrm>
              <a:off x="1381907" y="2101994"/>
              <a:ext cx="274777" cy="274777"/>
            </a:xfrm>
            <a:prstGeom prst="ellipse">
              <a:avLst/>
            </a:prstGeom>
            <a:solidFill>
              <a:srgbClr val="098092"/>
            </a:soli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401008" y="2101994"/>
              <a:ext cx="2532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07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2" name="TextBox 24"/>
          <p:cNvSpPr txBox="1"/>
          <p:nvPr/>
        </p:nvSpPr>
        <p:spPr>
          <a:xfrm>
            <a:off x="1081469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企业概况</a:t>
            </a:r>
          </a:p>
        </p:txBody>
      </p:sp>
      <p:sp>
        <p:nvSpPr>
          <p:cNvPr id="73" name="TextBox 24"/>
          <p:cNvSpPr txBox="1"/>
          <p:nvPr/>
        </p:nvSpPr>
        <p:spPr>
          <a:xfrm>
            <a:off x="2094706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经营模式</a:t>
            </a:r>
          </a:p>
        </p:txBody>
      </p:sp>
      <p:sp>
        <p:nvSpPr>
          <p:cNvPr id="74" name="TextBox 24"/>
          <p:cNvSpPr txBox="1"/>
          <p:nvPr/>
        </p:nvSpPr>
        <p:spPr>
          <a:xfrm>
            <a:off x="3107943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股权结构</a:t>
            </a:r>
          </a:p>
        </p:txBody>
      </p:sp>
      <p:sp>
        <p:nvSpPr>
          <p:cNvPr id="76" name="TextBox 24"/>
          <p:cNvSpPr txBox="1"/>
          <p:nvPr/>
        </p:nvSpPr>
        <p:spPr>
          <a:xfrm>
            <a:off x="4102845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财务概况</a:t>
            </a:r>
          </a:p>
        </p:txBody>
      </p:sp>
      <p:sp>
        <p:nvSpPr>
          <p:cNvPr id="77" name="TextBox 24"/>
          <p:cNvSpPr txBox="1"/>
          <p:nvPr/>
        </p:nvSpPr>
        <p:spPr>
          <a:xfrm>
            <a:off x="5097747" y="2570754"/>
            <a:ext cx="1036163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产品和市场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147654" y="2570754"/>
            <a:ext cx="856627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发展规划</a:t>
            </a:r>
          </a:p>
        </p:txBody>
      </p:sp>
      <p:sp>
        <p:nvSpPr>
          <p:cNvPr id="79" name="TextBox 24"/>
          <p:cNvSpPr txBox="1"/>
          <p:nvPr/>
        </p:nvSpPr>
        <p:spPr>
          <a:xfrm>
            <a:off x="7020272" y="2570754"/>
            <a:ext cx="1215699" cy="284683"/>
          </a:xfrm>
          <a:prstGeom prst="rect">
            <a:avLst/>
          </a:prstGeom>
          <a:solidFill>
            <a:srgbClr val="098092"/>
          </a:solidFill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融资上市规划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8170557" y="8670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椭圆 82"/>
          <p:cNvSpPr/>
          <p:nvPr/>
        </p:nvSpPr>
        <p:spPr>
          <a:xfrm>
            <a:off x="4572445" y="435088"/>
            <a:ext cx="387027" cy="387027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6237129" y="4626522"/>
            <a:ext cx="351095" cy="351095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129431" y="98485"/>
            <a:ext cx="1527080" cy="266016"/>
            <a:chOff x="129431" y="98485"/>
            <a:chExt cx="1527080" cy="266016"/>
          </a:xfrm>
        </p:grpSpPr>
        <p:sp>
          <p:nvSpPr>
            <p:cNvPr id="86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9" name="图片 8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601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69136E-6 L 0.10868 4.6913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融资及上市计划</a:t>
            </a:r>
          </a:p>
        </p:txBody>
      </p:sp>
      <p:sp>
        <p:nvSpPr>
          <p:cNvPr id="21" name="椭圆 54"/>
          <p:cNvSpPr/>
          <p:nvPr/>
        </p:nvSpPr>
        <p:spPr>
          <a:xfrm>
            <a:off x="2909809" y="1660362"/>
            <a:ext cx="3477652" cy="1802173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rgbClr val="09809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575068" y="148009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技术研发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3127564" y="1656381"/>
            <a:ext cx="1499148" cy="1054342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4000400" y="1656382"/>
            <a:ext cx="626312" cy="1779464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4626713" y="1656382"/>
            <a:ext cx="670571" cy="1717151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626712" y="1656381"/>
            <a:ext cx="1465240" cy="1054342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2928169" y="2312907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</a:rPr>
              <a:t>10%</a:t>
            </a:r>
            <a:endParaRPr lang="zh-CN" altLang="en-US" sz="1050" dirty="0">
              <a:solidFill>
                <a:prstClr val="white"/>
              </a:solidFill>
              <a:latin typeface="+mj-ea"/>
            </a:endParaRPr>
          </a:p>
          <a:p>
            <a:pPr algn="ctr"/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9658" y="3043467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</a:rPr>
              <a:t>10%</a:t>
            </a:r>
            <a:endParaRPr lang="zh-CN" altLang="en-US" sz="1050" dirty="0">
              <a:solidFill>
                <a:prstClr val="white"/>
              </a:solidFill>
              <a:latin typeface="+mj-ea"/>
            </a:endParaRPr>
          </a:p>
          <a:p>
            <a:pPr algn="ctr"/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961998" y="3009728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</a:rPr>
              <a:t>20%</a:t>
            </a:r>
            <a:endParaRPr lang="zh-CN" altLang="en-US" sz="1050" dirty="0">
              <a:solidFill>
                <a:prstClr val="white"/>
              </a:solidFill>
              <a:latin typeface="+mj-ea"/>
            </a:endParaRPr>
          </a:p>
          <a:p>
            <a:pPr algn="ctr"/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715440" y="2216048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</a:rPr>
              <a:t>20%</a:t>
            </a:r>
            <a:endParaRPr lang="zh-CN" altLang="en-US" sz="1050" dirty="0">
              <a:solidFill>
                <a:prstClr val="white"/>
              </a:solidFill>
              <a:latin typeface="+mj-ea"/>
            </a:endParaRPr>
          </a:p>
          <a:p>
            <a:pPr algn="ctr"/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013914" y="1348333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</a:rPr>
              <a:t>20%</a:t>
            </a:r>
            <a:endParaRPr lang="zh-CN" altLang="en-US" sz="1050" dirty="0">
              <a:solidFill>
                <a:prstClr val="white"/>
              </a:solidFill>
              <a:latin typeface="+mj-ea"/>
            </a:endParaRPr>
          </a:p>
          <a:p>
            <a:pPr algn="ctr"/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647452" y="1336930"/>
            <a:ext cx="660132" cy="660132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prstClr val="white"/>
                </a:solidFill>
                <a:latin typeface="+mj-ea"/>
                <a:ea typeface="+mj-ea"/>
              </a:rPr>
              <a:t>20%</a:t>
            </a:r>
            <a:endParaRPr lang="zh-CN" altLang="en-US" sz="105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TextBox 34"/>
          <p:cNvSpPr txBox="1"/>
          <p:nvPr/>
        </p:nvSpPr>
        <p:spPr>
          <a:xfrm>
            <a:off x="109258" y="1759383"/>
            <a:ext cx="255628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34" name="TextBox 35"/>
          <p:cNvSpPr txBox="1"/>
          <p:nvPr/>
        </p:nvSpPr>
        <p:spPr>
          <a:xfrm>
            <a:off x="2079123" y="263222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厂房建设</a:t>
            </a:r>
          </a:p>
        </p:txBody>
      </p:sp>
      <p:sp>
        <p:nvSpPr>
          <p:cNvPr id="35" name="TextBox 36"/>
          <p:cNvSpPr txBox="1"/>
          <p:nvPr/>
        </p:nvSpPr>
        <p:spPr>
          <a:xfrm>
            <a:off x="613314" y="2911511"/>
            <a:ext cx="255628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36" name="TextBox 37"/>
          <p:cNvSpPr txBox="1"/>
          <p:nvPr/>
        </p:nvSpPr>
        <p:spPr>
          <a:xfrm>
            <a:off x="2991880" y="356832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团队建设</a:t>
            </a:r>
          </a:p>
        </p:txBody>
      </p:sp>
      <p:sp>
        <p:nvSpPr>
          <p:cNvPr id="37" name="TextBox 38"/>
          <p:cNvSpPr txBox="1"/>
          <p:nvPr/>
        </p:nvSpPr>
        <p:spPr>
          <a:xfrm>
            <a:off x="1526070" y="3847615"/>
            <a:ext cx="255628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38" name="TextBox 39"/>
          <p:cNvSpPr txBox="1"/>
          <p:nvPr/>
        </p:nvSpPr>
        <p:spPr>
          <a:xfrm>
            <a:off x="5599626" y="3587980"/>
            <a:ext cx="543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收购</a:t>
            </a:r>
          </a:p>
        </p:txBody>
      </p:sp>
      <p:sp>
        <p:nvSpPr>
          <p:cNvPr id="39" name="TextBox 40"/>
          <p:cNvSpPr txBox="1"/>
          <p:nvPr/>
        </p:nvSpPr>
        <p:spPr>
          <a:xfrm>
            <a:off x="5257830" y="3867894"/>
            <a:ext cx="2556284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40" name="TextBox 41"/>
          <p:cNvSpPr txBox="1"/>
          <p:nvPr/>
        </p:nvSpPr>
        <p:spPr>
          <a:xfrm>
            <a:off x="6427718" y="2653013"/>
            <a:ext cx="543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设备</a:t>
            </a:r>
          </a:p>
        </p:txBody>
      </p:sp>
      <p:sp>
        <p:nvSpPr>
          <p:cNvPr id="41" name="TextBox 42"/>
          <p:cNvSpPr txBox="1"/>
          <p:nvPr/>
        </p:nvSpPr>
        <p:spPr>
          <a:xfrm>
            <a:off x="6085922" y="2932927"/>
            <a:ext cx="2556284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42" name="TextBox 43"/>
          <p:cNvSpPr txBox="1"/>
          <p:nvPr/>
        </p:nvSpPr>
        <p:spPr>
          <a:xfrm>
            <a:off x="6806003" y="1629763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prstClr val="black"/>
                </a:solidFill>
                <a:latin typeface="+mj-ea"/>
                <a:ea typeface="+mj-ea"/>
              </a:rPr>
              <a:t>产业链</a:t>
            </a:r>
          </a:p>
        </p:txBody>
      </p:sp>
      <p:sp>
        <p:nvSpPr>
          <p:cNvPr id="43" name="TextBox 44"/>
          <p:cNvSpPr txBox="1"/>
          <p:nvPr/>
        </p:nvSpPr>
        <p:spPr>
          <a:xfrm>
            <a:off x="6553974" y="1909677"/>
            <a:ext cx="2556284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925533" y="955201"/>
            <a:ext cx="1402358" cy="1402358"/>
            <a:chOff x="3851771" y="1163107"/>
            <a:chExt cx="1402358" cy="1402358"/>
          </a:xfrm>
        </p:grpSpPr>
        <p:grpSp>
          <p:nvGrpSpPr>
            <p:cNvPr id="45" name="组合 44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7" name="同心圆 4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6" name="TextBox 21"/>
            <p:cNvSpPr txBox="1"/>
            <p:nvPr/>
          </p:nvSpPr>
          <p:spPr>
            <a:xfrm>
              <a:off x="4229212" y="1491630"/>
              <a:ext cx="697627" cy="707886"/>
            </a:xfrm>
            <a:prstGeom prst="rect">
              <a:avLst/>
            </a:prstGeom>
            <a:solidFill>
              <a:srgbClr val="098092"/>
            </a:solidFill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融资</a:t>
              </a:r>
              <a:endParaRPr lang="en-US" altLang="zh-CN" sz="2000" b="1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3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5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6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6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9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0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5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6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6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8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9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0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</p:bldLst>
      </p:timing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融资及上市计划</a:t>
            </a:r>
          </a:p>
        </p:txBody>
      </p:sp>
      <p:cxnSp>
        <p:nvCxnSpPr>
          <p:cNvPr id="35" name="直接连接符 34"/>
          <p:cNvCxnSpPr/>
          <p:nvPr/>
        </p:nvCxnSpPr>
        <p:spPr>
          <a:xfrm flipH="1" flipV="1">
            <a:off x="2969045" y="1857279"/>
            <a:ext cx="3628920" cy="1695603"/>
          </a:xfrm>
          <a:prstGeom prst="line">
            <a:avLst/>
          </a:prstGeom>
          <a:ln w="1270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2184979" y="1415756"/>
            <a:ext cx="4562601" cy="2165042"/>
          </a:xfrm>
          <a:prstGeom prst="line">
            <a:avLst/>
          </a:prstGeom>
          <a:ln w="19050">
            <a:solidFill>
              <a:srgbClr val="098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1820981" y="1359141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444736" y="3296276"/>
            <a:ext cx="1414632" cy="636545"/>
            <a:chOff x="1591195" y="3531391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41453" y="1097484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53297" y="3313413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9" name="TextBox 24"/>
          <p:cNvSpPr txBox="1"/>
          <p:nvPr/>
        </p:nvSpPr>
        <p:spPr>
          <a:xfrm>
            <a:off x="1835696" y="1635646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50" name="TextBox 25"/>
          <p:cNvSpPr txBox="1"/>
          <p:nvPr/>
        </p:nvSpPr>
        <p:spPr>
          <a:xfrm>
            <a:off x="6660232" y="137322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51" name="TextBox 26"/>
          <p:cNvSpPr txBox="1"/>
          <p:nvPr/>
        </p:nvSpPr>
        <p:spPr>
          <a:xfrm>
            <a:off x="1475656" y="355550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52" name="TextBox 27"/>
          <p:cNvSpPr txBox="1"/>
          <p:nvPr/>
        </p:nvSpPr>
        <p:spPr>
          <a:xfrm>
            <a:off x="5868144" y="358655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3746633" y="1810030"/>
            <a:ext cx="1382075" cy="1382075"/>
            <a:chOff x="3746633" y="1810030"/>
            <a:chExt cx="1382075" cy="1382075"/>
          </a:xfrm>
        </p:grpSpPr>
        <p:grpSp>
          <p:nvGrpSpPr>
            <p:cNvPr id="54" name="组合 53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 flip="none" rotWithShape="1">
                <a:gsLst>
                  <a:gs pos="0">
                    <a:srgbClr val="098092">
                      <a:shade val="30000"/>
                      <a:satMod val="115000"/>
                    </a:srgbClr>
                  </a:gs>
                  <a:gs pos="50000">
                    <a:srgbClr val="098092">
                      <a:shade val="67500"/>
                      <a:satMod val="115000"/>
                    </a:srgbClr>
                  </a:gs>
                  <a:gs pos="100000">
                    <a:srgbClr val="098092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5" name="TextBox 30"/>
            <p:cNvSpPr txBox="1"/>
            <p:nvPr/>
          </p:nvSpPr>
          <p:spPr>
            <a:xfrm>
              <a:off x="3978122" y="2316812"/>
              <a:ext cx="92641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私募资金</a:t>
              </a:r>
              <a:endParaRPr lang="en-US" altLang="zh-CN" sz="1600" b="1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j-ea"/>
                  <a:ea typeface="+mj-ea"/>
                </a:rPr>
                <a:t>用途</a:t>
              </a:r>
            </a:p>
          </p:txBody>
        </p:sp>
      </p:grpSp>
      <p:sp>
        <p:nvSpPr>
          <p:cNvPr id="58" name="TextBox 31"/>
          <p:cNvSpPr txBox="1"/>
          <p:nvPr/>
        </p:nvSpPr>
        <p:spPr>
          <a:xfrm>
            <a:off x="592781" y="2186777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9" name="TextBox 32"/>
          <p:cNvSpPr txBox="1"/>
          <p:nvPr/>
        </p:nvSpPr>
        <p:spPr>
          <a:xfrm>
            <a:off x="745181" y="4011910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0" name="TextBox 33"/>
          <p:cNvSpPr txBox="1"/>
          <p:nvPr/>
        </p:nvSpPr>
        <p:spPr>
          <a:xfrm>
            <a:off x="4904540" y="4054521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1" name="TextBox 34"/>
          <p:cNvSpPr txBox="1"/>
          <p:nvPr/>
        </p:nvSpPr>
        <p:spPr>
          <a:xfrm>
            <a:off x="6012160" y="1972988"/>
            <a:ext cx="24482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prstClr val="black"/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2883767" y="1304103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523727" y="3207487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911328" y="3275267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7725152" y="1059582"/>
            <a:ext cx="373310" cy="373310"/>
          </a:xfrm>
          <a:prstGeom prst="ellipse">
            <a:avLst/>
          </a:prstGeom>
          <a:solidFill>
            <a:srgbClr val="09809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277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1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8" grpId="0"/>
      <p:bldP spid="59" grpId="0"/>
      <p:bldP spid="60" grpId="0"/>
      <p:bldP spid="61" grpId="0"/>
      <p:bldP spid="62" grpId="0" animBg="1"/>
      <p:bldP spid="63" grpId="0" animBg="1"/>
      <p:bldP spid="64" grpId="0" animBg="1"/>
      <p:bldP spid="6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圆角矩形 79"/>
          <p:cNvSpPr/>
          <p:nvPr/>
        </p:nvSpPr>
        <p:spPr>
          <a:xfrm>
            <a:off x="1680140" y="1347614"/>
            <a:ext cx="6392528" cy="1359384"/>
          </a:xfrm>
          <a:prstGeom prst="roundRect">
            <a:avLst>
              <a:gd name="adj" fmla="val 50000"/>
            </a:avLst>
          </a:prstGeom>
          <a:solidFill>
            <a:srgbClr val="098092"/>
          </a:solidFill>
          <a:ln w="50800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127000" dist="63500" dir="13500000">
              <a:schemeClr val="tx1">
                <a:lumMod val="65000"/>
                <a:lumOff val="35000"/>
                <a:alpha val="4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72" name="Text Box 18"/>
          <p:cNvSpPr txBox="1">
            <a:spLocks noChangeArrowheads="1"/>
          </p:cNvSpPr>
          <p:nvPr/>
        </p:nvSpPr>
        <p:spPr bwMode="gray">
          <a:xfrm>
            <a:off x="511612" y="63373"/>
            <a:ext cx="80208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融资及上市计划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91680" y="3028279"/>
            <a:ext cx="619560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年的净利润预分别为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万、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1200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万、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en-US" altLang="zh-CN" sz="16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预计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年上报创业板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727435" y="3631076"/>
            <a:ext cx="60801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拟引入战略投资者，募资金额为人民币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2000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万，战私募后</a:t>
            </a:r>
            <a:r>
              <a:rPr lang="en-US" altLang="zh-CN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30%</a:t>
            </a:r>
            <a:r>
              <a:rPr lang="zh-CN" altLang="en-US" sz="16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投份</a:t>
            </a:r>
            <a:endParaRPr lang="en-US" altLang="zh-CN" sz="16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853781" y="1565641"/>
            <a:ext cx="60452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5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年上报创业板</a:t>
            </a:r>
          </a:p>
        </p:txBody>
      </p:sp>
    </p:spTree>
    <p:extLst>
      <p:ext uri="{BB962C8B-B14F-4D97-AF65-F5344CB8AC3E}">
        <p14:creationId xmlns:p14="http://schemas.microsoft.com/office/powerpoint/2010/main" val="334516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929" y="1203598"/>
            <a:ext cx="2514471" cy="2915942"/>
          </a:xfrm>
          <a:prstGeom prst="rect">
            <a:avLst/>
          </a:prstGeom>
        </p:spPr>
      </p:pic>
      <p:sp>
        <p:nvSpPr>
          <p:cNvPr id="36" name="TextBox 24"/>
          <p:cNvSpPr txBox="1"/>
          <p:nvPr/>
        </p:nvSpPr>
        <p:spPr>
          <a:xfrm>
            <a:off x="3995936" y="1336669"/>
            <a:ext cx="4444147" cy="1669678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sz="4800" b="1" dirty="0">
                <a:solidFill>
                  <a:srgbClr val="15A5B8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en-US" altLang="zh-CN" sz="4800" b="1" dirty="0">
              <a:solidFill>
                <a:srgbClr val="15A5B8"/>
              </a:solidFill>
              <a:effectLst>
                <a:glow rad="266700">
                  <a:srgbClr val="15A5B8">
                    <a:alpha val="2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15A5B8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工业</a:t>
            </a:r>
            <a:r>
              <a:rPr lang="en-US" altLang="zh-CN" sz="2400" b="1" dirty="0">
                <a:solidFill>
                  <a:srgbClr val="15A5B8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4.0/</a:t>
            </a:r>
            <a:r>
              <a:rPr lang="zh-CN" altLang="en-US" sz="2400" b="1" dirty="0">
                <a:solidFill>
                  <a:srgbClr val="15A5B8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机器人项目</a:t>
            </a:r>
            <a:r>
              <a:rPr lang="zh-CN" altLang="en-US" sz="2400" dirty="0">
                <a:solidFill>
                  <a:srgbClr val="15A5B8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商务计划书</a:t>
            </a:r>
            <a:endParaRPr lang="en-US" altLang="zh-CN" sz="2400" dirty="0">
              <a:solidFill>
                <a:srgbClr val="15A5B8"/>
              </a:solidFill>
              <a:effectLst>
                <a:glow rad="266700">
                  <a:srgbClr val="15A5B8">
                    <a:alpha val="2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glow rad="266700">
                    <a:srgbClr val="15A5B8">
                      <a:alpha val="2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框架完整，根据真实案例设计</a:t>
            </a:r>
            <a:endParaRPr lang="en-US" altLang="zh-CN" sz="1600" b="1" dirty="0">
              <a:solidFill>
                <a:schemeClr val="bg1"/>
              </a:solidFill>
              <a:effectLst>
                <a:glow rad="266700">
                  <a:srgbClr val="15A5B8">
                    <a:alpha val="2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15A5B8"/>
              </a:solidFill>
              <a:effectLst>
                <a:glow rad="266700">
                  <a:srgbClr val="15A5B8">
                    <a:alpha val="25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4067944" y="3026202"/>
            <a:ext cx="44385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框架完整</a:t>
            </a:r>
            <a:r>
              <a:rPr lang="en-US" altLang="zh-CN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模板，适用机器人项目，工业</a:t>
            </a:r>
            <a:r>
              <a:rPr lang="en-US" altLang="zh-CN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4.0</a:t>
            </a:r>
            <a:r>
              <a:rPr lang="zh-CN" altLang="en-US" sz="900" dirty="0">
                <a:solidFill>
                  <a:srgbClr val="15A5B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，上市场路演，融资计划，投资合作、公司介绍、企业宣传等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251520" y="195486"/>
            <a:ext cx="1527080" cy="266016"/>
            <a:chOff x="129431" y="98485"/>
            <a:chExt cx="1527080" cy="266016"/>
          </a:xfrm>
        </p:grpSpPr>
        <p:sp>
          <p:nvSpPr>
            <p:cNvPr id="39" name="TextBox 24"/>
            <p:cNvSpPr txBox="1"/>
            <p:nvPr/>
          </p:nvSpPr>
          <p:spPr>
            <a:xfrm>
              <a:off x="451519" y="110595"/>
              <a:ext cx="1204992" cy="253906"/>
            </a:xfrm>
            <a:prstGeom prst="rect">
              <a:avLst/>
            </a:prstGeom>
            <a:noFill/>
          </p:spPr>
          <p:txBody>
            <a:bodyPr wrap="none" lIns="68571" tIns="34285" rIns="68571" bIns="34285" rtlCol="0">
              <a:spAutoFit/>
            </a:bodyPr>
            <a:lstStyle/>
            <a:p>
              <a:r>
                <a:rPr lang="en-US" altLang="zh-CN" sz="1200" b="1" dirty="0">
                  <a:solidFill>
                    <a:srgbClr val="15A5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r>
                <a:rPr lang="zh-CN" altLang="en-US" sz="1200" b="1" dirty="0">
                  <a:solidFill>
                    <a:srgbClr val="15A5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企业名称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29431" y="98485"/>
              <a:ext cx="324354" cy="235357"/>
              <a:chOff x="41046" y="32137"/>
              <a:chExt cx="651590" cy="472805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1046" y="32137"/>
                <a:ext cx="651590" cy="472805"/>
              </a:xfrm>
              <a:prstGeom prst="ellipse">
                <a:avLst/>
              </a:prstGeom>
              <a:gradFill flip="none" rotWithShape="1">
                <a:gsLst>
                  <a:gs pos="0">
                    <a:srgbClr val="0E6F80">
                      <a:shade val="30000"/>
                      <a:satMod val="115000"/>
                    </a:srgbClr>
                  </a:gs>
                  <a:gs pos="50000">
                    <a:srgbClr val="0E6F80">
                      <a:shade val="67500"/>
                      <a:satMod val="115000"/>
                    </a:srgbClr>
                  </a:gs>
                  <a:gs pos="100000">
                    <a:srgbClr val="0E6F8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7" t="-4963"/>
              <a:stretch/>
            </p:blipFill>
            <p:spPr>
              <a:xfrm>
                <a:off x="96374" y="61372"/>
                <a:ext cx="536380" cy="41468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5719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00"/>
                            </p:stCondLst>
                            <p:childTnLst>
                              <p:par>
                                <p:cTn id="2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150"/>
                            </p:stCondLst>
                            <p:childTnLst>
                              <p:par>
                                <p:cTn id="30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RESOURCE_PATHS_HASH_PRESENTER" val="1e23aa3dfefa2dda7d344b154acf39862a589a"/>
  <p:tag name="ISPRING_PLAYERS_CUSTOMIZATION" val="UEsDBBQAAgAIAImQhEfpbttk5AMAAHQOAAAdAAAAdW5pdmVyc2FsL2NvbW1vbl9tZXNzYWdlcy5sbmetV91u2zYUvi/QdyAEFNgulrYDWhSD44C2GFuILLkSHSdbB4GRGJsIRbr6cZtd7Wn2YHuSHVFyYqcdJMW9sGDS/r7z950jcnD2NZVoy7NcaHVqvT15YyGuYp0ItTq1FvT8lw8WygumEia14qeW0hY6G758MZBMrUq24vD95QuEBinPc1jmw2r1uEYiObXmo2jsz+bYu45cf+JHI2diDcc63TB1j1y90p+yn359/+Hr23fvfx68bpBdiMIZdt1DKmSY3r3pQOTRwHcjYCNu5JErag2rZz+cv6Cu4xFr2Hzph54H5NIaVs9W3CIIiEej0HVsEjlh5PnU5MIllNjW8FqXaM22HBUabQX/goo1h0oWIuMolyIxP8QaNlTJ24zZAV463iSivu+GEfHs3Y41JCpBdsa+gD56sgQ4JAEQZCzn2TOwkSm1gSMsZT+GqTOZuvChlQtTsVpL+BR9/ZgTD6rFVRtqRsIQT0g08q+gTiArvw/CvwA1XfRBXJMQFEDCNoyHL50Jpo7vVQoKSEgDZ/wgn5gppJW8RyyOAYc2Gd8KXeawUymKJ7WQ8n5WQvJxAcJ1sPsdkdaESCgj15XYcnAhS9rrAi0zJnZVmY8L5/foHDsusSMole0vI2p6uTLGQP1KF4hJqasAwC5LtkzFHN3wmJUgpXv4WyIS87cNg7ArTz6X4i/EiqZzXjVN59nk6tXJca451IVhsWSZ6tBBT6gOWv7bYNMyh0iLgqeboi2KvUyc/BAvjo1rjsPwf4PqUpcjI3piv284IUicBPBig24fCd0dQWagDxhrKROyO8rxzsHQPOM5jHieIUfd9rDp+Q2Bp9FzOS4h8wcuXEJFeuCXZBQ6tMoxv8lF0fpKMoWq6/19jcRwBpC84I86ueG3GvpfcraFIsK+yGvhnDzDWC9B7CZrNQL353TD4oFDK1bAiQuBS1KkEH/SgXMxI7sM1uP1IBNLXcrEjDMp7syIhdqUaZ2QTV2n2uhtplOzK1m+66V6wp8d40UdXFAbne8ZbCMNCQ7G02iMvTGpTnNVD8uOINBy5ZNLw8jFowoOok5ZEa/hvXKrS5V0JKoPZDY5x0DWpDTkLIvX//79T0eOJ57Uu6jZ/a0XCXRoNZfIA9kfni54/mcbCcWjQ5xZdEE1B9gdruN51lS9SR6mFI+nMxBGaHSgyyxuPy7sM8xwcAHDwZy2rOGMZXcwWajWsheLCbkSQtHP+uNZviykULwP9rjZXAVMnXmEbdtcbKAJpIjv6ndagpiZbtUNR8INpyvZeIo9GDxP+Hgiip6EZtbv2hwarl4/ttv229H/sMrN/XDweu+6+B9QSwMEFAACAAgAiZCER6uvADQSAwAAYQsAACcAAAB1bml2ZXJzYWwvZmxhc2hfcHVibGlzaGluZ19zZXR0aW5ncy54bWzVVt1SGjEUvucpMul4KYsWq2V2cTr8TB0VGKFVr5ywCWzGbLJNsiBe9Wn6YH2SnmwEYbTOqnWmDheQk3O+8/+R8PAmFWjGtOFKRninWsOIyVhRLqcR/jbqbh9gZCyRlAglWYSlwuiwWQmzfCy4SYbMWlA1CGCkaWQ2wom1WSMI5vN5lZtMu1slcgv4phqrNMg0M0xapoNMkAV82UXGDG5WKgiFXnSqaC4Y4hRCkNxFR0RXEJPgwKuNSXw91SqXtKWE0khPxxH+UGu5z1LHQ7V5yqRLzjRB6MS2QSjlLh4ihvyWoYTxaQKB79cxmnNqkwjv1h0KaAcPUQpsnwNxKC0FyUh7B58ySyixxB+9P8turFkKvIguJEl5PIIb5PKPcHt09fVy0Dk7OeodX436/ZPR0cAHUdgEmzhhsOkohIBUrmO28hMSa0mcQNxgMyHCsDBYFy3VJkpuBOfOaKwE1L6wgnlIx4z2SMrWujG85rILmjsYTSARsYjwF82JwIhbIni8Mjb52Fhui/531zURYMGcMXQ6xPfufXXihGjD1sNa3hhX87h5rnJB0ULlSPBrhqxCkH+ewq+EofXmoIlWaSGF8bHICA4eZ5zNGT0sanoH+DdHl+AizcESJjcTzHoPP3J+i8ZsojTgMjKDGQc5Nx6/+izgjBhzD0qWMW4NT47anaujXrtzseUSJHRGZPxMcGg4SzP7FvgEcpcKXAihoJprEFCZmOSGFf2hnBZqZdIs7Tshs6LprpEFKLSbQzweEy5iGE0uc1YWMCYSKSkWiMSwQsaN0Iyr3IDED4uHNi8K0JsiLotQp7BB4ExTpsug1XZ2P9b3Pu0ffG5Ug98/f20/aXRHKwNBnDfPK60niWVFLg93LgwcFzxODVbn/yczDM4638vUtde5GJXqZmdYCq5fRqt/XEbrzFPZYI3GypidEy2BiN6Fag84c+oJGlhT8JRbRv/lOrxgpF/1b+f34W1G+g1zfs0av5uU/Wn1cNp4KYXBo085d5NyyVMohGPv1fuvuVevwdvr0atKBdA2n8XNyh9QSwMEFAACAAgAiZCER+ShKwC+AgAAVQoAACEAAAB1bml2ZXJzYWwvZmxhc2hfc2tpbl9zZXR0aW5ncy54bWyVVsFu2zAMve8rguxeZ+u6boAaIE1ToEC3FmvRu2wzthBZMiQ5Xf5+oizXUhInXogCEfkeSVEkU6I3TMw/TSYkk1yqFzCGiUKjptNNWH4zTRtjpLjIpDAgzIWQqqJ8Ov987z4kcchzLLkFNZazphn0YWazy/vFbAzFx7i6RhkiZLKqqdg9ykJepDTbFEo2Ij+bWrmrQXEmNpjRz+vlajAAZ9o8GKiinFY/UMZRagVaA6b0fYVylsVpCryLNHOfkZw+1Onb79G2TDPjaIsvKEO0mhYQF3m2RBnGC+s9fpVrlNMEA3+NhV5+RRmEcroDFTtfXKEMMmTd1P/TI7WSBRY05px+xA8OlzS342cJdzOUswS8EAY6+wq+PN/uUAKQ/xrOPcFxVZI/Y133FgI+esphblQDJOlOrU2X8v2pMXY+YL6mXFtAqOpBzzbpZ9rozk2s63F/4J2JPPTlNT3kTfKmgmWbcOAu1vf45fLW7YrQ6YcuyFDB1iuDFHtlj/xt63qADJQ98oWzHJ4E3x1msG9qSd0j31L/nKfrb60gqD3m3tqdOitGesTR1UGqXtFhKpnDXGM6r6wCfDeSOF2bUnKQExF0ywpqmBS/EJfu3GU0SfYMvteOdxYxzHA41nAuR7umw3K5c9yP3ho3ZPuz0F+uPU+M3eI3U2oMzcrK/izp6cTz7JjYwkyT4wzckxYO6kGsZcBxsYdIFVUbUK9S8rFhhDSgx7qX7XANwUkS1IAkx6tMvJNj5RdNlYJa2VdjoLsqx8oWWLKi5PbPvDF4h3yPMWBtqaa0/gRlH30ZKHwTAFVZ2XVte2gtVcMN47CFbvgDhbvy0N2Itl061HAL8whrE7ac14zqSb8r+l6Jd0igP4J/s2lFjvcsI9re0FS7m0WT363hPpdoMXfrDJsv3GTu7HspcmzthxW0Svx38h9QSwMEFAACAAgAiZCER9XqJ9PnAgAAcgoAACYAAAB1bml2ZXJzYWwvaHRtbF9wdWJsaXNoaW5nX3NldHRpbmdzLnhtbNVWzU4bMRC+5yksVxzJAqWFok1QRYKIoElE0gInNFk7WQuvvbW9CeHUp+mD9Uk6XhNIBEULgqpVDonHM9988xvH+9eZJFNurNCqQTfrG5RwlWgm1KRBvw4P13cpsQ4UA6kVb1ClKdlv1uK8GElh0wF3DlUtQRhl93LXoKlz+V4UzWazurC58bdaFg7xbT3RWZQbbrly3ES5hDl+uXnOLW3WaoTEQfRFs0JyIhhSUMKzA3nkMkmjoDWC5GpidKHYgZbaEDMZNei7jQP/WegEpJbIuPKx2SYKvdjtAWPC0wE5EDecpFxMUuS9s03JTDCXNujWtkdB7eghSokdQgCPcqAxFuVu4TPugIGDcAz+HL92diEIIjZXkIlkiDfEh9+greHl0UW/fXrS6R5fDnu9k2GnH0iUNtEqThytOoqRkC5Mwu/8xOAcJCnyRpsxSMvjaFm0UBtrtULOn8lIS0x9aUXJGJnKeYN+NgIkJcKBFMndrQMz4e5QSIzB227Wx8rRe8AQb5KCsXzZ0eLG+iwmzTNdSEbmuiBSXHHiNMGIigx/pZwsp5uMjc5KqQTriJWCcTIVfMbZfpmlW8A/ObpAF1mBltiKueQuePheiBsy4mNtEJfDFJsW5cIG/PqzgHOw9h4UFhzXBiedVvuy0221z9d8gMCmoJJngmMJeZa7t8AHjF1pdCGlxmwuQWBmEigsL+vDBCvVqoRZ2XcK07LovpAlKJZbIJ+AiRcJtpZQBa8KmIAiWsk5gQSHwvoWmgpdWJSEZgnQ9kUEgykRqqQ6wQWFzgzjpgraxubW++0PH3d2P+3Vo18/fq4/aXS7KPoSvLewKQ6eXBV36+LhzMWRn9DHh92Z4m/Nev+0/a1Kprrt82Gl+rQHleB6VbR6x1W0TsNy6i8tpipmZ2AUrpb/QrWLW3ASVi7uQSky4Th7zQZ/QZM+/Y8UWviVmvQNo3hy1P7dIMLp7gGy8uKIo0efRDWUr74Tm7XfUEsDBBQAAgAIAImQhEcAu+QqngEAAB8GAAAfAAAAdW5pdmVyc2FsL2h0bWxfc2tpbl9zZXR0aW5ncy5qc42UTW/CMAyG7/wKlF0n1I0xtt0QH9IkDpPGbdohLaZUpEmVhI4O8d9XlwFN6o7FF/Ly5HXsKt53uuViEeu+dPfV72r/5u4rDVCzegu3ri5a9BR1ZkSyhEWSgkgkMA/JT0fP8uFCUMZMVqZh8Y62pubHFP6z4sLU8Yyw0IRmqMM5AX4R2o46/H0WO7W6jjXVGh1urVWyFylpQdqeVDrlFcNuZtWql+jBKgd9BV3xCBzTIOjPRkEbeXEcDDHqXKTSjMtirmLVC3m0ibXaymVb/nWRgS4/+eY37fNwPHXsRGLsq4XUTzx9wmgnMw3GwG/exykGCQsegqj5BtX6A3WMmwV5dJ6YxJ7o0R1Gnc54DI0uBWMMF5OlV6ObQ4wmZ2Fnj0T/HsMhBC9AN6xGAwwHVNk2+8cHzLSKsSMNtNnzMyoUXyYyPnKTAIPk8LJo29a9S6EPEwzmPCHlPaE19fzSttnhg4YArTOWTnmNl3dO2QlKlEQORWjUtMrpOWL9OYL7jy7j1vJonZbjoRyOZRu43oBeKCXK239eu6efq3P4AVBLAwQUAAIACACJkIR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iZCER7DtXVduAAAAdgAAABwAAAB1bml2ZXJzYWwvbG9jYWxfc2V0dGluZ3MueG1sDcw9DsIwDEDhvaewvJefjaFpNzYQEuUAVmNQJMdGiYXg9nh7w6c3Ld8q8OHWi2nC4+6AwLpZLvpK+FjP4wmhO2kmMeWEagjLPExiG8md3QN2eAv9uK1cI5yvVEPeGndWJ48zjHCJ57Nwxv08/AFQSwMEFAACAAgAA3TL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iZCER1xY5FeMAgAAagcAACkAAAB1bml2ZXJzYWwvc2tpbl9jdXN0b21pemF0aW9uX3NldHRpbmdzLnhtbJVVS27bMBDd9xSEDxCTIvUDHAP6UIWBIg2aAF3TMuMKkUmDpNOk0AV6hqKLZtEDdJlNT9M2xyhp1x+5iuNoVuS8N8N5HA0H+roS2UIbOas+MVNJccGNqcRUD18BMChlLdW54pqb5UZ7Cwg246e9Pw/3j59/PP788uvh+++v33pAGyYmTE1Oe1es1ry3Yq65oLKO8cIYKU5KKQwX5kRINWN1D9ywemEjFsuv13+eKG+4egHtipV8P1m4/J5ltTL5obNOTilncybu3sipPBmz8nqq5EJMjjnjh7s5V3UlrjfgOMxod5a60mZk+KzjbDRydgRrbi9R8+3RAursMLFmY16388FjGPu5Dsiwx7ypdGV2mAly1smcsynv0hw+gRY2fAc8gTCEhziG35oNGnvOutE1u+PqBSeS88X8hU0zV3LqtO2iHbjQDa2WbGJ/9w0nh84Oc1xdLt0xd9LSiuTO1rhBf2eWLMdNf3/erAK9r8REfhyJK/mPuB4wmfPqIQQrgUAUJlEe2RVJiQdCQj0agZz6mfXFOI9xZn25h7JBfy/EKq7ipR0q3VEH/Zb3f8JIaK7MSEz47RC30buudgWvlZXf4vQwIM6addZmKRUBBNlJQxsvwRgHIPNzlMMmDOMwQYBC4kPcpJFrQYB8H8VBg0LPx3ZVxIGNQmgcABIS4uWNRz3LBkmS5l7WhDhGKLHZaBRnTVGktucBQgiTvPEDXKQQWDS2MRIcOQFxjlMcNEmaoAiDIivSgjQ0p0Hmg8ijAYQNSVMM4VbcbXW7cm13jy5nLeczATuvoNO77bZ2cw3KhVIWfMlntssNB2Om+cj28fk7ekHPLpPL0duzVQNbqHs210htN23lTz6nfwFQSwMEFAACAAgAirpzR4LIvt4RCgAA+B4AABcAAAB1bml2ZXJzYWwvdW5pdmVyc2FsLnBuZ+2Z/1cTVxbA466rri62rlJKSonttrD9ItTlS5BvU79W241UKUUpIbSoqabyJWkaAkmm1SrLQYguW1GIyWlpQUtJuiKFaCBWCiNFJkspDEhMhECmEEkIaRJCmJmdwGnds7/sH7D5Yc7MvZ87b+57775735lX+vreVwJWU1dTKJSAPbt37KdQljMolN9yV60gNVUbYhDytoy3/5VtFCUcMkkKy9lbGVsplH9K1yy8/TtS/n3+7oM8CmVth+9aBuVdPkShhJbv2bH1jcKs6XvA7cMjbytGR66kstNjnz+T+jj99IZlQSde3v945vIfVgX+JewUk7l99dsvPXYre/npjS+t6Mne0PzqurGwU6+mrfho/+XAp099f/mNBPv1QwlvlQhwURQPSjfaDs7k6zTogyhjFqp/p3EYFdHaWstp+ExJZPvsJyrN3FiQdq5Umjy/inTv/vB118uw5PZwkFoKGqI9cyapI5vUfxjIBsepiveqRd4RI7zyN6Tqqy3eZ0jFwng40L2S4lPMH9KOi47UW5eTwgFnt6Q7qH3mlGY9KWUPECORkwnLyMeuw4u4ap1Pzdzla5sf7AODfuAHfuAHfuAHfuAHfuAHfuAHfuAHfuAHfuAHfvD/AIZcLMDdt8b3U1FyjuH7gfhhdr8PbByK9lmtimX42In/iWberAkDCY+uba4hEreWqUDPa5H4AynxU2e6dj5Nfv/O8MUbUSXsCE4F+e7c+3rkWvMR7+ECCW56gsCNyUePC0OLK9QVKhT3KVN4x7FxRqXW+4lOO9cPeOLAA3LrnYmL/dUc8mMGlRZrZonPE3Pg4HlUPyWzwTlyUzWuqcvj4ilO34sLmLGHdrZFYL5mppLeudGFk04efu071gJEnEXFgtBUKHkl2iw2Bj2bKOz/Li3MZvylcanDXg4QHcDtmGHeflSSDiWGozESBW1AOFu3B3tdc+MXs7ag5seKc6f0tqkLqFkzyLfmddR1s3f0xpDYZhUhOxs75LXxxI14s1rYbxMI18cykv90TEn2v5CO1lJ1nuK/hg6E6Ac26/o8F/ZeIlKHoz1nLqtXUCj37yWikcmbYlYK+Hd4fEkjt/fb1KFf4bTYIZAkICzdwd4O5pMOGebMw47AHTXzQWQDgy3tzrFio9cQjo/S8NFOeru9nNVK/GyTuG9o/6XMgXOkljmuFYBYLTYdT20FWlSoFxa0O36A9ESmFWorX+oe7BloKiOH2TymrBDCcPF9piTAvvJetMdM13rG6gFssozKTh0v0gcDuF0Kjg41bS7oEurtXxb8V9seHYiPcVjejGQzjlKRHMObiwOUhzIlbTMm4O80N3gIXChZ4G2+eTBdHmOzyNE4YiOYBKnFgDlOx7cWDxe50o5FWKcuIFuAni1Q8Q1Jl2XbKYR5KN9s00s0B0YTbZPsTRLA3Ddyp3OC2W4cP5lbnVmzFtWyt+n2KAh5gfHrOFOiWfLg4udRoeFTU6jWLcGYkTVDFpznTTRTgblvH5nd7ETdVxaDpT7BeHifRUl3Xi04HqJHzkpNrwDzfRwFmmGT82eC3aAGUJYFZLm6S9OveFobcrJQqtvpNFGxjEgkzq0I+CLKyiGaPuJ2xdBUVCkHry8asdE92TVh0soCN2YDiUqv8slvokJp7k9jGXChqM9ywd249GVPjXHOmclL6gx2x0wOv6hu4QQIWSXygAoF9oCt+JnTZDrjdSTGE++CXdjzFbwHwWzTOD5ET+Nx0yENHAN7mNMF5XiYZcJygWcg2d3oIn3IdbM7jeeOhYtrzeNpyUN13T2x9AqIrg+WVjrmTiS6ILQt62sIAgxgLgsknKfbDDJp5LwThexzTe1L4SA3ixe+kWWgzHRQNiLlDPXwt95sXptkSrN0WqbKvCu6m7em0kaE62PCyYi16CE+LOX8DDkdPZmOwiS8YK2UIzFCGV6rhn5sb1ZnXTdwr53AEMcl+hS22Z0DgzaYePzX0EhJtTTWx5tetOoy7K2x2+FP1qE4OQ6DJ5H4WftmxPFjq4qlakhV2rarYwNDgauOumN7F6PDJLN4hmHPpRe2K5sdzeZkNxKH4ZnIrr5g9wvpVqvjLbe2rLoy3TcVSO4wlrA9AnFXL7wGJqJFFZby/LaDDyfiinMwte29TNY7RY1PqQKkUTB1VqToxmrD0gFO9w1v2jPIkR6Pzdkny6Brr1RXkmucD8cBbr4BTWR9c5QL6Ez2p096IS6Mub0RiNFx1Wvc2dvdIPqaUWnpBEx4+S32LSX9bnPlB+Vek1IKZ0benugfilbjovJ4s7hhcZ0f9eXPPyOZKQVd2KuVEH/CRJ3NqErOfVRmv36K4E90Du9ujYgtXAiIStm3FADBiDCT44Bi3DXKKt3pnmAk+SbmzYxAFtpzrfKpxcGfOHm8OgRZezcYHZdySiZx83VDPvuPKuhSQWgx2O7NUdEtE/FmTZ8KjVNq0euEXiLqoCFPjJ5pYEJ6hY1rvC98YvHsLbEX9NCJeJ97jd6p9trBs0h4YChYDDfIUa72nQm9EtL8MjKtsEnyxe3glOFodfJhbuOnujids1WOXyPDfykof6rrLvjgnHW9aNf0i8yap5C4vJtQ3o9J8OeKUg3L8L6s91w/jUnOGoa6hB/B016ejH6Lf2cgyyUr8ZWfD3WnfQVHbS1KZcv4WfcEP9Z1Y/2ByK5bwWzM2yoRiayW1ZVRyhjLyJdLK/aMVyfCPtBHhdIZVrRwi2UiCmBHVHCOg5fcB20snVhErQlDk/Y57PE0Uf/Hb/ICKJSb/RiGAu6xFGLclFncVtp0ABww78Q6vAWxy/ZqY1Ph6So1TRC7TpkVtCZxZy9EpuZ4FC2SSR2TZ/pVa1ZlCc59e7GS57V/VmoRWml7yGXJpJ+NQNvyDevJTJHTPx712WLwtTjoWrtF7SqyLmY91KoCLXRehOFjRqXub0vZ2cAS2wU8zCkbSPTVj2EWjtsmEjXP1YQp1i3OjqZmqYQN8dJ4+WQJS0dbJjTTEDfiP2oQ6H5BAdaTqelw6pIN6OVoq3kzGx7aCNCETceedIUMeIy+MkUH0RbHguL7h2UO8uSWZZQl0flWX6lyKI05XDdZf7/oqU7+R1T9kisAi5it4jJcmTLbzGVHe4L0So6izEFFhNrG8Lzqrx7A4t02XtAfyJ679FrjOGPwvE7IALNGHpqIS+H66f7CfaRL76I9WxWmahcDOa/jM0B4UiyyW2pJoxB0pdBaFSNexV4LlAcFkq1VFedy7tYrNyE64jnDscWty31101Hfieqj71X79i7La8J8t9FawqVqPytYPFqN9z5LExOA+Fnb4saJ73oteR4gLCXCcFK8+WUTa7avDKQScwoAXjqL3eJ9hi26epTb9QgxxvG8/OsRLqEhdQROI7BOYkHAunPSZy1vaKJxXTtxotA+Rvwmy7WR+x3CU/vInp17dyi3ZZ/4N1BLAwQUAAIACACKunNH0iigUkoAAABrAAAAGwAAAHVuaXZlcnNhbC91bml2ZXJzYWwucG5nLnhtbLOxr8jNUShLLSrOzM+zVTLUM1Cyt+PlsikoSi3LTC1XqACKGekZQICSQiUqtzwzpSQDKGRgbo4QzEjNTM8osVWyMLCAC+oDzQQAUEsBAgAAFAACAAgAiZCER+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+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+B4AABcAAAAAAAAAAAAAAAAA9BYAAHVuaXZlcnNhbC91bml2ZXJzYWwucG5nUEsBAgAAFAACAAgAirpzR9IooFJKAAAAawAAABsAAAAAAAAAAQAAAAAAOiEAAHVuaXZlcnNhbC91bml2ZXJzYWwucG5nLnhtbFBLBQYAAAAACwALAEkDAAC9IQAAAAA="/>
  <p:tag name="ISPRING_ULTRA_SCORM_COURSE_ID" val="19D12169-10B6-4984-8CE8-8968B0B22BA0"/>
  <p:tag name="ISPRING_SCORM_RATE_SLIDES" val="1"/>
  <p:tag name="ISPRING_SCORM_RATE_QUIZZES" val="0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0009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ttp://hi.ooopic.com/QQCD91A1FA/zhuanji/">
  <a:themeElements>
    <a:clrScheme name="自定义 274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C00002"/>
      </a:accent1>
      <a:accent2>
        <a:srgbClr val="C00002"/>
      </a:accent2>
      <a:accent3>
        <a:srgbClr val="C00002"/>
      </a:accent3>
      <a:accent4>
        <a:srgbClr val="C00002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4119</Words>
  <Application>Microsoft Office PowerPoint</Application>
  <PresentationFormat>全屏显示(16:9)</PresentationFormat>
  <Paragraphs>768</Paragraphs>
  <Slides>48</Slides>
  <Notes>48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3" baseType="lpstr">
      <vt:lpstr>ITC Avant Garde Std Bk</vt:lpstr>
      <vt:lpstr>ITC Avant Garde Std Md</vt:lpstr>
      <vt:lpstr>Lato Light</vt:lpstr>
      <vt:lpstr>Roboto condensed</vt:lpstr>
      <vt:lpstr>等线</vt:lpstr>
      <vt:lpstr>等线 Light</vt:lpstr>
      <vt:lpstr>方正兰亭细黑_GBK_M</vt:lpstr>
      <vt:lpstr>华文黑体</vt:lpstr>
      <vt:lpstr>宋体</vt:lpstr>
      <vt:lpstr>微软雅黑</vt:lpstr>
      <vt:lpstr>Arial</vt:lpstr>
      <vt:lpstr>Calibri</vt:lpstr>
      <vt:lpstr>Times New Roman</vt:lpstr>
      <vt:lpstr>自定义设计方案</vt:lpstr>
      <vt:lpstr>http://hi.ooopic.com/QQCD91A1FA/zhuanji/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10009</dc:title>
  <dc:creator/>
  <cp:lastModifiedBy/>
  <cp:revision>1</cp:revision>
  <dcterms:created xsi:type="dcterms:W3CDTF">2017-05-30T02:28:00Z</dcterms:created>
  <dcterms:modified xsi:type="dcterms:W3CDTF">2018-10-27T02:15:15Z</dcterms:modified>
</cp:coreProperties>
</file>