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58" r:id="rId3"/>
    <p:sldId id="289" r:id="rId4"/>
    <p:sldId id="260" r:id="rId5"/>
    <p:sldId id="261" r:id="rId6"/>
    <p:sldId id="262" r:id="rId7"/>
    <p:sldId id="263" r:id="rId8"/>
    <p:sldId id="264" r:id="rId9"/>
    <p:sldId id="291" r:id="rId10"/>
    <p:sldId id="266" r:id="rId11"/>
    <p:sldId id="267" r:id="rId12"/>
    <p:sldId id="268" r:id="rId13"/>
    <p:sldId id="269" r:id="rId14"/>
    <p:sldId id="292" r:id="rId15"/>
    <p:sldId id="270" r:id="rId16"/>
    <p:sldId id="271" r:id="rId17"/>
    <p:sldId id="272" r:id="rId18"/>
    <p:sldId id="29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4" r:id="rId29"/>
    <p:sldId id="285" r:id="rId30"/>
    <p:sldId id="286" r:id="rId31"/>
    <p:sldId id="287" r:id="rId32"/>
    <p:sldId id="288" r:id="rId33"/>
    <p:sldId id="283" r:id="rId34"/>
    <p:sldId id="295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E2E"/>
    <a:srgbClr val="FFC000"/>
    <a:srgbClr val="F4F4F3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09206-2240-4563-9D88-900B198182FC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141D1-6419-465D-9C83-015172B6F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62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ctr"/>
          <a:lstStyle/>
          <a:p>
            <a:pPr lvl="0"/>
            <a:endParaRPr lang="zh-CN" altLang="en-US" dirty="0"/>
          </a:p>
        </p:txBody>
      </p:sp>
      <p:sp>
        <p:nvSpPr>
          <p:cNvPr id="61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</a:rPr>
              <a:pPr algn="r"/>
              <a:t>1</a:t>
            </a:fld>
            <a:endParaRPr lang="zh-CN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647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ctr"/>
          <a:lstStyle/>
          <a:p>
            <a:pPr lvl="0"/>
            <a:endParaRPr lang="zh-CN" altLang="en-US" dirty="0"/>
          </a:p>
        </p:txBody>
      </p:sp>
      <p:sp>
        <p:nvSpPr>
          <p:cNvPr id="112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</a:rPr>
              <a:pPr algn="r"/>
              <a:t>2</a:t>
            </a:fld>
            <a:endParaRPr lang="zh-CN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6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141D1-6419-465D-9C83-015172B6FC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825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906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372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64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13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59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141D1-6419-465D-9C83-015172B6FC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05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39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16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57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79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141D1-6419-465D-9C83-015172B6FC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310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86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529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317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141D1-6419-465D-9C83-015172B6FCD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198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84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11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5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900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27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84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378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34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781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141D1-6419-465D-9C83-015172B6FCD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9895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597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8329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8614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940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srgbClr val="000000"/>
                </a:solidFill>
              </a:rPr>
              <a:pPr/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215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ctr"/>
          <a:lstStyle/>
          <a:p>
            <a:pPr lvl="0"/>
            <a:endParaRPr lang="zh-CN" altLang="en-US" dirty="0"/>
          </a:p>
        </p:txBody>
      </p:sp>
      <p:sp>
        <p:nvSpPr>
          <p:cNvPr id="61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</a:rPr>
              <a:pPr algn="r"/>
              <a:t>34</a:t>
            </a:fld>
            <a:endParaRPr lang="zh-CN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4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44719" y="2565400"/>
            <a:ext cx="6331651" cy="863600"/>
          </a:xfrm>
        </p:spPr>
        <p:txBody>
          <a:bodyPr/>
          <a:lstStyle>
            <a:lvl1pPr>
              <a:defRPr sz="3599">
                <a:solidFill>
                  <a:schemeClr val="accent1"/>
                </a:solidFill>
              </a:defRPr>
            </a:lvl1pPr>
          </a:lstStyle>
          <a:p>
            <a:pPr lvl="0" fontAlgn="base"/>
            <a:r>
              <a:rPr lang="zh-CN" strike="noStrike" noProof="0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46306" y="3644900"/>
            <a:ext cx="6333238" cy="647700"/>
          </a:xfrm>
        </p:spPr>
        <p:txBody>
          <a:bodyPr/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</a:lstStyle>
          <a:p>
            <a:pPr lvl="0" fontAlgn="base"/>
            <a:r>
              <a:rPr lang="zh-CN" strike="noStrike" noProof="0" smtClean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63969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56204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accent3">
                  <a:lumMod val="95000"/>
                </a:schemeClr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accent3">
                  <a:lumMod val="95000"/>
                </a:schemeClr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chemeClr val="accent3">
                    <a:lumMod val="9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accent3">
                  <a:lumMod val="95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01672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3937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362" y="908050"/>
            <a:ext cx="10973276" cy="635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609362" y="1600201"/>
            <a:ext cx="10973276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85636"/>
            <a:r>
              <a:rPr lang="zh-CN" altLang="en-US" dirty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183680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24" r:id="rId2"/>
    <p:sldLayoutId id="2147483726" r:id="rId3"/>
    <p:sldLayoutId id="2147483725" r:id="rId4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399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017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034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051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068" algn="l" rtl="0" fontAlgn="base">
        <a:spcBef>
          <a:spcPct val="0"/>
        </a:spcBef>
        <a:spcAft>
          <a:spcPct val="0"/>
        </a:spcAft>
        <a:defRPr sz="2399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763" indent="-342763" algn="l" rtl="0" fontAlgn="base">
        <a:spcBef>
          <a:spcPct val="20000"/>
        </a:spcBef>
        <a:spcAft>
          <a:spcPct val="0"/>
        </a:spcAft>
        <a:buChar char="•"/>
        <a:defRPr sz="1999">
          <a:solidFill>
            <a:schemeClr val="accent1"/>
          </a:solidFill>
          <a:latin typeface="+mn-lt"/>
          <a:ea typeface="+mn-ea"/>
          <a:cs typeface="+mn-cs"/>
        </a:defRPr>
      </a:lvl1pPr>
      <a:lvl2pPr marL="742653" indent="-285636" algn="l" rtl="0" eaLnBrk="0" fontAlgn="base" hangingPunct="0">
        <a:spcBef>
          <a:spcPct val="20000"/>
        </a:spcBef>
        <a:spcAft>
          <a:spcPct val="0"/>
        </a:spcAft>
        <a:buChar char="–"/>
        <a:defRPr sz="1999">
          <a:solidFill>
            <a:schemeClr val="accent1"/>
          </a:solidFill>
          <a:latin typeface="+mn-lt"/>
          <a:ea typeface="仿宋_GB2312" pitchFamily="49" charset="-122"/>
        </a:defRPr>
      </a:lvl2pPr>
      <a:lvl3pPr marL="1142543" indent="-228509" algn="l" rtl="0" eaLnBrk="0" fontAlgn="base" hangingPunct="0">
        <a:spcBef>
          <a:spcPct val="20000"/>
        </a:spcBef>
        <a:spcAft>
          <a:spcPct val="0"/>
        </a:spcAft>
        <a:buChar char="•"/>
        <a:defRPr sz="2399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599560" indent="-228509" algn="l" rtl="0" eaLnBrk="0" fontAlgn="base" hangingPunct="0">
        <a:spcBef>
          <a:spcPct val="20000"/>
        </a:spcBef>
        <a:spcAft>
          <a:spcPct val="0"/>
        </a:spcAft>
        <a:buChar char="–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6577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3594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0611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7628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4646" indent="-228509" algn="l" rtl="0" eaLnBrk="0" fontAlgn="base" hangingPunct="0">
        <a:spcBef>
          <a:spcPct val="20000"/>
        </a:spcBef>
        <a:spcAft>
          <a:spcPct val="0"/>
        </a:spcAft>
        <a:buChar char="»"/>
        <a:defRPr sz="1999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 bwMode="auto">
          <a:xfrm>
            <a:off x="1" y="1269257"/>
            <a:ext cx="12192000" cy="307696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04" tIns="45702" rIns="91404" bIns="45702" numCol="1" spcCol="0" rtlCol="0" fromWordArt="0" anchor="t" anchorCtr="0" forceAA="0" compatLnSpc="1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598305" y="737425"/>
            <a:ext cx="419932" cy="437802"/>
            <a:chOff x="8181567" y="391614"/>
            <a:chExt cx="420096" cy="437973"/>
          </a:xfrm>
          <a:solidFill>
            <a:schemeClr val="accent1"/>
          </a:solidFill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8181567" y="391614"/>
              <a:ext cx="420096" cy="4379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4"/>
            <p:cNvSpPr>
              <a:spLocks noEditPoints="1"/>
            </p:cNvSpPr>
            <p:nvPr/>
          </p:nvSpPr>
          <p:spPr bwMode="auto">
            <a:xfrm>
              <a:off x="8254350" y="468227"/>
              <a:ext cx="321776" cy="268147"/>
            </a:xfrm>
            <a:custGeom>
              <a:avLst/>
              <a:gdLst>
                <a:gd name="T0" fmla="*/ 337 w 437"/>
                <a:gd name="T1" fmla="*/ 334 h 349"/>
                <a:gd name="T2" fmla="*/ 0 w 437"/>
                <a:gd name="T3" fmla="*/ 334 h 349"/>
                <a:gd name="T4" fmla="*/ 175 w 437"/>
                <a:gd name="T5" fmla="*/ 129 h 349"/>
                <a:gd name="T6" fmla="*/ 168 w 437"/>
                <a:gd name="T7" fmla="*/ 123 h 349"/>
                <a:gd name="T8" fmla="*/ 319 w 437"/>
                <a:gd name="T9" fmla="*/ 144 h 349"/>
                <a:gd name="T10" fmla="*/ 18 w 437"/>
                <a:gd name="T11" fmla="*/ 118 h 349"/>
                <a:gd name="T12" fmla="*/ 120 w 437"/>
                <a:gd name="T13" fmla="*/ 253 h 349"/>
                <a:gd name="T14" fmla="*/ 57 w 437"/>
                <a:gd name="T15" fmla="*/ 213 h 349"/>
                <a:gd name="T16" fmla="*/ 57 w 437"/>
                <a:gd name="T17" fmla="*/ 226 h 349"/>
                <a:gd name="T18" fmla="*/ 182 w 437"/>
                <a:gd name="T19" fmla="*/ 186 h 349"/>
                <a:gd name="T20" fmla="*/ 57 w 437"/>
                <a:gd name="T21" fmla="*/ 186 h 349"/>
                <a:gd name="T22" fmla="*/ 182 w 437"/>
                <a:gd name="T23" fmla="*/ 174 h 349"/>
                <a:gd name="T24" fmla="*/ 323 w 437"/>
                <a:gd name="T25" fmla="*/ 146 h 349"/>
                <a:gd name="T26" fmla="*/ 323 w 437"/>
                <a:gd name="T27" fmla="*/ 146 h 349"/>
                <a:gd name="T28" fmla="*/ 324 w 437"/>
                <a:gd name="T29" fmla="*/ 22 h 349"/>
                <a:gd name="T30" fmla="*/ 198 w 437"/>
                <a:gd name="T31" fmla="*/ 79 h 349"/>
                <a:gd name="T32" fmla="*/ 342 w 437"/>
                <a:gd name="T33" fmla="*/ 87 h 349"/>
                <a:gd name="T34" fmla="*/ 219 w 437"/>
                <a:gd name="T35" fmla="*/ 60 h 349"/>
                <a:gd name="T36" fmla="*/ 346 w 437"/>
                <a:gd name="T37" fmla="*/ 152 h 349"/>
                <a:gd name="T38" fmla="*/ 396 w 437"/>
                <a:gd name="T39" fmla="*/ 91 h 349"/>
                <a:gd name="T40" fmla="*/ 409 w 437"/>
                <a:gd name="T41" fmla="*/ 105 h 349"/>
                <a:gd name="T42" fmla="*/ 402 w 437"/>
                <a:gd name="T43" fmla="*/ 89 h 349"/>
                <a:gd name="T44" fmla="*/ 399 w 437"/>
                <a:gd name="T45" fmla="*/ 171 h 349"/>
                <a:gd name="T46" fmla="*/ 398 w 437"/>
                <a:gd name="T47" fmla="*/ 187 h 349"/>
                <a:gd name="T48" fmla="*/ 412 w 437"/>
                <a:gd name="T49" fmla="*/ 187 h 349"/>
                <a:gd name="T50" fmla="*/ 411 w 437"/>
                <a:gd name="T51" fmla="*/ 171 h 349"/>
                <a:gd name="T52" fmla="*/ 409 w 437"/>
                <a:gd name="T53" fmla="*/ 134 h 349"/>
                <a:gd name="T54" fmla="*/ 201 w 437"/>
                <a:gd name="T55" fmla="*/ 188 h 349"/>
                <a:gd name="T56" fmla="*/ 220 w 437"/>
                <a:gd name="T57" fmla="*/ 262 h 349"/>
                <a:gd name="T58" fmla="*/ 228 w 437"/>
                <a:gd name="T59" fmla="*/ 256 h 349"/>
                <a:gd name="T60" fmla="*/ 231 w 437"/>
                <a:gd name="T61" fmla="*/ 247 h 349"/>
                <a:gd name="T62" fmla="*/ 240 w 437"/>
                <a:gd name="T63" fmla="*/ 253 h 349"/>
                <a:gd name="T64" fmla="*/ 246 w 437"/>
                <a:gd name="T65" fmla="*/ 267 h 349"/>
                <a:gd name="T66" fmla="*/ 254 w 437"/>
                <a:gd name="T67" fmla="*/ 273 h 349"/>
                <a:gd name="T68" fmla="*/ 267 w 437"/>
                <a:gd name="T69" fmla="*/ 271 h 349"/>
                <a:gd name="T70" fmla="*/ 265 w 437"/>
                <a:gd name="T71" fmla="*/ 264 h 349"/>
                <a:gd name="T72" fmla="*/ 258 w 437"/>
                <a:gd name="T73" fmla="*/ 250 h 349"/>
                <a:gd name="T74" fmla="*/ 249 w 437"/>
                <a:gd name="T75" fmla="*/ 244 h 349"/>
                <a:gd name="T76" fmla="*/ 271 w 437"/>
                <a:gd name="T77" fmla="*/ 232 h 349"/>
                <a:gd name="T78" fmla="*/ 262 w 437"/>
                <a:gd name="T79" fmla="*/ 229 h 349"/>
                <a:gd name="T80" fmla="*/ 256 w 437"/>
                <a:gd name="T81" fmla="*/ 221 h 349"/>
                <a:gd name="T82" fmla="*/ 247 w 437"/>
                <a:gd name="T83" fmla="*/ 219 h 349"/>
                <a:gd name="T84" fmla="*/ 241 w 437"/>
                <a:gd name="T85" fmla="*/ 211 h 349"/>
                <a:gd name="T86" fmla="*/ 232 w 437"/>
                <a:gd name="T87" fmla="*/ 208 h 349"/>
                <a:gd name="T88" fmla="*/ 226 w 437"/>
                <a:gd name="T89" fmla="*/ 201 h 349"/>
                <a:gd name="T90" fmla="*/ 216 w 437"/>
                <a:gd name="T91" fmla="*/ 198 h 349"/>
                <a:gd name="T92" fmla="*/ 210 w 437"/>
                <a:gd name="T93" fmla="*/ 190 h 349"/>
                <a:gd name="T94" fmla="*/ 40 w 437"/>
                <a:gd name="T95" fmla="*/ 141 h 349"/>
                <a:gd name="T96" fmla="*/ 40 w 437"/>
                <a:gd name="T97" fmla="*/ 29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7" h="349">
                  <a:moveTo>
                    <a:pt x="0" y="322"/>
                  </a:moveTo>
                  <a:lnTo>
                    <a:pt x="337" y="322"/>
                  </a:lnTo>
                  <a:lnTo>
                    <a:pt x="337" y="334"/>
                  </a:lnTo>
                  <a:cubicBezTo>
                    <a:pt x="337" y="342"/>
                    <a:pt x="331" y="349"/>
                    <a:pt x="323" y="349"/>
                  </a:cubicBezTo>
                  <a:lnTo>
                    <a:pt x="14" y="349"/>
                  </a:lnTo>
                  <a:cubicBezTo>
                    <a:pt x="6" y="349"/>
                    <a:pt x="0" y="342"/>
                    <a:pt x="0" y="334"/>
                  </a:cubicBezTo>
                  <a:lnTo>
                    <a:pt x="0" y="322"/>
                  </a:lnTo>
                  <a:close/>
                  <a:moveTo>
                    <a:pt x="168" y="123"/>
                  </a:moveTo>
                  <a:cubicBezTo>
                    <a:pt x="172" y="123"/>
                    <a:pt x="175" y="126"/>
                    <a:pt x="175" y="129"/>
                  </a:cubicBezTo>
                  <a:cubicBezTo>
                    <a:pt x="175" y="133"/>
                    <a:pt x="172" y="135"/>
                    <a:pt x="168" y="135"/>
                  </a:cubicBezTo>
                  <a:cubicBezTo>
                    <a:pt x="165" y="135"/>
                    <a:pt x="162" y="133"/>
                    <a:pt x="162" y="129"/>
                  </a:cubicBezTo>
                  <a:cubicBezTo>
                    <a:pt x="162" y="126"/>
                    <a:pt x="165" y="123"/>
                    <a:pt x="168" y="123"/>
                  </a:cubicBezTo>
                  <a:close/>
                  <a:moveTo>
                    <a:pt x="18" y="118"/>
                  </a:moveTo>
                  <a:lnTo>
                    <a:pt x="208" y="118"/>
                  </a:lnTo>
                  <a:cubicBezTo>
                    <a:pt x="246" y="120"/>
                    <a:pt x="283" y="128"/>
                    <a:pt x="319" y="144"/>
                  </a:cubicBezTo>
                  <a:lnTo>
                    <a:pt x="319" y="315"/>
                  </a:lnTo>
                  <a:lnTo>
                    <a:pt x="18" y="315"/>
                  </a:lnTo>
                  <a:lnTo>
                    <a:pt x="18" y="118"/>
                  </a:lnTo>
                  <a:close/>
                  <a:moveTo>
                    <a:pt x="57" y="239"/>
                  </a:moveTo>
                  <a:lnTo>
                    <a:pt x="120" y="239"/>
                  </a:lnTo>
                  <a:lnTo>
                    <a:pt x="120" y="253"/>
                  </a:lnTo>
                  <a:lnTo>
                    <a:pt x="57" y="253"/>
                  </a:lnTo>
                  <a:lnTo>
                    <a:pt x="57" y="239"/>
                  </a:lnTo>
                  <a:close/>
                  <a:moveTo>
                    <a:pt x="57" y="213"/>
                  </a:moveTo>
                  <a:lnTo>
                    <a:pt x="182" y="213"/>
                  </a:lnTo>
                  <a:lnTo>
                    <a:pt x="182" y="226"/>
                  </a:lnTo>
                  <a:lnTo>
                    <a:pt x="57" y="226"/>
                  </a:lnTo>
                  <a:lnTo>
                    <a:pt x="57" y="213"/>
                  </a:lnTo>
                  <a:close/>
                  <a:moveTo>
                    <a:pt x="57" y="186"/>
                  </a:moveTo>
                  <a:lnTo>
                    <a:pt x="182" y="186"/>
                  </a:lnTo>
                  <a:lnTo>
                    <a:pt x="182" y="200"/>
                  </a:lnTo>
                  <a:lnTo>
                    <a:pt x="57" y="200"/>
                  </a:lnTo>
                  <a:lnTo>
                    <a:pt x="57" y="186"/>
                  </a:lnTo>
                  <a:close/>
                  <a:moveTo>
                    <a:pt x="57" y="160"/>
                  </a:moveTo>
                  <a:lnTo>
                    <a:pt x="182" y="160"/>
                  </a:lnTo>
                  <a:lnTo>
                    <a:pt x="182" y="174"/>
                  </a:lnTo>
                  <a:lnTo>
                    <a:pt x="57" y="174"/>
                  </a:lnTo>
                  <a:lnTo>
                    <a:pt x="57" y="160"/>
                  </a:lnTo>
                  <a:close/>
                  <a:moveTo>
                    <a:pt x="323" y="146"/>
                  </a:moveTo>
                  <a:cubicBezTo>
                    <a:pt x="328" y="148"/>
                    <a:pt x="339" y="154"/>
                    <a:pt x="342" y="156"/>
                  </a:cubicBezTo>
                  <a:cubicBezTo>
                    <a:pt x="350" y="161"/>
                    <a:pt x="330" y="164"/>
                    <a:pt x="323" y="165"/>
                  </a:cubicBezTo>
                  <a:lnTo>
                    <a:pt x="323" y="146"/>
                  </a:lnTo>
                  <a:close/>
                  <a:moveTo>
                    <a:pt x="396" y="91"/>
                  </a:moveTo>
                  <a:cubicBezTo>
                    <a:pt x="377" y="71"/>
                    <a:pt x="359" y="50"/>
                    <a:pt x="341" y="30"/>
                  </a:cubicBezTo>
                  <a:cubicBezTo>
                    <a:pt x="335" y="23"/>
                    <a:pt x="332" y="23"/>
                    <a:pt x="324" y="22"/>
                  </a:cubicBezTo>
                  <a:lnTo>
                    <a:pt x="133" y="1"/>
                  </a:lnTo>
                  <a:cubicBezTo>
                    <a:pt x="129" y="0"/>
                    <a:pt x="128" y="3"/>
                    <a:pt x="130" y="6"/>
                  </a:cubicBezTo>
                  <a:lnTo>
                    <a:pt x="198" y="79"/>
                  </a:lnTo>
                  <a:cubicBezTo>
                    <a:pt x="209" y="57"/>
                    <a:pt x="217" y="46"/>
                    <a:pt x="251" y="50"/>
                  </a:cubicBezTo>
                  <a:cubicBezTo>
                    <a:pt x="275" y="53"/>
                    <a:pt x="292" y="58"/>
                    <a:pt x="314" y="66"/>
                  </a:cubicBezTo>
                  <a:cubicBezTo>
                    <a:pt x="328" y="72"/>
                    <a:pt x="335" y="76"/>
                    <a:pt x="342" y="87"/>
                  </a:cubicBezTo>
                  <a:cubicBezTo>
                    <a:pt x="336" y="80"/>
                    <a:pt x="327" y="75"/>
                    <a:pt x="317" y="71"/>
                  </a:cubicBezTo>
                  <a:cubicBezTo>
                    <a:pt x="297" y="63"/>
                    <a:pt x="275" y="58"/>
                    <a:pt x="253" y="55"/>
                  </a:cubicBezTo>
                  <a:cubicBezTo>
                    <a:pt x="240" y="54"/>
                    <a:pt x="227" y="54"/>
                    <a:pt x="219" y="60"/>
                  </a:cubicBezTo>
                  <a:cubicBezTo>
                    <a:pt x="211" y="66"/>
                    <a:pt x="199" y="93"/>
                    <a:pt x="194" y="103"/>
                  </a:cubicBezTo>
                  <a:cubicBezTo>
                    <a:pt x="191" y="110"/>
                    <a:pt x="195" y="112"/>
                    <a:pt x="200" y="112"/>
                  </a:cubicBezTo>
                  <a:cubicBezTo>
                    <a:pt x="251" y="115"/>
                    <a:pt x="301" y="128"/>
                    <a:pt x="346" y="152"/>
                  </a:cubicBezTo>
                  <a:lnTo>
                    <a:pt x="347" y="126"/>
                  </a:lnTo>
                  <a:cubicBezTo>
                    <a:pt x="363" y="128"/>
                    <a:pt x="379" y="130"/>
                    <a:pt x="396" y="133"/>
                  </a:cubicBezTo>
                  <a:lnTo>
                    <a:pt x="396" y="91"/>
                  </a:lnTo>
                  <a:close/>
                  <a:moveTo>
                    <a:pt x="433" y="138"/>
                  </a:moveTo>
                  <a:cubicBezTo>
                    <a:pt x="435" y="138"/>
                    <a:pt x="437" y="135"/>
                    <a:pt x="435" y="133"/>
                  </a:cubicBezTo>
                  <a:cubicBezTo>
                    <a:pt x="426" y="124"/>
                    <a:pt x="417" y="114"/>
                    <a:pt x="409" y="105"/>
                  </a:cubicBezTo>
                  <a:lnTo>
                    <a:pt x="409" y="93"/>
                  </a:lnTo>
                  <a:cubicBezTo>
                    <a:pt x="409" y="91"/>
                    <a:pt x="407" y="90"/>
                    <a:pt x="405" y="90"/>
                  </a:cubicBezTo>
                  <a:lnTo>
                    <a:pt x="402" y="89"/>
                  </a:lnTo>
                  <a:lnTo>
                    <a:pt x="402" y="163"/>
                  </a:lnTo>
                  <a:cubicBezTo>
                    <a:pt x="400" y="163"/>
                    <a:pt x="400" y="164"/>
                    <a:pt x="400" y="165"/>
                  </a:cubicBezTo>
                  <a:lnTo>
                    <a:pt x="399" y="171"/>
                  </a:lnTo>
                  <a:cubicBezTo>
                    <a:pt x="399" y="173"/>
                    <a:pt x="400" y="174"/>
                    <a:pt x="400" y="176"/>
                  </a:cubicBezTo>
                  <a:lnTo>
                    <a:pt x="400" y="182"/>
                  </a:lnTo>
                  <a:cubicBezTo>
                    <a:pt x="400" y="184"/>
                    <a:pt x="399" y="185"/>
                    <a:pt x="398" y="187"/>
                  </a:cubicBezTo>
                  <a:lnTo>
                    <a:pt x="393" y="231"/>
                  </a:lnTo>
                  <a:cubicBezTo>
                    <a:pt x="396" y="236"/>
                    <a:pt x="414" y="236"/>
                    <a:pt x="417" y="231"/>
                  </a:cubicBezTo>
                  <a:lnTo>
                    <a:pt x="412" y="187"/>
                  </a:lnTo>
                  <a:cubicBezTo>
                    <a:pt x="412" y="185"/>
                    <a:pt x="411" y="184"/>
                    <a:pt x="411" y="182"/>
                  </a:cubicBezTo>
                  <a:lnTo>
                    <a:pt x="410" y="176"/>
                  </a:lnTo>
                  <a:cubicBezTo>
                    <a:pt x="410" y="174"/>
                    <a:pt x="412" y="174"/>
                    <a:pt x="411" y="171"/>
                  </a:cubicBezTo>
                  <a:lnTo>
                    <a:pt x="411" y="165"/>
                  </a:lnTo>
                  <a:cubicBezTo>
                    <a:pt x="411" y="164"/>
                    <a:pt x="410" y="163"/>
                    <a:pt x="409" y="163"/>
                  </a:cubicBezTo>
                  <a:lnTo>
                    <a:pt x="409" y="134"/>
                  </a:lnTo>
                  <a:cubicBezTo>
                    <a:pt x="417" y="135"/>
                    <a:pt x="425" y="137"/>
                    <a:pt x="433" y="138"/>
                  </a:cubicBezTo>
                  <a:close/>
                  <a:moveTo>
                    <a:pt x="206" y="187"/>
                  </a:moveTo>
                  <a:lnTo>
                    <a:pt x="201" y="188"/>
                  </a:lnTo>
                  <a:lnTo>
                    <a:pt x="217" y="267"/>
                  </a:lnTo>
                  <a:lnTo>
                    <a:pt x="221" y="266"/>
                  </a:lnTo>
                  <a:lnTo>
                    <a:pt x="220" y="262"/>
                  </a:lnTo>
                  <a:lnTo>
                    <a:pt x="224" y="261"/>
                  </a:lnTo>
                  <a:lnTo>
                    <a:pt x="224" y="257"/>
                  </a:lnTo>
                  <a:lnTo>
                    <a:pt x="228" y="256"/>
                  </a:lnTo>
                  <a:lnTo>
                    <a:pt x="227" y="252"/>
                  </a:lnTo>
                  <a:lnTo>
                    <a:pt x="231" y="251"/>
                  </a:lnTo>
                  <a:lnTo>
                    <a:pt x="231" y="247"/>
                  </a:lnTo>
                  <a:lnTo>
                    <a:pt x="235" y="246"/>
                  </a:lnTo>
                  <a:lnTo>
                    <a:pt x="236" y="253"/>
                  </a:lnTo>
                  <a:lnTo>
                    <a:pt x="240" y="253"/>
                  </a:lnTo>
                  <a:lnTo>
                    <a:pt x="241" y="260"/>
                  </a:lnTo>
                  <a:lnTo>
                    <a:pt x="245" y="260"/>
                  </a:lnTo>
                  <a:lnTo>
                    <a:pt x="246" y="267"/>
                  </a:lnTo>
                  <a:lnTo>
                    <a:pt x="250" y="266"/>
                  </a:lnTo>
                  <a:lnTo>
                    <a:pt x="251" y="274"/>
                  </a:lnTo>
                  <a:lnTo>
                    <a:pt x="254" y="273"/>
                  </a:lnTo>
                  <a:lnTo>
                    <a:pt x="255" y="277"/>
                  </a:lnTo>
                  <a:lnTo>
                    <a:pt x="267" y="275"/>
                  </a:lnTo>
                  <a:lnTo>
                    <a:pt x="267" y="271"/>
                  </a:lnTo>
                  <a:lnTo>
                    <a:pt x="270" y="271"/>
                  </a:lnTo>
                  <a:lnTo>
                    <a:pt x="268" y="263"/>
                  </a:lnTo>
                  <a:lnTo>
                    <a:pt x="265" y="264"/>
                  </a:lnTo>
                  <a:lnTo>
                    <a:pt x="263" y="257"/>
                  </a:lnTo>
                  <a:lnTo>
                    <a:pt x="259" y="257"/>
                  </a:lnTo>
                  <a:lnTo>
                    <a:pt x="258" y="250"/>
                  </a:lnTo>
                  <a:lnTo>
                    <a:pt x="254" y="251"/>
                  </a:lnTo>
                  <a:lnTo>
                    <a:pt x="253" y="243"/>
                  </a:lnTo>
                  <a:lnTo>
                    <a:pt x="249" y="244"/>
                  </a:lnTo>
                  <a:lnTo>
                    <a:pt x="248" y="240"/>
                  </a:lnTo>
                  <a:lnTo>
                    <a:pt x="272" y="235"/>
                  </a:lnTo>
                  <a:lnTo>
                    <a:pt x="271" y="232"/>
                  </a:lnTo>
                  <a:lnTo>
                    <a:pt x="267" y="233"/>
                  </a:lnTo>
                  <a:lnTo>
                    <a:pt x="267" y="228"/>
                  </a:lnTo>
                  <a:lnTo>
                    <a:pt x="262" y="229"/>
                  </a:lnTo>
                  <a:lnTo>
                    <a:pt x="262" y="225"/>
                  </a:lnTo>
                  <a:lnTo>
                    <a:pt x="257" y="226"/>
                  </a:lnTo>
                  <a:lnTo>
                    <a:pt x="256" y="221"/>
                  </a:lnTo>
                  <a:lnTo>
                    <a:pt x="252" y="222"/>
                  </a:lnTo>
                  <a:lnTo>
                    <a:pt x="251" y="218"/>
                  </a:lnTo>
                  <a:lnTo>
                    <a:pt x="247" y="219"/>
                  </a:lnTo>
                  <a:lnTo>
                    <a:pt x="246" y="215"/>
                  </a:lnTo>
                  <a:lnTo>
                    <a:pt x="242" y="215"/>
                  </a:lnTo>
                  <a:lnTo>
                    <a:pt x="241" y="211"/>
                  </a:lnTo>
                  <a:lnTo>
                    <a:pt x="237" y="212"/>
                  </a:lnTo>
                  <a:lnTo>
                    <a:pt x="236" y="208"/>
                  </a:lnTo>
                  <a:lnTo>
                    <a:pt x="232" y="208"/>
                  </a:lnTo>
                  <a:lnTo>
                    <a:pt x="231" y="204"/>
                  </a:lnTo>
                  <a:lnTo>
                    <a:pt x="227" y="205"/>
                  </a:lnTo>
                  <a:lnTo>
                    <a:pt x="226" y="201"/>
                  </a:lnTo>
                  <a:lnTo>
                    <a:pt x="221" y="202"/>
                  </a:lnTo>
                  <a:lnTo>
                    <a:pt x="221" y="197"/>
                  </a:lnTo>
                  <a:lnTo>
                    <a:pt x="216" y="198"/>
                  </a:lnTo>
                  <a:lnTo>
                    <a:pt x="215" y="194"/>
                  </a:lnTo>
                  <a:lnTo>
                    <a:pt x="211" y="195"/>
                  </a:lnTo>
                  <a:lnTo>
                    <a:pt x="210" y="190"/>
                  </a:lnTo>
                  <a:lnTo>
                    <a:pt x="207" y="191"/>
                  </a:lnTo>
                  <a:lnTo>
                    <a:pt x="206" y="187"/>
                  </a:lnTo>
                  <a:close/>
                  <a:moveTo>
                    <a:pt x="40" y="141"/>
                  </a:moveTo>
                  <a:lnTo>
                    <a:pt x="297" y="141"/>
                  </a:lnTo>
                  <a:lnTo>
                    <a:pt x="297" y="292"/>
                  </a:lnTo>
                  <a:lnTo>
                    <a:pt x="40" y="292"/>
                  </a:lnTo>
                  <a:lnTo>
                    <a:pt x="40" y="14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902188" y="737425"/>
            <a:ext cx="421207" cy="437802"/>
            <a:chOff x="10486350" y="391614"/>
            <a:chExt cx="421373" cy="437973"/>
          </a:xfrm>
          <a:solidFill>
            <a:schemeClr val="accent1"/>
          </a:solidFill>
        </p:grpSpPr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10486350" y="391614"/>
              <a:ext cx="421373" cy="4379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10532318" y="455458"/>
              <a:ext cx="334545" cy="293685"/>
            </a:xfrm>
            <a:custGeom>
              <a:avLst/>
              <a:gdLst>
                <a:gd name="T0" fmla="*/ 318 w 454"/>
                <a:gd name="T1" fmla="*/ 238 h 383"/>
                <a:gd name="T2" fmla="*/ 251 w 454"/>
                <a:gd name="T3" fmla="*/ 238 h 383"/>
                <a:gd name="T4" fmla="*/ 251 w 454"/>
                <a:gd name="T5" fmla="*/ 305 h 383"/>
                <a:gd name="T6" fmla="*/ 202 w 454"/>
                <a:gd name="T7" fmla="*/ 305 h 383"/>
                <a:gd name="T8" fmla="*/ 202 w 454"/>
                <a:gd name="T9" fmla="*/ 238 h 383"/>
                <a:gd name="T10" fmla="*/ 135 w 454"/>
                <a:gd name="T11" fmla="*/ 238 h 383"/>
                <a:gd name="T12" fmla="*/ 135 w 454"/>
                <a:gd name="T13" fmla="*/ 189 h 383"/>
                <a:gd name="T14" fmla="*/ 202 w 454"/>
                <a:gd name="T15" fmla="*/ 189 h 383"/>
                <a:gd name="T16" fmla="*/ 202 w 454"/>
                <a:gd name="T17" fmla="*/ 122 h 383"/>
                <a:gd name="T18" fmla="*/ 251 w 454"/>
                <a:gd name="T19" fmla="*/ 122 h 383"/>
                <a:gd name="T20" fmla="*/ 251 w 454"/>
                <a:gd name="T21" fmla="*/ 189 h 383"/>
                <a:gd name="T22" fmla="*/ 318 w 454"/>
                <a:gd name="T23" fmla="*/ 189 h 383"/>
                <a:gd name="T24" fmla="*/ 318 w 454"/>
                <a:gd name="T25" fmla="*/ 238 h 383"/>
                <a:gd name="T26" fmla="*/ 417 w 454"/>
                <a:gd name="T27" fmla="*/ 123 h 383"/>
                <a:gd name="T28" fmla="*/ 227 w 454"/>
                <a:gd name="T29" fmla="*/ 91 h 383"/>
                <a:gd name="T30" fmla="*/ 37 w 454"/>
                <a:gd name="T31" fmla="*/ 123 h 383"/>
                <a:gd name="T32" fmla="*/ 227 w 454"/>
                <a:gd name="T33" fmla="*/ 383 h 383"/>
                <a:gd name="T34" fmla="*/ 417 w 454"/>
                <a:gd name="T35" fmla="*/ 12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4" h="383">
                  <a:moveTo>
                    <a:pt x="318" y="238"/>
                  </a:moveTo>
                  <a:lnTo>
                    <a:pt x="251" y="238"/>
                  </a:lnTo>
                  <a:lnTo>
                    <a:pt x="251" y="305"/>
                  </a:lnTo>
                  <a:lnTo>
                    <a:pt x="202" y="305"/>
                  </a:lnTo>
                  <a:lnTo>
                    <a:pt x="202" y="238"/>
                  </a:lnTo>
                  <a:lnTo>
                    <a:pt x="135" y="238"/>
                  </a:lnTo>
                  <a:lnTo>
                    <a:pt x="135" y="189"/>
                  </a:lnTo>
                  <a:lnTo>
                    <a:pt x="202" y="189"/>
                  </a:lnTo>
                  <a:lnTo>
                    <a:pt x="202" y="122"/>
                  </a:lnTo>
                  <a:lnTo>
                    <a:pt x="251" y="122"/>
                  </a:lnTo>
                  <a:lnTo>
                    <a:pt x="251" y="189"/>
                  </a:lnTo>
                  <a:lnTo>
                    <a:pt x="318" y="189"/>
                  </a:lnTo>
                  <a:lnTo>
                    <a:pt x="318" y="238"/>
                  </a:lnTo>
                  <a:close/>
                  <a:moveTo>
                    <a:pt x="417" y="123"/>
                  </a:moveTo>
                  <a:cubicBezTo>
                    <a:pt x="384" y="0"/>
                    <a:pt x="249" y="77"/>
                    <a:pt x="227" y="91"/>
                  </a:cubicBezTo>
                  <a:cubicBezTo>
                    <a:pt x="204" y="77"/>
                    <a:pt x="69" y="1"/>
                    <a:pt x="37" y="123"/>
                  </a:cubicBezTo>
                  <a:cubicBezTo>
                    <a:pt x="0" y="265"/>
                    <a:pt x="226" y="382"/>
                    <a:pt x="227" y="383"/>
                  </a:cubicBezTo>
                  <a:cubicBezTo>
                    <a:pt x="227" y="383"/>
                    <a:pt x="454" y="263"/>
                    <a:pt x="417" y="123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Freeform 16"/>
          <p:cNvSpPr>
            <a:spLocks noEditPoints="1"/>
          </p:cNvSpPr>
          <p:nvPr/>
        </p:nvSpPr>
        <p:spPr>
          <a:xfrm>
            <a:off x="9059499" y="826517"/>
            <a:ext cx="514149" cy="258662"/>
          </a:xfrm>
          <a:custGeom>
            <a:avLst/>
            <a:gdLst/>
            <a:ahLst/>
            <a:cxnLst>
              <a:cxn ang="0">
                <a:pos x="49324" y="162581"/>
              </a:cxn>
              <a:cxn ang="0">
                <a:pos x="49324" y="143409"/>
              </a:cxn>
              <a:cxn ang="0">
                <a:pos x="60366" y="110432"/>
              </a:cxn>
              <a:cxn ang="0">
                <a:pos x="0" y="110432"/>
              </a:cxn>
              <a:cxn ang="0">
                <a:pos x="0" y="91260"/>
              </a:cxn>
              <a:cxn ang="0">
                <a:pos x="68464" y="91260"/>
              </a:cxn>
              <a:cxn ang="0">
                <a:pos x="82452" y="55216"/>
              </a:cxn>
              <a:cxn ang="0">
                <a:pos x="15460" y="55216"/>
              </a:cxn>
              <a:cxn ang="0">
                <a:pos x="15460" y="34510"/>
              </a:cxn>
              <a:cxn ang="0">
                <a:pos x="89813" y="34510"/>
              </a:cxn>
              <a:cxn ang="0">
                <a:pos x="103064" y="0"/>
              </a:cxn>
              <a:cxn ang="0">
                <a:pos x="125150" y="0"/>
              </a:cxn>
              <a:cxn ang="0">
                <a:pos x="111899" y="34510"/>
              </a:cxn>
              <a:cxn ang="0">
                <a:pos x="231159" y="34510"/>
              </a:cxn>
              <a:cxn ang="0">
                <a:pos x="231159" y="55216"/>
              </a:cxn>
              <a:cxn ang="0">
                <a:pos x="103064" y="55216"/>
              </a:cxn>
              <a:cxn ang="0">
                <a:pos x="89813" y="91260"/>
              </a:cxn>
              <a:cxn ang="0">
                <a:pos x="248091" y="91260"/>
              </a:cxn>
              <a:cxn ang="0">
                <a:pos x="248091" y="110432"/>
              </a:cxn>
              <a:cxn ang="0">
                <a:pos x="82452" y="110432"/>
              </a:cxn>
              <a:cxn ang="0">
                <a:pos x="69937" y="143409"/>
              </a:cxn>
              <a:cxn ang="0">
                <a:pos x="217908" y="143409"/>
              </a:cxn>
              <a:cxn ang="0">
                <a:pos x="217908" y="164115"/>
              </a:cxn>
              <a:cxn ang="0">
                <a:pos x="150916" y="223932"/>
              </a:cxn>
              <a:cxn ang="0">
                <a:pos x="185516" y="240037"/>
              </a:cxn>
              <a:cxn ang="0">
                <a:pos x="173001" y="259209"/>
              </a:cxn>
              <a:cxn ang="0">
                <a:pos x="50060" y="197858"/>
              </a:cxn>
              <a:cxn ang="0">
                <a:pos x="60366" y="180219"/>
              </a:cxn>
              <a:cxn ang="0">
                <a:pos x="132511" y="214729"/>
              </a:cxn>
              <a:cxn ang="0">
                <a:pos x="189933" y="162581"/>
              </a:cxn>
              <a:cxn ang="0">
                <a:pos x="49324" y="162581"/>
              </a:cxn>
              <a:cxn ang="0">
                <a:pos x="411522" y="4601"/>
              </a:cxn>
              <a:cxn ang="0">
                <a:pos x="432134" y="4601"/>
              </a:cxn>
              <a:cxn ang="0">
                <a:pos x="432134" y="221631"/>
              </a:cxn>
              <a:cxn ang="0">
                <a:pos x="514586" y="221631"/>
              </a:cxn>
              <a:cxn ang="0">
                <a:pos x="514586" y="240037"/>
              </a:cxn>
              <a:cxn ang="0">
                <a:pos x="265759" y="240037"/>
              </a:cxn>
              <a:cxn ang="0">
                <a:pos x="265759" y="221631"/>
              </a:cxn>
              <a:cxn ang="0">
                <a:pos x="346738" y="221631"/>
              </a:cxn>
              <a:cxn ang="0">
                <a:pos x="346738" y="4601"/>
              </a:cxn>
              <a:cxn ang="0">
                <a:pos x="368087" y="4601"/>
              </a:cxn>
              <a:cxn ang="0">
                <a:pos x="368087" y="221631"/>
              </a:cxn>
              <a:cxn ang="0">
                <a:pos x="411522" y="221631"/>
              </a:cxn>
              <a:cxn ang="0">
                <a:pos x="411522" y="4601"/>
              </a:cxn>
              <a:cxn ang="0">
                <a:pos x="295206" y="56750"/>
              </a:cxn>
              <a:cxn ang="0">
                <a:pos x="334223" y="164115"/>
              </a:cxn>
              <a:cxn ang="0">
                <a:pos x="315083" y="172550"/>
              </a:cxn>
              <a:cxn ang="0">
                <a:pos x="276065" y="62885"/>
              </a:cxn>
              <a:cxn ang="0">
                <a:pos x="295206" y="56750"/>
              </a:cxn>
              <a:cxn ang="0">
                <a:pos x="441705" y="164115"/>
              </a:cxn>
              <a:cxn ang="0">
                <a:pos x="484403" y="56750"/>
              </a:cxn>
              <a:cxn ang="0">
                <a:pos x="504280" y="65186"/>
              </a:cxn>
              <a:cxn ang="0">
                <a:pos x="459373" y="172550"/>
              </a:cxn>
              <a:cxn ang="0">
                <a:pos x="441705" y="164115"/>
              </a:cxn>
            </a:cxnLst>
            <a:rect l="0" t="0" r="0" b="0"/>
            <a:pathLst>
              <a:path w="699" h="338">
                <a:moveTo>
                  <a:pt x="67" y="212"/>
                </a:moveTo>
                <a:lnTo>
                  <a:pt x="67" y="187"/>
                </a:lnTo>
                <a:lnTo>
                  <a:pt x="82" y="144"/>
                </a:lnTo>
                <a:lnTo>
                  <a:pt x="0" y="144"/>
                </a:lnTo>
                <a:lnTo>
                  <a:pt x="0" y="119"/>
                </a:lnTo>
                <a:lnTo>
                  <a:pt x="93" y="119"/>
                </a:lnTo>
                <a:lnTo>
                  <a:pt x="112" y="72"/>
                </a:lnTo>
                <a:lnTo>
                  <a:pt x="21" y="72"/>
                </a:lnTo>
                <a:lnTo>
                  <a:pt x="21" y="45"/>
                </a:lnTo>
                <a:lnTo>
                  <a:pt x="122" y="45"/>
                </a:lnTo>
                <a:lnTo>
                  <a:pt x="140" y="0"/>
                </a:lnTo>
                <a:lnTo>
                  <a:pt x="170" y="0"/>
                </a:lnTo>
                <a:lnTo>
                  <a:pt x="152" y="45"/>
                </a:lnTo>
                <a:lnTo>
                  <a:pt x="314" y="45"/>
                </a:lnTo>
                <a:lnTo>
                  <a:pt x="314" y="72"/>
                </a:lnTo>
                <a:lnTo>
                  <a:pt x="140" y="72"/>
                </a:lnTo>
                <a:lnTo>
                  <a:pt x="122" y="119"/>
                </a:lnTo>
                <a:lnTo>
                  <a:pt x="337" y="119"/>
                </a:lnTo>
                <a:lnTo>
                  <a:pt x="337" y="144"/>
                </a:lnTo>
                <a:lnTo>
                  <a:pt x="112" y="144"/>
                </a:lnTo>
                <a:lnTo>
                  <a:pt x="95" y="187"/>
                </a:lnTo>
                <a:lnTo>
                  <a:pt x="296" y="187"/>
                </a:lnTo>
                <a:lnTo>
                  <a:pt x="296" y="214"/>
                </a:lnTo>
                <a:lnTo>
                  <a:pt x="205" y="292"/>
                </a:lnTo>
                <a:cubicBezTo>
                  <a:pt x="221" y="297"/>
                  <a:pt x="237" y="304"/>
                  <a:pt x="252" y="313"/>
                </a:cubicBezTo>
                <a:lnTo>
                  <a:pt x="235" y="338"/>
                </a:lnTo>
                <a:cubicBezTo>
                  <a:pt x="183" y="311"/>
                  <a:pt x="127" y="284"/>
                  <a:pt x="68" y="258"/>
                </a:cubicBezTo>
                <a:lnTo>
                  <a:pt x="82" y="235"/>
                </a:lnTo>
                <a:cubicBezTo>
                  <a:pt x="112" y="248"/>
                  <a:pt x="145" y="263"/>
                  <a:pt x="180" y="280"/>
                </a:cubicBezTo>
                <a:lnTo>
                  <a:pt x="258" y="212"/>
                </a:lnTo>
                <a:lnTo>
                  <a:pt x="67" y="212"/>
                </a:lnTo>
                <a:close/>
                <a:moveTo>
                  <a:pt x="559" y="6"/>
                </a:moveTo>
                <a:lnTo>
                  <a:pt x="587" y="6"/>
                </a:lnTo>
                <a:lnTo>
                  <a:pt x="587" y="289"/>
                </a:lnTo>
                <a:lnTo>
                  <a:pt x="699" y="289"/>
                </a:lnTo>
                <a:lnTo>
                  <a:pt x="699" y="313"/>
                </a:lnTo>
                <a:lnTo>
                  <a:pt x="361" y="313"/>
                </a:lnTo>
                <a:lnTo>
                  <a:pt x="361" y="289"/>
                </a:lnTo>
                <a:lnTo>
                  <a:pt x="471" y="289"/>
                </a:lnTo>
                <a:lnTo>
                  <a:pt x="471" y="6"/>
                </a:lnTo>
                <a:lnTo>
                  <a:pt x="500" y="6"/>
                </a:lnTo>
                <a:lnTo>
                  <a:pt x="500" y="289"/>
                </a:lnTo>
                <a:lnTo>
                  <a:pt x="559" y="289"/>
                </a:lnTo>
                <a:lnTo>
                  <a:pt x="559" y="6"/>
                </a:lnTo>
                <a:close/>
                <a:moveTo>
                  <a:pt x="401" y="74"/>
                </a:moveTo>
                <a:cubicBezTo>
                  <a:pt x="420" y="121"/>
                  <a:pt x="438" y="167"/>
                  <a:pt x="454" y="214"/>
                </a:cubicBezTo>
                <a:lnTo>
                  <a:pt x="428" y="225"/>
                </a:lnTo>
                <a:cubicBezTo>
                  <a:pt x="412" y="177"/>
                  <a:pt x="394" y="129"/>
                  <a:pt x="375" y="82"/>
                </a:cubicBezTo>
                <a:lnTo>
                  <a:pt x="401" y="74"/>
                </a:lnTo>
                <a:close/>
                <a:moveTo>
                  <a:pt x="600" y="214"/>
                </a:moveTo>
                <a:cubicBezTo>
                  <a:pt x="618" y="179"/>
                  <a:pt x="637" y="132"/>
                  <a:pt x="658" y="74"/>
                </a:cubicBezTo>
                <a:lnTo>
                  <a:pt x="685" y="85"/>
                </a:lnTo>
                <a:cubicBezTo>
                  <a:pt x="660" y="151"/>
                  <a:pt x="639" y="198"/>
                  <a:pt x="624" y="225"/>
                </a:cubicBezTo>
                <a:lnTo>
                  <a:pt x="600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17"/>
          <p:cNvSpPr>
            <a:spLocks noEditPoints="1"/>
          </p:cNvSpPr>
          <p:nvPr/>
        </p:nvSpPr>
        <p:spPr>
          <a:xfrm>
            <a:off x="10241725" y="829690"/>
            <a:ext cx="501454" cy="253901"/>
          </a:xfrm>
          <a:custGeom>
            <a:avLst/>
            <a:gdLst/>
            <a:ahLst/>
            <a:cxnLst>
              <a:cxn ang="0">
                <a:pos x="197931" y="6930"/>
              </a:cxn>
              <a:cxn ang="0">
                <a:pos x="25017" y="102410"/>
              </a:cxn>
              <a:cxn ang="0">
                <a:pos x="0" y="132441"/>
              </a:cxn>
              <a:cxn ang="0">
                <a:pos x="95654" y="251791"/>
              </a:cxn>
              <a:cxn ang="0">
                <a:pos x="75788" y="234851"/>
              </a:cxn>
              <a:cxn ang="0">
                <a:pos x="18395" y="251791"/>
              </a:cxn>
              <a:cxn ang="0">
                <a:pos x="0" y="132441"/>
              </a:cxn>
              <a:cxn ang="0">
                <a:pos x="222948" y="132441"/>
              </a:cxn>
              <a:cxn ang="0">
                <a:pos x="203817" y="251791"/>
              </a:cxn>
              <a:cxn ang="0">
                <a:pos x="146425" y="234851"/>
              </a:cxn>
              <a:cxn ang="0">
                <a:pos x="126558" y="251791"/>
              </a:cxn>
              <a:cxn ang="0">
                <a:pos x="44884" y="25410"/>
              </a:cxn>
              <a:cxn ang="0">
                <a:pos x="178064" y="83930"/>
              </a:cxn>
              <a:cxn ang="0">
                <a:pos x="44884" y="25410"/>
              </a:cxn>
              <a:cxn ang="0">
                <a:pos x="146425" y="219451"/>
              </a:cxn>
              <a:cxn ang="0">
                <a:pos x="203817" y="150921"/>
              </a:cxn>
              <a:cxn ang="0">
                <a:pos x="18395" y="150921"/>
              </a:cxn>
              <a:cxn ang="0">
                <a:pos x="75788" y="217911"/>
              </a:cxn>
              <a:cxn ang="0">
                <a:pos x="18395" y="150921"/>
              </a:cxn>
              <a:cxn ang="0">
                <a:pos x="409106" y="29260"/>
              </a:cxn>
              <a:cxn ang="0">
                <a:pos x="495195" y="59290"/>
              </a:cxn>
              <a:cxn ang="0">
                <a:pos x="409106" y="76230"/>
              </a:cxn>
              <a:cxn ang="0">
                <a:pos x="477536" y="107800"/>
              </a:cxn>
              <a:cxn ang="0">
                <a:pos x="459140" y="200971"/>
              </a:cxn>
              <a:cxn ang="0">
                <a:pos x="341412" y="125510"/>
              </a:cxn>
              <a:cxn ang="0">
                <a:pos x="323017" y="200971"/>
              </a:cxn>
              <a:cxn ang="0">
                <a:pos x="390711" y="107800"/>
              </a:cxn>
              <a:cxn ang="0">
                <a:pos x="306829" y="76230"/>
              </a:cxn>
              <a:cxn ang="0">
                <a:pos x="390711" y="59290"/>
              </a:cxn>
              <a:cxn ang="0">
                <a:pos x="276662" y="10010"/>
              </a:cxn>
              <a:cxn ang="0">
                <a:pos x="497402" y="20020"/>
              </a:cxn>
              <a:cxn ang="0">
                <a:pos x="296528" y="97020"/>
              </a:cxn>
              <a:cxn ang="0">
                <a:pos x="265625" y="253331"/>
              </a:cxn>
              <a:cxn ang="0">
                <a:pos x="276662" y="97020"/>
              </a:cxn>
              <a:cxn ang="0">
                <a:pos x="409842" y="139371"/>
              </a:cxn>
              <a:cxn ang="0">
                <a:pos x="437066" y="201741"/>
              </a:cxn>
              <a:cxn ang="0">
                <a:pos x="491516" y="251791"/>
              </a:cxn>
              <a:cxn ang="0">
                <a:pos x="303150" y="254101"/>
              </a:cxn>
              <a:cxn ang="0">
                <a:pos x="391447" y="139371"/>
              </a:cxn>
            </a:cxnLst>
            <a:rect l="0" t="0" r="0" b="0"/>
            <a:pathLst>
              <a:path w="682" h="330">
                <a:moveTo>
                  <a:pt x="34" y="9"/>
                </a:moveTo>
                <a:lnTo>
                  <a:pt x="269" y="9"/>
                </a:lnTo>
                <a:lnTo>
                  <a:pt x="269" y="133"/>
                </a:lnTo>
                <a:lnTo>
                  <a:pt x="34" y="133"/>
                </a:lnTo>
                <a:lnTo>
                  <a:pt x="34" y="9"/>
                </a:lnTo>
                <a:close/>
                <a:moveTo>
                  <a:pt x="0" y="172"/>
                </a:moveTo>
                <a:lnTo>
                  <a:pt x="130" y="172"/>
                </a:lnTo>
                <a:lnTo>
                  <a:pt x="130" y="327"/>
                </a:lnTo>
                <a:lnTo>
                  <a:pt x="103" y="327"/>
                </a:lnTo>
                <a:lnTo>
                  <a:pt x="103" y="305"/>
                </a:lnTo>
                <a:lnTo>
                  <a:pt x="25" y="305"/>
                </a:lnTo>
                <a:lnTo>
                  <a:pt x="25" y="327"/>
                </a:lnTo>
                <a:lnTo>
                  <a:pt x="0" y="327"/>
                </a:lnTo>
                <a:lnTo>
                  <a:pt x="0" y="172"/>
                </a:lnTo>
                <a:close/>
                <a:moveTo>
                  <a:pt x="172" y="172"/>
                </a:moveTo>
                <a:lnTo>
                  <a:pt x="303" y="172"/>
                </a:lnTo>
                <a:lnTo>
                  <a:pt x="303" y="327"/>
                </a:lnTo>
                <a:lnTo>
                  <a:pt x="277" y="327"/>
                </a:lnTo>
                <a:lnTo>
                  <a:pt x="277" y="305"/>
                </a:lnTo>
                <a:lnTo>
                  <a:pt x="199" y="305"/>
                </a:lnTo>
                <a:lnTo>
                  <a:pt x="199" y="327"/>
                </a:lnTo>
                <a:lnTo>
                  <a:pt x="172" y="327"/>
                </a:lnTo>
                <a:lnTo>
                  <a:pt x="172" y="172"/>
                </a:lnTo>
                <a:close/>
                <a:moveTo>
                  <a:pt x="61" y="33"/>
                </a:moveTo>
                <a:lnTo>
                  <a:pt x="61" y="109"/>
                </a:lnTo>
                <a:lnTo>
                  <a:pt x="242" y="109"/>
                </a:lnTo>
                <a:lnTo>
                  <a:pt x="242" y="33"/>
                </a:lnTo>
                <a:lnTo>
                  <a:pt x="61" y="33"/>
                </a:lnTo>
                <a:close/>
                <a:moveTo>
                  <a:pt x="199" y="196"/>
                </a:moveTo>
                <a:lnTo>
                  <a:pt x="199" y="285"/>
                </a:lnTo>
                <a:lnTo>
                  <a:pt x="277" y="285"/>
                </a:lnTo>
                <a:lnTo>
                  <a:pt x="277" y="196"/>
                </a:lnTo>
                <a:lnTo>
                  <a:pt x="199" y="196"/>
                </a:lnTo>
                <a:close/>
                <a:moveTo>
                  <a:pt x="25" y="196"/>
                </a:moveTo>
                <a:lnTo>
                  <a:pt x="25" y="283"/>
                </a:lnTo>
                <a:lnTo>
                  <a:pt x="103" y="283"/>
                </a:lnTo>
                <a:lnTo>
                  <a:pt x="103" y="196"/>
                </a:lnTo>
                <a:lnTo>
                  <a:pt x="25" y="196"/>
                </a:lnTo>
                <a:close/>
                <a:moveTo>
                  <a:pt x="531" y="38"/>
                </a:moveTo>
                <a:lnTo>
                  <a:pt x="556" y="38"/>
                </a:lnTo>
                <a:lnTo>
                  <a:pt x="556" y="77"/>
                </a:lnTo>
                <a:lnTo>
                  <a:pt x="673" y="77"/>
                </a:lnTo>
                <a:lnTo>
                  <a:pt x="673" y="99"/>
                </a:lnTo>
                <a:lnTo>
                  <a:pt x="556" y="99"/>
                </a:lnTo>
                <a:lnTo>
                  <a:pt x="556" y="140"/>
                </a:lnTo>
                <a:lnTo>
                  <a:pt x="649" y="140"/>
                </a:lnTo>
                <a:lnTo>
                  <a:pt x="649" y="261"/>
                </a:lnTo>
                <a:lnTo>
                  <a:pt x="624" y="261"/>
                </a:lnTo>
                <a:lnTo>
                  <a:pt x="624" y="163"/>
                </a:lnTo>
                <a:lnTo>
                  <a:pt x="464" y="163"/>
                </a:lnTo>
                <a:lnTo>
                  <a:pt x="464" y="261"/>
                </a:lnTo>
                <a:lnTo>
                  <a:pt x="439" y="261"/>
                </a:lnTo>
                <a:lnTo>
                  <a:pt x="439" y="140"/>
                </a:lnTo>
                <a:lnTo>
                  <a:pt x="531" y="140"/>
                </a:lnTo>
                <a:lnTo>
                  <a:pt x="531" y="99"/>
                </a:lnTo>
                <a:lnTo>
                  <a:pt x="417" y="99"/>
                </a:lnTo>
                <a:lnTo>
                  <a:pt x="417" y="77"/>
                </a:lnTo>
                <a:lnTo>
                  <a:pt x="531" y="77"/>
                </a:lnTo>
                <a:lnTo>
                  <a:pt x="531" y="38"/>
                </a:lnTo>
                <a:close/>
                <a:moveTo>
                  <a:pt x="376" y="13"/>
                </a:moveTo>
                <a:cubicBezTo>
                  <a:pt x="490" y="13"/>
                  <a:pt x="588" y="9"/>
                  <a:pt x="669" y="0"/>
                </a:cubicBezTo>
                <a:lnTo>
                  <a:pt x="676" y="26"/>
                </a:lnTo>
                <a:cubicBezTo>
                  <a:pt x="607" y="30"/>
                  <a:pt x="516" y="34"/>
                  <a:pt x="403" y="37"/>
                </a:cubicBezTo>
                <a:lnTo>
                  <a:pt x="403" y="126"/>
                </a:lnTo>
                <a:cubicBezTo>
                  <a:pt x="403" y="182"/>
                  <a:pt x="400" y="224"/>
                  <a:pt x="395" y="252"/>
                </a:cubicBezTo>
                <a:cubicBezTo>
                  <a:pt x="388" y="281"/>
                  <a:pt x="377" y="307"/>
                  <a:pt x="361" y="329"/>
                </a:cubicBezTo>
                <a:cubicBezTo>
                  <a:pt x="354" y="321"/>
                  <a:pt x="347" y="314"/>
                  <a:pt x="339" y="307"/>
                </a:cubicBezTo>
                <a:cubicBezTo>
                  <a:pt x="366" y="280"/>
                  <a:pt x="378" y="220"/>
                  <a:pt x="376" y="126"/>
                </a:cubicBezTo>
                <a:lnTo>
                  <a:pt x="376" y="13"/>
                </a:lnTo>
                <a:close/>
                <a:moveTo>
                  <a:pt x="557" y="181"/>
                </a:moveTo>
                <a:cubicBezTo>
                  <a:pt x="557" y="202"/>
                  <a:pt x="555" y="222"/>
                  <a:pt x="550" y="241"/>
                </a:cubicBezTo>
                <a:cubicBezTo>
                  <a:pt x="560" y="246"/>
                  <a:pt x="574" y="253"/>
                  <a:pt x="594" y="262"/>
                </a:cubicBezTo>
                <a:cubicBezTo>
                  <a:pt x="636" y="282"/>
                  <a:pt x="665" y="296"/>
                  <a:pt x="682" y="303"/>
                </a:cubicBezTo>
                <a:lnTo>
                  <a:pt x="668" y="327"/>
                </a:lnTo>
                <a:cubicBezTo>
                  <a:pt x="634" y="308"/>
                  <a:pt x="591" y="287"/>
                  <a:pt x="540" y="264"/>
                </a:cubicBezTo>
                <a:cubicBezTo>
                  <a:pt x="523" y="292"/>
                  <a:pt x="481" y="314"/>
                  <a:pt x="412" y="330"/>
                </a:cubicBezTo>
                <a:cubicBezTo>
                  <a:pt x="408" y="323"/>
                  <a:pt x="403" y="315"/>
                  <a:pt x="398" y="305"/>
                </a:cubicBezTo>
                <a:cubicBezTo>
                  <a:pt x="495" y="294"/>
                  <a:pt x="540" y="253"/>
                  <a:pt x="532" y="181"/>
                </a:cubicBezTo>
                <a:lnTo>
                  <a:pt x="557" y="1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18"/>
          <p:cNvSpPr>
            <a:spLocks noEditPoints="1"/>
          </p:cNvSpPr>
          <p:nvPr/>
        </p:nvSpPr>
        <p:spPr>
          <a:xfrm>
            <a:off x="11369997" y="824931"/>
            <a:ext cx="520497" cy="261835"/>
          </a:xfrm>
          <a:custGeom>
            <a:avLst/>
            <a:gdLst/>
            <a:ahLst/>
            <a:cxnLst>
              <a:cxn ang="0">
                <a:pos x="235152" y="19135"/>
              </a:cxn>
              <a:cxn ang="0">
                <a:pos x="193135" y="93377"/>
              </a:cxn>
              <a:cxn ang="0">
                <a:pos x="158488" y="81896"/>
              </a:cxn>
              <a:cxn ang="0">
                <a:pos x="190186" y="73477"/>
              </a:cxn>
              <a:cxn ang="0">
                <a:pos x="215249" y="37504"/>
              </a:cxn>
              <a:cxn ang="0">
                <a:pos x="129739" y="112512"/>
              </a:cxn>
              <a:cxn ang="0">
                <a:pos x="235889" y="127819"/>
              </a:cxn>
              <a:cxn ang="0">
                <a:pos x="252844" y="240331"/>
              </a:cxn>
              <a:cxn ang="0">
                <a:pos x="185763" y="222727"/>
              </a:cxn>
              <a:cxn ang="0">
                <a:pos x="129739" y="239566"/>
              </a:cxn>
              <a:cxn ang="0">
                <a:pos x="140797" y="130116"/>
              </a:cxn>
              <a:cxn ang="0">
                <a:pos x="129739" y="258700"/>
              </a:cxn>
              <a:cxn ang="0">
                <a:pos x="109836" y="19135"/>
              </a:cxn>
              <a:cxn ang="0">
                <a:pos x="89196" y="17604"/>
              </a:cxn>
              <a:cxn ang="0">
                <a:pos x="64870" y="255639"/>
              </a:cxn>
              <a:cxn ang="0">
                <a:pos x="39069" y="237270"/>
              </a:cxn>
              <a:cxn ang="0">
                <a:pos x="71504" y="227320"/>
              </a:cxn>
              <a:cxn ang="0">
                <a:pos x="35383" y="169150"/>
              </a:cxn>
              <a:cxn ang="0">
                <a:pos x="0" y="244924"/>
              </a:cxn>
              <a:cxn ang="0">
                <a:pos x="17692" y="17604"/>
              </a:cxn>
              <a:cxn ang="0">
                <a:pos x="157751" y="130116"/>
              </a:cxn>
              <a:cxn ang="0">
                <a:pos x="215986" y="130116"/>
              </a:cxn>
              <a:cxn ang="0">
                <a:pos x="35383" y="152312"/>
              </a:cxn>
              <a:cxn ang="0">
                <a:pos x="71504" y="101796"/>
              </a:cxn>
              <a:cxn ang="0">
                <a:pos x="35383" y="34442"/>
              </a:cxn>
              <a:cxn ang="0">
                <a:pos x="71504" y="84192"/>
              </a:cxn>
              <a:cxn ang="0">
                <a:pos x="35383" y="34442"/>
              </a:cxn>
              <a:cxn ang="0">
                <a:pos x="363417" y="8419"/>
              </a:cxn>
              <a:cxn ang="0">
                <a:pos x="349411" y="26789"/>
              </a:cxn>
              <a:cxn ang="0">
                <a:pos x="484311" y="45158"/>
              </a:cxn>
              <a:cxn ang="0">
                <a:pos x="519694" y="117104"/>
              </a:cxn>
              <a:cxn ang="0">
                <a:pos x="396589" y="107919"/>
              </a:cxn>
              <a:cxn ang="0">
                <a:pos x="263901" y="124758"/>
              </a:cxn>
              <a:cxn ang="0">
                <a:pos x="328771" y="52812"/>
              </a:cxn>
              <a:cxn ang="0">
                <a:pos x="271273" y="83427"/>
              </a:cxn>
              <a:cxn ang="0">
                <a:pos x="287490" y="153843"/>
              </a:cxn>
              <a:cxn ang="0">
                <a:pos x="361206" y="151546"/>
              </a:cxn>
              <a:cxn ang="0">
                <a:pos x="384058" y="125523"/>
              </a:cxn>
              <a:cxn ang="0">
                <a:pos x="482099" y="153843"/>
              </a:cxn>
              <a:cxn ang="0">
                <a:pos x="479150" y="205889"/>
              </a:cxn>
              <a:cxn ang="0">
                <a:pos x="390692" y="254108"/>
              </a:cxn>
              <a:cxn ang="0">
                <a:pos x="387006" y="232677"/>
              </a:cxn>
              <a:cxn ang="0">
                <a:pos x="429024" y="234973"/>
              </a:cxn>
              <a:cxn ang="0">
                <a:pos x="461459" y="188285"/>
              </a:cxn>
              <a:cxn ang="0">
                <a:pos x="378160" y="172212"/>
              </a:cxn>
              <a:cxn ang="0">
                <a:pos x="271273" y="244924"/>
              </a:cxn>
              <a:cxn ang="0">
                <a:pos x="287490" y="172212"/>
              </a:cxn>
              <a:cxn ang="0">
                <a:pos x="456299" y="45158"/>
              </a:cxn>
              <a:cxn ang="0">
                <a:pos x="396589" y="86489"/>
              </a:cxn>
            </a:cxnLst>
            <a:rect l="0" t="0" r="0" b="0"/>
            <a:pathLst>
              <a:path w="705" h="342">
                <a:moveTo>
                  <a:pt x="149" y="25"/>
                </a:moveTo>
                <a:lnTo>
                  <a:pt x="319" y="25"/>
                </a:lnTo>
                <a:lnTo>
                  <a:pt x="316" y="76"/>
                </a:lnTo>
                <a:cubicBezTo>
                  <a:pt x="317" y="108"/>
                  <a:pt x="299" y="124"/>
                  <a:pt x="262" y="122"/>
                </a:cubicBezTo>
                <a:cubicBezTo>
                  <a:pt x="248" y="122"/>
                  <a:pt x="233" y="122"/>
                  <a:pt x="218" y="122"/>
                </a:cubicBezTo>
                <a:cubicBezTo>
                  <a:pt x="218" y="119"/>
                  <a:pt x="217" y="114"/>
                  <a:pt x="215" y="107"/>
                </a:cubicBezTo>
                <a:cubicBezTo>
                  <a:pt x="215" y="102"/>
                  <a:pt x="214" y="98"/>
                  <a:pt x="213" y="95"/>
                </a:cubicBezTo>
                <a:cubicBezTo>
                  <a:pt x="227" y="96"/>
                  <a:pt x="242" y="96"/>
                  <a:pt x="258" y="96"/>
                </a:cubicBezTo>
                <a:cubicBezTo>
                  <a:pt x="281" y="98"/>
                  <a:pt x="291" y="91"/>
                  <a:pt x="291" y="75"/>
                </a:cubicBezTo>
                <a:lnTo>
                  <a:pt x="292" y="49"/>
                </a:lnTo>
                <a:lnTo>
                  <a:pt x="176" y="49"/>
                </a:lnTo>
                <a:lnTo>
                  <a:pt x="176" y="147"/>
                </a:lnTo>
                <a:lnTo>
                  <a:pt x="320" y="147"/>
                </a:lnTo>
                <a:lnTo>
                  <a:pt x="320" y="167"/>
                </a:lnTo>
                <a:cubicBezTo>
                  <a:pt x="310" y="210"/>
                  <a:pt x="293" y="246"/>
                  <a:pt x="269" y="273"/>
                </a:cubicBezTo>
                <a:cubicBezTo>
                  <a:pt x="286" y="289"/>
                  <a:pt x="311" y="303"/>
                  <a:pt x="343" y="314"/>
                </a:cubicBezTo>
                <a:cubicBezTo>
                  <a:pt x="335" y="324"/>
                  <a:pt x="329" y="332"/>
                  <a:pt x="323" y="338"/>
                </a:cubicBezTo>
                <a:cubicBezTo>
                  <a:pt x="295" y="324"/>
                  <a:pt x="271" y="308"/>
                  <a:pt x="252" y="291"/>
                </a:cubicBezTo>
                <a:cubicBezTo>
                  <a:pt x="235" y="307"/>
                  <a:pt x="215" y="321"/>
                  <a:pt x="190" y="335"/>
                </a:cubicBezTo>
                <a:cubicBezTo>
                  <a:pt x="185" y="328"/>
                  <a:pt x="181" y="320"/>
                  <a:pt x="176" y="313"/>
                </a:cubicBezTo>
                <a:cubicBezTo>
                  <a:pt x="203" y="300"/>
                  <a:pt x="223" y="287"/>
                  <a:pt x="235" y="273"/>
                </a:cubicBezTo>
                <a:cubicBezTo>
                  <a:pt x="214" y="245"/>
                  <a:pt x="199" y="210"/>
                  <a:pt x="191" y="170"/>
                </a:cubicBezTo>
                <a:lnTo>
                  <a:pt x="176" y="170"/>
                </a:lnTo>
                <a:lnTo>
                  <a:pt x="176" y="338"/>
                </a:lnTo>
                <a:lnTo>
                  <a:pt x="149" y="338"/>
                </a:lnTo>
                <a:lnTo>
                  <a:pt x="149" y="25"/>
                </a:lnTo>
                <a:close/>
                <a:moveTo>
                  <a:pt x="24" y="23"/>
                </a:moveTo>
                <a:lnTo>
                  <a:pt x="121" y="23"/>
                </a:lnTo>
                <a:lnTo>
                  <a:pt x="121" y="300"/>
                </a:lnTo>
                <a:cubicBezTo>
                  <a:pt x="122" y="323"/>
                  <a:pt x="111" y="334"/>
                  <a:pt x="88" y="334"/>
                </a:cubicBezTo>
                <a:cubicBezTo>
                  <a:pt x="80" y="334"/>
                  <a:pt x="69" y="334"/>
                  <a:pt x="57" y="334"/>
                </a:cubicBezTo>
                <a:cubicBezTo>
                  <a:pt x="56" y="326"/>
                  <a:pt x="55" y="318"/>
                  <a:pt x="53" y="310"/>
                </a:cubicBezTo>
                <a:cubicBezTo>
                  <a:pt x="57" y="310"/>
                  <a:pt x="67" y="310"/>
                  <a:pt x="81" y="310"/>
                </a:cubicBezTo>
                <a:cubicBezTo>
                  <a:pt x="92" y="311"/>
                  <a:pt x="97" y="307"/>
                  <a:pt x="97" y="297"/>
                </a:cubicBezTo>
                <a:lnTo>
                  <a:pt x="97" y="221"/>
                </a:lnTo>
                <a:lnTo>
                  <a:pt x="48" y="221"/>
                </a:lnTo>
                <a:cubicBezTo>
                  <a:pt x="49" y="273"/>
                  <a:pt x="40" y="312"/>
                  <a:pt x="20" y="338"/>
                </a:cubicBezTo>
                <a:cubicBezTo>
                  <a:pt x="14" y="332"/>
                  <a:pt x="8" y="326"/>
                  <a:pt x="0" y="320"/>
                </a:cubicBezTo>
                <a:cubicBezTo>
                  <a:pt x="18" y="299"/>
                  <a:pt x="26" y="264"/>
                  <a:pt x="24" y="215"/>
                </a:cubicBezTo>
                <a:lnTo>
                  <a:pt x="24" y="23"/>
                </a:lnTo>
                <a:close/>
                <a:moveTo>
                  <a:pt x="293" y="170"/>
                </a:moveTo>
                <a:lnTo>
                  <a:pt x="214" y="170"/>
                </a:lnTo>
                <a:cubicBezTo>
                  <a:pt x="222" y="202"/>
                  <a:pt x="234" y="230"/>
                  <a:pt x="252" y="255"/>
                </a:cubicBezTo>
                <a:cubicBezTo>
                  <a:pt x="272" y="229"/>
                  <a:pt x="286" y="201"/>
                  <a:pt x="293" y="170"/>
                </a:cubicBezTo>
                <a:close/>
                <a:moveTo>
                  <a:pt x="48" y="133"/>
                </a:moveTo>
                <a:lnTo>
                  <a:pt x="48" y="199"/>
                </a:lnTo>
                <a:lnTo>
                  <a:pt x="97" y="199"/>
                </a:lnTo>
                <a:lnTo>
                  <a:pt x="97" y="133"/>
                </a:lnTo>
                <a:lnTo>
                  <a:pt x="48" y="133"/>
                </a:lnTo>
                <a:close/>
                <a:moveTo>
                  <a:pt x="48" y="45"/>
                </a:moveTo>
                <a:lnTo>
                  <a:pt x="48" y="110"/>
                </a:lnTo>
                <a:lnTo>
                  <a:pt x="97" y="110"/>
                </a:lnTo>
                <a:lnTo>
                  <a:pt x="97" y="45"/>
                </a:lnTo>
                <a:lnTo>
                  <a:pt x="48" y="45"/>
                </a:lnTo>
                <a:close/>
                <a:moveTo>
                  <a:pt x="467" y="0"/>
                </a:moveTo>
                <a:lnTo>
                  <a:pt x="493" y="11"/>
                </a:lnTo>
                <a:cubicBezTo>
                  <a:pt x="490" y="14"/>
                  <a:pt x="486" y="19"/>
                  <a:pt x="482" y="25"/>
                </a:cubicBezTo>
                <a:cubicBezTo>
                  <a:pt x="479" y="30"/>
                  <a:pt x="476" y="33"/>
                  <a:pt x="474" y="35"/>
                </a:cubicBezTo>
                <a:lnTo>
                  <a:pt x="657" y="35"/>
                </a:lnTo>
                <a:lnTo>
                  <a:pt x="657" y="59"/>
                </a:lnTo>
                <a:cubicBezTo>
                  <a:pt x="631" y="87"/>
                  <a:pt x="601" y="109"/>
                  <a:pt x="568" y="126"/>
                </a:cubicBezTo>
                <a:cubicBezTo>
                  <a:pt x="608" y="141"/>
                  <a:pt x="653" y="150"/>
                  <a:pt x="705" y="153"/>
                </a:cubicBezTo>
                <a:cubicBezTo>
                  <a:pt x="699" y="163"/>
                  <a:pt x="692" y="173"/>
                  <a:pt x="687" y="181"/>
                </a:cubicBezTo>
                <a:cubicBezTo>
                  <a:pt x="627" y="173"/>
                  <a:pt x="578" y="159"/>
                  <a:pt x="538" y="141"/>
                </a:cubicBezTo>
                <a:cubicBezTo>
                  <a:pt x="495" y="158"/>
                  <a:pt x="440" y="174"/>
                  <a:pt x="373" y="187"/>
                </a:cubicBezTo>
                <a:cubicBezTo>
                  <a:pt x="369" y="178"/>
                  <a:pt x="364" y="170"/>
                  <a:pt x="358" y="163"/>
                </a:cubicBezTo>
                <a:cubicBezTo>
                  <a:pt x="415" y="154"/>
                  <a:pt x="465" y="142"/>
                  <a:pt x="508" y="126"/>
                </a:cubicBezTo>
                <a:cubicBezTo>
                  <a:pt x="484" y="111"/>
                  <a:pt x="463" y="92"/>
                  <a:pt x="446" y="69"/>
                </a:cubicBezTo>
                <a:cubicBezTo>
                  <a:pt x="424" y="94"/>
                  <a:pt x="404" y="113"/>
                  <a:pt x="387" y="127"/>
                </a:cubicBezTo>
                <a:cubicBezTo>
                  <a:pt x="380" y="121"/>
                  <a:pt x="374" y="115"/>
                  <a:pt x="368" y="109"/>
                </a:cubicBezTo>
                <a:cubicBezTo>
                  <a:pt x="407" y="79"/>
                  <a:pt x="440" y="42"/>
                  <a:pt x="467" y="0"/>
                </a:cubicBezTo>
                <a:close/>
                <a:moveTo>
                  <a:pt x="390" y="201"/>
                </a:moveTo>
                <a:lnTo>
                  <a:pt x="490" y="201"/>
                </a:lnTo>
                <a:cubicBezTo>
                  <a:pt x="490" y="200"/>
                  <a:pt x="490" y="199"/>
                  <a:pt x="490" y="198"/>
                </a:cubicBezTo>
                <a:cubicBezTo>
                  <a:pt x="492" y="188"/>
                  <a:pt x="493" y="176"/>
                  <a:pt x="493" y="164"/>
                </a:cubicBezTo>
                <a:lnTo>
                  <a:pt x="521" y="164"/>
                </a:lnTo>
                <a:cubicBezTo>
                  <a:pt x="520" y="177"/>
                  <a:pt x="519" y="190"/>
                  <a:pt x="517" y="201"/>
                </a:cubicBezTo>
                <a:lnTo>
                  <a:pt x="654" y="201"/>
                </a:lnTo>
                <a:cubicBezTo>
                  <a:pt x="654" y="210"/>
                  <a:pt x="653" y="225"/>
                  <a:pt x="651" y="246"/>
                </a:cubicBezTo>
                <a:cubicBezTo>
                  <a:pt x="650" y="257"/>
                  <a:pt x="650" y="264"/>
                  <a:pt x="650" y="269"/>
                </a:cubicBezTo>
                <a:cubicBezTo>
                  <a:pt x="651" y="314"/>
                  <a:pt x="629" y="335"/>
                  <a:pt x="583" y="332"/>
                </a:cubicBezTo>
                <a:cubicBezTo>
                  <a:pt x="563" y="332"/>
                  <a:pt x="545" y="332"/>
                  <a:pt x="530" y="332"/>
                </a:cubicBezTo>
                <a:cubicBezTo>
                  <a:pt x="530" y="331"/>
                  <a:pt x="529" y="328"/>
                  <a:pt x="528" y="324"/>
                </a:cubicBezTo>
                <a:cubicBezTo>
                  <a:pt x="527" y="314"/>
                  <a:pt x="526" y="307"/>
                  <a:pt x="525" y="304"/>
                </a:cubicBezTo>
                <a:cubicBezTo>
                  <a:pt x="531" y="305"/>
                  <a:pt x="541" y="306"/>
                  <a:pt x="554" y="306"/>
                </a:cubicBezTo>
                <a:cubicBezTo>
                  <a:pt x="565" y="307"/>
                  <a:pt x="574" y="307"/>
                  <a:pt x="582" y="307"/>
                </a:cubicBezTo>
                <a:cubicBezTo>
                  <a:pt x="609" y="310"/>
                  <a:pt x="624" y="297"/>
                  <a:pt x="624" y="267"/>
                </a:cubicBezTo>
                <a:cubicBezTo>
                  <a:pt x="624" y="264"/>
                  <a:pt x="625" y="257"/>
                  <a:pt x="626" y="246"/>
                </a:cubicBezTo>
                <a:cubicBezTo>
                  <a:pt x="626" y="235"/>
                  <a:pt x="626" y="228"/>
                  <a:pt x="626" y="225"/>
                </a:cubicBezTo>
                <a:lnTo>
                  <a:pt x="513" y="225"/>
                </a:lnTo>
                <a:cubicBezTo>
                  <a:pt x="501" y="278"/>
                  <a:pt x="459" y="317"/>
                  <a:pt x="385" y="342"/>
                </a:cubicBezTo>
                <a:cubicBezTo>
                  <a:pt x="380" y="335"/>
                  <a:pt x="374" y="327"/>
                  <a:pt x="368" y="320"/>
                </a:cubicBezTo>
                <a:cubicBezTo>
                  <a:pt x="435" y="299"/>
                  <a:pt x="474" y="267"/>
                  <a:pt x="484" y="225"/>
                </a:cubicBezTo>
                <a:lnTo>
                  <a:pt x="390" y="225"/>
                </a:lnTo>
                <a:lnTo>
                  <a:pt x="390" y="201"/>
                </a:lnTo>
                <a:close/>
                <a:moveTo>
                  <a:pt x="619" y="59"/>
                </a:moveTo>
                <a:lnTo>
                  <a:pt x="467" y="59"/>
                </a:lnTo>
                <a:cubicBezTo>
                  <a:pt x="486" y="81"/>
                  <a:pt x="510" y="99"/>
                  <a:pt x="538" y="113"/>
                </a:cubicBezTo>
                <a:cubicBezTo>
                  <a:pt x="569" y="98"/>
                  <a:pt x="596" y="80"/>
                  <a:pt x="619" y="5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754714" y="737425"/>
            <a:ext cx="419932" cy="437802"/>
            <a:chOff x="9338428" y="391614"/>
            <a:chExt cx="420096" cy="437973"/>
          </a:xfrm>
          <a:solidFill>
            <a:schemeClr val="accent1"/>
          </a:solidFill>
        </p:grpSpPr>
        <p:sp>
          <p:nvSpPr>
            <p:cNvPr id="58" name="Oval 12"/>
            <p:cNvSpPr>
              <a:spLocks noChangeArrowheads="1"/>
            </p:cNvSpPr>
            <p:nvPr/>
          </p:nvSpPr>
          <p:spPr bwMode="auto">
            <a:xfrm>
              <a:off x="9338428" y="391614"/>
              <a:ext cx="420096" cy="437973"/>
            </a:xfrm>
            <a:prstGeom prst="ellipse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9398442" y="495042"/>
              <a:ext cx="315391" cy="277085"/>
            </a:xfrm>
            <a:custGeom>
              <a:avLst/>
              <a:gdLst>
                <a:gd name="T0" fmla="*/ 224 w 428"/>
                <a:gd name="T1" fmla="*/ 352 h 361"/>
                <a:gd name="T2" fmla="*/ 417 w 428"/>
                <a:gd name="T3" fmla="*/ 105 h 361"/>
                <a:gd name="T4" fmla="*/ 405 w 428"/>
                <a:gd name="T5" fmla="*/ 100 h 361"/>
                <a:gd name="T6" fmla="*/ 288 w 428"/>
                <a:gd name="T7" fmla="*/ 101 h 361"/>
                <a:gd name="T8" fmla="*/ 224 w 428"/>
                <a:gd name="T9" fmla="*/ 352 h 361"/>
                <a:gd name="T10" fmla="*/ 421 w 428"/>
                <a:gd name="T11" fmla="*/ 105 h 361"/>
                <a:gd name="T12" fmla="*/ 421 w 428"/>
                <a:gd name="T13" fmla="*/ 105 h 361"/>
                <a:gd name="T14" fmla="*/ 7 w 428"/>
                <a:gd name="T15" fmla="*/ 103 h 361"/>
                <a:gd name="T16" fmla="*/ 199 w 428"/>
                <a:gd name="T17" fmla="*/ 348 h 361"/>
                <a:gd name="T18" fmla="*/ 137 w 428"/>
                <a:gd name="T19" fmla="*/ 100 h 361"/>
                <a:gd name="T20" fmla="*/ 23 w 428"/>
                <a:gd name="T21" fmla="*/ 101 h 361"/>
                <a:gd name="T22" fmla="*/ 7 w 428"/>
                <a:gd name="T23" fmla="*/ 103 h 361"/>
                <a:gd name="T24" fmla="*/ 198 w 428"/>
                <a:gd name="T25" fmla="*/ 353 h 361"/>
                <a:gd name="T26" fmla="*/ 198 w 428"/>
                <a:gd name="T27" fmla="*/ 353 h 361"/>
                <a:gd name="T28" fmla="*/ 212 w 428"/>
                <a:gd name="T29" fmla="*/ 354 h 361"/>
                <a:gd name="T30" fmla="*/ 278 w 428"/>
                <a:gd name="T31" fmla="*/ 101 h 361"/>
                <a:gd name="T32" fmla="*/ 275 w 428"/>
                <a:gd name="T33" fmla="*/ 105 h 361"/>
                <a:gd name="T34" fmla="*/ 147 w 428"/>
                <a:gd name="T35" fmla="*/ 101 h 361"/>
                <a:gd name="T36" fmla="*/ 212 w 428"/>
                <a:gd name="T37" fmla="*/ 354 h 361"/>
                <a:gd name="T38" fmla="*/ 299 w 428"/>
                <a:gd name="T39" fmla="*/ 91 h 361"/>
                <a:gd name="T40" fmla="*/ 426 w 428"/>
                <a:gd name="T41" fmla="*/ 91 h 361"/>
                <a:gd name="T42" fmla="*/ 352 w 428"/>
                <a:gd name="T43" fmla="*/ 1 h 361"/>
                <a:gd name="T44" fmla="*/ 299 w 428"/>
                <a:gd name="T45" fmla="*/ 91 h 361"/>
                <a:gd name="T46" fmla="*/ 0 w 428"/>
                <a:gd name="T47" fmla="*/ 89 h 361"/>
                <a:gd name="T48" fmla="*/ 125 w 428"/>
                <a:gd name="T49" fmla="*/ 91 h 361"/>
                <a:gd name="T50" fmla="*/ 74 w 428"/>
                <a:gd name="T51" fmla="*/ 0 h 361"/>
                <a:gd name="T52" fmla="*/ 0 w 428"/>
                <a:gd name="T53" fmla="*/ 89 h 361"/>
                <a:gd name="T54" fmla="*/ 148 w 428"/>
                <a:gd name="T55" fmla="*/ 91 h 361"/>
                <a:gd name="T56" fmla="*/ 276 w 428"/>
                <a:gd name="T57" fmla="*/ 90 h 361"/>
                <a:gd name="T58" fmla="*/ 211 w 428"/>
                <a:gd name="T59" fmla="*/ 2 h 361"/>
                <a:gd name="T60" fmla="*/ 148 w 428"/>
                <a:gd name="T61" fmla="*/ 91 h 361"/>
                <a:gd name="T62" fmla="*/ 138 w 428"/>
                <a:gd name="T63" fmla="*/ 93 h 361"/>
                <a:gd name="T64" fmla="*/ 202 w 428"/>
                <a:gd name="T65" fmla="*/ 1 h 361"/>
                <a:gd name="T66" fmla="*/ 83 w 428"/>
                <a:gd name="T67" fmla="*/ 2 h 361"/>
                <a:gd name="T68" fmla="*/ 138 w 428"/>
                <a:gd name="T69" fmla="*/ 93 h 361"/>
                <a:gd name="T70" fmla="*/ 289 w 428"/>
                <a:gd name="T71" fmla="*/ 93 h 361"/>
                <a:gd name="T72" fmla="*/ 340 w 428"/>
                <a:gd name="T73" fmla="*/ 1 h 361"/>
                <a:gd name="T74" fmla="*/ 225 w 428"/>
                <a:gd name="T75" fmla="*/ 3 h 361"/>
                <a:gd name="T76" fmla="*/ 289 w 428"/>
                <a:gd name="T77" fmla="*/ 93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8" h="361">
                  <a:moveTo>
                    <a:pt x="224" y="352"/>
                  </a:moveTo>
                  <a:lnTo>
                    <a:pt x="417" y="105"/>
                  </a:lnTo>
                  <a:cubicBezTo>
                    <a:pt x="412" y="102"/>
                    <a:pt x="413" y="100"/>
                    <a:pt x="405" y="100"/>
                  </a:cubicBezTo>
                  <a:lnTo>
                    <a:pt x="288" y="101"/>
                  </a:lnTo>
                  <a:lnTo>
                    <a:pt x="224" y="352"/>
                  </a:lnTo>
                  <a:close/>
                  <a:moveTo>
                    <a:pt x="421" y="105"/>
                  </a:moveTo>
                  <a:cubicBezTo>
                    <a:pt x="428" y="97"/>
                    <a:pt x="414" y="113"/>
                    <a:pt x="421" y="105"/>
                  </a:cubicBezTo>
                  <a:close/>
                  <a:moveTo>
                    <a:pt x="7" y="103"/>
                  </a:moveTo>
                  <a:lnTo>
                    <a:pt x="199" y="348"/>
                  </a:lnTo>
                  <a:lnTo>
                    <a:pt x="137" y="100"/>
                  </a:lnTo>
                  <a:lnTo>
                    <a:pt x="23" y="101"/>
                  </a:lnTo>
                  <a:lnTo>
                    <a:pt x="7" y="103"/>
                  </a:lnTo>
                  <a:close/>
                  <a:moveTo>
                    <a:pt x="198" y="353"/>
                  </a:moveTo>
                  <a:cubicBezTo>
                    <a:pt x="205" y="361"/>
                    <a:pt x="191" y="345"/>
                    <a:pt x="198" y="353"/>
                  </a:cubicBezTo>
                  <a:close/>
                  <a:moveTo>
                    <a:pt x="212" y="354"/>
                  </a:moveTo>
                  <a:lnTo>
                    <a:pt x="278" y="101"/>
                  </a:lnTo>
                  <a:lnTo>
                    <a:pt x="275" y="105"/>
                  </a:lnTo>
                  <a:lnTo>
                    <a:pt x="147" y="101"/>
                  </a:lnTo>
                  <a:lnTo>
                    <a:pt x="212" y="354"/>
                  </a:lnTo>
                  <a:close/>
                  <a:moveTo>
                    <a:pt x="299" y="91"/>
                  </a:moveTo>
                  <a:lnTo>
                    <a:pt x="426" y="91"/>
                  </a:lnTo>
                  <a:lnTo>
                    <a:pt x="352" y="1"/>
                  </a:lnTo>
                  <a:lnTo>
                    <a:pt x="299" y="91"/>
                  </a:lnTo>
                  <a:close/>
                  <a:moveTo>
                    <a:pt x="0" y="89"/>
                  </a:moveTo>
                  <a:lnTo>
                    <a:pt x="125" y="91"/>
                  </a:lnTo>
                  <a:lnTo>
                    <a:pt x="74" y="0"/>
                  </a:lnTo>
                  <a:lnTo>
                    <a:pt x="0" y="89"/>
                  </a:lnTo>
                  <a:close/>
                  <a:moveTo>
                    <a:pt x="148" y="91"/>
                  </a:moveTo>
                  <a:lnTo>
                    <a:pt x="276" y="90"/>
                  </a:lnTo>
                  <a:lnTo>
                    <a:pt x="211" y="2"/>
                  </a:lnTo>
                  <a:lnTo>
                    <a:pt x="148" y="91"/>
                  </a:lnTo>
                  <a:close/>
                  <a:moveTo>
                    <a:pt x="138" y="93"/>
                  </a:moveTo>
                  <a:lnTo>
                    <a:pt x="202" y="1"/>
                  </a:lnTo>
                  <a:lnTo>
                    <a:pt x="83" y="2"/>
                  </a:lnTo>
                  <a:lnTo>
                    <a:pt x="138" y="93"/>
                  </a:lnTo>
                  <a:close/>
                  <a:moveTo>
                    <a:pt x="289" y="93"/>
                  </a:moveTo>
                  <a:lnTo>
                    <a:pt x="340" y="1"/>
                  </a:lnTo>
                  <a:lnTo>
                    <a:pt x="225" y="3"/>
                  </a:lnTo>
                  <a:lnTo>
                    <a:pt x="289" y="93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30" name="Freeform 5"/>
          <p:cNvSpPr/>
          <p:nvPr/>
        </p:nvSpPr>
        <p:spPr>
          <a:xfrm>
            <a:off x="2832582" y="2875180"/>
            <a:ext cx="2053423" cy="1399628"/>
          </a:xfrm>
          <a:custGeom>
            <a:avLst/>
            <a:gdLst/>
            <a:ahLst/>
            <a:cxnLst>
              <a:cxn ang="0">
                <a:pos x="134178" y="0"/>
              </a:cxn>
              <a:cxn ang="0">
                <a:pos x="1921181" y="0"/>
              </a:cxn>
              <a:cxn ang="0">
                <a:pos x="2054596" y="134640"/>
              </a:cxn>
              <a:cxn ang="0">
                <a:pos x="2054596" y="1266077"/>
              </a:cxn>
              <a:cxn ang="0">
                <a:pos x="1921181" y="1400717"/>
              </a:cxn>
              <a:cxn ang="0">
                <a:pos x="134178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4178" y="0"/>
              </a:cxn>
            </a:cxnLst>
            <a:rect l="0" t="0" r="0" b="0"/>
            <a:pathLst>
              <a:path w="2695" h="1831">
                <a:moveTo>
                  <a:pt x="176" y="0"/>
                </a:moveTo>
                <a:lnTo>
                  <a:pt x="2520" y="0"/>
                </a:lnTo>
                <a:cubicBezTo>
                  <a:pt x="2616" y="0"/>
                  <a:pt x="2695" y="79"/>
                  <a:pt x="2695" y="176"/>
                </a:cubicBezTo>
                <a:lnTo>
                  <a:pt x="2695" y="1655"/>
                </a:lnTo>
                <a:cubicBezTo>
                  <a:pt x="2695" y="1752"/>
                  <a:pt x="2616" y="1831"/>
                  <a:pt x="2520" y="1831"/>
                </a:cubicBezTo>
                <a:lnTo>
                  <a:pt x="176" y="1831"/>
                </a:lnTo>
                <a:cubicBezTo>
                  <a:pt x="80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80" y="0"/>
                  <a:pt x="176" y="0"/>
                </a:cubicBezTo>
                <a:close/>
              </a:path>
            </a:pathLst>
          </a:cu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1" name="Freeform 6"/>
          <p:cNvSpPr/>
          <p:nvPr/>
        </p:nvSpPr>
        <p:spPr>
          <a:xfrm>
            <a:off x="5022477" y="1351775"/>
            <a:ext cx="2053423" cy="1398041"/>
          </a:xfrm>
          <a:custGeom>
            <a:avLst/>
            <a:gdLst/>
            <a:ahLst/>
            <a:cxnLst>
              <a:cxn ang="0">
                <a:pos x="134178" y="0"/>
              </a:cxn>
              <a:cxn ang="0">
                <a:pos x="1920418" y="0"/>
              </a:cxn>
              <a:cxn ang="0">
                <a:pos x="2054596" y="134562"/>
              </a:cxn>
              <a:cxn ang="0">
                <a:pos x="2054596" y="1265344"/>
              </a:cxn>
              <a:cxn ang="0">
                <a:pos x="1920418" y="1399142"/>
              </a:cxn>
              <a:cxn ang="0">
                <a:pos x="134178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4178" y="0"/>
              </a:cxn>
            </a:cxnLst>
            <a:rect l="0" t="0" r="0" b="0"/>
            <a:pathLst>
              <a:path w="2695" h="1830">
                <a:moveTo>
                  <a:pt x="176" y="0"/>
                </a:moveTo>
                <a:lnTo>
                  <a:pt x="2519" y="0"/>
                </a:lnTo>
                <a:cubicBezTo>
                  <a:pt x="2616" y="0"/>
                  <a:pt x="2695" y="79"/>
                  <a:pt x="2695" y="176"/>
                </a:cubicBezTo>
                <a:lnTo>
                  <a:pt x="2695" y="1655"/>
                </a:lnTo>
                <a:cubicBezTo>
                  <a:pt x="2695" y="1751"/>
                  <a:pt x="2616" y="1830"/>
                  <a:pt x="2519" y="1830"/>
                </a:cubicBezTo>
                <a:lnTo>
                  <a:pt x="176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2" name="Freeform 7"/>
          <p:cNvSpPr/>
          <p:nvPr/>
        </p:nvSpPr>
        <p:spPr>
          <a:xfrm>
            <a:off x="7213958" y="1351775"/>
            <a:ext cx="2053423" cy="1398041"/>
          </a:xfrm>
          <a:custGeom>
            <a:avLst/>
            <a:gdLst/>
            <a:ahLst/>
            <a:cxnLst>
              <a:cxn ang="0">
                <a:pos x="133465" y="0"/>
              </a:cxn>
              <a:cxn ang="0">
                <a:pos x="1921131" y="0"/>
              </a:cxn>
              <a:cxn ang="0">
                <a:pos x="2054596" y="134562"/>
              </a:cxn>
              <a:cxn ang="0">
                <a:pos x="2054596" y="1265344"/>
              </a:cxn>
              <a:cxn ang="0">
                <a:pos x="1921131" y="1399142"/>
              </a:cxn>
              <a:cxn ang="0">
                <a:pos x="133465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3465" y="0"/>
              </a:cxn>
            </a:cxnLst>
            <a:rect l="0" t="0" r="0" b="0"/>
            <a:pathLst>
              <a:path w="2694" h="1830">
                <a:moveTo>
                  <a:pt x="175" y="0"/>
                </a:moveTo>
                <a:lnTo>
                  <a:pt x="2519" y="0"/>
                </a:lnTo>
                <a:cubicBezTo>
                  <a:pt x="2615" y="0"/>
                  <a:pt x="2694" y="79"/>
                  <a:pt x="2694" y="176"/>
                </a:cubicBezTo>
                <a:lnTo>
                  <a:pt x="2694" y="1655"/>
                </a:lnTo>
                <a:cubicBezTo>
                  <a:pt x="2694" y="1751"/>
                  <a:pt x="2615" y="1830"/>
                  <a:pt x="2519" y="1830"/>
                </a:cubicBezTo>
                <a:lnTo>
                  <a:pt x="175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5" y="0"/>
                </a:cubicBezTo>
                <a:close/>
              </a:path>
            </a:pathLst>
          </a:custGeom>
          <a:solidFill>
            <a:srgbClr val="2E2E2E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3" name="Freeform 8"/>
          <p:cNvSpPr/>
          <p:nvPr/>
        </p:nvSpPr>
        <p:spPr>
          <a:xfrm>
            <a:off x="7213958" y="2875180"/>
            <a:ext cx="2053423" cy="1399628"/>
          </a:xfrm>
          <a:custGeom>
            <a:avLst/>
            <a:gdLst/>
            <a:ahLst/>
            <a:cxnLst>
              <a:cxn ang="0">
                <a:pos x="133465" y="0"/>
              </a:cxn>
              <a:cxn ang="0">
                <a:pos x="1921131" y="0"/>
              </a:cxn>
              <a:cxn ang="0">
                <a:pos x="2054596" y="134640"/>
              </a:cxn>
              <a:cxn ang="0">
                <a:pos x="2054596" y="1266077"/>
              </a:cxn>
              <a:cxn ang="0">
                <a:pos x="1921131" y="1400717"/>
              </a:cxn>
              <a:cxn ang="0">
                <a:pos x="133465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3465" y="0"/>
              </a:cxn>
            </a:cxnLst>
            <a:rect l="0" t="0" r="0" b="0"/>
            <a:pathLst>
              <a:path w="2694" h="1831">
                <a:moveTo>
                  <a:pt x="175" y="0"/>
                </a:moveTo>
                <a:lnTo>
                  <a:pt x="2519" y="0"/>
                </a:lnTo>
                <a:cubicBezTo>
                  <a:pt x="2615" y="0"/>
                  <a:pt x="2694" y="79"/>
                  <a:pt x="2694" y="176"/>
                </a:cubicBezTo>
                <a:lnTo>
                  <a:pt x="2694" y="1655"/>
                </a:lnTo>
                <a:cubicBezTo>
                  <a:pt x="2694" y="1752"/>
                  <a:pt x="2615" y="1831"/>
                  <a:pt x="2519" y="1831"/>
                </a:cubicBezTo>
                <a:lnTo>
                  <a:pt x="175" y="1831"/>
                </a:lnTo>
                <a:cubicBezTo>
                  <a:pt x="79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5" y="0"/>
                </a:cubicBezTo>
                <a:close/>
              </a:path>
            </a:pathLst>
          </a:cu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4" name="Freeform 9"/>
          <p:cNvSpPr/>
          <p:nvPr/>
        </p:nvSpPr>
        <p:spPr>
          <a:xfrm>
            <a:off x="3192804" y="1807209"/>
            <a:ext cx="861676" cy="655382"/>
          </a:xfrm>
          <a:custGeom>
            <a:avLst/>
            <a:gdLst/>
            <a:ahLst/>
            <a:cxnLst>
              <a:cxn ang="0">
                <a:pos x="861859" y="320070"/>
              </a:cxn>
              <a:cxn ang="0">
                <a:pos x="771016" y="411190"/>
              </a:cxn>
              <a:cxn ang="0">
                <a:pos x="527497" y="655454"/>
              </a:cxn>
              <a:cxn ang="0">
                <a:pos x="345812" y="655454"/>
              </a:cxn>
              <a:cxn ang="0">
                <a:pos x="616050" y="384390"/>
              </a:cxn>
              <a:cxn ang="0">
                <a:pos x="0" y="384390"/>
              </a:cxn>
              <a:cxn ang="0">
                <a:pos x="0" y="255750"/>
              </a:cxn>
              <a:cxn ang="0">
                <a:pos x="616050" y="255750"/>
              </a:cxn>
              <a:cxn ang="0">
                <a:pos x="361080" y="0"/>
              </a:cxn>
              <a:cxn ang="0">
                <a:pos x="542002" y="0"/>
              </a:cxn>
              <a:cxn ang="0">
                <a:pos x="771016" y="228949"/>
              </a:cxn>
              <a:cxn ang="0">
                <a:pos x="861859" y="320070"/>
              </a:cxn>
            </a:cxnLst>
            <a:rect l="0" t="0" r="0" b="0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5" name="Freeform 10"/>
          <p:cNvSpPr/>
          <p:nvPr/>
        </p:nvSpPr>
        <p:spPr>
          <a:xfrm>
            <a:off x="5362069" y="3676554"/>
            <a:ext cx="522083" cy="398307"/>
          </a:xfrm>
          <a:custGeom>
            <a:avLst/>
            <a:gdLst/>
            <a:ahLst/>
            <a:cxnLst>
              <a:cxn ang="0">
                <a:pos x="523103" y="194341"/>
              </a:cxn>
              <a:cxn ang="0">
                <a:pos x="468280" y="250195"/>
              </a:cxn>
              <a:cxn ang="0">
                <a:pos x="320562" y="398629"/>
              </a:cxn>
              <a:cxn ang="0">
                <a:pos x="210155" y="398629"/>
              </a:cxn>
              <a:cxn ang="0">
                <a:pos x="373863" y="234128"/>
              </a:cxn>
              <a:cxn ang="0">
                <a:pos x="0" y="234128"/>
              </a:cxn>
              <a:cxn ang="0">
                <a:pos x="0" y="155320"/>
              </a:cxn>
              <a:cxn ang="0">
                <a:pos x="373863" y="155320"/>
              </a:cxn>
              <a:cxn ang="0">
                <a:pos x="219292" y="0"/>
              </a:cxn>
              <a:cxn ang="0">
                <a:pos x="329700" y="0"/>
              </a:cxn>
              <a:cxn ang="0">
                <a:pos x="468280" y="139252"/>
              </a:cxn>
              <a:cxn ang="0">
                <a:pos x="523103" y="194341"/>
              </a:cxn>
            </a:cxnLst>
            <a:rect l="0" t="0" r="0" b="0"/>
            <a:pathLst>
              <a:path w="687" h="521">
                <a:moveTo>
                  <a:pt x="687" y="254"/>
                </a:moveTo>
                <a:lnTo>
                  <a:pt x="615" y="327"/>
                </a:lnTo>
                <a:lnTo>
                  <a:pt x="421" y="521"/>
                </a:lnTo>
                <a:lnTo>
                  <a:pt x="276" y="521"/>
                </a:lnTo>
                <a:lnTo>
                  <a:pt x="491" y="306"/>
                </a:lnTo>
                <a:lnTo>
                  <a:pt x="0" y="306"/>
                </a:lnTo>
                <a:lnTo>
                  <a:pt x="0" y="203"/>
                </a:lnTo>
                <a:lnTo>
                  <a:pt x="491" y="203"/>
                </a:lnTo>
                <a:lnTo>
                  <a:pt x="288" y="0"/>
                </a:lnTo>
                <a:lnTo>
                  <a:pt x="433" y="0"/>
                </a:lnTo>
                <a:lnTo>
                  <a:pt x="615" y="182"/>
                </a:lnTo>
                <a:lnTo>
                  <a:pt x="687" y="254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6" name="Freeform 11"/>
          <p:cNvSpPr/>
          <p:nvPr/>
        </p:nvSpPr>
        <p:spPr>
          <a:xfrm>
            <a:off x="6012690" y="3125907"/>
            <a:ext cx="663316" cy="504628"/>
          </a:xfrm>
          <a:custGeom>
            <a:avLst/>
            <a:gdLst/>
            <a:ahLst/>
            <a:cxnLst>
              <a:cxn ang="0">
                <a:pos x="663332" y="247147"/>
              </a:cxn>
              <a:cxn ang="0">
                <a:pos x="593267" y="317542"/>
              </a:cxn>
              <a:cxn ang="0">
                <a:pos x="406681" y="505771"/>
              </a:cxn>
              <a:cxn ang="0">
                <a:pos x="266551" y="505771"/>
              </a:cxn>
              <a:cxn ang="0">
                <a:pos x="474461" y="296882"/>
              </a:cxn>
              <a:cxn ang="0">
                <a:pos x="0" y="296882"/>
              </a:cxn>
              <a:cxn ang="0">
                <a:pos x="0" y="197411"/>
              </a:cxn>
              <a:cxn ang="0">
                <a:pos x="474461" y="197411"/>
              </a:cxn>
              <a:cxn ang="0">
                <a:pos x="277975" y="0"/>
              </a:cxn>
              <a:cxn ang="0">
                <a:pos x="417343" y="0"/>
              </a:cxn>
              <a:cxn ang="0">
                <a:pos x="593267" y="176752"/>
              </a:cxn>
              <a:cxn ang="0">
                <a:pos x="663332" y="247147"/>
              </a:cxn>
            </a:cxnLst>
            <a:rect l="0" t="0" r="0" b="0"/>
            <a:pathLst>
              <a:path w="871" h="661">
                <a:moveTo>
                  <a:pt x="871" y="323"/>
                </a:moveTo>
                <a:lnTo>
                  <a:pt x="779" y="415"/>
                </a:lnTo>
                <a:lnTo>
                  <a:pt x="534" y="661"/>
                </a:lnTo>
                <a:lnTo>
                  <a:pt x="350" y="661"/>
                </a:lnTo>
                <a:lnTo>
                  <a:pt x="623" y="388"/>
                </a:lnTo>
                <a:lnTo>
                  <a:pt x="0" y="388"/>
                </a:lnTo>
                <a:lnTo>
                  <a:pt x="0" y="258"/>
                </a:lnTo>
                <a:lnTo>
                  <a:pt x="623" y="258"/>
                </a:lnTo>
                <a:lnTo>
                  <a:pt x="365" y="0"/>
                </a:lnTo>
                <a:lnTo>
                  <a:pt x="548" y="0"/>
                </a:lnTo>
                <a:lnTo>
                  <a:pt x="779" y="231"/>
                </a:lnTo>
                <a:lnTo>
                  <a:pt x="871" y="323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7" name="Freeform 12"/>
          <p:cNvSpPr/>
          <p:nvPr/>
        </p:nvSpPr>
        <p:spPr>
          <a:xfrm>
            <a:off x="0" y="1351775"/>
            <a:ext cx="2667546" cy="292303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29569" y="0"/>
              </a:cxn>
              <a:cxn ang="0">
                <a:pos x="2669084" y="140019"/>
              </a:cxn>
              <a:cxn ang="0">
                <a:pos x="2669084" y="2784313"/>
              </a:cxn>
              <a:cxn ang="0">
                <a:pos x="2529569" y="2924332"/>
              </a:cxn>
              <a:cxn ang="0">
                <a:pos x="0" y="2924332"/>
              </a:cxn>
              <a:cxn ang="0">
                <a:pos x="0" y="0"/>
              </a:cxn>
            </a:cxnLst>
            <a:rect l="0" t="0" r="0" b="0"/>
            <a:pathLst>
              <a:path w="3501" h="3822">
                <a:moveTo>
                  <a:pt x="0" y="0"/>
                </a:moveTo>
                <a:lnTo>
                  <a:pt x="3318" y="0"/>
                </a:lnTo>
                <a:cubicBezTo>
                  <a:pt x="3419" y="0"/>
                  <a:pt x="3501" y="83"/>
                  <a:pt x="3501" y="183"/>
                </a:cubicBezTo>
                <a:lnTo>
                  <a:pt x="3501" y="3639"/>
                </a:lnTo>
                <a:cubicBezTo>
                  <a:pt x="3501" y="3740"/>
                  <a:pt x="3419" y="3822"/>
                  <a:pt x="3318" y="3822"/>
                </a:cubicBezTo>
                <a:lnTo>
                  <a:pt x="0" y="3822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8" name="Freeform 13"/>
          <p:cNvSpPr/>
          <p:nvPr/>
        </p:nvSpPr>
        <p:spPr>
          <a:xfrm>
            <a:off x="9403852" y="1351775"/>
            <a:ext cx="2788149" cy="1398041"/>
          </a:xfrm>
          <a:custGeom>
            <a:avLst/>
            <a:gdLst/>
            <a:ahLst/>
            <a:cxnLst>
              <a:cxn ang="0">
                <a:pos x="134181" y="0"/>
              </a:cxn>
              <a:cxn ang="0">
                <a:pos x="2788830" y="0"/>
              </a:cxn>
              <a:cxn ang="0">
                <a:pos x="2788830" y="1399142"/>
              </a:cxn>
              <a:cxn ang="0">
                <a:pos x="134181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4181" y="0"/>
              </a:cxn>
            </a:cxnLst>
            <a:rect l="0" t="0" r="0" b="0"/>
            <a:pathLst>
              <a:path w="3658" h="1830">
                <a:moveTo>
                  <a:pt x="176" y="0"/>
                </a:moveTo>
                <a:lnTo>
                  <a:pt x="3658" y="0"/>
                </a:lnTo>
                <a:lnTo>
                  <a:pt x="3658" y="1830"/>
                </a:lnTo>
                <a:lnTo>
                  <a:pt x="176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9" name="Freeform 14"/>
          <p:cNvSpPr/>
          <p:nvPr/>
        </p:nvSpPr>
        <p:spPr>
          <a:xfrm>
            <a:off x="9403852" y="2875180"/>
            <a:ext cx="2788149" cy="1399628"/>
          </a:xfrm>
          <a:custGeom>
            <a:avLst/>
            <a:gdLst/>
            <a:ahLst/>
            <a:cxnLst>
              <a:cxn ang="0">
                <a:pos x="134181" y="0"/>
              </a:cxn>
              <a:cxn ang="0">
                <a:pos x="2788830" y="0"/>
              </a:cxn>
              <a:cxn ang="0">
                <a:pos x="2788830" y="1400717"/>
              </a:cxn>
              <a:cxn ang="0">
                <a:pos x="134181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4181" y="0"/>
              </a:cxn>
            </a:cxnLst>
            <a:rect l="0" t="0" r="0" b="0"/>
            <a:pathLst>
              <a:path w="3658" h="1831">
                <a:moveTo>
                  <a:pt x="176" y="0"/>
                </a:moveTo>
                <a:lnTo>
                  <a:pt x="3658" y="0"/>
                </a:lnTo>
                <a:lnTo>
                  <a:pt x="3658" y="1831"/>
                </a:lnTo>
                <a:lnTo>
                  <a:pt x="176" y="1831"/>
                </a:lnTo>
                <a:cubicBezTo>
                  <a:pt x="79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48" name="Freeform 9"/>
          <p:cNvSpPr/>
          <p:nvPr/>
        </p:nvSpPr>
        <p:spPr bwMode="auto">
          <a:xfrm>
            <a:off x="9673622" y="3676553"/>
            <a:ext cx="636339" cy="482412"/>
          </a:xfrm>
          <a:custGeom>
            <a:avLst/>
            <a:gdLst>
              <a:gd name="T0" fmla="*/ 1129 w 1129"/>
              <a:gd name="T1" fmla="*/ 418 h 856"/>
              <a:gd name="T2" fmla="*/ 1010 w 1129"/>
              <a:gd name="T3" fmla="*/ 537 h 856"/>
              <a:gd name="T4" fmla="*/ 691 w 1129"/>
              <a:gd name="T5" fmla="*/ 856 h 856"/>
              <a:gd name="T6" fmla="*/ 453 w 1129"/>
              <a:gd name="T7" fmla="*/ 856 h 856"/>
              <a:gd name="T8" fmla="*/ 807 w 1129"/>
              <a:gd name="T9" fmla="*/ 502 h 856"/>
              <a:gd name="T10" fmla="*/ 0 w 1129"/>
              <a:gd name="T11" fmla="*/ 502 h 856"/>
              <a:gd name="T12" fmla="*/ 0 w 1129"/>
              <a:gd name="T13" fmla="*/ 334 h 856"/>
              <a:gd name="T14" fmla="*/ 807 w 1129"/>
              <a:gd name="T15" fmla="*/ 334 h 856"/>
              <a:gd name="T16" fmla="*/ 473 w 1129"/>
              <a:gd name="T17" fmla="*/ 0 h 856"/>
              <a:gd name="T18" fmla="*/ 710 w 1129"/>
              <a:gd name="T19" fmla="*/ 0 h 856"/>
              <a:gd name="T20" fmla="*/ 1010 w 1129"/>
              <a:gd name="T21" fmla="*/ 299 h 856"/>
              <a:gd name="T22" fmla="*/ 1129 w 1129"/>
              <a:gd name="T23" fmla="*/ 418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Freeform 9"/>
          <p:cNvSpPr/>
          <p:nvPr/>
        </p:nvSpPr>
        <p:spPr bwMode="auto">
          <a:xfrm>
            <a:off x="11204961" y="3181447"/>
            <a:ext cx="317376" cy="242793"/>
          </a:xfrm>
          <a:custGeom>
            <a:avLst/>
            <a:gdLst>
              <a:gd name="T0" fmla="*/ 1129 w 1129"/>
              <a:gd name="T1" fmla="*/ 418 h 856"/>
              <a:gd name="T2" fmla="*/ 1010 w 1129"/>
              <a:gd name="T3" fmla="*/ 537 h 856"/>
              <a:gd name="T4" fmla="*/ 691 w 1129"/>
              <a:gd name="T5" fmla="*/ 856 h 856"/>
              <a:gd name="T6" fmla="*/ 453 w 1129"/>
              <a:gd name="T7" fmla="*/ 856 h 856"/>
              <a:gd name="T8" fmla="*/ 807 w 1129"/>
              <a:gd name="T9" fmla="*/ 502 h 856"/>
              <a:gd name="T10" fmla="*/ 0 w 1129"/>
              <a:gd name="T11" fmla="*/ 502 h 856"/>
              <a:gd name="T12" fmla="*/ 0 w 1129"/>
              <a:gd name="T13" fmla="*/ 334 h 856"/>
              <a:gd name="T14" fmla="*/ 807 w 1129"/>
              <a:gd name="T15" fmla="*/ 334 h 856"/>
              <a:gd name="T16" fmla="*/ 473 w 1129"/>
              <a:gd name="T17" fmla="*/ 0 h 856"/>
              <a:gd name="T18" fmla="*/ 710 w 1129"/>
              <a:gd name="T19" fmla="*/ 0 h 856"/>
              <a:gd name="T20" fmla="*/ 1010 w 1129"/>
              <a:gd name="T21" fmla="*/ 299 h 856"/>
              <a:gd name="T22" fmla="*/ 1129 w 1129"/>
              <a:gd name="T23" fmla="*/ 418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8805" y="2205546"/>
            <a:ext cx="2220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accent6"/>
                </a:solidFill>
                <a:latin typeface="Agency FB" panose="020B0503020202020204" pitchFamily="34" charset="0"/>
                <a:ea typeface="创艺简细圆" pitchFamily="2" charset="-122"/>
              </a:rPr>
              <a:t>BUINESS    </a:t>
            </a:r>
          </a:p>
          <a:p>
            <a:r>
              <a:rPr lang="en-US" altLang="zh-CN" sz="3600" dirty="0" smtClean="0">
                <a:solidFill>
                  <a:schemeClr val="accent6"/>
                </a:solidFill>
                <a:latin typeface="Agency FB" panose="020B0503020202020204" pitchFamily="34" charset="0"/>
                <a:ea typeface="创艺简细圆" pitchFamily="2" charset="-122"/>
              </a:rPr>
              <a:t>PLAN</a:t>
            </a:r>
            <a:endParaRPr lang="zh-CN" altLang="en-US" sz="3600" dirty="0">
              <a:solidFill>
                <a:schemeClr val="accent6"/>
              </a:solidFill>
              <a:latin typeface="Agency FB" panose="020B0503020202020204" pitchFamily="34" charset="0"/>
              <a:ea typeface="创艺简细圆" pitchFamily="2" charset="-122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1345912" y="4705461"/>
            <a:ext cx="9703772" cy="10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后端技术分享</a:t>
            </a:r>
            <a:r>
              <a:rPr lang="en-US" altLang="zh-CN" sz="6000" b="1" dirty="0" err="1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模板</a:t>
            </a:r>
            <a:endParaRPr lang="en-US" altLang="zh-CN" sz="6000" b="1" dirty="0">
              <a:solidFill>
                <a:srgbClr val="2E2E2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7441">
        <p15:prstTrans prst="drape"/>
      </p:transition>
    </mc:Choice>
    <mc:Fallback xmlns="">
      <p:transition spd="slow" advClick="0" advTm="7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45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36" grpId="0" animBg="1"/>
      <p:bldP spid="5137" grpId="0" animBg="1"/>
      <p:bldP spid="5138" grpId="0" animBg="1"/>
      <p:bldP spid="5139" grpId="0" animBg="1"/>
      <p:bldP spid="48" grpId="0" animBg="1"/>
      <p:bldP spid="49" grpId="0" animBg="1"/>
      <p:bldP spid="37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72"/>
          <p:cNvSpPr/>
          <p:nvPr/>
        </p:nvSpPr>
        <p:spPr bwMode="auto">
          <a:xfrm flipH="1">
            <a:off x="-2698955" y="1339"/>
            <a:ext cx="6650373" cy="685532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4002112" y="1339"/>
            <a:ext cx="145993" cy="685532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415232" y="5580810"/>
            <a:ext cx="1732873" cy="782332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638982" y="5622068"/>
            <a:ext cx="901348" cy="52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799" dirty="0">
                <a:solidFill>
                  <a:srgbClr val="2E2E2E"/>
                </a:solidFill>
                <a:latin typeface="微软雅黑"/>
              </a:rPr>
              <a:t>目录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691349" y="6002919"/>
            <a:ext cx="1180639" cy="3697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1799" dirty="0">
                <a:solidFill>
                  <a:srgbClr val="2E2E2E"/>
                </a:solidFill>
                <a:latin typeface="微软雅黑"/>
              </a:rPr>
              <a:t>Contents</a:t>
            </a:r>
            <a:endParaRPr lang="zh-CN" altLang="en-US" sz="1799" dirty="0">
              <a:solidFill>
                <a:srgbClr val="2E2E2E"/>
              </a:solidFill>
              <a:latin typeface="微软雅黑"/>
            </a:endParaRPr>
          </a:p>
        </p:txBody>
      </p:sp>
      <p:sp>
        <p:nvSpPr>
          <p:cNvPr id="74" name="Freeform 11"/>
          <p:cNvSpPr/>
          <p:nvPr/>
        </p:nvSpPr>
        <p:spPr>
          <a:xfrm>
            <a:off x="5151013" y="1012182"/>
            <a:ext cx="891827" cy="112668"/>
          </a:xfrm>
          <a:custGeom>
            <a:avLst/>
            <a:gdLst/>
            <a:ahLst/>
            <a:cxnLst>
              <a:cxn ang="0">
                <a:pos x="85667" y="0"/>
              </a:cxn>
              <a:cxn ang="0">
                <a:pos x="806508" y="0"/>
              </a:cxn>
              <a:cxn ang="0">
                <a:pos x="892175" y="112713"/>
              </a:cxn>
              <a:cxn ang="0">
                <a:pos x="0" y="112713"/>
              </a:cxn>
              <a:cxn ang="0">
                <a:pos x="85667" y="0"/>
              </a:cxn>
            </a:cxnLst>
            <a:rect l="0" t="0" r="0" b="0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5" name="Freeform 10"/>
          <p:cNvSpPr/>
          <p:nvPr/>
        </p:nvSpPr>
        <p:spPr>
          <a:xfrm>
            <a:off x="4987565" y="1108982"/>
            <a:ext cx="5765135" cy="701401"/>
          </a:xfrm>
          <a:custGeom>
            <a:avLst/>
            <a:gdLst/>
            <a:ahLst/>
            <a:cxnLst>
              <a:cxn ang="0">
                <a:pos x="64481" y="0"/>
              </a:cxn>
              <a:cxn ang="0">
                <a:pos x="5633810" y="0"/>
              </a:cxn>
              <a:cxn ang="0">
                <a:pos x="5767426" y="160338"/>
              </a:cxn>
              <a:cxn ang="0">
                <a:pos x="5767426" y="625475"/>
              </a:cxn>
              <a:cxn ang="0">
                <a:pos x="5702945" y="701675"/>
              </a:cxn>
              <a:cxn ang="0">
                <a:pos x="64481" y="701675"/>
              </a:cxn>
              <a:cxn ang="0">
                <a:pos x="0" y="625475"/>
              </a:cxn>
              <a:cxn ang="0">
                <a:pos x="0" y="76200"/>
              </a:cxn>
              <a:cxn ang="0">
                <a:pos x="64481" y="0"/>
              </a:cxn>
            </a:cxnLst>
            <a:rect l="0" t="0" r="0" b="0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6" name="Rectangle 12"/>
          <p:cNvSpPr/>
          <p:nvPr/>
        </p:nvSpPr>
        <p:spPr>
          <a:xfrm>
            <a:off x="5236705" y="1012182"/>
            <a:ext cx="720444" cy="737899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7" name="Freeform 11"/>
          <p:cNvSpPr/>
          <p:nvPr/>
        </p:nvSpPr>
        <p:spPr>
          <a:xfrm>
            <a:off x="5151013" y="2032546"/>
            <a:ext cx="891827" cy="112669"/>
          </a:xfrm>
          <a:custGeom>
            <a:avLst/>
            <a:gdLst/>
            <a:ahLst/>
            <a:cxnLst>
              <a:cxn ang="0">
                <a:pos x="85667" y="0"/>
              </a:cxn>
              <a:cxn ang="0">
                <a:pos x="806508" y="0"/>
              </a:cxn>
              <a:cxn ang="0">
                <a:pos x="892175" y="112713"/>
              </a:cxn>
              <a:cxn ang="0">
                <a:pos x="0" y="112713"/>
              </a:cxn>
              <a:cxn ang="0">
                <a:pos x="85667" y="0"/>
              </a:cxn>
            </a:cxnLst>
            <a:rect l="0" t="0" r="0" b="0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8" name="Freeform 10"/>
          <p:cNvSpPr/>
          <p:nvPr/>
        </p:nvSpPr>
        <p:spPr>
          <a:xfrm>
            <a:off x="4987565" y="2119825"/>
            <a:ext cx="5765135" cy="701401"/>
          </a:xfrm>
          <a:custGeom>
            <a:avLst/>
            <a:gdLst/>
            <a:ahLst/>
            <a:cxnLst>
              <a:cxn ang="0">
                <a:pos x="64481" y="0"/>
              </a:cxn>
              <a:cxn ang="0">
                <a:pos x="5633810" y="0"/>
              </a:cxn>
              <a:cxn ang="0">
                <a:pos x="5767426" y="160338"/>
              </a:cxn>
              <a:cxn ang="0">
                <a:pos x="5767426" y="625475"/>
              </a:cxn>
              <a:cxn ang="0">
                <a:pos x="5702945" y="701675"/>
              </a:cxn>
              <a:cxn ang="0">
                <a:pos x="64481" y="701675"/>
              </a:cxn>
              <a:cxn ang="0">
                <a:pos x="0" y="625475"/>
              </a:cxn>
              <a:cxn ang="0">
                <a:pos x="0" y="76200"/>
              </a:cxn>
              <a:cxn ang="0">
                <a:pos x="64481" y="0"/>
              </a:cxn>
            </a:cxnLst>
            <a:rect l="0" t="0" r="0" b="0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9" name="Rectangle 12"/>
          <p:cNvSpPr/>
          <p:nvPr/>
        </p:nvSpPr>
        <p:spPr>
          <a:xfrm>
            <a:off x="5236705" y="2032545"/>
            <a:ext cx="720444" cy="737900"/>
          </a:xfrm>
          <a:prstGeom prst="rect">
            <a:avLst/>
          </a:prstGeom>
          <a:solidFill>
            <a:srgbClr val="2E2E2E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0" name="Freeform 11"/>
          <p:cNvSpPr/>
          <p:nvPr/>
        </p:nvSpPr>
        <p:spPr>
          <a:xfrm>
            <a:off x="5151013" y="3029107"/>
            <a:ext cx="891827" cy="112669"/>
          </a:xfrm>
          <a:custGeom>
            <a:avLst/>
            <a:gdLst/>
            <a:ahLst/>
            <a:cxnLst>
              <a:cxn ang="0">
                <a:pos x="85667" y="0"/>
              </a:cxn>
              <a:cxn ang="0">
                <a:pos x="806508" y="0"/>
              </a:cxn>
              <a:cxn ang="0">
                <a:pos x="892175" y="112713"/>
              </a:cxn>
              <a:cxn ang="0">
                <a:pos x="0" y="112713"/>
              </a:cxn>
              <a:cxn ang="0">
                <a:pos x="85667" y="0"/>
              </a:cxn>
            </a:cxnLst>
            <a:rect l="0" t="0" r="0" b="0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1" name="Freeform 10"/>
          <p:cNvSpPr/>
          <p:nvPr/>
        </p:nvSpPr>
        <p:spPr>
          <a:xfrm>
            <a:off x="4987565" y="3117972"/>
            <a:ext cx="5765135" cy="701401"/>
          </a:xfrm>
          <a:custGeom>
            <a:avLst/>
            <a:gdLst/>
            <a:ahLst/>
            <a:cxnLst>
              <a:cxn ang="0">
                <a:pos x="64481" y="0"/>
              </a:cxn>
              <a:cxn ang="0">
                <a:pos x="5633810" y="0"/>
              </a:cxn>
              <a:cxn ang="0">
                <a:pos x="5767426" y="160338"/>
              </a:cxn>
              <a:cxn ang="0">
                <a:pos x="5767426" y="625475"/>
              </a:cxn>
              <a:cxn ang="0">
                <a:pos x="5702945" y="701675"/>
              </a:cxn>
              <a:cxn ang="0">
                <a:pos x="64481" y="701675"/>
              </a:cxn>
              <a:cxn ang="0">
                <a:pos x="0" y="625475"/>
              </a:cxn>
              <a:cxn ang="0">
                <a:pos x="0" y="76200"/>
              </a:cxn>
              <a:cxn ang="0">
                <a:pos x="64481" y="0"/>
              </a:cxn>
            </a:cxnLst>
            <a:rect l="0" t="0" r="0" b="0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2" name="Rectangle 12"/>
          <p:cNvSpPr/>
          <p:nvPr/>
        </p:nvSpPr>
        <p:spPr>
          <a:xfrm>
            <a:off x="5236705" y="3029106"/>
            <a:ext cx="720444" cy="737900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3" name="Freeform 11"/>
          <p:cNvSpPr/>
          <p:nvPr/>
        </p:nvSpPr>
        <p:spPr>
          <a:xfrm>
            <a:off x="5151013" y="4038362"/>
            <a:ext cx="891827" cy="112669"/>
          </a:xfrm>
          <a:custGeom>
            <a:avLst/>
            <a:gdLst/>
            <a:ahLst/>
            <a:cxnLst>
              <a:cxn ang="0">
                <a:pos x="85667" y="0"/>
              </a:cxn>
              <a:cxn ang="0">
                <a:pos x="806508" y="0"/>
              </a:cxn>
              <a:cxn ang="0">
                <a:pos x="892175" y="112713"/>
              </a:cxn>
              <a:cxn ang="0">
                <a:pos x="0" y="112713"/>
              </a:cxn>
              <a:cxn ang="0">
                <a:pos x="85667" y="0"/>
              </a:cxn>
            </a:cxnLst>
            <a:rect l="0" t="0" r="0" b="0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4" name="Freeform 10"/>
          <p:cNvSpPr/>
          <p:nvPr/>
        </p:nvSpPr>
        <p:spPr>
          <a:xfrm>
            <a:off x="4987565" y="4127228"/>
            <a:ext cx="5765135" cy="701401"/>
          </a:xfrm>
          <a:custGeom>
            <a:avLst/>
            <a:gdLst/>
            <a:ahLst/>
            <a:cxnLst>
              <a:cxn ang="0">
                <a:pos x="64481" y="0"/>
              </a:cxn>
              <a:cxn ang="0">
                <a:pos x="5633810" y="0"/>
              </a:cxn>
              <a:cxn ang="0">
                <a:pos x="5767426" y="160338"/>
              </a:cxn>
              <a:cxn ang="0">
                <a:pos x="5767426" y="625475"/>
              </a:cxn>
              <a:cxn ang="0">
                <a:pos x="5702945" y="701675"/>
              </a:cxn>
              <a:cxn ang="0">
                <a:pos x="64481" y="701675"/>
              </a:cxn>
              <a:cxn ang="0">
                <a:pos x="0" y="625475"/>
              </a:cxn>
              <a:cxn ang="0">
                <a:pos x="0" y="76200"/>
              </a:cxn>
              <a:cxn ang="0">
                <a:pos x="64481" y="0"/>
              </a:cxn>
            </a:cxnLst>
            <a:rect l="0" t="0" r="0" b="0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5" name="Rectangle 12"/>
          <p:cNvSpPr/>
          <p:nvPr/>
        </p:nvSpPr>
        <p:spPr>
          <a:xfrm>
            <a:off x="5236705" y="4038362"/>
            <a:ext cx="720444" cy="737900"/>
          </a:xfrm>
          <a:prstGeom prst="rect">
            <a:avLst/>
          </a:prstGeom>
          <a:solidFill>
            <a:srgbClr val="2E2E2E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6" name="Freeform 11"/>
          <p:cNvSpPr/>
          <p:nvPr/>
        </p:nvSpPr>
        <p:spPr>
          <a:xfrm>
            <a:off x="5151013" y="5026989"/>
            <a:ext cx="891827" cy="112668"/>
          </a:xfrm>
          <a:custGeom>
            <a:avLst/>
            <a:gdLst/>
            <a:ahLst/>
            <a:cxnLst>
              <a:cxn ang="0">
                <a:pos x="85667" y="0"/>
              </a:cxn>
              <a:cxn ang="0">
                <a:pos x="806508" y="0"/>
              </a:cxn>
              <a:cxn ang="0">
                <a:pos x="892175" y="112713"/>
              </a:cxn>
              <a:cxn ang="0">
                <a:pos x="0" y="112713"/>
              </a:cxn>
              <a:cxn ang="0">
                <a:pos x="85667" y="0"/>
              </a:cxn>
            </a:cxnLst>
            <a:rect l="0" t="0" r="0" b="0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7" name="Freeform 10"/>
          <p:cNvSpPr/>
          <p:nvPr/>
        </p:nvSpPr>
        <p:spPr>
          <a:xfrm>
            <a:off x="4987565" y="5115855"/>
            <a:ext cx="5765135" cy="701401"/>
          </a:xfrm>
          <a:custGeom>
            <a:avLst/>
            <a:gdLst/>
            <a:ahLst/>
            <a:cxnLst>
              <a:cxn ang="0">
                <a:pos x="64481" y="0"/>
              </a:cxn>
              <a:cxn ang="0">
                <a:pos x="5633810" y="0"/>
              </a:cxn>
              <a:cxn ang="0">
                <a:pos x="5767426" y="160338"/>
              </a:cxn>
              <a:cxn ang="0">
                <a:pos x="5767426" y="625475"/>
              </a:cxn>
              <a:cxn ang="0">
                <a:pos x="5702945" y="701675"/>
              </a:cxn>
              <a:cxn ang="0">
                <a:pos x="64481" y="701675"/>
              </a:cxn>
              <a:cxn ang="0">
                <a:pos x="0" y="625475"/>
              </a:cxn>
              <a:cxn ang="0">
                <a:pos x="0" y="76200"/>
              </a:cxn>
              <a:cxn ang="0">
                <a:pos x="64481" y="0"/>
              </a:cxn>
            </a:cxnLst>
            <a:rect l="0" t="0" r="0" b="0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8" name="Rectangle 12"/>
          <p:cNvSpPr/>
          <p:nvPr/>
        </p:nvSpPr>
        <p:spPr>
          <a:xfrm>
            <a:off x="5236705" y="5026989"/>
            <a:ext cx="720444" cy="737899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004755" y="113754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2E2E2E"/>
                </a:solidFill>
                <a:latin typeface="+mn-ea"/>
                <a:ea typeface="+mn-ea"/>
              </a:rPr>
              <a:t>项目背景分析</a:t>
            </a:r>
            <a:endParaRPr lang="zh-CN" altLang="en-US" sz="3200" dirty="0">
              <a:solidFill>
                <a:srgbClr val="2E2E2E"/>
              </a:solidFill>
              <a:latin typeface="+mn-ea"/>
              <a:ea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43026" y="1055028"/>
            <a:ext cx="499868" cy="7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998" b="1" dirty="0">
                <a:solidFill>
                  <a:srgbClr val="2E2E2E"/>
                </a:solidFill>
                <a:latin typeface="微软雅黑"/>
              </a:rPr>
              <a:t>1</a:t>
            </a:r>
            <a:endParaRPr lang="zh-CN" altLang="en-US" sz="3998" b="1" dirty="0">
              <a:solidFill>
                <a:srgbClr val="2E2E2E"/>
              </a:solidFill>
              <a:latin typeface="微软雅黑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004755" y="2124584"/>
            <a:ext cx="2646878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 smtClean="0">
                <a:solidFill>
                  <a:srgbClr val="2E2E2E"/>
                </a:solidFill>
              </a:rPr>
              <a:t>项目运营计划</a:t>
            </a:r>
            <a:endParaRPr lang="zh-CN" altLang="en-US" sz="3200" dirty="0">
              <a:solidFill>
                <a:srgbClr val="2E2E2E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343026" y="2051588"/>
            <a:ext cx="499868" cy="7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998" b="1" dirty="0">
                <a:solidFill>
                  <a:srgbClr val="F8F8F8"/>
                </a:solidFill>
                <a:latin typeface="微软雅黑"/>
              </a:rPr>
              <a:t>2</a:t>
            </a:r>
            <a:endParaRPr lang="zh-CN" altLang="en-US" sz="3998" b="1" dirty="0">
              <a:solidFill>
                <a:srgbClr val="F8F8F8"/>
              </a:solidFill>
              <a:latin typeface="微软雅黑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004755" y="3176687"/>
            <a:ext cx="4288353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 smtClean="0">
                <a:solidFill>
                  <a:srgbClr val="2E2E2E"/>
                </a:solidFill>
              </a:rPr>
              <a:t>面临的问题和解决方案</a:t>
            </a:r>
            <a:endParaRPr lang="zh-CN" altLang="en-US" sz="3200" dirty="0">
              <a:solidFill>
                <a:srgbClr val="2E2E2E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343026" y="3049736"/>
            <a:ext cx="499868" cy="7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998" b="1" dirty="0">
                <a:solidFill>
                  <a:srgbClr val="2E2E2E"/>
                </a:solidFill>
                <a:latin typeface="微软雅黑"/>
              </a:rPr>
              <a:t>3</a:t>
            </a:r>
            <a:endParaRPr lang="zh-CN" altLang="en-US" sz="3998" b="1" dirty="0">
              <a:solidFill>
                <a:srgbClr val="2E2E2E"/>
              </a:solidFill>
              <a:latin typeface="微软雅黑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04755" y="4184355"/>
            <a:ext cx="2646878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 smtClean="0">
                <a:solidFill>
                  <a:srgbClr val="2E2E2E"/>
                </a:solidFill>
              </a:rPr>
              <a:t>项目发展规划</a:t>
            </a:r>
            <a:endParaRPr lang="zh-CN" altLang="en-US" sz="3200" dirty="0">
              <a:solidFill>
                <a:srgbClr val="2E2E2E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343026" y="4070100"/>
            <a:ext cx="499868" cy="7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998" b="1" dirty="0">
                <a:solidFill>
                  <a:srgbClr val="F8F8F8"/>
                </a:solidFill>
                <a:latin typeface="微软雅黑"/>
              </a:rPr>
              <a:t>4</a:t>
            </a:r>
            <a:endParaRPr lang="zh-CN" altLang="en-US" sz="3998" b="1" dirty="0">
              <a:solidFill>
                <a:srgbClr val="F8F8F8"/>
              </a:solidFill>
              <a:latin typeface="微软雅黑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004755" y="5158699"/>
            <a:ext cx="3876749" cy="58397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 smtClean="0">
                <a:solidFill>
                  <a:srgbClr val="2E2E2E"/>
                </a:solidFill>
              </a:rPr>
              <a:t>财务分析及融资计划</a:t>
            </a:r>
            <a:endParaRPr lang="zh-CN" altLang="en-US" sz="3200" dirty="0">
              <a:solidFill>
                <a:srgbClr val="2E2E2E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343026" y="5034923"/>
            <a:ext cx="499868" cy="7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998" b="1" dirty="0">
                <a:solidFill>
                  <a:srgbClr val="2E2E2E"/>
                </a:solidFill>
                <a:latin typeface="微软雅黑"/>
              </a:rPr>
              <a:t>5</a:t>
            </a:r>
            <a:endParaRPr lang="zh-CN" altLang="en-US" sz="3998" b="1" dirty="0">
              <a:solidFill>
                <a:srgbClr val="2E2E2E"/>
              </a:solidFill>
              <a:latin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2652">
        <p15:prstTrans prst="airplane"/>
      </p:transition>
    </mc:Choice>
    <mc:Fallback xmlns="">
      <p:transition spd="slow" advClick="0" advTm="126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/>
      <p:bldP spid="102" grpId="0"/>
      <p:bldP spid="76" grpId="0" animBg="1"/>
      <p:bldP spid="79" grpId="0" animBg="1"/>
      <p:bldP spid="82" grpId="0" animBg="1"/>
      <p:bldP spid="85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/>
          <p:nvPr/>
        </p:nvSpPr>
        <p:spPr>
          <a:xfrm>
            <a:off x="0" y="2000099"/>
            <a:ext cx="6776358" cy="2160287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6873343" y="3578420"/>
            <a:ext cx="5318657" cy="581966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3343" y="2000099"/>
            <a:ext cx="2605287" cy="146124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86713" y="2000099"/>
            <a:ext cx="2605287" cy="14612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25"/>
          <p:cNvSpPr txBox="1"/>
          <p:nvPr/>
        </p:nvSpPr>
        <p:spPr>
          <a:xfrm>
            <a:off x="1151118" y="4468777"/>
            <a:ext cx="1910574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国家政策分析</a:t>
            </a:r>
          </a:p>
        </p:txBody>
      </p:sp>
      <p:sp>
        <p:nvSpPr>
          <p:cNvPr id="13" name="TextBox 26"/>
          <p:cNvSpPr txBox="1"/>
          <p:nvPr/>
        </p:nvSpPr>
        <p:spPr>
          <a:xfrm>
            <a:off x="4000003" y="4468777"/>
            <a:ext cx="3219072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本区域市场分析</a:t>
            </a:r>
          </a:p>
        </p:txBody>
      </p:sp>
      <p:sp>
        <p:nvSpPr>
          <p:cNvPr id="14" name="TextBox 27"/>
          <p:cNvSpPr txBox="1"/>
          <p:nvPr/>
        </p:nvSpPr>
        <p:spPr>
          <a:xfrm>
            <a:off x="1132296" y="4901141"/>
            <a:ext cx="4664277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本区域行业调研情况</a:t>
            </a:r>
          </a:p>
        </p:txBody>
      </p:sp>
      <p:sp>
        <p:nvSpPr>
          <p:cNvPr id="15" name="Freeform 18"/>
          <p:cNvSpPr>
            <a:spLocks noEditPoints="1"/>
          </p:cNvSpPr>
          <p:nvPr/>
        </p:nvSpPr>
        <p:spPr bwMode="auto">
          <a:xfrm>
            <a:off x="864148" y="4967018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6" name="Freeform 21"/>
          <p:cNvSpPr>
            <a:spLocks noEditPoints="1"/>
          </p:cNvSpPr>
          <p:nvPr/>
        </p:nvSpPr>
        <p:spPr bwMode="auto">
          <a:xfrm>
            <a:off x="869182" y="4534654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3703067" y="4534654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9594" y="2540483"/>
            <a:ext cx="6521098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7200" b="1" dirty="0">
                <a:solidFill>
                  <a:srgbClr val="2E2E2E"/>
                </a:solidFill>
                <a:latin typeface="微软雅黑"/>
              </a:rPr>
              <a:t>项目背景分析</a:t>
            </a:r>
          </a:p>
        </p:txBody>
      </p:sp>
    </p:spTree>
    <p:extLst>
      <p:ext uri="{BB962C8B-B14F-4D97-AF65-F5344CB8AC3E}">
        <p14:creationId xmlns:p14="http://schemas.microsoft.com/office/powerpoint/2010/main" val="363197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92553" y="1581839"/>
            <a:ext cx="2706045" cy="2710298"/>
            <a:chOff x="1392553" y="1581839"/>
            <a:chExt cx="2706045" cy="2710298"/>
          </a:xfrm>
        </p:grpSpPr>
        <p:grpSp>
          <p:nvGrpSpPr>
            <p:cNvPr id="50" name="组合 49"/>
            <p:cNvGrpSpPr/>
            <p:nvPr/>
          </p:nvGrpSpPr>
          <p:grpSpPr>
            <a:xfrm>
              <a:off x="1392553" y="1581839"/>
              <a:ext cx="2706045" cy="2710298"/>
              <a:chOff x="1393278" y="1580877"/>
              <a:chExt cx="2707454" cy="2711710"/>
            </a:xfrm>
          </p:grpSpPr>
          <p:sp>
            <p:nvSpPr>
              <p:cNvPr id="51" name="Oval 5"/>
              <p:cNvSpPr>
                <a:spLocks noChangeArrowheads="1"/>
              </p:cNvSpPr>
              <p:nvPr/>
            </p:nvSpPr>
            <p:spPr bwMode="auto">
              <a:xfrm>
                <a:off x="1393278" y="1580877"/>
                <a:ext cx="2707454" cy="2711710"/>
              </a:xfrm>
              <a:prstGeom prst="ellipse">
                <a:avLst/>
              </a:prstGeom>
              <a:solidFill>
                <a:srgbClr val="FFC000"/>
              </a:solidFill>
              <a:ln w="38100" cap="flat">
                <a:solidFill>
                  <a:schemeClr val="accent2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" name="Oval 6"/>
              <p:cNvSpPr>
                <a:spLocks noChangeArrowheads="1"/>
              </p:cNvSpPr>
              <p:nvPr/>
            </p:nvSpPr>
            <p:spPr bwMode="auto">
              <a:xfrm>
                <a:off x="1474163" y="1661762"/>
                <a:ext cx="2545689" cy="2549944"/>
              </a:xfrm>
              <a:prstGeom prst="ellipse">
                <a:avLst/>
              </a:prstGeom>
              <a:noFill/>
              <a:ln w="3175" cap="flat">
                <a:solidFill>
                  <a:srgbClr val="FEFEFE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0" name="矩形 69"/>
            <p:cNvSpPr/>
            <p:nvPr/>
          </p:nvSpPr>
          <p:spPr>
            <a:xfrm>
              <a:off x="1613715" y="2569775"/>
              <a:ext cx="2235346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998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市场</a:t>
              </a:r>
              <a:r>
                <a:rPr lang="zh-CN" altLang="en-US" sz="3998" b="1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混乱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02622" y="1581838"/>
            <a:ext cx="2701791" cy="2710300"/>
            <a:chOff x="4602622" y="1581838"/>
            <a:chExt cx="2701791" cy="2710300"/>
          </a:xfrm>
        </p:grpSpPr>
        <p:grpSp>
          <p:nvGrpSpPr>
            <p:cNvPr id="53" name="组合 52"/>
            <p:cNvGrpSpPr/>
            <p:nvPr/>
          </p:nvGrpSpPr>
          <p:grpSpPr>
            <a:xfrm>
              <a:off x="4602622" y="1581838"/>
              <a:ext cx="2701791" cy="2710300"/>
              <a:chOff x="4605019" y="1580876"/>
              <a:chExt cx="2703198" cy="2711712"/>
            </a:xfrm>
          </p:grpSpPr>
          <p:sp>
            <p:nvSpPr>
              <p:cNvPr id="54" name="Oval 7"/>
              <p:cNvSpPr>
                <a:spLocks noChangeArrowheads="1"/>
              </p:cNvSpPr>
              <p:nvPr/>
            </p:nvSpPr>
            <p:spPr bwMode="auto">
              <a:xfrm>
                <a:off x="4605019" y="1580876"/>
                <a:ext cx="2703198" cy="2711712"/>
              </a:xfrm>
              <a:prstGeom prst="ellipse">
                <a:avLst/>
              </a:prstGeom>
              <a:solidFill>
                <a:schemeClr val="tx1"/>
              </a:solidFill>
              <a:ln w="38100" cap="flat">
                <a:solidFill>
                  <a:schemeClr val="accent2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4681644" y="1661761"/>
                <a:ext cx="2545688" cy="2549946"/>
              </a:xfrm>
              <a:prstGeom prst="ellipse">
                <a:avLst/>
              </a:prstGeom>
              <a:noFill/>
              <a:ln w="3175" cap="flat">
                <a:solidFill>
                  <a:srgbClr val="FEFEFE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" name="矩形 70"/>
            <p:cNvSpPr/>
            <p:nvPr/>
          </p:nvSpPr>
          <p:spPr>
            <a:xfrm>
              <a:off x="4845384" y="2583229"/>
              <a:ext cx="2235346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998" b="1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垄断</a:t>
              </a:r>
              <a:r>
                <a:rPr lang="zh-CN" altLang="en-US" sz="3998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严重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49173" y="1581838"/>
            <a:ext cx="2701791" cy="2710300"/>
            <a:chOff x="7849173" y="1581838"/>
            <a:chExt cx="2701791" cy="2710300"/>
          </a:xfrm>
        </p:grpSpPr>
        <p:grpSp>
          <p:nvGrpSpPr>
            <p:cNvPr id="56" name="组合 55"/>
            <p:cNvGrpSpPr/>
            <p:nvPr/>
          </p:nvGrpSpPr>
          <p:grpSpPr>
            <a:xfrm>
              <a:off x="7849173" y="1581838"/>
              <a:ext cx="2701791" cy="2710300"/>
              <a:chOff x="7853261" y="1580876"/>
              <a:chExt cx="2703198" cy="2711712"/>
            </a:xfrm>
          </p:grpSpPr>
          <p:sp>
            <p:nvSpPr>
              <p:cNvPr id="57" name="Oval 9"/>
              <p:cNvSpPr>
                <a:spLocks noChangeArrowheads="1"/>
              </p:cNvSpPr>
              <p:nvPr/>
            </p:nvSpPr>
            <p:spPr bwMode="auto">
              <a:xfrm>
                <a:off x="7853261" y="1580876"/>
                <a:ext cx="2703198" cy="2711712"/>
              </a:xfrm>
              <a:prstGeom prst="ellipse">
                <a:avLst/>
              </a:prstGeom>
              <a:solidFill>
                <a:srgbClr val="FFC000"/>
              </a:solidFill>
              <a:ln w="38100" cap="flat">
                <a:solidFill>
                  <a:schemeClr val="accent2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" name="Oval 10"/>
              <p:cNvSpPr>
                <a:spLocks noChangeArrowheads="1"/>
              </p:cNvSpPr>
              <p:nvPr/>
            </p:nvSpPr>
            <p:spPr bwMode="auto">
              <a:xfrm>
                <a:off x="7934146" y="1661761"/>
                <a:ext cx="2541432" cy="2549946"/>
              </a:xfrm>
              <a:prstGeom prst="ellipse">
                <a:avLst/>
              </a:prstGeom>
              <a:noFill/>
              <a:ln w="3175" cap="flat">
                <a:solidFill>
                  <a:srgbClr val="FEFEFE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1799">
                  <a:solidFill>
                    <a:srgbClr val="302A28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8095508" y="2599559"/>
              <a:ext cx="2246752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998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政策</a:t>
              </a:r>
              <a:r>
                <a:rPr lang="zh-CN" altLang="en-US" sz="3998" b="1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利好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31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3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4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国家政策分析</a:t>
            </a:r>
          </a:p>
        </p:txBody>
      </p:sp>
      <p:sp>
        <p:nvSpPr>
          <p:cNvPr id="45" name="矩形 44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1.1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826865" y="2880986"/>
            <a:ext cx="1029664" cy="144663"/>
            <a:chOff x="2929691" y="2127825"/>
            <a:chExt cx="900366" cy="126498"/>
          </a:xfrm>
        </p:grpSpPr>
        <p:sp>
          <p:nvSpPr>
            <p:cNvPr id="60" name="Oval 13"/>
            <p:cNvSpPr>
              <a:spLocks noChangeArrowheads="1"/>
            </p:cNvSpPr>
            <p:nvPr/>
          </p:nvSpPr>
          <p:spPr bwMode="auto">
            <a:xfrm>
              <a:off x="2929691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1" name="Oval 14"/>
            <p:cNvSpPr>
              <a:spLocks noChangeArrowheads="1"/>
            </p:cNvSpPr>
            <p:nvPr/>
          </p:nvSpPr>
          <p:spPr bwMode="auto">
            <a:xfrm>
              <a:off x="3703559" y="2127825"/>
              <a:ext cx="126498" cy="126498"/>
            </a:xfrm>
            <a:prstGeom prst="ellipse">
              <a:avLst/>
            </a:prstGeom>
            <a:solidFill>
              <a:srgbClr val="F4F4F3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2974337" y="2165030"/>
              <a:ext cx="807354" cy="55809"/>
            </a:xfrm>
            <a:custGeom>
              <a:avLst/>
              <a:gdLst>
                <a:gd name="T0" fmla="*/ 47 w 958"/>
                <a:gd name="T1" fmla="*/ 0 h 66"/>
                <a:gd name="T2" fmla="*/ 913 w 958"/>
                <a:gd name="T3" fmla="*/ 0 h 66"/>
                <a:gd name="T4" fmla="*/ 913 w 958"/>
                <a:gd name="T5" fmla="*/ 66 h 66"/>
                <a:gd name="T6" fmla="*/ 47 w 958"/>
                <a:gd name="T7" fmla="*/ 66 h 66"/>
                <a:gd name="T8" fmla="*/ 47 w 958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8" h="66">
                  <a:moveTo>
                    <a:pt x="47" y="0"/>
                  </a:moveTo>
                  <a:cubicBezTo>
                    <a:pt x="335" y="0"/>
                    <a:pt x="624" y="0"/>
                    <a:pt x="913" y="0"/>
                  </a:cubicBezTo>
                  <a:cubicBezTo>
                    <a:pt x="957" y="2"/>
                    <a:pt x="958" y="63"/>
                    <a:pt x="913" y="66"/>
                  </a:cubicBezTo>
                  <a:cubicBezTo>
                    <a:pt x="624" y="66"/>
                    <a:pt x="335" y="66"/>
                    <a:pt x="47" y="66"/>
                  </a:cubicBezTo>
                  <a:cubicBezTo>
                    <a:pt x="0" y="63"/>
                    <a:pt x="2" y="2"/>
                    <a:pt x="47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066007" y="2880986"/>
            <a:ext cx="1029664" cy="144663"/>
            <a:chOff x="5627069" y="2127825"/>
            <a:chExt cx="900366" cy="126498"/>
          </a:xfrm>
        </p:grpSpPr>
        <p:sp>
          <p:nvSpPr>
            <p:cNvPr id="64" name="Oval 16"/>
            <p:cNvSpPr>
              <a:spLocks noChangeArrowheads="1"/>
            </p:cNvSpPr>
            <p:nvPr/>
          </p:nvSpPr>
          <p:spPr bwMode="auto">
            <a:xfrm>
              <a:off x="5627069" y="2127825"/>
              <a:ext cx="126498" cy="126498"/>
            </a:xfrm>
            <a:prstGeom prst="ellipse">
              <a:avLst/>
            </a:prstGeom>
            <a:solidFill>
              <a:srgbClr val="F4F4F3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5" name="Oval 17"/>
            <p:cNvSpPr>
              <a:spLocks noChangeArrowheads="1"/>
            </p:cNvSpPr>
            <p:nvPr/>
          </p:nvSpPr>
          <p:spPr bwMode="auto">
            <a:xfrm>
              <a:off x="6400937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6" name="Freeform 18"/>
            <p:cNvSpPr/>
            <p:nvPr/>
          </p:nvSpPr>
          <p:spPr bwMode="auto">
            <a:xfrm>
              <a:off x="5671715" y="2165030"/>
              <a:ext cx="807354" cy="55809"/>
            </a:xfrm>
            <a:custGeom>
              <a:avLst/>
              <a:gdLst>
                <a:gd name="T0" fmla="*/ 46 w 957"/>
                <a:gd name="T1" fmla="*/ 0 h 66"/>
                <a:gd name="T2" fmla="*/ 912 w 957"/>
                <a:gd name="T3" fmla="*/ 0 h 66"/>
                <a:gd name="T4" fmla="*/ 912 w 957"/>
                <a:gd name="T5" fmla="*/ 66 h 66"/>
                <a:gd name="T6" fmla="*/ 46 w 957"/>
                <a:gd name="T7" fmla="*/ 66 h 66"/>
                <a:gd name="T8" fmla="*/ 46 w 9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66">
                  <a:moveTo>
                    <a:pt x="46" y="0"/>
                  </a:moveTo>
                  <a:cubicBezTo>
                    <a:pt x="335" y="0"/>
                    <a:pt x="624" y="0"/>
                    <a:pt x="912" y="0"/>
                  </a:cubicBezTo>
                  <a:cubicBezTo>
                    <a:pt x="957" y="2"/>
                    <a:pt x="957" y="63"/>
                    <a:pt x="912" y="66"/>
                  </a:cubicBezTo>
                  <a:cubicBezTo>
                    <a:pt x="624" y="66"/>
                    <a:pt x="335" y="66"/>
                    <a:pt x="46" y="66"/>
                  </a:cubicBezTo>
                  <a:cubicBezTo>
                    <a:pt x="0" y="63"/>
                    <a:pt x="1" y="2"/>
                    <a:pt x="46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445015" y="4512847"/>
            <a:ext cx="2572744" cy="1476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汽车销售快速增长，汽车保有量大幅提升。汽车维修行业暴露出的信息不公开、消费不透明、不诚信等问题突出。</a:t>
            </a:r>
          </a:p>
        </p:txBody>
      </p:sp>
      <p:sp>
        <p:nvSpPr>
          <p:cNvPr id="68" name="矩形 67"/>
          <p:cNvSpPr/>
          <p:nvPr/>
        </p:nvSpPr>
        <p:spPr>
          <a:xfrm>
            <a:off x="4559484" y="4493175"/>
            <a:ext cx="2778643" cy="1476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4S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店把持了原厂配件资源，获得普遍认可，服务费很高。非</a:t>
            </a: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4S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店渠道很难获得原厂零部件，得不到消费者信任。</a:t>
            </a:r>
          </a:p>
        </p:txBody>
      </p:sp>
      <p:sp>
        <p:nvSpPr>
          <p:cNvPr id="69" name="矩形 68"/>
          <p:cNvSpPr/>
          <p:nvPr/>
        </p:nvSpPr>
        <p:spPr>
          <a:xfrm>
            <a:off x="7886805" y="4493175"/>
            <a:ext cx="2742544" cy="1476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《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某某行业实施管理办法</a:t>
            </a: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》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的发布，市场公平竞争成为趋势。该行业将实现技术数据的透明；原厂配件自由流通。</a:t>
            </a:r>
            <a:endParaRPr lang="en-US" altLang="zh-CN" sz="1799" dirty="0">
              <a:solidFill>
                <a:srgbClr val="605958"/>
              </a:solidFill>
              <a:latin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494474" y="2856773"/>
            <a:ext cx="2674613" cy="1756203"/>
            <a:chOff x="8494474" y="2856773"/>
            <a:chExt cx="2674613" cy="1756203"/>
          </a:xfrm>
        </p:grpSpPr>
        <p:sp>
          <p:nvSpPr>
            <p:cNvPr id="5" name="矩形: 圆角 4"/>
            <p:cNvSpPr/>
            <p:nvPr/>
          </p:nvSpPr>
          <p:spPr bwMode="auto">
            <a:xfrm>
              <a:off x="8494474" y="2856773"/>
              <a:ext cx="2674613" cy="1756203"/>
            </a:xfrm>
            <a:prstGeom prst="roundRect">
              <a:avLst>
                <a:gd name="adj" fmla="val 6247"/>
              </a:avLst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TextBox 8"/>
            <p:cNvSpPr txBox="1"/>
            <p:nvPr/>
          </p:nvSpPr>
          <p:spPr>
            <a:xfrm>
              <a:off x="8494474" y="3135023"/>
              <a:ext cx="2674613" cy="119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799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做某某项目的</a:t>
              </a:r>
              <a:endParaRPr lang="en-US" altLang="zh-CN" sz="2799" dirty="0">
                <a:solidFill>
                  <a:srgbClr val="2E2E2E"/>
                </a:solidFill>
                <a:latin typeface="微软雅黑" panose="020B0503020204020204" pitchFamily="34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4398" b="1" dirty="0">
                  <a:solidFill>
                    <a:srgbClr val="2E2E2E"/>
                  </a:solidFill>
                  <a:latin typeface="微软雅黑" panose="020B0503020204020204" pitchFamily="34" charset="-122"/>
                </a:rPr>
                <a:t>时机成熟</a:t>
              </a:r>
              <a:endParaRPr lang="en-US" altLang="zh-CN" sz="4398" b="1" dirty="0">
                <a:solidFill>
                  <a:srgbClr val="2E2E2E"/>
                </a:solidFill>
                <a:latin typeface="微软雅黑"/>
              </a:endParaRPr>
            </a:p>
          </p:txBody>
        </p:sp>
      </p:grpSp>
      <p:sp>
        <p:nvSpPr>
          <p:cNvPr id="33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本区域市场情况分析</a:t>
            </a:r>
          </a:p>
        </p:txBody>
      </p:sp>
      <p:sp>
        <p:nvSpPr>
          <p:cNvPr id="63" name="TextBox 15"/>
          <p:cNvSpPr txBox="1"/>
          <p:nvPr/>
        </p:nvSpPr>
        <p:spPr>
          <a:xfrm>
            <a:off x="2140997" y="1183724"/>
            <a:ext cx="5447363" cy="3691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b="1" dirty="0">
                <a:solidFill>
                  <a:srgbClr val="2E2E2E"/>
                </a:solidFill>
                <a:latin typeface="微软雅黑"/>
              </a:rPr>
              <a:t>使用群体的壮大</a:t>
            </a:r>
            <a:endParaRPr lang="en-US" altLang="zh-CN" sz="1799" b="1" dirty="0">
              <a:solidFill>
                <a:srgbClr val="2E2E2E"/>
              </a:solidFill>
              <a:latin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40579" y="1558040"/>
            <a:ext cx="5436406" cy="674592"/>
            <a:chOff x="2140579" y="1558040"/>
            <a:chExt cx="5436406" cy="674592"/>
          </a:xfrm>
        </p:grpSpPr>
        <p:sp>
          <p:nvSpPr>
            <p:cNvPr id="67" name="矩形 66"/>
            <p:cNvSpPr/>
            <p:nvPr/>
          </p:nvSpPr>
          <p:spPr bwMode="auto">
            <a:xfrm>
              <a:off x="2140579" y="1558040"/>
              <a:ext cx="5436406" cy="674592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8" name="TextBox 16"/>
            <p:cNvSpPr txBox="1"/>
            <p:nvPr/>
          </p:nvSpPr>
          <p:spPr>
            <a:xfrm>
              <a:off x="2290128" y="1565227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chemeClr val="accent3"/>
                  </a:solidFill>
                </a:rPr>
                <a:t>根据权威信息，区域内新用户每年</a:t>
              </a:r>
              <a:r>
                <a:rPr lang="en-US" altLang="zh-CN" sz="1799" dirty="0">
                  <a:solidFill>
                    <a:schemeClr val="accent3"/>
                  </a:solidFill>
                </a:rPr>
                <a:t>8%</a:t>
              </a:r>
              <a:r>
                <a:rPr lang="zh-CN" altLang="en-US" sz="1799" dirty="0">
                  <a:solidFill>
                    <a:schemeClr val="accent3"/>
                  </a:solidFill>
                </a:rPr>
                <a:t>数量增长，年登记量</a:t>
              </a:r>
              <a:r>
                <a:rPr lang="en-US" altLang="zh-CN" sz="1799" dirty="0">
                  <a:solidFill>
                    <a:schemeClr val="accent3"/>
                  </a:solidFill>
                </a:rPr>
                <a:t>1.2</a:t>
              </a:r>
              <a:r>
                <a:rPr lang="zh-CN" altLang="en-US" sz="1799" dirty="0">
                  <a:solidFill>
                    <a:schemeClr val="accent3"/>
                  </a:solidFill>
                </a:rPr>
                <a:t>万台以上。</a:t>
              </a:r>
            </a:p>
          </p:txBody>
        </p:sp>
      </p:grpSp>
      <p:sp>
        <p:nvSpPr>
          <p:cNvPr id="69" name="TextBox 15"/>
          <p:cNvSpPr txBox="1"/>
          <p:nvPr/>
        </p:nvSpPr>
        <p:spPr>
          <a:xfrm>
            <a:off x="2140997" y="2482458"/>
            <a:ext cx="5447363" cy="3691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FFFFFF"/>
                </a:solidFill>
              </a:rPr>
              <a:t>细分市场存在空白</a:t>
            </a:r>
            <a:endParaRPr lang="en-US" altLang="zh-CN" sz="1799" dirty="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40579" y="2856773"/>
            <a:ext cx="5436406" cy="674592"/>
            <a:chOff x="2140579" y="2856773"/>
            <a:chExt cx="5436406" cy="674592"/>
          </a:xfrm>
        </p:grpSpPr>
        <p:sp>
          <p:nvSpPr>
            <p:cNvPr id="70" name="矩形 69"/>
            <p:cNvSpPr/>
            <p:nvPr/>
          </p:nvSpPr>
          <p:spPr bwMode="auto">
            <a:xfrm>
              <a:off x="2140579" y="2856773"/>
              <a:ext cx="5436406" cy="674592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1" name="TextBox 16"/>
            <p:cNvSpPr txBox="1"/>
            <p:nvPr/>
          </p:nvSpPr>
          <p:spPr>
            <a:xfrm>
              <a:off x="2290128" y="2863961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chemeClr val="accent3"/>
                  </a:solidFill>
                </a:rPr>
                <a:t>虽然同行众多，但是专做某某项目的商家却很少，而客户均需到省城才能享受该服务。</a:t>
              </a:r>
            </a:p>
          </p:txBody>
        </p:sp>
      </p:grpSp>
      <p:sp>
        <p:nvSpPr>
          <p:cNvPr id="72" name="TextBox 15"/>
          <p:cNvSpPr txBox="1"/>
          <p:nvPr/>
        </p:nvSpPr>
        <p:spPr>
          <a:xfrm>
            <a:off x="2140997" y="3765159"/>
            <a:ext cx="5447363" cy="3691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2E2E2E"/>
                </a:solidFill>
              </a:rPr>
              <a:t>地理位置较好</a:t>
            </a:r>
            <a:endParaRPr lang="en-US" altLang="zh-CN" sz="1799" dirty="0">
              <a:solidFill>
                <a:srgbClr val="2E2E2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40579" y="4139474"/>
            <a:ext cx="5436406" cy="674592"/>
            <a:chOff x="2140579" y="4139474"/>
            <a:chExt cx="5436406" cy="674592"/>
          </a:xfrm>
        </p:grpSpPr>
        <p:sp>
          <p:nvSpPr>
            <p:cNvPr id="73" name="矩形 72"/>
            <p:cNvSpPr/>
            <p:nvPr/>
          </p:nvSpPr>
          <p:spPr bwMode="auto">
            <a:xfrm>
              <a:off x="2140579" y="4139474"/>
              <a:ext cx="5436406" cy="674592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4" name="TextBox 16"/>
            <p:cNvSpPr txBox="1"/>
            <p:nvPr/>
          </p:nvSpPr>
          <p:spPr>
            <a:xfrm>
              <a:off x="2290128" y="4146661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chemeClr val="accent3"/>
                  </a:solidFill>
                </a:rPr>
                <a:t>本市距省城最近的服务店也需要</a:t>
              </a:r>
              <a:r>
                <a:rPr lang="en-US" altLang="zh-CN" sz="1799" dirty="0">
                  <a:solidFill>
                    <a:schemeClr val="accent3"/>
                  </a:solidFill>
                </a:rPr>
                <a:t>120</a:t>
              </a:r>
              <a:r>
                <a:rPr lang="zh-CN" altLang="en-US" sz="1799" dirty="0">
                  <a:solidFill>
                    <a:schemeClr val="accent3"/>
                  </a:solidFill>
                </a:rPr>
                <a:t>公里，本地建一个将享有较好的地理位置条件。</a:t>
              </a:r>
            </a:p>
          </p:txBody>
        </p:sp>
      </p:grpSp>
      <p:sp>
        <p:nvSpPr>
          <p:cNvPr id="75" name="TextBox 15"/>
          <p:cNvSpPr txBox="1"/>
          <p:nvPr/>
        </p:nvSpPr>
        <p:spPr>
          <a:xfrm>
            <a:off x="2140997" y="5063892"/>
            <a:ext cx="5447363" cy="36914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FFFFFF"/>
                </a:solidFill>
              </a:rPr>
              <a:t>消费者</a:t>
            </a:r>
            <a:r>
              <a:rPr lang="zh-CN" altLang="en-US" sz="1799">
                <a:solidFill>
                  <a:srgbClr val="FFFFFF"/>
                </a:solidFill>
              </a:rPr>
              <a:t>日趋理性</a:t>
            </a:r>
            <a:endParaRPr lang="en-US" altLang="zh-CN" sz="1799" dirty="0">
              <a:solidFill>
                <a:srgbClr val="FFFF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40579" y="5438208"/>
            <a:ext cx="5436406" cy="674592"/>
            <a:chOff x="2140579" y="5438208"/>
            <a:chExt cx="5436406" cy="674592"/>
          </a:xfrm>
        </p:grpSpPr>
        <p:sp>
          <p:nvSpPr>
            <p:cNvPr id="76" name="矩形 75"/>
            <p:cNvSpPr/>
            <p:nvPr/>
          </p:nvSpPr>
          <p:spPr bwMode="auto">
            <a:xfrm>
              <a:off x="2140579" y="5438208"/>
              <a:ext cx="5436406" cy="674592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7" name="TextBox 16"/>
            <p:cNvSpPr txBox="1"/>
            <p:nvPr/>
          </p:nvSpPr>
          <p:spPr>
            <a:xfrm>
              <a:off x="2290128" y="5445395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chemeClr val="accent3"/>
                  </a:solidFill>
                </a:rPr>
                <a:t>近两年由于媒体的宣传，消费者日趋理性，选择做某项目的人越来越多。</a:t>
              </a:r>
            </a:p>
          </p:txBody>
        </p:sp>
      </p:grpSp>
      <p:sp>
        <p:nvSpPr>
          <p:cNvPr id="78" name="Freeform 13"/>
          <p:cNvSpPr/>
          <p:nvPr/>
        </p:nvSpPr>
        <p:spPr bwMode="auto">
          <a:xfrm>
            <a:off x="7716814" y="1415676"/>
            <a:ext cx="661643" cy="4454464"/>
          </a:xfrm>
          <a:custGeom>
            <a:avLst/>
            <a:gdLst>
              <a:gd name="T0" fmla="*/ 819 w 819"/>
              <a:gd name="T1" fmla="*/ 1728 h 3366"/>
              <a:gd name="T2" fmla="*/ 559 w 819"/>
              <a:gd name="T3" fmla="*/ 1854 h 3366"/>
              <a:gd name="T4" fmla="*/ 492 w 819"/>
              <a:gd name="T5" fmla="*/ 2144 h 3366"/>
              <a:gd name="T6" fmla="*/ 492 w 819"/>
              <a:gd name="T7" fmla="*/ 2785 h 3366"/>
              <a:gd name="T8" fmla="*/ 372 w 819"/>
              <a:gd name="T9" fmla="*/ 3239 h 3366"/>
              <a:gd name="T10" fmla="*/ 0 w 819"/>
              <a:gd name="T11" fmla="*/ 3366 h 3366"/>
              <a:gd name="T12" fmla="*/ 0 w 819"/>
              <a:gd name="T13" fmla="*/ 3262 h 3366"/>
              <a:gd name="T14" fmla="*/ 283 w 819"/>
              <a:gd name="T15" fmla="*/ 3150 h 3366"/>
              <a:gd name="T16" fmla="*/ 357 w 819"/>
              <a:gd name="T17" fmla="*/ 2845 h 3366"/>
              <a:gd name="T18" fmla="*/ 357 w 819"/>
              <a:gd name="T19" fmla="*/ 2115 h 3366"/>
              <a:gd name="T20" fmla="*/ 454 w 819"/>
              <a:gd name="T21" fmla="*/ 1802 h 3366"/>
              <a:gd name="T22" fmla="*/ 685 w 819"/>
              <a:gd name="T23" fmla="*/ 1698 h 3366"/>
              <a:gd name="T24" fmla="*/ 685 w 819"/>
              <a:gd name="T25" fmla="*/ 1668 h 3366"/>
              <a:gd name="T26" fmla="*/ 462 w 819"/>
              <a:gd name="T27" fmla="*/ 1578 h 3366"/>
              <a:gd name="T28" fmla="*/ 357 w 819"/>
              <a:gd name="T29" fmla="*/ 1251 h 3366"/>
              <a:gd name="T30" fmla="*/ 357 w 819"/>
              <a:gd name="T31" fmla="*/ 521 h 3366"/>
              <a:gd name="T32" fmla="*/ 283 w 819"/>
              <a:gd name="T33" fmla="*/ 208 h 3366"/>
              <a:gd name="T34" fmla="*/ 0 w 819"/>
              <a:gd name="T35" fmla="*/ 104 h 3366"/>
              <a:gd name="T36" fmla="*/ 0 w 819"/>
              <a:gd name="T37" fmla="*/ 0 h 3366"/>
              <a:gd name="T38" fmla="*/ 372 w 819"/>
              <a:gd name="T39" fmla="*/ 126 h 3366"/>
              <a:gd name="T40" fmla="*/ 492 w 819"/>
              <a:gd name="T41" fmla="*/ 581 h 3366"/>
              <a:gd name="T42" fmla="*/ 492 w 819"/>
              <a:gd name="T43" fmla="*/ 1221 h 3366"/>
              <a:gd name="T44" fmla="*/ 566 w 819"/>
              <a:gd name="T45" fmla="*/ 1519 h 3366"/>
              <a:gd name="T46" fmla="*/ 819 w 819"/>
              <a:gd name="T47" fmla="*/ 1638 h 3366"/>
              <a:gd name="T48" fmla="*/ 819 w 819"/>
              <a:gd name="T49" fmla="*/ 1728 h 3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19" h="3366">
                <a:moveTo>
                  <a:pt x="819" y="1728"/>
                </a:moveTo>
                <a:cubicBezTo>
                  <a:pt x="690" y="1738"/>
                  <a:pt x="603" y="1780"/>
                  <a:pt x="559" y="1854"/>
                </a:cubicBezTo>
                <a:cubicBezTo>
                  <a:pt x="514" y="1928"/>
                  <a:pt x="492" y="2026"/>
                  <a:pt x="492" y="2144"/>
                </a:cubicBezTo>
                <a:lnTo>
                  <a:pt x="492" y="2785"/>
                </a:lnTo>
                <a:cubicBezTo>
                  <a:pt x="492" y="3004"/>
                  <a:pt x="452" y="3155"/>
                  <a:pt x="372" y="3239"/>
                </a:cubicBezTo>
                <a:cubicBezTo>
                  <a:pt x="293" y="3324"/>
                  <a:pt x="169" y="3366"/>
                  <a:pt x="0" y="3366"/>
                </a:cubicBezTo>
                <a:lnTo>
                  <a:pt x="0" y="3262"/>
                </a:lnTo>
                <a:cubicBezTo>
                  <a:pt x="139" y="3262"/>
                  <a:pt x="234" y="3224"/>
                  <a:pt x="283" y="3150"/>
                </a:cubicBezTo>
                <a:cubicBezTo>
                  <a:pt x="333" y="3075"/>
                  <a:pt x="357" y="2974"/>
                  <a:pt x="357" y="2845"/>
                </a:cubicBezTo>
                <a:lnTo>
                  <a:pt x="357" y="2115"/>
                </a:lnTo>
                <a:cubicBezTo>
                  <a:pt x="357" y="1976"/>
                  <a:pt x="390" y="1871"/>
                  <a:pt x="454" y="1802"/>
                </a:cubicBezTo>
                <a:cubicBezTo>
                  <a:pt x="519" y="1733"/>
                  <a:pt x="596" y="1698"/>
                  <a:pt x="685" y="1698"/>
                </a:cubicBezTo>
                <a:lnTo>
                  <a:pt x="685" y="1668"/>
                </a:lnTo>
                <a:cubicBezTo>
                  <a:pt x="606" y="1668"/>
                  <a:pt x="531" y="1638"/>
                  <a:pt x="462" y="1578"/>
                </a:cubicBezTo>
                <a:cubicBezTo>
                  <a:pt x="392" y="1519"/>
                  <a:pt x="357" y="1410"/>
                  <a:pt x="357" y="1251"/>
                </a:cubicBezTo>
                <a:lnTo>
                  <a:pt x="357" y="521"/>
                </a:lnTo>
                <a:cubicBezTo>
                  <a:pt x="357" y="382"/>
                  <a:pt x="333" y="277"/>
                  <a:pt x="283" y="208"/>
                </a:cubicBezTo>
                <a:cubicBezTo>
                  <a:pt x="234" y="139"/>
                  <a:pt x="139" y="104"/>
                  <a:pt x="0" y="104"/>
                </a:cubicBezTo>
                <a:lnTo>
                  <a:pt x="0" y="0"/>
                </a:lnTo>
                <a:cubicBezTo>
                  <a:pt x="169" y="0"/>
                  <a:pt x="293" y="42"/>
                  <a:pt x="372" y="126"/>
                </a:cubicBezTo>
                <a:cubicBezTo>
                  <a:pt x="452" y="211"/>
                  <a:pt x="492" y="362"/>
                  <a:pt x="492" y="581"/>
                </a:cubicBezTo>
                <a:lnTo>
                  <a:pt x="492" y="1221"/>
                </a:lnTo>
                <a:cubicBezTo>
                  <a:pt x="492" y="1360"/>
                  <a:pt x="516" y="1459"/>
                  <a:pt x="566" y="1519"/>
                </a:cubicBezTo>
                <a:cubicBezTo>
                  <a:pt x="615" y="1578"/>
                  <a:pt x="700" y="1618"/>
                  <a:pt x="819" y="1638"/>
                </a:cubicBezTo>
                <a:lnTo>
                  <a:pt x="819" y="17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1084646" y="1264983"/>
            <a:ext cx="934171" cy="911509"/>
            <a:chOff x="1027646" y="1207688"/>
            <a:chExt cx="1049788" cy="1024320"/>
          </a:xfrm>
        </p:grpSpPr>
        <p:sp>
          <p:nvSpPr>
            <p:cNvPr id="83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22273" y="1224466"/>
              <a:ext cx="621519" cy="932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1</a:t>
              </a:r>
              <a:endParaRPr lang="zh-CN" altLang="en-US" sz="47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084646" y="2519924"/>
            <a:ext cx="934171" cy="911509"/>
            <a:chOff x="1027646" y="1207688"/>
            <a:chExt cx="1049788" cy="1024320"/>
          </a:xfrm>
        </p:grpSpPr>
        <p:sp>
          <p:nvSpPr>
            <p:cNvPr id="89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222272" y="1238345"/>
              <a:ext cx="621520" cy="932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rgbClr val="FFFFFF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2</a:t>
              </a:r>
              <a:endParaRPr lang="zh-CN" altLang="en-US" sz="4798" dirty="0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084646" y="3802145"/>
            <a:ext cx="934171" cy="911509"/>
            <a:chOff x="1027646" y="1207688"/>
            <a:chExt cx="1049788" cy="1024320"/>
          </a:xfrm>
        </p:grpSpPr>
        <p:sp>
          <p:nvSpPr>
            <p:cNvPr id="94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222272" y="1224466"/>
              <a:ext cx="621520" cy="932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3</a:t>
              </a:r>
              <a:endParaRPr lang="zh-CN" altLang="en-US" sz="47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084646" y="5138929"/>
            <a:ext cx="934171" cy="911509"/>
            <a:chOff x="1027646" y="1207688"/>
            <a:chExt cx="1049788" cy="1024320"/>
          </a:xfrm>
        </p:grpSpPr>
        <p:sp>
          <p:nvSpPr>
            <p:cNvPr id="99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222272" y="1217426"/>
              <a:ext cx="621520" cy="932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rgbClr val="FFFFFF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4</a:t>
              </a:r>
              <a:endParaRPr lang="zh-CN" altLang="en-US" sz="4798" dirty="0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2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1.2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9" grpId="0" animBg="1"/>
      <p:bldP spid="72" grpId="0" animBg="1"/>
      <p:bldP spid="75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4"/>
          <p:cNvSpPr txBox="1"/>
          <p:nvPr/>
        </p:nvSpPr>
        <p:spPr>
          <a:xfrm>
            <a:off x="1395659" y="228128"/>
            <a:ext cx="6283692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C9171E"/>
                </a:solidFill>
              </a:rPr>
              <a:t>本区域行业调研情况</a:t>
            </a:r>
            <a:r>
              <a:rPr lang="zh-CN" altLang="en-US" sz="2399" b="0" dirty="0">
                <a:solidFill>
                  <a:srgbClr val="C9171E"/>
                </a:solidFill>
              </a:rPr>
              <a:t>（行业概况）</a:t>
            </a:r>
            <a:endParaRPr lang="zh-CN" altLang="en-US" sz="3198" b="0" dirty="0">
              <a:solidFill>
                <a:srgbClr val="C9171E"/>
              </a:solidFill>
            </a:endParaRPr>
          </a:p>
        </p:txBody>
      </p:sp>
      <p:sp>
        <p:nvSpPr>
          <p:cNvPr id="34" name="Freeform 14"/>
          <p:cNvSpPr/>
          <p:nvPr/>
        </p:nvSpPr>
        <p:spPr bwMode="auto">
          <a:xfrm>
            <a:off x="2383185" y="4519045"/>
            <a:ext cx="8809212" cy="923444"/>
          </a:xfrm>
          <a:custGeom>
            <a:avLst/>
            <a:gdLst>
              <a:gd name="T0" fmla="*/ 0 w 11736"/>
              <a:gd name="T1" fmla="*/ 0 h 1228"/>
              <a:gd name="T2" fmla="*/ 11122 w 11736"/>
              <a:gd name="T3" fmla="*/ 0 h 1228"/>
              <a:gd name="T4" fmla="*/ 11736 w 11736"/>
              <a:gd name="T5" fmla="*/ 614 h 1228"/>
              <a:gd name="T6" fmla="*/ 11736 w 11736"/>
              <a:gd name="T7" fmla="*/ 614 h 1228"/>
              <a:gd name="T8" fmla="*/ 11122 w 11736"/>
              <a:gd name="T9" fmla="*/ 1228 h 1228"/>
              <a:gd name="T10" fmla="*/ 1215 w 11736"/>
              <a:gd name="T11" fmla="*/ 1228 h 1228"/>
              <a:gd name="T12" fmla="*/ 0 w 11736"/>
              <a:gd name="T13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36" h="1228">
                <a:moveTo>
                  <a:pt x="0" y="0"/>
                </a:moveTo>
                <a:lnTo>
                  <a:pt x="11122" y="0"/>
                </a:lnTo>
                <a:cubicBezTo>
                  <a:pt x="11460" y="0"/>
                  <a:pt x="11736" y="276"/>
                  <a:pt x="11736" y="614"/>
                </a:cubicBezTo>
                <a:lnTo>
                  <a:pt x="11736" y="614"/>
                </a:lnTo>
                <a:cubicBezTo>
                  <a:pt x="11736" y="952"/>
                  <a:pt x="11460" y="1228"/>
                  <a:pt x="11122" y="1228"/>
                </a:cubicBezTo>
                <a:lnTo>
                  <a:pt x="1215" y="1228"/>
                </a:lnTo>
                <a:cubicBezTo>
                  <a:pt x="699" y="949"/>
                  <a:pt x="275" y="52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5875" cap="flat">
            <a:solidFill>
              <a:schemeClr val="tx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5" name="Freeform 15"/>
          <p:cNvSpPr/>
          <p:nvPr/>
        </p:nvSpPr>
        <p:spPr bwMode="auto">
          <a:xfrm>
            <a:off x="2130905" y="3516267"/>
            <a:ext cx="9061493" cy="923444"/>
          </a:xfrm>
          <a:custGeom>
            <a:avLst/>
            <a:gdLst>
              <a:gd name="T0" fmla="*/ 287 w 12073"/>
              <a:gd name="T1" fmla="*/ 0 h 1228"/>
              <a:gd name="T2" fmla="*/ 11459 w 12073"/>
              <a:gd name="T3" fmla="*/ 0 h 1228"/>
              <a:gd name="T4" fmla="*/ 12073 w 12073"/>
              <a:gd name="T5" fmla="*/ 614 h 1228"/>
              <a:gd name="T6" fmla="*/ 12073 w 12073"/>
              <a:gd name="T7" fmla="*/ 614 h 1228"/>
              <a:gd name="T8" fmla="*/ 11459 w 12073"/>
              <a:gd name="T9" fmla="*/ 1228 h 1228"/>
              <a:gd name="T10" fmla="*/ 287 w 12073"/>
              <a:gd name="T11" fmla="*/ 1228 h 1228"/>
              <a:gd name="T12" fmla="*/ 284 w 12073"/>
              <a:gd name="T13" fmla="*/ 1228 h 1228"/>
              <a:gd name="T14" fmla="*/ 0 w 12073"/>
              <a:gd name="T15" fmla="*/ 72 h 1228"/>
              <a:gd name="T16" fmla="*/ 287 w 12073"/>
              <a:gd name="T17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73" h="1228">
                <a:moveTo>
                  <a:pt x="287" y="0"/>
                </a:moveTo>
                <a:lnTo>
                  <a:pt x="11459" y="0"/>
                </a:lnTo>
                <a:cubicBezTo>
                  <a:pt x="11797" y="0"/>
                  <a:pt x="12073" y="276"/>
                  <a:pt x="12073" y="614"/>
                </a:cubicBezTo>
                <a:lnTo>
                  <a:pt x="12073" y="614"/>
                </a:lnTo>
                <a:cubicBezTo>
                  <a:pt x="12073" y="952"/>
                  <a:pt x="11797" y="1228"/>
                  <a:pt x="11459" y="1228"/>
                </a:cubicBezTo>
                <a:lnTo>
                  <a:pt x="287" y="1228"/>
                </a:lnTo>
                <a:lnTo>
                  <a:pt x="284" y="1228"/>
                </a:lnTo>
                <a:cubicBezTo>
                  <a:pt x="116" y="875"/>
                  <a:pt x="16" y="484"/>
                  <a:pt x="0" y="72"/>
                </a:cubicBezTo>
                <a:cubicBezTo>
                  <a:pt x="85" y="26"/>
                  <a:pt x="183" y="0"/>
                  <a:pt x="287" y="0"/>
                </a:cubicBezTo>
                <a:close/>
              </a:path>
            </a:pathLst>
          </a:custGeom>
          <a:solidFill>
            <a:srgbClr val="FFFFFF"/>
          </a:solidFill>
          <a:ln w="15875" cap="flat">
            <a:solidFill>
              <a:schemeClr val="tx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6" name="Freeform 16"/>
          <p:cNvSpPr/>
          <p:nvPr/>
        </p:nvSpPr>
        <p:spPr bwMode="auto">
          <a:xfrm>
            <a:off x="2130905" y="2513489"/>
            <a:ext cx="9061493" cy="923444"/>
          </a:xfrm>
          <a:custGeom>
            <a:avLst/>
            <a:gdLst>
              <a:gd name="T0" fmla="*/ 291 w 12073"/>
              <a:gd name="T1" fmla="*/ 0 h 1228"/>
              <a:gd name="T2" fmla="*/ 11459 w 12073"/>
              <a:gd name="T3" fmla="*/ 0 h 1228"/>
              <a:gd name="T4" fmla="*/ 12073 w 12073"/>
              <a:gd name="T5" fmla="*/ 614 h 1228"/>
              <a:gd name="T6" fmla="*/ 12073 w 12073"/>
              <a:gd name="T7" fmla="*/ 614 h 1228"/>
              <a:gd name="T8" fmla="*/ 11459 w 12073"/>
              <a:gd name="T9" fmla="*/ 1228 h 1228"/>
              <a:gd name="T10" fmla="*/ 287 w 12073"/>
              <a:gd name="T11" fmla="*/ 1228 h 1228"/>
              <a:gd name="T12" fmla="*/ 0 w 12073"/>
              <a:gd name="T13" fmla="*/ 1157 h 1228"/>
              <a:gd name="T14" fmla="*/ 291 w 12073"/>
              <a:gd name="T15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073" h="1228">
                <a:moveTo>
                  <a:pt x="291" y="0"/>
                </a:moveTo>
                <a:lnTo>
                  <a:pt x="11459" y="0"/>
                </a:lnTo>
                <a:cubicBezTo>
                  <a:pt x="11797" y="0"/>
                  <a:pt x="12073" y="276"/>
                  <a:pt x="12073" y="614"/>
                </a:cubicBezTo>
                <a:lnTo>
                  <a:pt x="12073" y="614"/>
                </a:lnTo>
                <a:cubicBezTo>
                  <a:pt x="12073" y="952"/>
                  <a:pt x="11797" y="1228"/>
                  <a:pt x="11459" y="1228"/>
                </a:cubicBezTo>
                <a:lnTo>
                  <a:pt x="287" y="1228"/>
                </a:lnTo>
                <a:cubicBezTo>
                  <a:pt x="183" y="1228"/>
                  <a:pt x="86" y="1202"/>
                  <a:pt x="0" y="1157"/>
                </a:cubicBezTo>
                <a:cubicBezTo>
                  <a:pt x="18" y="743"/>
                  <a:pt x="121" y="352"/>
                  <a:pt x="291" y="0"/>
                </a:cubicBezTo>
                <a:close/>
              </a:path>
            </a:pathLst>
          </a:custGeom>
          <a:solidFill>
            <a:srgbClr val="FFFFFF"/>
          </a:solidFill>
          <a:ln w="15875" cap="flat">
            <a:solidFill>
              <a:schemeClr val="tx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17"/>
          <p:cNvSpPr/>
          <p:nvPr/>
        </p:nvSpPr>
        <p:spPr bwMode="auto">
          <a:xfrm>
            <a:off x="2389532" y="1510712"/>
            <a:ext cx="8802865" cy="923444"/>
          </a:xfrm>
          <a:custGeom>
            <a:avLst/>
            <a:gdLst>
              <a:gd name="T0" fmla="*/ 1235 w 11728"/>
              <a:gd name="T1" fmla="*/ 0 h 1228"/>
              <a:gd name="T2" fmla="*/ 11114 w 11728"/>
              <a:gd name="T3" fmla="*/ 0 h 1228"/>
              <a:gd name="T4" fmla="*/ 11728 w 11728"/>
              <a:gd name="T5" fmla="*/ 614 h 1228"/>
              <a:gd name="T6" fmla="*/ 11728 w 11728"/>
              <a:gd name="T7" fmla="*/ 614 h 1228"/>
              <a:gd name="T8" fmla="*/ 11114 w 11728"/>
              <a:gd name="T9" fmla="*/ 1228 h 1228"/>
              <a:gd name="T10" fmla="*/ 0 w 11728"/>
              <a:gd name="T11" fmla="*/ 1228 h 1228"/>
              <a:gd name="T12" fmla="*/ 1235 w 11728"/>
              <a:gd name="T13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28" h="1228">
                <a:moveTo>
                  <a:pt x="1235" y="0"/>
                </a:moveTo>
                <a:lnTo>
                  <a:pt x="11114" y="0"/>
                </a:lnTo>
                <a:cubicBezTo>
                  <a:pt x="11452" y="0"/>
                  <a:pt x="11728" y="276"/>
                  <a:pt x="11728" y="614"/>
                </a:cubicBezTo>
                <a:lnTo>
                  <a:pt x="11728" y="614"/>
                </a:lnTo>
                <a:cubicBezTo>
                  <a:pt x="11728" y="952"/>
                  <a:pt x="11452" y="1228"/>
                  <a:pt x="11114" y="1228"/>
                </a:cubicBezTo>
                <a:lnTo>
                  <a:pt x="0" y="1228"/>
                </a:lnTo>
                <a:cubicBezTo>
                  <a:pt x="279" y="706"/>
                  <a:pt x="710" y="276"/>
                  <a:pt x="1235" y="0"/>
                </a:cubicBezTo>
                <a:close/>
              </a:path>
            </a:pathLst>
          </a:custGeom>
          <a:solidFill>
            <a:srgbClr val="FFFFFF"/>
          </a:solidFill>
          <a:ln w="15875" cap="flat">
            <a:solidFill>
              <a:schemeClr val="tx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8" name="Freeform 18"/>
          <p:cNvSpPr>
            <a:spLocks noEditPoints="1"/>
          </p:cNvSpPr>
          <p:nvPr/>
        </p:nvSpPr>
        <p:spPr bwMode="auto">
          <a:xfrm>
            <a:off x="98375" y="1061682"/>
            <a:ext cx="6664029" cy="6657682"/>
          </a:xfrm>
          <a:custGeom>
            <a:avLst/>
            <a:gdLst>
              <a:gd name="T0" fmla="*/ 5656 w 8878"/>
              <a:gd name="T1" fmla="*/ 6444 h 8855"/>
              <a:gd name="T2" fmla="*/ 7934 w 8878"/>
              <a:gd name="T3" fmla="*/ 5501 h 8855"/>
              <a:gd name="T4" fmla="*/ 8878 w 8878"/>
              <a:gd name="T5" fmla="*/ 3222 h 8855"/>
              <a:gd name="T6" fmla="*/ 7934 w 8878"/>
              <a:gd name="T7" fmla="*/ 944 h 8855"/>
              <a:gd name="T8" fmla="*/ 5656 w 8878"/>
              <a:gd name="T9" fmla="*/ 0 h 8855"/>
              <a:gd name="T10" fmla="*/ 3377 w 8878"/>
              <a:gd name="T11" fmla="*/ 944 h 8855"/>
              <a:gd name="T12" fmla="*/ 2986 w 8878"/>
              <a:gd name="T13" fmla="*/ 5027 h 8855"/>
              <a:gd name="T14" fmla="*/ 2822 w 8878"/>
              <a:gd name="T15" fmla="*/ 5109 h 8855"/>
              <a:gd name="T16" fmla="*/ 2803 w 8878"/>
              <a:gd name="T17" fmla="*/ 5128 h 8855"/>
              <a:gd name="T18" fmla="*/ 2803 w 8878"/>
              <a:gd name="T19" fmla="*/ 5537 h 8855"/>
              <a:gd name="T20" fmla="*/ 3319 w 8878"/>
              <a:gd name="T21" fmla="*/ 6053 h 8855"/>
              <a:gd name="T22" fmla="*/ 3728 w 8878"/>
              <a:gd name="T23" fmla="*/ 6053 h 8855"/>
              <a:gd name="T24" fmla="*/ 3747 w 8878"/>
              <a:gd name="T25" fmla="*/ 6033 h 8855"/>
              <a:gd name="T26" fmla="*/ 3828 w 8878"/>
              <a:gd name="T27" fmla="*/ 5877 h 8855"/>
              <a:gd name="T28" fmla="*/ 5656 w 8878"/>
              <a:gd name="T29" fmla="*/ 6444 h 8855"/>
              <a:gd name="T30" fmla="*/ 103 w 8878"/>
              <a:gd name="T31" fmla="*/ 7931 h 8855"/>
              <a:gd name="T32" fmla="*/ 121 w 8878"/>
              <a:gd name="T33" fmla="*/ 8321 h 8855"/>
              <a:gd name="T34" fmla="*/ 535 w 8878"/>
              <a:gd name="T35" fmla="*/ 8735 h 8855"/>
              <a:gd name="T36" fmla="*/ 925 w 8878"/>
              <a:gd name="T37" fmla="*/ 8753 h 8855"/>
              <a:gd name="T38" fmla="*/ 2158 w 8878"/>
              <a:gd name="T39" fmla="*/ 7521 h 8855"/>
              <a:gd name="T40" fmla="*/ 2139 w 8878"/>
              <a:gd name="T41" fmla="*/ 7130 h 8855"/>
              <a:gd name="T42" fmla="*/ 1725 w 8878"/>
              <a:gd name="T43" fmla="*/ 6716 h 8855"/>
              <a:gd name="T44" fmla="*/ 1335 w 8878"/>
              <a:gd name="T45" fmla="*/ 6698 h 8855"/>
              <a:gd name="T46" fmla="*/ 103 w 8878"/>
              <a:gd name="T47" fmla="*/ 7931 h 8855"/>
              <a:gd name="T48" fmla="*/ 2136 w 8878"/>
              <a:gd name="T49" fmla="*/ 5999 h 8855"/>
              <a:gd name="T50" fmla="*/ 2136 w 8878"/>
              <a:gd name="T51" fmla="*/ 6719 h 8855"/>
              <a:gd name="T52" fmla="*/ 2857 w 8878"/>
              <a:gd name="T53" fmla="*/ 6719 h 8855"/>
              <a:gd name="T54" fmla="*/ 2857 w 8878"/>
              <a:gd name="T55" fmla="*/ 5999 h 8855"/>
              <a:gd name="T56" fmla="*/ 2136 w 8878"/>
              <a:gd name="T57" fmla="*/ 5999 h 8855"/>
              <a:gd name="T58" fmla="*/ 5656 w 8878"/>
              <a:gd name="T59" fmla="*/ 493 h 8855"/>
              <a:gd name="T60" fmla="*/ 7585 w 8878"/>
              <a:gd name="T61" fmla="*/ 1293 h 8855"/>
              <a:gd name="T62" fmla="*/ 8385 w 8878"/>
              <a:gd name="T63" fmla="*/ 3222 h 8855"/>
              <a:gd name="T64" fmla="*/ 7585 w 8878"/>
              <a:gd name="T65" fmla="*/ 5152 h 8855"/>
              <a:gd name="T66" fmla="*/ 5656 w 8878"/>
              <a:gd name="T67" fmla="*/ 5951 h 8855"/>
              <a:gd name="T68" fmla="*/ 3726 w 8878"/>
              <a:gd name="T69" fmla="*/ 5152 h 8855"/>
              <a:gd name="T70" fmla="*/ 3726 w 8878"/>
              <a:gd name="T71" fmla="*/ 1293 h 8855"/>
              <a:gd name="T72" fmla="*/ 5656 w 8878"/>
              <a:gd name="T73" fmla="*/ 493 h 8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878" h="8855">
                <a:moveTo>
                  <a:pt x="5656" y="6444"/>
                </a:moveTo>
                <a:cubicBezTo>
                  <a:pt x="6516" y="6444"/>
                  <a:pt x="7325" y="6109"/>
                  <a:pt x="7934" y="5501"/>
                </a:cubicBezTo>
                <a:cubicBezTo>
                  <a:pt x="8543" y="4892"/>
                  <a:pt x="8878" y="4083"/>
                  <a:pt x="8878" y="3222"/>
                </a:cubicBezTo>
                <a:cubicBezTo>
                  <a:pt x="8878" y="2362"/>
                  <a:pt x="8543" y="1552"/>
                  <a:pt x="7934" y="944"/>
                </a:cubicBezTo>
                <a:cubicBezTo>
                  <a:pt x="7325" y="335"/>
                  <a:pt x="6516" y="0"/>
                  <a:pt x="5656" y="0"/>
                </a:cubicBezTo>
                <a:cubicBezTo>
                  <a:pt x="4795" y="0"/>
                  <a:pt x="3986" y="335"/>
                  <a:pt x="3377" y="944"/>
                </a:cubicBezTo>
                <a:cubicBezTo>
                  <a:pt x="2269" y="2052"/>
                  <a:pt x="2139" y="3774"/>
                  <a:pt x="2986" y="5027"/>
                </a:cubicBezTo>
                <a:cubicBezTo>
                  <a:pt x="2926" y="5036"/>
                  <a:pt x="2868" y="5063"/>
                  <a:pt x="2822" y="5109"/>
                </a:cubicBezTo>
                <a:lnTo>
                  <a:pt x="2803" y="5128"/>
                </a:lnTo>
                <a:cubicBezTo>
                  <a:pt x="2691" y="5240"/>
                  <a:pt x="2691" y="5424"/>
                  <a:pt x="2803" y="5537"/>
                </a:cubicBezTo>
                <a:lnTo>
                  <a:pt x="3319" y="6053"/>
                </a:lnTo>
                <a:cubicBezTo>
                  <a:pt x="3432" y="6165"/>
                  <a:pt x="3615" y="6165"/>
                  <a:pt x="3728" y="6053"/>
                </a:cubicBezTo>
                <a:lnTo>
                  <a:pt x="3747" y="6033"/>
                </a:lnTo>
                <a:cubicBezTo>
                  <a:pt x="3791" y="5989"/>
                  <a:pt x="3818" y="5934"/>
                  <a:pt x="3828" y="5877"/>
                </a:cubicBezTo>
                <a:cubicBezTo>
                  <a:pt x="4361" y="6246"/>
                  <a:pt x="4993" y="6444"/>
                  <a:pt x="5656" y="6444"/>
                </a:cubicBezTo>
                <a:close/>
                <a:moveTo>
                  <a:pt x="103" y="7931"/>
                </a:moveTo>
                <a:cubicBezTo>
                  <a:pt x="0" y="8033"/>
                  <a:pt x="9" y="8208"/>
                  <a:pt x="121" y="8321"/>
                </a:cubicBezTo>
                <a:lnTo>
                  <a:pt x="535" y="8735"/>
                </a:lnTo>
                <a:cubicBezTo>
                  <a:pt x="647" y="8847"/>
                  <a:pt x="823" y="8855"/>
                  <a:pt x="925" y="8753"/>
                </a:cubicBezTo>
                <a:lnTo>
                  <a:pt x="2158" y="7521"/>
                </a:lnTo>
                <a:cubicBezTo>
                  <a:pt x="2260" y="7418"/>
                  <a:pt x="2252" y="7243"/>
                  <a:pt x="2139" y="7130"/>
                </a:cubicBezTo>
                <a:lnTo>
                  <a:pt x="1725" y="6716"/>
                </a:lnTo>
                <a:cubicBezTo>
                  <a:pt x="1613" y="6604"/>
                  <a:pt x="1437" y="6596"/>
                  <a:pt x="1335" y="6698"/>
                </a:cubicBezTo>
                <a:lnTo>
                  <a:pt x="103" y="7931"/>
                </a:lnTo>
                <a:close/>
                <a:moveTo>
                  <a:pt x="2136" y="5999"/>
                </a:moveTo>
                <a:cubicBezTo>
                  <a:pt x="1938" y="6198"/>
                  <a:pt x="1938" y="6520"/>
                  <a:pt x="2136" y="6719"/>
                </a:cubicBezTo>
                <a:cubicBezTo>
                  <a:pt x="2336" y="6918"/>
                  <a:pt x="2658" y="6918"/>
                  <a:pt x="2857" y="6719"/>
                </a:cubicBezTo>
                <a:cubicBezTo>
                  <a:pt x="3056" y="6520"/>
                  <a:pt x="3056" y="6198"/>
                  <a:pt x="2857" y="5999"/>
                </a:cubicBezTo>
                <a:cubicBezTo>
                  <a:pt x="2658" y="5800"/>
                  <a:pt x="2335" y="5800"/>
                  <a:pt x="2136" y="5999"/>
                </a:cubicBezTo>
                <a:close/>
                <a:moveTo>
                  <a:pt x="5656" y="493"/>
                </a:moveTo>
                <a:cubicBezTo>
                  <a:pt x="6385" y="493"/>
                  <a:pt x="7070" y="777"/>
                  <a:pt x="7585" y="1293"/>
                </a:cubicBezTo>
                <a:cubicBezTo>
                  <a:pt x="8101" y="1808"/>
                  <a:pt x="8385" y="2493"/>
                  <a:pt x="8385" y="3222"/>
                </a:cubicBezTo>
                <a:cubicBezTo>
                  <a:pt x="8385" y="3951"/>
                  <a:pt x="8101" y="4636"/>
                  <a:pt x="7585" y="5152"/>
                </a:cubicBezTo>
                <a:cubicBezTo>
                  <a:pt x="7070" y="5667"/>
                  <a:pt x="6384" y="5951"/>
                  <a:pt x="5656" y="5951"/>
                </a:cubicBezTo>
                <a:cubicBezTo>
                  <a:pt x="4927" y="5951"/>
                  <a:pt x="4242" y="5667"/>
                  <a:pt x="3726" y="5152"/>
                </a:cubicBezTo>
                <a:cubicBezTo>
                  <a:pt x="2662" y="4088"/>
                  <a:pt x="2662" y="2357"/>
                  <a:pt x="3726" y="1293"/>
                </a:cubicBezTo>
                <a:cubicBezTo>
                  <a:pt x="4242" y="777"/>
                  <a:pt x="4927" y="493"/>
                  <a:pt x="5656" y="493"/>
                </a:cubicBezTo>
                <a:close/>
              </a:path>
            </a:pathLst>
          </a:custGeom>
          <a:solidFill>
            <a:srgbClr val="FFC000"/>
          </a:solidFill>
          <a:ln w="381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94930" y="1753536"/>
            <a:ext cx="1620113" cy="522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302A28"/>
                </a:solidFill>
                <a:latin typeface="微软雅黑"/>
              </a:rPr>
              <a:t>商家过多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346615" y="2735461"/>
            <a:ext cx="1620113" cy="522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302A28"/>
                </a:solidFill>
                <a:latin typeface="微软雅黑"/>
              </a:rPr>
              <a:t>模式落后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298793" y="3691447"/>
            <a:ext cx="1620113" cy="522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302A28"/>
                </a:solidFill>
                <a:latin typeface="微软雅黑"/>
              </a:rPr>
              <a:t>技术短缺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869995" y="4690898"/>
            <a:ext cx="1620113" cy="522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302A28"/>
                </a:solidFill>
                <a:latin typeface="微软雅黑"/>
              </a:rPr>
              <a:t>生存困难</a:t>
            </a:r>
          </a:p>
        </p:txBody>
      </p:sp>
      <p:sp>
        <p:nvSpPr>
          <p:cNvPr id="43" name="Oval 17"/>
          <p:cNvSpPr>
            <a:spLocks noChangeArrowheads="1"/>
          </p:cNvSpPr>
          <p:nvPr/>
        </p:nvSpPr>
        <p:spPr bwMode="auto">
          <a:xfrm>
            <a:off x="3367644" y="1779439"/>
            <a:ext cx="509322" cy="5077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1" dirty="0">
                <a:solidFill>
                  <a:srgbClr val="2E2E2E"/>
                </a:solidFill>
                <a:latin typeface="Lifeline JL" panose="00000400000000000000" pitchFamily="2" charset="0"/>
              </a:rPr>
              <a:t>1</a:t>
            </a:r>
            <a:endParaRPr lang="zh-CN" altLang="en-US" sz="1999" b="1" dirty="0">
              <a:solidFill>
                <a:srgbClr val="2E2E2E"/>
              </a:solidFill>
              <a:latin typeface="Lifeline JL" panose="00000400000000000000" pitchFamily="2" charset="0"/>
            </a:endParaRPr>
          </a:p>
        </p:txBody>
      </p:sp>
      <p:sp>
        <p:nvSpPr>
          <p:cNvPr id="44" name="Oval 17"/>
          <p:cNvSpPr>
            <a:spLocks noChangeArrowheads="1"/>
          </p:cNvSpPr>
          <p:nvPr/>
        </p:nvSpPr>
        <p:spPr bwMode="auto">
          <a:xfrm>
            <a:off x="2800098" y="2750737"/>
            <a:ext cx="509322" cy="5077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1" dirty="0">
                <a:solidFill>
                  <a:srgbClr val="2E2E2E"/>
                </a:solidFill>
                <a:latin typeface="Lifeline JL" panose="00000400000000000000" pitchFamily="2" charset="0"/>
              </a:rPr>
              <a:t>2</a:t>
            </a:r>
            <a:endParaRPr lang="zh-CN" altLang="en-US" sz="1999" b="1" dirty="0">
              <a:solidFill>
                <a:srgbClr val="2E2E2E"/>
              </a:solidFill>
              <a:latin typeface="Lifeline JL" panose="00000400000000000000" pitchFamily="2" charset="0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2789472" y="3717033"/>
            <a:ext cx="509322" cy="5077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1" dirty="0">
                <a:solidFill>
                  <a:srgbClr val="2E2E2E"/>
                </a:solidFill>
                <a:latin typeface="Lifeline JL" panose="00000400000000000000" pitchFamily="2" charset="0"/>
              </a:rPr>
              <a:t>3</a:t>
            </a:r>
            <a:endParaRPr lang="zh-CN" altLang="en-US" sz="1999" b="1" dirty="0">
              <a:solidFill>
                <a:srgbClr val="2E2E2E"/>
              </a:solidFill>
              <a:latin typeface="Lifeline JL" panose="00000400000000000000" pitchFamily="2" charset="0"/>
            </a:endParaRPr>
          </a:p>
        </p:txBody>
      </p:sp>
      <p:sp>
        <p:nvSpPr>
          <p:cNvPr id="46" name="Oval 17"/>
          <p:cNvSpPr>
            <a:spLocks noChangeArrowheads="1"/>
          </p:cNvSpPr>
          <p:nvPr/>
        </p:nvSpPr>
        <p:spPr bwMode="auto">
          <a:xfrm>
            <a:off x="3360673" y="4706110"/>
            <a:ext cx="509322" cy="5077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1" dirty="0">
                <a:solidFill>
                  <a:srgbClr val="2E2E2E"/>
                </a:solidFill>
                <a:latin typeface="Lifeline JL" panose="00000400000000000000" pitchFamily="2" charset="0"/>
              </a:rPr>
              <a:t>4</a:t>
            </a:r>
            <a:endParaRPr lang="zh-CN" altLang="en-US" sz="1999" b="1" dirty="0">
              <a:solidFill>
                <a:srgbClr val="2E2E2E"/>
              </a:solidFill>
              <a:latin typeface="Lifeline JL" panose="00000400000000000000" pitchFamily="2" charset="0"/>
            </a:endParaRPr>
          </a:p>
        </p:txBody>
      </p:sp>
      <p:sp>
        <p:nvSpPr>
          <p:cNvPr id="47" name="TextBox 77"/>
          <p:cNvSpPr txBox="1"/>
          <p:nvPr/>
        </p:nvSpPr>
        <p:spPr>
          <a:xfrm>
            <a:off x="6472124" y="1690579"/>
            <a:ext cx="4157224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</a:rPr>
              <a:t>本市目前有本行业商家近百家，绝大部分是小规模的街边小商铺，规模较小。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6883924" y="2665523"/>
            <a:ext cx="3889366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dirty="0">
                <a:solidFill>
                  <a:srgbClr val="302A28"/>
                </a:solidFill>
              </a:rPr>
              <a:t>90%</a:t>
            </a:r>
            <a:r>
              <a:rPr lang="zh-CN" altLang="en-US" sz="1799" dirty="0">
                <a:solidFill>
                  <a:srgbClr val="302A28"/>
                </a:solidFill>
              </a:rPr>
              <a:t>以上模式都很传统，盈利方式单一，运作模式很落后。</a:t>
            </a:r>
          </a:p>
        </p:txBody>
      </p:sp>
      <p:sp>
        <p:nvSpPr>
          <p:cNvPr id="49" name="TextBox 77"/>
          <p:cNvSpPr txBox="1"/>
          <p:nvPr/>
        </p:nvSpPr>
        <p:spPr>
          <a:xfrm>
            <a:off x="6904408" y="3667226"/>
            <a:ext cx="3868882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>
                <a:solidFill>
                  <a:srgbClr val="302A28"/>
                </a:solidFill>
              </a:rPr>
              <a:t>小商铺老板也是技术人员，通常技术单一，设备投入小，技术投入少。</a:t>
            </a:r>
            <a:endParaRPr lang="zh-CN" altLang="en-US" sz="1799" dirty="0">
              <a:solidFill>
                <a:srgbClr val="302A28"/>
              </a:solidFill>
            </a:endParaRPr>
          </a:p>
        </p:txBody>
      </p:sp>
      <p:sp>
        <p:nvSpPr>
          <p:cNvPr id="50" name="TextBox 77"/>
          <p:cNvSpPr txBox="1"/>
          <p:nvPr/>
        </p:nvSpPr>
        <p:spPr>
          <a:xfrm>
            <a:off x="6492610" y="4655539"/>
            <a:ext cx="4640533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</a:rPr>
              <a:t>小商铺过多，预计未来几年将会有</a:t>
            </a:r>
            <a:r>
              <a:rPr lang="en-US" altLang="zh-CN" sz="1799" dirty="0">
                <a:solidFill>
                  <a:srgbClr val="302A28"/>
                </a:solidFill>
              </a:rPr>
              <a:t>50%</a:t>
            </a:r>
            <a:r>
              <a:rPr lang="zh-CN" altLang="en-US" sz="1799" dirty="0">
                <a:solidFill>
                  <a:srgbClr val="302A28"/>
                </a:solidFill>
              </a:rPr>
              <a:t>以上的小商铺退出，行业整合无可避免。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1.3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4"/>
          <p:cNvSpPr txBox="1"/>
          <p:nvPr/>
        </p:nvSpPr>
        <p:spPr>
          <a:xfrm>
            <a:off x="1395658" y="228128"/>
            <a:ext cx="7075369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本区域行业调研情况（典型分析）</a:t>
            </a:r>
          </a:p>
        </p:txBody>
      </p:sp>
      <p:sp>
        <p:nvSpPr>
          <p:cNvPr id="53" name="矩形 52"/>
          <p:cNvSpPr/>
          <p:nvPr/>
        </p:nvSpPr>
        <p:spPr bwMode="auto">
          <a:xfrm>
            <a:off x="899173" y="1320888"/>
            <a:ext cx="4971032" cy="49869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89797" y="1169839"/>
            <a:ext cx="3427215" cy="764339"/>
            <a:chOff x="1589797" y="1169839"/>
            <a:chExt cx="3427215" cy="764339"/>
          </a:xfrm>
        </p:grpSpPr>
        <p:sp>
          <p:nvSpPr>
            <p:cNvPr id="55" name="Freeform 6"/>
            <p:cNvSpPr/>
            <p:nvPr/>
          </p:nvSpPr>
          <p:spPr bwMode="auto">
            <a:xfrm>
              <a:off x="1589797" y="1169839"/>
              <a:ext cx="3427215" cy="150733"/>
            </a:xfrm>
            <a:custGeom>
              <a:avLst/>
              <a:gdLst>
                <a:gd name="T0" fmla="*/ 285 w 4236"/>
                <a:gd name="T1" fmla="*/ 0 h 186"/>
                <a:gd name="T2" fmla="*/ 3967 w 4236"/>
                <a:gd name="T3" fmla="*/ 0 h 186"/>
                <a:gd name="T4" fmla="*/ 4236 w 4236"/>
                <a:gd name="T5" fmla="*/ 186 h 186"/>
                <a:gd name="T6" fmla="*/ 0 w 4236"/>
                <a:gd name="T7" fmla="*/ 186 h 186"/>
                <a:gd name="T8" fmla="*/ 285 w 4236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186">
                  <a:moveTo>
                    <a:pt x="285" y="0"/>
                  </a:moveTo>
                  <a:lnTo>
                    <a:pt x="3967" y="0"/>
                  </a:lnTo>
                  <a:lnTo>
                    <a:pt x="4236" y="186"/>
                  </a:lnTo>
                  <a:lnTo>
                    <a:pt x="0" y="18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6" name="Freeform 7"/>
            <p:cNvSpPr/>
            <p:nvPr/>
          </p:nvSpPr>
          <p:spPr bwMode="auto">
            <a:xfrm>
              <a:off x="1819866" y="1169839"/>
              <a:ext cx="2979773" cy="764339"/>
            </a:xfrm>
            <a:custGeom>
              <a:avLst/>
              <a:gdLst>
                <a:gd name="T0" fmla="*/ 0 w 3682"/>
                <a:gd name="T1" fmla="*/ 0 h 786"/>
                <a:gd name="T2" fmla="*/ 3682 w 3682"/>
                <a:gd name="T3" fmla="*/ 0 h 786"/>
                <a:gd name="T4" fmla="*/ 3682 w 3682"/>
                <a:gd name="T5" fmla="*/ 637 h 786"/>
                <a:gd name="T6" fmla="*/ 1823 w 3682"/>
                <a:gd name="T7" fmla="*/ 786 h 786"/>
                <a:gd name="T8" fmla="*/ 0 w 3682"/>
                <a:gd name="T9" fmla="*/ 637 h 786"/>
                <a:gd name="T10" fmla="*/ 0 w 3682"/>
                <a:gd name="T11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2" h="786">
                  <a:moveTo>
                    <a:pt x="0" y="0"/>
                  </a:moveTo>
                  <a:lnTo>
                    <a:pt x="3682" y="0"/>
                  </a:lnTo>
                  <a:lnTo>
                    <a:pt x="3682" y="637"/>
                  </a:lnTo>
                  <a:lnTo>
                    <a:pt x="1823" y="786"/>
                  </a:lnTo>
                  <a:lnTo>
                    <a:pt x="0" y="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730447" y="1322986"/>
              <a:ext cx="1107419" cy="4614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b="1" dirty="0">
                  <a:solidFill>
                    <a:srgbClr val="2E2E2E"/>
                  </a:solidFill>
                  <a:latin typeface="微软雅黑"/>
                </a:rPr>
                <a:t>甲公司</a:t>
              </a:r>
            </a:p>
          </p:txBody>
        </p:sp>
      </p:grpSp>
      <p:sp>
        <p:nvSpPr>
          <p:cNvPr id="59" name="矩形 58"/>
          <p:cNvSpPr/>
          <p:nvPr/>
        </p:nvSpPr>
        <p:spPr bwMode="auto">
          <a:xfrm>
            <a:off x="6096264" y="1320888"/>
            <a:ext cx="4971032" cy="498693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86888" y="1169839"/>
            <a:ext cx="3427215" cy="764339"/>
            <a:chOff x="6786888" y="1169839"/>
            <a:chExt cx="3427215" cy="764339"/>
          </a:xfrm>
        </p:grpSpPr>
        <p:sp>
          <p:nvSpPr>
            <p:cNvPr id="61" name="Freeform 6"/>
            <p:cNvSpPr/>
            <p:nvPr/>
          </p:nvSpPr>
          <p:spPr bwMode="auto">
            <a:xfrm>
              <a:off x="6786888" y="1169839"/>
              <a:ext cx="3427215" cy="150733"/>
            </a:xfrm>
            <a:custGeom>
              <a:avLst/>
              <a:gdLst>
                <a:gd name="T0" fmla="*/ 285 w 4236"/>
                <a:gd name="T1" fmla="*/ 0 h 186"/>
                <a:gd name="T2" fmla="*/ 3967 w 4236"/>
                <a:gd name="T3" fmla="*/ 0 h 186"/>
                <a:gd name="T4" fmla="*/ 4236 w 4236"/>
                <a:gd name="T5" fmla="*/ 186 h 186"/>
                <a:gd name="T6" fmla="*/ 0 w 4236"/>
                <a:gd name="T7" fmla="*/ 186 h 186"/>
                <a:gd name="T8" fmla="*/ 285 w 4236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6" h="186">
                  <a:moveTo>
                    <a:pt x="285" y="0"/>
                  </a:moveTo>
                  <a:lnTo>
                    <a:pt x="3967" y="0"/>
                  </a:lnTo>
                  <a:lnTo>
                    <a:pt x="4236" y="186"/>
                  </a:lnTo>
                  <a:lnTo>
                    <a:pt x="0" y="186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Freeform 7"/>
            <p:cNvSpPr/>
            <p:nvPr/>
          </p:nvSpPr>
          <p:spPr bwMode="auto">
            <a:xfrm>
              <a:off x="7016957" y="1169839"/>
              <a:ext cx="2979773" cy="764339"/>
            </a:xfrm>
            <a:custGeom>
              <a:avLst/>
              <a:gdLst>
                <a:gd name="T0" fmla="*/ 0 w 3682"/>
                <a:gd name="T1" fmla="*/ 0 h 786"/>
                <a:gd name="T2" fmla="*/ 3682 w 3682"/>
                <a:gd name="T3" fmla="*/ 0 h 786"/>
                <a:gd name="T4" fmla="*/ 3682 w 3682"/>
                <a:gd name="T5" fmla="*/ 637 h 786"/>
                <a:gd name="T6" fmla="*/ 1823 w 3682"/>
                <a:gd name="T7" fmla="*/ 786 h 786"/>
                <a:gd name="T8" fmla="*/ 0 w 3682"/>
                <a:gd name="T9" fmla="*/ 637 h 786"/>
                <a:gd name="T10" fmla="*/ 0 w 3682"/>
                <a:gd name="T11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2" h="786">
                  <a:moveTo>
                    <a:pt x="0" y="0"/>
                  </a:moveTo>
                  <a:lnTo>
                    <a:pt x="3682" y="0"/>
                  </a:lnTo>
                  <a:lnTo>
                    <a:pt x="3682" y="637"/>
                  </a:lnTo>
                  <a:lnTo>
                    <a:pt x="1823" y="786"/>
                  </a:lnTo>
                  <a:lnTo>
                    <a:pt x="0" y="6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927537" y="1322986"/>
              <a:ext cx="1107419" cy="4614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b="1" dirty="0">
                  <a:solidFill>
                    <a:srgbClr val="2E2E2E"/>
                  </a:solidFill>
                  <a:latin typeface="微软雅黑"/>
                </a:rPr>
                <a:t>乙公司</a:t>
              </a:r>
            </a:p>
          </p:txBody>
        </p:sp>
      </p:grpSp>
      <p:sp>
        <p:nvSpPr>
          <p:cNvPr id="64" name="TextBox 11"/>
          <p:cNvSpPr txBox="1"/>
          <p:nvPr/>
        </p:nvSpPr>
        <p:spPr>
          <a:xfrm>
            <a:off x="1231620" y="338523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规模较大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1589797" y="2369107"/>
            <a:ext cx="874201" cy="904623"/>
            <a:chOff x="1508324" y="1884286"/>
            <a:chExt cx="557866" cy="577280"/>
          </a:xfrm>
          <a:solidFill>
            <a:srgbClr val="FFC000"/>
          </a:solidFill>
        </p:grpSpPr>
        <p:sp>
          <p:nvSpPr>
            <p:cNvPr id="66" name="Freeform 6"/>
            <p:cNvSpPr>
              <a:spLocks noEditPoints="1"/>
            </p:cNvSpPr>
            <p:nvPr/>
          </p:nvSpPr>
          <p:spPr bwMode="auto">
            <a:xfrm>
              <a:off x="1508324" y="1884286"/>
              <a:ext cx="557866" cy="577280"/>
            </a:xfrm>
            <a:custGeom>
              <a:avLst/>
              <a:gdLst>
                <a:gd name="T0" fmla="*/ 230 w 460"/>
                <a:gd name="T1" fmla="*/ 41 h 460"/>
                <a:gd name="T2" fmla="*/ 419 w 460"/>
                <a:gd name="T3" fmla="*/ 230 h 460"/>
                <a:gd name="T4" fmla="*/ 230 w 460"/>
                <a:gd name="T5" fmla="*/ 419 h 460"/>
                <a:gd name="T6" fmla="*/ 41 w 460"/>
                <a:gd name="T7" fmla="*/ 230 h 460"/>
                <a:gd name="T8" fmla="*/ 230 w 460"/>
                <a:gd name="T9" fmla="*/ 41 h 460"/>
                <a:gd name="T10" fmla="*/ 230 w 460"/>
                <a:gd name="T11" fmla="*/ 0 h 460"/>
                <a:gd name="T12" fmla="*/ 460 w 460"/>
                <a:gd name="T13" fmla="*/ 230 h 460"/>
                <a:gd name="T14" fmla="*/ 230 w 460"/>
                <a:gd name="T15" fmla="*/ 460 h 460"/>
                <a:gd name="T16" fmla="*/ 0 w 460"/>
                <a:gd name="T17" fmla="*/ 230 h 460"/>
                <a:gd name="T18" fmla="*/ 230 w 460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0" h="460">
                  <a:moveTo>
                    <a:pt x="230" y="41"/>
                  </a:moveTo>
                  <a:cubicBezTo>
                    <a:pt x="334" y="41"/>
                    <a:pt x="419" y="125"/>
                    <a:pt x="419" y="230"/>
                  </a:cubicBezTo>
                  <a:cubicBezTo>
                    <a:pt x="419" y="334"/>
                    <a:pt x="334" y="419"/>
                    <a:pt x="230" y="419"/>
                  </a:cubicBezTo>
                  <a:cubicBezTo>
                    <a:pt x="125" y="419"/>
                    <a:pt x="41" y="334"/>
                    <a:pt x="41" y="230"/>
                  </a:cubicBezTo>
                  <a:cubicBezTo>
                    <a:pt x="41" y="125"/>
                    <a:pt x="125" y="41"/>
                    <a:pt x="230" y="41"/>
                  </a:cubicBezTo>
                  <a:close/>
                  <a:moveTo>
                    <a:pt x="230" y="0"/>
                  </a:moveTo>
                  <a:cubicBezTo>
                    <a:pt x="357" y="0"/>
                    <a:pt x="460" y="103"/>
                    <a:pt x="460" y="230"/>
                  </a:cubicBezTo>
                  <a:cubicBezTo>
                    <a:pt x="460" y="357"/>
                    <a:pt x="357" y="460"/>
                    <a:pt x="230" y="460"/>
                  </a:cubicBezTo>
                  <a:cubicBezTo>
                    <a:pt x="103" y="460"/>
                    <a:pt x="0" y="357"/>
                    <a:pt x="0" y="230"/>
                  </a:cubicBezTo>
                  <a:cubicBezTo>
                    <a:pt x="0" y="103"/>
                    <a:pt x="103" y="0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7" name="Freeform 7"/>
            <p:cNvSpPr/>
            <p:nvPr/>
          </p:nvSpPr>
          <p:spPr bwMode="auto">
            <a:xfrm>
              <a:off x="1578609" y="2052943"/>
              <a:ext cx="393484" cy="300290"/>
            </a:xfrm>
            <a:custGeom>
              <a:avLst/>
              <a:gdLst>
                <a:gd name="T0" fmla="*/ 310 w 325"/>
                <a:gd name="T1" fmla="*/ 15 h 239"/>
                <a:gd name="T2" fmla="*/ 253 w 325"/>
                <a:gd name="T3" fmla="*/ 15 h 239"/>
                <a:gd name="T4" fmla="*/ 128 w 325"/>
                <a:gd name="T5" fmla="*/ 139 h 239"/>
                <a:gd name="T6" fmla="*/ 72 w 325"/>
                <a:gd name="T7" fmla="*/ 83 h 239"/>
                <a:gd name="T8" fmla="*/ 15 w 325"/>
                <a:gd name="T9" fmla="*/ 83 h 239"/>
                <a:gd name="T10" fmla="*/ 15 w 325"/>
                <a:gd name="T11" fmla="*/ 139 h 239"/>
                <a:gd name="T12" fmla="*/ 100 w 325"/>
                <a:gd name="T13" fmla="*/ 223 h 239"/>
                <a:gd name="T14" fmla="*/ 156 w 325"/>
                <a:gd name="T15" fmla="*/ 223 h 239"/>
                <a:gd name="T16" fmla="*/ 310 w 325"/>
                <a:gd name="T17" fmla="*/ 71 h 239"/>
                <a:gd name="T18" fmla="*/ 310 w 325"/>
                <a:gd name="T19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239">
                  <a:moveTo>
                    <a:pt x="310" y="15"/>
                  </a:moveTo>
                  <a:cubicBezTo>
                    <a:pt x="294" y="0"/>
                    <a:pt x="269" y="0"/>
                    <a:pt x="253" y="15"/>
                  </a:cubicBezTo>
                  <a:lnTo>
                    <a:pt x="128" y="139"/>
                  </a:lnTo>
                  <a:lnTo>
                    <a:pt x="72" y="83"/>
                  </a:lnTo>
                  <a:cubicBezTo>
                    <a:pt x="56" y="67"/>
                    <a:pt x="31" y="67"/>
                    <a:pt x="15" y="83"/>
                  </a:cubicBezTo>
                  <a:cubicBezTo>
                    <a:pt x="0" y="98"/>
                    <a:pt x="0" y="123"/>
                    <a:pt x="15" y="139"/>
                  </a:cubicBezTo>
                  <a:lnTo>
                    <a:pt x="100" y="223"/>
                  </a:lnTo>
                  <a:cubicBezTo>
                    <a:pt x="115" y="239"/>
                    <a:pt x="141" y="239"/>
                    <a:pt x="156" y="223"/>
                  </a:cubicBezTo>
                  <a:lnTo>
                    <a:pt x="310" y="71"/>
                  </a:lnTo>
                  <a:cubicBezTo>
                    <a:pt x="325" y="56"/>
                    <a:pt x="325" y="31"/>
                    <a:pt x="31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202127" y="2373072"/>
            <a:ext cx="872176" cy="904627"/>
            <a:chOff x="4524845" y="1888254"/>
            <a:chExt cx="556574" cy="577282"/>
          </a:xfrm>
          <a:solidFill>
            <a:schemeClr val="tx1"/>
          </a:solidFill>
        </p:grpSpPr>
        <p:sp>
          <p:nvSpPr>
            <p:cNvPr id="69" name="Freeform 8"/>
            <p:cNvSpPr>
              <a:spLocks noEditPoints="1"/>
            </p:cNvSpPr>
            <p:nvPr/>
          </p:nvSpPr>
          <p:spPr bwMode="auto">
            <a:xfrm>
              <a:off x="4524845" y="1888254"/>
              <a:ext cx="556574" cy="577282"/>
            </a:xfrm>
            <a:custGeom>
              <a:avLst/>
              <a:gdLst>
                <a:gd name="T0" fmla="*/ 230 w 459"/>
                <a:gd name="T1" fmla="*/ 41 h 460"/>
                <a:gd name="T2" fmla="*/ 419 w 459"/>
                <a:gd name="T3" fmla="*/ 230 h 460"/>
                <a:gd name="T4" fmla="*/ 230 w 459"/>
                <a:gd name="T5" fmla="*/ 419 h 460"/>
                <a:gd name="T6" fmla="*/ 40 w 459"/>
                <a:gd name="T7" fmla="*/ 230 h 460"/>
                <a:gd name="T8" fmla="*/ 230 w 459"/>
                <a:gd name="T9" fmla="*/ 41 h 460"/>
                <a:gd name="T10" fmla="*/ 230 w 459"/>
                <a:gd name="T11" fmla="*/ 0 h 460"/>
                <a:gd name="T12" fmla="*/ 459 w 459"/>
                <a:gd name="T13" fmla="*/ 230 h 460"/>
                <a:gd name="T14" fmla="*/ 230 w 459"/>
                <a:gd name="T15" fmla="*/ 460 h 460"/>
                <a:gd name="T16" fmla="*/ 0 w 459"/>
                <a:gd name="T17" fmla="*/ 230 h 460"/>
                <a:gd name="T18" fmla="*/ 230 w 459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460">
                  <a:moveTo>
                    <a:pt x="230" y="41"/>
                  </a:moveTo>
                  <a:cubicBezTo>
                    <a:pt x="334" y="41"/>
                    <a:pt x="419" y="125"/>
                    <a:pt x="419" y="230"/>
                  </a:cubicBezTo>
                  <a:cubicBezTo>
                    <a:pt x="419" y="334"/>
                    <a:pt x="334" y="419"/>
                    <a:pt x="230" y="419"/>
                  </a:cubicBezTo>
                  <a:cubicBezTo>
                    <a:pt x="125" y="419"/>
                    <a:pt x="40" y="334"/>
                    <a:pt x="40" y="230"/>
                  </a:cubicBezTo>
                  <a:cubicBezTo>
                    <a:pt x="40" y="125"/>
                    <a:pt x="125" y="41"/>
                    <a:pt x="230" y="41"/>
                  </a:cubicBezTo>
                  <a:close/>
                  <a:moveTo>
                    <a:pt x="230" y="0"/>
                  </a:moveTo>
                  <a:cubicBezTo>
                    <a:pt x="356" y="0"/>
                    <a:pt x="459" y="103"/>
                    <a:pt x="459" y="230"/>
                  </a:cubicBezTo>
                  <a:cubicBezTo>
                    <a:pt x="459" y="357"/>
                    <a:pt x="356" y="460"/>
                    <a:pt x="230" y="460"/>
                  </a:cubicBezTo>
                  <a:cubicBezTo>
                    <a:pt x="103" y="460"/>
                    <a:pt x="0" y="357"/>
                    <a:pt x="0" y="230"/>
                  </a:cubicBezTo>
                  <a:cubicBezTo>
                    <a:pt x="0" y="103"/>
                    <a:pt x="103" y="0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0" name="Freeform 9"/>
            <p:cNvSpPr/>
            <p:nvPr/>
          </p:nvSpPr>
          <p:spPr bwMode="auto">
            <a:xfrm>
              <a:off x="4655478" y="2006601"/>
              <a:ext cx="322296" cy="332650"/>
            </a:xfrm>
            <a:custGeom>
              <a:avLst/>
              <a:gdLst>
                <a:gd name="T0" fmla="*/ 191 w 266"/>
                <a:gd name="T1" fmla="*/ 16 h 265"/>
                <a:gd name="T2" fmla="*/ 133 w 266"/>
                <a:gd name="T3" fmla="*/ 74 h 265"/>
                <a:gd name="T4" fmla="*/ 74 w 266"/>
                <a:gd name="T5" fmla="*/ 16 h 265"/>
                <a:gd name="T6" fmla="*/ 16 w 266"/>
                <a:gd name="T7" fmla="*/ 16 h 265"/>
                <a:gd name="T8" fmla="*/ 16 w 266"/>
                <a:gd name="T9" fmla="*/ 74 h 265"/>
                <a:gd name="T10" fmla="*/ 74 w 266"/>
                <a:gd name="T11" fmla="*/ 132 h 265"/>
                <a:gd name="T12" fmla="*/ 16 w 266"/>
                <a:gd name="T13" fmla="*/ 191 h 265"/>
                <a:gd name="T14" fmla="*/ 16 w 266"/>
                <a:gd name="T15" fmla="*/ 249 h 265"/>
                <a:gd name="T16" fmla="*/ 74 w 266"/>
                <a:gd name="T17" fmla="*/ 249 h 265"/>
                <a:gd name="T18" fmla="*/ 133 w 266"/>
                <a:gd name="T19" fmla="*/ 191 h 265"/>
                <a:gd name="T20" fmla="*/ 191 w 266"/>
                <a:gd name="T21" fmla="*/ 249 h 265"/>
                <a:gd name="T22" fmla="*/ 249 w 266"/>
                <a:gd name="T23" fmla="*/ 249 h 265"/>
                <a:gd name="T24" fmla="*/ 249 w 266"/>
                <a:gd name="T25" fmla="*/ 191 h 265"/>
                <a:gd name="T26" fmla="*/ 191 w 266"/>
                <a:gd name="T27" fmla="*/ 132 h 265"/>
                <a:gd name="T28" fmla="*/ 249 w 266"/>
                <a:gd name="T29" fmla="*/ 74 h 265"/>
                <a:gd name="T30" fmla="*/ 249 w 266"/>
                <a:gd name="T31" fmla="*/ 16 h 265"/>
                <a:gd name="T32" fmla="*/ 191 w 266"/>
                <a:gd name="T33" fmla="*/ 1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265">
                  <a:moveTo>
                    <a:pt x="191" y="16"/>
                  </a:moveTo>
                  <a:lnTo>
                    <a:pt x="133" y="74"/>
                  </a:lnTo>
                  <a:lnTo>
                    <a:pt x="74" y="16"/>
                  </a:lnTo>
                  <a:cubicBezTo>
                    <a:pt x="58" y="0"/>
                    <a:pt x="32" y="0"/>
                    <a:pt x="16" y="16"/>
                  </a:cubicBezTo>
                  <a:cubicBezTo>
                    <a:pt x="0" y="32"/>
                    <a:pt x="0" y="58"/>
                    <a:pt x="16" y="74"/>
                  </a:cubicBezTo>
                  <a:lnTo>
                    <a:pt x="74" y="132"/>
                  </a:lnTo>
                  <a:lnTo>
                    <a:pt x="16" y="191"/>
                  </a:lnTo>
                  <a:cubicBezTo>
                    <a:pt x="0" y="207"/>
                    <a:pt x="0" y="233"/>
                    <a:pt x="16" y="249"/>
                  </a:cubicBezTo>
                  <a:cubicBezTo>
                    <a:pt x="32" y="265"/>
                    <a:pt x="58" y="265"/>
                    <a:pt x="74" y="249"/>
                  </a:cubicBezTo>
                  <a:lnTo>
                    <a:pt x="133" y="191"/>
                  </a:lnTo>
                  <a:lnTo>
                    <a:pt x="191" y="249"/>
                  </a:lnTo>
                  <a:cubicBezTo>
                    <a:pt x="207" y="265"/>
                    <a:pt x="233" y="265"/>
                    <a:pt x="249" y="249"/>
                  </a:cubicBezTo>
                  <a:cubicBezTo>
                    <a:pt x="266" y="233"/>
                    <a:pt x="266" y="207"/>
                    <a:pt x="249" y="191"/>
                  </a:cubicBezTo>
                  <a:lnTo>
                    <a:pt x="191" y="132"/>
                  </a:lnTo>
                  <a:lnTo>
                    <a:pt x="249" y="74"/>
                  </a:lnTo>
                  <a:cubicBezTo>
                    <a:pt x="266" y="58"/>
                    <a:pt x="266" y="32"/>
                    <a:pt x="249" y="16"/>
                  </a:cubicBezTo>
                  <a:cubicBezTo>
                    <a:pt x="233" y="0"/>
                    <a:pt x="207" y="0"/>
                    <a:pt x="19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71" name="TextBox 23"/>
          <p:cNvSpPr txBox="1"/>
          <p:nvPr/>
        </p:nvSpPr>
        <p:spPr>
          <a:xfrm>
            <a:off x="1231620" y="390797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成立</a:t>
            </a:r>
            <a:r>
              <a:rPr lang="en-US" altLang="zh-CN" sz="1999" b="0" dirty="0">
                <a:solidFill>
                  <a:srgbClr val="605958"/>
                </a:solidFill>
              </a:rPr>
              <a:t>12</a:t>
            </a:r>
            <a:r>
              <a:rPr lang="zh-CN" altLang="en-US" sz="1999" b="0" dirty="0">
                <a:solidFill>
                  <a:srgbClr val="605958"/>
                </a:solidFill>
              </a:rPr>
              <a:t>年</a:t>
            </a:r>
          </a:p>
        </p:txBody>
      </p:sp>
      <p:sp>
        <p:nvSpPr>
          <p:cNvPr id="72" name="TextBox 24"/>
          <p:cNvSpPr txBox="1"/>
          <p:nvPr/>
        </p:nvSpPr>
        <p:spPr>
          <a:xfrm>
            <a:off x="1231620" y="443072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设备齐全</a:t>
            </a:r>
          </a:p>
        </p:txBody>
      </p:sp>
      <p:sp>
        <p:nvSpPr>
          <p:cNvPr id="73" name="TextBox 25"/>
          <p:cNvSpPr txBox="1"/>
          <p:nvPr/>
        </p:nvSpPr>
        <p:spPr>
          <a:xfrm>
            <a:off x="1231620" y="495346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技术较全面</a:t>
            </a:r>
          </a:p>
        </p:txBody>
      </p:sp>
      <p:sp>
        <p:nvSpPr>
          <p:cNvPr id="74" name="TextBox 26"/>
          <p:cNvSpPr txBox="1"/>
          <p:nvPr/>
        </p:nvSpPr>
        <p:spPr>
          <a:xfrm>
            <a:off x="1231620" y="547620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知名度较高</a:t>
            </a:r>
          </a:p>
        </p:txBody>
      </p:sp>
      <p:sp>
        <p:nvSpPr>
          <p:cNvPr id="75" name="TextBox 28"/>
          <p:cNvSpPr txBox="1"/>
          <p:nvPr/>
        </p:nvSpPr>
        <p:spPr>
          <a:xfrm>
            <a:off x="3701850" y="338523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离市区较远</a:t>
            </a:r>
          </a:p>
        </p:txBody>
      </p:sp>
      <p:sp>
        <p:nvSpPr>
          <p:cNvPr id="76" name="TextBox 29"/>
          <p:cNvSpPr txBox="1"/>
          <p:nvPr/>
        </p:nvSpPr>
        <p:spPr>
          <a:xfrm>
            <a:off x="3701850" y="390797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经营模式传统</a:t>
            </a:r>
          </a:p>
        </p:txBody>
      </p:sp>
      <p:sp>
        <p:nvSpPr>
          <p:cNvPr id="77" name="TextBox 30"/>
          <p:cNvSpPr txBox="1"/>
          <p:nvPr/>
        </p:nvSpPr>
        <p:spPr>
          <a:xfrm>
            <a:off x="3701850" y="443072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管理流程复杂</a:t>
            </a:r>
          </a:p>
        </p:txBody>
      </p:sp>
      <p:sp>
        <p:nvSpPr>
          <p:cNvPr id="78" name="TextBox 33"/>
          <p:cNvSpPr txBox="1"/>
          <p:nvPr/>
        </p:nvSpPr>
        <p:spPr>
          <a:xfrm>
            <a:off x="3701850" y="495346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定位不清晰</a:t>
            </a:r>
          </a:p>
        </p:txBody>
      </p:sp>
      <p:sp>
        <p:nvSpPr>
          <p:cNvPr id="79" name="TextBox 36"/>
          <p:cNvSpPr txBox="1"/>
          <p:nvPr/>
        </p:nvSpPr>
        <p:spPr>
          <a:xfrm>
            <a:off x="6536976" y="338523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定位准确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6799725" y="2369107"/>
            <a:ext cx="874201" cy="904623"/>
            <a:chOff x="1508324" y="1884286"/>
            <a:chExt cx="557866" cy="577280"/>
          </a:xfrm>
          <a:solidFill>
            <a:srgbClr val="FFC000"/>
          </a:solidFill>
        </p:grpSpPr>
        <p:sp>
          <p:nvSpPr>
            <p:cNvPr id="81" name="Freeform 6"/>
            <p:cNvSpPr>
              <a:spLocks noEditPoints="1"/>
            </p:cNvSpPr>
            <p:nvPr/>
          </p:nvSpPr>
          <p:spPr bwMode="auto">
            <a:xfrm>
              <a:off x="1508324" y="1884286"/>
              <a:ext cx="557866" cy="577280"/>
            </a:xfrm>
            <a:custGeom>
              <a:avLst/>
              <a:gdLst>
                <a:gd name="T0" fmla="*/ 230 w 460"/>
                <a:gd name="T1" fmla="*/ 41 h 460"/>
                <a:gd name="T2" fmla="*/ 419 w 460"/>
                <a:gd name="T3" fmla="*/ 230 h 460"/>
                <a:gd name="T4" fmla="*/ 230 w 460"/>
                <a:gd name="T5" fmla="*/ 419 h 460"/>
                <a:gd name="T6" fmla="*/ 41 w 460"/>
                <a:gd name="T7" fmla="*/ 230 h 460"/>
                <a:gd name="T8" fmla="*/ 230 w 460"/>
                <a:gd name="T9" fmla="*/ 41 h 460"/>
                <a:gd name="T10" fmla="*/ 230 w 460"/>
                <a:gd name="T11" fmla="*/ 0 h 460"/>
                <a:gd name="T12" fmla="*/ 460 w 460"/>
                <a:gd name="T13" fmla="*/ 230 h 460"/>
                <a:gd name="T14" fmla="*/ 230 w 460"/>
                <a:gd name="T15" fmla="*/ 460 h 460"/>
                <a:gd name="T16" fmla="*/ 0 w 460"/>
                <a:gd name="T17" fmla="*/ 230 h 460"/>
                <a:gd name="T18" fmla="*/ 230 w 460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0" h="460">
                  <a:moveTo>
                    <a:pt x="230" y="41"/>
                  </a:moveTo>
                  <a:cubicBezTo>
                    <a:pt x="334" y="41"/>
                    <a:pt x="419" y="125"/>
                    <a:pt x="419" y="230"/>
                  </a:cubicBezTo>
                  <a:cubicBezTo>
                    <a:pt x="419" y="334"/>
                    <a:pt x="334" y="419"/>
                    <a:pt x="230" y="419"/>
                  </a:cubicBezTo>
                  <a:cubicBezTo>
                    <a:pt x="125" y="419"/>
                    <a:pt x="41" y="334"/>
                    <a:pt x="41" y="230"/>
                  </a:cubicBezTo>
                  <a:cubicBezTo>
                    <a:pt x="41" y="125"/>
                    <a:pt x="125" y="41"/>
                    <a:pt x="230" y="41"/>
                  </a:cubicBezTo>
                  <a:close/>
                  <a:moveTo>
                    <a:pt x="230" y="0"/>
                  </a:moveTo>
                  <a:cubicBezTo>
                    <a:pt x="357" y="0"/>
                    <a:pt x="460" y="103"/>
                    <a:pt x="460" y="230"/>
                  </a:cubicBezTo>
                  <a:cubicBezTo>
                    <a:pt x="460" y="357"/>
                    <a:pt x="357" y="460"/>
                    <a:pt x="230" y="460"/>
                  </a:cubicBezTo>
                  <a:cubicBezTo>
                    <a:pt x="103" y="460"/>
                    <a:pt x="0" y="357"/>
                    <a:pt x="0" y="230"/>
                  </a:cubicBezTo>
                  <a:cubicBezTo>
                    <a:pt x="0" y="103"/>
                    <a:pt x="103" y="0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" name="Freeform 7"/>
            <p:cNvSpPr/>
            <p:nvPr/>
          </p:nvSpPr>
          <p:spPr bwMode="auto">
            <a:xfrm>
              <a:off x="1578609" y="2052943"/>
              <a:ext cx="393484" cy="300290"/>
            </a:xfrm>
            <a:custGeom>
              <a:avLst/>
              <a:gdLst>
                <a:gd name="T0" fmla="*/ 310 w 325"/>
                <a:gd name="T1" fmla="*/ 15 h 239"/>
                <a:gd name="T2" fmla="*/ 253 w 325"/>
                <a:gd name="T3" fmla="*/ 15 h 239"/>
                <a:gd name="T4" fmla="*/ 128 w 325"/>
                <a:gd name="T5" fmla="*/ 139 h 239"/>
                <a:gd name="T6" fmla="*/ 72 w 325"/>
                <a:gd name="T7" fmla="*/ 83 h 239"/>
                <a:gd name="T8" fmla="*/ 15 w 325"/>
                <a:gd name="T9" fmla="*/ 83 h 239"/>
                <a:gd name="T10" fmla="*/ 15 w 325"/>
                <a:gd name="T11" fmla="*/ 139 h 239"/>
                <a:gd name="T12" fmla="*/ 100 w 325"/>
                <a:gd name="T13" fmla="*/ 223 h 239"/>
                <a:gd name="T14" fmla="*/ 156 w 325"/>
                <a:gd name="T15" fmla="*/ 223 h 239"/>
                <a:gd name="T16" fmla="*/ 310 w 325"/>
                <a:gd name="T17" fmla="*/ 71 h 239"/>
                <a:gd name="T18" fmla="*/ 310 w 325"/>
                <a:gd name="T19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239">
                  <a:moveTo>
                    <a:pt x="310" y="15"/>
                  </a:moveTo>
                  <a:cubicBezTo>
                    <a:pt x="294" y="0"/>
                    <a:pt x="269" y="0"/>
                    <a:pt x="253" y="15"/>
                  </a:cubicBezTo>
                  <a:lnTo>
                    <a:pt x="128" y="139"/>
                  </a:lnTo>
                  <a:lnTo>
                    <a:pt x="72" y="83"/>
                  </a:lnTo>
                  <a:cubicBezTo>
                    <a:pt x="56" y="67"/>
                    <a:pt x="31" y="67"/>
                    <a:pt x="15" y="83"/>
                  </a:cubicBezTo>
                  <a:cubicBezTo>
                    <a:pt x="0" y="98"/>
                    <a:pt x="0" y="123"/>
                    <a:pt x="15" y="139"/>
                  </a:cubicBezTo>
                  <a:lnTo>
                    <a:pt x="100" y="223"/>
                  </a:lnTo>
                  <a:cubicBezTo>
                    <a:pt x="115" y="239"/>
                    <a:pt x="141" y="239"/>
                    <a:pt x="156" y="223"/>
                  </a:cubicBezTo>
                  <a:lnTo>
                    <a:pt x="310" y="71"/>
                  </a:lnTo>
                  <a:cubicBezTo>
                    <a:pt x="325" y="56"/>
                    <a:pt x="325" y="31"/>
                    <a:pt x="31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093012" y="2373072"/>
            <a:ext cx="872176" cy="904627"/>
            <a:chOff x="4524845" y="1888254"/>
            <a:chExt cx="556574" cy="577282"/>
          </a:xfrm>
          <a:solidFill>
            <a:schemeClr val="tx1"/>
          </a:solidFill>
        </p:grpSpPr>
        <p:sp>
          <p:nvSpPr>
            <p:cNvPr id="84" name="Freeform 8"/>
            <p:cNvSpPr>
              <a:spLocks noEditPoints="1"/>
            </p:cNvSpPr>
            <p:nvPr/>
          </p:nvSpPr>
          <p:spPr bwMode="auto">
            <a:xfrm>
              <a:off x="4524845" y="1888254"/>
              <a:ext cx="556574" cy="577282"/>
            </a:xfrm>
            <a:custGeom>
              <a:avLst/>
              <a:gdLst>
                <a:gd name="T0" fmla="*/ 230 w 459"/>
                <a:gd name="T1" fmla="*/ 41 h 460"/>
                <a:gd name="T2" fmla="*/ 419 w 459"/>
                <a:gd name="T3" fmla="*/ 230 h 460"/>
                <a:gd name="T4" fmla="*/ 230 w 459"/>
                <a:gd name="T5" fmla="*/ 419 h 460"/>
                <a:gd name="T6" fmla="*/ 40 w 459"/>
                <a:gd name="T7" fmla="*/ 230 h 460"/>
                <a:gd name="T8" fmla="*/ 230 w 459"/>
                <a:gd name="T9" fmla="*/ 41 h 460"/>
                <a:gd name="T10" fmla="*/ 230 w 459"/>
                <a:gd name="T11" fmla="*/ 0 h 460"/>
                <a:gd name="T12" fmla="*/ 459 w 459"/>
                <a:gd name="T13" fmla="*/ 230 h 460"/>
                <a:gd name="T14" fmla="*/ 230 w 459"/>
                <a:gd name="T15" fmla="*/ 460 h 460"/>
                <a:gd name="T16" fmla="*/ 0 w 459"/>
                <a:gd name="T17" fmla="*/ 230 h 460"/>
                <a:gd name="T18" fmla="*/ 230 w 459"/>
                <a:gd name="T1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460">
                  <a:moveTo>
                    <a:pt x="230" y="41"/>
                  </a:moveTo>
                  <a:cubicBezTo>
                    <a:pt x="334" y="41"/>
                    <a:pt x="419" y="125"/>
                    <a:pt x="419" y="230"/>
                  </a:cubicBezTo>
                  <a:cubicBezTo>
                    <a:pt x="419" y="334"/>
                    <a:pt x="334" y="419"/>
                    <a:pt x="230" y="419"/>
                  </a:cubicBezTo>
                  <a:cubicBezTo>
                    <a:pt x="125" y="419"/>
                    <a:pt x="40" y="334"/>
                    <a:pt x="40" y="230"/>
                  </a:cubicBezTo>
                  <a:cubicBezTo>
                    <a:pt x="40" y="125"/>
                    <a:pt x="125" y="41"/>
                    <a:pt x="230" y="41"/>
                  </a:cubicBezTo>
                  <a:close/>
                  <a:moveTo>
                    <a:pt x="230" y="0"/>
                  </a:moveTo>
                  <a:cubicBezTo>
                    <a:pt x="356" y="0"/>
                    <a:pt x="459" y="103"/>
                    <a:pt x="459" y="230"/>
                  </a:cubicBezTo>
                  <a:cubicBezTo>
                    <a:pt x="459" y="357"/>
                    <a:pt x="356" y="460"/>
                    <a:pt x="230" y="460"/>
                  </a:cubicBezTo>
                  <a:cubicBezTo>
                    <a:pt x="103" y="460"/>
                    <a:pt x="0" y="357"/>
                    <a:pt x="0" y="230"/>
                  </a:cubicBezTo>
                  <a:cubicBezTo>
                    <a:pt x="0" y="103"/>
                    <a:pt x="103" y="0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4655478" y="2006601"/>
              <a:ext cx="322296" cy="332650"/>
            </a:xfrm>
            <a:custGeom>
              <a:avLst/>
              <a:gdLst>
                <a:gd name="T0" fmla="*/ 191 w 266"/>
                <a:gd name="T1" fmla="*/ 16 h 265"/>
                <a:gd name="T2" fmla="*/ 133 w 266"/>
                <a:gd name="T3" fmla="*/ 74 h 265"/>
                <a:gd name="T4" fmla="*/ 74 w 266"/>
                <a:gd name="T5" fmla="*/ 16 h 265"/>
                <a:gd name="T6" fmla="*/ 16 w 266"/>
                <a:gd name="T7" fmla="*/ 16 h 265"/>
                <a:gd name="T8" fmla="*/ 16 w 266"/>
                <a:gd name="T9" fmla="*/ 74 h 265"/>
                <a:gd name="T10" fmla="*/ 74 w 266"/>
                <a:gd name="T11" fmla="*/ 132 h 265"/>
                <a:gd name="T12" fmla="*/ 16 w 266"/>
                <a:gd name="T13" fmla="*/ 191 h 265"/>
                <a:gd name="T14" fmla="*/ 16 w 266"/>
                <a:gd name="T15" fmla="*/ 249 h 265"/>
                <a:gd name="T16" fmla="*/ 74 w 266"/>
                <a:gd name="T17" fmla="*/ 249 h 265"/>
                <a:gd name="T18" fmla="*/ 133 w 266"/>
                <a:gd name="T19" fmla="*/ 191 h 265"/>
                <a:gd name="T20" fmla="*/ 191 w 266"/>
                <a:gd name="T21" fmla="*/ 249 h 265"/>
                <a:gd name="T22" fmla="*/ 249 w 266"/>
                <a:gd name="T23" fmla="*/ 249 h 265"/>
                <a:gd name="T24" fmla="*/ 249 w 266"/>
                <a:gd name="T25" fmla="*/ 191 h 265"/>
                <a:gd name="T26" fmla="*/ 191 w 266"/>
                <a:gd name="T27" fmla="*/ 132 h 265"/>
                <a:gd name="T28" fmla="*/ 249 w 266"/>
                <a:gd name="T29" fmla="*/ 74 h 265"/>
                <a:gd name="T30" fmla="*/ 249 w 266"/>
                <a:gd name="T31" fmla="*/ 16 h 265"/>
                <a:gd name="T32" fmla="*/ 191 w 266"/>
                <a:gd name="T33" fmla="*/ 1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265">
                  <a:moveTo>
                    <a:pt x="191" y="16"/>
                  </a:moveTo>
                  <a:lnTo>
                    <a:pt x="133" y="74"/>
                  </a:lnTo>
                  <a:lnTo>
                    <a:pt x="74" y="16"/>
                  </a:lnTo>
                  <a:cubicBezTo>
                    <a:pt x="58" y="0"/>
                    <a:pt x="32" y="0"/>
                    <a:pt x="16" y="16"/>
                  </a:cubicBezTo>
                  <a:cubicBezTo>
                    <a:pt x="0" y="32"/>
                    <a:pt x="0" y="58"/>
                    <a:pt x="16" y="74"/>
                  </a:cubicBezTo>
                  <a:lnTo>
                    <a:pt x="74" y="132"/>
                  </a:lnTo>
                  <a:lnTo>
                    <a:pt x="16" y="191"/>
                  </a:lnTo>
                  <a:cubicBezTo>
                    <a:pt x="0" y="207"/>
                    <a:pt x="0" y="233"/>
                    <a:pt x="16" y="249"/>
                  </a:cubicBezTo>
                  <a:cubicBezTo>
                    <a:pt x="32" y="265"/>
                    <a:pt x="58" y="265"/>
                    <a:pt x="74" y="249"/>
                  </a:cubicBezTo>
                  <a:lnTo>
                    <a:pt x="133" y="191"/>
                  </a:lnTo>
                  <a:lnTo>
                    <a:pt x="191" y="249"/>
                  </a:lnTo>
                  <a:cubicBezTo>
                    <a:pt x="207" y="265"/>
                    <a:pt x="233" y="265"/>
                    <a:pt x="249" y="249"/>
                  </a:cubicBezTo>
                  <a:cubicBezTo>
                    <a:pt x="266" y="233"/>
                    <a:pt x="266" y="207"/>
                    <a:pt x="249" y="191"/>
                  </a:cubicBezTo>
                  <a:lnTo>
                    <a:pt x="191" y="132"/>
                  </a:lnTo>
                  <a:lnTo>
                    <a:pt x="249" y="74"/>
                  </a:lnTo>
                  <a:cubicBezTo>
                    <a:pt x="266" y="58"/>
                    <a:pt x="266" y="32"/>
                    <a:pt x="249" y="16"/>
                  </a:cubicBezTo>
                  <a:cubicBezTo>
                    <a:pt x="233" y="0"/>
                    <a:pt x="207" y="0"/>
                    <a:pt x="19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86" name="TextBox 43"/>
          <p:cNvSpPr txBox="1"/>
          <p:nvPr/>
        </p:nvSpPr>
        <p:spPr>
          <a:xfrm>
            <a:off x="6536976" y="390797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规模较大</a:t>
            </a:r>
          </a:p>
        </p:txBody>
      </p:sp>
      <p:sp>
        <p:nvSpPr>
          <p:cNvPr id="87" name="TextBox 44"/>
          <p:cNvSpPr txBox="1"/>
          <p:nvPr/>
        </p:nvSpPr>
        <p:spPr>
          <a:xfrm>
            <a:off x="6536976" y="443072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设备齐全</a:t>
            </a:r>
          </a:p>
        </p:txBody>
      </p:sp>
      <p:sp>
        <p:nvSpPr>
          <p:cNvPr id="88" name="TextBox 45"/>
          <p:cNvSpPr txBox="1"/>
          <p:nvPr/>
        </p:nvSpPr>
        <p:spPr>
          <a:xfrm>
            <a:off x="6536976" y="495346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管理规范</a:t>
            </a:r>
          </a:p>
        </p:txBody>
      </p:sp>
      <p:sp>
        <p:nvSpPr>
          <p:cNvPr id="89" name="TextBox 47"/>
          <p:cNvSpPr txBox="1"/>
          <p:nvPr/>
        </p:nvSpPr>
        <p:spPr>
          <a:xfrm>
            <a:off x="8534679" y="338523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选址偏辟</a:t>
            </a:r>
          </a:p>
        </p:txBody>
      </p:sp>
      <p:sp>
        <p:nvSpPr>
          <p:cNvPr id="90" name="TextBox 48"/>
          <p:cNvSpPr txBox="1"/>
          <p:nvPr/>
        </p:nvSpPr>
        <p:spPr>
          <a:xfrm>
            <a:off x="8534680" y="3907979"/>
            <a:ext cx="2532617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档次和定位不匹配</a:t>
            </a:r>
          </a:p>
        </p:txBody>
      </p:sp>
      <p:sp>
        <p:nvSpPr>
          <p:cNvPr id="91" name="TextBox 49"/>
          <p:cNvSpPr txBox="1"/>
          <p:nvPr/>
        </p:nvSpPr>
        <p:spPr>
          <a:xfrm>
            <a:off x="8534679" y="443072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服务细节不好</a:t>
            </a:r>
          </a:p>
        </p:txBody>
      </p:sp>
      <p:sp>
        <p:nvSpPr>
          <p:cNvPr id="92" name="TextBox 50"/>
          <p:cNvSpPr txBox="1"/>
          <p:nvPr/>
        </p:nvSpPr>
        <p:spPr>
          <a:xfrm>
            <a:off x="8534679" y="495346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algn="l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999" b="0" dirty="0">
                <a:solidFill>
                  <a:srgbClr val="605958"/>
                </a:solidFill>
              </a:rPr>
              <a:t>●</a:t>
            </a:r>
            <a:r>
              <a:rPr lang="zh-CN" altLang="en-US" sz="1999" b="0" dirty="0">
                <a:solidFill>
                  <a:srgbClr val="605958"/>
                </a:solidFill>
              </a:rPr>
              <a:t>消费体验不好</a:t>
            </a:r>
          </a:p>
        </p:txBody>
      </p:sp>
      <p:cxnSp>
        <p:nvCxnSpPr>
          <p:cNvPr id="93" name="直接连接符 92"/>
          <p:cNvCxnSpPr/>
          <p:nvPr/>
        </p:nvCxnSpPr>
        <p:spPr bwMode="auto">
          <a:xfrm>
            <a:off x="8203244" y="2633399"/>
            <a:ext cx="0" cy="3143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直接连接符 93"/>
          <p:cNvCxnSpPr/>
          <p:nvPr/>
        </p:nvCxnSpPr>
        <p:spPr bwMode="auto">
          <a:xfrm>
            <a:off x="3287811" y="2633399"/>
            <a:ext cx="0" cy="3143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4" name="组合 53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58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0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95" name="矩形 94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1.4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250"/>
                            </p:stCondLst>
                            <p:childTnLst>
                              <p:par>
                                <p:cTn id="6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2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9" grpId="0" animBg="1"/>
      <p:bldP spid="64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4"/>
          <p:cNvSpPr txBox="1"/>
          <p:nvPr/>
        </p:nvSpPr>
        <p:spPr>
          <a:xfrm>
            <a:off x="1395658" y="228128"/>
            <a:ext cx="3118285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运营团队介绍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472135" y="905081"/>
            <a:ext cx="1515769" cy="1494404"/>
            <a:chOff x="5472135" y="905081"/>
            <a:chExt cx="1515769" cy="1494404"/>
          </a:xfrm>
        </p:grpSpPr>
        <p:sp>
          <p:nvSpPr>
            <p:cNvPr id="46" name="矩形: 圆角 45"/>
            <p:cNvSpPr/>
            <p:nvPr/>
          </p:nvSpPr>
          <p:spPr bwMode="auto">
            <a:xfrm>
              <a:off x="5472135" y="905081"/>
              <a:ext cx="1515769" cy="1494404"/>
            </a:xfrm>
            <a:prstGeom prst="roundRect">
              <a:avLst>
                <a:gd name="adj" fmla="val 6522"/>
              </a:avLst>
            </a:prstGeom>
            <a:solidFill>
              <a:srgbClr val="FFC000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799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8" name="矩形 57"/>
            <p:cNvSpPr/>
            <p:nvPr/>
          </p:nvSpPr>
          <p:spPr bwMode="auto">
            <a:xfrm>
              <a:off x="5578536" y="999199"/>
              <a:ext cx="1303187" cy="128481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73528" y="2747968"/>
            <a:ext cx="1515769" cy="1494404"/>
            <a:chOff x="5473528" y="2747968"/>
            <a:chExt cx="1515769" cy="1494404"/>
          </a:xfrm>
        </p:grpSpPr>
        <p:sp>
          <p:nvSpPr>
            <p:cNvPr id="47" name="矩形: 圆角 46"/>
            <p:cNvSpPr/>
            <p:nvPr/>
          </p:nvSpPr>
          <p:spPr bwMode="auto">
            <a:xfrm>
              <a:off x="5473528" y="2747968"/>
              <a:ext cx="1515769" cy="1494404"/>
            </a:xfrm>
            <a:prstGeom prst="roundRect">
              <a:avLst>
                <a:gd name="adj" fmla="val 6522"/>
              </a:avLst>
            </a:prstGeom>
            <a:solidFill>
              <a:srgbClr val="FFC000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799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0" name="矩形 59"/>
            <p:cNvSpPr/>
            <p:nvPr/>
          </p:nvSpPr>
          <p:spPr bwMode="auto">
            <a:xfrm>
              <a:off x="5593050" y="2851560"/>
              <a:ext cx="1303187" cy="1284818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73528" y="4590854"/>
            <a:ext cx="1515769" cy="1494404"/>
            <a:chOff x="5473528" y="4590854"/>
            <a:chExt cx="1515769" cy="1494404"/>
          </a:xfrm>
        </p:grpSpPr>
        <p:sp>
          <p:nvSpPr>
            <p:cNvPr id="54" name="矩形: 圆角 53"/>
            <p:cNvSpPr/>
            <p:nvPr/>
          </p:nvSpPr>
          <p:spPr bwMode="auto">
            <a:xfrm>
              <a:off x="5473528" y="4590854"/>
              <a:ext cx="1515769" cy="1494404"/>
            </a:xfrm>
            <a:prstGeom prst="roundRect">
              <a:avLst>
                <a:gd name="adj" fmla="val 6522"/>
              </a:avLst>
            </a:prstGeom>
            <a:solidFill>
              <a:srgbClr val="FFC000"/>
            </a:solidFill>
            <a:ln w="571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1799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5" name="矩形 94"/>
            <p:cNvSpPr/>
            <p:nvPr/>
          </p:nvSpPr>
          <p:spPr bwMode="auto">
            <a:xfrm>
              <a:off x="5580639" y="4684971"/>
              <a:ext cx="1303187" cy="1284818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63356" y="864657"/>
            <a:ext cx="4056858" cy="1322751"/>
            <a:chOff x="7163356" y="864657"/>
            <a:chExt cx="4056858" cy="1322751"/>
          </a:xfrm>
        </p:grpSpPr>
        <p:sp>
          <p:nvSpPr>
            <p:cNvPr id="96" name="矩形 9"/>
            <p:cNvSpPr>
              <a:spLocks noChangeArrowheads="1"/>
            </p:cNvSpPr>
            <p:nvPr/>
          </p:nvSpPr>
          <p:spPr bwMode="auto">
            <a:xfrm>
              <a:off x="7190129" y="864657"/>
              <a:ext cx="1540274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C000"/>
                  </a:solidFill>
                  <a:latin typeface="微软雅黑" panose="020B0503020204020204" pitchFamily="34" charset="-122"/>
                </a:rPr>
                <a:t>安妮</a:t>
              </a:r>
            </a:p>
          </p:txBody>
        </p:sp>
        <p:sp>
          <p:nvSpPr>
            <p:cNvPr id="97" name="TextBox 7"/>
            <p:cNvSpPr txBox="1"/>
            <p:nvPr/>
          </p:nvSpPr>
          <p:spPr>
            <a:xfrm>
              <a:off x="7163356" y="1264559"/>
              <a:ext cx="4056858" cy="9228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buFont typeface="Arial" panose="020B0604020202020204" pitchFamily="34" charset="0"/>
                <a:buNone/>
                <a:defRPr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99" b="1" dirty="0">
                  <a:solidFill>
                    <a:srgbClr val="302A28"/>
                  </a:solidFill>
                </a:rPr>
                <a:t>副总经理</a:t>
              </a:r>
              <a:r>
                <a:rPr lang="zh-CN" altLang="en-US" sz="1799" dirty="0">
                  <a:solidFill>
                    <a:srgbClr val="302A28"/>
                  </a:solidFill>
                </a:rPr>
                <a:t>，本科学历，拥有行业十年运营经验，成绩斐然，负责财务、仓库和日常运营事务。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63356" y="2690106"/>
            <a:ext cx="4056858" cy="1322751"/>
            <a:chOff x="7163356" y="2690106"/>
            <a:chExt cx="4056858" cy="1322751"/>
          </a:xfrm>
        </p:grpSpPr>
        <p:sp>
          <p:nvSpPr>
            <p:cNvPr id="98" name="矩形 9"/>
            <p:cNvSpPr>
              <a:spLocks noChangeArrowheads="1"/>
            </p:cNvSpPr>
            <p:nvPr/>
          </p:nvSpPr>
          <p:spPr bwMode="auto">
            <a:xfrm>
              <a:off x="7190129" y="2690106"/>
              <a:ext cx="1540274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C000"/>
                  </a:solidFill>
                  <a:latin typeface="微软雅黑" panose="020B0503020204020204" pitchFamily="34" charset="-122"/>
                </a:rPr>
                <a:t>李维佳</a:t>
              </a:r>
            </a:p>
          </p:txBody>
        </p:sp>
        <p:sp>
          <p:nvSpPr>
            <p:cNvPr id="99" name="TextBox 17"/>
            <p:cNvSpPr txBox="1"/>
            <p:nvPr/>
          </p:nvSpPr>
          <p:spPr>
            <a:xfrm>
              <a:off x="7163356" y="3090008"/>
              <a:ext cx="4056858" cy="9228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buFont typeface="Arial" panose="020B0604020202020204" pitchFamily="34" charset="0"/>
                <a:buNone/>
                <a:defRPr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99" dirty="0">
                  <a:solidFill>
                    <a:srgbClr val="302A28"/>
                  </a:solidFill>
                </a:rPr>
                <a:t>技术总监，本科学历，在多家高端旗舰店工作</a:t>
              </a:r>
              <a:r>
                <a:rPr lang="en-US" altLang="zh-CN" sz="1799" dirty="0">
                  <a:solidFill>
                    <a:srgbClr val="302A28"/>
                  </a:solidFill>
                </a:rPr>
                <a:t>8</a:t>
              </a:r>
              <a:r>
                <a:rPr lang="zh-CN" altLang="en-US" sz="1799" dirty="0">
                  <a:solidFill>
                    <a:srgbClr val="302A28"/>
                  </a:solidFill>
                </a:rPr>
                <a:t>年并担任总监职务，技术沉淀丰厚。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40618" y="4586127"/>
            <a:ext cx="4082512" cy="1045897"/>
            <a:chOff x="7140618" y="4586127"/>
            <a:chExt cx="4082512" cy="1045897"/>
          </a:xfrm>
        </p:grpSpPr>
        <p:sp>
          <p:nvSpPr>
            <p:cNvPr id="100" name="矩形 9"/>
            <p:cNvSpPr>
              <a:spLocks noChangeArrowheads="1"/>
            </p:cNvSpPr>
            <p:nvPr/>
          </p:nvSpPr>
          <p:spPr bwMode="auto">
            <a:xfrm>
              <a:off x="7190129" y="4586127"/>
              <a:ext cx="1540274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C000"/>
                  </a:solidFill>
                  <a:latin typeface="微软雅黑" panose="020B0503020204020204" pitchFamily="34" charset="-122"/>
                </a:rPr>
                <a:t>张子蓝</a:t>
              </a:r>
            </a:p>
          </p:txBody>
        </p:sp>
        <p:sp>
          <p:nvSpPr>
            <p:cNvPr id="101" name="TextBox 22"/>
            <p:cNvSpPr txBox="1"/>
            <p:nvPr/>
          </p:nvSpPr>
          <p:spPr>
            <a:xfrm>
              <a:off x="7140618" y="4986029"/>
              <a:ext cx="4082512" cy="645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buFont typeface="Arial" panose="020B0604020202020204" pitchFamily="34" charset="0"/>
                <a:buNone/>
                <a:defRPr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99" dirty="0">
                  <a:solidFill>
                    <a:srgbClr val="302A28"/>
                  </a:solidFill>
                </a:rPr>
                <a:t>客服经理，研究生学历，拥</a:t>
              </a:r>
              <a:r>
                <a:rPr lang="en-US" altLang="zh-CN" sz="1799" dirty="0">
                  <a:solidFill>
                    <a:srgbClr val="302A28"/>
                  </a:solidFill>
                </a:rPr>
                <a:t>5</a:t>
              </a:r>
              <a:r>
                <a:rPr lang="zh-CN" altLang="en-US" sz="1799" dirty="0">
                  <a:solidFill>
                    <a:srgbClr val="302A28"/>
                  </a:solidFill>
                </a:rPr>
                <a:t>年业内经验，负责客服，网络，官微运营等工作。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22274" y="1335611"/>
            <a:ext cx="2862859" cy="2877207"/>
            <a:chOff x="1122274" y="1335611"/>
            <a:chExt cx="2862859" cy="2877207"/>
          </a:xfrm>
        </p:grpSpPr>
        <p:sp>
          <p:nvSpPr>
            <p:cNvPr id="102" name="Oval 12"/>
            <p:cNvSpPr>
              <a:spLocks noChangeArrowheads="1"/>
            </p:cNvSpPr>
            <p:nvPr/>
          </p:nvSpPr>
          <p:spPr bwMode="auto">
            <a:xfrm>
              <a:off x="1122274" y="1335611"/>
              <a:ext cx="2862859" cy="2877207"/>
            </a:xfrm>
            <a:prstGeom prst="ellipse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" name="Oval 13"/>
            <p:cNvSpPr>
              <a:spLocks noChangeArrowheads="1"/>
            </p:cNvSpPr>
            <p:nvPr/>
          </p:nvSpPr>
          <p:spPr bwMode="auto">
            <a:xfrm>
              <a:off x="1290889" y="1505423"/>
              <a:ext cx="2525631" cy="2537584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10" cap="flat">
              <a:solidFill>
                <a:srgbClr val="C1C0C3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04" name="矩形 7"/>
          <p:cNvSpPr>
            <a:spLocks noChangeArrowheads="1"/>
          </p:cNvSpPr>
          <p:nvPr/>
        </p:nvSpPr>
        <p:spPr bwMode="auto">
          <a:xfrm>
            <a:off x="1071338" y="4759616"/>
            <a:ext cx="2964732" cy="39990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302A28"/>
                </a:solidFill>
                <a:latin typeface="微软雅黑" panose="020B0503020204020204" pitchFamily="34" charset="-122"/>
              </a:rPr>
              <a:t>总经理  </a:t>
            </a:r>
            <a:r>
              <a:rPr lang="zh-CN" altLang="en-US" sz="1999" dirty="0">
                <a:solidFill>
                  <a:srgbClr val="302A28"/>
                </a:solidFill>
                <a:latin typeface="微软雅黑" panose="020B0503020204020204" pitchFamily="34" charset="-122"/>
              </a:rPr>
              <a:t>项目负责人</a:t>
            </a:r>
          </a:p>
        </p:txBody>
      </p:sp>
      <p:sp>
        <p:nvSpPr>
          <p:cNvPr id="105" name="矩形 9"/>
          <p:cNvSpPr>
            <a:spLocks noChangeArrowheads="1"/>
          </p:cNvSpPr>
          <p:nvPr/>
        </p:nvSpPr>
        <p:spPr bwMode="auto">
          <a:xfrm>
            <a:off x="1783566" y="4301276"/>
            <a:ext cx="1540274" cy="46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399" b="1" dirty="0">
                <a:solidFill>
                  <a:srgbClr val="2E2E2E"/>
                </a:solidFill>
                <a:latin typeface="微软雅黑" panose="020B0503020204020204" pitchFamily="34" charset="-122"/>
              </a:rPr>
              <a:t>李斯特</a:t>
            </a:r>
          </a:p>
        </p:txBody>
      </p:sp>
      <p:sp>
        <p:nvSpPr>
          <p:cNvPr id="106" name="TextBox 17"/>
          <p:cNvSpPr txBox="1"/>
          <p:nvPr/>
        </p:nvSpPr>
        <p:spPr>
          <a:xfrm>
            <a:off x="763393" y="5224527"/>
            <a:ext cx="3642683" cy="8305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99" dirty="0">
                <a:solidFill>
                  <a:srgbClr val="302A28"/>
                </a:solidFill>
              </a:rPr>
              <a:t>全盘负责本项目的筹备、运营工作。协调各方面关系，调动各种所需资源，直接向公司董事会汇报工作。</a:t>
            </a:r>
            <a:endParaRPr lang="zh-CN" altLang="en-US" sz="1599" dirty="0">
              <a:solidFill>
                <a:srgbClr val="302A28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1.5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/>
          <p:nvPr/>
        </p:nvSpPr>
        <p:spPr>
          <a:xfrm>
            <a:off x="0" y="2000099"/>
            <a:ext cx="6776358" cy="2160287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6873343" y="3578420"/>
            <a:ext cx="5318657" cy="581966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3343" y="2000099"/>
            <a:ext cx="2605287" cy="146124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86713" y="2000099"/>
            <a:ext cx="2605287" cy="14612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13376" y="2584206"/>
            <a:ext cx="6521098" cy="10156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600" b="1" dirty="0">
                <a:solidFill>
                  <a:srgbClr val="2E2E2E"/>
                </a:solidFill>
                <a:latin typeface="微软雅黑" panose="020B0503020204020204" pitchFamily="34" charset="-122"/>
                <a:cs typeface="宋体" panose="02010600030101010101" pitchFamily="2" charset="-122"/>
              </a:rPr>
              <a:t>项目运营计划</a:t>
            </a:r>
          </a:p>
        </p:txBody>
      </p:sp>
      <p:sp>
        <p:nvSpPr>
          <p:cNvPr id="27" name="TextBox 12"/>
          <p:cNvSpPr txBox="1"/>
          <p:nvPr/>
        </p:nvSpPr>
        <p:spPr>
          <a:xfrm>
            <a:off x="1366446" y="4623542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市场定位</a:t>
            </a:r>
          </a:p>
        </p:txBody>
      </p:sp>
      <p:sp>
        <p:nvSpPr>
          <p:cNvPr id="28" name="TextBox 13"/>
          <p:cNvSpPr txBox="1"/>
          <p:nvPr/>
        </p:nvSpPr>
        <p:spPr>
          <a:xfrm>
            <a:off x="3169351" y="4623542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建厂定位规划</a:t>
            </a:r>
          </a:p>
        </p:txBody>
      </p:sp>
      <p:sp>
        <p:nvSpPr>
          <p:cNvPr id="29" name="TextBox 14"/>
          <p:cNvSpPr txBox="1"/>
          <p:nvPr/>
        </p:nvSpPr>
        <p:spPr>
          <a:xfrm>
            <a:off x="1347623" y="5055905"/>
            <a:ext cx="155118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经营思路</a:t>
            </a:r>
          </a:p>
        </p:txBody>
      </p:sp>
      <p:sp>
        <p:nvSpPr>
          <p:cNvPr id="30" name="Freeform 18"/>
          <p:cNvSpPr>
            <a:spLocks noEditPoints="1"/>
          </p:cNvSpPr>
          <p:nvPr/>
        </p:nvSpPr>
        <p:spPr bwMode="auto">
          <a:xfrm>
            <a:off x="1079475" y="5121782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1" name="Freeform 21"/>
          <p:cNvSpPr>
            <a:spLocks noEditPoints="1"/>
          </p:cNvSpPr>
          <p:nvPr/>
        </p:nvSpPr>
        <p:spPr bwMode="auto">
          <a:xfrm>
            <a:off x="1084509" y="4689419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2" name="Freeform 22"/>
          <p:cNvSpPr>
            <a:spLocks noEditPoints="1"/>
          </p:cNvSpPr>
          <p:nvPr/>
        </p:nvSpPr>
        <p:spPr bwMode="auto">
          <a:xfrm>
            <a:off x="2872415" y="4689419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4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76386" y="5336301"/>
            <a:ext cx="10860550" cy="1038885"/>
            <a:chOff x="776386" y="5336301"/>
            <a:chExt cx="10860550" cy="1038885"/>
          </a:xfrm>
        </p:grpSpPr>
        <p:sp>
          <p:nvSpPr>
            <p:cNvPr id="8" name="圆角矩形 3"/>
            <p:cNvSpPr/>
            <p:nvPr/>
          </p:nvSpPr>
          <p:spPr bwMode="auto">
            <a:xfrm>
              <a:off x="776386" y="5336301"/>
              <a:ext cx="10860550" cy="1038885"/>
            </a:xfrm>
            <a:prstGeom prst="roundRect">
              <a:avLst>
                <a:gd name="adj" fmla="val 6633"/>
              </a:avLst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3858679" y="5471223"/>
              <a:ext cx="4595005" cy="769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4398" b="1" dirty="0">
                  <a:solidFill>
                    <a:srgbClr val="FFC000"/>
                  </a:solidFill>
                  <a:latin typeface="微软雅黑"/>
                </a:rPr>
                <a:t>高端服务方向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06132" y="1544472"/>
            <a:ext cx="3113814" cy="1705391"/>
            <a:chOff x="1006132" y="1544472"/>
            <a:chExt cx="3113814" cy="1705391"/>
          </a:xfrm>
        </p:grpSpPr>
        <p:sp>
          <p:nvSpPr>
            <p:cNvPr id="11" name="圆角矩形 6"/>
            <p:cNvSpPr/>
            <p:nvPr/>
          </p:nvSpPr>
          <p:spPr bwMode="auto">
            <a:xfrm>
              <a:off x="1006132" y="1544472"/>
              <a:ext cx="3113814" cy="1705391"/>
            </a:xfrm>
            <a:prstGeom prst="roundRect">
              <a:avLst>
                <a:gd name="adj" fmla="val 2523"/>
              </a:avLst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33003" y="2019186"/>
              <a:ext cx="2843002" cy="10151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在中低端领域竞争异常激烈，而高端方向则要好得多。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6965" y="1544472"/>
            <a:ext cx="3366414" cy="1705391"/>
            <a:chOff x="4476965" y="1544472"/>
            <a:chExt cx="3366414" cy="1705391"/>
          </a:xfrm>
        </p:grpSpPr>
        <p:sp>
          <p:nvSpPr>
            <p:cNvPr id="13" name="圆角矩形 8"/>
            <p:cNvSpPr/>
            <p:nvPr/>
          </p:nvSpPr>
          <p:spPr bwMode="auto">
            <a:xfrm>
              <a:off x="4476965" y="1544472"/>
              <a:ext cx="3366414" cy="1705391"/>
            </a:xfrm>
            <a:prstGeom prst="roundRect">
              <a:avLst>
                <a:gd name="adj" fmla="val 2523"/>
              </a:avLst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592705" y="2019186"/>
              <a:ext cx="3146694" cy="10151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本市目前没有出现定位与服务相符的高端服务的商家。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131472" y="1544472"/>
            <a:ext cx="3113814" cy="1705391"/>
            <a:chOff x="8131472" y="1544472"/>
            <a:chExt cx="3113814" cy="1705391"/>
          </a:xfrm>
        </p:grpSpPr>
        <p:sp>
          <p:nvSpPr>
            <p:cNvPr id="20" name="圆角矩形 10"/>
            <p:cNvSpPr/>
            <p:nvPr/>
          </p:nvSpPr>
          <p:spPr bwMode="auto">
            <a:xfrm>
              <a:off x="8131472" y="1544472"/>
              <a:ext cx="3113814" cy="1705391"/>
            </a:xfrm>
            <a:prstGeom prst="roundRect">
              <a:avLst>
                <a:gd name="adj" fmla="val 2523"/>
              </a:avLst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58342" y="2019185"/>
              <a:ext cx="2843002" cy="7075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高端客户大部分流向了省会城市。</a:t>
              </a:r>
            </a:p>
          </p:txBody>
        </p:sp>
      </p:grpSp>
      <p:sp>
        <p:nvSpPr>
          <p:cNvPr id="22" name="圆角矩形 12"/>
          <p:cNvSpPr/>
          <p:nvPr/>
        </p:nvSpPr>
        <p:spPr bwMode="auto">
          <a:xfrm>
            <a:off x="776386" y="1215496"/>
            <a:ext cx="10860550" cy="2184415"/>
          </a:xfrm>
          <a:prstGeom prst="roundRect">
            <a:avLst>
              <a:gd name="adj" fmla="val 6633"/>
            </a:avLst>
          </a:pr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27352" y="3570626"/>
            <a:ext cx="3665638" cy="1583351"/>
            <a:chOff x="4327352" y="3570626"/>
            <a:chExt cx="3665638" cy="1583351"/>
          </a:xfrm>
        </p:grpSpPr>
        <p:sp>
          <p:nvSpPr>
            <p:cNvPr id="9" name="下箭头 4"/>
            <p:cNvSpPr/>
            <p:nvPr/>
          </p:nvSpPr>
          <p:spPr bwMode="auto">
            <a:xfrm>
              <a:off x="4327352" y="3570626"/>
              <a:ext cx="3665638" cy="1583351"/>
            </a:xfrm>
            <a:prstGeom prst="down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554301" y="3613856"/>
              <a:ext cx="1223499" cy="11997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598" b="1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市场定位</a:t>
              </a:r>
            </a:p>
          </p:txBody>
        </p:sp>
      </p:grpSp>
      <p:sp>
        <p:nvSpPr>
          <p:cNvPr id="24" name="TextBox 16"/>
          <p:cNvSpPr txBox="1"/>
          <p:nvPr/>
        </p:nvSpPr>
        <p:spPr>
          <a:xfrm>
            <a:off x="1773404" y="1369011"/>
            <a:ext cx="1664043" cy="4614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399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理由一</a:t>
            </a:r>
            <a:endParaRPr lang="en-US" altLang="zh-CN" sz="2399" dirty="0">
              <a:solidFill>
                <a:srgbClr val="2E2E2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5319974" y="1369011"/>
            <a:ext cx="1664043" cy="4614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399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理由二</a:t>
            </a:r>
            <a:endParaRPr lang="en-US" altLang="zh-CN" sz="2399" dirty="0">
              <a:solidFill>
                <a:srgbClr val="2E2E2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26" name="TextBox 18"/>
          <p:cNvSpPr txBox="1"/>
          <p:nvPr/>
        </p:nvSpPr>
        <p:spPr>
          <a:xfrm>
            <a:off x="8921108" y="1369011"/>
            <a:ext cx="1664043" cy="46142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399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理由三</a:t>
            </a:r>
            <a:endParaRPr lang="en-US" altLang="zh-CN" sz="2399" dirty="0">
              <a:solidFill>
                <a:srgbClr val="2E2E2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  <a:sym typeface="华文隶书" panose="02010800040101010101" pitchFamily="2" charset="-122"/>
              </a:rPr>
              <a:t>市场定位</a:t>
            </a:r>
            <a:endParaRPr lang="en-US" altLang="zh-CN" sz="3198" dirty="0">
              <a:solidFill>
                <a:srgbClr val="2E2E2E"/>
              </a:solidFill>
              <a:sym typeface="华文隶书" panose="020108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2.1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 bwMode="auto">
          <a:xfrm>
            <a:off x="1338186" y="2733971"/>
            <a:ext cx="0" cy="412224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1051661" y="2288943"/>
            <a:ext cx="570893" cy="567390"/>
            <a:chOff x="1051661" y="2288943"/>
            <a:chExt cx="570893" cy="567390"/>
          </a:xfrm>
        </p:grpSpPr>
        <p:sp>
          <p:nvSpPr>
            <p:cNvPr id="9" name="椭圆 8"/>
            <p:cNvSpPr/>
            <p:nvPr/>
          </p:nvSpPr>
          <p:spPr bwMode="auto">
            <a:xfrm>
              <a:off x="1055164" y="2288943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1051661" y="2343208"/>
              <a:ext cx="553069" cy="461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01</a:t>
              </a:r>
              <a:endParaRPr lang="zh-CN" altLang="en-US" sz="2399" dirty="0">
                <a:solidFill>
                  <a:srgbClr val="2E2E2E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3851" y="4029999"/>
            <a:ext cx="578703" cy="567390"/>
            <a:chOff x="1043851" y="4029999"/>
            <a:chExt cx="578703" cy="567390"/>
          </a:xfrm>
        </p:grpSpPr>
        <p:sp>
          <p:nvSpPr>
            <p:cNvPr id="11" name="椭圆 10"/>
            <p:cNvSpPr/>
            <p:nvPr/>
          </p:nvSpPr>
          <p:spPr bwMode="auto">
            <a:xfrm>
              <a:off x="1055164" y="4029999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1043851" y="4084264"/>
              <a:ext cx="553069" cy="461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02</a:t>
              </a:r>
              <a:endParaRPr lang="zh-CN" altLang="en-US" sz="2399" dirty="0">
                <a:solidFill>
                  <a:srgbClr val="2E2E2E"/>
                </a:solidFill>
                <a:latin typeface="Lifeline JL" panose="00000400000000000000" pitchFamily="2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22277" y="1174820"/>
            <a:ext cx="6946052" cy="64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在确定高端服务方向后，在前期的建厂规划上就要必须符合服务高端客户的气质，硬件设施和软件设施都要满足高端客户的要求。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622554" y="2334069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2E2E2E"/>
                </a:solidFill>
                <a:latin typeface="微软雅黑"/>
              </a:rPr>
              <a:t>经营范围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776975" y="2768430"/>
            <a:ext cx="1824158" cy="414420"/>
            <a:chOff x="1777901" y="2768086"/>
            <a:chExt cx="1825108" cy="414636"/>
          </a:xfrm>
          <a:noFill/>
        </p:grpSpPr>
        <p:sp>
          <p:nvSpPr>
            <p:cNvPr id="21" name="对角圆角矩形 11"/>
            <p:cNvSpPr/>
            <p:nvPr/>
          </p:nvSpPr>
          <p:spPr bwMode="auto">
            <a:xfrm>
              <a:off x="1777901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101992" y="2790738"/>
              <a:ext cx="117692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专业维修 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829503" y="2768430"/>
            <a:ext cx="1824158" cy="414420"/>
            <a:chOff x="3831498" y="2768086"/>
            <a:chExt cx="1825108" cy="414636"/>
          </a:xfrm>
          <a:noFill/>
        </p:grpSpPr>
        <p:sp>
          <p:nvSpPr>
            <p:cNvPr id="24" name="对角圆角矩形 14"/>
            <p:cNvSpPr/>
            <p:nvPr/>
          </p:nvSpPr>
          <p:spPr bwMode="auto">
            <a:xfrm>
              <a:off x="3831498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155589" y="2790738"/>
              <a:ext cx="117692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专业养护 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26370" y="2768430"/>
            <a:ext cx="1824158" cy="414420"/>
            <a:chOff x="5929457" y="2768086"/>
            <a:chExt cx="1825108" cy="414636"/>
          </a:xfrm>
          <a:noFill/>
        </p:grpSpPr>
        <p:sp>
          <p:nvSpPr>
            <p:cNvPr id="27" name="对角圆角矩形 17"/>
            <p:cNvSpPr/>
            <p:nvPr/>
          </p:nvSpPr>
          <p:spPr bwMode="auto">
            <a:xfrm>
              <a:off x="5929457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288013" y="2790738"/>
              <a:ext cx="110799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商品销售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76975" y="3327697"/>
            <a:ext cx="1824158" cy="414420"/>
            <a:chOff x="1777901" y="3327644"/>
            <a:chExt cx="1825108" cy="414636"/>
          </a:xfrm>
          <a:noFill/>
        </p:grpSpPr>
        <p:sp>
          <p:nvSpPr>
            <p:cNvPr id="30" name="对角圆角矩形 20"/>
            <p:cNvSpPr/>
            <p:nvPr/>
          </p:nvSpPr>
          <p:spPr bwMode="auto">
            <a:xfrm>
              <a:off x="1777901" y="3327644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007608" y="3350296"/>
              <a:ext cx="133882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美容与护理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29503" y="3327697"/>
            <a:ext cx="1824158" cy="414420"/>
            <a:chOff x="3831498" y="3327644"/>
            <a:chExt cx="1825108" cy="414636"/>
          </a:xfrm>
          <a:noFill/>
        </p:grpSpPr>
        <p:sp>
          <p:nvSpPr>
            <p:cNvPr id="33" name="对角圆角矩形 23"/>
            <p:cNvSpPr/>
            <p:nvPr/>
          </p:nvSpPr>
          <p:spPr bwMode="auto">
            <a:xfrm>
              <a:off x="3831498" y="3327644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074638" y="3350296"/>
              <a:ext cx="133882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装饰和改装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1622554" y="4099149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2E2E2E"/>
                </a:solidFill>
                <a:latin typeface="微软雅黑"/>
              </a:rPr>
              <a:t>面积要求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776976" y="4699297"/>
            <a:ext cx="2724441" cy="414420"/>
            <a:chOff x="1777901" y="4699959"/>
            <a:chExt cx="2725860" cy="414636"/>
          </a:xfrm>
        </p:grpSpPr>
        <p:sp>
          <p:nvSpPr>
            <p:cNvPr id="37" name="对角圆角矩形 27"/>
            <p:cNvSpPr/>
            <p:nvPr/>
          </p:nvSpPr>
          <p:spPr bwMode="auto">
            <a:xfrm>
              <a:off x="1777901" y="4699959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871160" y="4741100"/>
              <a:ext cx="23391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总面积：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3000㎡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015649" y="4699297"/>
            <a:ext cx="2752680" cy="414420"/>
            <a:chOff x="5018261" y="4699959"/>
            <a:chExt cx="2754114" cy="414636"/>
          </a:xfrm>
        </p:grpSpPr>
        <p:sp>
          <p:nvSpPr>
            <p:cNvPr id="40" name="对角圆角矩形 30"/>
            <p:cNvSpPr/>
            <p:nvPr/>
          </p:nvSpPr>
          <p:spPr bwMode="auto">
            <a:xfrm>
              <a:off x="5018261" y="4699959"/>
              <a:ext cx="2754114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111520" y="4741100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车间面积：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2000㎡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776976" y="5306593"/>
            <a:ext cx="2724441" cy="414420"/>
            <a:chOff x="1777901" y="5307571"/>
            <a:chExt cx="2725860" cy="414636"/>
          </a:xfrm>
        </p:grpSpPr>
        <p:sp>
          <p:nvSpPr>
            <p:cNvPr id="43" name="对角圆角矩形 35"/>
            <p:cNvSpPr/>
            <p:nvPr/>
          </p:nvSpPr>
          <p:spPr bwMode="auto">
            <a:xfrm>
              <a:off x="1777901" y="5307571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871160" y="5348712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汽车展厅面积：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300㎡</a:t>
              </a:r>
              <a:endParaRPr lang="zh-CN" altLang="en-US" sz="1799" dirty="0">
                <a:solidFill>
                  <a:srgbClr val="302A28"/>
                </a:solidFill>
                <a:latin typeface="微软雅黑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015649" y="5305451"/>
            <a:ext cx="2752680" cy="414420"/>
            <a:chOff x="5018261" y="5306428"/>
            <a:chExt cx="2754114" cy="414636"/>
          </a:xfrm>
        </p:grpSpPr>
        <p:sp>
          <p:nvSpPr>
            <p:cNvPr id="46" name="对角圆角矩形 38"/>
            <p:cNvSpPr/>
            <p:nvPr/>
          </p:nvSpPr>
          <p:spPr bwMode="auto">
            <a:xfrm>
              <a:off x="5018261" y="5306428"/>
              <a:ext cx="2754114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111520" y="5347569"/>
              <a:ext cx="22044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客休区面积：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200㎡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76976" y="5918635"/>
            <a:ext cx="2724441" cy="414420"/>
            <a:chOff x="1777901" y="5919932"/>
            <a:chExt cx="2725860" cy="414636"/>
          </a:xfrm>
        </p:grpSpPr>
        <p:sp>
          <p:nvSpPr>
            <p:cNvPr id="49" name="对角圆角矩形 41"/>
            <p:cNvSpPr/>
            <p:nvPr/>
          </p:nvSpPr>
          <p:spPr bwMode="auto">
            <a:xfrm>
              <a:off x="1777901" y="5919932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871160" y="5961073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车间工位数：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0383" y="1145451"/>
            <a:ext cx="3378003" cy="229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634" y="3958350"/>
            <a:ext cx="3375752" cy="2241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项目定位规划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61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2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2.2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22554" y="882635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从环保、装修、布局等完全以高端</a:t>
            </a:r>
            <a:r>
              <a:rPr lang="en-US" altLang="zh-CN" sz="1599" dirty="0">
                <a:solidFill>
                  <a:srgbClr val="302A28"/>
                </a:solidFill>
                <a:latin typeface="微软雅黑"/>
              </a:rPr>
              <a:t>4s</a:t>
            </a: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店车间为标准而建，给客户一种科学、合理、信任的心里感受。</a:t>
            </a:r>
          </a:p>
        </p:txBody>
      </p:sp>
      <p:cxnSp>
        <p:nvCxnSpPr>
          <p:cNvPr id="8" name="直接连接符 7"/>
          <p:cNvCxnSpPr/>
          <p:nvPr/>
        </p:nvCxnSpPr>
        <p:spPr bwMode="auto">
          <a:xfrm>
            <a:off x="1341212" y="1785"/>
            <a:ext cx="0" cy="601815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1055164" y="500246"/>
            <a:ext cx="567390" cy="567390"/>
            <a:chOff x="1055164" y="500246"/>
            <a:chExt cx="567390" cy="567390"/>
          </a:xfrm>
        </p:grpSpPr>
        <p:sp>
          <p:nvSpPr>
            <p:cNvPr id="9" name="椭圆 8"/>
            <p:cNvSpPr/>
            <p:nvPr/>
          </p:nvSpPr>
          <p:spPr bwMode="auto">
            <a:xfrm>
              <a:off x="1055164" y="500246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TextBox 6"/>
            <p:cNvSpPr txBox="1"/>
            <p:nvPr/>
          </p:nvSpPr>
          <p:spPr>
            <a:xfrm>
              <a:off x="1059872" y="554510"/>
              <a:ext cx="562682" cy="46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</a:rPr>
                <a:t>03</a:t>
              </a:r>
              <a:endParaRPr lang="zh-CN" altLang="en-US" sz="2399" dirty="0">
                <a:solidFill>
                  <a:srgbClr val="2E2E2E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622554" y="551435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FFC000"/>
                </a:solidFill>
                <a:latin typeface="微软雅黑"/>
              </a:rPr>
              <a:t>维修车间定位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55164" y="1875955"/>
            <a:ext cx="567390" cy="567390"/>
            <a:chOff x="1055164" y="1875955"/>
            <a:chExt cx="567390" cy="567390"/>
          </a:xfrm>
        </p:grpSpPr>
        <p:sp>
          <p:nvSpPr>
            <p:cNvPr id="12" name="椭圆 11"/>
            <p:cNvSpPr/>
            <p:nvPr/>
          </p:nvSpPr>
          <p:spPr bwMode="auto">
            <a:xfrm>
              <a:off x="1055164" y="1875955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59872" y="1930220"/>
              <a:ext cx="562682" cy="46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</a:rPr>
                <a:t>04</a:t>
              </a:r>
              <a:endParaRPr lang="zh-CN" altLang="en-US" sz="2399" dirty="0">
                <a:solidFill>
                  <a:srgbClr val="2E2E2E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622554" y="1927144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FFC000"/>
                </a:solidFill>
                <a:latin typeface="微软雅黑"/>
              </a:rPr>
              <a:t>客户接待区</a:t>
            </a:r>
          </a:p>
        </p:txBody>
      </p:sp>
      <p:sp>
        <p:nvSpPr>
          <p:cNvPr id="20" name="矩形 19"/>
          <p:cNvSpPr/>
          <p:nvPr/>
        </p:nvSpPr>
        <p:spPr>
          <a:xfrm>
            <a:off x="1622554" y="2260501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接待区布置宽敞明亮，通风条件好，服务柜台样式新颖大方、色调温和、高低适当。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55164" y="3158240"/>
            <a:ext cx="567390" cy="567390"/>
            <a:chOff x="1055164" y="3158240"/>
            <a:chExt cx="567390" cy="567390"/>
          </a:xfrm>
        </p:grpSpPr>
        <p:sp>
          <p:nvSpPr>
            <p:cNvPr id="21" name="椭圆 20"/>
            <p:cNvSpPr/>
            <p:nvPr/>
          </p:nvSpPr>
          <p:spPr bwMode="auto">
            <a:xfrm>
              <a:off x="1055164" y="3158240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1059872" y="3212505"/>
              <a:ext cx="562682" cy="46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</a:rPr>
                <a:t>06</a:t>
              </a:r>
              <a:endParaRPr lang="zh-CN" altLang="en-US" sz="2399" dirty="0">
                <a:solidFill>
                  <a:srgbClr val="2E2E2E"/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622554" y="3209430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FFC000"/>
                </a:solidFill>
                <a:latin typeface="微软雅黑"/>
              </a:rPr>
              <a:t>车间设备定位</a:t>
            </a:r>
          </a:p>
        </p:txBody>
      </p:sp>
      <p:sp>
        <p:nvSpPr>
          <p:cNvPr id="24" name="矩形 23"/>
          <p:cNvSpPr/>
          <p:nvPr/>
        </p:nvSpPr>
        <p:spPr>
          <a:xfrm>
            <a:off x="1622554" y="3538055"/>
            <a:ext cx="6128768" cy="83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所有客户能看到的设备采用著名品牌，从感官上减少客户对综合修理厂的疑虑。设备采购上以“生产上适用，技术上先进，经济上合理”为原则。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55164" y="4616518"/>
            <a:ext cx="567390" cy="567390"/>
            <a:chOff x="1055164" y="4616518"/>
            <a:chExt cx="567390" cy="567390"/>
          </a:xfrm>
        </p:grpSpPr>
        <p:sp>
          <p:nvSpPr>
            <p:cNvPr id="25" name="椭圆 24"/>
            <p:cNvSpPr/>
            <p:nvPr/>
          </p:nvSpPr>
          <p:spPr bwMode="auto">
            <a:xfrm>
              <a:off x="1055164" y="4616518"/>
              <a:ext cx="567390" cy="56739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" name="TextBox 21"/>
            <p:cNvSpPr txBox="1"/>
            <p:nvPr/>
          </p:nvSpPr>
          <p:spPr>
            <a:xfrm>
              <a:off x="1059872" y="4670783"/>
              <a:ext cx="562682" cy="461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</a:rPr>
                <a:t>07</a:t>
              </a:r>
              <a:endParaRPr lang="zh-CN" altLang="en-US" sz="2399" dirty="0">
                <a:solidFill>
                  <a:srgbClr val="2E2E2E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622554" y="4670782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FFC000"/>
                </a:solidFill>
                <a:latin typeface="微软雅黑"/>
              </a:rPr>
              <a:t>聘用人员定位</a:t>
            </a:r>
          </a:p>
        </p:txBody>
      </p:sp>
      <p:sp>
        <p:nvSpPr>
          <p:cNvPr id="28" name="矩形 27"/>
          <p:cNvSpPr/>
          <p:nvPr/>
        </p:nvSpPr>
        <p:spPr>
          <a:xfrm>
            <a:off x="1622554" y="5067610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技术人员必须具备高端修理技术和优良的工作习惯。服务接待人员必须具有过服务行业的工作经验，拥有良好的形象服务意识。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0384" y="653761"/>
            <a:ext cx="3378003" cy="257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2527" y="3431830"/>
            <a:ext cx="3365860" cy="27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9" grpId="0"/>
      <p:bldP spid="20" grpId="0"/>
      <p:bldP spid="23" grpId="0"/>
      <p:bldP spid="24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  <a:sym typeface="华文隶书" panose="02010800040101010101" pitchFamily="2" charset="-122"/>
              </a:rPr>
              <a:t>市场定位</a:t>
            </a:r>
            <a:endParaRPr lang="en-US" altLang="zh-CN" sz="3198" dirty="0">
              <a:solidFill>
                <a:srgbClr val="2E2E2E"/>
              </a:solidFill>
              <a:sym typeface="华文隶书" panose="020108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7378517" y="1389069"/>
            <a:ext cx="4134196" cy="467808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>
            <a:off x="838980" y="1887539"/>
            <a:ext cx="3094990" cy="3078778"/>
          </a:xfrm>
          <a:custGeom>
            <a:avLst/>
            <a:gdLst>
              <a:gd name="T0" fmla="*/ 2474 w 4948"/>
              <a:gd name="T1" fmla="*/ 4348 h 4921"/>
              <a:gd name="T2" fmla="*/ 2474 w 4948"/>
              <a:gd name="T3" fmla="*/ 573 h 4921"/>
              <a:gd name="T4" fmla="*/ 2675 w 4948"/>
              <a:gd name="T5" fmla="*/ 0 h 4921"/>
              <a:gd name="T6" fmla="*/ 2178 w 4948"/>
              <a:gd name="T7" fmla="*/ 391 h 4921"/>
              <a:gd name="T8" fmla="*/ 1696 w 4948"/>
              <a:gd name="T9" fmla="*/ 116 h 4921"/>
              <a:gd name="T10" fmla="*/ 1393 w 4948"/>
              <a:gd name="T11" fmla="*/ 677 h 4921"/>
              <a:gd name="T12" fmla="*/ 867 w 4948"/>
              <a:gd name="T13" fmla="*/ 579 h 4921"/>
              <a:gd name="T14" fmla="*/ 801 w 4948"/>
              <a:gd name="T15" fmla="*/ 1218 h 4921"/>
              <a:gd name="T16" fmla="*/ 245 w 4948"/>
              <a:gd name="T17" fmla="*/ 1374 h 4921"/>
              <a:gd name="T18" fmla="*/ 444 w 4948"/>
              <a:gd name="T19" fmla="*/ 1988 h 4921"/>
              <a:gd name="T20" fmla="*/ 0 w 4948"/>
              <a:gd name="T21" fmla="*/ 2260 h 4921"/>
              <a:gd name="T22" fmla="*/ 412 w 4948"/>
              <a:gd name="T23" fmla="*/ 2760 h 4921"/>
              <a:gd name="T24" fmla="*/ 109 w 4948"/>
              <a:gd name="T25" fmla="*/ 3210 h 4921"/>
              <a:gd name="T26" fmla="*/ 678 w 4948"/>
              <a:gd name="T27" fmla="*/ 3517 h 4921"/>
              <a:gd name="T28" fmla="*/ 582 w 4948"/>
              <a:gd name="T29" fmla="*/ 4059 h 4921"/>
              <a:gd name="T30" fmla="*/ 1221 w 4948"/>
              <a:gd name="T31" fmla="*/ 4127 h 4921"/>
              <a:gd name="T32" fmla="*/ 1322 w 4948"/>
              <a:gd name="T33" fmla="*/ 4647 h 4921"/>
              <a:gd name="T34" fmla="*/ 1934 w 4948"/>
              <a:gd name="T35" fmla="*/ 4479 h 4921"/>
              <a:gd name="T36" fmla="*/ 2273 w 4948"/>
              <a:gd name="T37" fmla="*/ 4921 h 4921"/>
              <a:gd name="T38" fmla="*/ 2768 w 4948"/>
              <a:gd name="T39" fmla="*/ 4536 h 4921"/>
              <a:gd name="T40" fmla="*/ 3252 w 4948"/>
              <a:gd name="T41" fmla="*/ 4805 h 4921"/>
              <a:gd name="T42" fmla="*/ 3558 w 4948"/>
              <a:gd name="T43" fmla="*/ 4267 h 4921"/>
              <a:gd name="T44" fmla="*/ 4081 w 4948"/>
              <a:gd name="T45" fmla="*/ 4342 h 4921"/>
              <a:gd name="T46" fmla="*/ 4165 w 4948"/>
              <a:gd name="T47" fmla="*/ 3735 h 4921"/>
              <a:gd name="T48" fmla="*/ 4703 w 4948"/>
              <a:gd name="T49" fmla="*/ 3547 h 4921"/>
              <a:gd name="T50" fmla="*/ 4540 w 4948"/>
              <a:gd name="T51" fmla="*/ 2959 h 4921"/>
              <a:gd name="T52" fmla="*/ 4948 w 4948"/>
              <a:gd name="T53" fmla="*/ 2661 h 4921"/>
              <a:gd name="T54" fmla="*/ 4580 w 4948"/>
              <a:gd name="T55" fmla="*/ 2173 h 4921"/>
              <a:gd name="T56" fmla="*/ 4839 w 4948"/>
              <a:gd name="T57" fmla="*/ 1711 h 4921"/>
              <a:gd name="T58" fmla="*/ 4310 w 4948"/>
              <a:gd name="T59" fmla="*/ 1399 h 4921"/>
              <a:gd name="T60" fmla="*/ 4366 w 4948"/>
              <a:gd name="T61" fmla="*/ 862 h 4921"/>
              <a:gd name="T62" fmla="*/ 3752 w 4948"/>
              <a:gd name="T63" fmla="*/ 781 h 4921"/>
              <a:gd name="T64" fmla="*/ 3626 w 4948"/>
              <a:gd name="T65" fmla="*/ 274 h 4921"/>
              <a:gd name="T66" fmla="*/ 3022 w 4948"/>
              <a:gd name="T67" fmla="*/ 433 h 4921"/>
              <a:gd name="T68" fmla="*/ 2675 w 4948"/>
              <a:gd name="T69" fmla="*/ 0 h 4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48" h="4921">
                <a:moveTo>
                  <a:pt x="4362" y="2461"/>
                </a:moveTo>
                <a:cubicBezTo>
                  <a:pt x="4362" y="3503"/>
                  <a:pt x="3517" y="4348"/>
                  <a:pt x="2474" y="4348"/>
                </a:cubicBezTo>
                <a:cubicBezTo>
                  <a:pt x="1431" y="4348"/>
                  <a:pt x="586" y="3503"/>
                  <a:pt x="586" y="2461"/>
                </a:cubicBezTo>
                <a:cubicBezTo>
                  <a:pt x="586" y="1418"/>
                  <a:pt x="1431" y="573"/>
                  <a:pt x="2474" y="573"/>
                </a:cubicBezTo>
                <a:cubicBezTo>
                  <a:pt x="3517" y="573"/>
                  <a:pt x="4362" y="1418"/>
                  <a:pt x="4362" y="2461"/>
                </a:cubicBezTo>
                <a:close/>
                <a:moveTo>
                  <a:pt x="2675" y="0"/>
                </a:moveTo>
                <a:lnTo>
                  <a:pt x="2282" y="0"/>
                </a:lnTo>
                <a:lnTo>
                  <a:pt x="2178" y="391"/>
                </a:lnTo>
                <a:cubicBezTo>
                  <a:pt x="2097" y="403"/>
                  <a:pt x="2017" y="420"/>
                  <a:pt x="1939" y="441"/>
                </a:cubicBezTo>
                <a:lnTo>
                  <a:pt x="1696" y="116"/>
                </a:lnTo>
                <a:lnTo>
                  <a:pt x="1334" y="269"/>
                </a:lnTo>
                <a:lnTo>
                  <a:pt x="1393" y="677"/>
                </a:lnTo>
                <a:cubicBezTo>
                  <a:pt x="1334" y="713"/>
                  <a:pt x="1276" y="752"/>
                  <a:pt x="1221" y="794"/>
                </a:cubicBezTo>
                <a:lnTo>
                  <a:pt x="867" y="579"/>
                </a:lnTo>
                <a:lnTo>
                  <a:pt x="588" y="856"/>
                </a:lnTo>
                <a:lnTo>
                  <a:pt x="801" y="1218"/>
                </a:lnTo>
                <a:cubicBezTo>
                  <a:pt x="751" y="1286"/>
                  <a:pt x="704" y="1357"/>
                  <a:pt x="662" y="1431"/>
                </a:cubicBezTo>
                <a:lnTo>
                  <a:pt x="245" y="1374"/>
                </a:lnTo>
                <a:lnTo>
                  <a:pt x="101" y="1738"/>
                </a:lnTo>
                <a:lnTo>
                  <a:pt x="444" y="1988"/>
                </a:lnTo>
                <a:cubicBezTo>
                  <a:pt x="431" y="2045"/>
                  <a:pt x="420" y="2103"/>
                  <a:pt x="412" y="2161"/>
                </a:cubicBezTo>
                <a:lnTo>
                  <a:pt x="0" y="2260"/>
                </a:lnTo>
                <a:lnTo>
                  <a:pt x="0" y="2652"/>
                </a:lnTo>
                <a:lnTo>
                  <a:pt x="412" y="2760"/>
                </a:lnTo>
                <a:cubicBezTo>
                  <a:pt x="421" y="2829"/>
                  <a:pt x="435" y="2897"/>
                  <a:pt x="451" y="2963"/>
                </a:cubicBezTo>
                <a:lnTo>
                  <a:pt x="109" y="3210"/>
                </a:lnTo>
                <a:lnTo>
                  <a:pt x="259" y="3572"/>
                </a:lnTo>
                <a:lnTo>
                  <a:pt x="678" y="3517"/>
                </a:lnTo>
                <a:cubicBezTo>
                  <a:pt x="715" y="3581"/>
                  <a:pt x="756" y="3643"/>
                  <a:pt x="801" y="3703"/>
                </a:cubicBezTo>
                <a:lnTo>
                  <a:pt x="582" y="4059"/>
                </a:lnTo>
                <a:lnTo>
                  <a:pt x="861" y="4336"/>
                </a:lnTo>
                <a:lnTo>
                  <a:pt x="1221" y="4127"/>
                </a:lnTo>
                <a:cubicBezTo>
                  <a:pt x="1275" y="4168"/>
                  <a:pt x="1331" y="4206"/>
                  <a:pt x="1389" y="4242"/>
                </a:cubicBezTo>
                <a:lnTo>
                  <a:pt x="1322" y="4647"/>
                </a:lnTo>
                <a:lnTo>
                  <a:pt x="1684" y="4800"/>
                </a:lnTo>
                <a:lnTo>
                  <a:pt x="1934" y="4479"/>
                </a:lnTo>
                <a:cubicBezTo>
                  <a:pt x="2014" y="4500"/>
                  <a:pt x="2095" y="4518"/>
                  <a:pt x="2178" y="4531"/>
                </a:cubicBezTo>
                <a:lnTo>
                  <a:pt x="2273" y="4921"/>
                </a:lnTo>
                <a:lnTo>
                  <a:pt x="2667" y="4921"/>
                </a:lnTo>
                <a:lnTo>
                  <a:pt x="2768" y="4536"/>
                </a:lnTo>
                <a:cubicBezTo>
                  <a:pt x="2853" y="4525"/>
                  <a:pt x="2936" y="4510"/>
                  <a:pt x="3017" y="4489"/>
                </a:cubicBezTo>
                <a:lnTo>
                  <a:pt x="3252" y="4805"/>
                </a:lnTo>
                <a:lnTo>
                  <a:pt x="3614" y="4653"/>
                </a:lnTo>
                <a:lnTo>
                  <a:pt x="3558" y="4267"/>
                </a:lnTo>
                <a:cubicBezTo>
                  <a:pt x="3625" y="4229"/>
                  <a:pt x="3689" y="4187"/>
                  <a:pt x="3750" y="4141"/>
                </a:cubicBezTo>
                <a:lnTo>
                  <a:pt x="4081" y="4342"/>
                </a:lnTo>
                <a:lnTo>
                  <a:pt x="4360" y="4065"/>
                </a:lnTo>
                <a:lnTo>
                  <a:pt x="4165" y="3735"/>
                </a:lnTo>
                <a:cubicBezTo>
                  <a:pt x="4224" y="3659"/>
                  <a:pt x="4277" y="3579"/>
                  <a:pt x="4325" y="3495"/>
                </a:cubicBezTo>
                <a:lnTo>
                  <a:pt x="4703" y="3547"/>
                </a:lnTo>
                <a:lnTo>
                  <a:pt x="4847" y="3183"/>
                </a:lnTo>
                <a:lnTo>
                  <a:pt x="4540" y="2959"/>
                </a:lnTo>
                <a:cubicBezTo>
                  <a:pt x="4557" y="2891"/>
                  <a:pt x="4570" y="2821"/>
                  <a:pt x="4580" y="2749"/>
                </a:cubicBezTo>
                <a:lnTo>
                  <a:pt x="4948" y="2661"/>
                </a:lnTo>
                <a:lnTo>
                  <a:pt x="4948" y="2269"/>
                </a:lnTo>
                <a:lnTo>
                  <a:pt x="4580" y="2173"/>
                </a:lnTo>
                <a:cubicBezTo>
                  <a:pt x="4569" y="2091"/>
                  <a:pt x="4553" y="2011"/>
                  <a:pt x="4533" y="1932"/>
                </a:cubicBezTo>
                <a:lnTo>
                  <a:pt x="4839" y="1711"/>
                </a:lnTo>
                <a:lnTo>
                  <a:pt x="4690" y="1349"/>
                </a:lnTo>
                <a:lnTo>
                  <a:pt x="4310" y="1399"/>
                </a:lnTo>
                <a:cubicBezTo>
                  <a:pt x="4266" y="1326"/>
                  <a:pt x="4218" y="1255"/>
                  <a:pt x="4166" y="1188"/>
                </a:cubicBezTo>
                <a:lnTo>
                  <a:pt x="4366" y="862"/>
                </a:lnTo>
                <a:lnTo>
                  <a:pt x="4087" y="585"/>
                </a:lnTo>
                <a:lnTo>
                  <a:pt x="3752" y="781"/>
                </a:lnTo>
                <a:cubicBezTo>
                  <a:pt x="3691" y="736"/>
                  <a:pt x="3628" y="695"/>
                  <a:pt x="3563" y="656"/>
                </a:cubicBezTo>
                <a:lnTo>
                  <a:pt x="3626" y="274"/>
                </a:lnTo>
                <a:lnTo>
                  <a:pt x="3264" y="121"/>
                </a:lnTo>
                <a:lnTo>
                  <a:pt x="3022" y="433"/>
                </a:lnTo>
                <a:cubicBezTo>
                  <a:pt x="2939" y="412"/>
                  <a:pt x="2855" y="396"/>
                  <a:pt x="2769" y="385"/>
                </a:cubicBezTo>
                <a:lnTo>
                  <a:pt x="2675" y="0"/>
                </a:lnTo>
                <a:close/>
              </a:path>
            </a:pathLst>
          </a:custGeom>
          <a:solidFill>
            <a:srgbClr val="FFC000"/>
          </a:solidFill>
          <a:ln w="38100" cap="flat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56" name="Freeform 6"/>
          <p:cNvSpPr>
            <a:spLocks noEditPoints="1"/>
          </p:cNvSpPr>
          <p:nvPr/>
        </p:nvSpPr>
        <p:spPr bwMode="auto">
          <a:xfrm>
            <a:off x="4318958" y="2072515"/>
            <a:ext cx="2710120" cy="2708829"/>
          </a:xfrm>
          <a:custGeom>
            <a:avLst/>
            <a:gdLst>
              <a:gd name="T0" fmla="*/ 1417 w 4950"/>
              <a:gd name="T1" fmla="*/ 4048 h 4943"/>
              <a:gd name="T2" fmla="*/ 3532 w 4950"/>
              <a:gd name="T3" fmla="*/ 895 h 4943"/>
              <a:gd name="T4" fmla="*/ 4021 w 4950"/>
              <a:gd name="T5" fmla="*/ 530 h 4943"/>
              <a:gd name="T6" fmla="*/ 3388 w 4950"/>
              <a:gd name="T7" fmla="*/ 577 h 4943"/>
              <a:gd name="T8" fmla="*/ 3139 w 4950"/>
              <a:gd name="T9" fmla="*/ 78 h 4943"/>
              <a:gd name="T10" fmla="*/ 2571 w 4950"/>
              <a:gd name="T11" fmla="*/ 376 h 4943"/>
              <a:gd name="T12" fmla="*/ 2187 w 4950"/>
              <a:gd name="T13" fmla="*/ 0 h 4943"/>
              <a:gd name="T14" fmla="*/ 1774 w 4950"/>
              <a:gd name="T15" fmla="*/ 496 h 4943"/>
              <a:gd name="T16" fmla="*/ 1222 w 4950"/>
              <a:gd name="T17" fmla="*/ 315 h 4943"/>
              <a:gd name="T18" fmla="*/ 1045 w 4950"/>
              <a:gd name="T19" fmla="*/ 940 h 4943"/>
              <a:gd name="T20" fmla="*/ 521 w 4950"/>
              <a:gd name="T21" fmla="*/ 918 h 4943"/>
              <a:gd name="T22" fmla="*/ 585 w 4950"/>
              <a:gd name="T23" fmla="*/ 1566 h 4943"/>
              <a:gd name="T24" fmla="*/ 80 w 4950"/>
              <a:gd name="T25" fmla="*/ 1772 h 4943"/>
              <a:gd name="T26" fmla="*/ 383 w 4950"/>
              <a:gd name="T27" fmla="*/ 2347 h 4943"/>
              <a:gd name="T28" fmla="*/ 0 w 4950"/>
              <a:gd name="T29" fmla="*/ 2746 h 4943"/>
              <a:gd name="T30" fmla="*/ 494 w 4950"/>
              <a:gd name="T31" fmla="*/ 3161 h 4943"/>
              <a:gd name="T32" fmla="*/ 287 w 4950"/>
              <a:gd name="T33" fmla="*/ 3652 h 4943"/>
              <a:gd name="T34" fmla="*/ 893 w 4950"/>
              <a:gd name="T35" fmla="*/ 3854 h 4943"/>
              <a:gd name="T36" fmla="*/ 928 w 4950"/>
              <a:gd name="T37" fmla="*/ 4413 h 4943"/>
              <a:gd name="T38" fmla="*/ 1557 w 4950"/>
              <a:gd name="T39" fmla="*/ 4369 h 4943"/>
              <a:gd name="T40" fmla="*/ 1810 w 4950"/>
              <a:gd name="T41" fmla="*/ 4865 h 4943"/>
              <a:gd name="T42" fmla="*/ 2368 w 4950"/>
              <a:gd name="T43" fmla="*/ 4588 h 4943"/>
              <a:gd name="T44" fmla="*/ 2762 w 4950"/>
              <a:gd name="T45" fmla="*/ 4943 h 4943"/>
              <a:gd name="T46" fmla="*/ 3173 w 4950"/>
              <a:gd name="T47" fmla="*/ 4483 h 4943"/>
              <a:gd name="T48" fmla="*/ 3727 w 4950"/>
              <a:gd name="T49" fmla="*/ 4628 h 4943"/>
              <a:gd name="T50" fmla="*/ 3920 w 4950"/>
              <a:gd name="T51" fmla="*/ 4046 h 4943"/>
              <a:gd name="T52" fmla="*/ 4428 w 4950"/>
              <a:gd name="T53" fmla="*/ 4025 h 4943"/>
              <a:gd name="T54" fmla="*/ 4394 w 4950"/>
              <a:gd name="T55" fmla="*/ 3412 h 4943"/>
              <a:gd name="T56" fmla="*/ 4869 w 4950"/>
              <a:gd name="T57" fmla="*/ 3171 h 4943"/>
              <a:gd name="T58" fmla="*/ 4602 w 4950"/>
              <a:gd name="T59" fmla="*/ 2614 h 4943"/>
              <a:gd name="T60" fmla="*/ 4950 w 4950"/>
              <a:gd name="T61" fmla="*/ 2197 h 4943"/>
              <a:gd name="T62" fmla="*/ 4483 w 4950"/>
              <a:gd name="T63" fmla="*/ 1784 h 4943"/>
              <a:gd name="T64" fmla="*/ 4662 w 4950"/>
              <a:gd name="T65" fmla="*/ 1291 h 4943"/>
              <a:gd name="T66" fmla="*/ 4068 w 4950"/>
              <a:gd name="T67" fmla="*/ 1085 h 4943"/>
              <a:gd name="T68" fmla="*/ 4021 w 4950"/>
              <a:gd name="T69" fmla="*/ 530 h 4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50" h="4943">
                <a:moveTo>
                  <a:pt x="4051" y="3529"/>
                </a:moveTo>
                <a:cubicBezTo>
                  <a:pt x="3467" y="4400"/>
                  <a:pt x="2287" y="4632"/>
                  <a:pt x="1417" y="4048"/>
                </a:cubicBezTo>
                <a:cubicBezTo>
                  <a:pt x="546" y="3464"/>
                  <a:pt x="314" y="2284"/>
                  <a:pt x="898" y="1414"/>
                </a:cubicBezTo>
                <a:cubicBezTo>
                  <a:pt x="1482" y="543"/>
                  <a:pt x="2662" y="311"/>
                  <a:pt x="3532" y="895"/>
                </a:cubicBezTo>
                <a:cubicBezTo>
                  <a:pt x="4403" y="1479"/>
                  <a:pt x="4635" y="2659"/>
                  <a:pt x="4051" y="3529"/>
                </a:cubicBezTo>
                <a:close/>
                <a:moveTo>
                  <a:pt x="4021" y="530"/>
                </a:moveTo>
                <a:lnTo>
                  <a:pt x="3693" y="309"/>
                </a:lnTo>
                <a:lnTo>
                  <a:pt x="3388" y="577"/>
                </a:lnTo>
                <a:cubicBezTo>
                  <a:pt x="3313" y="542"/>
                  <a:pt x="3236" y="511"/>
                  <a:pt x="3159" y="486"/>
                </a:cubicBezTo>
                <a:lnTo>
                  <a:pt x="3139" y="78"/>
                </a:lnTo>
                <a:lnTo>
                  <a:pt x="2751" y="2"/>
                </a:lnTo>
                <a:lnTo>
                  <a:pt x="2571" y="376"/>
                </a:lnTo>
                <a:cubicBezTo>
                  <a:pt x="2502" y="373"/>
                  <a:pt x="2432" y="374"/>
                  <a:pt x="2362" y="378"/>
                </a:cubicBezTo>
                <a:lnTo>
                  <a:pt x="2187" y="0"/>
                </a:lnTo>
                <a:lnTo>
                  <a:pt x="1799" y="75"/>
                </a:lnTo>
                <a:lnTo>
                  <a:pt x="1774" y="496"/>
                </a:lnTo>
                <a:cubicBezTo>
                  <a:pt x="1694" y="525"/>
                  <a:pt x="1615" y="558"/>
                  <a:pt x="1539" y="597"/>
                </a:cubicBezTo>
                <a:lnTo>
                  <a:pt x="1222" y="315"/>
                </a:lnTo>
                <a:lnTo>
                  <a:pt x="898" y="539"/>
                </a:lnTo>
                <a:lnTo>
                  <a:pt x="1045" y="940"/>
                </a:lnTo>
                <a:cubicBezTo>
                  <a:pt x="1002" y="980"/>
                  <a:pt x="960" y="1022"/>
                  <a:pt x="920" y="1066"/>
                </a:cubicBezTo>
                <a:lnTo>
                  <a:pt x="521" y="918"/>
                </a:lnTo>
                <a:lnTo>
                  <a:pt x="302" y="1245"/>
                </a:lnTo>
                <a:lnTo>
                  <a:pt x="585" y="1566"/>
                </a:lnTo>
                <a:cubicBezTo>
                  <a:pt x="555" y="1629"/>
                  <a:pt x="528" y="1693"/>
                  <a:pt x="504" y="1758"/>
                </a:cubicBezTo>
                <a:lnTo>
                  <a:pt x="80" y="1772"/>
                </a:lnTo>
                <a:lnTo>
                  <a:pt x="2" y="2158"/>
                </a:lnTo>
                <a:lnTo>
                  <a:pt x="383" y="2347"/>
                </a:lnTo>
                <a:cubicBezTo>
                  <a:pt x="378" y="2422"/>
                  <a:pt x="378" y="2496"/>
                  <a:pt x="381" y="2571"/>
                </a:cubicBezTo>
                <a:lnTo>
                  <a:pt x="0" y="2746"/>
                </a:lnTo>
                <a:lnTo>
                  <a:pt x="77" y="3133"/>
                </a:lnTo>
                <a:lnTo>
                  <a:pt x="494" y="3161"/>
                </a:lnTo>
                <a:cubicBezTo>
                  <a:pt x="517" y="3225"/>
                  <a:pt x="542" y="3289"/>
                  <a:pt x="570" y="3351"/>
                </a:cubicBezTo>
                <a:lnTo>
                  <a:pt x="287" y="3652"/>
                </a:lnTo>
                <a:lnTo>
                  <a:pt x="504" y="3982"/>
                </a:lnTo>
                <a:lnTo>
                  <a:pt x="893" y="3854"/>
                </a:lnTo>
                <a:cubicBezTo>
                  <a:pt x="947" y="3917"/>
                  <a:pt x="1005" y="3977"/>
                  <a:pt x="1067" y="4034"/>
                </a:cubicBezTo>
                <a:lnTo>
                  <a:pt x="928" y="4413"/>
                </a:lnTo>
                <a:lnTo>
                  <a:pt x="1257" y="4634"/>
                </a:lnTo>
                <a:lnTo>
                  <a:pt x="1557" y="4369"/>
                </a:lnTo>
                <a:cubicBezTo>
                  <a:pt x="1634" y="4408"/>
                  <a:pt x="1712" y="4441"/>
                  <a:pt x="1791" y="4470"/>
                </a:cubicBezTo>
                <a:lnTo>
                  <a:pt x="1810" y="4865"/>
                </a:lnTo>
                <a:lnTo>
                  <a:pt x="2199" y="4941"/>
                </a:lnTo>
                <a:lnTo>
                  <a:pt x="2368" y="4588"/>
                </a:lnTo>
                <a:cubicBezTo>
                  <a:pt x="2445" y="4593"/>
                  <a:pt x="2522" y="4594"/>
                  <a:pt x="2599" y="4590"/>
                </a:cubicBezTo>
                <a:lnTo>
                  <a:pt x="2762" y="4943"/>
                </a:lnTo>
                <a:lnTo>
                  <a:pt x="3150" y="4868"/>
                </a:lnTo>
                <a:lnTo>
                  <a:pt x="3173" y="4483"/>
                </a:lnTo>
                <a:cubicBezTo>
                  <a:pt x="3264" y="4452"/>
                  <a:pt x="3354" y="4416"/>
                  <a:pt x="3440" y="4373"/>
                </a:cubicBezTo>
                <a:lnTo>
                  <a:pt x="3727" y="4628"/>
                </a:lnTo>
                <a:lnTo>
                  <a:pt x="4051" y="4404"/>
                </a:lnTo>
                <a:lnTo>
                  <a:pt x="3920" y="4046"/>
                </a:lnTo>
                <a:cubicBezTo>
                  <a:pt x="3973" y="3998"/>
                  <a:pt x="4023" y="3947"/>
                  <a:pt x="4071" y="3893"/>
                </a:cubicBezTo>
                <a:lnTo>
                  <a:pt x="4428" y="4025"/>
                </a:lnTo>
                <a:lnTo>
                  <a:pt x="4648" y="3698"/>
                </a:lnTo>
                <a:lnTo>
                  <a:pt x="4394" y="3412"/>
                </a:lnTo>
                <a:cubicBezTo>
                  <a:pt x="4431" y="3337"/>
                  <a:pt x="4463" y="3261"/>
                  <a:pt x="4489" y="3183"/>
                </a:cubicBezTo>
                <a:lnTo>
                  <a:pt x="4869" y="3171"/>
                </a:lnTo>
                <a:lnTo>
                  <a:pt x="4947" y="2785"/>
                </a:lnTo>
                <a:lnTo>
                  <a:pt x="4602" y="2614"/>
                </a:lnTo>
                <a:cubicBezTo>
                  <a:pt x="4607" y="2528"/>
                  <a:pt x="4606" y="2442"/>
                  <a:pt x="4601" y="2357"/>
                </a:cubicBezTo>
                <a:lnTo>
                  <a:pt x="4950" y="2197"/>
                </a:lnTo>
                <a:lnTo>
                  <a:pt x="4872" y="1810"/>
                </a:lnTo>
                <a:lnTo>
                  <a:pt x="4483" y="1784"/>
                </a:lnTo>
                <a:cubicBezTo>
                  <a:pt x="4457" y="1713"/>
                  <a:pt x="4427" y="1643"/>
                  <a:pt x="4395" y="1575"/>
                </a:cubicBezTo>
                <a:lnTo>
                  <a:pt x="4662" y="1291"/>
                </a:lnTo>
                <a:lnTo>
                  <a:pt x="4445" y="960"/>
                </a:lnTo>
                <a:lnTo>
                  <a:pt x="4068" y="1085"/>
                </a:lnTo>
                <a:cubicBezTo>
                  <a:pt x="4011" y="1022"/>
                  <a:pt x="3949" y="961"/>
                  <a:pt x="3884" y="904"/>
                </a:cubicBezTo>
                <a:lnTo>
                  <a:pt x="4021" y="530"/>
                </a:lnTo>
                <a:close/>
              </a:path>
            </a:pathLst>
          </a:custGeom>
          <a:solidFill>
            <a:srgbClr val="FFC000"/>
          </a:solidFill>
          <a:ln w="38100" cap="flat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57" name="Freeform 7"/>
          <p:cNvSpPr>
            <a:spLocks noEditPoints="1"/>
          </p:cNvSpPr>
          <p:nvPr/>
        </p:nvSpPr>
        <p:spPr bwMode="auto">
          <a:xfrm>
            <a:off x="3612952" y="1625545"/>
            <a:ext cx="1058312" cy="1058312"/>
          </a:xfrm>
          <a:custGeom>
            <a:avLst/>
            <a:gdLst>
              <a:gd name="T0" fmla="*/ 922 w 1572"/>
              <a:gd name="T1" fmla="*/ 186 h 1571"/>
              <a:gd name="T2" fmla="*/ 637 w 1572"/>
              <a:gd name="T3" fmla="*/ 1382 h 1571"/>
              <a:gd name="T4" fmla="*/ 541 w 1572"/>
              <a:gd name="T5" fmla="*/ 1535 h 1571"/>
              <a:gd name="T6" fmla="*/ 724 w 1572"/>
              <a:gd name="T7" fmla="*/ 1451 h 1571"/>
              <a:gd name="T8" fmla="*/ 852 w 1572"/>
              <a:gd name="T9" fmla="*/ 1571 h 1571"/>
              <a:gd name="T10" fmla="*/ 988 w 1572"/>
              <a:gd name="T11" fmla="*/ 1420 h 1571"/>
              <a:gd name="T12" fmla="*/ 1143 w 1572"/>
              <a:gd name="T13" fmla="*/ 1489 h 1571"/>
              <a:gd name="T14" fmla="*/ 1211 w 1572"/>
              <a:gd name="T15" fmla="*/ 1295 h 1571"/>
              <a:gd name="T16" fmla="*/ 1394 w 1572"/>
              <a:gd name="T17" fmla="*/ 1288 h 1571"/>
              <a:gd name="T18" fmla="*/ 1378 w 1572"/>
              <a:gd name="T19" fmla="*/ 1082 h 1571"/>
              <a:gd name="T20" fmla="*/ 1536 w 1572"/>
              <a:gd name="T21" fmla="*/ 1031 h 1571"/>
              <a:gd name="T22" fmla="*/ 1445 w 1572"/>
              <a:gd name="T23" fmla="*/ 845 h 1571"/>
              <a:gd name="T24" fmla="*/ 1572 w 1572"/>
              <a:gd name="T25" fmla="*/ 727 h 1571"/>
              <a:gd name="T26" fmla="*/ 1419 w 1572"/>
              <a:gd name="T27" fmla="*/ 590 h 1571"/>
              <a:gd name="T28" fmla="*/ 1489 w 1572"/>
              <a:gd name="T29" fmla="*/ 429 h 1571"/>
              <a:gd name="T30" fmla="*/ 1297 w 1572"/>
              <a:gd name="T31" fmla="*/ 361 h 1571"/>
              <a:gd name="T32" fmla="*/ 1304 w 1572"/>
              <a:gd name="T33" fmla="*/ 191 h 1571"/>
              <a:gd name="T34" fmla="*/ 1103 w 1572"/>
              <a:gd name="T35" fmla="*/ 199 h 1571"/>
              <a:gd name="T36" fmla="*/ 1031 w 1572"/>
              <a:gd name="T37" fmla="*/ 36 h 1571"/>
              <a:gd name="T38" fmla="*/ 849 w 1572"/>
              <a:gd name="T39" fmla="*/ 119 h 1571"/>
              <a:gd name="T40" fmla="*/ 720 w 1572"/>
              <a:gd name="T41" fmla="*/ 0 h 1571"/>
              <a:gd name="T42" fmla="*/ 585 w 1572"/>
              <a:gd name="T43" fmla="*/ 144 h 1571"/>
              <a:gd name="T44" fmla="*/ 429 w 1572"/>
              <a:gd name="T45" fmla="*/ 83 h 1571"/>
              <a:gd name="T46" fmla="*/ 358 w 1572"/>
              <a:gd name="T47" fmla="*/ 265 h 1571"/>
              <a:gd name="T48" fmla="*/ 178 w 1572"/>
              <a:gd name="T49" fmla="*/ 284 h 1571"/>
              <a:gd name="T50" fmla="*/ 185 w 1572"/>
              <a:gd name="T51" fmla="*/ 478 h 1571"/>
              <a:gd name="T52" fmla="*/ 37 w 1572"/>
              <a:gd name="T53" fmla="*/ 541 h 1571"/>
              <a:gd name="T54" fmla="*/ 114 w 1572"/>
              <a:gd name="T55" fmla="*/ 720 h 1571"/>
              <a:gd name="T56" fmla="*/ 0 w 1572"/>
              <a:gd name="T57" fmla="*/ 844 h 1571"/>
              <a:gd name="T58" fmla="*/ 140 w 1572"/>
              <a:gd name="T59" fmla="*/ 980 h 1571"/>
              <a:gd name="T60" fmla="*/ 83 w 1572"/>
              <a:gd name="T61" fmla="*/ 1143 h 1571"/>
              <a:gd name="T62" fmla="*/ 267 w 1572"/>
              <a:gd name="T63" fmla="*/ 1213 h 1571"/>
              <a:gd name="T64" fmla="*/ 268 w 1572"/>
              <a:gd name="T65" fmla="*/ 1380 h 1571"/>
              <a:gd name="T66" fmla="*/ 466 w 1572"/>
              <a:gd name="T67" fmla="*/ 1375 h 1571"/>
              <a:gd name="T68" fmla="*/ 541 w 1572"/>
              <a:gd name="T69" fmla="*/ 1535 h 1571"/>
              <a:gd name="T70" fmla="*/ 786 w 1572"/>
              <a:gd name="T71" fmla="*/ 952 h 1571"/>
              <a:gd name="T72" fmla="*/ 1215 w 1572"/>
              <a:gd name="T73" fmla="*/ 932 h 1571"/>
              <a:gd name="T74" fmla="*/ 768 w 1572"/>
              <a:gd name="T75" fmla="*/ 1296 h 1571"/>
              <a:gd name="T76" fmla="*/ 560 w 1572"/>
              <a:gd name="T77" fmla="*/ 1247 h 1571"/>
              <a:gd name="T78" fmla="*/ 339 w 1572"/>
              <a:gd name="T79" fmla="*/ 723 h 1571"/>
              <a:gd name="T80" fmla="*/ 698 w 1572"/>
              <a:gd name="T81" fmla="*/ 931 h 1571"/>
              <a:gd name="T82" fmla="*/ 560 w 1572"/>
              <a:gd name="T83" fmla="*/ 1247 h 1571"/>
              <a:gd name="T84" fmla="*/ 881 w 1572"/>
              <a:gd name="T85" fmla="*/ 808 h 1571"/>
              <a:gd name="T86" fmla="*/ 678 w 1572"/>
              <a:gd name="T87" fmla="*/ 760 h 1571"/>
              <a:gd name="T88" fmla="*/ 354 w 1572"/>
              <a:gd name="T89" fmla="*/ 633 h 1571"/>
              <a:gd name="T90" fmla="*/ 798 w 1572"/>
              <a:gd name="T91" fmla="*/ 272 h 1571"/>
              <a:gd name="T92" fmla="*/ 773 w 1572"/>
              <a:gd name="T93" fmla="*/ 616 h 1571"/>
              <a:gd name="T94" fmla="*/ 354 w 1572"/>
              <a:gd name="T95" fmla="*/ 633 h 1571"/>
              <a:gd name="T96" fmla="*/ 1292 w 1572"/>
              <a:gd name="T97" fmla="*/ 804 h 1571"/>
              <a:gd name="T98" fmla="*/ 947 w 1572"/>
              <a:gd name="T99" fmla="*/ 775 h 1571"/>
              <a:gd name="T100" fmla="*/ 929 w 1572"/>
              <a:gd name="T101" fmla="*/ 353 h 1571"/>
              <a:gd name="T102" fmla="*/ 1344 w 1572"/>
              <a:gd name="T103" fmla="*/ 919 h 1571"/>
              <a:gd name="T104" fmla="*/ 215 w 1572"/>
              <a:gd name="T105" fmla="*/ 649 h 1571"/>
              <a:gd name="T106" fmla="*/ 1344 w 1572"/>
              <a:gd name="T107" fmla="*/ 919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72" h="1571">
                <a:moveTo>
                  <a:pt x="181" y="641"/>
                </a:moveTo>
                <a:cubicBezTo>
                  <a:pt x="260" y="311"/>
                  <a:pt x="592" y="107"/>
                  <a:pt x="922" y="186"/>
                </a:cubicBezTo>
                <a:cubicBezTo>
                  <a:pt x="1253" y="265"/>
                  <a:pt x="1457" y="597"/>
                  <a:pt x="1378" y="927"/>
                </a:cubicBezTo>
                <a:cubicBezTo>
                  <a:pt x="1299" y="1257"/>
                  <a:pt x="967" y="1461"/>
                  <a:pt x="637" y="1382"/>
                </a:cubicBezTo>
                <a:cubicBezTo>
                  <a:pt x="306" y="1303"/>
                  <a:pt x="102" y="971"/>
                  <a:pt x="181" y="641"/>
                </a:cubicBezTo>
                <a:close/>
                <a:moveTo>
                  <a:pt x="541" y="1535"/>
                </a:moveTo>
                <a:lnTo>
                  <a:pt x="663" y="1564"/>
                </a:lnTo>
                <a:lnTo>
                  <a:pt x="724" y="1451"/>
                </a:lnTo>
                <a:cubicBezTo>
                  <a:pt x="750" y="1453"/>
                  <a:pt x="776" y="1453"/>
                  <a:pt x="802" y="1452"/>
                </a:cubicBezTo>
                <a:lnTo>
                  <a:pt x="852" y="1571"/>
                </a:lnTo>
                <a:lnTo>
                  <a:pt x="976" y="1551"/>
                </a:lnTo>
                <a:lnTo>
                  <a:pt x="988" y="1420"/>
                </a:lnTo>
                <a:cubicBezTo>
                  <a:pt x="1009" y="1413"/>
                  <a:pt x="1029" y="1405"/>
                  <a:pt x="1049" y="1396"/>
                </a:cubicBezTo>
                <a:lnTo>
                  <a:pt x="1143" y="1489"/>
                </a:lnTo>
                <a:lnTo>
                  <a:pt x="1249" y="1423"/>
                </a:lnTo>
                <a:lnTo>
                  <a:pt x="1211" y="1295"/>
                </a:lnTo>
                <a:cubicBezTo>
                  <a:pt x="1231" y="1278"/>
                  <a:pt x="1251" y="1259"/>
                  <a:pt x="1269" y="1239"/>
                </a:cubicBezTo>
                <a:lnTo>
                  <a:pt x="1394" y="1288"/>
                </a:lnTo>
                <a:lnTo>
                  <a:pt x="1465" y="1185"/>
                </a:lnTo>
                <a:lnTo>
                  <a:pt x="1378" y="1082"/>
                </a:lnTo>
                <a:cubicBezTo>
                  <a:pt x="1386" y="1066"/>
                  <a:pt x="1394" y="1048"/>
                  <a:pt x="1401" y="1031"/>
                </a:cubicBezTo>
                <a:lnTo>
                  <a:pt x="1536" y="1031"/>
                </a:lnTo>
                <a:lnTo>
                  <a:pt x="1565" y="909"/>
                </a:lnTo>
                <a:lnTo>
                  <a:pt x="1445" y="845"/>
                </a:lnTo>
                <a:cubicBezTo>
                  <a:pt x="1447" y="823"/>
                  <a:pt x="1448" y="801"/>
                  <a:pt x="1448" y="779"/>
                </a:cubicBezTo>
                <a:lnTo>
                  <a:pt x="1572" y="727"/>
                </a:lnTo>
                <a:lnTo>
                  <a:pt x="1553" y="604"/>
                </a:lnTo>
                <a:lnTo>
                  <a:pt x="1419" y="590"/>
                </a:lnTo>
                <a:cubicBezTo>
                  <a:pt x="1412" y="567"/>
                  <a:pt x="1405" y="545"/>
                  <a:pt x="1395" y="523"/>
                </a:cubicBezTo>
                <a:lnTo>
                  <a:pt x="1489" y="429"/>
                </a:lnTo>
                <a:lnTo>
                  <a:pt x="1424" y="322"/>
                </a:lnTo>
                <a:lnTo>
                  <a:pt x="1297" y="361"/>
                </a:lnTo>
                <a:cubicBezTo>
                  <a:pt x="1283" y="344"/>
                  <a:pt x="1269" y="328"/>
                  <a:pt x="1253" y="312"/>
                </a:cubicBezTo>
                <a:lnTo>
                  <a:pt x="1304" y="191"/>
                </a:lnTo>
                <a:lnTo>
                  <a:pt x="1204" y="117"/>
                </a:lnTo>
                <a:lnTo>
                  <a:pt x="1103" y="199"/>
                </a:lnTo>
                <a:cubicBezTo>
                  <a:pt x="1080" y="186"/>
                  <a:pt x="1056" y="174"/>
                  <a:pt x="1031" y="165"/>
                </a:cubicBezTo>
                <a:lnTo>
                  <a:pt x="1031" y="36"/>
                </a:lnTo>
                <a:lnTo>
                  <a:pt x="909" y="7"/>
                </a:lnTo>
                <a:lnTo>
                  <a:pt x="849" y="119"/>
                </a:lnTo>
                <a:cubicBezTo>
                  <a:pt x="822" y="116"/>
                  <a:pt x="795" y="115"/>
                  <a:pt x="769" y="115"/>
                </a:cubicBezTo>
                <a:lnTo>
                  <a:pt x="720" y="0"/>
                </a:lnTo>
                <a:lnTo>
                  <a:pt x="596" y="21"/>
                </a:lnTo>
                <a:lnTo>
                  <a:pt x="585" y="144"/>
                </a:lnTo>
                <a:cubicBezTo>
                  <a:pt x="562" y="152"/>
                  <a:pt x="539" y="160"/>
                  <a:pt x="516" y="169"/>
                </a:cubicBezTo>
                <a:lnTo>
                  <a:pt x="429" y="83"/>
                </a:lnTo>
                <a:lnTo>
                  <a:pt x="323" y="148"/>
                </a:lnTo>
                <a:lnTo>
                  <a:pt x="358" y="265"/>
                </a:lnTo>
                <a:cubicBezTo>
                  <a:pt x="334" y="284"/>
                  <a:pt x="312" y="305"/>
                  <a:pt x="291" y="328"/>
                </a:cubicBezTo>
                <a:lnTo>
                  <a:pt x="178" y="284"/>
                </a:lnTo>
                <a:lnTo>
                  <a:pt x="107" y="386"/>
                </a:lnTo>
                <a:lnTo>
                  <a:pt x="185" y="478"/>
                </a:lnTo>
                <a:cubicBezTo>
                  <a:pt x="175" y="498"/>
                  <a:pt x="165" y="519"/>
                  <a:pt x="157" y="540"/>
                </a:cubicBezTo>
                <a:lnTo>
                  <a:pt x="37" y="541"/>
                </a:lnTo>
                <a:lnTo>
                  <a:pt x="8" y="662"/>
                </a:lnTo>
                <a:lnTo>
                  <a:pt x="114" y="720"/>
                </a:lnTo>
                <a:cubicBezTo>
                  <a:pt x="111" y="746"/>
                  <a:pt x="110" y="772"/>
                  <a:pt x="111" y="798"/>
                </a:cubicBezTo>
                <a:lnTo>
                  <a:pt x="0" y="844"/>
                </a:lnTo>
                <a:lnTo>
                  <a:pt x="19" y="967"/>
                </a:lnTo>
                <a:lnTo>
                  <a:pt x="140" y="980"/>
                </a:lnTo>
                <a:cubicBezTo>
                  <a:pt x="148" y="1006"/>
                  <a:pt x="158" y="1031"/>
                  <a:pt x="169" y="1056"/>
                </a:cubicBezTo>
                <a:lnTo>
                  <a:pt x="83" y="1143"/>
                </a:lnTo>
                <a:lnTo>
                  <a:pt x="148" y="1249"/>
                </a:lnTo>
                <a:lnTo>
                  <a:pt x="267" y="1213"/>
                </a:lnTo>
                <a:cubicBezTo>
                  <a:pt x="282" y="1232"/>
                  <a:pt x="298" y="1249"/>
                  <a:pt x="316" y="1266"/>
                </a:cubicBezTo>
                <a:lnTo>
                  <a:pt x="268" y="1380"/>
                </a:lnTo>
                <a:lnTo>
                  <a:pt x="368" y="1454"/>
                </a:lnTo>
                <a:lnTo>
                  <a:pt x="466" y="1375"/>
                </a:lnTo>
                <a:cubicBezTo>
                  <a:pt x="490" y="1388"/>
                  <a:pt x="515" y="1399"/>
                  <a:pt x="541" y="1409"/>
                </a:cubicBezTo>
                <a:lnTo>
                  <a:pt x="541" y="1535"/>
                </a:lnTo>
                <a:close/>
                <a:moveTo>
                  <a:pt x="720" y="1228"/>
                </a:moveTo>
                <a:cubicBezTo>
                  <a:pt x="729" y="1190"/>
                  <a:pt x="786" y="952"/>
                  <a:pt x="786" y="952"/>
                </a:cubicBezTo>
                <a:cubicBezTo>
                  <a:pt x="845" y="950"/>
                  <a:pt x="899" y="916"/>
                  <a:pt x="927" y="863"/>
                </a:cubicBezTo>
                <a:cubicBezTo>
                  <a:pt x="927" y="863"/>
                  <a:pt x="1174" y="922"/>
                  <a:pt x="1215" y="932"/>
                </a:cubicBezTo>
                <a:cubicBezTo>
                  <a:pt x="1256" y="942"/>
                  <a:pt x="1258" y="966"/>
                  <a:pt x="1247" y="995"/>
                </a:cubicBezTo>
                <a:cubicBezTo>
                  <a:pt x="1162" y="1182"/>
                  <a:pt x="973" y="1301"/>
                  <a:pt x="768" y="1296"/>
                </a:cubicBezTo>
                <a:cubicBezTo>
                  <a:pt x="727" y="1296"/>
                  <a:pt x="711" y="1266"/>
                  <a:pt x="720" y="1228"/>
                </a:cubicBezTo>
                <a:close/>
                <a:moveTo>
                  <a:pt x="560" y="1247"/>
                </a:moveTo>
                <a:cubicBezTo>
                  <a:pt x="379" y="1162"/>
                  <a:pt x="265" y="978"/>
                  <a:pt x="267" y="779"/>
                </a:cubicBezTo>
                <a:cubicBezTo>
                  <a:pt x="267" y="734"/>
                  <a:pt x="295" y="712"/>
                  <a:pt x="339" y="723"/>
                </a:cubicBezTo>
                <a:cubicBezTo>
                  <a:pt x="382" y="733"/>
                  <a:pt x="612" y="788"/>
                  <a:pt x="612" y="788"/>
                </a:cubicBezTo>
                <a:cubicBezTo>
                  <a:pt x="613" y="847"/>
                  <a:pt x="646" y="902"/>
                  <a:pt x="698" y="931"/>
                </a:cubicBezTo>
                <a:cubicBezTo>
                  <a:pt x="698" y="931"/>
                  <a:pt x="650" y="1133"/>
                  <a:pt x="635" y="1196"/>
                </a:cubicBezTo>
                <a:cubicBezTo>
                  <a:pt x="620" y="1259"/>
                  <a:pt x="593" y="1259"/>
                  <a:pt x="560" y="1247"/>
                </a:cubicBezTo>
                <a:close/>
                <a:moveTo>
                  <a:pt x="804" y="682"/>
                </a:moveTo>
                <a:cubicBezTo>
                  <a:pt x="860" y="696"/>
                  <a:pt x="895" y="752"/>
                  <a:pt x="881" y="808"/>
                </a:cubicBezTo>
                <a:cubicBezTo>
                  <a:pt x="868" y="865"/>
                  <a:pt x="811" y="899"/>
                  <a:pt x="755" y="886"/>
                </a:cubicBezTo>
                <a:cubicBezTo>
                  <a:pt x="699" y="872"/>
                  <a:pt x="664" y="816"/>
                  <a:pt x="678" y="760"/>
                </a:cubicBezTo>
                <a:cubicBezTo>
                  <a:pt x="691" y="704"/>
                  <a:pt x="748" y="669"/>
                  <a:pt x="804" y="682"/>
                </a:cubicBezTo>
                <a:close/>
                <a:moveTo>
                  <a:pt x="354" y="633"/>
                </a:moveTo>
                <a:cubicBezTo>
                  <a:pt x="312" y="623"/>
                  <a:pt x="306" y="584"/>
                  <a:pt x="320" y="557"/>
                </a:cubicBezTo>
                <a:cubicBezTo>
                  <a:pt x="409" y="377"/>
                  <a:pt x="597" y="264"/>
                  <a:pt x="798" y="272"/>
                </a:cubicBezTo>
                <a:cubicBezTo>
                  <a:pt x="832" y="272"/>
                  <a:pt x="849" y="298"/>
                  <a:pt x="840" y="336"/>
                </a:cubicBezTo>
                <a:cubicBezTo>
                  <a:pt x="831" y="373"/>
                  <a:pt x="773" y="616"/>
                  <a:pt x="773" y="616"/>
                </a:cubicBezTo>
                <a:cubicBezTo>
                  <a:pt x="716" y="619"/>
                  <a:pt x="663" y="650"/>
                  <a:pt x="634" y="700"/>
                </a:cubicBezTo>
                <a:cubicBezTo>
                  <a:pt x="634" y="700"/>
                  <a:pt x="396" y="643"/>
                  <a:pt x="354" y="633"/>
                </a:cubicBezTo>
                <a:close/>
                <a:moveTo>
                  <a:pt x="1004" y="323"/>
                </a:moveTo>
                <a:cubicBezTo>
                  <a:pt x="1186" y="412"/>
                  <a:pt x="1300" y="601"/>
                  <a:pt x="1292" y="804"/>
                </a:cubicBezTo>
                <a:cubicBezTo>
                  <a:pt x="1289" y="830"/>
                  <a:pt x="1271" y="852"/>
                  <a:pt x="1236" y="844"/>
                </a:cubicBezTo>
                <a:cubicBezTo>
                  <a:pt x="1202" y="836"/>
                  <a:pt x="947" y="775"/>
                  <a:pt x="947" y="775"/>
                </a:cubicBezTo>
                <a:cubicBezTo>
                  <a:pt x="944" y="718"/>
                  <a:pt x="911" y="665"/>
                  <a:pt x="861" y="637"/>
                </a:cubicBezTo>
                <a:cubicBezTo>
                  <a:pt x="861" y="637"/>
                  <a:pt x="918" y="399"/>
                  <a:pt x="929" y="353"/>
                </a:cubicBezTo>
                <a:cubicBezTo>
                  <a:pt x="940" y="308"/>
                  <a:pt x="967" y="308"/>
                  <a:pt x="1004" y="323"/>
                </a:cubicBezTo>
                <a:close/>
                <a:moveTo>
                  <a:pt x="1344" y="919"/>
                </a:moveTo>
                <a:cubicBezTo>
                  <a:pt x="1419" y="607"/>
                  <a:pt x="1226" y="294"/>
                  <a:pt x="914" y="219"/>
                </a:cubicBezTo>
                <a:cubicBezTo>
                  <a:pt x="602" y="145"/>
                  <a:pt x="289" y="337"/>
                  <a:pt x="215" y="649"/>
                </a:cubicBezTo>
                <a:cubicBezTo>
                  <a:pt x="140" y="961"/>
                  <a:pt x="332" y="1274"/>
                  <a:pt x="645" y="1349"/>
                </a:cubicBezTo>
                <a:cubicBezTo>
                  <a:pt x="956" y="1424"/>
                  <a:pt x="1270" y="1231"/>
                  <a:pt x="1344" y="91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58" name="Freeform 8"/>
          <p:cNvSpPr>
            <a:spLocks noEditPoints="1"/>
          </p:cNvSpPr>
          <p:nvPr/>
        </p:nvSpPr>
        <p:spPr bwMode="auto">
          <a:xfrm>
            <a:off x="4843990" y="4741283"/>
            <a:ext cx="661643" cy="661643"/>
          </a:xfrm>
          <a:custGeom>
            <a:avLst/>
            <a:gdLst>
              <a:gd name="T0" fmla="*/ 577 w 983"/>
              <a:gd name="T1" fmla="*/ 116 h 982"/>
              <a:gd name="T2" fmla="*/ 398 w 983"/>
              <a:gd name="T3" fmla="*/ 864 h 982"/>
              <a:gd name="T4" fmla="*/ 338 w 983"/>
              <a:gd name="T5" fmla="*/ 959 h 982"/>
              <a:gd name="T6" fmla="*/ 453 w 983"/>
              <a:gd name="T7" fmla="*/ 907 h 982"/>
              <a:gd name="T8" fmla="*/ 533 w 983"/>
              <a:gd name="T9" fmla="*/ 982 h 982"/>
              <a:gd name="T10" fmla="*/ 618 w 983"/>
              <a:gd name="T11" fmla="*/ 887 h 982"/>
              <a:gd name="T12" fmla="*/ 715 w 983"/>
              <a:gd name="T13" fmla="*/ 930 h 982"/>
              <a:gd name="T14" fmla="*/ 757 w 983"/>
              <a:gd name="T15" fmla="*/ 809 h 982"/>
              <a:gd name="T16" fmla="*/ 871 w 983"/>
              <a:gd name="T17" fmla="*/ 805 h 982"/>
              <a:gd name="T18" fmla="*/ 862 w 983"/>
              <a:gd name="T19" fmla="*/ 676 h 982"/>
              <a:gd name="T20" fmla="*/ 960 w 983"/>
              <a:gd name="T21" fmla="*/ 644 h 982"/>
              <a:gd name="T22" fmla="*/ 904 w 983"/>
              <a:gd name="T23" fmla="*/ 528 h 982"/>
              <a:gd name="T24" fmla="*/ 983 w 983"/>
              <a:gd name="T25" fmla="*/ 454 h 982"/>
              <a:gd name="T26" fmla="*/ 887 w 983"/>
              <a:gd name="T27" fmla="*/ 369 h 982"/>
              <a:gd name="T28" fmla="*/ 931 w 983"/>
              <a:gd name="T29" fmla="*/ 268 h 982"/>
              <a:gd name="T30" fmla="*/ 811 w 983"/>
              <a:gd name="T31" fmla="*/ 225 h 982"/>
              <a:gd name="T32" fmla="*/ 815 w 983"/>
              <a:gd name="T33" fmla="*/ 119 h 982"/>
              <a:gd name="T34" fmla="*/ 689 w 983"/>
              <a:gd name="T35" fmla="*/ 124 h 982"/>
              <a:gd name="T36" fmla="*/ 644 w 983"/>
              <a:gd name="T37" fmla="*/ 22 h 982"/>
              <a:gd name="T38" fmla="*/ 531 w 983"/>
              <a:gd name="T39" fmla="*/ 74 h 982"/>
              <a:gd name="T40" fmla="*/ 450 w 983"/>
              <a:gd name="T41" fmla="*/ 0 h 982"/>
              <a:gd name="T42" fmla="*/ 366 w 983"/>
              <a:gd name="T43" fmla="*/ 90 h 982"/>
              <a:gd name="T44" fmla="*/ 268 w 983"/>
              <a:gd name="T45" fmla="*/ 51 h 982"/>
              <a:gd name="T46" fmla="*/ 224 w 983"/>
              <a:gd name="T47" fmla="*/ 165 h 982"/>
              <a:gd name="T48" fmla="*/ 111 w 983"/>
              <a:gd name="T49" fmla="*/ 177 h 982"/>
              <a:gd name="T50" fmla="*/ 116 w 983"/>
              <a:gd name="T51" fmla="*/ 299 h 982"/>
              <a:gd name="T52" fmla="*/ 23 w 983"/>
              <a:gd name="T53" fmla="*/ 338 h 982"/>
              <a:gd name="T54" fmla="*/ 71 w 983"/>
              <a:gd name="T55" fmla="*/ 450 h 982"/>
              <a:gd name="T56" fmla="*/ 0 w 983"/>
              <a:gd name="T57" fmla="*/ 527 h 982"/>
              <a:gd name="T58" fmla="*/ 88 w 983"/>
              <a:gd name="T59" fmla="*/ 612 h 982"/>
              <a:gd name="T60" fmla="*/ 52 w 983"/>
              <a:gd name="T61" fmla="*/ 714 h 982"/>
              <a:gd name="T62" fmla="*/ 167 w 983"/>
              <a:gd name="T63" fmla="*/ 758 h 982"/>
              <a:gd name="T64" fmla="*/ 168 w 983"/>
              <a:gd name="T65" fmla="*/ 862 h 982"/>
              <a:gd name="T66" fmla="*/ 292 w 983"/>
              <a:gd name="T67" fmla="*/ 859 h 982"/>
              <a:gd name="T68" fmla="*/ 338 w 983"/>
              <a:gd name="T69" fmla="*/ 959 h 982"/>
              <a:gd name="T70" fmla="*/ 491 w 983"/>
              <a:gd name="T71" fmla="*/ 595 h 982"/>
              <a:gd name="T72" fmla="*/ 759 w 983"/>
              <a:gd name="T73" fmla="*/ 582 h 982"/>
              <a:gd name="T74" fmla="*/ 480 w 983"/>
              <a:gd name="T75" fmla="*/ 810 h 982"/>
              <a:gd name="T76" fmla="*/ 350 w 983"/>
              <a:gd name="T77" fmla="*/ 779 h 982"/>
              <a:gd name="T78" fmla="*/ 212 w 983"/>
              <a:gd name="T79" fmla="*/ 451 h 982"/>
              <a:gd name="T80" fmla="*/ 436 w 983"/>
              <a:gd name="T81" fmla="*/ 582 h 982"/>
              <a:gd name="T82" fmla="*/ 350 w 983"/>
              <a:gd name="T83" fmla="*/ 779 h 982"/>
              <a:gd name="T84" fmla="*/ 551 w 983"/>
              <a:gd name="T85" fmla="*/ 505 h 982"/>
              <a:gd name="T86" fmla="*/ 424 w 983"/>
              <a:gd name="T87" fmla="*/ 475 h 982"/>
              <a:gd name="T88" fmla="*/ 222 w 983"/>
              <a:gd name="T89" fmla="*/ 396 h 982"/>
              <a:gd name="T90" fmla="*/ 499 w 983"/>
              <a:gd name="T91" fmla="*/ 170 h 982"/>
              <a:gd name="T92" fmla="*/ 483 w 983"/>
              <a:gd name="T93" fmla="*/ 385 h 982"/>
              <a:gd name="T94" fmla="*/ 222 w 983"/>
              <a:gd name="T95" fmla="*/ 396 h 982"/>
              <a:gd name="T96" fmla="*/ 808 w 983"/>
              <a:gd name="T97" fmla="*/ 503 h 982"/>
              <a:gd name="T98" fmla="*/ 592 w 983"/>
              <a:gd name="T99" fmla="*/ 484 h 982"/>
              <a:gd name="T100" fmla="*/ 581 w 983"/>
              <a:gd name="T101" fmla="*/ 221 h 982"/>
              <a:gd name="T102" fmla="*/ 841 w 983"/>
              <a:gd name="T103" fmla="*/ 574 h 982"/>
              <a:gd name="T104" fmla="*/ 134 w 983"/>
              <a:gd name="T105" fmla="*/ 406 h 982"/>
              <a:gd name="T106" fmla="*/ 841 w 983"/>
              <a:gd name="T107" fmla="*/ 574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3" h="982">
                <a:moveTo>
                  <a:pt x="113" y="401"/>
                </a:moveTo>
                <a:cubicBezTo>
                  <a:pt x="163" y="194"/>
                  <a:pt x="370" y="67"/>
                  <a:pt x="577" y="116"/>
                </a:cubicBezTo>
                <a:cubicBezTo>
                  <a:pt x="783" y="165"/>
                  <a:pt x="911" y="373"/>
                  <a:pt x="861" y="579"/>
                </a:cubicBezTo>
                <a:cubicBezTo>
                  <a:pt x="812" y="786"/>
                  <a:pt x="605" y="913"/>
                  <a:pt x="398" y="864"/>
                </a:cubicBezTo>
                <a:cubicBezTo>
                  <a:pt x="191" y="815"/>
                  <a:pt x="64" y="607"/>
                  <a:pt x="113" y="401"/>
                </a:cubicBezTo>
                <a:close/>
                <a:moveTo>
                  <a:pt x="338" y="959"/>
                </a:moveTo>
                <a:lnTo>
                  <a:pt x="414" y="978"/>
                </a:lnTo>
                <a:lnTo>
                  <a:pt x="453" y="907"/>
                </a:lnTo>
                <a:cubicBezTo>
                  <a:pt x="469" y="908"/>
                  <a:pt x="485" y="908"/>
                  <a:pt x="501" y="908"/>
                </a:cubicBezTo>
                <a:lnTo>
                  <a:pt x="533" y="982"/>
                </a:lnTo>
                <a:lnTo>
                  <a:pt x="610" y="969"/>
                </a:lnTo>
                <a:lnTo>
                  <a:pt x="618" y="887"/>
                </a:lnTo>
                <a:cubicBezTo>
                  <a:pt x="631" y="883"/>
                  <a:pt x="643" y="878"/>
                  <a:pt x="656" y="872"/>
                </a:cubicBezTo>
                <a:lnTo>
                  <a:pt x="715" y="930"/>
                </a:lnTo>
                <a:lnTo>
                  <a:pt x="781" y="890"/>
                </a:lnTo>
                <a:lnTo>
                  <a:pt x="757" y="809"/>
                </a:lnTo>
                <a:cubicBezTo>
                  <a:pt x="770" y="799"/>
                  <a:pt x="782" y="787"/>
                  <a:pt x="794" y="775"/>
                </a:cubicBezTo>
                <a:lnTo>
                  <a:pt x="871" y="805"/>
                </a:lnTo>
                <a:lnTo>
                  <a:pt x="916" y="741"/>
                </a:lnTo>
                <a:lnTo>
                  <a:pt x="862" y="676"/>
                </a:lnTo>
                <a:cubicBezTo>
                  <a:pt x="867" y="666"/>
                  <a:pt x="872" y="655"/>
                  <a:pt x="876" y="644"/>
                </a:cubicBezTo>
                <a:lnTo>
                  <a:pt x="960" y="644"/>
                </a:lnTo>
                <a:lnTo>
                  <a:pt x="978" y="568"/>
                </a:lnTo>
                <a:lnTo>
                  <a:pt x="904" y="528"/>
                </a:lnTo>
                <a:cubicBezTo>
                  <a:pt x="905" y="514"/>
                  <a:pt x="906" y="500"/>
                  <a:pt x="905" y="487"/>
                </a:cubicBezTo>
                <a:lnTo>
                  <a:pt x="983" y="454"/>
                </a:lnTo>
                <a:lnTo>
                  <a:pt x="971" y="377"/>
                </a:lnTo>
                <a:lnTo>
                  <a:pt x="887" y="369"/>
                </a:lnTo>
                <a:cubicBezTo>
                  <a:pt x="883" y="354"/>
                  <a:pt x="878" y="341"/>
                  <a:pt x="872" y="327"/>
                </a:cubicBezTo>
                <a:lnTo>
                  <a:pt x="931" y="268"/>
                </a:lnTo>
                <a:lnTo>
                  <a:pt x="890" y="201"/>
                </a:lnTo>
                <a:lnTo>
                  <a:pt x="811" y="225"/>
                </a:lnTo>
                <a:cubicBezTo>
                  <a:pt x="802" y="215"/>
                  <a:pt x="793" y="205"/>
                  <a:pt x="784" y="195"/>
                </a:cubicBezTo>
                <a:lnTo>
                  <a:pt x="815" y="119"/>
                </a:lnTo>
                <a:lnTo>
                  <a:pt x="753" y="73"/>
                </a:lnTo>
                <a:lnTo>
                  <a:pt x="689" y="124"/>
                </a:lnTo>
                <a:cubicBezTo>
                  <a:pt x="675" y="116"/>
                  <a:pt x="660" y="109"/>
                  <a:pt x="645" y="103"/>
                </a:cubicBezTo>
                <a:lnTo>
                  <a:pt x="644" y="22"/>
                </a:lnTo>
                <a:lnTo>
                  <a:pt x="568" y="4"/>
                </a:lnTo>
                <a:lnTo>
                  <a:pt x="531" y="74"/>
                </a:lnTo>
                <a:cubicBezTo>
                  <a:pt x="514" y="72"/>
                  <a:pt x="497" y="72"/>
                  <a:pt x="481" y="72"/>
                </a:cubicBezTo>
                <a:lnTo>
                  <a:pt x="450" y="0"/>
                </a:lnTo>
                <a:lnTo>
                  <a:pt x="373" y="13"/>
                </a:lnTo>
                <a:lnTo>
                  <a:pt x="366" y="90"/>
                </a:lnTo>
                <a:cubicBezTo>
                  <a:pt x="351" y="94"/>
                  <a:pt x="337" y="100"/>
                  <a:pt x="323" y="106"/>
                </a:cubicBezTo>
                <a:lnTo>
                  <a:pt x="268" y="51"/>
                </a:lnTo>
                <a:lnTo>
                  <a:pt x="202" y="92"/>
                </a:lnTo>
                <a:lnTo>
                  <a:pt x="224" y="165"/>
                </a:lnTo>
                <a:cubicBezTo>
                  <a:pt x="209" y="177"/>
                  <a:pt x="195" y="190"/>
                  <a:pt x="182" y="205"/>
                </a:cubicBezTo>
                <a:lnTo>
                  <a:pt x="111" y="177"/>
                </a:lnTo>
                <a:lnTo>
                  <a:pt x="67" y="241"/>
                </a:lnTo>
                <a:lnTo>
                  <a:pt x="116" y="299"/>
                </a:lnTo>
                <a:cubicBezTo>
                  <a:pt x="109" y="311"/>
                  <a:pt x="103" y="324"/>
                  <a:pt x="98" y="338"/>
                </a:cubicBezTo>
                <a:lnTo>
                  <a:pt x="23" y="338"/>
                </a:lnTo>
                <a:lnTo>
                  <a:pt x="5" y="414"/>
                </a:lnTo>
                <a:lnTo>
                  <a:pt x="71" y="450"/>
                </a:lnTo>
                <a:cubicBezTo>
                  <a:pt x="70" y="466"/>
                  <a:pt x="69" y="482"/>
                  <a:pt x="69" y="499"/>
                </a:cubicBezTo>
                <a:lnTo>
                  <a:pt x="0" y="527"/>
                </a:lnTo>
                <a:lnTo>
                  <a:pt x="12" y="605"/>
                </a:lnTo>
                <a:lnTo>
                  <a:pt x="88" y="612"/>
                </a:lnTo>
                <a:cubicBezTo>
                  <a:pt x="93" y="629"/>
                  <a:pt x="99" y="644"/>
                  <a:pt x="106" y="660"/>
                </a:cubicBezTo>
                <a:lnTo>
                  <a:pt x="52" y="714"/>
                </a:lnTo>
                <a:lnTo>
                  <a:pt x="93" y="781"/>
                </a:lnTo>
                <a:lnTo>
                  <a:pt x="167" y="758"/>
                </a:lnTo>
                <a:cubicBezTo>
                  <a:pt x="176" y="770"/>
                  <a:pt x="187" y="781"/>
                  <a:pt x="197" y="791"/>
                </a:cubicBezTo>
                <a:lnTo>
                  <a:pt x="168" y="862"/>
                </a:lnTo>
                <a:lnTo>
                  <a:pt x="230" y="909"/>
                </a:lnTo>
                <a:lnTo>
                  <a:pt x="292" y="859"/>
                </a:lnTo>
                <a:cubicBezTo>
                  <a:pt x="307" y="867"/>
                  <a:pt x="322" y="874"/>
                  <a:pt x="338" y="880"/>
                </a:cubicBezTo>
                <a:lnTo>
                  <a:pt x="338" y="959"/>
                </a:lnTo>
                <a:close/>
                <a:moveTo>
                  <a:pt x="450" y="768"/>
                </a:moveTo>
                <a:cubicBezTo>
                  <a:pt x="456" y="744"/>
                  <a:pt x="491" y="595"/>
                  <a:pt x="491" y="595"/>
                </a:cubicBezTo>
                <a:cubicBezTo>
                  <a:pt x="529" y="593"/>
                  <a:pt x="562" y="572"/>
                  <a:pt x="580" y="539"/>
                </a:cubicBezTo>
                <a:cubicBezTo>
                  <a:pt x="580" y="539"/>
                  <a:pt x="734" y="576"/>
                  <a:pt x="759" y="582"/>
                </a:cubicBezTo>
                <a:cubicBezTo>
                  <a:pt x="785" y="588"/>
                  <a:pt x="787" y="604"/>
                  <a:pt x="779" y="622"/>
                </a:cubicBezTo>
                <a:cubicBezTo>
                  <a:pt x="727" y="739"/>
                  <a:pt x="608" y="813"/>
                  <a:pt x="480" y="810"/>
                </a:cubicBezTo>
                <a:cubicBezTo>
                  <a:pt x="454" y="810"/>
                  <a:pt x="444" y="791"/>
                  <a:pt x="450" y="768"/>
                </a:cubicBezTo>
                <a:close/>
                <a:moveTo>
                  <a:pt x="350" y="779"/>
                </a:moveTo>
                <a:cubicBezTo>
                  <a:pt x="237" y="726"/>
                  <a:pt x="166" y="611"/>
                  <a:pt x="167" y="487"/>
                </a:cubicBezTo>
                <a:cubicBezTo>
                  <a:pt x="167" y="459"/>
                  <a:pt x="185" y="445"/>
                  <a:pt x="212" y="451"/>
                </a:cubicBezTo>
                <a:cubicBezTo>
                  <a:pt x="239" y="458"/>
                  <a:pt x="383" y="492"/>
                  <a:pt x="383" y="492"/>
                </a:cubicBezTo>
                <a:cubicBezTo>
                  <a:pt x="383" y="529"/>
                  <a:pt x="404" y="564"/>
                  <a:pt x="436" y="582"/>
                </a:cubicBezTo>
                <a:cubicBezTo>
                  <a:pt x="436" y="582"/>
                  <a:pt x="406" y="708"/>
                  <a:pt x="397" y="747"/>
                </a:cubicBezTo>
                <a:cubicBezTo>
                  <a:pt x="387" y="787"/>
                  <a:pt x="371" y="787"/>
                  <a:pt x="350" y="779"/>
                </a:cubicBezTo>
                <a:close/>
                <a:moveTo>
                  <a:pt x="503" y="426"/>
                </a:moveTo>
                <a:cubicBezTo>
                  <a:pt x="538" y="435"/>
                  <a:pt x="559" y="470"/>
                  <a:pt x="551" y="505"/>
                </a:cubicBezTo>
                <a:cubicBezTo>
                  <a:pt x="543" y="540"/>
                  <a:pt x="507" y="562"/>
                  <a:pt x="472" y="554"/>
                </a:cubicBezTo>
                <a:cubicBezTo>
                  <a:pt x="437" y="545"/>
                  <a:pt x="415" y="510"/>
                  <a:pt x="424" y="475"/>
                </a:cubicBezTo>
                <a:cubicBezTo>
                  <a:pt x="432" y="440"/>
                  <a:pt x="467" y="418"/>
                  <a:pt x="503" y="426"/>
                </a:cubicBezTo>
                <a:close/>
                <a:moveTo>
                  <a:pt x="222" y="396"/>
                </a:moveTo>
                <a:cubicBezTo>
                  <a:pt x="195" y="389"/>
                  <a:pt x="191" y="365"/>
                  <a:pt x="200" y="348"/>
                </a:cubicBezTo>
                <a:cubicBezTo>
                  <a:pt x="256" y="235"/>
                  <a:pt x="373" y="165"/>
                  <a:pt x="499" y="170"/>
                </a:cubicBezTo>
                <a:cubicBezTo>
                  <a:pt x="520" y="170"/>
                  <a:pt x="531" y="186"/>
                  <a:pt x="525" y="210"/>
                </a:cubicBezTo>
                <a:cubicBezTo>
                  <a:pt x="520" y="233"/>
                  <a:pt x="483" y="385"/>
                  <a:pt x="483" y="385"/>
                </a:cubicBezTo>
                <a:cubicBezTo>
                  <a:pt x="447" y="386"/>
                  <a:pt x="414" y="406"/>
                  <a:pt x="397" y="437"/>
                </a:cubicBezTo>
                <a:cubicBezTo>
                  <a:pt x="397" y="437"/>
                  <a:pt x="248" y="402"/>
                  <a:pt x="222" y="396"/>
                </a:cubicBezTo>
                <a:close/>
                <a:moveTo>
                  <a:pt x="628" y="202"/>
                </a:moveTo>
                <a:cubicBezTo>
                  <a:pt x="741" y="257"/>
                  <a:pt x="813" y="376"/>
                  <a:pt x="808" y="503"/>
                </a:cubicBezTo>
                <a:cubicBezTo>
                  <a:pt x="806" y="518"/>
                  <a:pt x="795" y="533"/>
                  <a:pt x="773" y="527"/>
                </a:cubicBezTo>
                <a:cubicBezTo>
                  <a:pt x="751" y="522"/>
                  <a:pt x="592" y="484"/>
                  <a:pt x="592" y="484"/>
                </a:cubicBezTo>
                <a:cubicBezTo>
                  <a:pt x="590" y="448"/>
                  <a:pt x="570" y="416"/>
                  <a:pt x="538" y="398"/>
                </a:cubicBezTo>
                <a:cubicBezTo>
                  <a:pt x="538" y="398"/>
                  <a:pt x="574" y="249"/>
                  <a:pt x="581" y="221"/>
                </a:cubicBezTo>
                <a:cubicBezTo>
                  <a:pt x="588" y="192"/>
                  <a:pt x="605" y="192"/>
                  <a:pt x="628" y="202"/>
                </a:cubicBezTo>
                <a:close/>
                <a:moveTo>
                  <a:pt x="841" y="574"/>
                </a:moveTo>
                <a:cubicBezTo>
                  <a:pt x="887" y="379"/>
                  <a:pt x="767" y="183"/>
                  <a:pt x="572" y="137"/>
                </a:cubicBezTo>
                <a:cubicBezTo>
                  <a:pt x="377" y="90"/>
                  <a:pt x="181" y="210"/>
                  <a:pt x="134" y="406"/>
                </a:cubicBezTo>
                <a:cubicBezTo>
                  <a:pt x="88" y="601"/>
                  <a:pt x="208" y="796"/>
                  <a:pt x="403" y="843"/>
                </a:cubicBezTo>
                <a:cubicBezTo>
                  <a:pt x="598" y="890"/>
                  <a:pt x="794" y="769"/>
                  <a:pt x="841" y="5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59" name="Freeform 9"/>
          <p:cNvSpPr>
            <a:spLocks noEditPoints="1"/>
          </p:cNvSpPr>
          <p:nvPr/>
        </p:nvSpPr>
        <p:spPr bwMode="auto">
          <a:xfrm>
            <a:off x="3000924" y="4879039"/>
            <a:ext cx="560096" cy="561682"/>
          </a:xfrm>
          <a:custGeom>
            <a:avLst/>
            <a:gdLst>
              <a:gd name="T0" fmla="*/ 419 w 832"/>
              <a:gd name="T1" fmla="*/ 497 h 832"/>
              <a:gd name="T2" fmla="*/ 419 w 832"/>
              <a:gd name="T3" fmla="*/ 335 h 832"/>
              <a:gd name="T4" fmla="*/ 450 w 832"/>
              <a:gd name="T5" fmla="*/ 0 h 832"/>
              <a:gd name="T6" fmla="*/ 366 w 832"/>
              <a:gd name="T7" fmla="*/ 66 h 832"/>
              <a:gd name="T8" fmla="*/ 285 w 832"/>
              <a:gd name="T9" fmla="*/ 20 h 832"/>
              <a:gd name="T10" fmla="*/ 234 w 832"/>
              <a:gd name="T11" fmla="*/ 114 h 832"/>
              <a:gd name="T12" fmla="*/ 146 w 832"/>
              <a:gd name="T13" fmla="*/ 98 h 832"/>
              <a:gd name="T14" fmla="*/ 135 w 832"/>
              <a:gd name="T15" fmla="*/ 206 h 832"/>
              <a:gd name="T16" fmla="*/ 41 w 832"/>
              <a:gd name="T17" fmla="*/ 232 h 832"/>
              <a:gd name="T18" fmla="*/ 75 w 832"/>
              <a:gd name="T19" fmla="*/ 336 h 832"/>
              <a:gd name="T20" fmla="*/ 0 w 832"/>
              <a:gd name="T21" fmla="*/ 382 h 832"/>
              <a:gd name="T22" fmla="*/ 69 w 832"/>
              <a:gd name="T23" fmla="*/ 466 h 832"/>
              <a:gd name="T24" fmla="*/ 18 w 832"/>
              <a:gd name="T25" fmla="*/ 543 h 832"/>
              <a:gd name="T26" fmla="*/ 114 w 832"/>
              <a:gd name="T27" fmla="*/ 594 h 832"/>
              <a:gd name="T28" fmla="*/ 98 w 832"/>
              <a:gd name="T29" fmla="*/ 686 h 832"/>
              <a:gd name="T30" fmla="*/ 205 w 832"/>
              <a:gd name="T31" fmla="*/ 697 h 832"/>
              <a:gd name="T32" fmla="*/ 222 w 832"/>
              <a:gd name="T33" fmla="*/ 785 h 832"/>
              <a:gd name="T34" fmla="*/ 325 w 832"/>
              <a:gd name="T35" fmla="*/ 757 h 832"/>
              <a:gd name="T36" fmla="*/ 382 w 832"/>
              <a:gd name="T37" fmla="*/ 832 h 832"/>
              <a:gd name="T38" fmla="*/ 465 w 832"/>
              <a:gd name="T39" fmla="*/ 767 h 832"/>
              <a:gd name="T40" fmla="*/ 547 w 832"/>
              <a:gd name="T41" fmla="*/ 812 h 832"/>
              <a:gd name="T42" fmla="*/ 598 w 832"/>
              <a:gd name="T43" fmla="*/ 721 h 832"/>
              <a:gd name="T44" fmla="*/ 686 w 832"/>
              <a:gd name="T45" fmla="*/ 734 h 832"/>
              <a:gd name="T46" fmla="*/ 700 w 832"/>
              <a:gd name="T47" fmla="*/ 631 h 832"/>
              <a:gd name="T48" fmla="*/ 790 w 832"/>
              <a:gd name="T49" fmla="*/ 600 h 832"/>
              <a:gd name="T50" fmla="*/ 763 w 832"/>
              <a:gd name="T51" fmla="*/ 500 h 832"/>
              <a:gd name="T52" fmla="*/ 832 w 832"/>
              <a:gd name="T53" fmla="*/ 450 h 832"/>
              <a:gd name="T54" fmla="*/ 770 w 832"/>
              <a:gd name="T55" fmla="*/ 367 h 832"/>
              <a:gd name="T56" fmla="*/ 813 w 832"/>
              <a:gd name="T57" fmla="*/ 289 h 832"/>
              <a:gd name="T58" fmla="*/ 724 w 832"/>
              <a:gd name="T59" fmla="*/ 237 h 832"/>
              <a:gd name="T60" fmla="*/ 734 w 832"/>
              <a:gd name="T61" fmla="*/ 146 h 832"/>
              <a:gd name="T62" fmla="*/ 630 w 832"/>
              <a:gd name="T63" fmla="*/ 132 h 832"/>
              <a:gd name="T64" fmla="*/ 609 w 832"/>
              <a:gd name="T65" fmla="*/ 46 h 832"/>
              <a:gd name="T66" fmla="*/ 508 w 832"/>
              <a:gd name="T67" fmla="*/ 73 h 832"/>
              <a:gd name="T68" fmla="*/ 450 w 832"/>
              <a:gd name="T69" fmla="*/ 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32" h="832">
                <a:moveTo>
                  <a:pt x="501" y="416"/>
                </a:moveTo>
                <a:cubicBezTo>
                  <a:pt x="501" y="461"/>
                  <a:pt x="464" y="497"/>
                  <a:pt x="419" y="497"/>
                </a:cubicBezTo>
                <a:cubicBezTo>
                  <a:pt x="374" y="497"/>
                  <a:pt x="338" y="461"/>
                  <a:pt x="338" y="416"/>
                </a:cubicBezTo>
                <a:cubicBezTo>
                  <a:pt x="338" y="371"/>
                  <a:pt x="374" y="335"/>
                  <a:pt x="419" y="335"/>
                </a:cubicBezTo>
                <a:cubicBezTo>
                  <a:pt x="464" y="335"/>
                  <a:pt x="501" y="371"/>
                  <a:pt x="501" y="416"/>
                </a:cubicBezTo>
                <a:close/>
                <a:moveTo>
                  <a:pt x="450" y="0"/>
                </a:moveTo>
                <a:lnTo>
                  <a:pt x="383" y="0"/>
                </a:lnTo>
                <a:lnTo>
                  <a:pt x="366" y="66"/>
                </a:lnTo>
                <a:cubicBezTo>
                  <a:pt x="352" y="68"/>
                  <a:pt x="339" y="71"/>
                  <a:pt x="326" y="75"/>
                </a:cubicBezTo>
                <a:lnTo>
                  <a:pt x="285" y="20"/>
                </a:lnTo>
                <a:lnTo>
                  <a:pt x="224" y="46"/>
                </a:lnTo>
                <a:lnTo>
                  <a:pt x="234" y="114"/>
                </a:lnTo>
                <a:cubicBezTo>
                  <a:pt x="224" y="121"/>
                  <a:pt x="214" y="127"/>
                  <a:pt x="205" y="134"/>
                </a:cubicBezTo>
                <a:lnTo>
                  <a:pt x="146" y="98"/>
                </a:lnTo>
                <a:lnTo>
                  <a:pt x="99" y="145"/>
                </a:lnTo>
                <a:lnTo>
                  <a:pt x="135" y="206"/>
                </a:lnTo>
                <a:cubicBezTo>
                  <a:pt x="126" y="217"/>
                  <a:pt x="118" y="229"/>
                  <a:pt x="111" y="242"/>
                </a:cubicBezTo>
                <a:lnTo>
                  <a:pt x="41" y="232"/>
                </a:lnTo>
                <a:lnTo>
                  <a:pt x="17" y="294"/>
                </a:lnTo>
                <a:lnTo>
                  <a:pt x="75" y="336"/>
                </a:lnTo>
                <a:cubicBezTo>
                  <a:pt x="72" y="346"/>
                  <a:pt x="71" y="355"/>
                  <a:pt x="69" y="365"/>
                </a:cubicBezTo>
                <a:lnTo>
                  <a:pt x="0" y="382"/>
                </a:lnTo>
                <a:lnTo>
                  <a:pt x="0" y="448"/>
                </a:lnTo>
                <a:lnTo>
                  <a:pt x="69" y="466"/>
                </a:lnTo>
                <a:cubicBezTo>
                  <a:pt x="71" y="478"/>
                  <a:pt x="73" y="490"/>
                  <a:pt x="76" y="501"/>
                </a:cubicBezTo>
                <a:lnTo>
                  <a:pt x="18" y="543"/>
                </a:lnTo>
                <a:lnTo>
                  <a:pt x="43" y="604"/>
                </a:lnTo>
                <a:lnTo>
                  <a:pt x="114" y="594"/>
                </a:lnTo>
                <a:cubicBezTo>
                  <a:pt x="120" y="605"/>
                  <a:pt x="127" y="616"/>
                  <a:pt x="135" y="626"/>
                </a:cubicBezTo>
                <a:lnTo>
                  <a:pt x="98" y="686"/>
                </a:lnTo>
                <a:lnTo>
                  <a:pt x="145" y="733"/>
                </a:lnTo>
                <a:lnTo>
                  <a:pt x="205" y="697"/>
                </a:lnTo>
                <a:cubicBezTo>
                  <a:pt x="214" y="704"/>
                  <a:pt x="224" y="711"/>
                  <a:pt x="233" y="717"/>
                </a:cubicBezTo>
                <a:lnTo>
                  <a:pt x="222" y="785"/>
                </a:lnTo>
                <a:lnTo>
                  <a:pt x="283" y="811"/>
                </a:lnTo>
                <a:lnTo>
                  <a:pt x="325" y="757"/>
                </a:lnTo>
                <a:cubicBezTo>
                  <a:pt x="338" y="761"/>
                  <a:pt x="352" y="764"/>
                  <a:pt x="366" y="766"/>
                </a:cubicBezTo>
                <a:lnTo>
                  <a:pt x="382" y="832"/>
                </a:lnTo>
                <a:lnTo>
                  <a:pt x="448" y="832"/>
                </a:lnTo>
                <a:lnTo>
                  <a:pt x="465" y="767"/>
                </a:lnTo>
                <a:cubicBezTo>
                  <a:pt x="479" y="765"/>
                  <a:pt x="493" y="762"/>
                  <a:pt x="507" y="759"/>
                </a:cubicBezTo>
                <a:lnTo>
                  <a:pt x="547" y="812"/>
                </a:lnTo>
                <a:lnTo>
                  <a:pt x="607" y="786"/>
                </a:lnTo>
                <a:lnTo>
                  <a:pt x="598" y="721"/>
                </a:lnTo>
                <a:cubicBezTo>
                  <a:pt x="609" y="715"/>
                  <a:pt x="620" y="708"/>
                  <a:pt x="630" y="700"/>
                </a:cubicBezTo>
                <a:lnTo>
                  <a:pt x="686" y="734"/>
                </a:lnTo>
                <a:lnTo>
                  <a:pt x="733" y="687"/>
                </a:lnTo>
                <a:lnTo>
                  <a:pt x="700" y="631"/>
                </a:lnTo>
                <a:cubicBezTo>
                  <a:pt x="710" y="618"/>
                  <a:pt x="719" y="605"/>
                  <a:pt x="727" y="591"/>
                </a:cubicBezTo>
                <a:lnTo>
                  <a:pt x="790" y="600"/>
                </a:lnTo>
                <a:lnTo>
                  <a:pt x="815" y="538"/>
                </a:lnTo>
                <a:lnTo>
                  <a:pt x="763" y="500"/>
                </a:lnTo>
                <a:cubicBezTo>
                  <a:pt x="766" y="489"/>
                  <a:pt x="768" y="477"/>
                  <a:pt x="770" y="465"/>
                </a:cubicBezTo>
                <a:lnTo>
                  <a:pt x="832" y="450"/>
                </a:lnTo>
                <a:lnTo>
                  <a:pt x="832" y="384"/>
                </a:lnTo>
                <a:lnTo>
                  <a:pt x="770" y="367"/>
                </a:lnTo>
                <a:cubicBezTo>
                  <a:pt x="768" y="353"/>
                  <a:pt x="765" y="340"/>
                  <a:pt x="762" y="327"/>
                </a:cubicBezTo>
                <a:lnTo>
                  <a:pt x="813" y="289"/>
                </a:lnTo>
                <a:lnTo>
                  <a:pt x="788" y="228"/>
                </a:lnTo>
                <a:lnTo>
                  <a:pt x="724" y="237"/>
                </a:lnTo>
                <a:cubicBezTo>
                  <a:pt x="717" y="224"/>
                  <a:pt x="709" y="212"/>
                  <a:pt x="700" y="201"/>
                </a:cubicBezTo>
                <a:lnTo>
                  <a:pt x="734" y="146"/>
                </a:lnTo>
                <a:lnTo>
                  <a:pt x="687" y="99"/>
                </a:lnTo>
                <a:lnTo>
                  <a:pt x="630" y="132"/>
                </a:lnTo>
                <a:cubicBezTo>
                  <a:pt x="620" y="124"/>
                  <a:pt x="610" y="117"/>
                  <a:pt x="599" y="111"/>
                </a:cubicBezTo>
                <a:lnTo>
                  <a:pt x="609" y="46"/>
                </a:lnTo>
                <a:lnTo>
                  <a:pt x="549" y="21"/>
                </a:lnTo>
                <a:lnTo>
                  <a:pt x="508" y="73"/>
                </a:lnTo>
                <a:cubicBezTo>
                  <a:pt x="494" y="70"/>
                  <a:pt x="480" y="67"/>
                  <a:pt x="465" y="65"/>
                </a:cubicBezTo>
                <a:lnTo>
                  <a:pt x="45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60" name="Freeform 10"/>
          <p:cNvSpPr>
            <a:spLocks noEditPoints="1"/>
          </p:cNvSpPr>
          <p:nvPr/>
        </p:nvSpPr>
        <p:spPr bwMode="auto">
          <a:xfrm>
            <a:off x="3561958" y="4221907"/>
            <a:ext cx="1282032" cy="1283619"/>
          </a:xfrm>
          <a:custGeom>
            <a:avLst/>
            <a:gdLst>
              <a:gd name="T0" fmla="*/ 586 w 1904"/>
              <a:gd name="T1" fmla="*/ 324 h 1906"/>
              <a:gd name="T2" fmla="*/ 1811 w 1904"/>
              <a:gd name="T3" fmla="*/ 543 h 1906"/>
              <a:gd name="T4" fmla="*/ 1521 w 1904"/>
              <a:gd name="T5" fmla="*/ 383 h 1906"/>
              <a:gd name="T6" fmla="*/ 1337 w 1904"/>
              <a:gd name="T7" fmla="*/ 247 h 1906"/>
              <a:gd name="T8" fmla="*/ 1121 w 1904"/>
              <a:gd name="T9" fmla="*/ 14 h 1906"/>
              <a:gd name="T10" fmla="*/ 882 w 1904"/>
              <a:gd name="T11" fmla="*/ 0 h 1906"/>
              <a:gd name="T12" fmla="*/ 652 w 1904"/>
              <a:gd name="T13" fmla="*/ 208 h 1906"/>
              <a:gd name="T14" fmla="*/ 453 w 1904"/>
              <a:gd name="T15" fmla="*/ 324 h 1906"/>
              <a:gd name="T16" fmla="*/ 152 w 1904"/>
              <a:gd name="T17" fmla="*/ 431 h 1906"/>
              <a:gd name="T18" fmla="*/ 53 w 1904"/>
              <a:gd name="T19" fmla="*/ 633 h 1906"/>
              <a:gd name="T20" fmla="*/ 148 w 1904"/>
              <a:gd name="T21" fmla="*/ 937 h 1906"/>
              <a:gd name="T22" fmla="*/ 175 w 1904"/>
              <a:gd name="T23" fmla="*/ 1165 h 1906"/>
              <a:gd name="T24" fmla="*/ 170 w 1904"/>
              <a:gd name="T25" fmla="*/ 1494 h 1906"/>
              <a:gd name="T26" fmla="*/ 322 w 1904"/>
              <a:gd name="T27" fmla="*/ 1667 h 1906"/>
              <a:gd name="T28" fmla="*/ 640 w 1904"/>
              <a:gd name="T29" fmla="*/ 1704 h 1906"/>
              <a:gd name="T30" fmla="*/ 856 w 1904"/>
              <a:gd name="T31" fmla="*/ 1764 h 1906"/>
              <a:gd name="T32" fmla="*/ 1172 w 1904"/>
              <a:gd name="T33" fmla="*/ 1884 h 1906"/>
              <a:gd name="T34" fmla="*/ 1366 w 1904"/>
              <a:gd name="T35" fmla="*/ 1816 h 1906"/>
              <a:gd name="T36" fmla="*/ 1528 w 1904"/>
              <a:gd name="T37" fmla="*/ 1536 h 1906"/>
              <a:gd name="T38" fmla="*/ 1662 w 1904"/>
              <a:gd name="T39" fmla="*/ 1359 h 1906"/>
              <a:gd name="T40" fmla="*/ 1890 w 1904"/>
              <a:gd name="T41" fmla="*/ 1127 h 1906"/>
              <a:gd name="T42" fmla="*/ 1904 w 1904"/>
              <a:gd name="T43" fmla="*/ 913 h 1906"/>
              <a:gd name="T44" fmla="*/ 1701 w 1904"/>
              <a:gd name="T45" fmla="*/ 649 h 1906"/>
              <a:gd name="T46" fmla="*/ 1295 w 1904"/>
              <a:gd name="T47" fmla="*/ 845 h 1906"/>
              <a:gd name="T48" fmla="*/ 1217 w 1904"/>
              <a:gd name="T49" fmla="*/ 646 h 1906"/>
              <a:gd name="T50" fmla="*/ 1416 w 1904"/>
              <a:gd name="T51" fmla="*/ 785 h 1906"/>
              <a:gd name="T52" fmla="*/ 1442 w 1904"/>
              <a:gd name="T53" fmla="*/ 1085 h 1906"/>
              <a:gd name="T54" fmla="*/ 1278 w 1904"/>
              <a:gd name="T55" fmla="*/ 1124 h 1906"/>
              <a:gd name="T56" fmla="*/ 1365 w 1904"/>
              <a:gd name="T57" fmla="*/ 928 h 1906"/>
              <a:gd name="T58" fmla="*/ 1203 w 1904"/>
              <a:gd name="T59" fmla="*/ 1383 h 1906"/>
              <a:gd name="T60" fmla="*/ 1060 w 1904"/>
              <a:gd name="T61" fmla="*/ 1296 h 1906"/>
              <a:gd name="T62" fmla="*/ 1259 w 1904"/>
              <a:gd name="T63" fmla="*/ 1218 h 1906"/>
              <a:gd name="T64" fmla="*/ 906 w 1904"/>
              <a:gd name="T65" fmla="*/ 1436 h 1906"/>
              <a:gd name="T66" fmla="*/ 715 w 1904"/>
              <a:gd name="T67" fmla="*/ 1286 h 1906"/>
              <a:gd name="T68" fmla="*/ 922 w 1904"/>
              <a:gd name="T69" fmla="*/ 1305 h 1906"/>
              <a:gd name="T70" fmla="*/ 522 w 1904"/>
              <a:gd name="T71" fmla="*/ 1204 h 1906"/>
              <a:gd name="T72" fmla="*/ 610 w 1904"/>
              <a:gd name="T73" fmla="*/ 1060 h 1906"/>
              <a:gd name="T74" fmla="*/ 687 w 1904"/>
              <a:gd name="T75" fmla="*/ 1260 h 1906"/>
              <a:gd name="T76" fmla="*/ 456 w 1904"/>
              <a:gd name="T77" fmla="*/ 825 h 1906"/>
              <a:gd name="T78" fmla="*/ 619 w 1904"/>
              <a:gd name="T79" fmla="*/ 786 h 1906"/>
              <a:gd name="T80" fmla="*/ 533 w 1904"/>
              <a:gd name="T81" fmla="*/ 982 h 1906"/>
              <a:gd name="T82" fmla="*/ 702 w 1904"/>
              <a:gd name="T83" fmla="*/ 522 h 1906"/>
              <a:gd name="T84" fmla="*/ 845 w 1904"/>
              <a:gd name="T85" fmla="*/ 610 h 1906"/>
              <a:gd name="T86" fmla="*/ 645 w 1904"/>
              <a:gd name="T87" fmla="*/ 688 h 1906"/>
              <a:gd name="T88" fmla="*/ 1094 w 1904"/>
              <a:gd name="T89" fmla="*/ 1195 h 1906"/>
              <a:gd name="T90" fmla="*/ 1190 w 1904"/>
              <a:gd name="T91" fmla="*/ 824 h 1906"/>
              <a:gd name="T92" fmla="*/ 1074 w 1904"/>
              <a:gd name="T93" fmla="*/ 461 h 1906"/>
              <a:gd name="T94" fmla="*/ 1113 w 1904"/>
              <a:gd name="T95" fmla="*/ 625 h 1906"/>
              <a:gd name="T96" fmla="*/ 917 w 1904"/>
              <a:gd name="T97" fmla="*/ 539 h 1906"/>
              <a:gd name="T98" fmla="*/ 1286 w 1904"/>
              <a:gd name="T99" fmla="*/ 1526 h 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04" h="1906">
                <a:moveTo>
                  <a:pt x="1319" y="1582"/>
                </a:moveTo>
                <a:cubicBezTo>
                  <a:pt x="971" y="1784"/>
                  <a:pt x="526" y="1667"/>
                  <a:pt x="323" y="1319"/>
                </a:cubicBezTo>
                <a:cubicBezTo>
                  <a:pt x="121" y="972"/>
                  <a:pt x="239" y="526"/>
                  <a:pt x="586" y="324"/>
                </a:cubicBezTo>
                <a:cubicBezTo>
                  <a:pt x="934" y="122"/>
                  <a:pt x="1379" y="239"/>
                  <a:pt x="1581" y="587"/>
                </a:cubicBezTo>
                <a:cubicBezTo>
                  <a:pt x="1784" y="934"/>
                  <a:pt x="1666" y="1380"/>
                  <a:pt x="1319" y="1582"/>
                </a:cubicBezTo>
                <a:close/>
                <a:moveTo>
                  <a:pt x="1811" y="543"/>
                </a:moveTo>
                <a:lnTo>
                  <a:pt x="1735" y="412"/>
                </a:lnTo>
                <a:lnTo>
                  <a:pt x="1585" y="453"/>
                </a:lnTo>
                <a:cubicBezTo>
                  <a:pt x="1565" y="428"/>
                  <a:pt x="1544" y="405"/>
                  <a:pt x="1521" y="383"/>
                </a:cubicBezTo>
                <a:lnTo>
                  <a:pt x="1583" y="239"/>
                </a:lnTo>
                <a:lnTo>
                  <a:pt x="1461" y="148"/>
                </a:lnTo>
                <a:lnTo>
                  <a:pt x="1337" y="247"/>
                </a:lnTo>
                <a:cubicBezTo>
                  <a:pt x="1313" y="234"/>
                  <a:pt x="1289" y="223"/>
                  <a:pt x="1265" y="212"/>
                </a:cubicBezTo>
                <a:lnTo>
                  <a:pt x="1268" y="53"/>
                </a:lnTo>
                <a:lnTo>
                  <a:pt x="1121" y="14"/>
                </a:lnTo>
                <a:lnTo>
                  <a:pt x="1042" y="154"/>
                </a:lnTo>
                <a:cubicBezTo>
                  <a:pt x="1010" y="151"/>
                  <a:pt x="977" y="149"/>
                  <a:pt x="944" y="150"/>
                </a:cubicBezTo>
                <a:lnTo>
                  <a:pt x="882" y="0"/>
                </a:lnTo>
                <a:lnTo>
                  <a:pt x="733" y="22"/>
                </a:lnTo>
                <a:lnTo>
                  <a:pt x="716" y="185"/>
                </a:lnTo>
                <a:cubicBezTo>
                  <a:pt x="695" y="192"/>
                  <a:pt x="673" y="199"/>
                  <a:pt x="652" y="208"/>
                </a:cubicBezTo>
                <a:lnTo>
                  <a:pt x="539" y="90"/>
                </a:lnTo>
                <a:lnTo>
                  <a:pt x="409" y="166"/>
                </a:lnTo>
                <a:lnTo>
                  <a:pt x="453" y="324"/>
                </a:lnTo>
                <a:cubicBezTo>
                  <a:pt x="432" y="341"/>
                  <a:pt x="412" y="358"/>
                  <a:pt x="393" y="377"/>
                </a:cubicBezTo>
                <a:lnTo>
                  <a:pt x="244" y="310"/>
                </a:lnTo>
                <a:lnTo>
                  <a:pt x="152" y="431"/>
                </a:lnTo>
                <a:lnTo>
                  <a:pt x="252" y="559"/>
                </a:lnTo>
                <a:cubicBezTo>
                  <a:pt x="238" y="584"/>
                  <a:pt x="225" y="610"/>
                  <a:pt x="214" y="636"/>
                </a:cubicBezTo>
                <a:lnTo>
                  <a:pt x="53" y="633"/>
                </a:lnTo>
                <a:lnTo>
                  <a:pt x="15" y="779"/>
                </a:lnTo>
                <a:lnTo>
                  <a:pt x="154" y="859"/>
                </a:lnTo>
                <a:cubicBezTo>
                  <a:pt x="151" y="884"/>
                  <a:pt x="149" y="911"/>
                  <a:pt x="148" y="937"/>
                </a:cubicBezTo>
                <a:lnTo>
                  <a:pt x="0" y="993"/>
                </a:lnTo>
                <a:lnTo>
                  <a:pt x="20" y="1144"/>
                </a:lnTo>
                <a:lnTo>
                  <a:pt x="175" y="1165"/>
                </a:lnTo>
                <a:cubicBezTo>
                  <a:pt x="184" y="1195"/>
                  <a:pt x="193" y="1226"/>
                  <a:pt x="205" y="1256"/>
                </a:cubicBezTo>
                <a:lnTo>
                  <a:pt x="94" y="1363"/>
                </a:lnTo>
                <a:lnTo>
                  <a:pt x="170" y="1494"/>
                </a:lnTo>
                <a:lnTo>
                  <a:pt x="318" y="1454"/>
                </a:lnTo>
                <a:cubicBezTo>
                  <a:pt x="338" y="1480"/>
                  <a:pt x="359" y="1504"/>
                  <a:pt x="382" y="1527"/>
                </a:cubicBezTo>
                <a:lnTo>
                  <a:pt x="322" y="1667"/>
                </a:lnTo>
                <a:lnTo>
                  <a:pt x="443" y="1758"/>
                </a:lnTo>
                <a:lnTo>
                  <a:pt x="561" y="1665"/>
                </a:lnTo>
                <a:cubicBezTo>
                  <a:pt x="587" y="1679"/>
                  <a:pt x="613" y="1693"/>
                  <a:pt x="640" y="1704"/>
                </a:cubicBezTo>
                <a:lnTo>
                  <a:pt x="637" y="1853"/>
                </a:lnTo>
                <a:lnTo>
                  <a:pt x="784" y="1892"/>
                </a:lnTo>
                <a:lnTo>
                  <a:pt x="856" y="1764"/>
                </a:lnTo>
                <a:cubicBezTo>
                  <a:pt x="893" y="1768"/>
                  <a:pt x="930" y="1771"/>
                  <a:pt x="967" y="1770"/>
                </a:cubicBezTo>
                <a:lnTo>
                  <a:pt x="1023" y="1906"/>
                </a:lnTo>
                <a:lnTo>
                  <a:pt x="1172" y="1884"/>
                </a:lnTo>
                <a:lnTo>
                  <a:pt x="1187" y="1738"/>
                </a:lnTo>
                <a:cubicBezTo>
                  <a:pt x="1213" y="1730"/>
                  <a:pt x="1239" y="1721"/>
                  <a:pt x="1265" y="1711"/>
                </a:cubicBezTo>
                <a:lnTo>
                  <a:pt x="1366" y="1816"/>
                </a:lnTo>
                <a:lnTo>
                  <a:pt x="1496" y="1740"/>
                </a:lnTo>
                <a:lnTo>
                  <a:pt x="1457" y="1599"/>
                </a:lnTo>
                <a:cubicBezTo>
                  <a:pt x="1482" y="1579"/>
                  <a:pt x="1506" y="1558"/>
                  <a:pt x="1528" y="1536"/>
                </a:cubicBezTo>
                <a:lnTo>
                  <a:pt x="1661" y="1595"/>
                </a:lnTo>
                <a:lnTo>
                  <a:pt x="1753" y="1475"/>
                </a:lnTo>
                <a:lnTo>
                  <a:pt x="1662" y="1359"/>
                </a:lnTo>
                <a:cubicBezTo>
                  <a:pt x="1678" y="1330"/>
                  <a:pt x="1692" y="1300"/>
                  <a:pt x="1705" y="1270"/>
                </a:cubicBezTo>
                <a:lnTo>
                  <a:pt x="1852" y="1273"/>
                </a:lnTo>
                <a:lnTo>
                  <a:pt x="1890" y="1127"/>
                </a:lnTo>
                <a:lnTo>
                  <a:pt x="1760" y="1053"/>
                </a:lnTo>
                <a:cubicBezTo>
                  <a:pt x="1763" y="1024"/>
                  <a:pt x="1765" y="995"/>
                  <a:pt x="1765" y="966"/>
                </a:cubicBezTo>
                <a:lnTo>
                  <a:pt x="1904" y="913"/>
                </a:lnTo>
                <a:lnTo>
                  <a:pt x="1885" y="762"/>
                </a:lnTo>
                <a:lnTo>
                  <a:pt x="1734" y="742"/>
                </a:lnTo>
                <a:cubicBezTo>
                  <a:pt x="1725" y="710"/>
                  <a:pt x="1714" y="679"/>
                  <a:pt x="1701" y="649"/>
                </a:cubicBezTo>
                <a:lnTo>
                  <a:pt x="1811" y="543"/>
                </a:lnTo>
                <a:close/>
                <a:moveTo>
                  <a:pt x="1350" y="876"/>
                </a:moveTo>
                <a:cubicBezTo>
                  <a:pt x="1291" y="906"/>
                  <a:pt x="1295" y="845"/>
                  <a:pt x="1295" y="845"/>
                </a:cubicBezTo>
                <a:cubicBezTo>
                  <a:pt x="1295" y="845"/>
                  <a:pt x="1299" y="825"/>
                  <a:pt x="1269" y="775"/>
                </a:cubicBezTo>
                <a:cubicBezTo>
                  <a:pt x="1242" y="727"/>
                  <a:pt x="1217" y="715"/>
                  <a:pt x="1217" y="715"/>
                </a:cubicBezTo>
                <a:cubicBezTo>
                  <a:pt x="1217" y="715"/>
                  <a:pt x="1169" y="685"/>
                  <a:pt x="1217" y="646"/>
                </a:cubicBezTo>
                <a:cubicBezTo>
                  <a:pt x="1279" y="597"/>
                  <a:pt x="1321" y="634"/>
                  <a:pt x="1321" y="634"/>
                </a:cubicBezTo>
                <a:cubicBezTo>
                  <a:pt x="1321" y="634"/>
                  <a:pt x="1360" y="662"/>
                  <a:pt x="1383" y="702"/>
                </a:cubicBezTo>
                <a:cubicBezTo>
                  <a:pt x="1412" y="752"/>
                  <a:pt x="1416" y="785"/>
                  <a:pt x="1416" y="785"/>
                </a:cubicBezTo>
                <a:cubicBezTo>
                  <a:pt x="1416" y="785"/>
                  <a:pt x="1430" y="836"/>
                  <a:pt x="1350" y="876"/>
                </a:cubicBezTo>
                <a:close/>
                <a:moveTo>
                  <a:pt x="1446" y="993"/>
                </a:moveTo>
                <a:cubicBezTo>
                  <a:pt x="1446" y="993"/>
                  <a:pt x="1454" y="1040"/>
                  <a:pt x="1442" y="1085"/>
                </a:cubicBezTo>
                <a:cubicBezTo>
                  <a:pt x="1427" y="1141"/>
                  <a:pt x="1407" y="1167"/>
                  <a:pt x="1407" y="1167"/>
                </a:cubicBezTo>
                <a:cubicBezTo>
                  <a:pt x="1407" y="1167"/>
                  <a:pt x="1380" y="1213"/>
                  <a:pt x="1296" y="1184"/>
                </a:cubicBezTo>
                <a:cubicBezTo>
                  <a:pt x="1233" y="1164"/>
                  <a:pt x="1278" y="1124"/>
                  <a:pt x="1278" y="1124"/>
                </a:cubicBezTo>
                <a:cubicBezTo>
                  <a:pt x="1278" y="1124"/>
                  <a:pt x="1295" y="1112"/>
                  <a:pt x="1310" y="1056"/>
                </a:cubicBezTo>
                <a:cubicBezTo>
                  <a:pt x="1324" y="1002"/>
                  <a:pt x="1316" y="977"/>
                  <a:pt x="1316" y="977"/>
                </a:cubicBezTo>
                <a:cubicBezTo>
                  <a:pt x="1316" y="977"/>
                  <a:pt x="1303" y="921"/>
                  <a:pt x="1365" y="928"/>
                </a:cubicBezTo>
                <a:cubicBezTo>
                  <a:pt x="1443" y="937"/>
                  <a:pt x="1446" y="993"/>
                  <a:pt x="1446" y="993"/>
                </a:cubicBezTo>
                <a:close/>
                <a:moveTo>
                  <a:pt x="1272" y="1321"/>
                </a:moveTo>
                <a:cubicBezTo>
                  <a:pt x="1272" y="1321"/>
                  <a:pt x="1244" y="1360"/>
                  <a:pt x="1203" y="1383"/>
                </a:cubicBezTo>
                <a:cubicBezTo>
                  <a:pt x="1153" y="1413"/>
                  <a:pt x="1120" y="1417"/>
                  <a:pt x="1120" y="1417"/>
                </a:cubicBezTo>
                <a:cubicBezTo>
                  <a:pt x="1120" y="1417"/>
                  <a:pt x="1069" y="1430"/>
                  <a:pt x="1030" y="1350"/>
                </a:cubicBezTo>
                <a:cubicBezTo>
                  <a:pt x="999" y="1292"/>
                  <a:pt x="1060" y="1296"/>
                  <a:pt x="1060" y="1296"/>
                </a:cubicBezTo>
                <a:cubicBezTo>
                  <a:pt x="1060" y="1296"/>
                  <a:pt x="1080" y="1299"/>
                  <a:pt x="1130" y="1270"/>
                </a:cubicBezTo>
                <a:cubicBezTo>
                  <a:pt x="1179" y="1242"/>
                  <a:pt x="1190" y="1218"/>
                  <a:pt x="1190" y="1218"/>
                </a:cubicBezTo>
                <a:cubicBezTo>
                  <a:pt x="1190" y="1218"/>
                  <a:pt x="1221" y="1169"/>
                  <a:pt x="1259" y="1218"/>
                </a:cubicBezTo>
                <a:cubicBezTo>
                  <a:pt x="1309" y="1279"/>
                  <a:pt x="1272" y="1321"/>
                  <a:pt x="1272" y="1321"/>
                </a:cubicBezTo>
                <a:close/>
                <a:moveTo>
                  <a:pt x="971" y="1355"/>
                </a:moveTo>
                <a:cubicBezTo>
                  <a:pt x="962" y="1433"/>
                  <a:pt x="906" y="1436"/>
                  <a:pt x="906" y="1436"/>
                </a:cubicBezTo>
                <a:cubicBezTo>
                  <a:pt x="906" y="1436"/>
                  <a:pt x="859" y="1444"/>
                  <a:pt x="814" y="1432"/>
                </a:cubicBezTo>
                <a:cubicBezTo>
                  <a:pt x="758" y="1417"/>
                  <a:pt x="732" y="1397"/>
                  <a:pt x="732" y="1397"/>
                </a:cubicBezTo>
                <a:cubicBezTo>
                  <a:pt x="732" y="1397"/>
                  <a:pt x="686" y="1370"/>
                  <a:pt x="715" y="1286"/>
                </a:cubicBezTo>
                <a:cubicBezTo>
                  <a:pt x="735" y="1223"/>
                  <a:pt x="775" y="1268"/>
                  <a:pt x="775" y="1268"/>
                </a:cubicBezTo>
                <a:cubicBezTo>
                  <a:pt x="775" y="1268"/>
                  <a:pt x="787" y="1285"/>
                  <a:pt x="843" y="1300"/>
                </a:cubicBezTo>
                <a:cubicBezTo>
                  <a:pt x="897" y="1314"/>
                  <a:pt x="922" y="1305"/>
                  <a:pt x="922" y="1305"/>
                </a:cubicBezTo>
                <a:cubicBezTo>
                  <a:pt x="922" y="1305"/>
                  <a:pt x="978" y="1293"/>
                  <a:pt x="971" y="1355"/>
                </a:cubicBezTo>
                <a:close/>
                <a:moveTo>
                  <a:pt x="584" y="1272"/>
                </a:moveTo>
                <a:cubicBezTo>
                  <a:pt x="584" y="1272"/>
                  <a:pt x="545" y="1244"/>
                  <a:pt x="522" y="1204"/>
                </a:cubicBezTo>
                <a:cubicBezTo>
                  <a:pt x="493" y="1154"/>
                  <a:pt x="489" y="1121"/>
                  <a:pt x="489" y="1121"/>
                </a:cubicBezTo>
                <a:cubicBezTo>
                  <a:pt x="489" y="1121"/>
                  <a:pt x="475" y="1070"/>
                  <a:pt x="555" y="1030"/>
                </a:cubicBezTo>
                <a:cubicBezTo>
                  <a:pt x="614" y="1000"/>
                  <a:pt x="610" y="1060"/>
                  <a:pt x="610" y="1060"/>
                </a:cubicBezTo>
                <a:cubicBezTo>
                  <a:pt x="610" y="1060"/>
                  <a:pt x="606" y="1080"/>
                  <a:pt x="636" y="1131"/>
                </a:cubicBezTo>
                <a:cubicBezTo>
                  <a:pt x="663" y="1179"/>
                  <a:pt x="687" y="1191"/>
                  <a:pt x="687" y="1191"/>
                </a:cubicBezTo>
                <a:cubicBezTo>
                  <a:pt x="687" y="1191"/>
                  <a:pt x="736" y="1221"/>
                  <a:pt x="687" y="1260"/>
                </a:cubicBezTo>
                <a:cubicBezTo>
                  <a:pt x="626" y="1309"/>
                  <a:pt x="584" y="1272"/>
                  <a:pt x="584" y="1272"/>
                </a:cubicBezTo>
                <a:close/>
                <a:moveTo>
                  <a:pt x="451" y="917"/>
                </a:moveTo>
                <a:cubicBezTo>
                  <a:pt x="451" y="917"/>
                  <a:pt x="444" y="870"/>
                  <a:pt x="456" y="825"/>
                </a:cubicBezTo>
                <a:cubicBezTo>
                  <a:pt x="470" y="769"/>
                  <a:pt x="491" y="743"/>
                  <a:pt x="491" y="743"/>
                </a:cubicBezTo>
                <a:cubicBezTo>
                  <a:pt x="491" y="743"/>
                  <a:pt x="518" y="697"/>
                  <a:pt x="602" y="726"/>
                </a:cubicBezTo>
                <a:cubicBezTo>
                  <a:pt x="665" y="746"/>
                  <a:pt x="619" y="786"/>
                  <a:pt x="619" y="786"/>
                </a:cubicBezTo>
                <a:cubicBezTo>
                  <a:pt x="619" y="786"/>
                  <a:pt x="603" y="798"/>
                  <a:pt x="588" y="854"/>
                </a:cubicBezTo>
                <a:cubicBezTo>
                  <a:pt x="573" y="908"/>
                  <a:pt x="582" y="933"/>
                  <a:pt x="582" y="933"/>
                </a:cubicBezTo>
                <a:cubicBezTo>
                  <a:pt x="582" y="933"/>
                  <a:pt x="595" y="989"/>
                  <a:pt x="533" y="982"/>
                </a:cubicBezTo>
                <a:cubicBezTo>
                  <a:pt x="455" y="973"/>
                  <a:pt x="451" y="917"/>
                  <a:pt x="451" y="917"/>
                </a:cubicBezTo>
                <a:close/>
                <a:moveTo>
                  <a:pt x="633" y="585"/>
                </a:moveTo>
                <a:cubicBezTo>
                  <a:pt x="633" y="585"/>
                  <a:pt x="661" y="546"/>
                  <a:pt x="702" y="522"/>
                </a:cubicBezTo>
                <a:cubicBezTo>
                  <a:pt x="751" y="493"/>
                  <a:pt x="784" y="489"/>
                  <a:pt x="784" y="489"/>
                </a:cubicBezTo>
                <a:cubicBezTo>
                  <a:pt x="784" y="489"/>
                  <a:pt x="836" y="476"/>
                  <a:pt x="875" y="556"/>
                </a:cubicBezTo>
                <a:cubicBezTo>
                  <a:pt x="906" y="614"/>
                  <a:pt x="845" y="610"/>
                  <a:pt x="845" y="610"/>
                </a:cubicBezTo>
                <a:cubicBezTo>
                  <a:pt x="845" y="610"/>
                  <a:pt x="825" y="607"/>
                  <a:pt x="774" y="636"/>
                </a:cubicBezTo>
                <a:cubicBezTo>
                  <a:pt x="726" y="664"/>
                  <a:pt x="715" y="688"/>
                  <a:pt x="715" y="688"/>
                </a:cubicBezTo>
                <a:cubicBezTo>
                  <a:pt x="715" y="688"/>
                  <a:pt x="684" y="737"/>
                  <a:pt x="645" y="688"/>
                </a:cubicBezTo>
                <a:cubicBezTo>
                  <a:pt x="596" y="626"/>
                  <a:pt x="633" y="585"/>
                  <a:pt x="633" y="585"/>
                </a:cubicBezTo>
                <a:close/>
                <a:moveTo>
                  <a:pt x="1190" y="824"/>
                </a:moveTo>
                <a:cubicBezTo>
                  <a:pt x="1266" y="954"/>
                  <a:pt x="1223" y="1120"/>
                  <a:pt x="1094" y="1195"/>
                </a:cubicBezTo>
                <a:cubicBezTo>
                  <a:pt x="964" y="1271"/>
                  <a:pt x="798" y="1226"/>
                  <a:pt x="723" y="1096"/>
                </a:cubicBezTo>
                <a:cubicBezTo>
                  <a:pt x="647" y="966"/>
                  <a:pt x="690" y="800"/>
                  <a:pt x="820" y="725"/>
                </a:cubicBezTo>
                <a:cubicBezTo>
                  <a:pt x="949" y="649"/>
                  <a:pt x="1115" y="694"/>
                  <a:pt x="1190" y="824"/>
                </a:cubicBezTo>
                <a:close/>
                <a:moveTo>
                  <a:pt x="917" y="539"/>
                </a:moveTo>
                <a:cubicBezTo>
                  <a:pt x="926" y="460"/>
                  <a:pt x="982" y="457"/>
                  <a:pt x="982" y="457"/>
                </a:cubicBezTo>
                <a:cubicBezTo>
                  <a:pt x="982" y="457"/>
                  <a:pt x="1029" y="449"/>
                  <a:pt x="1074" y="461"/>
                </a:cubicBezTo>
                <a:cubicBezTo>
                  <a:pt x="1130" y="476"/>
                  <a:pt x="1156" y="497"/>
                  <a:pt x="1156" y="497"/>
                </a:cubicBezTo>
                <a:cubicBezTo>
                  <a:pt x="1156" y="497"/>
                  <a:pt x="1202" y="523"/>
                  <a:pt x="1173" y="608"/>
                </a:cubicBezTo>
                <a:cubicBezTo>
                  <a:pt x="1153" y="671"/>
                  <a:pt x="1113" y="625"/>
                  <a:pt x="1113" y="625"/>
                </a:cubicBezTo>
                <a:cubicBezTo>
                  <a:pt x="1113" y="625"/>
                  <a:pt x="1102" y="609"/>
                  <a:pt x="1045" y="593"/>
                </a:cubicBezTo>
                <a:cubicBezTo>
                  <a:pt x="991" y="579"/>
                  <a:pt x="966" y="588"/>
                  <a:pt x="966" y="588"/>
                </a:cubicBezTo>
                <a:cubicBezTo>
                  <a:pt x="966" y="588"/>
                  <a:pt x="910" y="601"/>
                  <a:pt x="917" y="539"/>
                </a:cubicBezTo>
                <a:close/>
                <a:moveTo>
                  <a:pt x="619" y="380"/>
                </a:moveTo>
                <a:cubicBezTo>
                  <a:pt x="303" y="564"/>
                  <a:pt x="196" y="970"/>
                  <a:pt x="380" y="1286"/>
                </a:cubicBezTo>
                <a:cubicBezTo>
                  <a:pt x="564" y="1603"/>
                  <a:pt x="970" y="1710"/>
                  <a:pt x="1286" y="1526"/>
                </a:cubicBezTo>
                <a:cubicBezTo>
                  <a:pt x="1602" y="1342"/>
                  <a:pt x="1709" y="936"/>
                  <a:pt x="1525" y="620"/>
                </a:cubicBezTo>
                <a:cubicBezTo>
                  <a:pt x="1341" y="303"/>
                  <a:pt x="935" y="196"/>
                  <a:pt x="619" y="3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57723" y="2614463"/>
            <a:ext cx="1950168" cy="1767939"/>
            <a:chOff x="1357723" y="2614463"/>
            <a:chExt cx="1950168" cy="1767939"/>
          </a:xfrm>
        </p:grpSpPr>
        <p:sp>
          <p:nvSpPr>
            <p:cNvPr id="63" name="矩形 62"/>
            <p:cNvSpPr/>
            <p:nvPr/>
          </p:nvSpPr>
          <p:spPr>
            <a:xfrm>
              <a:off x="1357723" y="3705646"/>
              <a:ext cx="1950167" cy="676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zh-CN" sz="1799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以提升市场占有率为</a:t>
              </a:r>
              <a:r>
                <a:rPr lang="zh-CN" altLang="zh-CN" sz="1999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目标</a:t>
              </a:r>
              <a:endParaRPr lang="zh-CN" altLang="en-US" sz="1799" dirty="0">
                <a:solidFill>
                  <a:srgbClr val="302A2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5"/>
            <p:cNvSpPr>
              <a:spLocks noEditPoints="1"/>
            </p:cNvSpPr>
            <p:nvPr/>
          </p:nvSpPr>
          <p:spPr bwMode="auto">
            <a:xfrm>
              <a:off x="2054309" y="2614463"/>
              <a:ext cx="649236" cy="632389"/>
            </a:xfrm>
            <a:custGeom>
              <a:avLst/>
              <a:gdLst>
                <a:gd name="T0" fmla="*/ 391 w 782"/>
                <a:gd name="T1" fmla="*/ 281 h 782"/>
                <a:gd name="T2" fmla="*/ 281 w 782"/>
                <a:gd name="T3" fmla="*/ 391 h 782"/>
                <a:gd name="T4" fmla="*/ 391 w 782"/>
                <a:gd name="T5" fmla="*/ 501 h 782"/>
                <a:gd name="T6" fmla="*/ 501 w 782"/>
                <a:gd name="T7" fmla="*/ 391 h 782"/>
                <a:gd name="T8" fmla="*/ 484 w 782"/>
                <a:gd name="T9" fmla="*/ 332 h 782"/>
                <a:gd name="T10" fmla="*/ 609 w 782"/>
                <a:gd name="T11" fmla="*/ 207 h 782"/>
                <a:gd name="T12" fmla="*/ 678 w 782"/>
                <a:gd name="T13" fmla="*/ 207 h 782"/>
                <a:gd name="T14" fmla="*/ 782 w 782"/>
                <a:gd name="T15" fmla="*/ 104 h 782"/>
                <a:gd name="T16" fmla="*/ 682 w 782"/>
                <a:gd name="T17" fmla="*/ 100 h 782"/>
                <a:gd name="T18" fmla="*/ 678 w 782"/>
                <a:gd name="T19" fmla="*/ 0 h 782"/>
                <a:gd name="T20" fmla="*/ 575 w 782"/>
                <a:gd name="T21" fmla="*/ 104 h 782"/>
                <a:gd name="T22" fmla="*/ 575 w 782"/>
                <a:gd name="T23" fmla="*/ 173 h 782"/>
                <a:gd name="T24" fmla="*/ 449 w 782"/>
                <a:gd name="T25" fmla="*/ 298 h 782"/>
                <a:gd name="T26" fmla="*/ 391 w 782"/>
                <a:gd name="T27" fmla="*/ 281 h 782"/>
                <a:gd name="T28" fmla="*/ 568 w 782"/>
                <a:gd name="T29" fmla="*/ 391 h 782"/>
                <a:gd name="T30" fmla="*/ 391 w 782"/>
                <a:gd name="T31" fmla="*/ 568 h 782"/>
                <a:gd name="T32" fmla="*/ 214 w 782"/>
                <a:gd name="T33" fmla="*/ 391 h 782"/>
                <a:gd name="T34" fmla="*/ 391 w 782"/>
                <a:gd name="T35" fmla="*/ 214 h 782"/>
                <a:gd name="T36" fmla="*/ 453 w 782"/>
                <a:gd name="T37" fmla="*/ 225 h 782"/>
                <a:gd name="T38" fmla="*/ 504 w 782"/>
                <a:gd name="T39" fmla="*/ 174 h 782"/>
                <a:gd name="T40" fmla="*/ 391 w 782"/>
                <a:gd name="T41" fmla="*/ 147 h 782"/>
                <a:gd name="T42" fmla="*/ 147 w 782"/>
                <a:gd name="T43" fmla="*/ 391 h 782"/>
                <a:gd name="T44" fmla="*/ 391 w 782"/>
                <a:gd name="T45" fmla="*/ 635 h 782"/>
                <a:gd name="T46" fmla="*/ 635 w 782"/>
                <a:gd name="T47" fmla="*/ 391 h 782"/>
                <a:gd name="T48" fmla="*/ 607 w 782"/>
                <a:gd name="T49" fmla="*/ 278 h 782"/>
                <a:gd name="T50" fmla="*/ 557 w 782"/>
                <a:gd name="T51" fmla="*/ 329 h 782"/>
                <a:gd name="T52" fmla="*/ 568 w 782"/>
                <a:gd name="T53" fmla="*/ 391 h 782"/>
                <a:gd name="T54" fmla="*/ 679 w 782"/>
                <a:gd name="T55" fmla="*/ 256 h 782"/>
                <a:gd name="T56" fmla="*/ 709 w 782"/>
                <a:gd name="T57" fmla="*/ 391 h 782"/>
                <a:gd name="T58" fmla="*/ 391 w 782"/>
                <a:gd name="T59" fmla="*/ 709 h 782"/>
                <a:gd name="T60" fmla="*/ 73 w 782"/>
                <a:gd name="T61" fmla="*/ 391 h 782"/>
                <a:gd name="T62" fmla="*/ 391 w 782"/>
                <a:gd name="T63" fmla="*/ 73 h 782"/>
                <a:gd name="T64" fmla="*/ 526 w 782"/>
                <a:gd name="T65" fmla="*/ 103 h 782"/>
                <a:gd name="T66" fmla="*/ 540 w 782"/>
                <a:gd name="T67" fmla="*/ 69 h 782"/>
                <a:gd name="T68" fmla="*/ 567 w 782"/>
                <a:gd name="T69" fmla="*/ 42 h 782"/>
                <a:gd name="T70" fmla="*/ 391 w 782"/>
                <a:gd name="T71" fmla="*/ 0 h 782"/>
                <a:gd name="T72" fmla="*/ 0 w 782"/>
                <a:gd name="T73" fmla="*/ 391 h 782"/>
                <a:gd name="T74" fmla="*/ 391 w 782"/>
                <a:gd name="T75" fmla="*/ 782 h 782"/>
                <a:gd name="T76" fmla="*/ 782 w 782"/>
                <a:gd name="T77" fmla="*/ 391 h 782"/>
                <a:gd name="T78" fmla="*/ 740 w 782"/>
                <a:gd name="T79" fmla="*/ 215 h 782"/>
                <a:gd name="T80" fmla="*/ 713 w 782"/>
                <a:gd name="T81" fmla="*/ 242 h 782"/>
                <a:gd name="T82" fmla="*/ 679 w 782"/>
                <a:gd name="T83" fmla="*/ 256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82" h="782">
                  <a:moveTo>
                    <a:pt x="391" y="281"/>
                  </a:moveTo>
                  <a:cubicBezTo>
                    <a:pt x="330" y="281"/>
                    <a:pt x="281" y="330"/>
                    <a:pt x="281" y="391"/>
                  </a:cubicBezTo>
                  <a:cubicBezTo>
                    <a:pt x="281" y="452"/>
                    <a:pt x="330" y="501"/>
                    <a:pt x="391" y="501"/>
                  </a:cubicBezTo>
                  <a:cubicBezTo>
                    <a:pt x="452" y="501"/>
                    <a:pt x="501" y="452"/>
                    <a:pt x="501" y="391"/>
                  </a:cubicBezTo>
                  <a:cubicBezTo>
                    <a:pt x="501" y="369"/>
                    <a:pt x="495" y="349"/>
                    <a:pt x="484" y="332"/>
                  </a:cubicBezTo>
                  <a:lnTo>
                    <a:pt x="609" y="207"/>
                  </a:lnTo>
                  <a:lnTo>
                    <a:pt x="678" y="207"/>
                  </a:lnTo>
                  <a:lnTo>
                    <a:pt x="782" y="104"/>
                  </a:lnTo>
                  <a:lnTo>
                    <a:pt x="682" y="100"/>
                  </a:lnTo>
                  <a:lnTo>
                    <a:pt x="678" y="0"/>
                  </a:lnTo>
                  <a:lnTo>
                    <a:pt x="575" y="104"/>
                  </a:lnTo>
                  <a:lnTo>
                    <a:pt x="575" y="173"/>
                  </a:lnTo>
                  <a:lnTo>
                    <a:pt x="449" y="298"/>
                  </a:lnTo>
                  <a:cubicBezTo>
                    <a:pt x="433" y="287"/>
                    <a:pt x="412" y="281"/>
                    <a:pt x="391" y="281"/>
                  </a:cubicBezTo>
                  <a:close/>
                  <a:moveTo>
                    <a:pt x="568" y="391"/>
                  </a:moveTo>
                  <a:cubicBezTo>
                    <a:pt x="568" y="489"/>
                    <a:pt x="489" y="568"/>
                    <a:pt x="391" y="568"/>
                  </a:cubicBezTo>
                  <a:cubicBezTo>
                    <a:pt x="293" y="568"/>
                    <a:pt x="214" y="489"/>
                    <a:pt x="214" y="391"/>
                  </a:cubicBezTo>
                  <a:cubicBezTo>
                    <a:pt x="214" y="293"/>
                    <a:pt x="293" y="214"/>
                    <a:pt x="391" y="214"/>
                  </a:cubicBezTo>
                  <a:cubicBezTo>
                    <a:pt x="413" y="214"/>
                    <a:pt x="434" y="218"/>
                    <a:pt x="453" y="225"/>
                  </a:cubicBezTo>
                  <a:lnTo>
                    <a:pt x="504" y="174"/>
                  </a:lnTo>
                  <a:cubicBezTo>
                    <a:pt x="470" y="157"/>
                    <a:pt x="432" y="147"/>
                    <a:pt x="391" y="147"/>
                  </a:cubicBezTo>
                  <a:cubicBezTo>
                    <a:pt x="256" y="147"/>
                    <a:pt x="147" y="256"/>
                    <a:pt x="147" y="391"/>
                  </a:cubicBezTo>
                  <a:cubicBezTo>
                    <a:pt x="147" y="526"/>
                    <a:pt x="256" y="635"/>
                    <a:pt x="391" y="635"/>
                  </a:cubicBezTo>
                  <a:cubicBezTo>
                    <a:pt x="526" y="635"/>
                    <a:pt x="635" y="526"/>
                    <a:pt x="635" y="391"/>
                  </a:cubicBezTo>
                  <a:cubicBezTo>
                    <a:pt x="635" y="350"/>
                    <a:pt x="625" y="312"/>
                    <a:pt x="607" y="278"/>
                  </a:cubicBezTo>
                  <a:lnTo>
                    <a:pt x="557" y="329"/>
                  </a:lnTo>
                  <a:cubicBezTo>
                    <a:pt x="564" y="348"/>
                    <a:pt x="568" y="369"/>
                    <a:pt x="568" y="391"/>
                  </a:cubicBezTo>
                  <a:close/>
                  <a:moveTo>
                    <a:pt x="679" y="256"/>
                  </a:moveTo>
                  <a:cubicBezTo>
                    <a:pt x="698" y="297"/>
                    <a:pt x="709" y="343"/>
                    <a:pt x="709" y="391"/>
                  </a:cubicBezTo>
                  <a:cubicBezTo>
                    <a:pt x="709" y="566"/>
                    <a:pt x="566" y="709"/>
                    <a:pt x="391" y="709"/>
                  </a:cubicBezTo>
                  <a:cubicBezTo>
                    <a:pt x="216" y="709"/>
                    <a:pt x="73" y="566"/>
                    <a:pt x="73" y="391"/>
                  </a:cubicBezTo>
                  <a:cubicBezTo>
                    <a:pt x="73" y="216"/>
                    <a:pt x="216" y="73"/>
                    <a:pt x="391" y="73"/>
                  </a:cubicBezTo>
                  <a:cubicBezTo>
                    <a:pt x="439" y="73"/>
                    <a:pt x="485" y="84"/>
                    <a:pt x="526" y="103"/>
                  </a:cubicBezTo>
                  <a:cubicBezTo>
                    <a:pt x="526" y="90"/>
                    <a:pt x="531" y="78"/>
                    <a:pt x="540" y="69"/>
                  </a:cubicBezTo>
                  <a:lnTo>
                    <a:pt x="567" y="42"/>
                  </a:lnTo>
                  <a:cubicBezTo>
                    <a:pt x="514" y="15"/>
                    <a:pt x="454" y="0"/>
                    <a:pt x="391" y="0"/>
                  </a:cubicBezTo>
                  <a:cubicBezTo>
                    <a:pt x="175" y="0"/>
                    <a:pt x="0" y="175"/>
                    <a:pt x="0" y="391"/>
                  </a:cubicBezTo>
                  <a:cubicBezTo>
                    <a:pt x="0" y="607"/>
                    <a:pt x="175" y="782"/>
                    <a:pt x="391" y="782"/>
                  </a:cubicBezTo>
                  <a:cubicBezTo>
                    <a:pt x="607" y="782"/>
                    <a:pt x="782" y="607"/>
                    <a:pt x="782" y="391"/>
                  </a:cubicBezTo>
                  <a:cubicBezTo>
                    <a:pt x="782" y="328"/>
                    <a:pt x="767" y="268"/>
                    <a:pt x="740" y="215"/>
                  </a:cubicBezTo>
                  <a:lnTo>
                    <a:pt x="713" y="242"/>
                  </a:lnTo>
                  <a:cubicBezTo>
                    <a:pt x="704" y="251"/>
                    <a:pt x="692" y="256"/>
                    <a:pt x="679" y="2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369886" y="3257392"/>
              <a:ext cx="1938005" cy="52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799" b="1" dirty="0">
                  <a:solidFill>
                    <a:srgbClr val="302A28"/>
                  </a:solidFill>
                  <a:latin typeface="微软雅黑"/>
                </a:rPr>
                <a:t>售后为主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89804" y="2563292"/>
            <a:ext cx="1620113" cy="1810813"/>
            <a:chOff x="4889804" y="2563292"/>
            <a:chExt cx="1620113" cy="1810813"/>
          </a:xfrm>
        </p:grpSpPr>
        <p:sp>
          <p:nvSpPr>
            <p:cNvPr id="65" name="Freeform 6"/>
            <p:cNvSpPr>
              <a:spLocks noEditPoints="1"/>
            </p:cNvSpPr>
            <p:nvPr/>
          </p:nvSpPr>
          <p:spPr bwMode="auto">
            <a:xfrm>
              <a:off x="5455400" y="2563292"/>
              <a:ext cx="518352" cy="689405"/>
            </a:xfrm>
            <a:custGeom>
              <a:avLst/>
              <a:gdLst>
                <a:gd name="T0" fmla="*/ 82 w 625"/>
                <a:gd name="T1" fmla="*/ 138 h 852"/>
                <a:gd name="T2" fmla="*/ 69 w 625"/>
                <a:gd name="T3" fmla="*/ 852 h 852"/>
                <a:gd name="T4" fmla="*/ 625 w 625"/>
                <a:gd name="T5" fmla="*/ 209 h 852"/>
                <a:gd name="T6" fmla="*/ 577 w 625"/>
                <a:gd name="T7" fmla="*/ 224 h 852"/>
                <a:gd name="T8" fmla="*/ 71 w 625"/>
                <a:gd name="T9" fmla="*/ 803 h 852"/>
                <a:gd name="T10" fmla="*/ 270 w 625"/>
                <a:gd name="T11" fmla="*/ 91 h 852"/>
                <a:gd name="T12" fmla="*/ 354 w 625"/>
                <a:gd name="T13" fmla="*/ 91 h 852"/>
                <a:gd name="T14" fmla="*/ 311 w 625"/>
                <a:gd name="T15" fmla="*/ 136 h 852"/>
                <a:gd name="T16" fmla="*/ 218 w 625"/>
                <a:gd name="T17" fmla="*/ 93 h 852"/>
                <a:gd name="T18" fmla="*/ 114 w 625"/>
                <a:gd name="T19" fmla="*/ 216 h 852"/>
                <a:gd name="T20" fmla="*/ 510 w 625"/>
                <a:gd name="T21" fmla="*/ 216 h 852"/>
                <a:gd name="T22" fmla="*/ 406 w 625"/>
                <a:gd name="T23" fmla="*/ 93 h 852"/>
                <a:gd name="T24" fmla="*/ 218 w 625"/>
                <a:gd name="T25" fmla="*/ 93 h 852"/>
                <a:gd name="T26" fmla="*/ 220 w 625"/>
                <a:gd name="T27" fmla="*/ 647 h 852"/>
                <a:gd name="T28" fmla="*/ 151 w 625"/>
                <a:gd name="T29" fmla="*/ 667 h 852"/>
                <a:gd name="T30" fmla="*/ 136 w 625"/>
                <a:gd name="T31" fmla="*/ 682 h 852"/>
                <a:gd name="T32" fmla="*/ 220 w 625"/>
                <a:gd name="T33" fmla="*/ 688 h 852"/>
                <a:gd name="T34" fmla="*/ 132 w 625"/>
                <a:gd name="T35" fmla="*/ 731 h 852"/>
                <a:gd name="T36" fmla="*/ 242 w 625"/>
                <a:gd name="T37" fmla="*/ 677 h 852"/>
                <a:gd name="T38" fmla="*/ 242 w 625"/>
                <a:gd name="T39" fmla="*/ 643 h 852"/>
                <a:gd name="T40" fmla="*/ 110 w 625"/>
                <a:gd name="T41" fmla="*/ 649 h 852"/>
                <a:gd name="T42" fmla="*/ 214 w 625"/>
                <a:gd name="T43" fmla="*/ 760 h 852"/>
                <a:gd name="T44" fmla="*/ 214 w 625"/>
                <a:gd name="T45" fmla="*/ 334 h 852"/>
                <a:gd name="T46" fmla="*/ 151 w 625"/>
                <a:gd name="T47" fmla="*/ 354 h 852"/>
                <a:gd name="T48" fmla="*/ 173 w 625"/>
                <a:gd name="T49" fmla="*/ 410 h 852"/>
                <a:gd name="T50" fmla="*/ 132 w 625"/>
                <a:gd name="T51" fmla="*/ 425 h 852"/>
                <a:gd name="T52" fmla="*/ 214 w 625"/>
                <a:gd name="T53" fmla="*/ 313 h 852"/>
                <a:gd name="T54" fmla="*/ 110 w 625"/>
                <a:gd name="T55" fmla="*/ 423 h 852"/>
                <a:gd name="T56" fmla="*/ 241 w 625"/>
                <a:gd name="T57" fmla="*/ 359 h 852"/>
                <a:gd name="T58" fmla="*/ 240 w 625"/>
                <a:gd name="T59" fmla="*/ 330 h 852"/>
                <a:gd name="T60" fmla="*/ 220 w 625"/>
                <a:gd name="T61" fmla="*/ 503 h 852"/>
                <a:gd name="T62" fmla="*/ 136 w 625"/>
                <a:gd name="T63" fmla="*/ 524 h 852"/>
                <a:gd name="T64" fmla="*/ 220 w 625"/>
                <a:gd name="T65" fmla="*/ 580 h 852"/>
                <a:gd name="T66" fmla="*/ 241 w 625"/>
                <a:gd name="T67" fmla="*/ 487 h 852"/>
                <a:gd name="T68" fmla="*/ 110 w 625"/>
                <a:gd name="T69" fmla="*/ 492 h 852"/>
                <a:gd name="T70" fmla="*/ 220 w 625"/>
                <a:gd name="T71" fmla="*/ 602 h 852"/>
                <a:gd name="T72" fmla="*/ 289 w 625"/>
                <a:gd name="T73" fmla="*/ 465 h 852"/>
                <a:gd name="T74" fmla="*/ 326 w 625"/>
                <a:gd name="T75" fmla="*/ 723 h 852"/>
                <a:gd name="T76" fmla="*/ 501 w 625"/>
                <a:gd name="T77" fmla="*/ 669 h 852"/>
                <a:gd name="T78" fmla="*/ 320 w 625"/>
                <a:gd name="T79" fmla="*/ 716 h 852"/>
                <a:gd name="T80" fmla="*/ 501 w 625"/>
                <a:gd name="T81" fmla="*/ 507 h 852"/>
                <a:gd name="T82" fmla="*/ 320 w 625"/>
                <a:gd name="T83" fmla="*/ 410 h 852"/>
                <a:gd name="T84" fmla="*/ 320 w 625"/>
                <a:gd name="T85" fmla="*/ 3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5" h="852">
                  <a:moveTo>
                    <a:pt x="47" y="224"/>
                  </a:moveTo>
                  <a:cubicBezTo>
                    <a:pt x="47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5" y="852"/>
                  </a:lnTo>
                  <a:cubicBezTo>
                    <a:pt x="590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2" y="138"/>
                  </a:cubicBezTo>
                  <a:lnTo>
                    <a:pt x="542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3" y="803"/>
                  </a:cubicBezTo>
                  <a:lnTo>
                    <a:pt x="71" y="803"/>
                  </a:lnTo>
                  <a:cubicBezTo>
                    <a:pt x="53" y="803"/>
                    <a:pt x="47" y="783"/>
                    <a:pt x="47" y="764"/>
                  </a:cubicBezTo>
                  <a:lnTo>
                    <a:pt x="47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5" y="52"/>
                  </a:lnTo>
                  <a:cubicBezTo>
                    <a:pt x="335" y="52"/>
                    <a:pt x="354" y="71"/>
                    <a:pt x="354" y="91"/>
                  </a:cubicBezTo>
                  <a:lnTo>
                    <a:pt x="354" y="95"/>
                  </a:lnTo>
                  <a:cubicBezTo>
                    <a:pt x="354" y="117"/>
                    <a:pt x="335" y="136"/>
                    <a:pt x="313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5" y="93"/>
                    <a:pt x="114" y="104"/>
                    <a:pt x="114" y="127"/>
                  </a:cubicBezTo>
                  <a:lnTo>
                    <a:pt x="114" y="216"/>
                  </a:lnTo>
                  <a:cubicBezTo>
                    <a:pt x="114" y="231"/>
                    <a:pt x="124" y="246"/>
                    <a:pt x="138" y="246"/>
                  </a:cubicBezTo>
                  <a:lnTo>
                    <a:pt x="486" y="246"/>
                  </a:lnTo>
                  <a:cubicBezTo>
                    <a:pt x="500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5" y="93"/>
                  </a:cubicBezTo>
                  <a:lnTo>
                    <a:pt x="406" y="93"/>
                  </a:lnTo>
                  <a:cubicBezTo>
                    <a:pt x="406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0" y="647"/>
                  </a:lnTo>
                  <a:lnTo>
                    <a:pt x="220" y="654"/>
                  </a:lnTo>
                  <a:cubicBezTo>
                    <a:pt x="220" y="661"/>
                    <a:pt x="186" y="680"/>
                    <a:pt x="179" y="684"/>
                  </a:cubicBezTo>
                  <a:cubicBezTo>
                    <a:pt x="174" y="679"/>
                    <a:pt x="160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4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3" y="693"/>
                    <a:pt x="220" y="688"/>
                  </a:cubicBezTo>
                  <a:cubicBezTo>
                    <a:pt x="220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6"/>
                    <a:pt x="132" y="731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39" y="715"/>
                    <a:pt x="242" y="677"/>
                  </a:cubicBezTo>
                  <a:cubicBezTo>
                    <a:pt x="243" y="658"/>
                    <a:pt x="291" y="641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1" y="626"/>
                    <a:pt x="110" y="637"/>
                    <a:pt x="110" y="649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4"/>
                    <a:pt x="138" y="334"/>
                  </a:cubicBezTo>
                  <a:lnTo>
                    <a:pt x="214" y="334"/>
                  </a:lnTo>
                  <a:cubicBezTo>
                    <a:pt x="219" y="334"/>
                    <a:pt x="220" y="336"/>
                    <a:pt x="220" y="341"/>
                  </a:cubicBezTo>
                  <a:cubicBezTo>
                    <a:pt x="220" y="346"/>
                    <a:pt x="184" y="371"/>
                    <a:pt x="179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0" y="375"/>
                  </a:lnTo>
                  <a:lnTo>
                    <a:pt x="220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1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0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0" y="492"/>
                  </a:lnTo>
                  <a:lnTo>
                    <a:pt x="220" y="503"/>
                  </a:lnTo>
                  <a:lnTo>
                    <a:pt x="179" y="529"/>
                  </a:lnTo>
                  <a:lnTo>
                    <a:pt x="152" y="508"/>
                  </a:lnTo>
                  <a:cubicBezTo>
                    <a:pt x="145" y="513"/>
                    <a:pt x="136" y="514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0" y="533"/>
                  </a:cubicBezTo>
                  <a:lnTo>
                    <a:pt x="220" y="580"/>
                  </a:lnTo>
                  <a:lnTo>
                    <a:pt x="132" y="580"/>
                  </a:lnTo>
                  <a:lnTo>
                    <a:pt x="132" y="492"/>
                  </a:lnTo>
                  <a:close/>
                  <a:moveTo>
                    <a:pt x="241" y="487"/>
                  </a:moveTo>
                  <a:cubicBezTo>
                    <a:pt x="238" y="480"/>
                    <a:pt x="233" y="470"/>
                    <a:pt x="220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0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0" y="602"/>
                  </a:lnTo>
                  <a:cubicBezTo>
                    <a:pt x="252" y="602"/>
                    <a:pt x="242" y="546"/>
                    <a:pt x="241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1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1" y="723"/>
                    <a:pt x="326" y="723"/>
                  </a:cubicBezTo>
                  <a:lnTo>
                    <a:pt x="495" y="723"/>
                  </a:lnTo>
                  <a:cubicBezTo>
                    <a:pt x="500" y="723"/>
                    <a:pt x="501" y="721"/>
                    <a:pt x="501" y="716"/>
                  </a:cubicBezTo>
                  <a:lnTo>
                    <a:pt x="501" y="669"/>
                  </a:lnTo>
                  <a:cubicBezTo>
                    <a:pt x="501" y="664"/>
                    <a:pt x="500" y="662"/>
                    <a:pt x="495" y="662"/>
                  </a:cubicBezTo>
                  <a:lnTo>
                    <a:pt x="320" y="662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1" y="565"/>
                  </a:lnTo>
                  <a:lnTo>
                    <a:pt x="501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4903061" y="3728110"/>
              <a:ext cx="1555231" cy="645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zh-CN" sz="1799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以遵循市场规律为原则</a:t>
              </a:r>
              <a:endParaRPr lang="zh-CN" altLang="en-US" sz="1799" dirty="0">
                <a:solidFill>
                  <a:srgbClr val="302A2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889804" y="3243113"/>
              <a:ext cx="1620113" cy="5229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799" b="1" dirty="0">
                  <a:solidFill>
                    <a:srgbClr val="302A28"/>
                  </a:solidFill>
                  <a:latin typeface="微软雅黑"/>
                </a:rPr>
                <a:t>销售为辅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992482" y="945819"/>
            <a:ext cx="2851841" cy="883814"/>
            <a:chOff x="7992482" y="945819"/>
            <a:chExt cx="2851841" cy="883814"/>
          </a:xfrm>
        </p:grpSpPr>
        <p:sp>
          <p:nvSpPr>
            <p:cNvPr id="61" name="矩形 60"/>
            <p:cNvSpPr/>
            <p:nvPr/>
          </p:nvSpPr>
          <p:spPr bwMode="auto">
            <a:xfrm>
              <a:off x="7992482" y="945819"/>
              <a:ext cx="2851841" cy="883814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230889" y="1035309"/>
              <a:ext cx="2375027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2E2E2E"/>
                  </a:solidFill>
                  <a:latin typeface="微软雅黑"/>
                </a:rPr>
                <a:t>售后带动销售</a:t>
              </a:r>
              <a:endParaRPr lang="en-US" altLang="zh-CN" sz="1999" b="1" dirty="0">
                <a:solidFill>
                  <a:srgbClr val="2E2E2E"/>
                </a:solidFill>
                <a:latin typeface="微软雅黑"/>
              </a:endParaRPr>
            </a:p>
            <a:p>
              <a:pPr algn="di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2E2E2E"/>
                  </a:solidFill>
                  <a:latin typeface="微软雅黑"/>
                </a:rPr>
                <a:t>销售服务于售后</a:t>
              </a:r>
            </a:p>
          </p:txBody>
        </p:sp>
      </p:grpSp>
      <p:sp>
        <p:nvSpPr>
          <p:cNvPr id="28" name="文本占位符 2"/>
          <p:cNvSpPr txBox="1">
            <a:spLocks noChangeArrowheads="1"/>
          </p:cNvSpPr>
          <p:nvPr/>
        </p:nvSpPr>
        <p:spPr bwMode="auto">
          <a:xfrm>
            <a:off x="8086585" y="2149349"/>
            <a:ext cx="3249279" cy="36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rtlCol="0" anchor="t" anchorCtr="0" compatLnSpc="1">
            <a:spAutoFit/>
          </a:bodyPr>
          <a:lstStyle>
            <a:defPPr>
              <a:defRPr lang="zh-CN"/>
            </a:defPPr>
            <a:lvl1pPr marL="0" indent="0" algn="just">
              <a:lnSpc>
                <a:spcPct val="100000"/>
              </a:lnSpc>
              <a:buNone/>
              <a:defRPr sz="2400">
                <a:solidFill>
                  <a:schemeClr val="accent3"/>
                </a:solidFill>
                <a:latin typeface="+mn-ea"/>
                <a:ea typeface="+mn-ea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3"/>
                </a:solidFill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</a:rPr>
              <a:t>单一销售已经难已生存。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7621923" y="2119758"/>
            <a:ext cx="459089" cy="472877"/>
            <a:chOff x="890988" y="1767939"/>
            <a:chExt cx="551018" cy="567566"/>
          </a:xfrm>
        </p:grpSpPr>
        <p:sp>
          <p:nvSpPr>
            <p:cNvPr id="30" name="椭圆 29"/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1" name="TextBox 44"/>
            <p:cNvSpPr txBox="1"/>
            <p:nvPr/>
          </p:nvSpPr>
          <p:spPr>
            <a:xfrm>
              <a:off x="945162" y="1781838"/>
              <a:ext cx="442673" cy="553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1</a:t>
              </a:r>
              <a:endParaRPr lang="zh-CN" altLang="en-US" sz="2399" dirty="0">
                <a:solidFill>
                  <a:srgbClr val="2E2E2E"/>
                </a:solidFill>
                <a:latin typeface="Lifeline JL" panose="00000400000000000000" pitchFamily="2" charset="0"/>
              </a:endParaRPr>
            </a:p>
          </p:txBody>
        </p:sp>
      </p:grpSp>
      <p:sp>
        <p:nvSpPr>
          <p:cNvPr id="32" name="文本占位符 2"/>
          <p:cNvSpPr txBox="1">
            <a:spLocks noChangeArrowheads="1"/>
          </p:cNvSpPr>
          <p:nvPr/>
        </p:nvSpPr>
        <p:spPr bwMode="auto">
          <a:xfrm>
            <a:off x="8110422" y="2861521"/>
            <a:ext cx="3249279" cy="64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rtlCol="0" anchor="t" anchorCtr="0" compatLnSpc="1">
            <a:spAutoFit/>
          </a:bodyPr>
          <a:lstStyle>
            <a:defPPr>
              <a:defRPr lang="zh-CN"/>
            </a:defPPr>
            <a:lvl1pPr marL="0" indent="0" algn="just">
              <a:lnSpc>
                <a:spcPct val="100000"/>
              </a:lnSpc>
              <a:buNone/>
              <a:defRPr sz="2400">
                <a:solidFill>
                  <a:schemeClr val="accent3"/>
                </a:solidFill>
                <a:latin typeface="+mn-ea"/>
                <a:ea typeface="+mn-ea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3"/>
                </a:solidFill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</a:rPr>
              <a:t>以往规划中，售后服务于销售，规划档次满足后续发展。</a:t>
            </a:r>
          </a:p>
        </p:txBody>
      </p:sp>
      <p:sp>
        <p:nvSpPr>
          <p:cNvPr id="36" name="文本占位符 2"/>
          <p:cNvSpPr txBox="1">
            <a:spLocks noChangeArrowheads="1"/>
          </p:cNvSpPr>
          <p:nvPr/>
        </p:nvSpPr>
        <p:spPr bwMode="auto">
          <a:xfrm>
            <a:off x="8086585" y="3831953"/>
            <a:ext cx="3249279" cy="6459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</a:rPr>
              <a:t>应当颠倒以往模式，以售后为主带动销售。</a:t>
            </a:r>
          </a:p>
        </p:txBody>
      </p:sp>
      <p:sp>
        <p:nvSpPr>
          <p:cNvPr id="40" name="文本占位符 2"/>
          <p:cNvSpPr txBox="1">
            <a:spLocks noChangeArrowheads="1"/>
          </p:cNvSpPr>
          <p:nvPr/>
        </p:nvSpPr>
        <p:spPr bwMode="auto">
          <a:xfrm>
            <a:off x="8086585" y="4658984"/>
            <a:ext cx="3249279" cy="9228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</a:rPr>
              <a:t>将售后修理定位为高端豪华，依靠售后的口碑进行汽车营销，拉动销售。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7621923" y="2929614"/>
            <a:ext cx="459089" cy="472877"/>
            <a:chOff x="890988" y="1767939"/>
            <a:chExt cx="551018" cy="567567"/>
          </a:xfrm>
        </p:grpSpPr>
        <p:sp>
          <p:nvSpPr>
            <p:cNvPr id="70" name="椭圆 69"/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2E2E2E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1" name="TextBox 44"/>
            <p:cNvSpPr txBox="1"/>
            <p:nvPr/>
          </p:nvSpPr>
          <p:spPr>
            <a:xfrm>
              <a:off x="945163" y="1781838"/>
              <a:ext cx="442673" cy="553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2</a:t>
              </a:r>
              <a:endParaRPr lang="zh-CN" altLang="en-US" sz="2399" dirty="0">
                <a:solidFill>
                  <a:srgbClr val="FFFFFF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21923" y="3812791"/>
            <a:ext cx="459089" cy="472877"/>
            <a:chOff x="890988" y="1767939"/>
            <a:chExt cx="551018" cy="567567"/>
          </a:xfrm>
        </p:grpSpPr>
        <p:sp>
          <p:nvSpPr>
            <p:cNvPr id="73" name="椭圆 72"/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4" name="TextBox 44"/>
            <p:cNvSpPr txBox="1"/>
            <p:nvPr/>
          </p:nvSpPr>
          <p:spPr>
            <a:xfrm>
              <a:off x="945162" y="1781838"/>
              <a:ext cx="442673" cy="553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3</a:t>
              </a:r>
              <a:endParaRPr lang="zh-CN" altLang="en-US" sz="2399" dirty="0">
                <a:solidFill>
                  <a:srgbClr val="2E2E2E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621923" y="4731708"/>
            <a:ext cx="459089" cy="472877"/>
            <a:chOff x="890988" y="1767939"/>
            <a:chExt cx="551018" cy="567567"/>
          </a:xfrm>
        </p:grpSpPr>
        <p:sp>
          <p:nvSpPr>
            <p:cNvPr id="76" name="椭圆 75"/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2E2E2E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7" name="TextBox 44"/>
            <p:cNvSpPr txBox="1"/>
            <p:nvPr/>
          </p:nvSpPr>
          <p:spPr>
            <a:xfrm>
              <a:off x="945162" y="1781838"/>
              <a:ext cx="442673" cy="553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4</a:t>
              </a:r>
              <a:endParaRPr lang="zh-CN" altLang="en-US" sz="2399" dirty="0">
                <a:solidFill>
                  <a:srgbClr val="FFFFFF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42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3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2.3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5" grpId="1" animBg="1"/>
      <p:bldP spid="56" grpId="0" animBg="1"/>
      <p:bldP spid="56" grpId="1" animBg="1"/>
      <p:bldP spid="57" grpId="0" animBg="1"/>
      <p:bldP spid="58" grpId="0" animBg="1"/>
      <p:bldP spid="59" grpId="0" animBg="1"/>
      <p:bldP spid="60" grpId="0" animBg="1"/>
      <p:bldP spid="28" grpId="0"/>
      <p:bldP spid="32" grpId="0"/>
      <p:bldP spid="36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/>
          <p:nvPr/>
        </p:nvSpPr>
        <p:spPr>
          <a:xfrm>
            <a:off x="0" y="2000099"/>
            <a:ext cx="6776358" cy="2160287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6873343" y="3578420"/>
            <a:ext cx="5318657" cy="581966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3343" y="2000099"/>
            <a:ext cx="2605287" cy="146124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86713" y="2000099"/>
            <a:ext cx="2605287" cy="14612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5821" y="2755620"/>
            <a:ext cx="7095493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>
              <a:buFontTx/>
              <a:buNone/>
            </a:pPr>
            <a:r>
              <a:rPr lang="zh-CN" altLang="en-US" sz="4800" b="1" dirty="0">
                <a:solidFill>
                  <a:srgbClr val="2E2E2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面临的问题和解决方案</a:t>
            </a:r>
          </a:p>
        </p:txBody>
      </p:sp>
      <p:sp>
        <p:nvSpPr>
          <p:cNvPr id="16" name="TextBox 19"/>
          <p:cNvSpPr txBox="1"/>
          <p:nvPr/>
        </p:nvSpPr>
        <p:spPr>
          <a:xfrm>
            <a:off x="849039" y="4737763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9" dirty="0">
                <a:solidFill>
                  <a:srgbClr val="2E2E2E"/>
                </a:solidFill>
                <a:latin typeface="+mn-ea"/>
              </a:rPr>
              <a:t>自创品牌</a:t>
            </a:r>
          </a:p>
        </p:txBody>
      </p:sp>
      <p:sp>
        <p:nvSpPr>
          <p:cNvPr id="17" name="TextBox 21"/>
          <p:cNvSpPr txBox="1"/>
          <p:nvPr/>
        </p:nvSpPr>
        <p:spPr>
          <a:xfrm>
            <a:off x="2651944" y="4737763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999" dirty="0">
                <a:solidFill>
                  <a:srgbClr val="2E2E2E"/>
                </a:solidFill>
              </a:rPr>
              <a:t>面临的问题</a:t>
            </a:r>
          </a:p>
        </p:txBody>
      </p:sp>
      <p:sp>
        <p:nvSpPr>
          <p:cNvPr id="18" name="Freeform 21"/>
          <p:cNvSpPr>
            <a:spLocks noEditPoints="1"/>
          </p:cNvSpPr>
          <p:nvPr/>
        </p:nvSpPr>
        <p:spPr bwMode="auto">
          <a:xfrm>
            <a:off x="567102" y="48036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/>
          </a:p>
        </p:txBody>
      </p:sp>
      <p:sp>
        <p:nvSpPr>
          <p:cNvPr id="19" name="Freeform 22"/>
          <p:cNvSpPr>
            <a:spLocks noEditPoints="1"/>
          </p:cNvSpPr>
          <p:nvPr/>
        </p:nvSpPr>
        <p:spPr bwMode="auto">
          <a:xfrm>
            <a:off x="2355007" y="48036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/>
          </a:p>
        </p:txBody>
      </p:sp>
      <p:sp>
        <p:nvSpPr>
          <p:cNvPr id="20" name="TextBox 25"/>
          <p:cNvSpPr txBox="1"/>
          <p:nvPr/>
        </p:nvSpPr>
        <p:spPr>
          <a:xfrm>
            <a:off x="4730893" y="4737763"/>
            <a:ext cx="2273240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999" dirty="0">
                <a:solidFill>
                  <a:srgbClr val="2E2E2E"/>
                </a:solidFill>
              </a:rPr>
              <a:t>解决问题的方案</a:t>
            </a:r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4433956" y="48036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/>
          </a:p>
        </p:txBody>
      </p:sp>
    </p:spTree>
    <p:extLst>
      <p:ext uri="{BB962C8B-B14F-4D97-AF65-F5344CB8AC3E}">
        <p14:creationId xmlns:p14="http://schemas.microsoft.com/office/powerpoint/2010/main" val="39389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  <a:sym typeface="华文隶书" panose="02010800040101010101" pitchFamily="2" charset="-122"/>
              </a:rPr>
              <a:t>自创品牌</a:t>
            </a:r>
            <a:endParaRPr lang="en-US" altLang="zh-CN" sz="3198" dirty="0">
              <a:solidFill>
                <a:srgbClr val="2E2E2E"/>
              </a:solidFill>
              <a:sym typeface="华文隶书" panose="020108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45317" y="4427531"/>
            <a:ext cx="5253848" cy="70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indent="-285607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需要一定时间从服务和技术上消除客户的顾虑。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517843" y="1466428"/>
            <a:ext cx="5253848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indent="-285607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可以节省一笔加盟费；</a:t>
            </a:r>
          </a:p>
        </p:txBody>
      </p:sp>
      <p:sp>
        <p:nvSpPr>
          <p:cNvPr id="12" name="矩形 11"/>
          <p:cNvSpPr/>
          <p:nvPr/>
        </p:nvSpPr>
        <p:spPr>
          <a:xfrm>
            <a:off x="2517843" y="1989590"/>
            <a:ext cx="5253848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indent="-285607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经营更灵活，不受加盟政策的拘束；</a:t>
            </a:r>
            <a:endParaRPr lang="en-US" altLang="zh-CN" sz="1999" dirty="0">
              <a:solidFill>
                <a:srgbClr val="302A28"/>
              </a:solidFill>
              <a:latin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7843" y="2529130"/>
            <a:ext cx="5253848" cy="70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indent="-285607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自主品牌的发展空间更大，后期不排除开分店甚至连锁店的可能。</a:t>
            </a:r>
          </a:p>
        </p:txBody>
      </p:sp>
      <p:sp>
        <p:nvSpPr>
          <p:cNvPr id="21" name="矩形 20"/>
          <p:cNvSpPr/>
          <p:nvPr/>
        </p:nvSpPr>
        <p:spPr>
          <a:xfrm>
            <a:off x="2545317" y="5404069"/>
            <a:ext cx="5253848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indent="-285607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开业初期的发展速度上会受到一定影响。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382" y="516069"/>
            <a:ext cx="4585834" cy="634014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60387" y="1692958"/>
            <a:ext cx="1155790" cy="1651356"/>
            <a:chOff x="1060387" y="1692958"/>
            <a:chExt cx="1155790" cy="1651356"/>
          </a:xfrm>
        </p:grpSpPr>
        <p:sp>
          <p:nvSpPr>
            <p:cNvPr id="19" name="TextBox 10"/>
            <p:cNvSpPr txBox="1"/>
            <p:nvPr/>
          </p:nvSpPr>
          <p:spPr>
            <a:xfrm>
              <a:off x="1060387" y="2944412"/>
              <a:ext cx="1064024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FFC000"/>
                  </a:solidFill>
                  <a:latin typeface="微软雅黑"/>
                </a:rPr>
                <a:t>优 势</a:t>
              </a:r>
            </a:p>
          </p:txBody>
        </p:sp>
        <p:sp>
          <p:nvSpPr>
            <p:cNvPr id="2" name="矩形: 圆角 1"/>
            <p:cNvSpPr/>
            <p:nvPr/>
          </p:nvSpPr>
          <p:spPr bwMode="auto">
            <a:xfrm>
              <a:off x="1060387" y="1692958"/>
              <a:ext cx="1155790" cy="1155788"/>
            </a:xfrm>
            <a:prstGeom prst="roundRect">
              <a:avLst>
                <a:gd name="adj" fmla="val 6919"/>
              </a:avLst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345277" y="1866330"/>
              <a:ext cx="680174" cy="781167"/>
            </a:xfrm>
            <a:custGeom>
              <a:avLst/>
              <a:gdLst>
                <a:gd name="T0" fmla="*/ 441 w 692"/>
                <a:gd name="T1" fmla="*/ 98 h 782"/>
                <a:gd name="T2" fmla="*/ 343 w 692"/>
                <a:gd name="T3" fmla="*/ 196 h 782"/>
                <a:gd name="T4" fmla="*/ 245 w 692"/>
                <a:gd name="T5" fmla="*/ 196 h 782"/>
                <a:gd name="T6" fmla="*/ 147 w 692"/>
                <a:gd name="T7" fmla="*/ 98 h 782"/>
                <a:gd name="T8" fmla="*/ 245 w 692"/>
                <a:gd name="T9" fmla="*/ 0 h 782"/>
                <a:gd name="T10" fmla="*/ 343 w 692"/>
                <a:gd name="T11" fmla="*/ 0 h 782"/>
                <a:gd name="T12" fmla="*/ 441 w 692"/>
                <a:gd name="T13" fmla="*/ 98 h 782"/>
                <a:gd name="T14" fmla="*/ 575 w 692"/>
                <a:gd name="T15" fmla="*/ 429 h 782"/>
                <a:gd name="T16" fmla="*/ 536 w 692"/>
                <a:gd name="T17" fmla="*/ 424 h 782"/>
                <a:gd name="T18" fmla="*/ 380 w 692"/>
                <a:gd name="T19" fmla="*/ 580 h 782"/>
                <a:gd name="T20" fmla="*/ 503 w 692"/>
                <a:gd name="T21" fmla="*/ 733 h 782"/>
                <a:gd name="T22" fmla="*/ 536 w 692"/>
                <a:gd name="T23" fmla="*/ 736 h 782"/>
                <a:gd name="T24" fmla="*/ 692 w 692"/>
                <a:gd name="T25" fmla="*/ 580 h 782"/>
                <a:gd name="T26" fmla="*/ 575 w 692"/>
                <a:gd name="T27" fmla="*/ 429 h 782"/>
                <a:gd name="T28" fmla="*/ 624 w 692"/>
                <a:gd name="T29" fmla="*/ 558 h 782"/>
                <a:gd name="T30" fmla="*/ 624 w 692"/>
                <a:gd name="T31" fmla="*/ 558 h 782"/>
                <a:gd name="T32" fmla="*/ 575 w 692"/>
                <a:gd name="T33" fmla="*/ 607 h 782"/>
                <a:gd name="T34" fmla="*/ 536 w 692"/>
                <a:gd name="T35" fmla="*/ 646 h 782"/>
                <a:gd name="T36" fmla="*/ 492 w 692"/>
                <a:gd name="T37" fmla="*/ 646 h 782"/>
                <a:gd name="T38" fmla="*/ 447 w 692"/>
                <a:gd name="T39" fmla="*/ 602 h 782"/>
                <a:gd name="T40" fmla="*/ 447 w 692"/>
                <a:gd name="T41" fmla="*/ 558 h 782"/>
                <a:gd name="T42" fmla="*/ 492 w 692"/>
                <a:gd name="T43" fmla="*/ 558 h 782"/>
                <a:gd name="T44" fmla="*/ 514 w 692"/>
                <a:gd name="T45" fmla="*/ 580 h 782"/>
                <a:gd name="T46" fmla="*/ 575 w 692"/>
                <a:gd name="T47" fmla="*/ 519 h 782"/>
                <a:gd name="T48" fmla="*/ 580 w 692"/>
                <a:gd name="T49" fmla="*/ 514 h 782"/>
                <a:gd name="T50" fmla="*/ 624 w 692"/>
                <a:gd name="T51" fmla="*/ 514 h 782"/>
                <a:gd name="T52" fmla="*/ 624 w 692"/>
                <a:gd name="T53" fmla="*/ 558 h 782"/>
                <a:gd name="T54" fmla="*/ 488 w 692"/>
                <a:gd name="T55" fmla="*/ 98 h 782"/>
                <a:gd name="T56" fmla="*/ 490 w 692"/>
                <a:gd name="T57" fmla="*/ 120 h 782"/>
                <a:gd name="T58" fmla="*/ 367 w 692"/>
                <a:gd name="T59" fmla="*/ 243 h 782"/>
                <a:gd name="T60" fmla="*/ 220 w 692"/>
                <a:gd name="T61" fmla="*/ 243 h 782"/>
                <a:gd name="T62" fmla="*/ 98 w 692"/>
                <a:gd name="T63" fmla="*/ 120 h 782"/>
                <a:gd name="T64" fmla="*/ 100 w 692"/>
                <a:gd name="T65" fmla="*/ 98 h 782"/>
                <a:gd name="T66" fmla="*/ 0 w 692"/>
                <a:gd name="T67" fmla="*/ 218 h 782"/>
                <a:gd name="T68" fmla="*/ 0 w 692"/>
                <a:gd name="T69" fmla="*/ 659 h 782"/>
                <a:gd name="T70" fmla="*/ 122 w 692"/>
                <a:gd name="T71" fmla="*/ 782 h 782"/>
                <a:gd name="T72" fmla="*/ 448 w 692"/>
                <a:gd name="T73" fmla="*/ 782 h 782"/>
                <a:gd name="T74" fmla="*/ 315 w 692"/>
                <a:gd name="T75" fmla="*/ 580 h 782"/>
                <a:gd name="T76" fmla="*/ 534 w 692"/>
                <a:gd name="T77" fmla="*/ 361 h 782"/>
                <a:gd name="T78" fmla="*/ 588 w 692"/>
                <a:gd name="T79" fmla="*/ 368 h 782"/>
                <a:gd name="T80" fmla="*/ 588 w 692"/>
                <a:gd name="T81" fmla="*/ 218 h 782"/>
                <a:gd name="T82" fmla="*/ 488 w 692"/>
                <a:gd name="T83" fmla="*/ 98 h 782"/>
                <a:gd name="T84" fmla="*/ 275 w 692"/>
                <a:gd name="T85" fmla="*/ 490 h 782"/>
                <a:gd name="T86" fmla="*/ 275 w 692"/>
                <a:gd name="T87" fmla="*/ 490 h 782"/>
                <a:gd name="T88" fmla="*/ 122 w 692"/>
                <a:gd name="T89" fmla="*/ 490 h 782"/>
                <a:gd name="T90" fmla="*/ 98 w 692"/>
                <a:gd name="T91" fmla="*/ 466 h 782"/>
                <a:gd name="T92" fmla="*/ 122 w 692"/>
                <a:gd name="T93" fmla="*/ 441 h 782"/>
                <a:gd name="T94" fmla="*/ 275 w 692"/>
                <a:gd name="T95" fmla="*/ 441 h 782"/>
                <a:gd name="T96" fmla="*/ 300 w 692"/>
                <a:gd name="T97" fmla="*/ 466 h 782"/>
                <a:gd name="T98" fmla="*/ 275 w 692"/>
                <a:gd name="T99" fmla="*/ 490 h 782"/>
                <a:gd name="T100" fmla="*/ 324 w 692"/>
                <a:gd name="T101" fmla="*/ 392 h 782"/>
                <a:gd name="T102" fmla="*/ 324 w 692"/>
                <a:gd name="T103" fmla="*/ 392 h 782"/>
                <a:gd name="T104" fmla="*/ 122 w 692"/>
                <a:gd name="T105" fmla="*/ 392 h 782"/>
                <a:gd name="T106" fmla="*/ 98 w 692"/>
                <a:gd name="T107" fmla="*/ 368 h 782"/>
                <a:gd name="T108" fmla="*/ 122 w 692"/>
                <a:gd name="T109" fmla="*/ 343 h 782"/>
                <a:gd name="T110" fmla="*/ 324 w 692"/>
                <a:gd name="T111" fmla="*/ 343 h 782"/>
                <a:gd name="T112" fmla="*/ 349 w 692"/>
                <a:gd name="T113" fmla="*/ 368 h 782"/>
                <a:gd name="T114" fmla="*/ 324 w 692"/>
                <a:gd name="T115" fmla="*/ 39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92" h="782">
                  <a:moveTo>
                    <a:pt x="441" y="98"/>
                  </a:moveTo>
                  <a:cubicBezTo>
                    <a:pt x="441" y="152"/>
                    <a:pt x="397" y="196"/>
                    <a:pt x="343" y="196"/>
                  </a:cubicBezTo>
                  <a:lnTo>
                    <a:pt x="245" y="196"/>
                  </a:lnTo>
                  <a:cubicBezTo>
                    <a:pt x="191" y="196"/>
                    <a:pt x="147" y="152"/>
                    <a:pt x="147" y="98"/>
                  </a:cubicBezTo>
                  <a:cubicBezTo>
                    <a:pt x="147" y="44"/>
                    <a:pt x="191" y="0"/>
                    <a:pt x="245" y="0"/>
                  </a:cubicBezTo>
                  <a:lnTo>
                    <a:pt x="343" y="0"/>
                  </a:lnTo>
                  <a:cubicBezTo>
                    <a:pt x="397" y="0"/>
                    <a:pt x="441" y="44"/>
                    <a:pt x="441" y="98"/>
                  </a:cubicBezTo>
                  <a:close/>
                  <a:moveTo>
                    <a:pt x="575" y="429"/>
                  </a:moveTo>
                  <a:cubicBezTo>
                    <a:pt x="562" y="425"/>
                    <a:pt x="549" y="424"/>
                    <a:pt x="536" y="424"/>
                  </a:cubicBezTo>
                  <a:cubicBezTo>
                    <a:pt x="450" y="424"/>
                    <a:pt x="380" y="494"/>
                    <a:pt x="380" y="580"/>
                  </a:cubicBezTo>
                  <a:cubicBezTo>
                    <a:pt x="380" y="655"/>
                    <a:pt x="432" y="717"/>
                    <a:pt x="503" y="733"/>
                  </a:cubicBezTo>
                  <a:cubicBezTo>
                    <a:pt x="513" y="735"/>
                    <a:pt x="524" y="736"/>
                    <a:pt x="536" y="736"/>
                  </a:cubicBezTo>
                  <a:cubicBezTo>
                    <a:pt x="622" y="736"/>
                    <a:pt x="692" y="666"/>
                    <a:pt x="692" y="580"/>
                  </a:cubicBezTo>
                  <a:cubicBezTo>
                    <a:pt x="692" y="507"/>
                    <a:pt x="642" y="446"/>
                    <a:pt x="575" y="429"/>
                  </a:cubicBezTo>
                  <a:close/>
                  <a:moveTo>
                    <a:pt x="624" y="558"/>
                  </a:moveTo>
                  <a:lnTo>
                    <a:pt x="624" y="558"/>
                  </a:lnTo>
                  <a:lnTo>
                    <a:pt x="575" y="607"/>
                  </a:lnTo>
                  <a:lnTo>
                    <a:pt x="536" y="646"/>
                  </a:lnTo>
                  <a:cubicBezTo>
                    <a:pt x="524" y="658"/>
                    <a:pt x="504" y="658"/>
                    <a:pt x="492" y="646"/>
                  </a:cubicBezTo>
                  <a:lnTo>
                    <a:pt x="447" y="602"/>
                  </a:lnTo>
                  <a:cubicBezTo>
                    <a:pt x="435" y="590"/>
                    <a:pt x="435" y="570"/>
                    <a:pt x="447" y="558"/>
                  </a:cubicBezTo>
                  <a:cubicBezTo>
                    <a:pt x="460" y="546"/>
                    <a:pt x="479" y="546"/>
                    <a:pt x="492" y="558"/>
                  </a:cubicBezTo>
                  <a:lnTo>
                    <a:pt x="514" y="580"/>
                  </a:lnTo>
                  <a:lnTo>
                    <a:pt x="575" y="519"/>
                  </a:lnTo>
                  <a:lnTo>
                    <a:pt x="580" y="514"/>
                  </a:lnTo>
                  <a:cubicBezTo>
                    <a:pt x="592" y="501"/>
                    <a:pt x="612" y="501"/>
                    <a:pt x="624" y="514"/>
                  </a:cubicBezTo>
                  <a:cubicBezTo>
                    <a:pt x="636" y="526"/>
                    <a:pt x="636" y="546"/>
                    <a:pt x="624" y="558"/>
                  </a:cubicBezTo>
                  <a:close/>
                  <a:moveTo>
                    <a:pt x="488" y="98"/>
                  </a:moveTo>
                  <a:cubicBezTo>
                    <a:pt x="489" y="105"/>
                    <a:pt x="490" y="113"/>
                    <a:pt x="490" y="120"/>
                  </a:cubicBezTo>
                  <a:cubicBezTo>
                    <a:pt x="490" y="188"/>
                    <a:pt x="435" y="243"/>
                    <a:pt x="367" y="243"/>
                  </a:cubicBezTo>
                  <a:lnTo>
                    <a:pt x="220" y="243"/>
                  </a:lnTo>
                  <a:cubicBezTo>
                    <a:pt x="153" y="243"/>
                    <a:pt x="98" y="188"/>
                    <a:pt x="98" y="120"/>
                  </a:cubicBezTo>
                  <a:cubicBezTo>
                    <a:pt x="98" y="113"/>
                    <a:pt x="99" y="105"/>
                    <a:pt x="100" y="98"/>
                  </a:cubicBezTo>
                  <a:cubicBezTo>
                    <a:pt x="43" y="109"/>
                    <a:pt x="0" y="158"/>
                    <a:pt x="0" y="218"/>
                  </a:cubicBezTo>
                  <a:lnTo>
                    <a:pt x="0" y="659"/>
                  </a:lnTo>
                  <a:cubicBezTo>
                    <a:pt x="0" y="727"/>
                    <a:pt x="55" y="782"/>
                    <a:pt x="122" y="782"/>
                  </a:cubicBezTo>
                  <a:lnTo>
                    <a:pt x="448" y="782"/>
                  </a:lnTo>
                  <a:cubicBezTo>
                    <a:pt x="370" y="749"/>
                    <a:pt x="315" y="671"/>
                    <a:pt x="315" y="580"/>
                  </a:cubicBezTo>
                  <a:cubicBezTo>
                    <a:pt x="315" y="459"/>
                    <a:pt x="413" y="361"/>
                    <a:pt x="534" y="361"/>
                  </a:cubicBezTo>
                  <a:cubicBezTo>
                    <a:pt x="553" y="361"/>
                    <a:pt x="571" y="364"/>
                    <a:pt x="588" y="368"/>
                  </a:cubicBezTo>
                  <a:lnTo>
                    <a:pt x="588" y="218"/>
                  </a:lnTo>
                  <a:cubicBezTo>
                    <a:pt x="588" y="158"/>
                    <a:pt x="545" y="109"/>
                    <a:pt x="488" y="98"/>
                  </a:cubicBezTo>
                  <a:close/>
                  <a:moveTo>
                    <a:pt x="275" y="490"/>
                  </a:moveTo>
                  <a:lnTo>
                    <a:pt x="275" y="490"/>
                  </a:lnTo>
                  <a:lnTo>
                    <a:pt x="122" y="490"/>
                  </a:lnTo>
                  <a:cubicBezTo>
                    <a:pt x="109" y="490"/>
                    <a:pt x="98" y="479"/>
                    <a:pt x="98" y="466"/>
                  </a:cubicBezTo>
                  <a:cubicBezTo>
                    <a:pt x="98" y="452"/>
                    <a:pt x="109" y="441"/>
                    <a:pt x="122" y="441"/>
                  </a:cubicBezTo>
                  <a:lnTo>
                    <a:pt x="275" y="441"/>
                  </a:lnTo>
                  <a:cubicBezTo>
                    <a:pt x="289" y="441"/>
                    <a:pt x="300" y="452"/>
                    <a:pt x="300" y="466"/>
                  </a:cubicBezTo>
                  <a:cubicBezTo>
                    <a:pt x="300" y="479"/>
                    <a:pt x="289" y="490"/>
                    <a:pt x="275" y="490"/>
                  </a:cubicBezTo>
                  <a:close/>
                  <a:moveTo>
                    <a:pt x="324" y="392"/>
                  </a:moveTo>
                  <a:lnTo>
                    <a:pt x="324" y="392"/>
                  </a:lnTo>
                  <a:lnTo>
                    <a:pt x="122" y="392"/>
                  </a:lnTo>
                  <a:cubicBezTo>
                    <a:pt x="109" y="392"/>
                    <a:pt x="98" y="381"/>
                    <a:pt x="98" y="368"/>
                  </a:cubicBezTo>
                  <a:cubicBezTo>
                    <a:pt x="98" y="354"/>
                    <a:pt x="109" y="343"/>
                    <a:pt x="122" y="343"/>
                  </a:cubicBezTo>
                  <a:lnTo>
                    <a:pt x="324" y="343"/>
                  </a:lnTo>
                  <a:cubicBezTo>
                    <a:pt x="338" y="343"/>
                    <a:pt x="349" y="354"/>
                    <a:pt x="349" y="368"/>
                  </a:cubicBezTo>
                  <a:cubicBezTo>
                    <a:pt x="349" y="381"/>
                    <a:pt x="338" y="392"/>
                    <a:pt x="324" y="392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60387" y="4514899"/>
            <a:ext cx="1155790" cy="1555154"/>
            <a:chOff x="1060387" y="4514899"/>
            <a:chExt cx="1155790" cy="1555154"/>
          </a:xfrm>
        </p:grpSpPr>
        <p:sp>
          <p:nvSpPr>
            <p:cNvPr id="23" name="矩形: 圆角 22"/>
            <p:cNvSpPr/>
            <p:nvPr/>
          </p:nvSpPr>
          <p:spPr bwMode="auto">
            <a:xfrm>
              <a:off x="1060387" y="4514899"/>
              <a:ext cx="1155790" cy="1155788"/>
            </a:xfrm>
            <a:prstGeom prst="roundRect">
              <a:avLst>
                <a:gd name="adj" fmla="val 6919"/>
              </a:avLst>
            </a:prstGeom>
            <a:solidFill>
              <a:schemeClr val="tx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373050" y="4737589"/>
              <a:ext cx="618564" cy="710408"/>
            </a:xfrm>
            <a:custGeom>
              <a:avLst/>
              <a:gdLst>
                <a:gd name="T0" fmla="*/ 441 w 692"/>
                <a:gd name="T1" fmla="*/ 98 h 782"/>
                <a:gd name="T2" fmla="*/ 343 w 692"/>
                <a:gd name="T3" fmla="*/ 196 h 782"/>
                <a:gd name="T4" fmla="*/ 245 w 692"/>
                <a:gd name="T5" fmla="*/ 196 h 782"/>
                <a:gd name="T6" fmla="*/ 147 w 692"/>
                <a:gd name="T7" fmla="*/ 98 h 782"/>
                <a:gd name="T8" fmla="*/ 245 w 692"/>
                <a:gd name="T9" fmla="*/ 0 h 782"/>
                <a:gd name="T10" fmla="*/ 343 w 692"/>
                <a:gd name="T11" fmla="*/ 0 h 782"/>
                <a:gd name="T12" fmla="*/ 441 w 692"/>
                <a:gd name="T13" fmla="*/ 98 h 782"/>
                <a:gd name="T14" fmla="*/ 384 w 692"/>
                <a:gd name="T15" fmla="*/ 541 h 782"/>
                <a:gd name="T16" fmla="*/ 379 w 692"/>
                <a:gd name="T17" fmla="*/ 580 h 782"/>
                <a:gd name="T18" fmla="*/ 536 w 692"/>
                <a:gd name="T19" fmla="*/ 736 h 782"/>
                <a:gd name="T20" fmla="*/ 688 w 692"/>
                <a:gd name="T21" fmla="*/ 613 h 782"/>
                <a:gd name="T22" fmla="*/ 692 w 692"/>
                <a:gd name="T23" fmla="*/ 580 h 782"/>
                <a:gd name="T24" fmla="*/ 536 w 692"/>
                <a:gd name="T25" fmla="*/ 423 h 782"/>
                <a:gd name="T26" fmla="*/ 384 w 692"/>
                <a:gd name="T27" fmla="*/ 541 h 782"/>
                <a:gd name="T28" fmla="*/ 608 w 692"/>
                <a:gd name="T29" fmla="*/ 507 h 782"/>
                <a:gd name="T30" fmla="*/ 608 w 692"/>
                <a:gd name="T31" fmla="*/ 507 h 782"/>
                <a:gd name="T32" fmla="*/ 608 w 692"/>
                <a:gd name="T33" fmla="*/ 555 h 782"/>
                <a:gd name="T34" fmla="*/ 583 w 692"/>
                <a:gd name="T35" fmla="*/ 580 h 782"/>
                <a:gd name="T36" fmla="*/ 608 w 692"/>
                <a:gd name="T37" fmla="*/ 604 h 782"/>
                <a:gd name="T38" fmla="*/ 608 w 692"/>
                <a:gd name="T39" fmla="*/ 652 h 782"/>
                <a:gd name="T40" fmla="*/ 560 w 692"/>
                <a:gd name="T41" fmla="*/ 652 h 782"/>
                <a:gd name="T42" fmla="*/ 536 w 692"/>
                <a:gd name="T43" fmla="*/ 627 h 782"/>
                <a:gd name="T44" fmla="*/ 511 w 692"/>
                <a:gd name="T45" fmla="*/ 652 h 782"/>
                <a:gd name="T46" fmla="*/ 463 w 692"/>
                <a:gd name="T47" fmla="*/ 652 h 782"/>
                <a:gd name="T48" fmla="*/ 463 w 692"/>
                <a:gd name="T49" fmla="*/ 604 h 782"/>
                <a:gd name="T50" fmla="*/ 488 w 692"/>
                <a:gd name="T51" fmla="*/ 580 h 782"/>
                <a:gd name="T52" fmla="*/ 463 w 692"/>
                <a:gd name="T53" fmla="*/ 555 h 782"/>
                <a:gd name="T54" fmla="*/ 463 w 692"/>
                <a:gd name="T55" fmla="*/ 507 h 782"/>
                <a:gd name="T56" fmla="*/ 511 w 692"/>
                <a:gd name="T57" fmla="*/ 507 h 782"/>
                <a:gd name="T58" fmla="*/ 536 w 692"/>
                <a:gd name="T59" fmla="*/ 532 h 782"/>
                <a:gd name="T60" fmla="*/ 560 w 692"/>
                <a:gd name="T61" fmla="*/ 507 h 782"/>
                <a:gd name="T62" fmla="*/ 608 w 692"/>
                <a:gd name="T63" fmla="*/ 507 h 782"/>
                <a:gd name="T64" fmla="*/ 488 w 692"/>
                <a:gd name="T65" fmla="*/ 98 h 782"/>
                <a:gd name="T66" fmla="*/ 490 w 692"/>
                <a:gd name="T67" fmla="*/ 120 h 782"/>
                <a:gd name="T68" fmla="*/ 368 w 692"/>
                <a:gd name="T69" fmla="*/ 243 h 782"/>
                <a:gd name="T70" fmla="*/ 221 w 692"/>
                <a:gd name="T71" fmla="*/ 243 h 782"/>
                <a:gd name="T72" fmla="*/ 98 w 692"/>
                <a:gd name="T73" fmla="*/ 120 h 782"/>
                <a:gd name="T74" fmla="*/ 100 w 692"/>
                <a:gd name="T75" fmla="*/ 98 h 782"/>
                <a:gd name="T76" fmla="*/ 0 w 692"/>
                <a:gd name="T77" fmla="*/ 218 h 782"/>
                <a:gd name="T78" fmla="*/ 0 w 692"/>
                <a:gd name="T79" fmla="*/ 659 h 782"/>
                <a:gd name="T80" fmla="*/ 122 w 692"/>
                <a:gd name="T81" fmla="*/ 782 h 782"/>
                <a:gd name="T82" fmla="*/ 449 w 692"/>
                <a:gd name="T83" fmla="*/ 782 h 782"/>
                <a:gd name="T84" fmla="*/ 316 w 692"/>
                <a:gd name="T85" fmla="*/ 580 h 782"/>
                <a:gd name="T86" fmla="*/ 535 w 692"/>
                <a:gd name="T87" fmla="*/ 361 h 782"/>
                <a:gd name="T88" fmla="*/ 588 w 692"/>
                <a:gd name="T89" fmla="*/ 368 h 782"/>
                <a:gd name="T90" fmla="*/ 588 w 692"/>
                <a:gd name="T91" fmla="*/ 218 h 782"/>
                <a:gd name="T92" fmla="*/ 488 w 692"/>
                <a:gd name="T93" fmla="*/ 98 h 782"/>
                <a:gd name="T94" fmla="*/ 276 w 692"/>
                <a:gd name="T95" fmla="*/ 490 h 782"/>
                <a:gd name="T96" fmla="*/ 276 w 692"/>
                <a:gd name="T97" fmla="*/ 490 h 782"/>
                <a:gd name="T98" fmla="*/ 122 w 692"/>
                <a:gd name="T99" fmla="*/ 490 h 782"/>
                <a:gd name="T100" fmla="*/ 98 w 692"/>
                <a:gd name="T101" fmla="*/ 466 h 782"/>
                <a:gd name="T102" fmla="*/ 122 w 692"/>
                <a:gd name="T103" fmla="*/ 441 h 782"/>
                <a:gd name="T104" fmla="*/ 276 w 692"/>
                <a:gd name="T105" fmla="*/ 441 h 782"/>
                <a:gd name="T106" fmla="*/ 300 w 692"/>
                <a:gd name="T107" fmla="*/ 466 h 782"/>
                <a:gd name="T108" fmla="*/ 276 w 692"/>
                <a:gd name="T109" fmla="*/ 490 h 782"/>
                <a:gd name="T110" fmla="*/ 325 w 692"/>
                <a:gd name="T111" fmla="*/ 392 h 782"/>
                <a:gd name="T112" fmla="*/ 325 w 692"/>
                <a:gd name="T113" fmla="*/ 392 h 782"/>
                <a:gd name="T114" fmla="*/ 122 w 692"/>
                <a:gd name="T115" fmla="*/ 392 h 782"/>
                <a:gd name="T116" fmla="*/ 98 w 692"/>
                <a:gd name="T117" fmla="*/ 368 h 782"/>
                <a:gd name="T118" fmla="*/ 122 w 692"/>
                <a:gd name="T119" fmla="*/ 343 h 782"/>
                <a:gd name="T120" fmla="*/ 325 w 692"/>
                <a:gd name="T121" fmla="*/ 343 h 782"/>
                <a:gd name="T122" fmla="*/ 349 w 692"/>
                <a:gd name="T123" fmla="*/ 368 h 782"/>
                <a:gd name="T124" fmla="*/ 325 w 692"/>
                <a:gd name="T125" fmla="*/ 39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2" h="782">
                  <a:moveTo>
                    <a:pt x="441" y="98"/>
                  </a:moveTo>
                  <a:cubicBezTo>
                    <a:pt x="441" y="152"/>
                    <a:pt x="397" y="196"/>
                    <a:pt x="343" y="196"/>
                  </a:cubicBezTo>
                  <a:lnTo>
                    <a:pt x="245" y="196"/>
                  </a:lnTo>
                  <a:cubicBezTo>
                    <a:pt x="191" y="196"/>
                    <a:pt x="147" y="152"/>
                    <a:pt x="147" y="98"/>
                  </a:cubicBezTo>
                  <a:cubicBezTo>
                    <a:pt x="147" y="44"/>
                    <a:pt x="191" y="0"/>
                    <a:pt x="245" y="0"/>
                  </a:cubicBezTo>
                  <a:lnTo>
                    <a:pt x="343" y="0"/>
                  </a:lnTo>
                  <a:cubicBezTo>
                    <a:pt x="397" y="0"/>
                    <a:pt x="441" y="44"/>
                    <a:pt x="441" y="98"/>
                  </a:cubicBezTo>
                  <a:close/>
                  <a:moveTo>
                    <a:pt x="384" y="541"/>
                  </a:moveTo>
                  <a:cubicBezTo>
                    <a:pt x="381" y="553"/>
                    <a:pt x="379" y="566"/>
                    <a:pt x="379" y="580"/>
                  </a:cubicBezTo>
                  <a:cubicBezTo>
                    <a:pt x="379" y="666"/>
                    <a:pt x="449" y="736"/>
                    <a:pt x="536" y="736"/>
                  </a:cubicBezTo>
                  <a:cubicBezTo>
                    <a:pt x="610" y="736"/>
                    <a:pt x="673" y="683"/>
                    <a:pt x="688" y="613"/>
                  </a:cubicBezTo>
                  <a:cubicBezTo>
                    <a:pt x="690" y="602"/>
                    <a:pt x="692" y="591"/>
                    <a:pt x="692" y="580"/>
                  </a:cubicBezTo>
                  <a:cubicBezTo>
                    <a:pt x="692" y="493"/>
                    <a:pt x="622" y="423"/>
                    <a:pt x="536" y="423"/>
                  </a:cubicBezTo>
                  <a:cubicBezTo>
                    <a:pt x="463" y="423"/>
                    <a:pt x="402" y="473"/>
                    <a:pt x="384" y="541"/>
                  </a:cubicBezTo>
                  <a:close/>
                  <a:moveTo>
                    <a:pt x="608" y="507"/>
                  </a:moveTo>
                  <a:lnTo>
                    <a:pt x="608" y="507"/>
                  </a:lnTo>
                  <a:cubicBezTo>
                    <a:pt x="621" y="521"/>
                    <a:pt x="621" y="542"/>
                    <a:pt x="608" y="555"/>
                  </a:cubicBezTo>
                  <a:lnTo>
                    <a:pt x="583" y="580"/>
                  </a:lnTo>
                  <a:lnTo>
                    <a:pt x="608" y="604"/>
                  </a:lnTo>
                  <a:cubicBezTo>
                    <a:pt x="621" y="617"/>
                    <a:pt x="621" y="639"/>
                    <a:pt x="608" y="652"/>
                  </a:cubicBezTo>
                  <a:cubicBezTo>
                    <a:pt x="595" y="665"/>
                    <a:pt x="573" y="665"/>
                    <a:pt x="560" y="652"/>
                  </a:cubicBezTo>
                  <a:lnTo>
                    <a:pt x="536" y="627"/>
                  </a:lnTo>
                  <a:lnTo>
                    <a:pt x="511" y="652"/>
                  </a:lnTo>
                  <a:cubicBezTo>
                    <a:pt x="498" y="665"/>
                    <a:pt x="476" y="665"/>
                    <a:pt x="463" y="652"/>
                  </a:cubicBezTo>
                  <a:cubicBezTo>
                    <a:pt x="450" y="639"/>
                    <a:pt x="450" y="617"/>
                    <a:pt x="463" y="604"/>
                  </a:cubicBezTo>
                  <a:lnTo>
                    <a:pt x="488" y="580"/>
                  </a:lnTo>
                  <a:lnTo>
                    <a:pt x="463" y="555"/>
                  </a:lnTo>
                  <a:cubicBezTo>
                    <a:pt x="450" y="542"/>
                    <a:pt x="450" y="521"/>
                    <a:pt x="463" y="507"/>
                  </a:cubicBezTo>
                  <a:cubicBezTo>
                    <a:pt x="476" y="494"/>
                    <a:pt x="498" y="494"/>
                    <a:pt x="511" y="507"/>
                  </a:cubicBezTo>
                  <a:lnTo>
                    <a:pt x="536" y="532"/>
                  </a:lnTo>
                  <a:lnTo>
                    <a:pt x="560" y="507"/>
                  </a:lnTo>
                  <a:cubicBezTo>
                    <a:pt x="573" y="494"/>
                    <a:pt x="595" y="494"/>
                    <a:pt x="608" y="507"/>
                  </a:cubicBezTo>
                  <a:close/>
                  <a:moveTo>
                    <a:pt x="488" y="98"/>
                  </a:moveTo>
                  <a:cubicBezTo>
                    <a:pt x="489" y="105"/>
                    <a:pt x="490" y="113"/>
                    <a:pt x="490" y="120"/>
                  </a:cubicBezTo>
                  <a:cubicBezTo>
                    <a:pt x="490" y="188"/>
                    <a:pt x="435" y="243"/>
                    <a:pt x="368" y="243"/>
                  </a:cubicBezTo>
                  <a:lnTo>
                    <a:pt x="221" y="243"/>
                  </a:lnTo>
                  <a:cubicBezTo>
                    <a:pt x="153" y="243"/>
                    <a:pt x="98" y="188"/>
                    <a:pt x="98" y="120"/>
                  </a:cubicBezTo>
                  <a:cubicBezTo>
                    <a:pt x="98" y="113"/>
                    <a:pt x="99" y="105"/>
                    <a:pt x="100" y="98"/>
                  </a:cubicBezTo>
                  <a:cubicBezTo>
                    <a:pt x="43" y="109"/>
                    <a:pt x="0" y="158"/>
                    <a:pt x="0" y="218"/>
                  </a:cubicBezTo>
                  <a:lnTo>
                    <a:pt x="0" y="659"/>
                  </a:lnTo>
                  <a:cubicBezTo>
                    <a:pt x="0" y="727"/>
                    <a:pt x="55" y="782"/>
                    <a:pt x="122" y="782"/>
                  </a:cubicBezTo>
                  <a:lnTo>
                    <a:pt x="449" y="782"/>
                  </a:lnTo>
                  <a:cubicBezTo>
                    <a:pt x="370" y="749"/>
                    <a:pt x="316" y="671"/>
                    <a:pt x="316" y="580"/>
                  </a:cubicBezTo>
                  <a:cubicBezTo>
                    <a:pt x="316" y="459"/>
                    <a:pt x="414" y="361"/>
                    <a:pt x="535" y="361"/>
                  </a:cubicBezTo>
                  <a:cubicBezTo>
                    <a:pt x="553" y="361"/>
                    <a:pt x="571" y="364"/>
                    <a:pt x="588" y="368"/>
                  </a:cubicBezTo>
                  <a:lnTo>
                    <a:pt x="588" y="218"/>
                  </a:lnTo>
                  <a:cubicBezTo>
                    <a:pt x="588" y="158"/>
                    <a:pt x="545" y="109"/>
                    <a:pt x="488" y="98"/>
                  </a:cubicBezTo>
                  <a:close/>
                  <a:moveTo>
                    <a:pt x="276" y="490"/>
                  </a:moveTo>
                  <a:lnTo>
                    <a:pt x="276" y="490"/>
                  </a:lnTo>
                  <a:lnTo>
                    <a:pt x="122" y="490"/>
                  </a:lnTo>
                  <a:cubicBezTo>
                    <a:pt x="109" y="490"/>
                    <a:pt x="98" y="479"/>
                    <a:pt x="98" y="466"/>
                  </a:cubicBezTo>
                  <a:cubicBezTo>
                    <a:pt x="98" y="452"/>
                    <a:pt x="109" y="441"/>
                    <a:pt x="122" y="441"/>
                  </a:cubicBezTo>
                  <a:lnTo>
                    <a:pt x="276" y="441"/>
                  </a:lnTo>
                  <a:cubicBezTo>
                    <a:pt x="289" y="441"/>
                    <a:pt x="300" y="452"/>
                    <a:pt x="300" y="466"/>
                  </a:cubicBezTo>
                  <a:cubicBezTo>
                    <a:pt x="300" y="479"/>
                    <a:pt x="289" y="490"/>
                    <a:pt x="276" y="490"/>
                  </a:cubicBezTo>
                  <a:close/>
                  <a:moveTo>
                    <a:pt x="325" y="392"/>
                  </a:moveTo>
                  <a:lnTo>
                    <a:pt x="325" y="392"/>
                  </a:lnTo>
                  <a:lnTo>
                    <a:pt x="122" y="392"/>
                  </a:lnTo>
                  <a:cubicBezTo>
                    <a:pt x="109" y="392"/>
                    <a:pt x="98" y="381"/>
                    <a:pt x="98" y="368"/>
                  </a:cubicBezTo>
                  <a:cubicBezTo>
                    <a:pt x="98" y="354"/>
                    <a:pt x="109" y="343"/>
                    <a:pt x="122" y="343"/>
                  </a:cubicBezTo>
                  <a:lnTo>
                    <a:pt x="325" y="343"/>
                  </a:lnTo>
                  <a:cubicBezTo>
                    <a:pt x="338" y="343"/>
                    <a:pt x="349" y="354"/>
                    <a:pt x="349" y="368"/>
                  </a:cubicBezTo>
                  <a:cubicBezTo>
                    <a:pt x="349" y="381"/>
                    <a:pt x="338" y="392"/>
                    <a:pt x="325" y="3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1060387" y="5670151"/>
              <a:ext cx="1064024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劣 势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3.1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经营面临主要问题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96938" y="1989590"/>
            <a:ext cx="2354476" cy="3358441"/>
            <a:chOff x="1596938" y="1989590"/>
            <a:chExt cx="2354476" cy="3358441"/>
          </a:xfrm>
        </p:grpSpPr>
        <p:sp>
          <p:nvSpPr>
            <p:cNvPr id="11" name="椭圆 10"/>
            <p:cNvSpPr/>
            <p:nvPr/>
          </p:nvSpPr>
          <p:spPr bwMode="auto">
            <a:xfrm>
              <a:off x="1624706" y="1989590"/>
              <a:ext cx="2326708" cy="23267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2369971" y="2546041"/>
              <a:ext cx="836177" cy="1213805"/>
            </a:xfrm>
            <a:custGeom>
              <a:avLst/>
              <a:gdLst>
                <a:gd name="T0" fmla="*/ 522 w 650"/>
                <a:gd name="T1" fmla="*/ 199 h 911"/>
                <a:gd name="T2" fmla="*/ 70 w 650"/>
                <a:gd name="T3" fmla="*/ 199 h 911"/>
                <a:gd name="T4" fmla="*/ 216 w 650"/>
                <a:gd name="T5" fmla="*/ 68 h 911"/>
                <a:gd name="T6" fmla="*/ 562 w 650"/>
                <a:gd name="T7" fmla="*/ 197 h 911"/>
                <a:gd name="T8" fmla="*/ 433 w 650"/>
                <a:gd name="T9" fmla="*/ 605 h 911"/>
                <a:gd name="T10" fmla="*/ 36 w 650"/>
                <a:gd name="T11" fmla="*/ 771 h 911"/>
                <a:gd name="T12" fmla="*/ 433 w 650"/>
                <a:gd name="T13" fmla="*/ 605 h 911"/>
                <a:gd name="T14" fmla="*/ 615 w 650"/>
                <a:gd name="T15" fmla="*/ 291 h 911"/>
                <a:gd name="T16" fmla="*/ 547 w 650"/>
                <a:gd name="T17" fmla="*/ 244 h 911"/>
                <a:gd name="T18" fmla="*/ 509 w 650"/>
                <a:gd name="T19" fmla="*/ 263 h 911"/>
                <a:gd name="T20" fmla="*/ 535 w 650"/>
                <a:gd name="T21" fmla="*/ 342 h 911"/>
                <a:gd name="T22" fmla="*/ 536 w 650"/>
                <a:gd name="T23" fmla="*/ 355 h 911"/>
                <a:gd name="T24" fmla="*/ 536 w 650"/>
                <a:gd name="T25" fmla="*/ 370 h 911"/>
                <a:gd name="T26" fmla="*/ 536 w 650"/>
                <a:gd name="T27" fmla="*/ 387 h 911"/>
                <a:gd name="T28" fmla="*/ 534 w 650"/>
                <a:gd name="T29" fmla="*/ 400 h 911"/>
                <a:gd name="T30" fmla="*/ 512 w 650"/>
                <a:gd name="T31" fmla="*/ 444 h 911"/>
                <a:gd name="T32" fmla="*/ 460 w 650"/>
                <a:gd name="T33" fmla="*/ 452 h 911"/>
                <a:gd name="T34" fmla="*/ 421 w 650"/>
                <a:gd name="T35" fmla="*/ 435 h 911"/>
                <a:gd name="T36" fmla="*/ 354 w 650"/>
                <a:gd name="T37" fmla="*/ 467 h 911"/>
                <a:gd name="T38" fmla="*/ 421 w 650"/>
                <a:gd name="T39" fmla="*/ 499 h 911"/>
                <a:gd name="T40" fmla="*/ 460 w 650"/>
                <a:gd name="T41" fmla="*/ 480 h 911"/>
                <a:gd name="T42" fmla="*/ 463 w 650"/>
                <a:gd name="T43" fmla="*/ 480 h 911"/>
                <a:gd name="T44" fmla="*/ 464 w 650"/>
                <a:gd name="T45" fmla="*/ 480 h 911"/>
                <a:gd name="T46" fmla="*/ 474 w 650"/>
                <a:gd name="T47" fmla="*/ 483 h 911"/>
                <a:gd name="T48" fmla="*/ 504 w 650"/>
                <a:gd name="T49" fmla="*/ 479 h 911"/>
                <a:gd name="T50" fmla="*/ 517 w 650"/>
                <a:gd name="T51" fmla="*/ 475 h 911"/>
                <a:gd name="T52" fmla="*/ 528 w 650"/>
                <a:gd name="T53" fmla="*/ 472 h 911"/>
                <a:gd name="T54" fmla="*/ 549 w 650"/>
                <a:gd name="T55" fmla="*/ 464 h 911"/>
                <a:gd name="T56" fmla="*/ 558 w 650"/>
                <a:gd name="T57" fmla="*/ 461 h 911"/>
                <a:gd name="T58" fmla="*/ 566 w 650"/>
                <a:gd name="T59" fmla="*/ 456 h 911"/>
                <a:gd name="T60" fmla="*/ 574 w 650"/>
                <a:gd name="T61" fmla="*/ 451 h 911"/>
                <a:gd name="T62" fmla="*/ 615 w 650"/>
                <a:gd name="T63" fmla="*/ 402 h 911"/>
                <a:gd name="T64" fmla="*/ 650 w 650"/>
                <a:gd name="T65" fmla="*/ 373 h 911"/>
                <a:gd name="T66" fmla="*/ 615 w 650"/>
                <a:gd name="T67" fmla="*/ 291 h 911"/>
                <a:gd name="T68" fmla="*/ 101 w 650"/>
                <a:gd name="T69" fmla="*/ 244 h 911"/>
                <a:gd name="T70" fmla="*/ 34 w 650"/>
                <a:gd name="T71" fmla="*/ 290 h 911"/>
                <a:gd name="T72" fmla="*/ 0 w 650"/>
                <a:gd name="T73" fmla="*/ 318 h 911"/>
                <a:gd name="T74" fmla="*/ 34 w 650"/>
                <a:gd name="T75" fmla="*/ 399 h 911"/>
                <a:gd name="T76" fmla="*/ 80 w 650"/>
                <a:gd name="T77" fmla="*/ 445 h 911"/>
                <a:gd name="T78" fmla="*/ 107 w 650"/>
                <a:gd name="T79" fmla="*/ 444 h 911"/>
                <a:gd name="T80" fmla="*/ 128 w 650"/>
                <a:gd name="T81" fmla="*/ 252 h 911"/>
                <a:gd name="T82" fmla="*/ 473 w 650"/>
                <a:gd name="T83" fmla="*/ 261 h 911"/>
                <a:gd name="T84" fmla="*/ 319 w 650"/>
                <a:gd name="T85" fmla="*/ 178 h 911"/>
                <a:gd name="T86" fmla="*/ 123 w 650"/>
                <a:gd name="T87" fmla="*/ 380 h 911"/>
                <a:gd name="T88" fmla="*/ 360 w 650"/>
                <a:gd name="T89" fmla="*/ 557 h 911"/>
                <a:gd name="T90" fmla="*/ 417 w 650"/>
                <a:gd name="T91" fmla="*/ 523 h 911"/>
                <a:gd name="T92" fmla="*/ 362 w 650"/>
                <a:gd name="T93" fmla="*/ 519 h 911"/>
                <a:gd name="T94" fmla="*/ 161 w 650"/>
                <a:gd name="T95" fmla="*/ 339 h 911"/>
                <a:gd name="T96" fmla="*/ 408 w 650"/>
                <a:gd name="T97" fmla="*/ 244 h 911"/>
                <a:gd name="T98" fmla="*/ 472 w 650"/>
                <a:gd name="T99" fmla="*/ 365 h 911"/>
                <a:gd name="T100" fmla="*/ 464 w 650"/>
                <a:gd name="T101" fmla="*/ 418 h 911"/>
                <a:gd name="T102" fmla="*/ 502 w 650"/>
                <a:gd name="T103" fmla="*/ 412 h 911"/>
                <a:gd name="T104" fmla="*/ 473 w 650"/>
                <a:gd name="T105" fmla="*/ 261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0" h="911">
                  <a:moveTo>
                    <a:pt x="541" y="207"/>
                  </a:moveTo>
                  <a:cubicBezTo>
                    <a:pt x="534" y="207"/>
                    <a:pt x="527" y="204"/>
                    <a:pt x="522" y="199"/>
                  </a:cubicBezTo>
                  <a:cubicBezTo>
                    <a:pt x="305" y="0"/>
                    <a:pt x="118" y="190"/>
                    <a:pt x="110" y="198"/>
                  </a:cubicBezTo>
                  <a:cubicBezTo>
                    <a:pt x="99" y="209"/>
                    <a:pt x="81" y="210"/>
                    <a:pt x="70" y="199"/>
                  </a:cubicBezTo>
                  <a:cubicBezTo>
                    <a:pt x="58" y="188"/>
                    <a:pt x="58" y="170"/>
                    <a:pt x="69" y="158"/>
                  </a:cubicBezTo>
                  <a:cubicBezTo>
                    <a:pt x="71" y="156"/>
                    <a:pt x="127" y="97"/>
                    <a:pt x="216" y="68"/>
                  </a:cubicBezTo>
                  <a:cubicBezTo>
                    <a:pt x="299" y="40"/>
                    <a:pt x="426" y="33"/>
                    <a:pt x="560" y="157"/>
                  </a:cubicBezTo>
                  <a:cubicBezTo>
                    <a:pt x="572" y="167"/>
                    <a:pt x="573" y="186"/>
                    <a:pt x="562" y="197"/>
                  </a:cubicBezTo>
                  <a:cubicBezTo>
                    <a:pt x="556" y="203"/>
                    <a:pt x="549" y="207"/>
                    <a:pt x="541" y="207"/>
                  </a:cubicBezTo>
                  <a:close/>
                  <a:moveTo>
                    <a:pt x="433" y="605"/>
                  </a:moveTo>
                  <a:lnTo>
                    <a:pt x="197" y="605"/>
                  </a:lnTo>
                  <a:cubicBezTo>
                    <a:pt x="108" y="605"/>
                    <a:pt x="36" y="679"/>
                    <a:pt x="36" y="771"/>
                  </a:cubicBezTo>
                  <a:cubicBezTo>
                    <a:pt x="36" y="771"/>
                    <a:pt x="283" y="911"/>
                    <a:pt x="594" y="771"/>
                  </a:cubicBezTo>
                  <a:cubicBezTo>
                    <a:pt x="594" y="679"/>
                    <a:pt x="522" y="605"/>
                    <a:pt x="433" y="605"/>
                  </a:cubicBezTo>
                  <a:close/>
                  <a:moveTo>
                    <a:pt x="615" y="291"/>
                  </a:moveTo>
                  <a:lnTo>
                    <a:pt x="615" y="291"/>
                  </a:lnTo>
                  <a:cubicBezTo>
                    <a:pt x="615" y="265"/>
                    <a:pt x="594" y="244"/>
                    <a:pt x="568" y="244"/>
                  </a:cubicBezTo>
                  <a:lnTo>
                    <a:pt x="547" y="244"/>
                  </a:lnTo>
                  <a:cubicBezTo>
                    <a:pt x="531" y="244"/>
                    <a:pt x="518" y="252"/>
                    <a:pt x="509" y="263"/>
                  </a:cubicBezTo>
                  <a:cubicBezTo>
                    <a:pt x="509" y="263"/>
                    <a:pt x="509" y="263"/>
                    <a:pt x="509" y="263"/>
                  </a:cubicBezTo>
                  <a:cubicBezTo>
                    <a:pt x="510" y="264"/>
                    <a:pt x="510" y="265"/>
                    <a:pt x="510" y="265"/>
                  </a:cubicBezTo>
                  <a:cubicBezTo>
                    <a:pt x="523" y="289"/>
                    <a:pt x="531" y="315"/>
                    <a:pt x="535" y="342"/>
                  </a:cubicBezTo>
                  <a:lnTo>
                    <a:pt x="535" y="343"/>
                  </a:lnTo>
                  <a:cubicBezTo>
                    <a:pt x="535" y="347"/>
                    <a:pt x="536" y="351"/>
                    <a:pt x="536" y="355"/>
                  </a:cubicBezTo>
                  <a:lnTo>
                    <a:pt x="536" y="357"/>
                  </a:lnTo>
                  <a:cubicBezTo>
                    <a:pt x="536" y="362"/>
                    <a:pt x="536" y="366"/>
                    <a:pt x="536" y="370"/>
                  </a:cubicBezTo>
                  <a:cubicBezTo>
                    <a:pt x="536" y="375"/>
                    <a:pt x="536" y="379"/>
                    <a:pt x="536" y="383"/>
                  </a:cubicBezTo>
                  <a:cubicBezTo>
                    <a:pt x="536" y="384"/>
                    <a:pt x="536" y="385"/>
                    <a:pt x="536" y="387"/>
                  </a:cubicBezTo>
                  <a:cubicBezTo>
                    <a:pt x="536" y="390"/>
                    <a:pt x="535" y="394"/>
                    <a:pt x="535" y="398"/>
                  </a:cubicBezTo>
                  <a:cubicBezTo>
                    <a:pt x="535" y="398"/>
                    <a:pt x="534" y="400"/>
                    <a:pt x="534" y="400"/>
                  </a:cubicBezTo>
                  <a:cubicBezTo>
                    <a:pt x="533" y="411"/>
                    <a:pt x="531" y="421"/>
                    <a:pt x="528" y="429"/>
                  </a:cubicBezTo>
                  <a:cubicBezTo>
                    <a:pt x="526" y="436"/>
                    <a:pt x="519" y="442"/>
                    <a:pt x="512" y="444"/>
                  </a:cubicBezTo>
                  <a:cubicBezTo>
                    <a:pt x="495" y="447"/>
                    <a:pt x="477" y="450"/>
                    <a:pt x="462" y="451"/>
                  </a:cubicBezTo>
                  <a:cubicBezTo>
                    <a:pt x="461" y="452"/>
                    <a:pt x="461" y="452"/>
                    <a:pt x="460" y="452"/>
                  </a:cubicBezTo>
                  <a:cubicBezTo>
                    <a:pt x="454" y="452"/>
                    <a:pt x="448" y="449"/>
                    <a:pt x="444" y="445"/>
                  </a:cubicBezTo>
                  <a:cubicBezTo>
                    <a:pt x="438" y="438"/>
                    <a:pt x="430" y="435"/>
                    <a:pt x="421" y="435"/>
                  </a:cubicBezTo>
                  <a:lnTo>
                    <a:pt x="386" y="435"/>
                  </a:lnTo>
                  <a:cubicBezTo>
                    <a:pt x="368" y="435"/>
                    <a:pt x="354" y="449"/>
                    <a:pt x="354" y="467"/>
                  </a:cubicBezTo>
                  <a:cubicBezTo>
                    <a:pt x="354" y="484"/>
                    <a:pt x="368" y="499"/>
                    <a:pt x="386" y="499"/>
                  </a:cubicBezTo>
                  <a:lnTo>
                    <a:pt x="421" y="499"/>
                  </a:lnTo>
                  <a:cubicBezTo>
                    <a:pt x="430" y="499"/>
                    <a:pt x="439" y="495"/>
                    <a:pt x="445" y="488"/>
                  </a:cubicBezTo>
                  <a:cubicBezTo>
                    <a:pt x="449" y="483"/>
                    <a:pt x="454" y="480"/>
                    <a:pt x="460" y="480"/>
                  </a:cubicBezTo>
                  <a:lnTo>
                    <a:pt x="462" y="480"/>
                  </a:lnTo>
                  <a:cubicBezTo>
                    <a:pt x="462" y="480"/>
                    <a:pt x="462" y="480"/>
                    <a:pt x="463" y="480"/>
                  </a:cubicBezTo>
                  <a:cubicBezTo>
                    <a:pt x="463" y="480"/>
                    <a:pt x="464" y="480"/>
                    <a:pt x="464" y="480"/>
                  </a:cubicBezTo>
                  <a:cubicBezTo>
                    <a:pt x="464" y="480"/>
                    <a:pt x="464" y="480"/>
                    <a:pt x="464" y="480"/>
                  </a:cubicBezTo>
                  <a:lnTo>
                    <a:pt x="465" y="480"/>
                  </a:lnTo>
                  <a:cubicBezTo>
                    <a:pt x="468" y="480"/>
                    <a:pt x="471" y="481"/>
                    <a:pt x="474" y="483"/>
                  </a:cubicBezTo>
                  <a:cubicBezTo>
                    <a:pt x="485" y="482"/>
                    <a:pt x="495" y="480"/>
                    <a:pt x="504" y="479"/>
                  </a:cubicBezTo>
                  <a:lnTo>
                    <a:pt x="504" y="479"/>
                  </a:lnTo>
                  <a:cubicBezTo>
                    <a:pt x="508" y="478"/>
                    <a:pt x="512" y="477"/>
                    <a:pt x="516" y="476"/>
                  </a:cubicBezTo>
                  <a:cubicBezTo>
                    <a:pt x="516" y="475"/>
                    <a:pt x="517" y="475"/>
                    <a:pt x="517" y="475"/>
                  </a:cubicBezTo>
                  <a:cubicBezTo>
                    <a:pt x="521" y="475"/>
                    <a:pt x="524" y="474"/>
                    <a:pt x="527" y="473"/>
                  </a:cubicBezTo>
                  <a:cubicBezTo>
                    <a:pt x="528" y="472"/>
                    <a:pt x="528" y="472"/>
                    <a:pt x="528" y="472"/>
                  </a:cubicBezTo>
                  <a:cubicBezTo>
                    <a:pt x="536" y="470"/>
                    <a:pt x="542" y="468"/>
                    <a:pt x="548" y="465"/>
                  </a:cubicBezTo>
                  <a:cubicBezTo>
                    <a:pt x="548" y="465"/>
                    <a:pt x="549" y="465"/>
                    <a:pt x="549" y="464"/>
                  </a:cubicBezTo>
                  <a:cubicBezTo>
                    <a:pt x="552" y="463"/>
                    <a:pt x="554" y="462"/>
                    <a:pt x="557" y="461"/>
                  </a:cubicBezTo>
                  <a:cubicBezTo>
                    <a:pt x="557" y="461"/>
                    <a:pt x="557" y="461"/>
                    <a:pt x="558" y="461"/>
                  </a:cubicBezTo>
                  <a:cubicBezTo>
                    <a:pt x="560" y="459"/>
                    <a:pt x="563" y="458"/>
                    <a:pt x="565" y="457"/>
                  </a:cubicBezTo>
                  <a:cubicBezTo>
                    <a:pt x="566" y="457"/>
                    <a:pt x="566" y="456"/>
                    <a:pt x="566" y="456"/>
                  </a:cubicBezTo>
                  <a:cubicBezTo>
                    <a:pt x="568" y="455"/>
                    <a:pt x="570" y="454"/>
                    <a:pt x="572" y="452"/>
                  </a:cubicBezTo>
                  <a:cubicBezTo>
                    <a:pt x="573" y="452"/>
                    <a:pt x="573" y="452"/>
                    <a:pt x="574" y="451"/>
                  </a:cubicBezTo>
                  <a:cubicBezTo>
                    <a:pt x="576" y="450"/>
                    <a:pt x="577" y="449"/>
                    <a:pt x="579" y="447"/>
                  </a:cubicBezTo>
                  <a:cubicBezTo>
                    <a:pt x="600" y="442"/>
                    <a:pt x="615" y="424"/>
                    <a:pt x="615" y="402"/>
                  </a:cubicBezTo>
                  <a:lnTo>
                    <a:pt x="615" y="401"/>
                  </a:lnTo>
                  <a:cubicBezTo>
                    <a:pt x="631" y="401"/>
                    <a:pt x="650" y="389"/>
                    <a:pt x="650" y="373"/>
                  </a:cubicBezTo>
                  <a:lnTo>
                    <a:pt x="650" y="319"/>
                  </a:lnTo>
                  <a:cubicBezTo>
                    <a:pt x="650" y="304"/>
                    <a:pt x="631" y="292"/>
                    <a:pt x="615" y="291"/>
                  </a:cubicBezTo>
                  <a:close/>
                  <a:moveTo>
                    <a:pt x="128" y="252"/>
                  </a:moveTo>
                  <a:cubicBezTo>
                    <a:pt x="120" y="247"/>
                    <a:pt x="111" y="244"/>
                    <a:pt x="101" y="244"/>
                  </a:cubicBezTo>
                  <a:lnTo>
                    <a:pt x="80" y="244"/>
                  </a:lnTo>
                  <a:cubicBezTo>
                    <a:pt x="55" y="244"/>
                    <a:pt x="34" y="264"/>
                    <a:pt x="34" y="290"/>
                  </a:cubicBezTo>
                  <a:lnTo>
                    <a:pt x="34" y="290"/>
                  </a:lnTo>
                  <a:cubicBezTo>
                    <a:pt x="19" y="291"/>
                    <a:pt x="0" y="303"/>
                    <a:pt x="0" y="318"/>
                  </a:cubicBezTo>
                  <a:lnTo>
                    <a:pt x="0" y="370"/>
                  </a:lnTo>
                  <a:cubicBezTo>
                    <a:pt x="0" y="386"/>
                    <a:pt x="19" y="398"/>
                    <a:pt x="34" y="399"/>
                  </a:cubicBezTo>
                  <a:lnTo>
                    <a:pt x="34" y="399"/>
                  </a:lnTo>
                  <a:cubicBezTo>
                    <a:pt x="34" y="424"/>
                    <a:pt x="55" y="445"/>
                    <a:pt x="80" y="445"/>
                  </a:cubicBezTo>
                  <a:lnTo>
                    <a:pt x="101" y="445"/>
                  </a:lnTo>
                  <a:cubicBezTo>
                    <a:pt x="103" y="445"/>
                    <a:pt x="105" y="444"/>
                    <a:pt x="107" y="444"/>
                  </a:cubicBezTo>
                  <a:cubicBezTo>
                    <a:pt x="98" y="421"/>
                    <a:pt x="93" y="396"/>
                    <a:pt x="93" y="370"/>
                  </a:cubicBezTo>
                  <a:cubicBezTo>
                    <a:pt x="93" y="327"/>
                    <a:pt x="106" y="286"/>
                    <a:pt x="128" y="252"/>
                  </a:cubicBezTo>
                  <a:close/>
                  <a:moveTo>
                    <a:pt x="473" y="261"/>
                  </a:moveTo>
                  <a:lnTo>
                    <a:pt x="473" y="261"/>
                  </a:lnTo>
                  <a:cubicBezTo>
                    <a:pt x="469" y="255"/>
                    <a:pt x="464" y="248"/>
                    <a:pt x="459" y="243"/>
                  </a:cubicBezTo>
                  <a:cubicBezTo>
                    <a:pt x="424" y="203"/>
                    <a:pt x="373" y="179"/>
                    <a:pt x="319" y="178"/>
                  </a:cubicBezTo>
                  <a:cubicBezTo>
                    <a:pt x="266" y="176"/>
                    <a:pt x="214" y="198"/>
                    <a:pt x="177" y="236"/>
                  </a:cubicBezTo>
                  <a:cubicBezTo>
                    <a:pt x="140" y="274"/>
                    <a:pt x="120" y="327"/>
                    <a:pt x="123" y="380"/>
                  </a:cubicBezTo>
                  <a:cubicBezTo>
                    <a:pt x="126" y="432"/>
                    <a:pt x="150" y="482"/>
                    <a:pt x="190" y="516"/>
                  </a:cubicBezTo>
                  <a:cubicBezTo>
                    <a:pt x="237" y="556"/>
                    <a:pt x="300" y="570"/>
                    <a:pt x="360" y="557"/>
                  </a:cubicBezTo>
                  <a:cubicBezTo>
                    <a:pt x="386" y="550"/>
                    <a:pt x="412" y="538"/>
                    <a:pt x="433" y="521"/>
                  </a:cubicBezTo>
                  <a:cubicBezTo>
                    <a:pt x="428" y="522"/>
                    <a:pt x="423" y="523"/>
                    <a:pt x="417" y="523"/>
                  </a:cubicBezTo>
                  <a:lnTo>
                    <a:pt x="383" y="523"/>
                  </a:lnTo>
                  <a:cubicBezTo>
                    <a:pt x="376" y="523"/>
                    <a:pt x="369" y="522"/>
                    <a:pt x="362" y="519"/>
                  </a:cubicBezTo>
                  <a:cubicBezTo>
                    <a:pt x="308" y="535"/>
                    <a:pt x="249" y="523"/>
                    <a:pt x="207" y="484"/>
                  </a:cubicBezTo>
                  <a:cubicBezTo>
                    <a:pt x="168" y="447"/>
                    <a:pt x="151" y="392"/>
                    <a:pt x="161" y="339"/>
                  </a:cubicBezTo>
                  <a:cubicBezTo>
                    <a:pt x="171" y="287"/>
                    <a:pt x="208" y="244"/>
                    <a:pt x="257" y="224"/>
                  </a:cubicBezTo>
                  <a:cubicBezTo>
                    <a:pt x="307" y="204"/>
                    <a:pt x="365" y="212"/>
                    <a:pt x="408" y="244"/>
                  </a:cubicBezTo>
                  <a:cubicBezTo>
                    <a:pt x="433" y="262"/>
                    <a:pt x="452" y="288"/>
                    <a:pt x="463" y="318"/>
                  </a:cubicBezTo>
                  <a:cubicBezTo>
                    <a:pt x="468" y="333"/>
                    <a:pt x="471" y="349"/>
                    <a:pt x="472" y="365"/>
                  </a:cubicBezTo>
                  <a:cubicBezTo>
                    <a:pt x="472" y="375"/>
                    <a:pt x="471" y="385"/>
                    <a:pt x="470" y="395"/>
                  </a:cubicBezTo>
                  <a:cubicBezTo>
                    <a:pt x="468" y="402"/>
                    <a:pt x="468" y="411"/>
                    <a:pt x="464" y="418"/>
                  </a:cubicBezTo>
                  <a:cubicBezTo>
                    <a:pt x="471" y="417"/>
                    <a:pt x="477" y="416"/>
                    <a:pt x="484" y="415"/>
                  </a:cubicBezTo>
                  <a:cubicBezTo>
                    <a:pt x="490" y="415"/>
                    <a:pt x="497" y="414"/>
                    <a:pt x="502" y="412"/>
                  </a:cubicBezTo>
                  <a:cubicBezTo>
                    <a:pt x="516" y="362"/>
                    <a:pt x="503" y="303"/>
                    <a:pt x="473" y="261"/>
                  </a:cubicBezTo>
                  <a:cubicBezTo>
                    <a:pt x="473" y="261"/>
                    <a:pt x="494" y="292"/>
                    <a:pt x="473" y="261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723957" y="4517467"/>
              <a:ext cx="2015174" cy="83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302A28"/>
                  </a:solidFill>
                  <a:latin typeface="微软雅黑"/>
                </a:rPr>
                <a:t>前台接待人员招聘</a:t>
              </a: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1596938" y="2004903"/>
              <a:ext cx="698306" cy="695814"/>
            </a:xfrm>
            <a:prstGeom prst="ellipse">
              <a:avLst/>
            </a:prstGeom>
            <a:solidFill>
              <a:schemeClr val="tx1"/>
            </a:solidFill>
            <a:ln w="38100" cap="flat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FFFFFF"/>
                  </a:solidFill>
                  <a:latin typeface="微软雅黑"/>
                </a:rPr>
                <a:t>A</a:t>
              </a:r>
              <a:endParaRPr lang="zh-CN" altLang="en-US" sz="2799" b="1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33023" y="1989590"/>
            <a:ext cx="2345606" cy="3173870"/>
            <a:chOff x="5033023" y="1989590"/>
            <a:chExt cx="2345606" cy="3173870"/>
          </a:xfrm>
        </p:grpSpPr>
        <p:sp>
          <p:nvSpPr>
            <p:cNvPr id="12" name="椭圆 11"/>
            <p:cNvSpPr/>
            <p:nvPr/>
          </p:nvSpPr>
          <p:spPr bwMode="auto">
            <a:xfrm>
              <a:off x="5051921" y="1989590"/>
              <a:ext cx="2326708" cy="23267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5712299" y="2632515"/>
              <a:ext cx="1005951" cy="1040858"/>
            </a:xfrm>
            <a:custGeom>
              <a:avLst/>
              <a:gdLst>
                <a:gd name="T0" fmla="*/ 554 w 782"/>
                <a:gd name="T1" fmla="*/ 391 h 782"/>
                <a:gd name="T2" fmla="*/ 417 w 782"/>
                <a:gd name="T3" fmla="*/ 303 h 782"/>
                <a:gd name="T4" fmla="*/ 234 w 782"/>
                <a:gd name="T5" fmla="*/ 347 h 782"/>
                <a:gd name="T6" fmla="*/ 461 w 782"/>
                <a:gd name="T7" fmla="*/ 538 h 782"/>
                <a:gd name="T8" fmla="*/ 695 w 782"/>
                <a:gd name="T9" fmla="*/ 616 h 782"/>
                <a:gd name="T10" fmla="*/ 625 w 782"/>
                <a:gd name="T11" fmla="*/ 652 h 782"/>
                <a:gd name="T12" fmla="*/ 653 w 782"/>
                <a:gd name="T13" fmla="*/ 679 h 782"/>
                <a:gd name="T14" fmla="*/ 680 w 782"/>
                <a:gd name="T15" fmla="*/ 318 h 782"/>
                <a:gd name="T16" fmla="*/ 636 w 782"/>
                <a:gd name="T17" fmla="*/ 269 h 782"/>
                <a:gd name="T18" fmla="*/ 655 w 782"/>
                <a:gd name="T19" fmla="*/ 231 h 782"/>
                <a:gd name="T20" fmla="*/ 684 w 782"/>
                <a:gd name="T21" fmla="*/ 131 h 782"/>
                <a:gd name="T22" fmla="*/ 570 w 782"/>
                <a:gd name="T23" fmla="*/ 109 h 782"/>
                <a:gd name="T24" fmla="*/ 494 w 782"/>
                <a:gd name="T25" fmla="*/ 142 h 782"/>
                <a:gd name="T26" fmla="*/ 465 w 782"/>
                <a:gd name="T27" fmla="*/ 91 h 782"/>
                <a:gd name="T28" fmla="*/ 415 w 782"/>
                <a:gd name="T29" fmla="*/ 0 h 782"/>
                <a:gd name="T30" fmla="*/ 318 w 782"/>
                <a:gd name="T31" fmla="*/ 65 h 782"/>
                <a:gd name="T32" fmla="*/ 318 w 782"/>
                <a:gd name="T33" fmla="*/ 102 h 782"/>
                <a:gd name="T34" fmla="*/ 317 w 782"/>
                <a:gd name="T35" fmla="*/ 106 h 782"/>
                <a:gd name="T36" fmla="*/ 315 w 782"/>
                <a:gd name="T37" fmla="*/ 115 h 782"/>
                <a:gd name="T38" fmla="*/ 313 w 782"/>
                <a:gd name="T39" fmla="*/ 119 h 782"/>
                <a:gd name="T40" fmla="*/ 239 w 782"/>
                <a:gd name="T41" fmla="*/ 135 h 782"/>
                <a:gd name="T42" fmla="*/ 202 w 782"/>
                <a:gd name="T43" fmla="*/ 97 h 782"/>
                <a:gd name="T44" fmla="*/ 98 w 782"/>
                <a:gd name="T45" fmla="*/ 200 h 782"/>
                <a:gd name="T46" fmla="*/ 136 w 782"/>
                <a:gd name="T47" fmla="*/ 240 h 782"/>
                <a:gd name="T48" fmla="*/ 140 w 782"/>
                <a:gd name="T49" fmla="*/ 245 h 782"/>
                <a:gd name="T50" fmla="*/ 143 w 782"/>
                <a:gd name="T51" fmla="*/ 252 h 782"/>
                <a:gd name="T52" fmla="*/ 145 w 782"/>
                <a:gd name="T53" fmla="*/ 258 h 782"/>
                <a:gd name="T54" fmla="*/ 131 w 782"/>
                <a:gd name="T55" fmla="*/ 303 h 782"/>
                <a:gd name="T56" fmla="*/ 65 w 782"/>
                <a:gd name="T57" fmla="*/ 317 h 782"/>
                <a:gd name="T58" fmla="*/ 0 w 782"/>
                <a:gd name="T59" fmla="*/ 413 h 782"/>
                <a:gd name="T60" fmla="*/ 102 w 782"/>
                <a:gd name="T61" fmla="*/ 463 h 782"/>
                <a:gd name="T62" fmla="*/ 111 w 782"/>
                <a:gd name="T63" fmla="*/ 465 h 782"/>
                <a:gd name="T64" fmla="*/ 135 w 782"/>
                <a:gd name="T65" fmla="*/ 542 h 782"/>
                <a:gd name="T66" fmla="*/ 108 w 782"/>
                <a:gd name="T67" fmla="*/ 569 h 782"/>
                <a:gd name="T68" fmla="*/ 130 w 782"/>
                <a:gd name="T69" fmla="*/ 683 h 782"/>
                <a:gd name="T70" fmla="*/ 238 w 782"/>
                <a:gd name="T71" fmla="*/ 646 h 782"/>
                <a:gd name="T72" fmla="*/ 241 w 782"/>
                <a:gd name="T73" fmla="*/ 644 h 782"/>
                <a:gd name="T74" fmla="*/ 248 w 782"/>
                <a:gd name="T75" fmla="*/ 640 h 782"/>
                <a:gd name="T76" fmla="*/ 253 w 782"/>
                <a:gd name="T77" fmla="*/ 638 h 782"/>
                <a:gd name="T78" fmla="*/ 258 w 782"/>
                <a:gd name="T79" fmla="*/ 637 h 782"/>
                <a:gd name="T80" fmla="*/ 266 w 782"/>
                <a:gd name="T81" fmla="*/ 636 h 782"/>
                <a:gd name="T82" fmla="*/ 316 w 782"/>
                <a:gd name="T83" fmla="*/ 690 h 782"/>
                <a:gd name="T84" fmla="*/ 367 w 782"/>
                <a:gd name="T85" fmla="*/ 782 h 782"/>
                <a:gd name="T86" fmla="*/ 463 w 782"/>
                <a:gd name="T87" fmla="*/ 717 h 782"/>
                <a:gd name="T88" fmla="*/ 463 w 782"/>
                <a:gd name="T89" fmla="*/ 680 h 782"/>
                <a:gd name="T90" fmla="*/ 476 w 782"/>
                <a:gd name="T91" fmla="*/ 652 h 782"/>
                <a:gd name="T92" fmla="*/ 489 w 782"/>
                <a:gd name="T93" fmla="*/ 642 h 782"/>
                <a:gd name="T94" fmla="*/ 494 w 782"/>
                <a:gd name="T95" fmla="*/ 640 h 782"/>
                <a:gd name="T96" fmla="*/ 176 w 782"/>
                <a:gd name="T97" fmla="*/ 390 h 782"/>
                <a:gd name="T98" fmla="*/ 597 w 782"/>
                <a:gd name="T99" fmla="*/ 449 h 782"/>
                <a:gd name="T100" fmla="*/ 666 w 782"/>
                <a:gd name="T101" fmla="*/ 468 h 782"/>
                <a:gd name="T102" fmla="*/ 716 w 782"/>
                <a:gd name="T103" fmla="*/ 465 h 782"/>
                <a:gd name="T104" fmla="*/ 782 w 782"/>
                <a:gd name="T105" fmla="*/ 36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82" h="782">
                  <a:moveTo>
                    <a:pt x="695" y="616"/>
                  </a:moveTo>
                  <a:lnTo>
                    <a:pt x="538" y="461"/>
                  </a:lnTo>
                  <a:cubicBezTo>
                    <a:pt x="548" y="439"/>
                    <a:pt x="554" y="416"/>
                    <a:pt x="554" y="391"/>
                  </a:cubicBezTo>
                  <a:cubicBezTo>
                    <a:pt x="554" y="301"/>
                    <a:pt x="481" y="228"/>
                    <a:pt x="391" y="228"/>
                  </a:cubicBezTo>
                  <a:cubicBezTo>
                    <a:pt x="376" y="228"/>
                    <a:pt x="361" y="230"/>
                    <a:pt x="347" y="234"/>
                  </a:cubicBezTo>
                  <a:lnTo>
                    <a:pt x="417" y="303"/>
                  </a:lnTo>
                  <a:cubicBezTo>
                    <a:pt x="446" y="332"/>
                    <a:pt x="444" y="381"/>
                    <a:pt x="412" y="412"/>
                  </a:cubicBezTo>
                  <a:cubicBezTo>
                    <a:pt x="381" y="444"/>
                    <a:pt x="332" y="446"/>
                    <a:pt x="303" y="417"/>
                  </a:cubicBezTo>
                  <a:lnTo>
                    <a:pt x="234" y="347"/>
                  </a:lnTo>
                  <a:cubicBezTo>
                    <a:pt x="230" y="361"/>
                    <a:pt x="228" y="376"/>
                    <a:pt x="228" y="391"/>
                  </a:cubicBezTo>
                  <a:cubicBezTo>
                    <a:pt x="228" y="481"/>
                    <a:pt x="301" y="554"/>
                    <a:pt x="391" y="554"/>
                  </a:cubicBezTo>
                  <a:cubicBezTo>
                    <a:pt x="416" y="554"/>
                    <a:pt x="439" y="548"/>
                    <a:pt x="461" y="538"/>
                  </a:cubicBezTo>
                  <a:lnTo>
                    <a:pt x="617" y="694"/>
                  </a:lnTo>
                  <a:cubicBezTo>
                    <a:pt x="637" y="713"/>
                    <a:pt x="670" y="712"/>
                    <a:pt x="692" y="690"/>
                  </a:cubicBezTo>
                  <a:cubicBezTo>
                    <a:pt x="713" y="669"/>
                    <a:pt x="715" y="636"/>
                    <a:pt x="695" y="616"/>
                  </a:cubicBezTo>
                  <a:close/>
                  <a:moveTo>
                    <a:pt x="653" y="679"/>
                  </a:moveTo>
                  <a:lnTo>
                    <a:pt x="653" y="679"/>
                  </a:lnTo>
                  <a:cubicBezTo>
                    <a:pt x="638" y="679"/>
                    <a:pt x="625" y="667"/>
                    <a:pt x="625" y="652"/>
                  </a:cubicBezTo>
                  <a:cubicBezTo>
                    <a:pt x="625" y="636"/>
                    <a:pt x="638" y="624"/>
                    <a:pt x="653" y="624"/>
                  </a:cubicBezTo>
                  <a:cubicBezTo>
                    <a:pt x="668" y="624"/>
                    <a:pt x="680" y="636"/>
                    <a:pt x="680" y="652"/>
                  </a:cubicBezTo>
                  <a:cubicBezTo>
                    <a:pt x="680" y="667"/>
                    <a:pt x="668" y="679"/>
                    <a:pt x="653" y="679"/>
                  </a:cubicBezTo>
                  <a:close/>
                  <a:moveTo>
                    <a:pt x="733" y="318"/>
                  </a:moveTo>
                  <a:lnTo>
                    <a:pt x="717" y="318"/>
                  </a:lnTo>
                  <a:lnTo>
                    <a:pt x="680" y="318"/>
                  </a:lnTo>
                  <a:cubicBezTo>
                    <a:pt x="672" y="317"/>
                    <a:pt x="665" y="315"/>
                    <a:pt x="659" y="311"/>
                  </a:cubicBezTo>
                  <a:cubicBezTo>
                    <a:pt x="658" y="311"/>
                    <a:pt x="658" y="310"/>
                    <a:pt x="658" y="310"/>
                  </a:cubicBezTo>
                  <a:cubicBezTo>
                    <a:pt x="645" y="301"/>
                    <a:pt x="636" y="286"/>
                    <a:pt x="636" y="269"/>
                  </a:cubicBezTo>
                  <a:cubicBezTo>
                    <a:pt x="636" y="264"/>
                    <a:pt x="637" y="259"/>
                    <a:pt x="639" y="254"/>
                  </a:cubicBezTo>
                  <a:cubicBezTo>
                    <a:pt x="640" y="249"/>
                    <a:pt x="643" y="244"/>
                    <a:pt x="647" y="239"/>
                  </a:cubicBezTo>
                  <a:lnTo>
                    <a:pt x="655" y="231"/>
                  </a:lnTo>
                  <a:lnTo>
                    <a:pt x="673" y="213"/>
                  </a:lnTo>
                  <a:lnTo>
                    <a:pt x="685" y="202"/>
                  </a:lnTo>
                  <a:cubicBezTo>
                    <a:pt x="700" y="181"/>
                    <a:pt x="700" y="152"/>
                    <a:pt x="684" y="131"/>
                  </a:cubicBezTo>
                  <a:lnTo>
                    <a:pt x="652" y="99"/>
                  </a:lnTo>
                  <a:cubicBezTo>
                    <a:pt x="631" y="82"/>
                    <a:pt x="602" y="82"/>
                    <a:pt x="581" y="98"/>
                  </a:cubicBezTo>
                  <a:lnTo>
                    <a:pt x="570" y="109"/>
                  </a:lnTo>
                  <a:lnTo>
                    <a:pt x="544" y="135"/>
                  </a:lnTo>
                  <a:lnTo>
                    <a:pt x="544" y="135"/>
                  </a:lnTo>
                  <a:cubicBezTo>
                    <a:pt x="529" y="147"/>
                    <a:pt x="510" y="149"/>
                    <a:pt x="494" y="142"/>
                  </a:cubicBezTo>
                  <a:cubicBezTo>
                    <a:pt x="488" y="139"/>
                    <a:pt x="483" y="136"/>
                    <a:pt x="479" y="131"/>
                  </a:cubicBezTo>
                  <a:cubicBezTo>
                    <a:pt x="470" y="123"/>
                    <a:pt x="466" y="113"/>
                    <a:pt x="465" y="103"/>
                  </a:cubicBezTo>
                  <a:lnTo>
                    <a:pt x="465" y="91"/>
                  </a:lnTo>
                  <a:lnTo>
                    <a:pt x="465" y="65"/>
                  </a:lnTo>
                  <a:lnTo>
                    <a:pt x="465" y="49"/>
                  </a:lnTo>
                  <a:cubicBezTo>
                    <a:pt x="461" y="23"/>
                    <a:pt x="441" y="3"/>
                    <a:pt x="415" y="0"/>
                  </a:cubicBezTo>
                  <a:lnTo>
                    <a:pt x="369" y="0"/>
                  </a:lnTo>
                  <a:cubicBezTo>
                    <a:pt x="343" y="3"/>
                    <a:pt x="322" y="23"/>
                    <a:pt x="318" y="49"/>
                  </a:cubicBezTo>
                  <a:lnTo>
                    <a:pt x="318" y="65"/>
                  </a:lnTo>
                  <a:lnTo>
                    <a:pt x="318" y="91"/>
                  </a:lnTo>
                  <a:lnTo>
                    <a:pt x="318" y="102"/>
                  </a:lnTo>
                  <a:lnTo>
                    <a:pt x="318" y="102"/>
                  </a:lnTo>
                  <a:lnTo>
                    <a:pt x="318" y="102"/>
                  </a:lnTo>
                  <a:cubicBezTo>
                    <a:pt x="318" y="103"/>
                    <a:pt x="318" y="105"/>
                    <a:pt x="317" y="106"/>
                  </a:cubicBezTo>
                  <a:cubicBezTo>
                    <a:pt x="317" y="106"/>
                    <a:pt x="317" y="106"/>
                    <a:pt x="317" y="106"/>
                  </a:cubicBezTo>
                  <a:cubicBezTo>
                    <a:pt x="317" y="108"/>
                    <a:pt x="317" y="109"/>
                    <a:pt x="316" y="110"/>
                  </a:cubicBezTo>
                  <a:cubicBezTo>
                    <a:pt x="316" y="110"/>
                    <a:pt x="316" y="111"/>
                    <a:pt x="316" y="111"/>
                  </a:cubicBezTo>
                  <a:cubicBezTo>
                    <a:pt x="316" y="112"/>
                    <a:pt x="315" y="113"/>
                    <a:pt x="315" y="115"/>
                  </a:cubicBezTo>
                  <a:cubicBezTo>
                    <a:pt x="315" y="115"/>
                    <a:pt x="315" y="115"/>
                    <a:pt x="315" y="115"/>
                  </a:cubicBezTo>
                  <a:cubicBezTo>
                    <a:pt x="314" y="116"/>
                    <a:pt x="314" y="118"/>
                    <a:pt x="313" y="119"/>
                  </a:cubicBezTo>
                  <a:cubicBezTo>
                    <a:pt x="313" y="119"/>
                    <a:pt x="313" y="119"/>
                    <a:pt x="313" y="119"/>
                  </a:cubicBezTo>
                  <a:cubicBezTo>
                    <a:pt x="310" y="125"/>
                    <a:pt x="306" y="129"/>
                    <a:pt x="301" y="134"/>
                  </a:cubicBezTo>
                  <a:cubicBezTo>
                    <a:pt x="293" y="141"/>
                    <a:pt x="282" y="145"/>
                    <a:pt x="269" y="145"/>
                  </a:cubicBezTo>
                  <a:cubicBezTo>
                    <a:pt x="258" y="145"/>
                    <a:pt x="248" y="141"/>
                    <a:pt x="239" y="135"/>
                  </a:cubicBezTo>
                  <a:lnTo>
                    <a:pt x="231" y="126"/>
                  </a:lnTo>
                  <a:lnTo>
                    <a:pt x="213" y="108"/>
                  </a:lnTo>
                  <a:lnTo>
                    <a:pt x="202" y="97"/>
                  </a:lnTo>
                  <a:cubicBezTo>
                    <a:pt x="181" y="81"/>
                    <a:pt x="152" y="81"/>
                    <a:pt x="131" y="97"/>
                  </a:cubicBezTo>
                  <a:lnTo>
                    <a:pt x="99" y="130"/>
                  </a:lnTo>
                  <a:cubicBezTo>
                    <a:pt x="82" y="150"/>
                    <a:pt x="82" y="179"/>
                    <a:pt x="98" y="200"/>
                  </a:cubicBezTo>
                  <a:lnTo>
                    <a:pt x="109" y="211"/>
                  </a:lnTo>
                  <a:lnTo>
                    <a:pt x="135" y="238"/>
                  </a:lnTo>
                  <a:cubicBezTo>
                    <a:pt x="136" y="238"/>
                    <a:pt x="136" y="239"/>
                    <a:pt x="136" y="240"/>
                  </a:cubicBezTo>
                  <a:cubicBezTo>
                    <a:pt x="137" y="240"/>
                    <a:pt x="137" y="241"/>
                    <a:pt x="138" y="241"/>
                  </a:cubicBezTo>
                  <a:cubicBezTo>
                    <a:pt x="138" y="242"/>
                    <a:pt x="139" y="243"/>
                    <a:pt x="139" y="244"/>
                  </a:cubicBezTo>
                  <a:cubicBezTo>
                    <a:pt x="139" y="244"/>
                    <a:pt x="140" y="245"/>
                    <a:pt x="140" y="245"/>
                  </a:cubicBezTo>
                  <a:cubicBezTo>
                    <a:pt x="141" y="246"/>
                    <a:pt x="141" y="247"/>
                    <a:pt x="141" y="248"/>
                  </a:cubicBezTo>
                  <a:cubicBezTo>
                    <a:pt x="141" y="248"/>
                    <a:pt x="142" y="249"/>
                    <a:pt x="142" y="249"/>
                  </a:cubicBezTo>
                  <a:cubicBezTo>
                    <a:pt x="142" y="250"/>
                    <a:pt x="143" y="251"/>
                    <a:pt x="143" y="252"/>
                  </a:cubicBezTo>
                  <a:cubicBezTo>
                    <a:pt x="143" y="253"/>
                    <a:pt x="143" y="253"/>
                    <a:pt x="144" y="254"/>
                  </a:cubicBezTo>
                  <a:cubicBezTo>
                    <a:pt x="144" y="255"/>
                    <a:pt x="144" y="256"/>
                    <a:pt x="145" y="258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5" y="259"/>
                    <a:pt x="145" y="261"/>
                    <a:pt x="145" y="262"/>
                  </a:cubicBezTo>
                  <a:cubicBezTo>
                    <a:pt x="145" y="262"/>
                    <a:pt x="145" y="262"/>
                    <a:pt x="145" y="262"/>
                  </a:cubicBezTo>
                  <a:cubicBezTo>
                    <a:pt x="147" y="277"/>
                    <a:pt x="143" y="292"/>
                    <a:pt x="131" y="303"/>
                  </a:cubicBezTo>
                  <a:cubicBezTo>
                    <a:pt x="123" y="311"/>
                    <a:pt x="113" y="315"/>
                    <a:pt x="102" y="317"/>
                  </a:cubicBezTo>
                  <a:lnTo>
                    <a:pt x="91" y="317"/>
                  </a:lnTo>
                  <a:lnTo>
                    <a:pt x="65" y="317"/>
                  </a:lnTo>
                  <a:lnTo>
                    <a:pt x="49" y="316"/>
                  </a:lnTo>
                  <a:cubicBezTo>
                    <a:pt x="23" y="320"/>
                    <a:pt x="3" y="341"/>
                    <a:pt x="0" y="367"/>
                  </a:cubicBezTo>
                  <a:lnTo>
                    <a:pt x="0" y="413"/>
                  </a:lnTo>
                  <a:cubicBezTo>
                    <a:pt x="3" y="439"/>
                    <a:pt x="23" y="459"/>
                    <a:pt x="49" y="463"/>
                  </a:cubicBezTo>
                  <a:lnTo>
                    <a:pt x="65" y="463"/>
                  </a:lnTo>
                  <a:lnTo>
                    <a:pt x="102" y="463"/>
                  </a:lnTo>
                  <a:cubicBezTo>
                    <a:pt x="103" y="463"/>
                    <a:pt x="105" y="464"/>
                    <a:pt x="106" y="464"/>
                  </a:cubicBezTo>
                  <a:cubicBezTo>
                    <a:pt x="107" y="464"/>
                    <a:pt x="107" y="464"/>
                    <a:pt x="107" y="464"/>
                  </a:cubicBezTo>
                  <a:cubicBezTo>
                    <a:pt x="108" y="465"/>
                    <a:pt x="110" y="465"/>
                    <a:pt x="111" y="465"/>
                  </a:cubicBezTo>
                  <a:cubicBezTo>
                    <a:pt x="131" y="471"/>
                    <a:pt x="145" y="490"/>
                    <a:pt x="145" y="512"/>
                  </a:cubicBezTo>
                  <a:lnTo>
                    <a:pt x="145" y="512"/>
                  </a:lnTo>
                  <a:cubicBezTo>
                    <a:pt x="145" y="523"/>
                    <a:pt x="141" y="534"/>
                    <a:pt x="135" y="542"/>
                  </a:cubicBezTo>
                  <a:lnTo>
                    <a:pt x="126" y="550"/>
                  </a:lnTo>
                  <a:lnTo>
                    <a:pt x="126" y="550"/>
                  </a:lnTo>
                  <a:lnTo>
                    <a:pt x="108" y="569"/>
                  </a:lnTo>
                  <a:lnTo>
                    <a:pt x="97" y="580"/>
                  </a:lnTo>
                  <a:cubicBezTo>
                    <a:pt x="81" y="600"/>
                    <a:pt x="81" y="630"/>
                    <a:pt x="97" y="650"/>
                  </a:cubicBezTo>
                  <a:lnTo>
                    <a:pt x="130" y="683"/>
                  </a:lnTo>
                  <a:cubicBezTo>
                    <a:pt x="150" y="699"/>
                    <a:pt x="179" y="699"/>
                    <a:pt x="200" y="684"/>
                  </a:cubicBezTo>
                  <a:lnTo>
                    <a:pt x="211" y="672"/>
                  </a:lnTo>
                  <a:lnTo>
                    <a:pt x="238" y="646"/>
                  </a:lnTo>
                  <a:lnTo>
                    <a:pt x="238" y="646"/>
                  </a:lnTo>
                  <a:cubicBezTo>
                    <a:pt x="238" y="646"/>
                    <a:pt x="238" y="646"/>
                    <a:pt x="238" y="646"/>
                  </a:cubicBezTo>
                  <a:cubicBezTo>
                    <a:pt x="239" y="645"/>
                    <a:pt x="240" y="644"/>
                    <a:pt x="241" y="644"/>
                  </a:cubicBezTo>
                  <a:cubicBezTo>
                    <a:pt x="242" y="643"/>
                    <a:pt x="242" y="643"/>
                    <a:pt x="243" y="643"/>
                  </a:cubicBezTo>
                  <a:cubicBezTo>
                    <a:pt x="244" y="642"/>
                    <a:pt x="244" y="642"/>
                    <a:pt x="245" y="641"/>
                  </a:cubicBezTo>
                  <a:cubicBezTo>
                    <a:pt x="246" y="641"/>
                    <a:pt x="247" y="640"/>
                    <a:pt x="248" y="640"/>
                  </a:cubicBezTo>
                  <a:cubicBezTo>
                    <a:pt x="248" y="640"/>
                    <a:pt x="249" y="640"/>
                    <a:pt x="249" y="639"/>
                  </a:cubicBezTo>
                  <a:cubicBezTo>
                    <a:pt x="251" y="639"/>
                    <a:pt x="252" y="639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5" y="638"/>
                    <a:pt x="256" y="637"/>
                    <a:pt x="257" y="637"/>
                  </a:cubicBezTo>
                  <a:cubicBezTo>
                    <a:pt x="258" y="637"/>
                    <a:pt x="258" y="637"/>
                    <a:pt x="258" y="637"/>
                  </a:cubicBezTo>
                  <a:cubicBezTo>
                    <a:pt x="259" y="636"/>
                    <a:pt x="260" y="636"/>
                    <a:pt x="262" y="636"/>
                  </a:cubicBezTo>
                  <a:cubicBezTo>
                    <a:pt x="262" y="636"/>
                    <a:pt x="262" y="636"/>
                    <a:pt x="262" y="636"/>
                  </a:cubicBezTo>
                  <a:cubicBezTo>
                    <a:pt x="263" y="636"/>
                    <a:pt x="264" y="636"/>
                    <a:pt x="266" y="636"/>
                  </a:cubicBezTo>
                  <a:cubicBezTo>
                    <a:pt x="279" y="635"/>
                    <a:pt x="292" y="640"/>
                    <a:pt x="303" y="650"/>
                  </a:cubicBezTo>
                  <a:cubicBezTo>
                    <a:pt x="311" y="658"/>
                    <a:pt x="315" y="668"/>
                    <a:pt x="317" y="679"/>
                  </a:cubicBezTo>
                  <a:lnTo>
                    <a:pt x="316" y="690"/>
                  </a:lnTo>
                  <a:lnTo>
                    <a:pt x="316" y="716"/>
                  </a:lnTo>
                  <a:lnTo>
                    <a:pt x="316" y="732"/>
                  </a:lnTo>
                  <a:cubicBezTo>
                    <a:pt x="320" y="758"/>
                    <a:pt x="341" y="779"/>
                    <a:pt x="367" y="782"/>
                  </a:cubicBezTo>
                  <a:lnTo>
                    <a:pt x="412" y="782"/>
                  </a:lnTo>
                  <a:cubicBezTo>
                    <a:pt x="439" y="779"/>
                    <a:pt x="459" y="758"/>
                    <a:pt x="463" y="733"/>
                  </a:cubicBezTo>
                  <a:lnTo>
                    <a:pt x="463" y="717"/>
                  </a:lnTo>
                  <a:lnTo>
                    <a:pt x="463" y="690"/>
                  </a:lnTo>
                  <a:lnTo>
                    <a:pt x="463" y="680"/>
                  </a:lnTo>
                  <a:lnTo>
                    <a:pt x="463" y="680"/>
                  </a:lnTo>
                  <a:cubicBezTo>
                    <a:pt x="464" y="670"/>
                    <a:pt x="468" y="662"/>
                    <a:pt x="473" y="655"/>
                  </a:cubicBezTo>
                  <a:cubicBezTo>
                    <a:pt x="474" y="655"/>
                    <a:pt x="474" y="654"/>
                    <a:pt x="475" y="654"/>
                  </a:cubicBezTo>
                  <a:cubicBezTo>
                    <a:pt x="475" y="653"/>
                    <a:pt x="476" y="652"/>
                    <a:pt x="476" y="652"/>
                  </a:cubicBezTo>
                  <a:cubicBezTo>
                    <a:pt x="479" y="649"/>
                    <a:pt x="482" y="646"/>
                    <a:pt x="486" y="644"/>
                  </a:cubicBezTo>
                  <a:lnTo>
                    <a:pt x="486" y="644"/>
                  </a:lnTo>
                  <a:cubicBezTo>
                    <a:pt x="487" y="643"/>
                    <a:pt x="488" y="642"/>
                    <a:pt x="489" y="642"/>
                  </a:cubicBezTo>
                  <a:cubicBezTo>
                    <a:pt x="489" y="642"/>
                    <a:pt x="490" y="642"/>
                    <a:pt x="490" y="641"/>
                  </a:cubicBezTo>
                  <a:cubicBezTo>
                    <a:pt x="490" y="641"/>
                    <a:pt x="491" y="641"/>
                    <a:pt x="491" y="641"/>
                  </a:cubicBezTo>
                  <a:cubicBezTo>
                    <a:pt x="492" y="641"/>
                    <a:pt x="493" y="640"/>
                    <a:pt x="494" y="640"/>
                  </a:cubicBezTo>
                  <a:lnTo>
                    <a:pt x="450" y="597"/>
                  </a:lnTo>
                  <a:cubicBezTo>
                    <a:pt x="431" y="602"/>
                    <a:pt x="411" y="605"/>
                    <a:pt x="390" y="605"/>
                  </a:cubicBezTo>
                  <a:cubicBezTo>
                    <a:pt x="272" y="604"/>
                    <a:pt x="176" y="508"/>
                    <a:pt x="176" y="390"/>
                  </a:cubicBezTo>
                  <a:cubicBezTo>
                    <a:pt x="177" y="272"/>
                    <a:pt x="273" y="176"/>
                    <a:pt x="391" y="177"/>
                  </a:cubicBezTo>
                  <a:cubicBezTo>
                    <a:pt x="510" y="177"/>
                    <a:pt x="605" y="273"/>
                    <a:pt x="605" y="391"/>
                  </a:cubicBezTo>
                  <a:cubicBezTo>
                    <a:pt x="605" y="411"/>
                    <a:pt x="602" y="431"/>
                    <a:pt x="597" y="449"/>
                  </a:cubicBezTo>
                  <a:lnTo>
                    <a:pt x="640" y="493"/>
                  </a:lnTo>
                  <a:cubicBezTo>
                    <a:pt x="642" y="488"/>
                    <a:pt x="646" y="483"/>
                    <a:pt x="650" y="479"/>
                  </a:cubicBezTo>
                  <a:cubicBezTo>
                    <a:pt x="655" y="474"/>
                    <a:pt x="660" y="471"/>
                    <a:pt x="666" y="468"/>
                  </a:cubicBezTo>
                  <a:cubicBezTo>
                    <a:pt x="670" y="467"/>
                    <a:pt x="674" y="465"/>
                    <a:pt x="679" y="465"/>
                  </a:cubicBezTo>
                  <a:lnTo>
                    <a:pt x="690" y="465"/>
                  </a:lnTo>
                  <a:lnTo>
                    <a:pt x="716" y="465"/>
                  </a:lnTo>
                  <a:lnTo>
                    <a:pt x="732" y="465"/>
                  </a:lnTo>
                  <a:cubicBezTo>
                    <a:pt x="758" y="461"/>
                    <a:pt x="778" y="441"/>
                    <a:pt x="782" y="415"/>
                  </a:cubicBezTo>
                  <a:lnTo>
                    <a:pt x="782" y="369"/>
                  </a:lnTo>
                  <a:cubicBezTo>
                    <a:pt x="779" y="343"/>
                    <a:pt x="758" y="322"/>
                    <a:pt x="733" y="318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255210" y="4702035"/>
              <a:ext cx="2030268" cy="4614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302A28"/>
                  </a:solidFill>
                  <a:latin typeface="微软雅黑"/>
                </a:rPr>
                <a:t>优秀技师招聘</a:t>
              </a:r>
            </a:p>
          </p:txBody>
        </p:sp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5033023" y="2004903"/>
              <a:ext cx="695814" cy="695814"/>
            </a:xfrm>
            <a:prstGeom prst="ellipse">
              <a:avLst/>
            </a:prstGeom>
            <a:solidFill>
              <a:schemeClr val="tx1"/>
            </a:solidFill>
            <a:ln w="38100" cap="flat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FFFFFF"/>
                  </a:solidFill>
                  <a:latin typeface="微软雅黑"/>
                </a:rPr>
                <a:t>B</a:t>
              </a:r>
              <a:endParaRPr lang="zh-CN" altLang="en-US" sz="2799" b="1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475493" y="1989590"/>
            <a:ext cx="2330351" cy="3358441"/>
            <a:chOff x="8475493" y="1989590"/>
            <a:chExt cx="2330351" cy="3358441"/>
          </a:xfrm>
        </p:grpSpPr>
        <p:sp>
          <p:nvSpPr>
            <p:cNvPr id="13" name="椭圆 12"/>
            <p:cNvSpPr/>
            <p:nvPr/>
          </p:nvSpPr>
          <p:spPr bwMode="auto">
            <a:xfrm>
              <a:off x="8479136" y="1989590"/>
              <a:ext cx="2326708" cy="232670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9227829" y="2652347"/>
              <a:ext cx="907577" cy="1001191"/>
            </a:xfrm>
            <a:custGeom>
              <a:avLst/>
              <a:gdLst>
                <a:gd name="T0" fmla="*/ 212 w 705"/>
                <a:gd name="T1" fmla="*/ 115 h 752"/>
                <a:gd name="T2" fmla="*/ 462 w 705"/>
                <a:gd name="T3" fmla="*/ 84 h 752"/>
                <a:gd name="T4" fmla="*/ 373 w 705"/>
                <a:gd name="T5" fmla="*/ 52 h 752"/>
                <a:gd name="T6" fmla="*/ 270 w 705"/>
                <a:gd name="T7" fmla="*/ 52 h 752"/>
                <a:gd name="T8" fmla="*/ 181 w 705"/>
                <a:gd name="T9" fmla="*/ 84 h 752"/>
                <a:gd name="T10" fmla="*/ 236 w 705"/>
                <a:gd name="T11" fmla="*/ 613 h 752"/>
                <a:gd name="T12" fmla="*/ 403 w 705"/>
                <a:gd name="T13" fmla="*/ 447 h 752"/>
                <a:gd name="T14" fmla="*/ 438 w 705"/>
                <a:gd name="T15" fmla="*/ 421 h 752"/>
                <a:gd name="T16" fmla="*/ 609 w 705"/>
                <a:gd name="T17" fmla="*/ 255 h 752"/>
                <a:gd name="T18" fmla="*/ 616 w 705"/>
                <a:gd name="T19" fmla="*/ 412 h 752"/>
                <a:gd name="T20" fmla="*/ 642 w 705"/>
                <a:gd name="T21" fmla="*/ 421 h 752"/>
                <a:gd name="T22" fmla="*/ 642 w 705"/>
                <a:gd name="T23" fmla="*/ 173 h 752"/>
                <a:gd name="T24" fmla="*/ 34 w 705"/>
                <a:gd name="T25" fmla="*/ 140 h 752"/>
                <a:gd name="T26" fmla="*/ 0 w 705"/>
                <a:gd name="T27" fmla="*/ 262 h 752"/>
                <a:gd name="T28" fmla="*/ 0 w 705"/>
                <a:gd name="T29" fmla="*/ 447 h 752"/>
                <a:gd name="T30" fmla="*/ 0 w 705"/>
                <a:gd name="T31" fmla="*/ 626 h 752"/>
                <a:gd name="T32" fmla="*/ 355 w 705"/>
                <a:gd name="T33" fmla="*/ 659 h 752"/>
                <a:gd name="T34" fmla="*/ 27 w 705"/>
                <a:gd name="T35" fmla="*/ 262 h 752"/>
                <a:gd name="T36" fmla="*/ 34 w 705"/>
                <a:gd name="T37" fmla="*/ 255 h 752"/>
                <a:gd name="T38" fmla="*/ 210 w 705"/>
                <a:gd name="T39" fmla="*/ 421 h 752"/>
                <a:gd name="T40" fmla="*/ 27 w 705"/>
                <a:gd name="T41" fmla="*/ 262 h 752"/>
                <a:gd name="T42" fmla="*/ 210 w 705"/>
                <a:gd name="T43" fmla="*/ 447 h 752"/>
                <a:gd name="T44" fmla="*/ 34 w 705"/>
                <a:gd name="T45" fmla="*/ 613 h 752"/>
                <a:gd name="T46" fmla="*/ 27 w 705"/>
                <a:gd name="T47" fmla="*/ 447 h 752"/>
                <a:gd name="T48" fmla="*/ 236 w 705"/>
                <a:gd name="T49" fmla="*/ 421 h 752"/>
                <a:gd name="T50" fmla="*/ 236 w 705"/>
                <a:gd name="T51" fmla="*/ 255 h 752"/>
                <a:gd name="T52" fmla="*/ 412 w 705"/>
                <a:gd name="T53" fmla="*/ 421 h 752"/>
                <a:gd name="T54" fmla="*/ 425 w 705"/>
                <a:gd name="T55" fmla="*/ 173 h 752"/>
                <a:gd name="T56" fmla="*/ 448 w 705"/>
                <a:gd name="T57" fmla="*/ 196 h 752"/>
                <a:gd name="T58" fmla="*/ 402 w 705"/>
                <a:gd name="T59" fmla="*/ 196 h 752"/>
                <a:gd name="T60" fmla="*/ 223 w 705"/>
                <a:gd name="T61" fmla="*/ 173 h 752"/>
                <a:gd name="T62" fmla="*/ 246 w 705"/>
                <a:gd name="T63" fmla="*/ 196 h 752"/>
                <a:gd name="T64" fmla="*/ 201 w 705"/>
                <a:gd name="T65" fmla="*/ 196 h 752"/>
                <a:gd name="T66" fmla="*/ 672 w 705"/>
                <a:gd name="T67" fmla="*/ 497 h 752"/>
                <a:gd name="T68" fmla="*/ 536 w 705"/>
                <a:gd name="T69" fmla="*/ 425 h 752"/>
                <a:gd name="T70" fmla="*/ 506 w 705"/>
                <a:gd name="T71" fmla="*/ 749 h 752"/>
                <a:gd name="T72" fmla="*/ 697 w 705"/>
                <a:gd name="T73" fmla="*/ 619 h 752"/>
                <a:gd name="T74" fmla="*/ 672 w 705"/>
                <a:gd name="T75" fmla="*/ 615 h 752"/>
                <a:gd name="T76" fmla="*/ 537 w 705"/>
                <a:gd name="T77" fmla="*/ 727 h 752"/>
                <a:gd name="T78" fmla="*/ 401 w 705"/>
                <a:gd name="T79" fmla="*/ 563 h 752"/>
                <a:gd name="T80" fmla="*/ 562 w 705"/>
                <a:gd name="T81" fmla="*/ 453 h 752"/>
                <a:gd name="T82" fmla="*/ 672 w 705"/>
                <a:gd name="T83" fmla="*/ 615 h 752"/>
                <a:gd name="T84" fmla="*/ 581 w 705"/>
                <a:gd name="T85" fmla="*/ 652 h 752"/>
                <a:gd name="T86" fmla="*/ 590 w 705"/>
                <a:gd name="T87" fmla="*/ 629 h 752"/>
                <a:gd name="T88" fmla="*/ 550 w 705"/>
                <a:gd name="T89" fmla="*/ 488 h 752"/>
                <a:gd name="T90" fmla="*/ 523 w 705"/>
                <a:gd name="T91" fmla="*/ 488 h 752"/>
                <a:gd name="T92" fmla="*/ 524 w 705"/>
                <a:gd name="T93" fmla="*/ 597 h 752"/>
                <a:gd name="T94" fmla="*/ 524 w 705"/>
                <a:gd name="T95" fmla="*/ 599 h 752"/>
                <a:gd name="T96" fmla="*/ 526 w 705"/>
                <a:gd name="T97" fmla="*/ 601 h 752"/>
                <a:gd name="T98" fmla="*/ 527 w 705"/>
                <a:gd name="T99" fmla="*/ 60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5" h="752">
                  <a:moveTo>
                    <a:pt x="181" y="84"/>
                  </a:moveTo>
                  <a:cubicBezTo>
                    <a:pt x="181" y="101"/>
                    <a:pt x="195" y="115"/>
                    <a:pt x="212" y="115"/>
                  </a:cubicBezTo>
                  <a:lnTo>
                    <a:pt x="430" y="115"/>
                  </a:lnTo>
                  <a:cubicBezTo>
                    <a:pt x="448" y="115"/>
                    <a:pt x="462" y="101"/>
                    <a:pt x="462" y="84"/>
                  </a:cubicBezTo>
                  <a:cubicBezTo>
                    <a:pt x="462" y="66"/>
                    <a:pt x="448" y="52"/>
                    <a:pt x="430" y="52"/>
                  </a:cubicBezTo>
                  <a:lnTo>
                    <a:pt x="373" y="52"/>
                  </a:lnTo>
                  <a:cubicBezTo>
                    <a:pt x="373" y="23"/>
                    <a:pt x="350" y="0"/>
                    <a:pt x="321" y="0"/>
                  </a:cubicBezTo>
                  <a:cubicBezTo>
                    <a:pt x="293" y="0"/>
                    <a:pt x="270" y="23"/>
                    <a:pt x="270" y="52"/>
                  </a:cubicBezTo>
                  <a:lnTo>
                    <a:pt x="212" y="52"/>
                  </a:lnTo>
                  <a:cubicBezTo>
                    <a:pt x="195" y="52"/>
                    <a:pt x="181" y="66"/>
                    <a:pt x="181" y="84"/>
                  </a:cubicBezTo>
                  <a:close/>
                  <a:moveTo>
                    <a:pt x="344" y="613"/>
                  </a:moveTo>
                  <a:lnTo>
                    <a:pt x="236" y="613"/>
                  </a:lnTo>
                  <a:lnTo>
                    <a:pt x="236" y="447"/>
                  </a:lnTo>
                  <a:lnTo>
                    <a:pt x="403" y="447"/>
                  </a:lnTo>
                  <a:cubicBezTo>
                    <a:pt x="414" y="437"/>
                    <a:pt x="426" y="428"/>
                    <a:pt x="439" y="421"/>
                  </a:cubicBezTo>
                  <a:lnTo>
                    <a:pt x="438" y="421"/>
                  </a:lnTo>
                  <a:lnTo>
                    <a:pt x="438" y="255"/>
                  </a:lnTo>
                  <a:lnTo>
                    <a:pt x="609" y="255"/>
                  </a:lnTo>
                  <a:cubicBezTo>
                    <a:pt x="613" y="255"/>
                    <a:pt x="616" y="258"/>
                    <a:pt x="616" y="262"/>
                  </a:cubicBezTo>
                  <a:lnTo>
                    <a:pt x="616" y="412"/>
                  </a:lnTo>
                  <a:cubicBezTo>
                    <a:pt x="625" y="416"/>
                    <a:pt x="634" y="421"/>
                    <a:pt x="642" y="426"/>
                  </a:cubicBezTo>
                  <a:lnTo>
                    <a:pt x="642" y="421"/>
                  </a:lnTo>
                  <a:lnTo>
                    <a:pt x="642" y="262"/>
                  </a:lnTo>
                  <a:lnTo>
                    <a:pt x="642" y="173"/>
                  </a:lnTo>
                  <a:cubicBezTo>
                    <a:pt x="642" y="155"/>
                    <a:pt x="627" y="140"/>
                    <a:pt x="609" y="140"/>
                  </a:cubicBezTo>
                  <a:lnTo>
                    <a:pt x="34" y="140"/>
                  </a:lnTo>
                  <a:cubicBezTo>
                    <a:pt x="15" y="140"/>
                    <a:pt x="0" y="155"/>
                    <a:pt x="0" y="173"/>
                  </a:cubicBezTo>
                  <a:lnTo>
                    <a:pt x="0" y="262"/>
                  </a:lnTo>
                  <a:lnTo>
                    <a:pt x="0" y="421"/>
                  </a:lnTo>
                  <a:lnTo>
                    <a:pt x="0" y="447"/>
                  </a:lnTo>
                  <a:lnTo>
                    <a:pt x="0" y="606"/>
                  </a:lnTo>
                  <a:lnTo>
                    <a:pt x="0" y="626"/>
                  </a:lnTo>
                  <a:cubicBezTo>
                    <a:pt x="0" y="644"/>
                    <a:pt x="15" y="659"/>
                    <a:pt x="34" y="659"/>
                  </a:cubicBezTo>
                  <a:lnTo>
                    <a:pt x="355" y="659"/>
                  </a:lnTo>
                  <a:cubicBezTo>
                    <a:pt x="350" y="644"/>
                    <a:pt x="346" y="629"/>
                    <a:pt x="344" y="613"/>
                  </a:cubicBezTo>
                  <a:close/>
                  <a:moveTo>
                    <a:pt x="27" y="262"/>
                  </a:moveTo>
                  <a:lnTo>
                    <a:pt x="27" y="262"/>
                  </a:lnTo>
                  <a:cubicBezTo>
                    <a:pt x="27" y="258"/>
                    <a:pt x="30" y="255"/>
                    <a:pt x="34" y="255"/>
                  </a:cubicBezTo>
                  <a:lnTo>
                    <a:pt x="210" y="255"/>
                  </a:lnTo>
                  <a:lnTo>
                    <a:pt x="210" y="421"/>
                  </a:lnTo>
                  <a:lnTo>
                    <a:pt x="27" y="421"/>
                  </a:lnTo>
                  <a:lnTo>
                    <a:pt x="27" y="262"/>
                  </a:lnTo>
                  <a:close/>
                  <a:moveTo>
                    <a:pt x="210" y="447"/>
                  </a:moveTo>
                  <a:lnTo>
                    <a:pt x="210" y="447"/>
                  </a:lnTo>
                  <a:lnTo>
                    <a:pt x="210" y="613"/>
                  </a:lnTo>
                  <a:lnTo>
                    <a:pt x="34" y="613"/>
                  </a:lnTo>
                  <a:cubicBezTo>
                    <a:pt x="30" y="613"/>
                    <a:pt x="27" y="610"/>
                    <a:pt x="27" y="606"/>
                  </a:cubicBezTo>
                  <a:lnTo>
                    <a:pt x="27" y="447"/>
                  </a:lnTo>
                  <a:lnTo>
                    <a:pt x="210" y="447"/>
                  </a:lnTo>
                  <a:close/>
                  <a:moveTo>
                    <a:pt x="236" y="421"/>
                  </a:moveTo>
                  <a:lnTo>
                    <a:pt x="236" y="421"/>
                  </a:lnTo>
                  <a:lnTo>
                    <a:pt x="236" y="255"/>
                  </a:lnTo>
                  <a:lnTo>
                    <a:pt x="412" y="255"/>
                  </a:lnTo>
                  <a:lnTo>
                    <a:pt x="412" y="421"/>
                  </a:lnTo>
                  <a:lnTo>
                    <a:pt x="236" y="421"/>
                  </a:lnTo>
                  <a:close/>
                  <a:moveTo>
                    <a:pt x="425" y="173"/>
                  </a:moveTo>
                  <a:lnTo>
                    <a:pt x="425" y="173"/>
                  </a:lnTo>
                  <a:cubicBezTo>
                    <a:pt x="438" y="173"/>
                    <a:pt x="448" y="183"/>
                    <a:pt x="448" y="196"/>
                  </a:cubicBezTo>
                  <a:cubicBezTo>
                    <a:pt x="448" y="208"/>
                    <a:pt x="438" y="219"/>
                    <a:pt x="425" y="219"/>
                  </a:cubicBezTo>
                  <a:cubicBezTo>
                    <a:pt x="413" y="219"/>
                    <a:pt x="402" y="208"/>
                    <a:pt x="402" y="196"/>
                  </a:cubicBezTo>
                  <a:cubicBezTo>
                    <a:pt x="402" y="183"/>
                    <a:pt x="413" y="173"/>
                    <a:pt x="425" y="173"/>
                  </a:cubicBezTo>
                  <a:close/>
                  <a:moveTo>
                    <a:pt x="223" y="173"/>
                  </a:moveTo>
                  <a:lnTo>
                    <a:pt x="223" y="173"/>
                  </a:lnTo>
                  <a:cubicBezTo>
                    <a:pt x="236" y="173"/>
                    <a:pt x="246" y="183"/>
                    <a:pt x="246" y="196"/>
                  </a:cubicBezTo>
                  <a:cubicBezTo>
                    <a:pt x="246" y="208"/>
                    <a:pt x="236" y="219"/>
                    <a:pt x="223" y="219"/>
                  </a:cubicBezTo>
                  <a:cubicBezTo>
                    <a:pt x="211" y="219"/>
                    <a:pt x="201" y="208"/>
                    <a:pt x="201" y="196"/>
                  </a:cubicBezTo>
                  <a:cubicBezTo>
                    <a:pt x="201" y="183"/>
                    <a:pt x="211" y="173"/>
                    <a:pt x="223" y="173"/>
                  </a:cubicBezTo>
                  <a:close/>
                  <a:moveTo>
                    <a:pt x="672" y="497"/>
                  </a:moveTo>
                  <a:cubicBezTo>
                    <a:pt x="647" y="461"/>
                    <a:pt x="610" y="436"/>
                    <a:pt x="567" y="428"/>
                  </a:cubicBezTo>
                  <a:cubicBezTo>
                    <a:pt x="557" y="426"/>
                    <a:pt x="547" y="425"/>
                    <a:pt x="536" y="425"/>
                  </a:cubicBezTo>
                  <a:cubicBezTo>
                    <a:pt x="458" y="425"/>
                    <a:pt x="390" y="481"/>
                    <a:pt x="376" y="558"/>
                  </a:cubicBezTo>
                  <a:cubicBezTo>
                    <a:pt x="359" y="646"/>
                    <a:pt x="417" y="732"/>
                    <a:pt x="506" y="749"/>
                  </a:cubicBezTo>
                  <a:cubicBezTo>
                    <a:pt x="516" y="751"/>
                    <a:pt x="526" y="752"/>
                    <a:pt x="537" y="752"/>
                  </a:cubicBezTo>
                  <a:cubicBezTo>
                    <a:pt x="615" y="752"/>
                    <a:pt x="682" y="696"/>
                    <a:pt x="697" y="619"/>
                  </a:cubicBezTo>
                  <a:cubicBezTo>
                    <a:pt x="705" y="576"/>
                    <a:pt x="696" y="533"/>
                    <a:pt x="672" y="497"/>
                  </a:cubicBezTo>
                  <a:close/>
                  <a:moveTo>
                    <a:pt x="672" y="615"/>
                  </a:moveTo>
                  <a:lnTo>
                    <a:pt x="672" y="615"/>
                  </a:lnTo>
                  <a:cubicBezTo>
                    <a:pt x="660" y="680"/>
                    <a:pt x="603" y="727"/>
                    <a:pt x="537" y="727"/>
                  </a:cubicBezTo>
                  <a:cubicBezTo>
                    <a:pt x="528" y="727"/>
                    <a:pt x="519" y="726"/>
                    <a:pt x="511" y="724"/>
                  </a:cubicBezTo>
                  <a:cubicBezTo>
                    <a:pt x="436" y="710"/>
                    <a:pt x="386" y="638"/>
                    <a:pt x="401" y="563"/>
                  </a:cubicBezTo>
                  <a:cubicBezTo>
                    <a:pt x="413" y="498"/>
                    <a:pt x="470" y="450"/>
                    <a:pt x="536" y="450"/>
                  </a:cubicBezTo>
                  <a:cubicBezTo>
                    <a:pt x="545" y="450"/>
                    <a:pt x="554" y="451"/>
                    <a:pt x="562" y="453"/>
                  </a:cubicBezTo>
                  <a:cubicBezTo>
                    <a:pt x="599" y="460"/>
                    <a:pt x="630" y="480"/>
                    <a:pt x="651" y="511"/>
                  </a:cubicBezTo>
                  <a:cubicBezTo>
                    <a:pt x="672" y="541"/>
                    <a:pt x="679" y="578"/>
                    <a:pt x="672" y="615"/>
                  </a:cubicBezTo>
                  <a:close/>
                  <a:moveTo>
                    <a:pt x="571" y="648"/>
                  </a:moveTo>
                  <a:cubicBezTo>
                    <a:pt x="574" y="650"/>
                    <a:pt x="577" y="652"/>
                    <a:pt x="581" y="652"/>
                  </a:cubicBezTo>
                  <a:cubicBezTo>
                    <a:pt x="584" y="652"/>
                    <a:pt x="587" y="650"/>
                    <a:pt x="590" y="648"/>
                  </a:cubicBezTo>
                  <a:cubicBezTo>
                    <a:pt x="595" y="643"/>
                    <a:pt x="595" y="634"/>
                    <a:pt x="590" y="629"/>
                  </a:cubicBezTo>
                  <a:lnTo>
                    <a:pt x="550" y="589"/>
                  </a:lnTo>
                  <a:lnTo>
                    <a:pt x="550" y="488"/>
                  </a:lnTo>
                  <a:cubicBezTo>
                    <a:pt x="550" y="481"/>
                    <a:pt x="544" y="475"/>
                    <a:pt x="537" y="475"/>
                  </a:cubicBezTo>
                  <a:cubicBezTo>
                    <a:pt x="529" y="475"/>
                    <a:pt x="523" y="481"/>
                    <a:pt x="523" y="488"/>
                  </a:cubicBezTo>
                  <a:lnTo>
                    <a:pt x="523" y="594"/>
                  </a:lnTo>
                  <a:cubicBezTo>
                    <a:pt x="523" y="595"/>
                    <a:pt x="523" y="596"/>
                    <a:pt x="524" y="597"/>
                  </a:cubicBezTo>
                  <a:cubicBezTo>
                    <a:pt x="524" y="597"/>
                    <a:pt x="524" y="597"/>
                    <a:pt x="524" y="598"/>
                  </a:cubicBezTo>
                  <a:cubicBezTo>
                    <a:pt x="524" y="598"/>
                    <a:pt x="524" y="599"/>
                    <a:pt x="524" y="599"/>
                  </a:cubicBezTo>
                  <a:cubicBezTo>
                    <a:pt x="525" y="600"/>
                    <a:pt x="525" y="600"/>
                    <a:pt x="525" y="600"/>
                  </a:cubicBezTo>
                  <a:cubicBezTo>
                    <a:pt x="525" y="601"/>
                    <a:pt x="525" y="601"/>
                    <a:pt x="526" y="601"/>
                  </a:cubicBezTo>
                  <a:cubicBezTo>
                    <a:pt x="526" y="602"/>
                    <a:pt x="526" y="603"/>
                    <a:pt x="527" y="603"/>
                  </a:cubicBezTo>
                  <a:cubicBezTo>
                    <a:pt x="527" y="603"/>
                    <a:pt x="527" y="603"/>
                    <a:pt x="527" y="603"/>
                  </a:cubicBezTo>
                  <a:lnTo>
                    <a:pt x="571" y="648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602060" y="4517467"/>
              <a:ext cx="2159115" cy="83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302A28"/>
                  </a:solidFill>
                  <a:latin typeface="微软雅黑"/>
                </a:rPr>
                <a:t>零配件供应渠道和供应时间</a:t>
              </a: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8475493" y="2004903"/>
              <a:ext cx="695814" cy="695814"/>
            </a:xfrm>
            <a:prstGeom prst="ellipse">
              <a:avLst/>
            </a:prstGeom>
            <a:solidFill>
              <a:schemeClr val="tx1"/>
            </a:solidFill>
            <a:ln w="38100" cap="flat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FFFFFF"/>
                  </a:solidFill>
                  <a:latin typeface="微软雅黑"/>
                </a:rPr>
                <a:t>C</a:t>
              </a:r>
              <a:endParaRPr lang="zh-CN" altLang="en-US" sz="2799" b="1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31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3.2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00440" y="1067576"/>
            <a:ext cx="8074484" cy="1003580"/>
            <a:chOff x="3300440" y="1067576"/>
            <a:chExt cx="8074484" cy="1003580"/>
          </a:xfrm>
        </p:grpSpPr>
        <p:sp>
          <p:nvSpPr>
            <p:cNvPr id="8" name="矩形 7"/>
            <p:cNvSpPr/>
            <p:nvPr/>
          </p:nvSpPr>
          <p:spPr bwMode="auto">
            <a:xfrm>
              <a:off x="3300440" y="1067576"/>
              <a:ext cx="8074484" cy="100358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6" name="TextBox 17"/>
            <p:cNvSpPr txBox="1"/>
            <p:nvPr/>
          </p:nvSpPr>
          <p:spPr>
            <a:xfrm>
              <a:off x="3804233" y="1230899"/>
              <a:ext cx="7197052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在开业前两个月招聘形象气质佳的人员，送往其他店进行标准化学习，再进行考核筛选。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00440" y="2368841"/>
            <a:ext cx="8074484" cy="1003580"/>
            <a:chOff x="3300440" y="2368841"/>
            <a:chExt cx="8074484" cy="1003580"/>
          </a:xfrm>
        </p:grpSpPr>
        <p:sp>
          <p:nvSpPr>
            <p:cNvPr id="11" name="矩形 10"/>
            <p:cNvSpPr/>
            <p:nvPr/>
          </p:nvSpPr>
          <p:spPr bwMode="auto">
            <a:xfrm>
              <a:off x="3300440" y="2368841"/>
              <a:ext cx="8074484" cy="100358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3804233" y="2516871"/>
              <a:ext cx="7197052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在开业前一个月将人员招聘到位。管理人员和技术人员来自高端品牌店技术人员。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00440" y="3735036"/>
            <a:ext cx="8074484" cy="1003580"/>
            <a:chOff x="3300440" y="3735036"/>
            <a:chExt cx="8074484" cy="1003580"/>
          </a:xfrm>
        </p:grpSpPr>
        <p:sp>
          <p:nvSpPr>
            <p:cNvPr id="19" name="矩形 18"/>
            <p:cNvSpPr/>
            <p:nvPr/>
          </p:nvSpPr>
          <p:spPr bwMode="auto">
            <a:xfrm>
              <a:off x="3300440" y="3735036"/>
              <a:ext cx="8074484" cy="100358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TextBox 21"/>
            <p:cNvSpPr txBox="1"/>
            <p:nvPr/>
          </p:nvSpPr>
          <p:spPr>
            <a:xfrm>
              <a:off x="3804233" y="3883066"/>
              <a:ext cx="7197052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一部分从成都大经销商处购买，另一部分则根据以前积累的供应商，从全国范围采购，然后以空运的方式托运。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00440" y="5148503"/>
            <a:ext cx="8074484" cy="1003580"/>
            <a:chOff x="3300440" y="5148503"/>
            <a:chExt cx="8074484" cy="1003580"/>
          </a:xfrm>
        </p:grpSpPr>
        <p:sp>
          <p:nvSpPr>
            <p:cNvPr id="22" name="矩形 21"/>
            <p:cNvSpPr/>
            <p:nvPr/>
          </p:nvSpPr>
          <p:spPr bwMode="auto">
            <a:xfrm>
              <a:off x="3300440" y="5148503"/>
              <a:ext cx="8074484" cy="100358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TextBox 23"/>
            <p:cNvSpPr txBox="1"/>
            <p:nvPr/>
          </p:nvSpPr>
          <p:spPr>
            <a:xfrm>
              <a:off x="3804233" y="5451109"/>
              <a:ext cx="7197052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605958"/>
                  </a:solidFill>
                  <a:latin typeface="微软雅黑"/>
                </a:rPr>
                <a:t>在前期做口碑期间，物流无法当天送达的公司自行到成都取货。</a:t>
              </a:r>
            </a:p>
          </p:txBody>
        </p:sp>
      </p:grpSp>
      <p:sp>
        <p:nvSpPr>
          <p:cNvPr id="17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解决问题方案</a:t>
            </a:r>
          </a:p>
        </p:txBody>
      </p:sp>
      <p:sp>
        <p:nvSpPr>
          <p:cNvPr id="9" name="右箭头 5"/>
          <p:cNvSpPr/>
          <p:nvPr/>
        </p:nvSpPr>
        <p:spPr bwMode="auto">
          <a:xfrm>
            <a:off x="3228470" y="1370181"/>
            <a:ext cx="575764" cy="46158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2" name="右箭头 8"/>
          <p:cNvSpPr/>
          <p:nvPr/>
        </p:nvSpPr>
        <p:spPr bwMode="auto">
          <a:xfrm>
            <a:off x="3228470" y="2671446"/>
            <a:ext cx="575764" cy="46158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0" name="右箭头 11"/>
          <p:cNvSpPr/>
          <p:nvPr/>
        </p:nvSpPr>
        <p:spPr bwMode="auto">
          <a:xfrm>
            <a:off x="3228470" y="4037642"/>
            <a:ext cx="575764" cy="46158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3" name="右箭头 14"/>
          <p:cNvSpPr/>
          <p:nvPr/>
        </p:nvSpPr>
        <p:spPr bwMode="auto">
          <a:xfrm>
            <a:off x="3228470" y="5451109"/>
            <a:ext cx="575764" cy="461580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7228" y="1067576"/>
            <a:ext cx="2480253" cy="1003580"/>
            <a:chOff x="867228" y="1067576"/>
            <a:chExt cx="2480253" cy="1003580"/>
          </a:xfrm>
        </p:grpSpPr>
        <p:sp>
          <p:nvSpPr>
            <p:cNvPr id="10" name="矩形 9"/>
            <p:cNvSpPr/>
            <p:nvPr/>
          </p:nvSpPr>
          <p:spPr bwMode="auto">
            <a:xfrm>
              <a:off x="867228" y="1067576"/>
              <a:ext cx="2480253" cy="100358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TextBox 16"/>
            <p:cNvSpPr txBox="1"/>
            <p:nvPr/>
          </p:nvSpPr>
          <p:spPr>
            <a:xfrm>
              <a:off x="1285092" y="1211672"/>
              <a:ext cx="1769206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FFFFFF"/>
                  </a:solidFill>
                  <a:latin typeface="微软雅黑"/>
                </a:rPr>
                <a:t>前台接待人员招聘</a:t>
              </a:r>
              <a:endParaRPr lang="zh-CN" altLang="en-US" sz="21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7228" y="2368841"/>
            <a:ext cx="2480253" cy="1003580"/>
            <a:chOff x="867228" y="2368841"/>
            <a:chExt cx="2480253" cy="1003580"/>
          </a:xfrm>
        </p:grpSpPr>
        <p:sp>
          <p:nvSpPr>
            <p:cNvPr id="13" name="矩形 12"/>
            <p:cNvSpPr/>
            <p:nvPr/>
          </p:nvSpPr>
          <p:spPr bwMode="auto">
            <a:xfrm>
              <a:off x="867228" y="2368841"/>
              <a:ext cx="2480253" cy="100358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TextBox 18"/>
            <p:cNvSpPr txBox="1"/>
            <p:nvPr/>
          </p:nvSpPr>
          <p:spPr>
            <a:xfrm>
              <a:off x="1285092" y="2486954"/>
              <a:ext cx="1769206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3"/>
                  </a:solidFill>
                  <a:latin typeface="+mj-ea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2E2E2E"/>
                  </a:solidFill>
                </a:rPr>
                <a:t>技术人员招聘渠道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7228" y="3735036"/>
            <a:ext cx="2480253" cy="1003580"/>
            <a:chOff x="867228" y="3735036"/>
            <a:chExt cx="2480253" cy="1003580"/>
          </a:xfrm>
        </p:grpSpPr>
        <p:sp>
          <p:nvSpPr>
            <p:cNvPr id="21" name="矩形 20"/>
            <p:cNvSpPr/>
            <p:nvPr/>
          </p:nvSpPr>
          <p:spPr bwMode="auto">
            <a:xfrm>
              <a:off x="867228" y="3735036"/>
              <a:ext cx="2480253" cy="10035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TextBox 20"/>
            <p:cNvSpPr txBox="1"/>
            <p:nvPr/>
          </p:nvSpPr>
          <p:spPr>
            <a:xfrm>
              <a:off x="1285092" y="3821543"/>
              <a:ext cx="1769206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3"/>
                  </a:solidFill>
                  <a:latin typeface="+mj-ea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FFFFFF"/>
                  </a:solidFill>
                </a:rPr>
                <a:t>零配件供应渠道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7228" y="5148503"/>
            <a:ext cx="2480253" cy="1003580"/>
            <a:chOff x="867228" y="5148503"/>
            <a:chExt cx="2480253" cy="1003580"/>
          </a:xfrm>
        </p:grpSpPr>
        <p:sp>
          <p:nvSpPr>
            <p:cNvPr id="24" name="矩形 23"/>
            <p:cNvSpPr/>
            <p:nvPr/>
          </p:nvSpPr>
          <p:spPr bwMode="auto">
            <a:xfrm>
              <a:off x="867228" y="5148503"/>
              <a:ext cx="2480253" cy="100358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TextBox 22"/>
            <p:cNvSpPr txBox="1"/>
            <p:nvPr/>
          </p:nvSpPr>
          <p:spPr>
            <a:xfrm>
              <a:off x="1285092" y="5292145"/>
              <a:ext cx="1769206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3"/>
                  </a:solidFill>
                  <a:latin typeface="+mj-ea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2E2E2E"/>
                  </a:solidFill>
                </a:rPr>
                <a:t>零配件供应时间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36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3.3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20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/>
          <p:nvPr/>
        </p:nvSpPr>
        <p:spPr>
          <a:xfrm>
            <a:off x="0" y="2000099"/>
            <a:ext cx="6776358" cy="2160287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6873343" y="3578420"/>
            <a:ext cx="5318657" cy="581966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3343" y="2000099"/>
            <a:ext cx="2605287" cy="146124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86713" y="2000099"/>
            <a:ext cx="2605287" cy="14612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12951" y="2562411"/>
            <a:ext cx="8021079" cy="10156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600" b="1" dirty="0">
                <a:solidFill>
                  <a:srgbClr val="2E2E2E"/>
                </a:solidFill>
                <a:latin typeface="微软雅黑" panose="020B0503020204020204" pitchFamily="34" charset="-122"/>
                <a:cs typeface="宋体" panose="02010600030101010101" pitchFamily="2" charset="-122"/>
              </a:rPr>
              <a:t>项目发展规划</a:t>
            </a:r>
          </a:p>
        </p:txBody>
      </p:sp>
      <p:sp>
        <p:nvSpPr>
          <p:cNvPr id="23" name="TextBox 19"/>
          <p:cNvSpPr txBox="1"/>
          <p:nvPr/>
        </p:nvSpPr>
        <p:spPr>
          <a:xfrm>
            <a:off x="929725" y="4426149"/>
            <a:ext cx="3073738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销售部经营计划</a:t>
            </a:r>
          </a:p>
        </p:txBody>
      </p:sp>
      <p:sp>
        <p:nvSpPr>
          <p:cNvPr id="24" name="TextBox 21"/>
          <p:cNvSpPr txBox="1"/>
          <p:nvPr/>
        </p:nvSpPr>
        <p:spPr>
          <a:xfrm>
            <a:off x="4442188" y="4426149"/>
            <a:ext cx="3356245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售后部经营计划</a:t>
            </a:r>
          </a:p>
        </p:txBody>
      </p:sp>
      <p:sp>
        <p:nvSpPr>
          <p:cNvPr id="25" name="TextBox 22"/>
          <p:cNvSpPr txBox="1"/>
          <p:nvPr/>
        </p:nvSpPr>
        <p:spPr>
          <a:xfrm>
            <a:off x="910904" y="4858513"/>
            <a:ext cx="309255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美容改装部经营计划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4411814" y="4858513"/>
            <a:ext cx="23868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第一年推广计划</a:t>
            </a:r>
          </a:p>
        </p:txBody>
      </p:sp>
      <p:sp>
        <p:nvSpPr>
          <p:cNvPr id="27" name="Freeform 18"/>
          <p:cNvSpPr>
            <a:spLocks noEditPoints="1"/>
          </p:cNvSpPr>
          <p:nvPr/>
        </p:nvSpPr>
        <p:spPr bwMode="auto">
          <a:xfrm>
            <a:off x="642755" y="4924390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8" name="Freeform 19"/>
          <p:cNvSpPr>
            <a:spLocks noEditPoints="1"/>
          </p:cNvSpPr>
          <p:nvPr/>
        </p:nvSpPr>
        <p:spPr bwMode="auto">
          <a:xfrm>
            <a:off x="4143665" y="4924390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9" name="Freeform 21"/>
          <p:cNvSpPr>
            <a:spLocks noEditPoints="1"/>
          </p:cNvSpPr>
          <p:nvPr/>
        </p:nvSpPr>
        <p:spPr bwMode="auto">
          <a:xfrm>
            <a:off x="647790" y="4492026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22"/>
          <p:cNvSpPr>
            <a:spLocks noEditPoints="1"/>
          </p:cNvSpPr>
          <p:nvPr/>
        </p:nvSpPr>
        <p:spPr bwMode="auto">
          <a:xfrm>
            <a:off x="4145252" y="4492026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0904" y="5254092"/>
            <a:ext cx="309255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经营特色</a:t>
            </a:r>
          </a:p>
        </p:txBody>
      </p:sp>
      <p:sp>
        <p:nvSpPr>
          <p:cNvPr id="32" name="Freeform 18"/>
          <p:cNvSpPr>
            <a:spLocks noEditPoints="1"/>
          </p:cNvSpPr>
          <p:nvPr/>
        </p:nvSpPr>
        <p:spPr bwMode="auto">
          <a:xfrm>
            <a:off x="642755" y="5319969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552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8" y="228128"/>
            <a:ext cx="5206046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3198" dirty="0">
                <a:solidFill>
                  <a:srgbClr val="2E2E2E"/>
                </a:solidFill>
              </a:rPr>
              <a:t>销售部经营计划</a:t>
            </a:r>
            <a:r>
              <a:rPr lang="zh-CN" altLang="zh-CN" sz="2399" b="0" dirty="0">
                <a:solidFill>
                  <a:srgbClr val="2E2E2E"/>
                </a:solidFill>
              </a:rPr>
              <a:t>（第一年</a:t>
            </a:r>
            <a:r>
              <a:rPr lang="zh-CN" altLang="zh-CN" sz="2399" b="0" dirty="0">
                <a:solidFill>
                  <a:srgbClr val="302A28"/>
                </a:solidFill>
              </a:rPr>
              <a:t>）</a:t>
            </a:r>
            <a:endParaRPr lang="zh-CN" altLang="zh-CN" sz="3198" b="0" dirty="0">
              <a:solidFill>
                <a:srgbClr val="302A28"/>
              </a:solidFill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2242099" y="1608195"/>
            <a:ext cx="4921727" cy="5229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FFFFFF"/>
                </a:solidFill>
                <a:latin typeface="微软雅黑"/>
              </a:rPr>
              <a:t>展厅布置</a:t>
            </a:r>
          </a:p>
        </p:txBody>
      </p:sp>
      <p:sp>
        <p:nvSpPr>
          <p:cNvPr id="31" name="矩形 30"/>
          <p:cNvSpPr/>
          <p:nvPr/>
        </p:nvSpPr>
        <p:spPr>
          <a:xfrm>
            <a:off x="1267315" y="2289014"/>
            <a:ext cx="591580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按预期摆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10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台展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品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以高端产品为主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每个品种各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1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台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。销售客户洽谈区、加上销售人员办公室的话，整个销售部展厅预计会在300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——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400平方之间。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395658" y="1538825"/>
            <a:ext cx="678141" cy="661689"/>
            <a:chOff x="1027646" y="1207688"/>
            <a:chExt cx="1049788" cy="1024320"/>
          </a:xfrm>
        </p:grpSpPr>
        <p:sp>
          <p:nvSpPr>
            <p:cNvPr id="37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631" y="1224466"/>
              <a:ext cx="714800" cy="999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1</a:t>
              </a:r>
              <a:endParaRPr lang="zh-CN" altLang="en-US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" name="TextBox 4"/>
          <p:cNvSpPr txBox="1"/>
          <p:nvPr/>
        </p:nvSpPr>
        <p:spPr>
          <a:xfrm>
            <a:off x="2242099" y="4109461"/>
            <a:ext cx="4921727" cy="5229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FFFFFF"/>
                </a:solidFill>
                <a:latin typeface="微软雅黑"/>
              </a:rPr>
              <a:t>展品来源</a:t>
            </a:r>
          </a:p>
        </p:txBody>
      </p:sp>
      <p:sp>
        <p:nvSpPr>
          <p:cNvPr id="40" name="矩形 39"/>
          <p:cNvSpPr/>
          <p:nvPr/>
        </p:nvSpPr>
        <p:spPr>
          <a:xfrm>
            <a:off x="1267315" y="4790281"/>
            <a:ext cx="591580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①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由相关厂商给我们免费提供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。</a:t>
            </a:r>
            <a:endParaRPr lang="en-US" altLang="zh-CN" sz="1999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②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找大经销商，以保证金的形式由经销商提供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。</a:t>
            </a:r>
            <a:endParaRPr lang="en-US" altLang="zh-CN" sz="1999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③全款买断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展品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。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395658" y="4040091"/>
            <a:ext cx="678141" cy="661689"/>
            <a:chOff x="1027646" y="1207688"/>
            <a:chExt cx="1049788" cy="1024320"/>
          </a:xfrm>
        </p:grpSpPr>
        <p:sp>
          <p:nvSpPr>
            <p:cNvPr id="42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5633" y="1224466"/>
              <a:ext cx="714800" cy="999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2</a:t>
              </a:r>
              <a:endParaRPr lang="zh-CN" altLang="en-US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88720" y="1120449"/>
            <a:ext cx="4007805" cy="25256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720" y="3793544"/>
            <a:ext cx="4007805" cy="252562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2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4.1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39" grpId="0" animBg="1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9" y="228128"/>
            <a:ext cx="7219309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3198" dirty="0">
                <a:solidFill>
                  <a:srgbClr val="2E2E2E"/>
                </a:solidFill>
              </a:rPr>
              <a:t>销售部经营计划</a:t>
            </a:r>
            <a:r>
              <a:rPr lang="zh-CN" altLang="zh-CN" sz="2399" b="0" dirty="0">
                <a:solidFill>
                  <a:srgbClr val="2E2E2E"/>
                </a:solidFill>
              </a:rPr>
              <a:t>（第一年）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2242099" y="1570187"/>
            <a:ext cx="4921727" cy="5229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FFFFFF"/>
                </a:solidFill>
                <a:latin typeface="微软雅黑"/>
              </a:rPr>
              <a:t>费用分配</a:t>
            </a:r>
          </a:p>
        </p:txBody>
      </p:sp>
      <p:sp>
        <p:nvSpPr>
          <p:cNvPr id="16" name="矩形 15"/>
          <p:cNvSpPr/>
          <p:nvPr/>
        </p:nvSpPr>
        <p:spPr>
          <a:xfrm>
            <a:off x="1267315" y="2251006"/>
            <a:ext cx="5915806" cy="1322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前期销售经理7000元/月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销售顾问1600元/月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内勤2200/月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加上社保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，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销售部人员开销在17300元。加上平时的办公用品费用，销售部总费用在</a:t>
            </a:r>
            <a:r>
              <a:rPr lang="zh-CN" altLang="zh-CN" sz="1999" b="1" dirty="0">
                <a:solidFill>
                  <a:srgbClr val="FFC000"/>
                </a:solidFill>
                <a:latin typeface="微软雅黑"/>
              </a:rPr>
              <a:t>20000元</a:t>
            </a:r>
            <a:r>
              <a:rPr lang="en-US" altLang="zh-CN" sz="1999" b="1" dirty="0">
                <a:solidFill>
                  <a:srgbClr val="FFC000"/>
                </a:solidFill>
                <a:latin typeface="微软雅黑"/>
              </a:rPr>
              <a:t>/</a:t>
            </a:r>
            <a:r>
              <a:rPr lang="zh-CN" altLang="en-US" sz="1999" b="1" dirty="0">
                <a:solidFill>
                  <a:srgbClr val="FFC000"/>
                </a:solidFill>
                <a:latin typeface="微软雅黑"/>
              </a:rPr>
              <a:t>月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左右。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395658" y="1500816"/>
            <a:ext cx="678141" cy="661689"/>
            <a:chOff x="1027646" y="1207688"/>
            <a:chExt cx="1049788" cy="1024320"/>
          </a:xfrm>
        </p:grpSpPr>
        <p:sp>
          <p:nvSpPr>
            <p:cNvPr id="18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75631" y="1224466"/>
              <a:ext cx="714800" cy="999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3</a:t>
              </a:r>
              <a:endParaRPr lang="zh-CN" altLang="en-US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sp>
        <p:nvSpPr>
          <p:cNvPr id="20" name="TextBox 4"/>
          <p:cNvSpPr txBox="1"/>
          <p:nvPr/>
        </p:nvSpPr>
        <p:spPr>
          <a:xfrm>
            <a:off x="2242099" y="4229324"/>
            <a:ext cx="4921727" cy="5229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FFFFFF"/>
                </a:solidFill>
                <a:latin typeface="微软雅黑"/>
              </a:rPr>
              <a:t>销售目标</a:t>
            </a:r>
          </a:p>
        </p:txBody>
      </p:sp>
      <p:sp>
        <p:nvSpPr>
          <p:cNvPr id="21" name="矩形 20"/>
          <p:cNvSpPr/>
          <p:nvPr/>
        </p:nvSpPr>
        <p:spPr>
          <a:xfrm>
            <a:off x="1267315" y="4910143"/>
            <a:ext cx="591580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根据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海东市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的实际情况，预估第一年销量在</a:t>
            </a:r>
            <a:r>
              <a:rPr lang="en-US" altLang="zh-CN" sz="1999" b="1" dirty="0">
                <a:solidFill>
                  <a:srgbClr val="FFC000"/>
                </a:solidFill>
                <a:latin typeface="微软雅黑"/>
              </a:rPr>
              <a:t>1000</a:t>
            </a:r>
            <a:r>
              <a:rPr lang="zh-CN" altLang="zh-CN" sz="1999" b="1" dirty="0">
                <a:solidFill>
                  <a:srgbClr val="FFC000"/>
                </a:solidFill>
                <a:latin typeface="微软雅黑"/>
              </a:rPr>
              <a:t>台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设备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，销售毛利约</a:t>
            </a:r>
            <a:r>
              <a:rPr lang="zh-CN" altLang="zh-CN" sz="1999" b="1" dirty="0">
                <a:solidFill>
                  <a:srgbClr val="FFC000"/>
                </a:solidFill>
                <a:latin typeface="微软雅黑"/>
              </a:rPr>
              <a:t>86万</a:t>
            </a:r>
            <a:r>
              <a:rPr lang="zh-CN" altLang="zh-CN" sz="1999" dirty="0">
                <a:solidFill>
                  <a:srgbClr val="605958"/>
                </a:solidFill>
                <a:latin typeface="微软雅黑"/>
              </a:rPr>
              <a:t>。制定以下任务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。具体每月销售计划请见销售表。</a:t>
            </a:r>
            <a:endParaRPr lang="zh-CN" altLang="zh-CN" sz="1999" dirty="0">
              <a:solidFill>
                <a:srgbClr val="605958"/>
              </a:solidFill>
              <a:latin typeface="微软雅黑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395658" y="4159953"/>
            <a:ext cx="678141" cy="661689"/>
            <a:chOff x="1027646" y="1207688"/>
            <a:chExt cx="1049788" cy="1024320"/>
          </a:xfrm>
        </p:grpSpPr>
        <p:sp>
          <p:nvSpPr>
            <p:cNvPr id="28" name="Freeform 17"/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75633" y="1224466"/>
              <a:ext cx="714800" cy="9995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rgbClr val="2E2E2E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4</a:t>
              </a:r>
              <a:endParaRPr lang="zh-CN" altLang="en-US" sz="3598" dirty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6307" y="1341855"/>
            <a:ext cx="4194482" cy="4823935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33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4.2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0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8" y="228128"/>
            <a:ext cx="6334928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售后部经营计划</a:t>
            </a:r>
            <a:r>
              <a:rPr lang="zh-CN" altLang="en-US" sz="2399" b="0" dirty="0">
                <a:solidFill>
                  <a:srgbClr val="2E2E2E"/>
                </a:solidFill>
              </a:rPr>
              <a:t>（第一年）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630594" y="1553670"/>
            <a:ext cx="3137975" cy="1011701"/>
            <a:chOff x="1630594" y="1553670"/>
            <a:chExt cx="3137975" cy="1011701"/>
          </a:xfrm>
        </p:grpSpPr>
        <p:sp>
          <p:nvSpPr>
            <p:cNvPr id="43" name="TextBox 28"/>
            <p:cNvSpPr txBox="1"/>
            <p:nvPr/>
          </p:nvSpPr>
          <p:spPr>
            <a:xfrm>
              <a:off x="2802162" y="1553670"/>
              <a:ext cx="190436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场地面积</a:t>
              </a:r>
            </a:p>
          </p:txBody>
        </p:sp>
        <p:sp>
          <p:nvSpPr>
            <p:cNvPr id="44" name="TextBox 29"/>
            <p:cNvSpPr txBox="1"/>
            <p:nvPr/>
          </p:nvSpPr>
          <p:spPr>
            <a:xfrm>
              <a:off x="1630594" y="1919376"/>
              <a:ext cx="3137975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2"/>
                  </a:solidFill>
                  <a:latin typeface="+mn-ea"/>
                  <a:ea typeface="+mn-ea"/>
                </a:defRPr>
              </a:lvl1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605958"/>
                  </a:solidFill>
                </a:rPr>
                <a:t>2000</a:t>
              </a:r>
              <a:r>
                <a:rPr lang="zh-CN" altLang="en-US" sz="1799" dirty="0">
                  <a:solidFill>
                    <a:srgbClr val="605958"/>
                  </a:solidFill>
                </a:rPr>
                <a:t>平米，维修工位</a:t>
              </a:r>
              <a:r>
                <a:rPr lang="en-US" altLang="zh-CN" sz="1799" dirty="0">
                  <a:solidFill>
                    <a:srgbClr val="605958"/>
                  </a:solidFill>
                </a:rPr>
                <a:t>20</a:t>
              </a:r>
              <a:r>
                <a:rPr lang="zh-CN" altLang="en-US" sz="1799" dirty="0">
                  <a:solidFill>
                    <a:srgbClr val="605958"/>
                  </a:solidFill>
                </a:rPr>
                <a:t>个，人员配置</a:t>
              </a:r>
              <a:r>
                <a:rPr lang="en-US" altLang="zh-CN" sz="1799" dirty="0">
                  <a:solidFill>
                    <a:srgbClr val="605958"/>
                  </a:solidFill>
                </a:rPr>
                <a:t>16-18</a:t>
              </a:r>
              <a:r>
                <a:rPr lang="zh-CN" altLang="en-US" sz="1799" dirty="0">
                  <a:solidFill>
                    <a:srgbClr val="605958"/>
                  </a:solidFill>
                </a:rPr>
                <a:t>人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697281" y="1587957"/>
            <a:ext cx="3137975" cy="1011701"/>
            <a:chOff x="7697281" y="1587957"/>
            <a:chExt cx="3137975" cy="1011701"/>
          </a:xfrm>
        </p:grpSpPr>
        <p:sp>
          <p:nvSpPr>
            <p:cNvPr id="45" name="TextBox 30"/>
            <p:cNvSpPr txBox="1"/>
            <p:nvPr/>
          </p:nvSpPr>
          <p:spPr>
            <a:xfrm>
              <a:off x="7697281" y="1587957"/>
              <a:ext cx="190436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基础设备</a:t>
              </a:r>
            </a:p>
          </p:txBody>
        </p:sp>
        <p:sp>
          <p:nvSpPr>
            <p:cNvPr id="46" name="TextBox 31"/>
            <p:cNvSpPr txBox="1"/>
            <p:nvPr/>
          </p:nvSpPr>
          <p:spPr>
            <a:xfrm>
              <a:off x="7697281" y="1953663"/>
              <a:ext cx="3137975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>
                  <a:solidFill>
                    <a:schemeClr val="bg2"/>
                  </a:solidFill>
                  <a:latin typeface="+mn-ea"/>
                  <a:ea typeface="+mn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605958"/>
                  </a:solidFill>
                </a:rPr>
                <a:t>举升机、送救急车辆等。设备投入配备齐全在</a:t>
              </a:r>
              <a:r>
                <a:rPr lang="en-US" altLang="zh-CN" sz="1799" dirty="0">
                  <a:solidFill>
                    <a:srgbClr val="605958"/>
                  </a:solidFill>
                </a:rPr>
                <a:t>80</a:t>
              </a:r>
              <a:r>
                <a:rPr lang="zh-CN" altLang="en-US" sz="1799" dirty="0">
                  <a:solidFill>
                    <a:srgbClr val="605958"/>
                  </a:solidFill>
                </a:rPr>
                <a:t>万以内。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05255" y="3165147"/>
            <a:ext cx="3137975" cy="1288555"/>
            <a:chOff x="8105255" y="3165147"/>
            <a:chExt cx="3137975" cy="1288555"/>
          </a:xfrm>
        </p:grpSpPr>
        <p:sp>
          <p:nvSpPr>
            <p:cNvPr id="47" name="TextBox 32"/>
            <p:cNvSpPr txBox="1"/>
            <p:nvPr/>
          </p:nvSpPr>
          <p:spPr>
            <a:xfrm>
              <a:off x="8105255" y="3165147"/>
              <a:ext cx="2010698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人员配置</a:t>
              </a:r>
            </a:p>
          </p:txBody>
        </p:sp>
        <p:sp>
          <p:nvSpPr>
            <p:cNvPr id="48" name="TextBox 33"/>
            <p:cNvSpPr txBox="1"/>
            <p:nvPr/>
          </p:nvSpPr>
          <p:spPr>
            <a:xfrm>
              <a:off x="8105255" y="3530853"/>
              <a:ext cx="3137975" cy="92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+mn-ea"/>
                  <a:ea typeface="+mn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605958"/>
                  </a:solidFill>
                </a:rPr>
                <a:t>服务总监，技术主管各</a:t>
              </a:r>
              <a:r>
                <a:rPr lang="en-US" altLang="zh-CN" sz="1799" dirty="0">
                  <a:solidFill>
                    <a:srgbClr val="605958"/>
                  </a:solidFill>
                </a:rPr>
                <a:t>1</a:t>
              </a:r>
              <a:r>
                <a:rPr lang="zh-CN" altLang="en-US" sz="1799" dirty="0">
                  <a:solidFill>
                    <a:srgbClr val="605958"/>
                  </a:solidFill>
                </a:rPr>
                <a:t>人，顾问</a:t>
              </a:r>
              <a:r>
                <a:rPr lang="en-US" altLang="zh-CN" sz="1799" dirty="0">
                  <a:solidFill>
                    <a:srgbClr val="605958"/>
                  </a:solidFill>
                </a:rPr>
                <a:t>2</a:t>
              </a:r>
              <a:r>
                <a:rPr lang="zh-CN" altLang="en-US" sz="1799" dirty="0">
                  <a:solidFill>
                    <a:srgbClr val="605958"/>
                  </a:solidFill>
                </a:rPr>
                <a:t>人，各类技师</a:t>
              </a:r>
              <a:r>
                <a:rPr lang="en-US" altLang="zh-CN" sz="1799" dirty="0">
                  <a:solidFill>
                    <a:srgbClr val="605958"/>
                  </a:solidFill>
                </a:rPr>
                <a:t>8</a:t>
              </a:r>
              <a:r>
                <a:rPr lang="zh-CN" altLang="en-US" sz="1799" dirty="0">
                  <a:solidFill>
                    <a:srgbClr val="605958"/>
                  </a:solidFill>
                </a:rPr>
                <a:t>人，学徒若干。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98297" y="4786798"/>
            <a:ext cx="3137976" cy="1288555"/>
            <a:chOff x="7598297" y="4786798"/>
            <a:chExt cx="3137976" cy="1288555"/>
          </a:xfrm>
        </p:grpSpPr>
        <p:sp>
          <p:nvSpPr>
            <p:cNvPr id="49" name="TextBox 34"/>
            <p:cNvSpPr txBox="1"/>
            <p:nvPr/>
          </p:nvSpPr>
          <p:spPr>
            <a:xfrm>
              <a:off x="7598297" y="4786798"/>
              <a:ext cx="2446998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人员渠道</a:t>
              </a:r>
            </a:p>
          </p:txBody>
        </p:sp>
        <p:sp>
          <p:nvSpPr>
            <p:cNvPr id="50" name="TextBox 35"/>
            <p:cNvSpPr txBox="1"/>
            <p:nvPr/>
          </p:nvSpPr>
          <p:spPr>
            <a:xfrm>
              <a:off x="7598298" y="5152504"/>
              <a:ext cx="3137975" cy="92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800">
                  <a:solidFill>
                    <a:schemeClr val="tx2"/>
                  </a:solidFill>
                  <a:latin typeface="+mn-ea"/>
                  <a:ea typeface="+mn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605958"/>
                  </a:solidFill>
                </a:rPr>
                <a:t>管理人员和技术人员来自高端品牌</a:t>
              </a:r>
              <a:r>
                <a:rPr lang="en-US" altLang="zh-CN" sz="1799" dirty="0">
                  <a:solidFill>
                    <a:srgbClr val="605958"/>
                  </a:solidFill>
                </a:rPr>
                <a:t>4S</a:t>
              </a:r>
              <a:r>
                <a:rPr lang="zh-CN" altLang="en-US" sz="1799" dirty="0">
                  <a:solidFill>
                    <a:srgbClr val="605958"/>
                  </a:solidFill>
                </a:rPr>
                <a:t>店，技术人员</a:t>
              </a:r>
              <a:r>
                <a:rPr lang="en-US" altLang="zh-CN" sz="1799" dirty="0">
                  <a:solidFill>
                    <a:srgbClr val="605958"/>
                  </a:solidFill>
                </a:rPr>
                <a:t>5</a:t>
              </a:r>
              <a:r>
                <a:rPr lang="zh-CN" altLang="en-US" sz="1799" dirty="0">
                  <a:solidFill>
                    <a:srgbClr val="605958"/>
                  </a:solidFill>
                </a:rPr>
                <a:t>年以上的</a:t>
              </a:r>
              <a:r>
                <a:rPr lang="en-US" altLang="zh-CN" sz="1799" dirty="0">
                  <a:solidFill>
                    <a:srgbClr val="605958"/>
                  </a:solidFill>
                </a:rPr>
                <a:t>4S</a:t>
              </a:r>
              <a:r>
                <a:rPr lang="zh-CN" altLang="en-US" sz="1799" dirty="0">
                  <a:solidFill>
                    <a:srgbClr val="605958"/>
                  </a:solidFill>
                </a:rPr>
                <a:t>维修经验。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88561" y="4793482"/>
            <a:ext cx="3137975" cy="1011701"/>
            <a:chOff x="1788561" y="4793482"/>
            <a:chExt cx="3137975" cy="1011701"/>
          </a:xfrm>
        </p:grpSpPr>
        <p:sp>
          <p:nvSpPr>
            <p:cNvPr id="51" name="TextBox 36"/>
            <p:cNvSpPr txBox="1"/>
            <p:nvPr/>
          </p:nvSpPr>
          <p:spPr>
            <a:xfrm>
              <a:off x="2704542" y="4793482"/>
              <a:ext cx="2010698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流动资金</a:t>
              </a:r>
            </a:p>
          </p:txBody>
        </p:sp>
        <p:sp>
          <p:nvSpPr>
            <p:cNvPr id="52" name="TextBox 37"/>
            <p:cNvSpPr txBox="1"/>
            <p:nvPr/>
          </p:nvSpPr>
          <p:spPr>
            <a:xfrm>
              <a:off x="1788561" y="5159188"/>
              <a:ext cx="3137975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+mn-ea"/>
                  <a:ea typeface="+mn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605958"/>
                  </a:solidFill>
                </a:rPr>
                <a:t>考虑前期亏损需准备半年的流动资金约</a:t>
              </a:r>
              <a:r>
                <a:rPr lang="en-US" altLang="zh-CN" sz="1799" dirty="0">
                  <a:solidFill>
                    <a:srgbClr val="605958"/>
                  </a:solidFill>
                </a:rPr>
                <a:t>60</a:t>
              </a:r>
              <a:r>
                <a:rPr lang="zh-CN" altLang="en-US" sz="1799" dirty="0">
                  <a:solidFill>
                    <a:srgbClr val="605958"/>
                  </a:solidFill>
                </a:rPr>
                <a:t>万左右。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48494" y="3165147"/>
            <a:ext cx="3151437" cy="1288555"/>
            <a:chOff x="1048494" y="3165147"/>
            <a:chExt cx="3151437" cy="1288555"/>
          </a:xfrm>
        </p:grpSpPr>
        <p:sp>
          <p:nvSpPr>
            <p:cNvPr id="53" name="TextBox 38"/>
            <p:cNvSpPr txBox="1"/>
            <p:nvPr/>
          </p:nvSpPr>
          <p:spPr>
            <a:xfrm>
              <a:off x="2989972" y="3165147"/>
              <a:ext cx="1209959" cy="399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经营目标</a:t>
              </a:r>
            </a:p>
          </p:txBody>
        </p:sp>
        <p:sp>
          <p:nvSpPr>
            <p:cNvPr id="54" name="TextBox 59"/>
            <p:cNvSpPr txBox="1"/>
            <p:nvPr/>
          </p:nvSpPr>
          <p:spPr>
            <a:xfrm>
              <a:off x="1048494" y="3530853"/>
              <a:ext cx="3137975" cy="92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800">
                  <a:solidFill>
                    <a:schemeClr val="tx2"/>
                  </a:solidFill>
                  <a:latin typeface="+mn-ea"/>
                  <a:ea typeface="+mn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605958"/>
                  </a:solidFill>
                </a:rPr>
                <a:t>预计前半年为亏损期，半年以后售后开始盈利，在两年时间内收回成本。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273009" y="1882766"/>
            <a:ext cx="3773160" cy="3496649"/>
            <a:chOff x="4273009" y="1882766"/>
            <a:chExt cx="3773160" cy="3496649"/>
          </a:xfrm>
        </p:grpSpPr>
        <p:grpSp>
          <p:nvGrpSpPr>
            <p:cNvPr id="31" name="组合 30"/>
            <p:cNvGrpSpPr/>
            <p:nvPr/>
          </p:nvGrpSpPr>
          <p:grpSpPr>
            <a:xfrm>
              <a:off x="4273009" y="1882766"/>
              <a:ext cx="3773160" cy="3496649"/>
              <a:chOff x="4275234" y="1881961"/>
              <a:chExt cx="3775125" cy="3498470"/>
            </a:xfrm>
            <a:solidFill>
              <a:schemeClr val="bg1"/>
            </a:solidFill>
          </p:grpSpPr>
          <p:grpSp>
            <p:nvGrpSpPr>
              <p:cNvPr id="32" name="组合 31"/>
              <p:cNvGrpSpPr/>
              <p:nvPr/>
            </p:nvGrpSpPr>
            <p:grpSpPr>
              <a:xfrm>
                <a:off x="4275234" y="1890318"/>
                <a:ext cx="3318624" cy="3485729"/>
                <a:chOff x="4275234" y="1890318"/>
                <a:chExt cx="3318624" cy="3485729"/>
              </a:xfrm>
              <a:grpFill/>
            </p:grpSpPr>
            <p:sp>
              <p:nvSpPr>
                <p:cNvPr id="37" name="Isosceles Triangle 3"/>
                <p:cNvSpPr/>
                <p:nvPr/>
              </p:nvSpPr>
              <p:spPr>
                <a:xfrm rot="12600000" flipH="1">
                  <a:off x="5877521" y="1890318"/>
                  <a:ext cx="1716337" cy="1614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6646" h="2057361">
                      <a:moveTo>
                        <a:pt x="50507" y="1635375"/>
                      </a:moveTo>
                      <a:cubicBezTo>
                        <a:pt x="190339" y="1901653"/>
                        <a:pt x="604898" y="2057361"/>
                        <a:pt x="1097276" y="2057361"/>
                      </a:cubicBezTo>
                      <a:cubicBezTo>
                        <a:pt x="1439870" y="2057361"/>
                        <a:pt x="2107216" y="1912345"/>
                        <a:pt x="2186646" y="1517443"/>
                      </a:cubicBezTo>
                      <a:cubicBezTo>
                        <a:pt x="2145694" y="1508942"/>
                        <a:pt x="2105984" y="1493643"/>
                        <a:pt x="2067706" y="1471954"/>
                      </a:cubicBezTo>
                      <a:cubicBezTo>
                        <a:pt x="1813102" y="1327693"/>
                        <a:pt x="1510947" y="670352"/>
                        <a:pt x="1214994" y="81058"/>
                      </a:cubicBezTo>
                      <a:lnTo>
                        <a:pt x="1261793" y="0"/>
                      </a:lnTo>
                      <a:lnTo>
                        <a:pt x="778206" y="0"/>
                      </a:lnTo>
                      <a:cubicBezTo>
                        <a:pt x="415839" y="550951"/>
                        <a:pt x="-2358" y="1141294"/>
                        <a:pt x="11" y="1433918"/>
                      </a:cubicBezTo>
                      <a:cubicBezTo>
                        <a:pt x="599" y="1506589"/>
                        <a:pt x="18237" y="1573926"/>
                        <a:pt x="50507" y="1635375"/>
                      </a:cubicBezTo>
                      <a:close/>
                    </a:path>
                  </a:pathLst>
                </a:custGeom>
                <a:solidFill>
                  <a:srgbClr val="2E2E2E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 dirty="0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8" name="Isosceles Triangle 3"/>
                <p:cNvSpPr/>
                <p:nvPr/>
              </p:nvSpPr>
              <p:spPr>
                <a:xfrm rot="5400000">
                  <a:off x="4225953" y="2839941"/>
                  <a:ext cx="1713423" cy="1614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2933" h="2057361">
                      <a:moveTo>
                        <a:pt x="38879" y="1635374"/>
                      </a:moveTo>
                      <a:cubicBezTo>
                        <a:pt x="20780" y="1600909"/>
                        <a:pt x="7284" y="1564592"/>
                        <a:pt x="0" y="1526256"/>
                      </a:cubicBezTo>
                      <a:cubicBezTo>
                        <a:pt x="22828" y="1518153"/>
                        <a:pt x="45187" y="1507839"/>
                        <a:pt x="67077" y="1495436"/>
                      </a:cubicBezTo>
                      <a:cubicBezTo>
                        <a:pt x="321681" y="1351176"/>
                        <a:pt x="623835" y="693835"/>
                        <a:pt x="919789" y="104541"/>
                      </a:cubicBezTo>
                      <a:lnTo>
                        <a:pt x="859433" y="0"/>
                      </a:lnTo>
                      <a:lnTo>
                        <a:pt x="1410055" y="0"/>
                      </a:lnTo>
                      <a:cubicBezTo>
                        <a:pt x="1769230" y="531536"/>
                        <a:pt x="2179619" y="1090065"/>
                        <a:pt x="2182914" y="1433918"/>
                      </a:cubicBezTo>
                      <a:cubicBezTo>
                        <a:pt x="2187305" y="1892075"/>
                        <a:pt x="1451404" y="2057361"/>
                        <a:pt x="1085649" y="2057361"/>
                      </a:cubicBezTo>
                      <a:cubicBezTo>
                        <a:pt x="593271" y="2057361"/>
                        <a:pt x="178712" y="1901652"/>
                        <a:pt x="38879" y="1635374"/>
                      </a:cubicBezTo>
                      <a:close/>
                    </a:path>
                  </a:pathLst>
                </a:custGeom>
                <a:solidFill>
                  <a:srgbClr val="2E2E2E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9" name="Isosceles Triangle 3"/>
                <p:cNvSpPr/>
                <p:nvPr/>
              </p:nvSpPr>
              <p:spPr>
                <a:xfrm rot="19800000">
                  <a:off x="5859228" y="3761187"/>
                  <a:ext cx="1709934" cy="1614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8487" h="2057361">
                      <a:moveTo>
                        <a:pt x="895695" y="0"/>
                      </a:moveTo>
                      <a:lnTo>
                        <a:pt x="1405609" y="0"/>
                      </a:lnTo>
                      <a:cubicBezTo>
                        <a:pt x="1764784" y="531537"/>
                        <a:pt x="2175173" y="1090065"/>
                        <a:pt x="2178468" y="1433918"/>
                      </a:cubicBezTo>
                      <a:cubicBezTo>
                        <a:pt x="2182859" y="1892075"/>
                        <a:pt x="1446958" y="2057361"/>
                        <a:pt x="1081203" y="2057361"/>
                      </a:cubicBezTo>
                      <a:cubicBezTo>
                        <a:pt x="535014" y="2057361"/>
                        <a:pt x="84582" y="1865759"/>
                        <a:pt x="0" y="1543817"/>
                      </a:cubicBezTo>
                      <a:cubicBezTo>
                        <a:pt x="36694" y="1536726"/>
                        <a:pt x="72316" y="1522332"/>
                        <a:pt x="107037" y="1501840"/>
                      </a:cubicBezTo>
                      <a:cubicBezTo>
                        <a:pt x="403175" y="1327060"/>
                        <a:pt x="681680" y="692388"/>
                        <a:pt x="962417" y="115565"/>
                      </a:cubicBezTo>
                      <a:close/>
                    </a:path>
                  </a:pathLst>
                </a:custGeom>
                <a:solidFill>
                  <a:srgbClr val="2E2E2E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4760278" y="1881961"/>
                <a:ext cx="3290081" cy="3498470"/>
                <a:chOff x="4760278" y="1881961"/>
                <a:chExt cx="3290081" cy="3498470"/>
              </a:xfrm>
              <a:grpFill/>
            </p:grpSpPr>
            <p:sp>
              <p:nvSpPr>
                <p:cNvPr id="34" name="Isosceles Triangle 3"/>
                <p:cNvSpPr/>
                <p:nvPr/>
              </p:nvSpPr>
              <p:spPr>
                <a:xfrm rot="19800000" flipV="1">
                  <a:off x="4760278" y="1881961"/>
                  <a:ext cx="1717535" cy="1614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8171" h="2057361">
                      <a:moveTo>
                        <a:pt x="1097276" y="2057361"/>
                      </a:moveTo>
                      <a:cubicBezTo>
                        <a:pt x="1443899" y="2057361"/>
                        <a:pt x="2122958" y="1908914"/>
                        <a:pt x="2188171" y="1503241"/>
                      </a:cubicBezTo>
                      <a:cubicBezTo>
                        <a:pt x="2163927" y="1495178"/>
                        <a:pt x="2140286" y="1484410"/>
                        <a:pt x="2117168" y="1471311"/>
                      </a:cubicBezTo>
                      <a:cubicBezTo>
                        <a:pt x="1862564" y="1327050"/>
                        <a:pt x="1560409" y="669709"/>
                        <a:pt x="1264456" y="80415"/>
                      </a:cubicBezTo>
                      <a:lnTo>
                        <a:pt x="1310883" y="0"/>
                      </a:lnTo>
                      <a:lnTo>
                        <a:pt x="778206" y="0"/>
                      </a:lnTo>
                      <a:cubicBezTo>
                        <a:pt x="415839" y="550951"/>
                        <a:pt x="-2358" y="1141295"/>
                        <a:pt x="11" y="1433918"/>
                      </a:cubicBezTo>
                      <a:cubicBezTo>
                        <a:pt x="3148" y="1821495"/>
                        <a:pt x="491273" y="2057361"/>
                        <a:pt x="1097276" y="205736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" name="Isosceles Triangle 3"/>
                <p:cNvSpPr/>
                <p:nvPr/>
              </p:nvSpPr>
              <p:spPr>
                <a:xfrm rot="16200000" flipH="1">
                  <a:off x="6387238" y="2842800"/>
                  <a:ext cx="1711382" cy="1614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0334" h="2057361">
                      <a:moveTo>
                        <a:pt x="252332" y="813832"/>
                      </a:moveTo>
                      <a:cubicBezTo>
                        <a:pt x="102783" y="1066864"/>
                        <a:pt x="-1174" y="1287606"/>
                        <a:pt x="11" y="1433919"/>
                      </a:cubicBezTo>
                      <a:cubicBezTo>
                        <a:pt x="3148" y="1821495"/>
                        <a:pt x="491273" y="2057361"/>
                        <a:pt x="1097276" y="2057361"/>
                      </a:cubicBezTo>
                      <a:cubicBezTo>
                        <a:pt x="1433748" y="2057361"/>
                        <a:pt x="2083468" y="1917482"/>
                        <a:pt x="2180334" y="1537981"/>
                      </a:cubicBezTo>
                      <a:cubicBezTo>
                        <a:pt x="2151229" y="1529910"/>
                        <a:pt x="2122821" y="1517403"/>
                        <a:pt x="2094992" y="1500978"/>
                      </a:cubicBezTo>
                      <a:cubicBezTo>
                        <a:pt x="1798854" y="1326198"/>
                        <a:pt x="1520348" y="691527"/>
                        <a:pt x="1239612" y="114703"/>
                      </a:cubicBezTo>
                      <a:lnTo>
                        <a:pt x="1305836" y="0"/>
                      </a:lnTo>
                      <a:lnTo>
                        <a:pt x="778206" y="0"/>
                      </a:lnTo>
                      <a:cubicBezTo>
                        <a:pt x="597022" y="275475"/>
                        <a:pt x="401881" y="560799"/>
                        <a:pt x="252332" y="813832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" name="Isosceles Triangle 3"/>
                <p:cNvSpPr/>
                <p:nvPr/>
              </p:nvSpPr>
              <p:spPr>
                <a:xfrm rot="1800000">
                  <a:off x="4796683" y="3765570"/>
                  <a:ext cx="1709082" cy="16148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7404" h="2057361">
                      <a:moveTo>
                        <a:pt x="846196" y="0"/>
                      </a:moveTo>
                      <a:lnTo>
                        <a:pt x="1404526" y="0"/>
                      </a:lnTo>
                      <a:cubicBezTo>
                        <a:pt x="1763701" y="531536"/>
                        <a:pt x="2174090" y="1090065"/>
                        <a:pt x="2177385" y="1433918"/>
                      </a:cubicBezTo>
                      <a:cubicBezTo>
                        <a:pt x="2181776" y="1892075"/>
                        <a:pt x="1445875" y="2057361"/>
                        <a:pt x="1080120" y="2057361"/>
                      </a:cubicBezTo>
                      <a:cubicBezTo>
                        <a:pt x="536352" y="2057361"/>
                        <a:pt x="87494" y="1867454"/>
                        <a:pt x="0" y="1548095"/>
                      </a:cubicBezTo>
                      <a:lnTo>
                        <a:pt x="66534" y="1517422"/>
                      </a:lnTo>
                      <a:cubicBezTo>
                        <a:pt x="362672" y="1342642"/>
                        <a:pt x="641178" y="707971"/>
                        <a:pt x="921914" y="131147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57150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US" sz="1799">
                    <a:solidFill>
                      <a:srgbClr val="302A28"/>
                    </a:solidFill>
                    <a:latin typeface="Calibri" panose="020F0502020204030204"/>
                  </a:endParaRPr>
                </a:p>
              </p:txBody>
            </p:sp>
          </p:grpSp>
        </p:grpSp>
        <p:grpSp>
          <p:nvGrpSpPr>
            <p:cNvPr id="40" name="Group 11"/>
            <p:cNvGrpSpPr/>
            <p:nvPr/>
          </p:nvGrpSpPr>
          <p:grpSpPr>
            <a:xfrm rot="19800000">
              <a:off x="5387972" y="2846267"/>
              <a:ext cx="1560001" cy="1560000"/>
              <a:chOff x="3848653" y="2984453"/>
              <a:chExt cx="1446696" cy="1446697"/>
            </a:xfrm>
            <a:solidFill>
              <a:schemeClr val="accent1"/>
            </a:solidFill>
          </p:grpSpPr>
          <p:sp>
            <p:nvSpPr>
              <p:cNvPr id="41" name="Oval 12"/>
              <p:cNvSpPr/>
              <p:nvPr/>
            </p:nvSpPr>
            <p:spPr>
              <a:xfrm>
                <a:off x="3848653" y="2984453"/>
                <a:ext cx="1446696" cy="14466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999" dirty="0">
                  <a:solidFill>
                    <a:srgbClr val="302A28"/>
                  </a:solidFill>
                  <a:latin typeface="Calibri" panose="020F0502020204030204"/>
                </a:endParaRPr>
              </a:p>
            </p:txBody>
          </p:sp>
          <p:sp>
            <p:nvSpPr>
              <p:cNvPr id="42" name="Oval 13"/>
              <p:cNvSpPr>
                <a:spLocks noChangeAspect="1"/>
              </p:cNvSpPr>
              <p:nvPr/>
            </p:nvSpPr>
            <p:spPr>
              <a:xfrm>
                <a:off x="3920984" y="3056787"/>
                <a:ext cx="1302026" cy="1302027"/>
              </a:xfrm>
              <a:prstGeom prst="ellipse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endParaRPr lang="en-US" sz="2399" b="1" dirty="0">
                  <a:solidFill>
                    <a:srgbClr val="302A28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</a:endParaRPr>
              </a:p>
            </p:txBody>
          </p:sp>
        </p:grpSp>
        <p:sp>
          <p:nvSpPr>
            <p:cNvPr id="55" name="TextBox 61"/>
            <p:cNvSpPr txBox="1"/>
            <p:nvPr/>
          </p:nvSpPr>
          <p:spPr>
            <a:xfrm>
              <a:off x="5440697" y="3213576"/>
              <a:ext cx="1437783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售后部经营计划</a:t>
              </a:r>
            </a:p>
          </p:txBody>
        </p:sp>
        <p:sp>
          <p:nvSpPr>
            <p:cNvPr id="56" name="TextBox 20"/>
            <p:cNvSpPr txBox="1">
              <a:spLocks noChangeArrowheads="1"/>
            </p:cNvSpPr>
            <p:nvPr/>
          </p:nvSpPr>
          <p:spPr bwMode="auto">
            <a:xfrm flipH="1">
              <a:off x="5248774" y="2247050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2E2E2E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57" name="TextBox 20"/>
            <p:cNvSpPr txBox="1">
              <a:spLocks noChangeArrowheads="1"/>
            </p:cNvSpPr>
            <p:nvPr/>
          </p:nvSpPr>
          <p:spPr bwMode="auto">
            <a:xfrm flipH="1">
              <a:off x="6516400" y="2209649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FFFFFF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58" name="TextBox 20"/>
            <p:cNvSpPr txBox="1">
              <a:spLocks noChangeArrowheads="1"/>
            </p:cNvSpPr>
            <p:nvPr/>
          </p:nvSpPr>
          <p:spPr bwMode="auto">
            <a:xfrm flipH="1">
              <a:off x="7159528" y="3240401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2E2E2E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59" name="TextBox 20"/>
            <p:cNvSpPr txBox="1">
              <a:spLocks noChangeArrowheads="1"/>
            </p:cNvSpPr>
            <p:nvPr/>
          </p:nvSpPr>
          <p:spPr bwMode="auto">
            <a:xfrm flipH="1">
              <a:off x="6629453" y="4407952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FFFFFF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60" name="TextBox 20"/>
            <p:cNvSpPr txBox="1">
              <a:spLocks noChangeArrowheads="1"/>
            </p:cNvSpPr>
            <p:nvPr/>
          </p:nvSpPr>
          <p:spPr bwMode="auto">
            <a:xfrm flipH="1">
              <a:off x="5348737" y="4382899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2E2E2E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61" name="TextBox 20"/>
            <p:cNvSpPr txBox="1">
              <a:spLocks noChangeArrowheads="1"/>
            </p:cNvSpPr>
            <p:nvPr/>
          </p:nvSpPr>
          <p:spPr bwMode="auto">
            <a:xfrm flipH="1">
              <a:off x="4737640" y="3440809"/>
              <a:ext cx="438769" cy="585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sz="3198" b="1" dirty="0">
                  <a:solidFill>
                    <a:srgbClr val="FFFFFF"/>
                  </a:solidFill>
                  <a:latin typeface="Lifeline JL" panose="00000400000000000000" pitchFamily="2" charset="0"/>
                  <a:ea typeface="微软雅黑" panose="020B0503020204020204" pitchFamily="34" charset="-122"/>
                </a:rPr>
                <a:t>6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65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4.3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附带项目</a:t>
            </a:r>
          </a:p>
        </p:txBody>
      </p:sp>
      <p:sp>
        <p:nvSpPr>
          <p:cNvPr id="8" name="矩形 7"/>
          <p:cNvSpPr/>
          <p:nvPr/>
        </p:nvSpPr>
        <p:spPr>
          <a:xfrm>
            <a:off x="2308942" y="1384716"/>
            <a:ext cx="5113205" cy="119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汽车美容和改装已经从简单的洗车</a:t>
            </a: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——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车蜡</a:t>
            </a: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——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封釉</a:t>
            </a:r>
            <a:r>
              <a:rPr lang="en-US" altLang="zh-CN" sz="1799" dirty="0">
                <a:solidFill>
                  <a:srgbClr val="605958"/>
                </a:solidFill>
                <a:latin typeface="微软雅黑"/>
              </a:rPr>
              <a:t>——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镀膜，汽车美容行业进入一个不断升级的阶段。目前汽车美容行业已经走过了起步阶段，项目呈现多样化，高端化的趋势。</a:t>
            </a:r>
          </a:p>
        </p:txBody>
      </p:sp>
      <p:sp>
        <p:nvSpPr>
          <p:cNvPr id="10" name="矩形 9"/>
          <p:cNvSpPr/>
          <p:nvPr/>
        </p:nvSpPr>
        <p:spPr>
          <a:xfrm>
            <a:off x="2312239" y="2876990"/>
            <a:ext cx="5757641" cy="70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605958"/>
                </a:solidFill>
                <a:latin typeface="微软雅黑"/>
              </a:rPr>
              <a:t>区域所需面积：</a:t>
            </a:r>
            <a:r>
              <a:rPr lang="en-US" altLang="zh-CN" sz="1999" b="1" dirty="0">
                <a:solidFill>
                  <a:srgbClr val="605958"/>
                </a:solidFill>
                <a:latin typeface="微软雅黑"/>
              </a:rPr>
              <a:t>200㎡      </a:t>
            </a:r>
            <a:r>
              <a:rPr lang="zh-CN" altLang="en-US" sz="1999" b="1" dirty="0">
                <a:solidFill>
                  <a:srgbClr val="605958"/>
                </a:solidFill>
                <a:latin typeface="微软雅黑"/>
              </a:rPr>
              <a:t>洗车人员：</a:t>
            </a:r>
            <a:r>
              <a:rPr lang="en-US" altLang="zh-CN" sz="1999" b="1" dirty="0">
                <a:solidFill>
                  <a:srgbClr val="605958"/>
                </a:solidFill>
                <a:latin typeface="微软雅黑"/>
              </a:rPr>
              <a:t>3</a:t>
            </a:r>
            <a:r>
              <a:rPr lang="zh-CN" altLang="en-US" sz="1999" b="1" dirty="0">
                <a:solidFill>
                  <a:srgbClr val="605958"/>
                </a:solidFill>
                <a:latin typeface="微软雅黑"/>
              </a:rPr>
              <a:t>人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605958"/>
                </a:solidFill>
                <a:latin typeface="微软雅黑"/>
              </a:rPr>
              <a:t>预计投资：</a:t>
            </a:r>
            <a:r>
              <a:rPr lang="en-US" altLang="zh-CN" sz="1999" b="1" dirty="0">
                <a:solidFill>
                  <a:srgbClr val="605958"/>
                </a:solidFill>
                <a:latin typeface="微软雅黑"/>
              </a:rPr>
              <a:t>15</a:t>
            </a:r>
            <a:r>
              <a:rPr lang="zh-CN" altLang="en-US" sz="1999" b="1" dirty="0">
                <a:solidFill>
                  <a:srgbClr val="605958"/>
                </a:solidFill>
                <a:latin typeface="微软雅黑"/>
              </a:rPr>
              <a:t>万元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81742" y="1371410"/>
            <a:ext cx="1059936" cy="1059936"/>
            <a:chOff x="1181742" y="1371410"/>
            <a:chExt cx="1059936" cy="1059936"/>
          </a:xfrm>
        </p:grpSpPr>
        <p:sp>
          <p:nvSpPr>
            <p:cNvPr id="9" name="椭圆 8"/>
            <p:cNvSpPr/>
            <p:nvPr/>
          </p:nvSpPr>
          <p:spPr bwMode="auto">
            <a:xfrm>
              <a:off x="1181742" y="1371410"/>
              <a:ext cx="1059936" cy="1059936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88916" y="1486096"/>
              <a:ext cx="845589" cy="83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b="1" dirty="0">
                  <a:solidFill>
                    <a:srgbClr val="FFFFFF"/>
                  </a:solidFill>
                  <a:latin typeface="微软雅黑"/>
                </a:rPr>
                <a:t>行业成熟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81742" y="2762305"/>
            <a:ext cx="1059936" cy="1059936"/>
            <a:chOff x="1181742" y="2762305"/>
            <a:chExt cx="1059936" cy="1059936"/>
          </a:xfrm>
        </p:grpSpPr>
        <p:sp>
          <p:nvSpPr>
            <p:cNvPr id="12" name="椭圆 11"/>
            <p:cNvSpPr/>
            <p:nvPr/>
          </p:nvSpPr>
          <p:spPr bwMode="auto">
            <a:xfrm>
              <a:off x="1181742" y="2762305"/>
              <a:ext cx="1059936" cy="1059936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88916" y="2876991"/>
              <a:ext cx="845589" cy="83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b="1" dirty="0">
                  <a:solidFill>
                    <a:srgbClr val="2E2E2E"/>
                  </a:solidFill>
                  <a:latin typeface="微软雅黑"/>
                </a:rPr>
                <a:t>经营预算</a:t>
              </a:r>
            </a:p>
          </p:txBody>
        </p:sp>
      </p:grpSp>
      <p:sp>
        <p:nvSpPr>
          <p:cNvPr id="14" name="矩形 13"/>
          <p:cNvSpPr/>
          <p:nvPr/>
        </p:nvSpPr>
        <p:spPr>
          <a:xfrm>
            <a:off x="2312240" y="4223938"/>
            <a:ext cx="5109907" cy="1476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b="1" dirty="0">
                <a:solidFill>
                  <a:srgbClr val="605958"/>
                </a:solidFill>
                <a:latin typeface="微软雅黑"/>
              </a:rPr>
              <a:t>①自建洗车改装区：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前期会占用较大财力和人力资源。长远看会降低自身的洗车美容成本。</a:t>
            </a:r>
            <a:endParaRPr lang="en-US" altLang="zh-CN" sz="1799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 b="1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b="1" dirty="0">
                <a:solidFill>
                  <a:srgbClr val="605958"/>
                </a:solidFill>
                <a:latin typeface="微软雅黑"/>
              </a:rPr>
              <a:t>②寻找商家合作：</a:t>
            </a: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将美容改装承包给其他商家，可以减少前期的投入但会增加后期成本。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1742" y="4397275"/>
            <a:ext cx="1059936" cy="1059936"/>
            <a:chOff x="1181742" y="4397275"/>
            <a:chExt cx="1059936" cy="1059936"/>
          </a:xfrm>
        </p:grpSpPr>
        <p:sp>
          <p:nvSpPr>
            <p:cNvPr id="15" name="椭圆 14"/>
            <p:cNvSpPr/>
            <p:nvPr/>
          </p:nvSpPr>
          <p:spPr bwMode="auto">
            <a:xfrm>
              <a:off x="1181742" y="4397275"/>
              <a:ext cx="1059936" cy="105993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88916" y="4511961"/>
              <a:ext cx="845589" cy="83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399" b="1" dirty="0">
                  <a:solidFill>
                    <a:srgbClr val="FFFFFF"/>
                  </a:solidFill>
                  <a:latin typeface="微软雅黑"/>
                </a:rPr>
                <a:t>运营模式</a:t>
              </a: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9352" y="1041698"/>
            <a:ext cx="3856393" cy="254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9352" y="3824185"/>
            <a:ext cx="3856394" cy="263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组合 20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2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4.4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第一年推广计划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201820" y="1584102"/>
            <a:ext cx="3791173" cy="3789758"/>
          </a:xfrm>
          <a:prstGeom prst="ellipse">
            <a:avLst/>
          </a:prstGeom>
          <a:noFill/>
          <a:ln w="11" cap="flat">
            <a:solidFill>
              <a:schemeClr val="bg2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5125677" y="1584102"/>
            <a:ext cx="3791173" cy="3789758"/>
          </a:xfrm>
          <a:prstGeom prst="ellipse">
            <a:avLst/>
          </a:prstGeom>
          <a:noFill/>
          <a:ln w="11" cap="flat">
            <a:solidFill>
              <a:schemeClr val="bg2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4086708" y="2507157"/>
            <a:ext cx="668616" cy="384489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V="1">
            <a:off x="4126290" y="4088934"/>
            <a:ext cx="667201" cy="38307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590548" y="3507959"/>
            <a:ext cx="887717" cy="0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 flipH="1">
            <a:off x="7369000" y="2507157"/>
            <a:ext cx="668616" cy="384489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 flipH="1" flipV="1">
            <a:off x="7330834" y="4088934"/>
            <a:ext cx="668616" cy="38307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 flipH="1">
            <a:off x="7646059" y="3507959"/>
            <a:ext cx="889131" cy="0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6" name="TextBox 34"/>
          <p:cNvSpPr txBox="1"/>
          <p:nvPr/>
        </p:nvSpPr>
        <p:spPr>
          <a:xfrm>
            <a:off x="697418" y="1885817"/>
            <a:ext cx="2380006" cy="70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利用股东人脉做好圈层营销</a:t>
            </a:r>
            <a:endParaRPr lang="zh-CN" altLang="en-US" sz="1999" dirty="0">
              <a:solidFill>
                <a:srgbClr val="302A28"/>
              </a:solidFill>
              <a:latin typeface="微软雅黑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697418" y="3198279"/>
            <a:ext cx="1917772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中高端楼盘的电梯广告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97418" y="4583653"/>
            <a:ext cx="2380006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租用繁华路口巨幅广告牌</a:t>
            </a:r>
          </a:p>
        </p:txBody>
      </p:sp>
      <p:sp>
        <p:nvSpPr>
          <p:cNvPr id="19" name="TextBox 37"/>
          <p:cNvSpPr txBox="1"/>
          <p:nvPr/>
        </p:nvSpPr>
        <p:spPr>
          <a:xfrm>
            <a:off x="9131035" y="1885818"/>
            <a:ext cx="2051607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有计划的进行加油站宣传</a:t>
            </a:r>
          </a:p>
        </p:txBody>
      </p:sp>
      <p:sp>
        <p:nvSpPr>
          <p:cNvPr id="20" name="TextBox 38"/>
          <p:cNvSpPr txBox="1"/>
          <p:nvPr/>
        </p:nvSpPr>
        <p:spPr>
          <a:xfrm>
            <a:off x="9593270" y="3198279"/>
            <a:ext cx="1589373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和高端消费场所相互合作</a:t>
            </a:r>
          </a:p>
        </p:txBody>
      </p:sp>
      <p:sp>
        <p:nvSpPr>
          <p:cNvPr id="21" name="TextBox 39"/>
          <p:cNvSpPr txBox="1"/>
          <p:nvPr/>
        </p:nvSpPr>
        <p:spPr>
          <a:xfrm>
            <a:off x="9131035" y="4583653"/>
            <a:ext cx="2051607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定期举办豪车展览扩大知名度。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182029" y="1756556"/>
            <a:ext cx="924470" cy="924470"/>
            <a:chOff x="2701926" y="1544638"/>
            <a:chExt cx="1038225" cy="1038225"/>
          </a:xfrm>
        </p:grpSpPr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2701926" y="1544638"/>
              <a:ext cx="1038225" cy="1038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9" name="TextBox 42"/>
            <p:cNvSpPr txBox="1"/>
            <p:nvPr/>
          </p:nvSpPr>
          <p:spPr>
            <a:xfrm>
              <a:off x="2814879" y="1756454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01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615190" y="3025935"/>
            <a:ext cx="924470" cy="924470"/>
            <a:chOff x="2065338" y="2970213"/>
            <a:chExt cx="1038225" cy="1038225"/>
          </a:xfrm>
        </p:grpSpPr>
        <p:sp>
          <p:nvSpPr>
            <p:cNvPr id="31" name="Oval 12"/>
            <p:cNvSpPr>
              <a:spLocks noChangeArrowheads="1"/>
            </p:cNvSpPr>
            <p:nvPr/>
          </p:nvSpPr>
          <p:spPr bwMode="auto">
            <a:xfrm>
              <a:off x="2065338" y="2970213"/>
              <a:ext cx="1038225" cy="10382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2" name="TextBox 45"/>
            <p:cNvSpPr txBox="1"/>
            <p:nvPr/>
          </p:nvSpPr>
          <p:spPr>
            <a:xfrm>
              <a:off x="2146139" y="319567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02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82029" y="4265629"/>
            <a:ext cx="924470" cy="925883"/>
            <a:chOff x="2701926" y="4362450"/>
            <a:chExt cx="1038225" cy="1039812"/>
          </a:xfrm>
        </p:grpSpPr>
        <p:sp>
          <p:nvSpPr>
            <p:cNvPr id="34" name="Oval 11"/>
            <p:cNvSpPr>
              <a:spLocks noChangeArrowheads="1"/>
            </p:cNvSpPr>
            <p:nvPr/>
          </p:nvSpPr>
          <p:spPr bwMode="auto">
            <a:xfrm>
              <a:off x="2701926" y="4362450"/>
              <a:ext cx="1038225" cy="10398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5" name="TextBox 48"/>
            <p:cNvSpPr txBox="1"/>
            <p:nvPr/>
          </p:nvSpPr>
          <p:spPr>
            <a:xfrm>
              <a:off x="2799778" y="458870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03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031961" y="4265629"/>
            <a:ext cx="924470" cy="925883"/>
            <a:chOff x="8148638" y="4362450"/>
            <a:chExt cx="1038225" cy="1039812"/>
          </a:xfrm>
          <a:solidFill>
            <a:schemeClr val="tx1"/>
          </a:solidFill>
        </p:grpSpPr>
        <p:sp>
          <p:nvSpPr>
            <p:cNvPr id="37" name="Oval 14"/>
            <p:cNvSpPr>
              <a:spLocks noChangeArrowheads="1"/>
            </p:cNvSpPr>
            <p:nvPr/>
          </p:nvSpPr>
          <p:spPr bwMode="auto">
            <a:xfrm>
              <a:off x="8148638" y="4362450"/>
              <a:ext cx="1038225" cy="103981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8" name="TextBox 51"/>
            <p:cNvSpPr txBox="1"/>
            <p:nvPr/>
          </p:nvSpPr>
          <p:spPr>
            <a:xfrm>
              <a:off x="8261592" y="4605458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06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598800" y="3025935"/>
            <a:ext cx="924470" cy="924470"/>
            <a:chOff x="8785226" y="2970213"/>
            <a:chExt cx="1038225" cy="1038225"/>
          </a:xfrm>
          <a:solidFill>
            <a:schemeClr val="tx1"/>
          </a:solidFill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8785226" y="2970213"/>
              <a:ext cx="1038225" cy="1038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1" name="TextBox 54"/>
            <p:cNvSpPr txBox="1"/>
            <p:nvPr/>
          </p:nvSpPr>
          <p:spPr>
            <a:xfrm>
              <a:off x="8898180" y="319567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05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031961" y="1756556"/>
            <a:ext cx="924470" cy="924470"/>
            <a:chOff x="8148638" y="1544638"/>
            <a:chExt cx="1038225" cy="1038225"/>
          </a:xfrm>
          <a:solidFill>
            <a:schemeClr val="tx1"/>
          </a:solidFill>
        </p:grpSpPr>
        <p:sp>
          <p:nvSpPr>
            <p:cNvPr id="43" name="Oval 13"/>
            <p:cNvSpPr>
              <a:spLocks noChangeArrowheads="1"/>
            </p:cNvSpPr>
            <p:nvPr/>
          </p:nvSpPr>
          <p:spPr bwMode="auto">
            <a:xfrm>
              <a:off x="8148638" y="1544638"/>
              <a:ext cx="1038225" cy="10382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4" name="TextBox 57"/>
            <p:cNvSpPr txBox="1"/>
            <p:nvPr/>
          </p:nvSpPr>
          <p:spPr>
            <a:xfrm>
              <a:off x="8214520" y="1756454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dirty="0">
                  <a:solidFill>
                    <a:srgbClr val="FFFFFF"/>
                  </a:solidFill>
                  <a:latin typeface="Lifeline JL" panose="00000400000000000000" pitchFamily="2" charset="0"/>
                </a:rPr>
                <a:t>04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47206" y="2199001"/>
            <a:ext cx="2424259" cy="2424257"/>
            <a:chOff x="4847206" y="2199001"/>
            <a:chExt cx="2424259" cy="2424257"/>
          </a:xfrm>
        </p:grpSpPr>
        <p:sp>
          <p:nvSpPr>
            <p:cNvPr id="45" name="Oval 8"/>
            <p:cNvSpPr>
              <a:spLocks noChangeArrowheads="1"/>
            </p:cNvSpPr>
            <p:nvPr/>
          </p:nvSpPr>
          <p:spPr bwMode="auto">
            <a:xfrm>
              <a:off x="4847206" y="2199001"/>
              <a:ext cx="2424259" cy="2424257"/>
            </a:xfrm>
            <a:prstGeom prst="ellipse">
              <a:avLst/>
            </a:prstGeom>
            <a:solidFill>
              <a:srgbClr val="DFD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Oval 9"/>
            <p:cNvSpPr>
              <a:spLocks noChangeArrowheads="1"/>
            </p:cNvSpPr>
            <p:nvPr/>
          </p:nvSpPr>
          <p:spPr bwMode="auto">
            <a:xfrm>
              <a:off x="5087174" y="2438916"/>
              <a:ext cx="1944323" cy="194584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TextBox 60"/>
            <p:cNvSpPr txBox="1"/>
            <p:nvPr/>
          </p:nvSpPr>
          <p:spPr>
            <a:xfrm>
              <a:off x="5391952" y="3025935"/>
              <a:ext cx="1334765" cy="892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599" dirty="0">
                  <a:solidFill>
                    <a:srgbClr val="2E2E2E"/>
                  </a:solidFill>
                  <a:latin typeface="微软雅黑"/>
                </a:rPr>
                <a:t>营销推广计划</a:t>
              </a:r>
              <a:endParaRPr lang="en-US" altLang="zh-CN" sz="2599" dirty="0">
                <a:solidFill>
                  <a:srgbClr val="2E2E2E"/>
                </a:solidFill>
                <a:latin typeface="微软雅黑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51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2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4.5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/>
          <p:nvPr/>
        </p:nvSpPr>
        <p:spPr>
          <a:xfrm>
            <a:off x="1395658" y="228128"/>
            <a:ext cx="5057987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经营特色（服务至上）</a:t>
            </a:r>
          </a:p>
        </p:txBody>
      </p:sp>
      <p:sp>
        <p:nvSpPr>
          <p:cNvPr id="49" name="Oval 7"/>
          <p:cNvSpPr>
            <a:spLocks noChangeArrowheads="1"/>
          </p:cNvSpPr>
          <p:nvPr/>
        </p:nvSpPr>
        <p:spPr bwMode="auto">
          <a:xfrm>
            <a:off x="730074" y="1617140"/>
            <a:ext cx="444269" cy="442682"/>
          </a:xfrm>
          <a:prstGeom prst="ellipse">
            <a:avLst/>
          </a:prstGeom>
          <a:solidFill>
            <a:schemeClr val="tx1"/>
          </a:solidFill>
          <a:ln w="38100" cap="flat">
            <a:noFill/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b="1" dirty="0">
                <a:solidFill>
                  <a:srgbClr val="FFFFFF"/>
                </a:solidFill>
                <a:latin typeface="微软雅黑"/>
              </a:rPr>
              <a:t>1</a:t>
            </a:r>
            <a:endParaRPr lang="zh-CN" altLang="en-US" sz="1799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176213" y="1515482"/>
            <a:ext cx="3808865" cy="70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注重客户体验， “为做服务而修车”。</a:t>
            </a:r>
          </a:p>
        </p:txBody>
      </p:sp>
      <p:sp>
        <p:nvSpPr>
          <p:cNvPr id="51" name="Oval 7"/>
          <p:cNvSpPr>
            <a:spLocks noChangeArrowheads="1"/>
          </p:cNvSpPr>
          <p:nvPr/>
        </p:nvSpPr>
        <p:spPr bwMode="auto">
          <a:xfrm>
            <a:off x="730074" y="2767796"/>
            <a:ext cx="444269" cy="442682"/>
          </a:xfrm>
          <a:prstGeom prst="ellipse">
            <a:avLst/>
          </a:prstGeom>
          <a:solidFill>
            <a:srgbClr val="FFC000"/>
          </a:solidFill>
          <a:ln w="38100" cap="flat">
            <a:noFill/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b="1" dirty="0">
                <a:solidFill>
                  <a:srgbClr val="2E2E2E"/>
                </a:solidFill>
                <a:latin typeface="微软雅黑"/>
              </a:rPr>
              <a:t>2</a:t>
            </a:r>
            <a:endParaRPr lang="zh-CN" altLang="en-US" sz="1799" b="1" dirty="0">
              <a:solidFill>
                <a:srgbClr val="2E2E2E"/>
              </a:solidFill>
              <a:latin typeface="微软雅黑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176213" y="2666139"/>
            <a:ext cx="3808865" cy="1322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由于企业定位是服务中高端人士，只有完善的产品和真诚细致的服务才能培养出客户对企业的忠诚度。</a:t>
            </a:r>
          </a:p>
        </p:txBody>
      </p:sp>
      <p:sp>
        <p:nvSpPr>
          <p:cNvPr id="53" name="Oval 7"/>
          <p:cNvSpPr>
            <a:spLocks noChangeArrowheads="1"/>
          </p:cNvSpPr>
          <p:nvPr/>
        </p:nvSpPr>
        <p:spPr bwMode="auto">
          <a:xfrm>
            <a:off x="730074" y="4591726"/>
            <a:ext cx="444269" cy="442682"/>
          </a:xfrm>
          <a:prstGeom prst="ellipse">
            <a:avLst/>
          </a:prstGeom>
          <a:solidFill>
            <a:schemeClr val="accent1"/>
          </a:solidFill>
          <a:ln w="38100" cap="flat">
            <a:noFill/>
            <a:prstDash val="solid"/>
            <a:miter lim="800000"/>
          </a:ln>
        </p:spPr>
        <p:txBody>
          <a:bodyPr vert="horz" wrap="square" lIns="91392" tIns="45696" rIns="91392" bIns="4569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799" b="1" dirty="0">
                <a:solidFill>
                  <a:srgbClr val="FFFFFF"/>
                </a:solidFill>
                <a:latin typeface="微软雅黑"/>
              </a:rPr>
              <a:t>3</a:t>
            </a:r>
            <a:endParaRPr lang="zh-CN" altLang="en-US" sz="1799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76213" y="4490068"/>
            <a:ext cx="3808865" cy="1630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将“服务至上” 作为企业的经营特色来建立，注重客户售前、售中、售后的体验。从服务上赢得客户的信任，从而产生好的口碑传播效应。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7137" y="1317584"/>
            <a:ext cx="6844863" cy="4802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1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4.6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  <p:bldP spid="51" grpId="0" animBg="1"/>
      <p:bldP spid="52" grpId="0"/>
      <p:bldP spid="53" grpId="0" animBg="1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发展规划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59391" y="1622319"/>
            <a:ext cx="1680996" cy="973821"/>
            <a:chOff x="859391" y="1622319"/>
            <a:chExt cx="1680996" cy="973821"/>
          </a:xfrm>
        </p:grpSpPr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859392" y="1622319"/>
              <a:ext cx="1680995" cy="399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注册用户</a:t>
              </a:r>
              <a:r>
                <a:rPr lang="en-US" altLang="zh-CN" sz="1999" b="1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10</a:t>
              </a: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859391" y="1980907"/>
              <a:ext cx="1415035" cy="615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2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万</a:t>
              </a:r>
              <a:endParaRPr lang="en-US" altLang="zh-CN" sz="1599" dirty="0">
                <a:solidFill>
                  <a:srgbClr val="302A28"/>
                </a:solidFill>
                <a:latin typeface="微软雅黑"/>
                <a:cs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Release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  <a:cs typeface="微软雅黑" panose="020B0503020204020204" pitchFamily="34" charset="-122"/>
                </a:rPr>
                <a:t>1.2</a:t>
              </a:r>
              <a:endParaRPr lang="zh-CN" altLang="en-US" sz="1599" dirty="0">
                <a:solidFill>
                  <a:srgbClr val="302A28"/>
                </a:solidFill>
                <a:latin typeface="微软雅黑"/>
                <a:cs typeface="微软雅黑" panose="020B0503020204020204" pitchFamily="34" charset="-122"/>
              </a:endParaRPr>
            </a:p>
          </p:txBody>
        </p:sp>
      </p:grpSp>
      <p:sp>
        <p:nvSpPr>
          <p:cNvPr id="28" name="Line 30"/>
          <p:cNvSpPr>
            <a:spLocks noChangeShapeType="1"/>
          </p:cNvSpPr>
          <p:nvPr/>
        </p:nvSpPr>
        <p:spPr bwMode="auto">
          <a:xfrm>
            <a:off x="1353509" y="2579438"/>
            <a:ext cx="0" cy="863150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98326" y="1571900"/>
            <a:ext cx="1623318" cy="943060"/>
            <a:chOff x="4198326" y="1571900"/>
            <a:chExt cx="1623318" cy="943060"/>
          </a:xfrm>
        </p:grpSpPr>
        <p:sp>
          <p:nvSpPr>
            <p:cNvPr id="29" name="Text Box 31"/>
            <p:cNvSpPr txBox="1">
              <a:spLocks noChangeArrowheads="1"/>
            </p:cNvSpPr>
            <p:nvPr/>
          </p:nvSpPr>
          <p:spPr bwMode="auto">
            <a:xfrm>
              <a:off x="4198326" y="1571900"/>
              <a:ext cx="1623318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注册用户</a:t>
              </a:r>
              <a:r>
                <a:rPr lang="en-US" altLang="zh-CN" sz="1799" dirty="0">
                  <a:solidFill>
                    <a:srgbClr val="302A28"/>
                  </a:solidFill>
                </a:rPr>
                <a:t>75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</a:t>
              </a:r>
            </a:p>
          </p:txBody>
        </p:sp>
        <p:sp>
          <p:nvSpPr>
            <p:cNvPr id="30" name="Text Box 32"/>
            <p:cNvSpPr txBox="1">
              <a:spLocks noChangeArrowheads="1"/>
            </p:cNvSpPr>
            <p:nvPr/>
          </p:nvSpPr>
          <p:spPr bwMode="auto">
            <a:xfrm>
              <a:off x="4198326" y="1930489"/>
              <a:ext cx="1277442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</a:rPr>
                <a:t>日活跃</a:t>
              </a:r>
              <a:r>
                <a:rPr lang="zh-CN" altLang="zh-CN" sz="1599" dirty="0">
                  <a:solidFill>
                    <a:srgbClr val="302A28"/>
                  </a:solidFill>
                </a:rPr>
                <a:t>8</a:t>
              </a:r>
              <a:r>
                <a:rPr lang="zh-CN" altLang="en-US" sz="1599" dirty="0">
                  <a:solidFill>
                    <a:srgbClr val="302A28"/>
                  </a:solidFill>
                </a:rPr>
                <a:t>万</a:t>
              </a:r>
              <a:endParaRPr lang="en-US" altLang="zh-CN" sz="1599" dirty="0">
                <a:solidFill>
                  <a:srgbClr val="302A28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</a:rPr>
                <a:t>1</a:t>
              </a:r>
              <a:r>
                <a:rPr lang="zh-CN" altLang="en-US" sz="1599" dirty="0">
                  <a:solidFill>
                    <a:srgbClr val="302A28"/>
                  </a:solidFill>
                </a:rPr>
                <a:t>.</a:t>
              </a:r>
              <a:r>
                <a:rPr lang="en-US" altLang="zh-CN" sz="1599" dirty="0">
                  <a:solidFill>
                    <a:srgbClr val="302A28"/>
                  </a:solidFill>
                </a:rPr>
                <a:t>6</a:t>
              </a:r>
              <a:endParaRPr lang="zh-CN" altLang="en-US" sz="1599" dirty="0">
                <a:solidFill>
                  <a:srgbClr val="302A28"/>
                </a:solidFill>
              </a:endParaRPr>
            </a:p>
          </p:txBody>
        </p:sp>
      </p:grpSp>
      <p:sp>
        <p:nvSpPr>
          <p:cNvPr id="31" name="Line 33"/>
          <p:cNvSpPr>
            <a:spLocks noChangeShapeType="1"/>
          </p:cNvSpPr>
          <p:nvPr/>
        </p:nvSpPr>
        <p:spPr bwMode="auto">
          <a:xfrm>
            <a:off x="4774288" y="2579438"/>
            <a:ext cx="0" cy="863150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61448" y="1571900"/>
            <a:ext cx="1765910" cy="943060"/>
            <a:chOff x="7661448" y="1571900"/>
            <a:chExt cx="1765910" cy="943060"/>
          </a:xfrm>
        </p:grpSpPr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7661448" y="1571900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注册用户</a:t>
              </a:r>
              <a:r>
                <a:rPr lang="en-US" altLang="zh-CN" sz="1799" dirty="0">
                  <a:solidFill>
                    <a:srgbClr val="302A28"/>
                  </a:solidFill>
                </a:rPr>
                <a:t>150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</a:t>
              </a: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7661448" y="1930489"/>
              <a:ext cx="1290259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</a:rPr>
                <a:t>15</a:t>
              </a:r>
              <a:r>
                <a:rPr lang="zh-CN" altLang="en-US" sz="1599" dirty="0">
                  <a:solidFill>
                    <a:srgbClr val="302A28"/>
                  </a:solidFill>
                </a:rPr>
                <a:t>万</a:t>
              </a:r>
              <a:endParaRPr lang="en-US" altLang="zh-CN" sz="1599" dirty="0">
                <a:solidFill>
                  <a:srgbClr val="302A28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</a:rPr>
                <a:t>2.X</a:t>
              </a:r>
              <a:endParaRPr lang="zh-CN" altLang="en-US" sz="1599" dirty="0">
                <a:solidFill>
                  <a:srgbClr val="302A28"/>
                </a:solidFill>
              </a:endParaRPr>
            </a:p>
          </p:txBody>
        </p:sp>
      </p:grpSp>
      <p:sp>
        <p:nvSpPr>
          <p:cNvPr id="34" name="Line 36"/>
          <p:cNvSpPr>
            <a:spLocks noChangeShapeType="1"/>
          </p:cNvSpPr>
          <p:nvPr/>
        </p:nvSpPr>
        <p:spPr bwMode="auto">
          <a:xfrm>
            <a:off x="8237410" y="2579438"/>
            <a:ext cx="0" cy="863150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39457" y="4925795"/>
            <a:ext cx="1765910" cy="943060"/>
            <a:chOff x="2239457" y="4925795"/>
            <a:chExt cx="1765910" cy="943060"/>
          </a:xfrm>
        </p:grpSpPr>
        <p:sp>
          <p:nvSpPr>
            <p:cNvPr id="41" name="Text Box 43"/>
            <p:cNvSpPr txBox="1">
              <a:spLocks noChangeArrowheads="1"/>
            </p:cNvSpPr>
            <p:nvPr/>
          </p:nvSpPr>
          <p:spPr bwMode="auto">
            <a:xfrm>
              <a:off x="2239457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注册用户</a:t>
              </a:r>
              <a:r>
                <a:rPr lang="en-US" altLang="zh-CN" sz="1799" dirty="0">
                  <a:solidFill>
                    <a:srgbClr val="302A28"/>
                  </a:solidFill>
                </a:rPr>
                <a:t>110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</a:t>
              </a:r>
            </a:p>
          </p:txBody>
        </p:sp>
        <p:sp>
          <p:nvSpPr>
            <p:cNvPr id="42" name="Text Box 44"/>
            <p:cNvSpPr txBox="1">
              <a:spLocks noChangeArrowheads="1"/>
            </p:cNvSpPr>
            <p:nvPr/>
          </p:nvSpPr>
          <p:spPr bwMode="auto">
            <a:xfrm>
              <a:off x="2239457" y="5284384"/>
              <a:ext cx="1277442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</a:rPr>
                <a:t>10</a:t>
              </a:r>
              <a:r>
                <a:rPr lang="zh-CN" altLang="en-US" sz="1599" dirty="0">
                  <a:solidFill>
                    <a:srgbClr val="302A28"/>
                  </a:solidFill>
                </a:rPr>
                <a:t>万</a:t>
              </a:r>
              <a:endParaRPr lang="en-US" altLang="zh-CN" sz="1599" dirty="0">
                <a:solidFill>
                  <a:srgbClr val="302A28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</a:rPr>
                <a:t>2.0</a:t>
              </a:r>
              <a:endParaRPr lang="zh-CN" altLang="en-US" sz="1599" dirty="0">
                <a:solidFill>
                  <a:srgbClr val="302A28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91332" y="4925795"/>
            <a:ext cx="1765910" cy="696967"/>
            <a:chOff x="5691332" y="4925795"/>
            <a:chExt cx="1765910" cy="696967"/>
          </a:xfrm>
        </p:grpSpPr>
        <p:sp>
          <p:nvSpPr>
            <p:cNvPr id="43" name="Text Box 46"/>
            <p:cNvSpPr txBox="1">
              <a:spLocks noChangeArrowheads="1"/>
            </p:cNvSpPr>
            <p:nvPr/>
          </p:nvSpPr>
          <p:spPr bwMode="auto">
            <a:xfrm>
              <a:off x="5691332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注册用户</a:t>
              </a:r>
              <a:r>
                <a:rPr lang="en-US" altLang="zh-CN" sz="1799" dirty="0">
                  <a:solidFill>
                    <a:srgbClr val="302A28"/>
                  </a:solidFill>
                </a:rPr>
                <a:t>200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</a:t>
              </a: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5691332" y="5284384"/>
              <a:ext cx="1245205" cy="338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</a:rPr>
                <a:t>18</a:t>
              </a:r>
              <a:r>
                <a:rPr lang="zh-CN" altLang="en-US" sz="1599" dirty="0">
                  <a:solidFill>
                    <a:srgbClr val="302A28"/>
                  </a:solidFill>
                </a:rPr>
                <a:t>万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218457" y="4925795"/>
            <a:ext cx="1765910" cy="696967"/>
            <a:chOff x="9218457" y="4925795"/>
            <a:chExt cx="1765910" cy="696967"/>
          </a:xfrm>
        </p:grpSpPr>
        <p:sp>
          <p:nvSpPr>
            <p:cNvPr id="45" name="Text Box 49"/>
            <p:cNvSpPr txBox="1">
              <a:spLocks noChangeArrowheads="1"/>
            </p:cNvSpPr>
            <p:nvPr/>
          </p:nvSpPr>
          <p:spPr bwMode="auto">
            <a:xfrm>
              <a:off x="9218457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注册用户</a:t>
              </a:r>
              <a:r>
                <a:rPr lang="en-US" altLang="zh-CN" sz="1799" dirty="0">
                  <a:solidFill>
                    <a:srgbClr val="302A28"/>
                  </a:solidFill>
                </a:rPr>
                <a:t>350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</a:t>
              </a:r>
            </a:p>
          </p:txBody>
        </p:sp>
        <p:sp>
          <p:nvSpPr>
            <p:cNvPr id="46" name="Text Box 50"/>
            <p:cNvSpPr txBox="1">
              <a:spLocks noChangeArrowheads="1"/>
            </p:cNvSpPr>
            <p:nvPr/>
          </p:nvSpPr>
          <p:spPr bwMode="auto">
            <a:xfrm>
              <a:off x="9218457" y="5284384"/>
              <a:ext cx="1245205" cy="338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</a:rPr>
                <a:t>30</a:t>
              </a:r>
              <a:r>
                <a:rPr lang="zh-CN" altLang="en-US" sz="1599" dirty="0">
                  <a:solidFill>
                    <a:srgbClr val="302A28"/>
                  </a:solidFill>
                </a:rPr>
                <a:t>万</a:t>
              </a:r>
            </a:p>
          </p:txBody>
        </p:sp>
      </p:grpSp>
      <p:sp>
        <p:nvSpPr>
          <p:cNvPr id="47" name="Freeform 5"/>
          <p:cNvSpPr/>
          <p:nvPr/>
        </p:nvSpPr>
        <p:spPr bwMode="auto">
          <a:xfrm>
            <a:off x="914908" y="3256778"/>
            <a:ext cx="10573190" cy="1092485"/>
          </a:xfrm>
          <a:custGeom>
            <a:avLst/>
            <a:gdLst>
              <a:gd name="T0" fmla="*/ 127 w 13883"/>
              <a:gd name="T1" fmla="*/ 315 h 1482"/>
              <a:gd name="T2" fmla="*/ 12763 w 13883"/>
              <a:gd name="T3" fmla="*/ 315 h 1482"/>
              <a:gd name="T4" fmla="*/ 12763 w 13883"/>
              <a:gd name="T5" fmla="*/ 186 h 1482"/>
              <a:gd name="T6" fmla="*/ 12979 w 13883"/>
              <a:gd name="T7" fmla="*/ 48 h 1482"/>
              <a:gd name="T8" fmla="*/ 13371 w 13883"/>
              <a:gd name="T9" fmla="*/ 316 h 1482"/>
              <a:gd name="T10" fmla="*/ 13771 w 13883"/>
              <a:gd name="T11" fmla="*/ 588 h 1482"/>
              <a:gd name="T12" fmla="*/ 13763 w 13883"/>
              <a:gd name="T13" fmla="*/ 879 h 1482"/>
              <a:gd name="T14" fmla="*/ 13371 w 13883"/>
              <a:gd name="T15" fmla="*/ 1147 h 1482"/>
              <a:gd name="T16" fmla="*/ 12972 w 13883"/>
              <a:gd name="T17" fmla="*/ 1419 h 1482"/>
              <a:gd name="T18" fmla="*/ 12763 w 13883"/>
              <a:gd name="T19" fmla="*/ 1267 h 1482"/>
              <a:gd name="T20" fmla="*/ 12763 w 13883"/>
              <a:gd name="T21" fmla="*/ 1171 h 1482"/>
              <a:gd name="T22" fmla="*/ 127 w 13883"/>
              <a:gd name="T23" fmla="*/ 1171 h 1482"/>
              <a:gd name="T24" fmla="*/ 0 w 13883"/>
              <a:gd name="T25" fmla="*/ 1083 h 1482"/>
              <a:gd name="T26" fmla="*/ 0 w 13883"/>
              <a:gd name="T27" fmla="*/ 404 h 1482"/>
              <a:gd name="T28" fmla="*/ 127 w 13883"/>
              <a:gd name="T29" fmla="*/ 315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883" h="1482">
                <a:moveTo>
                  <a:pt x="127" y="315"/>
                </a:moveTo>
                <a:lnTo>
                  <a:pt x="12763" y="315"/>
                </a:lnTo>
                <a:lnTo>
                  <a:pt x="12763" y="186"/>
                </a:lnTo>
                <a:cubicBezTo>
                  <a:pt x="12783" y="19"/>
                  <a:pt x="12867" y="0"/>
                  <a:pt x="12979" y="48"/>
                </a:cubicBezTo>
                <a:cubicBezTo>
                  <a:pt x="13110" y="137"/>
                  <a:pt x="13241" y="226"/>
                  <a:pt x="13371" y="316"/>
                </a:cubicBezTo>
                <a:lnTo>
                  <a:pt x="13771" y="588"/>
                </a:lnTo>
                <a:cubicBezTo>
                  <a:pt x="13883" y="693"/>
                  <a:pt x="13855" y="788"/>
                  <a:pt x="13763" y="879"/>
                </a:cubicBezTo>
                <a:cubicBezTo>
                  <a:pt x="13633" y="968"/>
                  <a:pt x="13502" y="1057"/>
                  <a:pt x="13371" y="1147"/>
                </a:cubicBezTo>
                <a:lnTo>
                  <a:pt x="12972" y="1419"/>
                </a:lnTo>
                <a:cubicBezTo>
                  <a:pt x="12840" y="1482"/>
                  <a:pt x="12784" y="1406"/>
                  <a:pt x="12763" y="1267"/>
                </a:cubicBezTo>
                <a:lnTo>
                  <a:pt x="12763" y="1171"/>
                </a:lnTo>
                <a:lnTo>
                  <a:pt x="127" y="1171"/>
                </a:lnTo>
                <a:cubicBezTo>
                  <a:pt x="57" y="1171"/>
                  <a:pt x="0" y="1132"/>
                  <a:pt x="0" y="1083"/>
                </a:cubicBezTo>
                <a:lnTo>
                  <a:pt x="0" y="404"/>
                </a:lnTo>
                <a:cubicBezTo>
                  <a:pt x="0" y="355"/>
                  <a:pt x="57" y="315"/>
                  <a:pt x="127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148964" y="3589572"/>
            <a:ext cx="414914" cy="426896"/>
            <a:chOff x="1115335" y="3403749"/>
            <a:chExt cx="415130" cy="427118"/>
          </a:xfrm>
          <a:solidFill>
            <a:schemeClr val="bg1"/>
          </a:solidFill>
        </p:grpSpPr>
        <p:sp>
          <p:nvSpPr>
            <p:cNvPr id="49" name="Oval 6"/>
            <p:cNvSpPr>
              <a:spLocks noChangeArrowheads="1"/>
            </p:cNvSpPr>
            <p:nvPr/>
          </p:nvSpPr>
          <p:spPr bwMode="auto">
            <a:xfrm>
              <a:off x="1115335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0" name="Text Box 78"/>
            <p:cNvSpPr txBox="1">
              <a:spLocks noChangeArrowheads="1"/>
            </p:cNvSpPr>
            <p:nvPr/>
          </p:nvSpPr>
          <p:spPr bwMode="auto">
            <a:xfrm>
              <a:off x="1161638" y="3432642"/>
              <a:ext cx="322524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5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49404" y="3589572"/>
            <a:ext cx="460143" cy="426896"/>
            <a:chOff x="3681705" y="3403749"/>
            <a:chExt cx="460383" cy="427118"/>
          </a:xfrm>
          <a:solidFill>
            <a:schemeClr val="bg1"/>
          </a:solidFill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3704331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6" name="Text Box 78"/>
            <p:cNvSpPr txBox="1">
              <a:spLocks noChangeArrowheads="1"/>
            </p:cNvSpPr>
            <p:nvPr/>
          </p:nvSpPr>
          <p:spPr bwMode="auto">
            <a:xfrm>
              <a:off x="3681705" y="3432642"/>
              <a:ext cx="460383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12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572457" y="3589572"/>
            <a:ext cx="460143" cy="426896"/>
            <a:chOff x="4938342" y="3403749"/>
            <a:chExt cx="460383" cy="427118"/>
          </a:xfrm>
          <a:solidFill>
            <a:schemeClr val="bg1"/>
          </a:solidFill>
        </p:grpSpPr>
        <p:sp>
          <p:nvSpPr>
            <p:cNvPr id="58" name="Oval 6"/>
            <p:cNvSpPr>
              <a:spLocks noChangeArrowheads="1"/>
            </p:cNvSpPr>
            <p:nvPr/>
          </p:nvSpPr>
          <p:spPr bwMode="auto">
            <a:xfrm>
              <a:off x="4960968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9" name="Text Box 78"/>
            <p:cNvSpPr txBox="1">
              <a:spLocks noChangeArrowheads="1"/>
            </p:cNvSpPr>
            <p:nvPr/>
          </p:nvSpPr>
          <p:spPr bwMode="auto">
            <a:xfrm>
              <a:off x="4938342" y="3432642"/>
              <a:ext cx="460383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15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292306" y="3589572"/>
            <a:ext cx="460142" cy="426896"/>
            <a:chOff x="6135209" y="3403749"/>
            <a:chExt cx="460382" cy="427118"/>
          </a:xfrm>
          <a:solidFill>
            <a:schemeClr val="bg1"/>
          </a:solidFill>
        </p:grpSpPr>
        <p:sp>
          <p:nvSpPr>
            <p:cNvPr id="61" name="Oval 6"/>
            <p:cNvSpPr>
              <a:spLocks noChangeArrowheads="1"/>
            </p:cNvSpPr>
            <p:nvPr/>
          </p:nvSpPr>
          <p:spPr bwMode="auto">
            <a:xfrm>
              <a:off x="6161040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2" name="Text Box 78"/>
            <p:cNvSpPr txBox="1">
              <a:spLocks noChangeArrowheads="1"/>
            </p:cNvSpPr>
            <p:nvPr/>
          </p:nvSpPr>
          <p:spPr bwMode="auto">
            <a:xfrm>
              <a:off x="6135209" y="3425941"/>
              <a:ext cx="460382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18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033957" y="3589572"/>
            <a:ext cx="460143" cy="426896"/>
            <a:chOff x="7405390" y="3403749"/>
            <a:chExt cx="460383" cy="427118"/>
          </a:xfrm>
          <a:solidFill>
            <a:schemeClr val="bg1"/>
          </a:solidFill>
        </p:grpSpPr>
        <p:sp>
          <p:nvSpPr>
            <p:cNvPr id="64" name="Oval 6"/>
            <p:cNvSpPr>
              <a:spLocks noChangeArrowheads="1"/>
            </p:cNvSpPr>
            <p:nvPr/>
          </p:nvSpPr>
          <p:spPr bwMode="auto">
            <a:xfrm>
              <a:off x="7412615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5" name="Text Box 78"/>
            <p:cNvSpPr txBox="1">
              <a:spLocks noChangeArrowheads="1"/>
            </p:cNvSpPr>
            <p:nvPr/>
          </p:nvSpPr>
          <p:spPr bwMode="auto">
            <a:xfrm>
              <a:off x="7405390" y="3432641"/>
              <a:ext cx="460383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21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764237" y="3589572"/>
            <a:ext cx="460143" cy="426896"/>
            <a:chOff x="9735094" y="3403749"/>
            <a:chExt cx="460383" cy="427118"/>
          </a:xfrm>
          <a:solidFill>
            <a:schemeClr val="bg1"/>
          </a:solidFill>
        </p:grpSpPr>
        <p:sp>
          <p:nvSpPr>
            <p:cNvPr id="70" name="Oval 6"/>
            <p:cNvSpPr>
              <a:spLocks noChangeArrowheads="1"/>
            </p:cNvSpPr>
            <p:nvPr/>
          </p:nvSpPr>
          <p:spPr bwMode="auto">
            <a:xfrm>
              <a:off x="9754510" y="3403749"/>
              <a:ext cx="415130" cy="42711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1" name="Text Box 78"/>
            <p:cNvSpPr txBox="1">
              <a:spLocks noChangeArrowheads="1"/>
            </p:cNvSpPr>
            <p:nvPr/>
          </p:nvSpPr>
          <p:spPr bwMode="auto">
            <a:xfrm>
              <a:off x="9735094" y="3451180"/>
              <a:ext cx="460383" cy="369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2E2E2E"/>
                  </a:solidFill>
                  <a:latin typeface="Lifeline JL" panose="00000400000000000000" pitchFamily="2" charset="0"/>
                </a:rPr>
                <a:t>30</a:t>
              </a:r>
            </a:p>
          </p:txBody>
        </p:sp>
      </p:grpSp>
      <p:sp>
        <p:nvSpPr>
          <p:cNvPr id="72" name="Line 42"/>
          <p:cNvSpPr>
            <a:spLocks noChangeShapeType="1"/>
          </p:cNvSpPr>
          <p:nvPr/>
        </p:nvSpPr>
        <p:spPr bwMode="auto">
          <a:xfrm>
            <a:off x="3059273" y="4192395"/>
            <a:ext cx="0" cy="731814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73" name="Line 42"/>
          <p:cNvSpPr>
            <a:spLocks noChangeShapeType="1"/>
          </p:cNvSpPr>
          <p:nvPr/>
        </p:nvSpPr>
        <p:spPr bwMode="auto">
          <a:xfrm>
            <a:off x="6510604" y="4192395"/>
            <a:ext cx="0" cy="731814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74" name="Line 42"/>
          <p:cNvSpPr>
            <a:spLocks noChangeShapeType="1"/>
          </p:cNvSpPr>
          <p:nvPr/>
        </p:nvSpPr>
        <p:spPr bwMode="auto">
          <a:xfrm>
            <a:off x="10027280" y="4192395"/>
            <a:ext cx="0" cy="731814"/>
          </a:xfrm>
          <a:prstGeom prst="line">
            <a:avLst/>
          </a:prstGeom>
          <a:noFill/>
          <a:ln w="19050" cap="rnd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66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7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4.7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 animBg="1"/>
      <p:bldP spid="34" grpId="0" animBg="1"/>
      <p:bldP spid="47" grpId="0" animBg="1"/>
      <p:bldP spid="72" grpId="0" animBg="1"/>
      <p:bldP spid="73" grpId="0" animBg="1"/>
      <p:bldP spid="7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企业目标</a:t>
            </a:r>
            <a:r>
              <a:rPr lang="en-US" altLang="zh-CN" sz="3198" dirty="0">
                <a:solidFill>
                  <a:srgbClr val="2E2E2E"/>
                </a:solidFill>
              </a:rPr>
              <a:t>(</a:t>
            </a:r>
            <a:r>
              <a:rPr lang="zh-CN" altLang="en-US" sz="3198" dirty="0">
                <a:solidFill>
                  <a:srgbClr val="2E2E2E"/>
                </a:solidFill>
              </a:rPr>
              <a:t>长远规划</a:t>
            </a:r>
            <a:r>
              <a:rPr lang="en-US" altLang="zh-CN" sz="3198" dirty="0">
                <a:solidFill>
                  <a:srgbClr val="2E2E2E"/>
                </a:solidFill>
              </a:rPr>
              <a:t>)</a:t>
            </a:r>
            <a:endParaRPr lang="zh-CN" altLang="en-US" sz="3198" dirty="0">
              <a:solidFill>
                <a:srgbClr val="2E2E2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36828" y="1371373"/>
            <a:ext cx="5974346" cy="1630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目标是立足海东市，把服务和流程作为核心竞争力进行打造，形成特有的企业文件和管理模式，最终形成一套选址，建店，装修，标识，服务，维修流程，配件采购流程，客户车辆信息全程跟踪记录都高度标准化统一化的机制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25566" y="1315463"/>
            <a:ext cx="1130243" cy="1125048"/>
            <a:chOff x="825566" y="1315463"/>
            <a:chExt cx="1130243" cy="1125048"/>
          </a:xfrm>
        </p:grpSpPr>
        <p:sp>
          <p:nvSpPr>
            <p:cNvPr id="14" name="椭圆 13"/>
            <p:cNvSpPr/>
            <p:nvPr/>
          </p:nvSpPr>
          <p:spPr bwMode="auto">
            <a:xfrm>
              <a:off x="825566" y="1315463"/>
              <a:ext cx="1125048" cy="112504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6312" y="1493467"/>
              <a:ext cx="1049497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99" dirty="0">
                  <a:solidFill>
                    <a:srgbClr val="FFFFFF"/>
                  </a:solidFill>
                  <a:latin typeface="微软雅黑"/>
                </a:rPr>
                <a:t>标准化运作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25566" y="3166708"/>
            <a:ext cx="1125048" cy="1125048"/>
            <a:chOff x="825566" y="3166708"/>
            <a:chExt cx="1125048" cy="1125048"/>
          </a:xfrm>
        </p:grpSpPr>
        <p:sp>
          <p:nvSpPr>
            <p:cNvPr id="16" name="椭圆 15"/>
            <p:cNvSpPr/>
            <p:nvPr/>
          </p:nvSpPr>
          <p:spPr bwMode="auto">
            <a:xfrm>
              <a:off x="825566" y="3166708"/>
              <a:ext cx="1125048" cy="112504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13924" y="3337042"/>
              <a:ext cx="992589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99" dirty="0">
                  <a:solidFill>
                    <a:srgbClr val="2E2E2E"/>
                  </a:solidFill>
                  <a:latin typeface="微软雅黑"/>
                </a:rPr>
                <a:t>强化品牌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5566" y="4741722"/>
            <a:ext cx="1125048" cy="1125048"/>
            <a:chOff x="825566" y="4741722"/>
            <a:chExt cx="1125048" cy="1125048"/>
          </a:xfrm>
        </p:grpSpPr>
        <p:sp>
          <p:nvSpPr>
            <p:cNvPr id="18" name="椭圆 17"/>
            <p:cNvSpPr/>
            <p:nvPr/>
          </p:nvSpPr>
          <p:spPr bwMode="auto">
            <a:xfrm>
              <a:off x="825566" y="4741722"/>
              <a:ext cx="1125048" cy="1125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13924" y="4912056"/>
              <a:ext cx="992589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99" dirty="0">
                  <a:solidFill>
                    <a:srgbClr val="FFFFFF"/>
                  </a:solidFill>
                  <a:latin typeface="微软雅黑"/>
                </a:rPr>
                <a:t>连锁经营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2136828" y="4819616"/>
            <a:ext cx="5974346" cy="1630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统一配送，并改组公司成立品牌管理集团公司，在广东深圳一带建立公司总部，统一全国连锁加盟店零配件供应以及建立员工培训基地，让车主不管是进入全国哪一家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®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，享受到都是完全标准化的高品质服务。</a:t>
            </a:r>
          </a:p>
        </p:txBody>
      </p:sp>
      <p:sp>
        <p:nvSpPr>
          <p:cNvPr id="21" name="矩形 20"/>
          <p:cNvSpPr/>
          <p:nvPr/>
        </p:nvSpPr>
        <p:spPr>
          <a:xfrm>
            <a:off x="2136828" y="3386306"/>
            <a:ext cx="597434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成立为会员忠诚度计划，会员分级，可以根据积分享受不同爱车养护折扣，并定期举办高端会员互动活动</a:t>
            </a:r>
          </a:p>
        </p:txBody>
      </p:sp>
      <p:sp>
        <p:nvSpPr>
          <p:cNvPr id="22" name="等腰三角形 21"/>
          <p:cNvSpPr/>
          <p:nvPr/>
        </p:nvSpPr>
        <p:spPr bwMode="auto">
          <a:xfrm flipV="1">
            <a:off x="1158265" y="2592198"/>
            <a:ext cx="545591" cy="191844"/>
          </a:xfrm>
          <a:prstGeom prst="triangl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3" name="等腰三角形 22"/>
          <p:cNvSpPr/>
          <p:nvPr/>
        </p:nvSpPr>
        <p:spPr bwMode="auto">
          <a:xfrm flipV="1">
            <a:off x="1158265" y="4447328"/>
            <a:ext cx="545591" cy="191844"/>
          </a:xfrm>
          <a:prstGeom prst="triangl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4" name="等腰三角形 23"/>
          <p:cNvSpPr/>
          <p:nvPr/>
        </p:nvSpPr>
        <p:spPr bwMode="auto">
          <a:xfrm flipV="1">
            <a:off x="1158265" y="6016003"/>
            <a:ext cx="545591" cy="191844"/>
          </a:xfrm>
          <a:prstGeom prst="triangl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035"/>
          <a:stretch>
            <a:fillRect/>
          </a:stretch>
        </p:blipFill>
        <p:spPr bwMode="auto">
          <a:xfrm>
            <a:off x="8399057" y="844450"/>
            <a:ext cx="3228755" cy="5605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9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4.8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请输入您的标题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2086034" y="1190368"/>
            <a:ext cx="928419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联系券商引入私募投资机构，对集团公司进行股份制改造，一年之内完成新三板挂牌，三年之内登录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A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股创业板，逐步完成三轮增发，再用五年时间，打造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500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家加盟店，覆盖全国大中型城市。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84297" y="1088686"/>
            <a:ext cx="1126213" cy="1126213"/>
            <a:chOff x="884297" y="1088686"/>
            <a:chExt cx="1126213" cy="1126213"/>
          </a:xfrm>
        </p:grpSpPr>
        <p:sp>
          <p:nvSpPr>
            <p:cNvPr id="13" name="椭圆 12"/>
            <p:cNvSpPr>
              <a:spLocks noChangeAspect="1"/>
            </p:cNvSpPr>
            <p:nvPr/>
          </p:nvSpPr>
          <p:spPr bwMode="auto">
            <a:xfrm>
              <a:off x="884297" y="1088686"/>
              <a:ext cx="1126213" cy="1126213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6312" y="1267273"/>
              <a:ext cx="1049497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199" dirty="0">
                  <a:solidFill>
                    <a:srgbClr val="2E2E2E"/>
                  </a:solidFill>
                  <a:latin typeface="微软雅黑"/>
                </a:rPr>
                <a:t>500</a:t>
              </a:r>
              <a:r>
                <a:rPr lang="zh-CN" altLang="en-US" sz="2199" dirty="0">
                  <a:solidFill>
                    <a:srgbClr val="2E2E2E"/>
                  </a:solidFill>
                  <a:latin typeface="微软雅黑"/>
                </a:rPr>
                <a:t>家加盟店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4297" y="3132518"/>
            <a:ext cx="1126213" cy="1126213"/>
            <a:chOff x="884297" y="3132518"/>
            <a:chExt cx="1126213" cy="1126213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 bwMode="auto">
            <a:xfrm>
              <a:off x="884297" y="3132518"/>
              <a:ext cx="1126213" cy="1126213"/>
            </a:xfrm>
            <a:prstGeom prst="ellipse">
              <a:avLst/>
            </a:prstGeom>
            <a:solidFill>
              <a:srgbClr val="2E2E2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06312" y="3340654"/>
              <a:ext cx="1049497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99" dirty="0">
                  <a:solidFill>
                    <a:srgbClr val="FEFEFE"/>
                  </a:solidFill>
                  <a:latin typeface="微软雅黑"/>
                </a:rPr>
                <a:t>发展产业链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86034" y="3234200"/>
            <a:ext cx="928419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并用这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500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家加盟店庞大的营销网络，形成全国规模最大，保障能力最强的平行进口车商，为平行进口车提供按着美国法律要求高于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4S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的质保服务，收购或者建立零配件加工企业，改装品牌，争夺最高利润空间。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84297" y="4894632"/>
            <a:ext cx="1126213" cy="1126213"/>
            <a:chOff x="884297" y="4894632"/>
            <a:chExt cx="1126213" cy="1126213"/>
          </a:xfrm>
        </p:grpSpPr>
        <p:sp>
          <p:nvSpPr>
            <p:cNvPr id="18" name="椭圆 17"/>
            <p:cNvSpPr>
              <a:spLocks noChangeAspect="1"/>
            </p:cNvSpPr>
            <p:nvPr/>
          </p:nvSpPr>
          <p:spPr bwMode="auto">
            <a:xfrm>
              <a:off x="884297" y="4894632"/>
              <a:ext cx="1126213" cy="1126213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6312" y="5102768"/>
              <a:ext cx="1049497" cy="769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99" dirty="0">
                  <a:solidFill>
                    <a:srgbClr val="2E2E2E"/>
                  </a:solidFill>
                  <a:latin typeface="微软雅黑"/>
                </a:rPr>
                <a:t>回馈社会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2086034" y="5025863"/>
            <a:ext cx="928419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用真诚的服务，融入各地社区，定期在社会上开展关注大气变化，臭氧变化，希望工程，行车安全，用车知识的社会公益活动，树立有社会责任感的良心企业形象扩大影响力，像一个老朋友一样伴随着车主成长。</a:t>
            </a:r>
          </a:p>
        </p:txBody>
      </p:sp>
      <p:sp>
        <p:nvSpPr>
          <p:cNvPr id="21" name="等腰三角形 20"/>
          <p:cNvSpPr/>
          <p:nvPr/>
        </p:nvSpPr>
        <p:spPr bwMode="auto">
          <a:xfrm flipV="1">
            <a:off x="1158265" y="2483101"/>
            <a:ext cx="545591" cy="191844"/>
          </a:xfrm>
          <a:prstGeom prst="triangl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2" name="等腰三角形 21"/>
          <p:cNvSpPr/>
          <p:nvPr/>
        </p:nvSpPr>
        <p:spPr bwMode="auto">
          <a:xfrm flipV="1">
            <a:off x="1158265" y="4500132"/>
            <a:ext cx="545591" cy="191844"/>
          </a:xfrm>
          <a:prstGeom prst="triangle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6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4.9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0" grpId="0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/>
          <p:nvPr/>
        </p:nvSpPr>
        <p:spPr>
          <a:xfrm>
            <a:off x="0" y="2000099"/>
            <a:ext cx="6776358" cy="2160287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6873343" y="3578420"/>
            <a:ext cx="5318657" cy="581966"/>
          </a:xfrm>
          <a:prstGeom prst="rect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73343" y="2000099"/>
            <a:ext cx="2605287" cy="146124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86713" y="2000099"/>
            <a:ext cx="2605287" cy="146124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421704" y="2527567"/>
            <a:ext cx="8021079" cy="12304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7996" b="1" dirty="0">
                <a:solidFill>
                  <a:srgbClr val="2E2E2E"/>
                </a:solidFill>
                <a:latin typeface="微软雅黑" panose="020B0503020204020204" pitchFamily="34" charset="-122"/>
                <a:cs typeface="宋体" panose="02010600030101010101" pitchFamily="2" charset="-122"/>
              </a:rPr>
              <a:t>财务分析</a:t>
            </a:r>
          </a:p>
        </p:txBody>
      </p:sp>
      <p:sp>
        <p:nvSpPr>
          <p:cNvPr id="20" name="TextBox 16"/>
          <p:cNvSpPr txBox="1"/>
          <p:nvPr/>
        </p:nvSpPr>
        <p:spPr>
          <a:xfrm>
            <a:off x="1119719" y="4599263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投入预算</a:t>
            </a:r>
          </a:p>
        </p:txBody>
      </p:sp>
      <p:sp>
        <p:nvSpPr>
          <p:cNvPr id="21" name="TextBox 17"/>
          <p:cNvSpPr txBox="1"/>
          <p:nvPr/>
        </p:nvSpPr>
        <p:spPr>
          <a:xfrm>
            <a:off x="2922624" y="4599263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月运营成本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1100896" y="5031627"/>
            <a:ext cx="3573364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企业目标（发展愿景）</a:t>
            </a:r>
          </a:p>
        </p:txBody>
      </p:sp>
      <p:sp>
        <p:nvSpPr>
          <p:cNvPr id="34" name="Freeform 18"/>
          <p:cNvSpPr>
            <a:spLocks noEditPoints="1"/>
          </p:cNvSpPr>
          <p:nvPr/>
        </p:nvSpPr>
        <p:spPr bwMode="auto">
          <a:xfrm>
            <a:off x="832748" y="5097504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837782" y="46651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6" name="Freeform 22"/>
          <p:cNvSpPr>
            <a:spLocks noEditPoints="1"/>
          </p:cNvSpPr>
          <p:nvPr/>
        </p:nvSpPr>
        <p:spPr bwMode="auto">
          <a:xfrm>
            <a:off x="2625688" y="46651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836194" y="4599263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投资回报预估</a:t>
            </a:r>
          </a:p>
        </p:txBody>
      </p:sp>
      <p:sp>
        <p:nvSpPr>
          <p:cNvPr id="38" name="Freeform 22"/>
          <p:cNvSpPr>
            <a:spLocks noEditPoints="1"/>
          </p:cNvSpPr>
          <p:nvPr/>
        </p:nvSpPr>
        <p:spPr bwMode="auto">
          <a:xfrm>
            <a:off x="4539258" y="466514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318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9" grpId="0"/>
      <p:bldP spid="20" grpId="0"/>
      <p:bldP spid="21" grpId="0"/>
      <p:bldP spid="33" grpId="0"/>
      <p:bldP spid="34" grpId="0" animBg="1"/>
      <p:bldP spid="35" grpId="0" animBg="1"/>
      <p:bldP spid="36" grpId="0" animBg="1"/>
      <p:bldP spid="37" grpId="0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月运营成本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149775" y="1985680"/>
            <a:ext cx="2559035" cy="2178684"/>
            <a:chOff x="6149775" y="1985680"/>
            <a:chExt cx="2559035" cy="2178684"/>
          </a:xfrm>
        </p:grpSpPr>
        <p:sp>
          <p:nvSpPr>
            <p:cNvPr id="40" name="矩形: 对角圆角 39"/>
            <p:cNvSpPr/>
            <p:nvPr/>
          </p:nvSpPr>
          <p:spPr bwMode="auto">
            <a:xfrm>
              <a:off x="6149775" y="1985680"/>
              <a:ext cx="2559035" cy="2178684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rgbClr val="FFC000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 flipH="1">
              <a:off x="6178493" y="2777983"/>
              <a:ext cx="1680995" cy="1045865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5997" b="0" dirty="0">
                  <a:solidFill>
                    <a:srgbClr val="2E2E2E"/>
                  </a:solidFill>
                  <a:effectLst/>
                  <a:latin typeface="Lifeline JL" panose="00000400000000000000" pitchFamily="2" charset="0"/>
                </a:rPr>
                <a:t>45</a:t>
              </a:r>
              <a:r>
                <a:rPr lang="en-US" altLang="zh-CN" sz="2799" b="0" dirty="0">
                  <a:solidFill>
                    <a:srgbClr val="2E2E2E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rgbClr val="2E2E2E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34330" y="2561841"/>
            <a:ext cx="1884849" cy="1604702"/>
            <a:chOff x="4034330" y="2561841"/>
            <a:chExt cx="1884849" cy="1604702"/>
          </a:xfrm>
        </p:grpSpPr>
        <p:sp>
          <p:nvSpPr>
            <p:cNvPr id="39" name="矩形: 对角圆角 38"/>
            <p:cNvSpPr/>
            <p:nvPr/>
          </p:nvSpPr>
          <p:spPr bwMode="auto">
            <a:xfrm flipH="1">
              <a:off x="4034330" y="2561841"/>
              <a:ext cx="1884849" cy="1604702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chemeClr val="tx1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FFFFFF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 flipH="1">
              <a:off x="4515056" y="3055554"/>
              <a:ext cx="1399707" cy="861359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4798" b="0" dirty="0">
                  <a:solidFill>
                    <a:srgbClr val="FFFFFF"/>
                  </a:solidFill>
                  <a:effectLst/>
                  <a:latin typeface="Lifeline JL" panose="00000400000000000000" pitchFamily="2" charset="0"/>
                </a:rPr>
                <a:t>20</a:t>
              </a:r>
              <a:r>
                <a:rPr lang="en-US" altLang="zh-CN" sz="2799" b="0" dirty="0">
                  <a:solidFill>
                    <a:srgbClr val="FFFFFF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rgbClr val="FFFFFF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28770" y="4392846"/>
            <a:ext cx="1885994" cy="1605678"/>
            <a:chOff x="4028770" y="4392846"/>
            <a:chExt cx="1885994" cy="1605678"/>
          </a:xfrm>
        </p:grpSpPr>
        <p:sp>
          <p:nvSpPr>
            <p:cNvPr id="41" name="矩形: 对角圆角 40"/>
            <p:cNvSpPr/>
            <p:nvPr/>
          </p:nvSpPr>
          <p:spPr bwMode="auto">
            <a:xfrm>
              <a:off x="4028770" y="4392846"/>
              <a:ext cx="1885994" cy="1605678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rgbClr val="FFC000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 flipH="1">
              <a:off x="4118159" y="4680180"/>
              <a:ext cx="1680995" cy="861295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4798" b="0" dirty="0">
                  <a:solidFill>
                    <a:srgbClr val="2E2E2E"/>
                  </a:solidFill>
                  <a:effectLst/>
                  <a:latin typeface="Lifeline JL" panose="00000400000000000000" pitchFamily="2" charset="0"/>
                </a:rPr>
                <a:t>17</a:t>
              </a:r>
              <a:r>
                <a:rPr lang="en-US" altLang="zh-CN" sz="2799" b="0" dirty="0">
                  <a:solidFill>
                    <a:srgbClr val="2E2E2E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rgbClr val="2E2E2E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39748" y="4392845"/>
            <a:ext cx="1926689" cy="1640325"/>
            <a:chOff x="6139748" y="4392845"/>
            <a:chExt cx="1926689" cy="1640325"/>
          </a:xfrm>
        </p:grpSpPr>
        <p:sp>
          <p:nvSpPr>
            <p:cNvPr id="42" name="矩形: 对角圆角 41"/>
            <p:cNvSpPr/>
            <p:nvPr/>
          </p:nvSpPr>
          <p:spPr bwMode="auto">
            <a:xfrm flipH="1">
              <a:off x="6139748" y="4392845"/>
              <a:ext cx="1926689" cy="1640325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chemeClr val="tx1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 flipH="1">
              <a:off x="6355907" y="4660522"/>
              <a:ext cx="1710529" cy="861359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4798" b="0" dirty="0" smtClean="0">
                  <a:solidFill>
                    <a:srgbClr val="FFFFFF"/>
                  </a:solidFill>
                  <a:effectLst/>
                  <a:latin typeface="Lifeline JL" panose="00000400000000000000" pitchFamily="2" charset="0"/>
                </a:rPr>
                <a:t>38</a:t>
              </a:r>
              <a:r>
                <a:rPr lang="en-US" altLang="zh-CN" sz="2799" b="0" dirty="0" smtClean="0">
                  <a:solidFill>
                    <a:srgbClr val="FFFFFF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rgbClr val="FFFFFF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3571" y="2545973"/>
            <a:ext cx="3100759" cy="969397"/>
            <a:chOff x="933571" y="2545973"/>
            <a:chExt cx="3100759" cy="969397"/>
          </a:xfrm>
        </p:grpSpPr>
        <p:sp>
          <p:nvSpPr>
            <p:cNvPr id="47" name="TextBox 21"/>
            <p:cNvSpPr txBox="1"/>
            <p:nvPr/>
          </p:nvSpPr>
          <p:spPr>
            <a:xfrm flipH="1">
              <a:off x="1847248" y="2545973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场地费用</a:t>
              </a:r>
            </a:p>
          </p:txBody>
        </p:sp>
        <p:sp>
          <p:nvSpPr>
            <p:cNvPr id="48" name="TextBox 22"/>
            <p:cNvSpPr txBox="1"/>
            <p:nvPr/>
          </p:nvSpPr>
          <p:spPr>
            <a:xfrm flipH="1">
              <a:off x="933571" y="2869375"/>
              <a:ext cx="3100759" cy="64599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000">
                  <a:latin typeface="+mj-ea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</a:rPr>
                <a:t>如果以每年</a:t>
              </a:r>
              <a:r>
                <a:rPr lang="en-US" altLang="zh-CN" sz="1799" dirty="0">
                  <a:solidFill>
                    <a:srgbClr val="302A28"/>
                  </a:solidFill>
                </a:rPr>
                <a:t>80</a:t>
              </a:r>
              <a:r>
                <a:rPr lang="zh-CN" altLang="en-US" sz="1799" dirty="0">
                  <a:solidFill>
                    <a:srgbClr val="302A28"/>
                  </a:solidFill>
                </a:rPr>
                <a:t>万房租来算，每月约</a:t>
              </a:r>
              <a:r>
                <a:rPr lang="en-US" altLang="zh-CN" sz="1799" b="1" dirty="0">
                  <a:solidFill>
                    <a:srgbClr val="302A28"/>
                  </a:solidFill>
                </a:rPr>
                <a:t>6.7</a:t>
              </a:r>
              <a:r>
                <a:rPr lang="zh-CN" altLang="en-US" sz="1799" b="1" dirty="0">
                  <a:solidFill>
                    <a:srgbClr val="302A28"/>
                  </a:solidFill>
                </a:rPr>
                <a:t>万</a:t>
              </a:r>
              <a:r>
                <a:rPr lang="zh-CN" altLang="en-US" sz="1799" dirty="0">
                  <a:solidFill>
                    <a:srgbClr val="302A28"/>
                  </a:solidFill>
                </a:rPr>
                <a:t>元。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82450" y="2276201"/>
            <a:ext cx="2785769" cy="1316072"/>
            <a:chOff x="8782450" y="2276201"/>
            <a:chExt cx="2785769" cy="1316072"/>
          </a:xfrm>
        </p:grpSpPr>
        <p:sp>
          <p:nvSpPr>
            <p:cNvPr id="49" name="TextBox 21"/>
            <p:cNvSpPr txBox="1"/>
            <p:nvPr/>
          </p:nvSpPr>
          <p:spPr>
            <a:xfrm flipH="1">
              <a:off x="8782450" y="2276201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人员工资</a:t>
              </a:r>
            </a:p>
          </p:txBody>
        </p:sp>
        <p:sp>
          <p:nvSpPr>
            <p:cNvPr id="50" name="TextBox 22"/>
            <p:cNvSpPr txBox="1"/>
            <p:nvPr/>
          </p:nvSpPr>
          <p:spPr>
            <a:xfrm flipH="1">
              <a:off x="8782450" y="2669424"/>
              <a:ext cx="2785769" cy="92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管理人员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名，各类技师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8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名，学徒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8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名，月工资约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11.48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万。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3570" y="4799042"/>
            <a:ext cx="2979589" cy="1039218"/>
            <a:chOff x="933570" y="4799042"/>
            <a:chExt cx="2979589" cy="1039218"/>
          </a:xfrm>
        </p:grpSpPr>
        <p:sp>
          <p:nvSpPr>
            <p:cNvPr id="51" name="TextBox 21"/>
            <p:cNvSpPr txBox="1"/>
            <p:nvPr/>
          </p:nvSpPr>
          <p:spPr>
            <a:xfrm flipH="1">
              <a:off x="1847248" y="4799042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其他费用</a:t>
              </a:r>
            </a:p>
          </p:txBody>
        </p:sp>
        <p:sp>
          <p:nvSpPr>
            <p:cNvPr id="52" name="TextBox 22"/>
            <p:cNvSpPr txBox="1"/>
            <p:nvPr/>
          </p:nvSpPr>
          <p:spPr>
            <a:xfrm flipH="1">
              <a:off x="933570" y="5192265"/>
              <a:ext cx="2979589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水电费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0.6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万每月，其他税费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0.5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万，共计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1.1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万。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99603" y="4907084"/>
            <a:ext cx="3627788" cy="1039218"/>
            <a:chOff x="8199603" y="4907084"/>
            <a:chExt cx="3627788" cy="1039218"/>
          </a:xfrm>
        </p:grpSpPr>
        <p:sp>
          <p:nvSpPr>
            <p:cNvPr id="53" name="TextBox 21"/>
            <p:cNvSpPr txBox="1"/>
            <p:nvPr/>
          </p:nvSpPr>
          <p:spPr>
            <a:xfrm flipH="1">
              <a:off x="8199604" y="4907084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固定资产折旧费</a:t>
              </a:r>
            </a:p>
          </p:txBody>
        </p:sp>
        <p:sp>
          <p:nvSpPr>
            <p:cNvPr id="54" name="TextBox 22"/>
            <p:cNvSpPr txBox="1"/>
            <p:nvPr/>
          </p:nvSpPr>
          <p:spPr>
            <a:xfrm flipH="1">
              <a:off x="8199603" y="5300307"/>
              <a:ext cx="3627788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各类设备固定资产折旧费每月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4.3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万元。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94058" y="912194"/>
            <a:ext cx="3892002" cy="922401"/>
            <a:chOff x="1794058" y="912194"/>
            <a:chExt cx="3892002" cy="922401"/>
          </a:xfrm>
        </p:grpSpPr>
        <p:sp>
          <p:nvSpPr>
            <p:cNvPr id="55" name="文本框 54"/>
            <p:cNvSpPr txBox="1"/>
            <p:nvPr/>
          </p:nvSpPr>
          <p:spPr>
            <a:xfrm>
              <a:off x="2845401" y="912194"/>
              <a:ext cx="2674339" cy="922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5397" dirty="0">
                  <a:solidFill>
                    <a:srgbClr val="FFC000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235000</a:t>
              </a:r>
              <a:endParaRPr lang="zh-CN" altLang="en-US" sz="5397" dirty="0">
                <a:solidFill>
                  <a:srgbClr val="FFC000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794058" y="1391331"/>
              <a:ext cx="1209958" cy="399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b="1" dirty="0">
                  <a:solidFill>
                    <a:srgbClr val="302A28"/>
                  </a:solidFill>
                  <a:latin typeface="微软雅黑"/>
                </a:rPr>
                <a:t>总费用：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245144" y="1391331"/>
              <a:ext cx="440916" cy="399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2E2E2E"/>
                  </a:solidFill>
                  <a:latin typeface="微软雅黑"/>
                </a:rPr>
                <a:t>元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9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5.1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投资回报预估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86882" y="1917620"/>
            <a:ext cx="4727941" cy="433917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57270" y="2490581"/>
            <a:ext cx="5469759" cy="4091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如果以每月经营成本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23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万元算，那么售后和销售第一年应该以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4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：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6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的比例来承担，也就是售后部承担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9.2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万，销售部承担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13.8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万。售后以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45%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的毛利来算，要做到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21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万的产值才能持平。销售部以每台车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1.5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万元的毛利算，要买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9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台车才能持平。</a:t>
            </a:r>
            <a:endParaRPr lang="en-US" altLang="zh-CN" sz="1999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999" dirty="0">
              <a:solidFill>
                <a:srgbClr val="605958"/>
              </a:solidFill>
              <a:latin typeface="微软雅黑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计划公司在前半年内为亏损期，第六个月达到盈亏平衡，争取在一年到一年半期间，这六个月能平均做到月产值在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80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万，在一年半到两年时间收回成本。力争两年内达到月产值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150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万，在第三年冲刺月产值</a:t>
            </a:r>
            <a:r>
              <a:rPr lang="en-US" altLang="zh-CN" sz="1999" dirty="0">
                <a:solidFill>
                  <a:srgbClr val="605958"/>
                </a:solidFill>
                <a:latin typeface="微软雅黑"/>
              </a:rPr>
              <a:t>250</a:t>
            </a:r>
            <a:r>
              <a:rPr lang="zh-CN" altLang="en-US" sz="1999" dirty="0">
                <a:solidFill>
                  <a:srgbClr val="605958"/>
                </a:solidFill>
                <a:latin typeface="微软雅黑"/>
              </a:rPr>
              <a:t>万的目标。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999" dirty="0">
              <a:solidFill>
                <a:srgbClr val="605958"/>
              </a:solidFill>
              <a:latin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33485" y="1284007"/>
            <a:ext cx="1117678" cy="1117678"/>
            <a:chOff x="1333485" y="1284007"/>
            <a:chExt cx="1117678" cy="1117678"/>
          </a:xfrm>
        </p:grpSpPr>
        <p:sp>
          <p:nvSpPr>
            <p:cNvPr id="15" name="椭圆 14"/>
            <p:cNvSpPr/>
            <p:nvPr/>
          </p:nvSpPr>
          <p:spPr bwMode="auto">
            <a:xfrm>
              <a:off x="1333485" y="1284007"/>
              <a:ext cx="1117678" cy="1117678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359845" y="1612133"/>
              <a:ext cx="1036273" cy="52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FFFFFF"/>
                  </a:solidFill>
                  <a:latin typeface="微软雅黑"/>
                </a:rPr>
                <a:t>23</a:t>
              </a:r>
              <a:r>
                <a:rPr lang="zh-CN" altLang="en-US" sz="2799" b="1" dirty="0">
                  <a:solidFill>
                    <a:srgbClr val="FFFFFF"/>
                  </a:solidFill>
                  <a:latin typeface="微软雅黑"/>
                </a:rPr>
                <a:t>万</a:t>
              </a:r>
              <a:endParaRPr lang="zh-CN" altLang="en-US" sz="27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96003" y="1284007"/>
            <a:ext cx="1158468" cy="1117678"/>
            <a:chOff x="2996003" y="1284007"/>
            <a:chExt cx="1158468" cy="1117678"/>
          </a:xfrm>
        </p:grpSpPr>
        <p:sp>
          <p:nvSpPr>
            <p:cNvPr id="17" name="椭圆 16"/>
            <p:cNvSpPr/>
            <p:nvPr/>
          </p:nvSpPr>
          <p:spPr bwMode="auto">
            <a:xfrm>
              <a:off x="3001268" y="1284007"/>
              <a:ext cx="1117678" cy="1117678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996003" y="1612133"/>
              <a:ext cx="1158468" cy="52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2E2E2E"/>
                  </a:solidFill>
                  <a:latin typeface="微软雅黑"/>
                </a:rPr>
                <a:t>6</a:t>
              </a:r>
              <a:r>
                <a:rPr lang="zh-CN" altLang="en-US" sz="2799" b="1" dirty="0">
                  <a:solidFill>
                    <a:srgbClr val="2E2E2E"/>
                  </a:solidFill>
                  <a:latin typeface="微软雅黑"/>
                </a:rPr>
                <a:t>个月</a:t>
              </a:r>
              <a:endParaRPr lang="zh-CN" altLang="en-US" sz="2799" dirty="0">
                <a:solidFill>
                  <a:srgbClr val="2E2E2E"/>
                </a:solidFill>
                <a:latin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39636" y="1284007"/>
            <a:ext cx="1158468" cy="1117678"/>
            <a:chOff x="4739636" y="1284007"/>
            <a:chExt cx="1158468" cy="1117678"/>
          </a:xfrm>
        </p:grpSpPr>
        <p:sp>
          <p:nvSpPr>
            <p:cNvPr id="19" name="椭圆 18"/>
            <p:cNvSpPr/>
            <p:nvPr/>
          </p:nvSpPr>
          <p:spPr bwMode="auto">
            <a:xfrm>
              <a:off x="4760030" y="1284007"/>
              <a:ext cx="1117678" cy="111767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39636" y="1581372"/>
              <a:ext cx="1158468" cy="522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799" b="1" dirty="0">
                  <a:solidFill>
                    <a:srgbClr val="FFFFFF"/>
                  </a:solidFill>
                  <a:latin typeface="微软雅黑"/>
                </a:rPr>
                <a:t>2</a:t>
              </a:r>
              <a:r>
                <a:rPr lang="zh-CN" altLang="en-US" sz="2799" b="1" dirty="0">
                  <a:solidFill>
                    <a:srgbClr val="FFFFFF"/>
                  </a:solidFill>
                  <a:latin typeface="微软雅黑"/>
                </a:rPr>
                <a:t>年</a:t>
              </a:r>
              <a:endParaRPr lang="zh-CN" altLang="en-US" sz="27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4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5.2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投资回报预估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01286" y="2082400"/>
            <a:ext cx="1877767" cy="1877767"/>
            <a:chOff x="1301286" y="2082400"/>
            <a:chExt cx="1877767" cy="1877767"/>
          </a:xfrm>
        </p:grpSpPr>
        <p:sp>
          <p:nvSpPr>
            <p:cNvPr id="24" name="Pie 9"/>
            <p:cNvSpPr/>
            <p:nvPr/>
          </p:nvSpPr>
          <p:spPr>
            <a:xfrm>
              <a:off x="1301286" y="2082400"/>
              <a:ext cx="1877767" cy="1877767"/>
            </a:xfrm>
            <a:prstGeom prst="pie">
              <a:avLst>
                <a:gd name="adj1" fmla="val 11220407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Oval 1"/>
            <p:cNvSpPr/>
            <p:nvPr/>
          </p:nvSpPr>
          <p:spPr>
            <a:xfrm>
              <a:off x="1516095" y="2297209"/>
              <a:ext cx="1448148" cy="14481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77782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198" dirty="0">
                  <a:solidFill>
                    <a:prstClr val="white"/>
                  </a:solidFill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69724" y="2082400"/>
            <a:ext cx="1877767" cy="1877767"/>
            <a:chOff x="3869724" y="2082400"/>
            <a:chExt cx="1877767" cy="1877767"/>
          </a:xfrm>
        </p:grpSpPr>
        <p:sp>
          <p:nvSpPr>
            <p:cNvPr id="21" name="Pie 10"/>
            <p:cNvSpPr/>
            <p:nvPr/>
          </p:nvSpPr>
          <p:spPr>
            <a:xfrm>
              <a:off x="3869724" y="2082400"/>
              <a:ext cx="1877767" cy="1877767"/>
            </a:xfrm>
            <a:prstGeom prst="pie">
              <a:avLst>
                <a:gd name="adj1" fmla="val 5358636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Oval 2"/>
            <p:cNvSpPr/>
            <p:nvPr/>
          </p:nvSpPr>
          <p:spPr>
            <a:xfrm>
              <a:off x="4084534" y="2297209"/>
              <a:ext cx="1448148" cy="14481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346221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198" dirty="0">
                  <a:solidFill>
                    <a:prstClr val="white"/>
                  </a:solidFill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50%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38163" y="2082400"/>
            <a:ext cx="1877767" cy="1877767"/>
            <a:chOff x="6438163" y="2082400"/>
            <a:chExt cx="1877767" cy="1877767"/>
          </a:xfrm>
        </p:grpSpPr>
        <p:sp>
          <p:nvSpPr>
            <p:cNvPr id="22" name="Pie 11"/>
            <p:cNvSpPr/>
            <p:nvPr/>
          </p:nvSpPr>
          <p:spPr>
            <a:xfrm>
              <a:off x="6438163" y="2082400"/>
              <a:ext cx="1877767" cy="1877767"/>
            </a:xfrm>
            <a:prstGeom prst="pie">
              <a:avLst>
                <a:gd name="adj1" fmla="val 10635691"/>
                <a:gd name="adj2" fmla="val 1494589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3"/>
            <p:cNvSpPr/>
            <p:nvPr/>
          </p:nvSpPr>
          <p:spPr>
            <a:xfrm>
              <a:off x="6652972" y="2297209"/>
              <a:ext cx="1448148" cy="14481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914660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198" dirty="0">
                  <a:solidFill>
                    <a:prstClr val="white"/>
                  </a:solidFill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006601" y="2082400"/>
            <a:ext cx="1877767" cy="1877767"/>
            <a:chOff x="9006601" y="2082400"/>
            <a:chExt cx="1877767" cy="1877767"/>
          </a:xfrm>
        </p:grpSpPr>
        <p:sp>
          <p:nvSpPr>
            <p:cNvPr id="23" name="Pie 12"/>
            <p:cNvSpPr/>
            <p:nvPr/>
          </p:nvSpPr>
          <p:spPr>
            <a:xfrm>
              <a:off x="9006601" y="2082400"/>
              <a:ext cx="1877767" cy="1877767"/>
            </a:xfrm>
            <a:prstGeom prst="pie">
              <a:avLst>
                <a:gd name="adj1" fmla="val 1298250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7"/>
            <p:cNvSpPr/>
            <p:nvPr/>
          </p:nvSpPr>
          <p:spPr>
            <a:xfrm>
              <a:off x="9221410" y="2297209"/>
              <a:ext cx="1448148" cy="144814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799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483096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198" dirty="0">
                  <a:solidFill>
                    <a:prstClr val="white"/>
                  </a:solidFill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10%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353" y="4174976"/>
            <a:ext cx="2563945" cy="1190851"/>
            <a:chOff x="868353" y="4174976"/>
            <a:chExt cx="2563945" cy="1190851"/>
          </a:xfrm>
        </p:grpSpPr>
        <p:sp>
          <p:nvSpPr>
            <p:cNvPr id="33" name="TextBox 76"/>
            <p:cNvSpPr txBox="1"/>
            <p:nvPr/>
          </p:nvSpPr>
          <p:spPr>
            <a:xfrm>
              <a:off x="1121597" y="4174976"/>
              <a:ext cx="2057456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活动安排是否周到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8353" y="4535263"/>
              <a:ext cx="2563945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此项评分占比</a:t>
              </a:r>
              <a:r>
                <a:rPr lang="en-US" altLang="zh-CN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20%</a:t>
              </a: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，包含来宾接待、会场安排、安保措施、后勤等。</a:t>
              </a:r>
              <a:endParaRPr lang="en-US" altLang="zh-CN" sz="1599" dirty="0">
                <a:solidFill>
                  <a:srgbClr val="605958">
                    <a:lumMod val="25000"/>
                  </a:srgb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84971" y="4174976"/>
            <a:ext cx="2563945" cy="1436943"/>
            <a:chOff x="3584971" y="4174976"/>
            <a:chExt cx="2563945" cy="1436943"/>
          </a:xfrm>
        </p:grpSpPr>
        <p:sp>
          <p:nvSpPr>
            <p:cNvPr id="35" name="TextBox 76"/>
            <p:cNvSpPr txBox="1"/>
            <p:nvPr/>
          </p:nvSpPr>
          <p:spPr>
            <a:xfrm>
              <a:off x="3854592" y="4174976"/>
              <a:ext cx="2024703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活动内容质量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84971" y="4535262"/>
              <a:ext cx="2563945" cy="107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此项评分占比</a:t>
              </a:r>
              <a:r>
                <a:rPr lang="en-US" altLang="zh-CN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50%</a:t>
              </a: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，包含嘉宾演讲质量、文艺演出质量、现场气氛、参与者感受等。</a:t>
              </a:r>
              <a:endParaRPr lang="en-US" altLang="zh-CN" sz="1599" dirty="0">
                <a:solidFill>
                  <a:srgbClr val="605958">
                    <a:lumMod val="25000"/>
                  </a:srgb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79746" y="4174976"/>
            <a:ext cx="2406399" cy="1436943"/>
            <a:chOff x="6279746" y="4174976"/>
            <a:chExt cx="2406399" cy="1436943"/>
          </a:xfrm>
        </p:grpSpPr>
        <p:sp>
          <p:nvSpPr>
            <p:cNvPr id="37" name="TextBox 76"/>
            <p:cNvSpPr txBox="1"/>
            <p:nvPr/>
          </p:nvSpPr>
          <p:spPr>
            <a:xfrm>
              <a:off x="6649961" y="4174976"/>
              <a:ext cx="1665970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宣传推广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79746" y="4535262"/>
              <a:ext cx="2406399" cy="107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此项评分占</a:t>
              </a:r>
              <a:r>
                <a:rPr lang="en-US" altLang="zh-CN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20%</a:t>
              </a: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，包含宣传是否及时、内容是否有感染力，方法方式是否多样等。</a:t>
              </a:r>
              <a:endParaRPr lang="en-US" altLang="zh-CN" sz="1599" dirty="0">
                <a:solidFill>
                  <a:srgbClr val="605958">
                    <a:lumMod val="25000"/>
                  </a:srgb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75668" y="4174976"/>
            <a:ext cx="2563945" cy="1190851"/>
            <a:chOff x="8875668" y="4174976"/>
            <a:chExt cx="2563945" cy="1190851"/>
          </a:xfrm>
        </p:grpSpPr>
        <p:sp>
          <p:nvSpPr>
            <p:cNvPr id="39" name="TextBox 76"/>
            <p:cNvSpPr txBox="1"/>
            <p:nvPr/>
          </p:nvSpPr>
          <p:spPr>
            <a:xfrm>
              <a:off x="9608656" y="4174976"/>
              <a:ext cx="1097969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302A28"/>
                  </a:solidFill>
                  <a:latin typeface="微软雅黑" panose="020B0503020204020204" pitchFamily="34" charset="-122"/>
                </a:rPr>
                <a:t>应急措施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875668" y="4535263"/>
              <a:ext cx="2563945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此项评分占比</a:t>
              </a:r>
              <a:r>
                <a:rPr lang="en-US" altLang="zh-CN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10%</a:t>
              </a:r>
              <a:r>
                <a:rPr lang="zh-CN" altLang="en-US" sz="1599" dirty="0">
                  <a:solidFill>
                    <a:srgbClr val="605958">
                      <a:lumMod val="25000"/>
                    </a:srgbClr>
                  </a:solidFill>
                  <a:latin typeface="微软雅黑" panose="020B0503020204020204" pitchFamily="34" charset="-122"/>
                </a:rPr>
                <a:t>，包含安保、消防、应急措施等是否周到。</a:t>
              </a:r>
              <a:endParaRPr lang="en-US" altLang="zh-CN" sz="1599" dirty="0">
                <a:solidFill>
                  <a:srgbClr val="605958">
                    <a:lumMod val="25000"/>
                  </a:srgbClr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1" name="TextBox 76"/>
          <p:cNvSpPr txBox="1"/>
          <p:nvPr/>
        </p:nvSpPr>
        <p:spPr>
          <a:xfrm>
            <a:off x="2615192" y="1012319"/>
            <a:ext cx="6960029" cy="522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rgbClr val="302A28"/>
                </a:solidFill>
                <a:latin typeface="微软雅黑" panose="020B0503020204020204" pitchFamily="34" charset="-122"/>
              </a:rPr>
              <a:t>项目评估标准主要参照以下四项指标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45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5.3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融资计划</a:t>
            </a:r>
          </a:p>
        </p:txBody>
      </p:sp>
      <p:sp>
        <p:nvSpPr>
          <p:cNvPr id="43" name="Freeform 7"/>
          <p:cNvSpPr/>
          <p:nvPr/>
        </p:nvSpPr>
        <p:spPr bwMode="auto">
          <a:xfrm>
            <a:off x="3774272" y="1636059"/>
            <a:ext cx="1291552" cy="407775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47" name="Line 11"/>
          <p:cNvSpPr>
            <a:spLocks noChangeShapeType="1"/>
          </p:cNvSpPr>
          <p:nvPr/>
        </p:nvSpPr>
        <p:spPr bwMode="auto">
          <a:xfrm>
            <a:off x="5402674" y="2129728"/>
            <a:ext cx="1254939" cy="900283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48" name="Line 12"/>
          <p:cNvSpPr>
            <a:spLocks noChangeShapeType="1"/>
          </p:cNvSpPr>
          <p:nvPr/>
        </p:nvSpPr>
        <p:spPr bwMode="auto">
          <a:xfrm flipV="1">
            <a:off x="5484516" y="4434998"/>
            <a:ext cx="1200377" cy="709315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49" name="Line 13"/>
          <p:cNvSpPr>
            <a:spLocks noChangeShapeType="1"/>
          </p:cNvSpPr>
          <p:nvPr/>
        </p:nvSpPr>
        <p:spPr bwMode="auto">
          <a:xfrm>
            <a:off x="4714247" y="3661602"/>
            <a:ext cx="1668387" cy="0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none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74113" y="1198137"/>
            <a:ext cx="1218565" cy="1220153"/>
            <a:chOff x="4174113" y="1198137"/>
            <a:chExt cx="1218565" cy="1220153"/>
          </a:xfrm>
        </p:grpSpPr>
        <p:sp>
          <p:nvSpPr>
            <p:cNvPr id="44" name="Oval 8"/>
            <p:cNvSpPr>
              <a:spLocks noChangeArrowheads="1"/>
            </p:cNvSpPr>
            <p:nvPr/>
          </p:nvSpPr>
          <p:spPr bwMode="auto">
            <a:xfrm>
              <a:off x="4174113" y="1198137"/>
              <a:ext cx="1218565" cy="122015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1" name="TextBox 12"/>
            <p:cNvSpPr txBox="1"/>
            <p:nvPr/>
          </p:nvSpPr>
          <p:spPr>
            <a:xfrm>
              <a:off x="4395654" y="1454454"/>
              <a:ext cx="775483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添加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标题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98269" y="3056132"/>
            <a:ext cx="1220153" cy="1218565"/>
            <a:chOff x="3298269" y="3056132"/>
            <a:chExt cx="1220153" cy="1218565"/>
          </a:xfrm>
        </p:grpSpPr>
        <p:sp>
          <p:nvSpPr>
            <p:cNvPr id="45" name="Oval 9"/>
            <p:cNvSpPr>
              <a:spLocks noChangeArrowheads="1"/>
            </p:cNvSpPr>
            <p:nvPr/>
          </p:nvSpPr>
          <p:spPr bwMode="auto">
            <a:xfrm>
              <a:off x="3298269" y="3056132"/>
              <a:ext cx="1220153" cy="12185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95371" y="3323224"/>
              <a:ext cx="775483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添加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标题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7873" y="4857006"/>
            <a:ext cx="1220153" cy="1218565"/>
            <a:chOff x="4297873" y="4857006"/>
            <a:chExt cx="1220153" cy="1218565"/>
          </a:xfrm>
        </p:grpSpPr>
        <p:sp>
          <p:nvSpPr>
            <p:cNvPr id="46" name="Oval 10"/>
            <p:cNvSpPr>
              <a:spLocks noChangeArrowheads="1"/>
            </p:cNvSpPr>
            <p:nvPr/>
          </p:nvSpPr>
          <p:spPr bwMode="auto">
            <a:xfrm>
              <a:off x="4297873" y="4857006"/>
              <a:ext cx="1220153" cy="121856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3" name="TextBox 14"/>
            <p:cNvSpPr txBox="1"/>
            <p:nvPr/>
          </p:nvSpPr>
          <p:spPr>
            <a:xfrm>
              <a:off x="4532061" y="5123790"/>
              <a:ext cx="775483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添加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FFFFFF"/>
                  </a:solidFill>
                  <a:latin typeface="微软雅黑"/>
                </a:rPr>
                <a:t>标题</a:t>
              </a:r>
              <a:endParaRPr lang="en-US" altLang="zh-CN" sz="1999" dirty="0">
                <a:solidFill>
                  <a:srgbClr val="FFFFFF"/>
                </a:solidFill>
                <a:latin typeface="微软雅黑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490234" y="2810197"/>
            <a:ext cx="1805635" cy="1804048"/>
            <a:chOff x="6490234" y="2810197"/>
            <a:chExt cx="1805635" cy="1804048"/>
          </a:xfrm>
        </p:grpSpPr>
        <p:sp>
          <p:nvSpPr>
            <p:cNvPr id="42" name="Oval 6"/>
            <p:cNvSpPr>
              <a:spLocks noChangeArrowheads="1"/>
            </p:cNvSpPr>
            <p:nvPr/>
          </p:nvSpPr>
          <p:spPr bwMode="auto">
            <a:xfrm>
              <a:off x="6490234" y="2810197"/>
              <a:ext cx="1805635" cy="18040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6580673" y="2899051"/>
              <a:ext cx="1624754" cy="162475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4" name="TextBox 15"/>
            <p:cNvSpPr txBox="1"/>
            <p:nvPr/>
          </p:nvSpPr>
          <p:spPr>
            <a:xfrm>
              <a:off x="6986838" y="3364146"/>
              <a:ext cx="775483" cy="707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999" dirty="0">
                  <a:solidFill>
                    <a:srgbClr val="2E2E2E"/>
                  </a:solidFill>
                  <a:latin typeface="微软雅黑"/>
                </a:rPr>
                <a:t>融资计划</a:t>
              </a:r>
              <a:endParaRPr lang="en-US" altLang="zh-CN" sz="1999" dirty="0">
                <a:solidFill>
                  <a:srgbClr val="2E2E2E"/>
                </a:solidFill>
                <a:latin typeface="微软雅黑"/>
              </a:endParaRPr>
            </a:p>
          </p:txBody>
        </p:sp>
      </p:grpSp>
      <p:sp>
        <p:nvSpPr>
          <p:cNvPr id="55" name="TextBox 16"/>
          <p:cNvSpPr txBox="1"/>
          <p:nvPr/>
        </p:nvSpPr>
        <p:spPr>
          <a:xfrm>
            <a:off x="1354570" y="1313061"/>
            <a:ext cx="2787463" cy="369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</a:p>
        </p:txBody>
      </p:sp>
      <p:sp>
        <p:nvSpPr>
          <p:cNvPr id="56" name="TextBox 17"/>
          <p:cNvSpPr txBox="1"/>
          <p:nvPr/>
        </p:nvSpPr>
        <p:spPr>
          <a:xfrm>
            <a:off x="528434" y="3413722"/>
            <a:ext cx="2713316" cy="369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</a:p>
        </p:txBody>
      </p:sp>
      <p:sp>
        <p:nvSpPr>
          <p:cNvPr id="57" name="TextBox 18"/>
          <p:cNvSpPr txBox="1"/>
          <p:nvPr/>
        </p:nvSpPr>
        <p:spPr>
          <a:xfrm>
            <a:off x="1537842" y="5282493"/>
            <a:ext cx="2713316" cy="369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8398551" y="3250003"/>
            <a:ext cx="2713316" cy="922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  <a:endParaRPr lang="en-US" altLang="zh-CN" sz="1799" dirty="0">
              <a:solidFill>
                <a:srgbClr val="302A28"/>
              </a:solidFill>
              <a:latin typeface="微软雅黑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302A28"/>
                </a:solidFill>
                <a:latin typeface="微软雅黑"/>
              </a:rPr>
              <a:t>这里可以添加主要内容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18188" y="173316"/>
            <a:ext cx="1016625" cy="646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5.4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 animBg="1"/>
      <p:bldP spid="48" grpId="0" animBg="1"/>
      <p:bldP spid="49" grpId="0" animBg="1"/>
      <p:bldP spid="55" grpId="0"/>
      <p:bldP spid="56" grpId="0"/>
      <p:bldP spid="57" grpId="0"/>
      <p:bldP spid="5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1395659" y="228128"/>
            <a:ext cx="3819003" cy="4921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>
              <a:defRPr sz="80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198" dirty="0">
                <a:solidFill>
                  <a:srgbClr val="2E2E2E"/>
                </a:solidFill>
              </a:rPr>
              <a:t>投入预算</a:t>
            </a: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849161"/>
              </p:ext>
            </p:extLst>
          </p:nvPr>
        </p:nvGraphicFramePr>
        <p:xfrm>
          <a:off x="914124" y="1701708"/>
          <a:ext cx="6911549" cy="38864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9672"/>
                <a:gridCol w="1799263"/>
                <a:gridCol w="2015174"/>
                <a:gridCol w="1367440"/>
              </a:tblGrid>
              <a:tr h="647737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项目</a:t>
                      </a:r>
                      <a:endParaRPr lang="zh-CN" altLang="en-US" sz="20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rgbClr val="2E2E2E"/>
                          </a:solidFill>
                          <a:effectLst/>
                        </a:rPr>
                        <a:t>金额</a:t>
                      </a:r>
                      <a:endParaRPr lang="zh-CN" altLang="en-US" sz="2000" b="1" i="0" u="none" strike="noStrike" dirty="0">
                        <a:solidFill>
                          <a:srgbClr val="2E2E2E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项目</a:t>
                      </a:r>
                      <a:endParaRPr lang="zh-CN" altLang="en-US" sz="2000" b="1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rgbClr val="2E2E2E"/>
                          </a:solidFill>
                          <a:effectLst/>
                        </a:rPr>
                        <a:t>金额</a:t>
                      </a:r>
                      <a:endParaRPr lang="zh-CN" altLang="en-US" sz="2000" b="1" i="0" u="none" strike="noStrike" dirty="0">
                        <a:solidFill>
                          <a:srgbClr val="2E2E2E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车间设备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80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办公设备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bg2"/>
                          </a:solidFill>
                          <a:effectLst/>
                        </a:rPr>
                        <a:t>20</a:t>
                      </a:r>
                      <a:r>
                        <a:rPr lang="zh-CN" altLang="en-US" sz="20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车间装修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40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汽车展厅装修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bg2"/>
                          </a:solidFill>
                          <a:effectLst/>
                        </a:rPr>
                        <a:t>30</a:t>
                      </a:r>
                      <a:r>
                        <a:rPr lang="zh-CN" altLang="en-US" sz="20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客休区装修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30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办公区装修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r>
                        <a:rPr lang="zh-CN" altLang="en-US" sz="2000" u="none" strike="noStrike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美容精品区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15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广宣费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25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厂房租金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80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其它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5814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流动资金：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70</a:t>
                      </a:r>
                      <a:r>
                        <a:rPr lang="zh-CN" altLang="en-US" sz="2000" u="none" strike="noStrike" dirty="0">
                          <a:solidFill>
                            <a:schemeClr val="bg2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0" i="0" u="none" strike="noStrike" dirty="0">
                        <a:solidFill>
                          <a:schemeClr val="bg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379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合计</a:t>
                      </a:r>
                      <a:endParaRPr lang="zh-CN" alt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rgbClr val="2E2E2E"/>
                          </a:solidFill>
                          <a:effectLst/>
                        </a:rPr>
                        <a:t>410</a:t>
                      </a:r>
                      <a:r>
                        <a:rPr lang="zh-CN" altLang="en-US" sz="2000" u="none" strike="noStrike" dirty="0">
                          <a:solidFill>
                            <a:srgbClr val="2E2E2E"/>
                          </a:solidFill>
                          <a:effectLst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rgbClr val="2E2E2E"/>
                        </a:solidFill>
                        <a:effectLst/>
                        <a:latin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5558" y="1701708"/>
            <a:ext cx="4030349" cy="464255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09362" y="1786"/>
            <a:ext cx="838238" cy="982899"/>
            <a:chOff x="409575" y="0"/>
            <a:chExt cx="671513" cy="787401"/>
          </a:xfrm>
          <a:solidFill>
            <a:schemeClr val="bg1"/>
          </a:solidFill>
        </p:grpSpPr>
        <p:sp>
          <p:nvSpPr>
            <p:cNvPr id="17" name="Freeform 5"/>
            <p:cNvSpPr/>
            <p:nvPr/>
          </p:nvSpPr>
          <p:spPr bwMode="auto">
            <a:xfrm>
              <a:off x="409575" y="188913"/>
              <a:ext cx="671513" cy="598488"/>
            </a:xfrm>
            <a:custGeom>
              <a:avLst/>
              <a:gdLst>
                <a:gd name="T0" fmla="*/ 1231 w 1236"/>
                <a:gd name="T1" fmla="*/ 656 h 1118"/>
                <a:gd name="T2" fmla="*/ 1133 w 1236"/>
                <a:gd name="T3" fmla="*/ 835 h 1118"/>
                <a:gd name="T4" fmla="*/ 923 w 1236"/>
                <a:gd name="T5" fmla="*/ 956 h 1118"/>
                <a:gd name="T6" fmla="*/ 721 w 1236"/>
                <a:gd name="T7" fmla="*/ 1072 h 1118"/>
                <a:gd name="T8" fmla="*/ 518 w 1236"/>
                <a:gd name="T9" fmla="*/ 1077 h 1118"/>
                <a:gd name="T10" fmla="*/ 308 w 1236"/>
                <a:gd name="T11" fmla="*/ 956 h 1118"/>
                <a:gd name="T12" fmla="*/ 106 w 1236"/>
                <a:gd name="T13" fmla="*/ 840 h 1118"/>
                <a:gd name="T14" fmla="*/ 0 w 1236"/>
                <a:gd name="T15" fmla="*/ 666 h 1118"/>
                <a:gd name="T16" fmla="*/ 0 w 1236"/>
                <a:gd name="T17" fmla="*/ 0 h 1118"/>
                <a:gd name="T18" fmla="*/ 1231 w 1236"/>
                <a:gd name="T19" fmla="*/ 0 h 1118"/>
                <a:gd name="T20" fmla="*/ 1231 w 1236"/>
                <a:gd name="T21" fmla="*/ 656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6" h="1118">
                  <a:moveTo>
                    <a:pt x="1231" y="656"/>
                  </a:moveTo>
                  <a:cubicBezTo>
                    <a:pt x="1236" y="737"/>
                    <a:pt x="1196" y="793"/>
                    <a:pt x="1133" y="835"/>
                  </a:cubicBezTo>
                  <a:lnTo>
                    <a:pt x="923" y="956"/>
                  </a:lnTo>
                  <a:cubicBezTo>
                    <a:pt x="856" y="995"/>
                    <a:pt x="789" y="1034"/>
                    <a:pt x="721" y="1072"/>
                  </a:cubicBezTo>
                  <a:cubicBezTo>
                    <a:pt x="653" y="1118"/>
                    <a:pt x="585" y="1111"/>
                    <a:pt x="518" y="1077"/>
                  </a:cubicBezTo>
                  <a:lnTo>
                    <a:pt x="308" y="956"/>
                  </a:lnTo>
                  <a:cubicBezTo>
                    <a:pt x="240" y="917"/>
                    <a:pt x="173" y="879"/>
                    <a:pt x="106" y="840"/>
                  </a:cubicBezTo>
                  <a:cubicBezTo>
                    <a:pt x="33" y="804"/>
                    <a:pt x="5" y="741"/>
                    <a:pt x="0" y="666"/>
                  </a:cubicBezTo>
                  <a:cubicBezTo>
                    <a:pt x="0" y="444"/>
                    <a:pt x="0" y="222"/>
                    <a:pt x="0" y="0"/>
                  </a:cubicBezTo>
                  <a:lnTo>
                    <a:pt x="1231" y="0"/>
                  </a:lnTo>
                  <a:cubicBezTo>
                    <a:pt x="1231" y="218"/>
                    <a:pt x="1231" y="437"/>
                    <a:pt x="1231" y="65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409575" y="0"/>
              <a:ext cx="668338" cy="1381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18453" y="173316"/>
            <a:ext cx="1016096" cy="645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598" dirty="0" smtClean="0">
                <a:solidFill>
                  <a:srgbClr val="2E2E2E"/>
                </a:solidFill>
                <a:latin typeface="Lifeline JL" panose="00000400000000000000" pitchFamily="2" charset="0"/>
                <a:ea typeface="宋体" panose="02010600030101010101" pitchFamily="2" charset="-122"/>
              </a:rPr>
              <a:t>5.5</a:t>
            </a:r>
            <a:endParaRPr lang="zh-CN" altLang="en-US" sz="3598" dirty="0">
              <a:solidFill>
                <a:srgbClr val="2E2E2E"/>
              </a:solidFill>
              <a:latin typeface="Lifeline JL" panose="00000400000000000000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769">
        <p14:switch dir="r"/>
      </p:transition>
    </mc:Choice>
    <mc:Fallback xmlns="">
      <p:transition spd="slow" advClick="0" advTm="5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 bwMode="auto">
          <a:xfrm>
            <a:off x="1" y="1269257"/>
            <a:ext cx="12192000" cy="307696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04" tIns="45702" rIns="91404" bIns="45702" numCol="1" spcCol="0" rtlCol="0" fromWordArt="0" anchor="t" anchorCtr="0" forceAA="0" compatLnSpc="1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598305" y="737425"/>
            <a:ext cx="419932" cy="437802"/>
            <a:chOff x="8181567" y="391614"/>
            <a:chExt cx="420096" cy="437973"/>
          </a:xfrm>
          <a:solidFill>
            <a:schemeClr val="accent1"/>
          </a:solidFill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8181567" y="391614"/>
              <a:ext cx="420096" cy="4379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Freeform 14"/>
            <p:cNvSpPr>
              <a:spLocks noEditPoints="1"/>
            </p:cNvSpPr>
            <p:nvPr/>
          </p:nvSpPr>
          <p:spPr bwMode="auto">
            <a:xfrm>
              <a:off x="8254350" y="468227"/>
              <a:ext cx="321776" cy="268147"/>
            </a:xfrm>
            <a:custGeom>
              <a:avLst/>
              <a:gdLst>
                <a:gd name="T0" fmla="*/ 337 w 437"/>
                <a:gd name="T1" fmla="*/ 334 h 349"/>
                <a:gd name="T2" fmla="*/ 0 w 437"/>
                <a:gd name="T3" fmla="*/ 334 h 349"/>
                <a:gd name="T4" fmla="*/ 175 w 437"/>
                <a:gd name="T5" fmla="*/ 129 h 349"/>
                <a:gd name="T6" fmla="*/ 168 w 437"/>
                <a:gd name="T7" fmla="*/ 123 h 349"/>
                <a:gd name="T8" fmla="*/ 319 w 437"/>
                <a:gd name="T9" fmla="*/ 144 h 349"/>
                <a:gd name="T10" fmla="*/ 18 w 437"/>
                <a:gd name="T11" fmla="*/ 118 h 349"/>
                <a:gd name="T12" fmla="*/ 120 w 437"/>
                <a:gd name="T13" fmla="*/ 253 h 349"/>
                <a:gd name="T14" fmla="*/ 57 w 437"/>
                <a:gd name="T15" fmla="*/ 213 h 349"/>
                <a:gd name="T16" fmla="*/ 57 w 437"/>
                <a:gd name="T17" fmla="*/ 226 h 349"/>
                <a:gd name="T18" fmla="*/ 182 w 437"/>
                <a:gd name="T19" fmla="*/ 186 h 349"/>
                <a:gd name="T20" fmla="*/ 57 w 437"/>
                <a:gd name="T21" fmla="*/ 186 h 349"/>
                <a:gd name="T22" fmla="*/ 182 w 437"/>
                <a:gd name="T23" fmla="*/ 174 h 349"/>
                <a:gd name="T24" fmla="*/ 323 w 437"/>
                <a:gd name="T25" fmla="*/ 146 h 349"/>
                <a:gd name="T26" fmla="*/ 323 w 437"/>
                <a:gd name="T27" fmla="*/ 146 h 349"/>
                <a:gd name="T28" fmla="*/ 324 w 437"/>
                <a:gd name="T29" fmla="*/ 22 h 349"/>
                <a:gd name="T30" fmla="*/ 198 w 437"/>
                <a:gd name="T31" fmla="*/ 79 h 349"/>
                <a:gd name="T32" fmla="*/ 342 w 437"/>
                <a:gd name="T33" fmla="*/ 87 h 349"/>
                <a:gd name="T34" fmla="*/ 219 w 437"/>
                <a:gd name="T35" fmla="*/ 60 h 349"/>
                <a:gd name="T36" fmla="*/ 346 w 437"/>
                <a:gd name="T37" fmla="*/ 152 h 349"/>
                <a:gd name="T38" fmla="*/ 396 w 437"/>
                <a:gd name="T39" fmla="*/ 91 h 349"/>
                <a:gd name="T40" fmla="*/ 409 w 437"/>
                <a:gd name="T41" fmla="*/ 105 h 349"/>
                <a:gd name="T42" fmla="*/ 402 w 437"/>
                <a:gd name="T43" fmla="*/ 89 h 349"/>
                <a:gd name="T44" fmla="*/ 399 w 437"/>
                <a:gd name="T45" fmla="*/ 171 h 349"/>
                <a:gd name="T46" fmla="*/ 398 w 437"/>
                <a:gd name="T47" fmla="*/ 187 h 349"/>
                <a:gd name="T48" fmla="*/ 412 w 437"/>
                <a:gd name="T49" fmla="*/ 187 h 349"/>
                <a:gd name="T50" fmla="*/ 411 w 437"/>
                <a:gd name="T51" fmla="*/ 171 h 349"/>
                <a:gd name="T52" fmla="*/ 409 w 437"/>
                <a:gd name="T53" fmla="*/ 134 h 349"/>
                <a:gd name="T54" fmla="*/ 201 w 437"/>
                <a:gd name="T55" fmla="*/ 188 h 349"/>
                <a:gd name="T56" fmla="*/ 220 w 437"/>
                <a:gd name="T57" fmla="*/ 262 h 349"/>
                <a:gd name="T58" fmla="*/ 228 w 437"/>
                <a:gd name="T59" fmla="*/ 256 h 349"/>
                <a:gd name="T60" fmla="*/ 231 w 437"/>
                <a:gd name="T61" fmla="*/ 247 h 349"/>
                <a:gd name="T62" fmla="*/ 240 w 437"/>
                <a:gd name="T63" fmla="*/ 253 h 349"/>
                <a:gd name="T64" fmla="*/ 246 w 437"/>
                <a:gd name="T65" fmla="*/ 267 h 349"/>
                <a:gd name="T66" fmla="*/ 254 w 437"/>
                <a:gd name="T67" fmla="*/ 273 h 349"/>
                <a:gd name="T68" fmla="*/ 267 w 437"/>
                <a:gd name="T69" fmla="*/ 271 h 349"/>
                <a:gd name="T70" fmla="*/ 265 w 437"/>
                <a:gd name="T71" fmla="*/ 264 h 349"/>
                <a:gd name="T72" fmla="*/ 258 w 437"/>
                <a:gd name="T73" fmla="*/ 250 h 349"/>
                <a:gd name="T74" fmla="*/ 249 w 437"/>
                <a:gd name="T75" fmla="*/ 244 h 349"/>
                <a:gd name="T76" fmla="*/ 271 w 437"/>
                <a:gd name="T77" fmla="*/ 232 h 349"/>
                <a:gd name="T78" fmla="*/ 262 w 437"/>
                <a:gd name="T79" fmla="*/ 229 h 349"/>
                <a:gd name="T80" fmla="*/ 256 w 437"/>
                <a:gd name="T81" fmla="*/ 221 h 349"/>
                <a:gd name="T82" fmla="*/ 247 w 437"/>
                <a:gd name="T83" fmla="*/ 219 h 349"/>
                <a:gd name="T84" fmla="*/ 241 w 437"/>
                <a:gd name="T85" fmla="*/ 211 h 349"/>
                <a:gd name="T86" fmla="*/ 232 w 437"/>
                <a:gd name="T87" fmla="*/ 208 h 349"/>
                <a:gd name="T88" fmla="*/ 226 w 437"/>
                <a:gd name="T89" fmla="*/ 201 h 349"/>
                <a:gd name="T90" fmla="*/ 216 w 437"/>
                <a:gd name="T91" fmla="*/ 198 h 349"/>
                <a:gd name="T92" fmla="*/ 210 w 437"/>
                <a:gd name="T93" fmla="*/ 190 h 349"/>
                <a:gd name="T94" fmla="*/ 40 w 437"/>
                <a:gd name="T95" fmla="*/ 141 h 349"/>
                <a:gd name="T96" fmla="*/ 40 w 437"/>
                <a:gd name="T97" fmla="*/ 29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7" h="349">
                  <a:moveTo>
                    <a:pt x="0" y="322"/>
                  </a:moveTo>
                  <a:lnTo>
                    <a:pt x="337" y="322"/>
                  </a:lnTo>
                  <a:lnTo>
                    <a:pt x="337" y="334"/>
                  </a:lnTo>
                  <a:cubicBezTo>
                    <a:pt x="337" y="342"/>
                    <a:pt x="331" y="349"/>
                    <a:pt x="323" y="349"/>
                  </a:cubicBezTo>
                  <a:lnTo>
                    <a:pt x="14" y="349"/>
                  </a:lnTo>
                  <a:cubicBezTo>
                    <a:pt x="6" y="349"/>
                    <a:pt x="0" y="342"/>
                    <a:pt x="0" y="334"/>
                  </a:cubicBezTo>
                  <a:lnTo>
                    <a:pt x="0" y="322"/>
                  </a:lnTo>
                  <a:close/>
                  <a:moveTo>
                    <a:pt x="168" y="123"/>
                  </a:moveTo>
                  <a:cubicBezTo>
                    <a:pt x="172" y="123"/>
                    <a:pt x="175" y="126"/>
                    <a:pt x="175" y="129"/>
                  </a:cubicBezTo>
                  <a:cubicBezTo>
                    <a:pt x="175" y="133"/>
                    <a:pt x="172" y="135"/>
                    <a:pt x="168" y="135"/>
                  </a:cubicBezTo>
                  <a:cubicBezTo>
                    <a:pt x="165" y="135"/>
                    <a:pt x="162" y="133"/>
                    <a:pt x="162" y="129"/>
                  </a:cubicBezTo>
                  <a:cubicBezTo>
                    <a:pt x="162" y="126"/>
                    <a:pt x="165" y="123"/>
                    <a:pt x="168" y="123"/>
                  </a:cubicBezTo>
                  <a:close/>
                  <a:moveTo>
                    <a:pt x="18" y="118"/>
                  </a:moveTo>
                  <a:lnTo>
                    <a:pt x="208" y="118"/>
                  </a:lnTo>
                  <a:cubicBezTo>
                    <a:pt x="246" y="120"/>
                    <a:pt x="283" y="128"/>
                    <a:pt x="319" y="144"/>
                  </a:cubicBezTo>
                  <a:lnTo>
                    <a:pt x="319" y="315"/>
                  </a:lnTo>
                  <a:lnTo>
                    <a:pt x="18" y="315"/>
                  </a:lnTo>
                  <a:lnTo>
                    <a:pt x="18" y="118"/>
                  </a:lnTo>
                  <a:close/>
                  <a:moveTo>
                    <a:pt x="57" y="239"/>
                  </a:moveTo>
                  <a:lnTo>
                    <a:pt x="120" y="239"/>
                  </a:lnTo>
                  <a:lnTo>
                    <a:pt x="120" y="253"/>
                  </a:lnTo>
                  <a:lnTo>
                    <a:pt x="57" y="253"/>
                  </a:lnTo>
                  <a:lnTo>
                    <a:pt x="57" y="239"/>
                  </a:lnTo>
                  <a:close/>
                  <a:moveTo>
                    <a:pt x="57" y="213"/>
                  </a:moveTo>
                  <a:lnTo>
                    <a:pt x="182" y="213"/>
                  </a:lnTo>
                  <a:lnTo>
                    <a:pt x="182" y="226"/>
                  </a:lnTo>
                  <a:lnTo>
                    <a:pt x="57" y="226"/>
                  </a:lnTo>
                  <a:lnTo>
                    <a:pt x="57" y="213"/>
                  </a:lnTo>
                  <a:close/>
                  <a:moveTo>
                    <a:pt x="57" y="186"/>
                  </a:moveTo>
                  <a:lnTo>
                    <a:pt x="182" y="186"/>
                  </a:lnTo>
                  <a:lnTo>
                    <a:pt x="182" y="200"/>
                  </a:lnTo>
                  <a:lnTo>
                    <a:pt x="57" y="200"/>
                  </a:lnTo>
                  <a:lnTo>
                    <a:pt x="57" y="186"/>
                  </a:lnTo>
                  <a:close/>
                  <a:moveTo>
                    <a:pt x="57" y="160"/>
                  </a:moveTo>
                  <a:lnTo>
                    <a:pt x="182" y="160"/>
                  </a:lnTo>
                  <a:lnTo>
                    <a:pt x="182" y="174"/>
                  </a:lnTo>
                  <a:lnTo>
                    <a:pt x="57" y="174"/>
                  </a:lnTo>
                  <a:lnTo>
                    <a:pt x="57" y="160"/>
                  </a:lnTo>
                  <a:close/>
                  <a:moveTo>
                    <a:pt x="323" y="146"/>
                  </a:moveTo>
                  <a:cubicBezTo>
                    <a:pt x="328" y="148"/>
                    <a:pt x="339" y="154"/>
                    <a:pt x="342" y="156"/>
                  </a:cubicBezTo>
                  <a:cubicBezTo>
                    <a:pt x="350" y="161"/>
                    <a:pt x="330" y="164"/>
                    <a:pt x="323" y="165"/>
                  </a:cubicBezTo>
                  <a:lnTo>
                    <a:pt x="323" y="146"/>
                  </a:lnTo>
                  <a:close/>
                  <a:moveTo>
                    <a:pt x="396" y="91"/>
                  </a:moveTo>
                  <a:cubicBezTo>
                    <a:pt x="377" y="71"/>
                    <a:pt x="359" y="50"/>
                    <a:pt x="341" y="30"/>
                  </a:cubicBezTo>
                  <a:cubicBezTo>
                    <a:pt x="335" y="23"/>
                    <a:pt x="332" y="23"/>
                    <a:pt x="324" y="22"/>
                  </a:cubicBezTo>
                  <a:lnTo>
                    <a:pt x="133" y="1"/>
                  </a:lnTo>
                  <a:cubicBezTo>
                    <a:pt x="129" y="0"/>
                    <a:pt x="128" y="3"/>
                    <a:pt x="130" y="6"/>
                  </a:cubicBezTo>
                  <a:lnTo>
                    <a:pt x="198" y="79"/>
                  </a:lnTo>
                  <a:cubicBezTo>
                    <a:pt x="209" y="57"/>
                    <a:pt x="217" y="46"/>
                    <a:pt x="251" y="50"/>
                  </a:cubicBezTo>
                  <a:cubicBezTo>
                    <a:pt x="275" y="53"/>
                    <a:pt x="292" y="58"/>
                    <a:pt x="314" y="66"/>
                  </a:cubicBezTo>
                  <a:cubicBezTo>
                    <a:pt x="328" y="72"/>
                    <a:pt x="335" y="76"/>
                    <a:pt x="342" y="87"/>
                  </a:cubicBezTo>
                  <a:cubicBezTo>
                    <a:pt x="336" y="80"/>
                    <a:pt x="327" y="75"/>
                    <a:pt x="317" y="71"/>
                  </a:cubicBezTo>
                  <a:cubicBezTo>
                    <a:pt x="297" y="63"/>
                    <a:pt x="275" y="58"/>
                    <a:pt x="253" y="55"/>
                  </a:cubicBezTo>
                  <a:cubicBezTo>
                    <a:pt x="240" y="54"/>
                    <a:pt x="227" y="54"/>
                    <a:pt x="219" y="60"/>
                  </a:cubicBezTo>
                  <a:cubicBezTo>
                    <a:pt x="211" y="66"/>
                    <a:pt x="199" y="93"/>
                    <a:pt x="194" y="103"/>
                  </a:cubicBezTo>
                  <a:cubicBezTo>
                    <a:pt x="191" y="110"/>
                    <a:pt x="195" y="112"/>
                    <a:pt x="200" y="112"/>
                  </a:cubicBezTo>
                  <a:cubicBezTo>
                    <a:pt x="251" y="115"/>
                    <a:pt x="301" y="128"/>
                    <a:pt x="346" y="152"/>
                  </a:cubicBezTo>
                  <a:lnTo>
                    <a:pt x="347" y="126"/>
                  </a:lnTo>
                  <a:cubicBezTo>
                    <a:pt x="363" y="128"/>
                    <a:pt x="379" y="130"/>
                    <a:pt x="396" y="133"/>
                  </a:cubicBezTo>
                  <a:lnTo>
                    <a:pt x="396" y="91"/>
                  </a:lnTo>
                  <a:close/>
                  <a:moveTo>
                    <a:pt x="433" y="138"/>
                  </a:moveTo>
                  <a:cubicBezTo>
                    <a:pt x="435" y="138"/>
                    <a:pt x="437" y="135"/>
                    <a:pt x="435" y="133"/>
                  </a:cubicBezTo>
                  <a:cubicBezTo>
                    <a:pt x="426" y="124"/>
                    <a:pt x="417" y="114"/>
                    <a:pt x="409" y="105"/>
                  </a:cubicBezTo>
                  <a:lnTo>
                    <a:pt x="409" y="93"/>
                  </a:lnTo>
                  <a:cubicBezTo>
                    <a:pt x="409" y="91"/>
                    <a:pt x="407" y="90"/>
                    <a:pt x="405" y="90"/>
                  </a:cubicBezTo>
                  <a:lnTo>
                    <a:pt x="402" y="89"/>
                  </a:lnTo>
                  <a:lnTo>
                    <a:pt x="402" y="163"/>
                  </a:lnTo>
                  <a:cubicBezTo>
                    <a:pt x="400" y="163"/>
                    <a:pt x="400" y="164"/>
                    <a:pt x="400" y="165"/>
                  </a:cubicBezTo>
                  <a:lnTo>
                    <a:pt x="399" y="171"/>
                  </a:lnTo>
                  <a:cubicBezTo>
                    <a:pt x="399" y="173"/>
                    <a:pt x="400" y="174"/>
                    <a:pt x="400" y="176"/>
                  </a:cubicBezTo>
                  <a:lnTo>
                    <a:pt x="400" y="182"/>
                  </a:lnTo>
                  <a:cubicBezTo>
                    <a:pt x="400" y="184"/>
                    <a:pt x="399" y="185"/>
                    <a:pt x="398" y="187"/>
                  </a:cubicBezTo>
                  <a:lnTo>
                    <a:pt x="393" y="231"/>
                  </a:lnTo>
                  <a:cubicBezTo>
                    <a:pt x="396" y="236"/>
                    <a:pt x="414" y="236"/>
                    <a:pt x="417" y="231"/>
                  </a:cubicBezTo>
                  <a:lnTo>
                    <a:pt x="412" y="187"/>
                  </a:lnTo>
                  <a:cubicBezTo>
                    <a:pt x="412" y="185"/>
                    <a:pt x="411" y="184"/>
                    <a:pt x="411" y="182"/>
                  </a:cubicBezTo>
                  <a:lnTo>
                    <a:pt x="410" y="176"/>
                  </a:lnTo>
                  <a:cubicBezTo>
                    <a:pt x="410" y="174"/>
                    <a:pt x="412" y="174"/>
                    <a:pt x="411" y="171"/>
                  </a:cubicBezTo>
                  <a:lnTo>
                    <a:pt x="411" y="165"/>
                  </a:lnTo>
                  <a:cubicBezTo>
                    <a:pt x="411" y="164"/>
                    <a:pt x="410" y="163"/>
                    <a:pt x="409" y="163"/>
                  </a:cubicBezTo>
                  <a:lnTo>
                    <a:pt x="409" y="134"/>
                  </a:lnTo>
                  <a:cubicBezTo>
                    <a:pt x="417" y="135"/>
                    <a:pt x="425" y="137"/>
                    <a:pt x="433" y="138"/>
                  </a:cubicBezTo>
                  <a:close/>
                  <a:moveTo>
                    <a:pt x="206" y="187"/>
                  </a:moveTo>
                  <a:lnTo>
                    <a:pt x="201" y="188"/>
                  </a:lnTo>
                  <a:lnTo>
                    <a:pt x="217" y="267"/>
                  </a:lnTo>
                  <a:lnTo>
                    <a:pt x="221" y="266"/>
                  </a:lnTo>
                  <a:lnTo>
                    <a:pt x="220" y="262"/>
                  </a:lnTo>
                  <a:lnTo>
                    <a:pt x="224" y="261"/>
                  </a:lnTo>
                  <a:lnTo>
                    <a:pt x="224" y="257"/>
                  </a:lnTo>
                  <a:lnTo>
                    <a:pt x="228" y="256"/>
                  </a:lnTo>
                  <a:lnTo>
                    <a:pt x="227" y="252"/>
                  </a:lnTo>
                  <a:lnTo>
                    <a:pt x="231" y="251"/>
                  </a:lnTo>
                  <a:lnTo>
                    <a:pt x="231" y="247"/>
                  </a:lnTo>
                  <a:lnTo>
                    <a:pt x="235" y="246"/>
                  </a:lnTo>
                  <a:lnTo>
                    <a:pt x="236" y="253"/>
                  </a:lnTo>
                  <a:lnTo>
                    <a:pt x="240" y="253"/>
                  </a:lnTo>
                  <a:lnTo>
                    <a:pt x="241" y="260"/>
                  </a:lnTo>
                  <a:lnTo>
                    <a:pt x="245" y="260"/>
                  </a:lnTo>
                  <a:lnTo>
                    <a:pt x="246" y="267"/>
                  </a:lnTo>
                  <a:lnTo>
                    <a:pt x="250" y="266"/>
                  </a:lnTo>
                  <a:lnTo>
                    <a:pt x="251" y="274"/>
                  </a:lnTo>
                  <a:lnTo>
                    <a:pt x="254" y="273"/>
                  </a:lnTo>
                  <a:lnTo>
                    <a:pt x="255" y="277"/>
                  </a:lnTo>
                  <a:lnTo>
                    <a:pt x="267" y="275"/>
                  </a:lnTo>
                  <a:lnTo>
                    <a:pt x="267" y="271"/>
                  </a:lnTo>
                  <a:lnTo>
                    <a:pt x="270" y="271"/>
                  </a:lnTo>
                  <a:lnTo>
                    <a:pt x="268" y="263"/>
                  </a:lnTo>
                  <a:lnTo>
                    <a:pt x="265" y="264"/>
                  </a:lnTo>
                  <a:lnTo>
                    <a:pt x="263" y="257"/>
                  </a:lnTo>
                  <a:lnTo>
                    <a:pt x="259" y="257"/>
                  </a:lnTo>
                  <a:lnTo>
                    <a:pt x="258" y="250"/>
                  </a:lnTo>
                  <a:lnTo>
                    <a:pt x="254" y="251"/>
                  </a:lnTo>
                  <a:lnTo>
                    <a:pt x="253" y="243"/>
                  </a:lnTo>
                  <a:lnTo>
                    <a:pt x="249" y="244"/>
                  </a:lnTo>
                  <a:lnTo>
                    <a:pt x="248" y="240"/>
                  </a:lnTo>
                  <a:lnTo>
                    <a:pt x="272" y="235"/>
                  </a:lnTo>
                  <a:lnTo>
                    <a:pt x="271" y="232"/>
                  </a:lnTo>
                  <a:lnTo>
                    <a:pt x="267" y="233"/>
                  </a:lnTo>
                  <a:lnTo>
                    <a:pt x="267" y="228"/>
                  </a:lnTo>
                  <a:lnTo>
                    <a:pt x="262" y="229"/>
                  </a:lnTo>
                  <a:lnTo>
                    <a:pt x="262" y="225"/>
                  </a:lnTo>
                  <a:lnTo>
                    <a:pt x="257" y="226"/>
                  </a:lnTo>
                  <a:lnTo>
                    <a:pt x="256" y="221"/>
                  </a:lnTo>
                  <a:lnTo>
                    <a:pt x="252" y="222"/>
                  </a:lnTo>
                  <a:lnTo>
                    <a:pt x="251" y="218"/>
                  </a:lnTo>
                  <a:lnTo>
                    <a:pt x="247" y="219"/>
                  </a:lnTo>
                  <a:lnTo>
                    <a:pt x="246" y="215"/>
                  </a:lnTo>
                  <a:lnTo>
                    <a:pt x="242" y="215"/>
                  </a:lnTo>
                  <a:lnTo>
                    <a:pt x="241" y="211"/>
                  </a:lnTo>
                  <a:lnTo>
                    <a:pt x="237" y="212"/>
                  </a:lnTo>
                  <a:lnTo>
                    <a:pt x="236" y="208"/>
                  </a:lnTo>
                  <a:lnTo>
                    <a:pt x="232" y="208"/>
                  </a:lnTo>
                  <a:lnTo>
                    <a:pt x="231" y="204"/>
                  </a:lnTo>
                  <a:lnTo>
                    <a:pt x="227" y="205"/>
                  </a:lnTo>
                  <a:lnTo>
                    <a:pt x="226" y="201"/>
                  </a:lnTo>
                  <a:lnTo>
                    <a:pt x="221" y="202"/>
                  </a:lnTo>
                  <a:lnTo>
                    <a:pt x="221" y="197"/>
                  </a:lnTo>
                  <a:lnTo>
                    <a:pt x="216" y="198"/>
                  </a:lnTo>
                  <a:lnTo>
                    <a:pt x="215" y="194"/>
                  </a:lnTo>
                  <a:lnTo>
                    <a:pt x="211" y="195"/>
                  </a:lnTo>
                  <a:lnTo>
                    <a:pt x="210" y="190"/>
                  </a:lnTo>
                  <a:lnTo>
                    <a:pt x="207" y="191"/>
                  </a:lnTo>
                  <a:lnTo>
                    <a:pt x="206" y="187"/>
                  </a:lnTo>
                  <a:close/>
                  <a:moveTo>
                    <a:pt x="40" y="141"/>
                  </a:moveTo>
                  <a:lnTo>
                    <a:pt x="297" y="141"/>
                  </a:lnTo>
                  <a:lnTo>
                    <a:pt x="297" y="292"/>
                  </a:lnTo>
                  <a:lnTo>
                    <a:pt x="40" y="292"/>
                  </a:lnTo>
                  <a:lnTo>
                    <a:pt x="40" y="14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902188" y="737425"/>
            <a:ext cx="421207" cy="437802"/>
            <a:chOff x="10486350" y="391614"/>
            <a:chExt cx="421373" cy="437973"/>
          </a:xfrm>
          <a:solidFill>
            <a:schemeClr val="accent1"/>
          </a:solidFill>
        </p:grpSpPr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10486350" y="391614"/>
              <a:ext cx="421373" cy="4379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10532318" y="455458"/>
              <a:ext cx="334545" cy="293685"/>
            </a:xfrm>
            <a:custGeom>
              <a:avLst/>
              <a:gdLst>
                <a:gd name="T0" fmla="*/ 318 w 454"/>
                <a:gd name="T1" fmla="*/ 238 h 383"/>
                <a:gd name="T2" fmla="*/ 251 w 454"/>
                <a:gd name="T3" fmla="*/ 238 h 383"/>
                <a:gd name="T4" fmla="*/ 251 w 454"/>
                <a:gd name="T5" fmla="*/ 305 h 383"/>
                <a:gd name="T6" fmla="*/ 202 w 454"/>
                <a:gd name="T7" fmla="*/ 305 h 383"/>
                <a:gd name="T8" fmla="*/ 202 w 454"/>
                <a:gd name="T9" fmla="*/ 238 h 383"/>
                <a:gd name="T10" fmla="*/ 135 w 454"/>
                <a:gd name="T11" fmla="*/ 238 h 383"/>
                <a:gd name="T12" fmla="*/ 135 w 454"/>
                <a:gd name="T13" fmla="*/ 189 h 383"/>
                <a:gd name="T14" fmla="*/ 202 w 454"/>
                <a:gd name="T15" fmla="*/ 189 h 383"/>
                <a:gd name="T16" fmla="*/ 202 w 454"/>
                <a:gd name="T17" fmla="*/ 122 h 383"/>
                <a:gd name="T18" fmla="*/ 251 w 454"/>
                <a:gd name="T19" fmla="*/ 122 h 383"/>
                <a:gd name="T20" fmla="*/ 251 w 454"/>
                <a:gd name="T21" fmla="*/ 189 h 383"/>
                <a:gd name="T22" fmla="*/ 318 w 454"/>
                <a:gd name="T23" fmla="*/ 189 h 383"/>
                <a:gd name="T24" fmla="*/ 318 w 454"/>
                <a:gd name="T25" fmla="*/ 238 h 383"/>
                <a:gd name="T26" fmla="*/ 417 w 454"/>
                <a:gd name="T27" fmla="*/ 123 h 383"/>
                <a:gd name="T28" fmla="*/ 227 w 454"/>
                <a:gd name="T29" fmla="*/ 91 h 383"/>
                <a:gd name="T30" fmla="*/ 37 w 454"/>
                <a:gd name="T31" fmla="*/ 123 h 383"/>
                <a:gd name="T32" fmla="*/ 227 w 454"/>
                <a:gd name="T33" fmla="*/ 383 h 383"/>
                <a:gd name="T34" fmla="*/ 417 w 454"/>
                <a:gd name="T35" fmla="*/ 12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4" h="383">
                  <a:moveTo>
                    <a:pt x="318" y="238"/>
                  </a:moveTo>
                  <a:lnTo>
                    <a:pt x="251" y="238"/>
                  </a:lnTo>
                  <a:lnTo>
                    <a:pt x="251" y="305"/>
                  </a:lnTo>
                  <a:lnTo>
                    <a:pt x="202" y="305"/>
                  </a:lnTo>
                  <a:lnTo>
                    <a:pt x="202" y="238"/>
                  </a:lnTo>
                  <a:lnTo>
                    <a:pt x="135" y="238"/>
                  </a:lnTo>
                  <a:lnTo>
                    <a:pt x="135" y="189"/>
                  </a:lnTo>
                  <a:lnTo>
                    <a:pt x="202" y="189"/>
                  </a:lnTo>
                  <a:lnTo>
                    <a:pt x="202" y="122"/>
                  </a:lnTo>
                  <a:lnTo>
                    <a:pt x="251" y="122"/>
                  </a:lnTo>
                  <a:lnTo>
                    <a:pt x="251" y="189"/>
                  </a:lnTo>
                  <a:lnTo>
                    <a:pt x="318" y="189"/>
                  </a:lnTo>
                  <a:lnTo>
                    <a:pt x="318" y="238"/>
                  </a:lnTo>
                  <a:close/>
                  <a:moveTo>
                    <a:pt x="417" y="123"/>
                  </a:moveTo>
                  <a:cubicBezTo>
                    <a:pt x="384" y="0"/>
                    <a:pt x="249" y="77"/>
                    <a:pt x="227" y="91"/>
                  </a:cubicBezTo>
                  <a:cubicBezTo>
                    <a:pt x="204" y="77"/>
                    <a:pt x="69" y="1"/>
                    <a:pt x="37" y="123"/>
                  </a:cubicBezTo>
                  <a:cubicBezTo>
                    <a:pt x="0" y="265"/>
                    <a:pt x="226" y="382"/>
                    <a:pt x="227" y="383"/>
                  </a:cubicBezTo>
                  <a:cubicBezTo>
                    <a:pt x="227" y="383"/>
                    <a:pt x="454" y="263"/>
                    <a:pt x="417" y="123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4" name="Freeform 16"/>
          <p:cNvSpPr>
            <a:spLocks noEditPoints="1"/>
          </p:cNvSpPr>
          <p:nvPr/>
        </p:nvSpPr>
        <p:spPr>
          <a:xfrm>
            <a:off x="9059499" y="826517"/>
            <a:ext cx="514149" cy="258662"/>
          </a:xfrm>
          <a:custGeom>
            <a:avLst/>
            <a:gdLst/>
            <a:ahLst/>
            <a:cxnLst>
              <a:cxn ang="0">
                <a:pos x="49324" y="162581"/>
              </a:cxn>
              <a:cxn ang="0">
                <a:pos x="49324" y="143409"/>
              </a:cxn>
              <a:cxn ang="0">
                <a:pos x="60366" y="110432"/>
              </a:cxn>
              <a:cxn ang="0">
                <a:pos x="0" y="110432"/>
              </a:cxn>
              <a:cxn ang="0">
                <a:pos x="0" y="91260"/>
              </a:cxn>
              <a:cxn ang="0">
                <a:pos x="68464" y="91260"/>
              </a:cxn>
              <a:cxn ang="0">
                <a:pos x="82452" y="55216"/>
              </a:cxn>
              <a:cxn ang="0">
                <a:pos x="15460" y="55216"/>
              </a:cxn>
              <a:cxn ang="0">
                <a:pos x="15460" y="34510"/>
              </a:cxn>
              <a:cxn ang="0">
                <a:pos x="89813" y="34510"/>
              </a:cxn>
              <a:cxn ang="0">
                <a:pos x="103064" y="0"/>
              </a:cxn>
              <a:cxn ang="0">
                <a:pos x="125150" y="0"/>
              </a:cxn>
              <a:cxn ang="0">
                <a:pos x="111899" y="34510"/>
              </a:cxn>
              <a:cxn ang="0">
                <a:pos x="231159" y="34510"/>
              </a:cxn>
              <a:cxn ang="0">
                <a:pos x="231159" y="55216"/>
              </a:cxn>
              <a:cxn ang="0">
                <a:pos x="103064" y="55216"/>
              </a:cxn>
              <a:cxn ang="0">
                <a:pos x="89813" y="91260"/>
              </a:cxn>
              <a:cxn ang="0">
                <a:pos x="248091" y="91260"/>
              </a:cxn>
              <a:cxn ang="0">
                <a:pos x="248091" y="110432"/>
              </a:cxn>
              <a:cxn ang="0">
                <a:pos x="82452" y="110432"/>
              </a:cxn>
              <a:cxn ang="0">
                <a:pos x="69937" y="143409"/>
              </a:cxn>
              <a:cxn ang="0">
                <a:pos x="217908" y="143409"/>
              </a:cxn>
              <a:cxn ang="0">
                <a:pos x="217908" y="164115"/>
              </a:cxn>
              <a:cxn ang="0">
                <a:pos x="150916" y="223932"/>
              </a:cxn>
              <a:cxn ang="0">
                <a:pos x="185516" y="240037"/>
              </a:cxn>
              <a:cxn ang="0">
                <a:pos x="173001" y="259209"/>
              </a:cxn>
              <a:cxn ang="0">
                <a:pos x="50060" y="197858"/>
              </a:cxn>
              <a:cxn ang="0">
                <a:pos x="60366" y="180219"/>
              </a:cxn>
              <a:cxn ang="0">
                <a:pos x="132511" y="214729"/>
              </a:cxn>
              <a:cxn ang="0">
                <a:pos x="189933" y="162581"/>
              </a:cxn>
              <a:cxn ang="0">
                <a:pos x="49324" y="162581"/>
              </a:cxn>
              <a:cxn ang="0">
                <a:pos x="411522" y="4601"/>
              </a:cxn>
              <a:cxn ang="0">
                <a:pos x="432134" y="4601"/>
              </a:cxn>
              <a:cxn ang="0">
                <a:pos x="432134" y="221631"/>
              </a:cxn>
              <a:cxn ang="0">
                <a:pos x="514586" y="221631"/>
              </a:cxn>
              <a:cxn ang="0">
                <a:pos x="514586" y="240037"/>
              </a:cxn>
              <a:cxn ang="0">
                <a:pos x="265759" y="240037"/>
              </a:cxn>
              <a:cxn ang="0">
                <a:pos x="265759" y="221631"/>
              </a:cxn>
              <a:cxn ang="0">
                <a:pos x="346738" y="221631"/>
              </a:cxn>
              <a:cxn ang="0">
                <a:pos x="346738" y="4601"/>
              </a:cxn>
              <a:cxn ang="0">
                <a:pos x="368087" y="4601"/>
              </a:cxn>
              <a:cxn ang="0">
                <a:pos x="368087" y="221631"/>
              </a:cxn>
              <a:cxn ang="0">
                <a:pos x="411522" y="221631"/>
              </a:cxn>
              <a:cxn ang="0">
                <a:pos x="411522" y="4601"/>
              </a:cxn>
              <a:cxn ang="0">
                <a:pos x="295206" y="56750"/>
              </a:cxn>
              <a:cxn ang="0">
                <a:pos x="334223" y="164115"/>
              </a:cxn>
              <a:cxn ang="0">
                <a:pos x="315083" y="172550"/>
              </a:cxn>
              <a:cxn ang="0">
                <a:pos x="276065" y="62885"/>
              </a:cxn>
              <a:cxn ang="0">
                <a:pos x="295206" y="56750"/>
              </a:cxn>
              <a:cxn ang="0">
                <a:pos x="441705" y="164115"/>
              </a:cxn>
              <a:cxn ang="0">
                <a:pos x="484403" y="56750"/>
              </a:cxn>
              <a:cxn ang="0">
                <a:pos x="504280" y="65186"/>
              </a:cxn>
              <a:cxn ang="0">
                <a:pos x="459373" y="172550"/>
              </a:cxn>
              <a:cxn ang="0">
                <a:pos x="441705" y="164115"/>
              </a:cxn>
            </a:cxnLst>
            <a:rect l="0" t="0" r="0" b="0"/>
            <a:pathLst>
              <a:path w="699" h="338">
                <a:moveTo>
                  <a:pt x="67" y="212"/>
                </a:moveTo>
                <a:lnTo>
                  <a:pt x="67" y="187"/>
                </a:lnTo>
                <a:lnTo>
                  <a:pt x="82" y="144"/>
                </a:lnTo>
                <a:lnTo>
                  <a:pt x="0" y="144"/>
                </a:lnTo>
                <a:lnTo>
                  <a:pt x="0" y="119"/>
                </a:lnTo>
                <a:lnTo>
                  <a:pt x="93" y="119"/>
                </a:lnTo>
                <a:lnTo>
                  <a:pt x="112" y="72"/>
                </a:lnTo>
                <a:lnTo>
                  <a:pt x="21" y="72"/>
                </a:lnTo>
                <a:lnTo>
                  <a:pt x="21" y="45"/>
                </a:lnTo>
                <a:lnTo>
                  <a:pt x="122" y="45"/>
                </a:lnTo>
                <a:lnTo>
                  <a:pt x="140" y="0"/>
                </a:lnTo>
                <a:lnTo>
                  <a:pt x="170" y="0"/>
                </a:lnTo>
                <a:lnTo>
                  <a:pt x="152" y="45"/>
                </a:lnTo>
                <a:lnTo>
                  <a:pt x="314" y="45"/>
                </a:lnTo>
                <a:lnTo>
                  <a:pt x="314" y="72"/>
                </a:lnTo>
                <a:lnTo>
                  <a:pt x="140" y="72"/>
                </a:lnTo>
                <a:lnTo>
                  <a:pt x="122" y="119"/>
                </a:lnTo>
                <a:lnTo>
                  <a:pt x="337" y="119"/>
                </a:lnTo>
                <a:lnTo>
                  <a:pt x="337" y="144"/>
                </a:lnTo>
                <a:lnTo>
                  <a:pt x="112" y="144"/>
                </a:lnTo>
                <a:lnTo>
                  <a:pt x="95" y="187"/>
                </a:lnTo>
                <a:lnTo>
                  <a:pt x="296" y="187"/>
                </a:lnTo>
                <a:lnTo>
                  <a:pt x="296" y="214"/>
                </a:lnTo>
                <a:lnTo>
                  <a:pt x="205" y="292"/>
                </a:lnTo>
                <a:cubicBezTo>
                  <a:pt x="221" y="297"/>
                  <a:pt x="237" y="304"/>
                  <a:pt x="252" y="313"/>
                </a:cubicBezTo>
                <a:lnTo>
                  <a:pt x="235" y="338"/>
                </a:lnTo>
                <a:cubicBezTo>
                  <a:pt x="183" y="311"/>
                  <a:pt x="127" y="284"/>
                  <a:pt x="68" y="258"/>
                </a:cubicBezTo>
                <a:lnTo>
                  <a:pt x="82" y="235"/>
                </a:lnTo>
                <a:cubicBezTo>
                  <a:pt x="112" y="248"/>
                  <a:pt x="145" y="263"/>
                  <a:pt x="180" y="280"/>
                </a:cubicBezTo>
                <a:lnTo>
                  <a:pt x="258" y="212"/>
                </a:lnTo>
                <a:lnTo>
                  <a:pt x="67" y="212"/>
                </a:lnTo>
                <a:close/>
                <a:moveTo>
                  <a:pt x="559" y="6"/>
                </a:moveTo>
                <a:lnTo>
                  <a:pt x="587" y="6"/>
                </a:lnTo>
                <a:lnTo>
                  <a:pt x="587" y="289"/>
                </a:lnTo>
                <a:lnTo>
                  <a:pt x="699" y="289"/>
                </a:lnTo>
                <a:lnTo>
                  <a:pt x="699" y="313"/>
                </a:lnTo>
                <a:lnTo>
                  <a:pt x="361" y="313"/>
                </a:lnTo>
                <a:lnTo>
                  <a:pt x="361" y="289"/>
                </a:lnTo>
                <a:lnTo>
                  <a:pt x="471" y="289"/>
                </a:lnTo>
                <a:lnTo>
                  <a:pt x="471" y="6"/>
                </a:lnTo>
                <a:lnTo>
                  <a:pt x="500" y="6"/>
                </a:lnTo>
                <a:lnTo>
                  <a:pt x="500" y="289"/>
                </a:lnTo>
                <a:lnTo>
                  <a:pt x="559" y="289"/>
                </a:lnTo>
                <a:lnTo>
                  <a:pt x="559" y="6"/>
                </a:lnTo>
                <a:close/>
                <a:moveTo>
                  <a:pt x="401" y="74"/>
                </a:moveTo>
                <a:cubicBezTo>
                  <a:pt x="420" y="121"/>
                  <a:pt x="438" y="167"/>
                  <a:pt x="454" y="214"/>
                </a:cubicBezTo>
                <a:lnTo>
                  <a:pt x="428" y="225"/>
                </a:lnTo>
                <a:cubicBezTo>
                  <a:pt x="412" y="177"/>
                  <a:pt x="394" y="129"/>
                  <a:pt x="375" y="82"/>
                </a:cubicBezTo>
                <a:lnTo>
                  <a:pt x="401" y="74"/>
                </a:lnTo>
                <a:close/>
                <a:moveTo>
                  <a:pt x="600" y="214"/>
                </a:moveTo>
                <a:cubicBezTo>
                  <a:pt x="618" y="179"/>
                  <a:pt x="637" y="132"/>
                  <a:pt x="658" y="74"/>
                </a:cubicBezTo>
                <a:lnTo>
                  <a:pt x="685" y="85"/>
                </a:lnTo>
                <a:cubicBezTo>
                  <a:pt x="660" y="151"/>
                  <a:pt x="639" y="198"/>
                  <a:pt x="624" y="225"/>
                </a:cubicBezTo>
                <a:lnTo>
                  <a:pt x="600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5" name="Freeform 17"/>
          <p:cNvSpPr>
            <a:spLocks noEditPoints="1"/>
          </p:cNvSpPr>
          <p:nvPr/>
        </p:nvSpPr>
        <p:spPr>
          <a:xfrm>
            <a:off x="10241725" y="829690"/>
            <a:ext cx="501454" cy="253901"/>
          </a:xfrm>
          <a:custGeom>
            <a:avLst/>
            <a:gdLst/>
            <a:ahLst/>
            <a:cxnLst>
              <a:cxn ang="0">
                <a:pos x="197931" y="6930"/>
              </a:cxn>
              <a:cxn ang="0">
                <a:pos x="25017" y="102410"/>
              </a:cxn>
              <a:cxn ang="0">
                <a:pos x="0" y="132441"/>
              </a:cxn>
              <a:cxn ang="0">
                <a:pos x="95654" y="251791"/>
              </a:cxn>
              <a:cxn ang="0">
                <a:pos x="75788" y="234851"/>
              </a:cxn>
              <a:cxn ang="0">
                <a:pos x="18395" y="251791"/>
              </a:cxn>
              <a:cxn ang="0">
                <a:pos x="0" y="132441"/>
              </a:cxn>
              <a:cxn ang="0">
                <a:pos x="222948" y="132441"/>
              </a:cxn>
              <a:cxn ang="0">
                <a:pos x="203817" y="251791"/>
              </a:cxn>
              <a:cxn ang="0">
                <a:pos x="146425" y="234851"/>
              </a:cxn>
              <a:cxn ang="0">
                <a:pos x="126558" y="251791"/>
              </a:cxn>
              <a:cxn ang="0">
                <a:pos x="44884" y="25410"/>
              </a:cxn>
              <a:cxn ang="0">
                <a:pos x="178064" y="83930"/>
              </a:cxn>
              <a:cxn ang="0">
                <a:pos x="44884" y="25410"/>
              </a:cxn>
              <a:cxn ang="0">
                <a:pos x="146425" y="219451"/>
              </a:cxn>
              <a:cxn ang="0">
                <a:pos x="203817" y="150921"/>
              </a:cxn>
              <a:cxn ang="0">
                <a:pos x="18395" y="150921"/>
              </a:cxn>
              <a:cxn ang="0">
                <a:pos x="75788" y="217911"/>
              </a:cxn>
              <a:cxn ang="0">
                <a:pos x="18395" y="150921"/>
              </a:cxn>
              <a:cxn ang="0">
                <a:pos x="409106" y="29260"/>
              </a:cxn>
              <a:cxn ang="0">
                <a:pos x="495195" y="59290"/>
              </a:cxn>
              <a:cxn ang="0">
                <a:pos x="409106" y="76230"/>
              </a:cxn>
              <a:cxn ang="0">
                <a:pos x="477536" y="107800"/>
              </a:cxn>
              <a:cxn ang="0">
                <a:pos x="459140" y="200971"/>
              </a:cxn>
              <a:cxn ang="0">
                <a:pos x="341412" y="125510"/>
              </a:cxn>
              <a:cxn ang="0">
                <a:pos x="323017" y="200971"/>
              </a:cxn>
              <a:cxn ang="0">
                <a:pos x="390711" y="107800"/>
              </a:cxn>
              <a:cxn ang="0">
                <a:pos x="306829" y="76230"/>
              </a:cxn>
              <a:cxn ang="0">
                <a:pos x="390711" y="59290"/>
              </a:cxn>
              <a:cxn ang="0">
                <a:pos x="276662" y="10010"/>
              </a:cxn>
              <a:cxn ang="0">
                <a:pos x="497402" y="20020"/>
              </a:cxn>
              <a:cxn ang="0">
                <a:pos x="296528" y="97020"/>
              </a:cxn>
              <a:cxn ang="0">
                <a:pos x="265625" y="253331"/>
              </a:cxn>
              <a:cxn ang="0">
                <a:pos x="276662" y="97020"/>
              </a:cxn>
              <a:cxn ang="0">
                <a:pos x="409842" y="139371"/>
              </a:cxn>
              <a:cxn ang="0">
                <a:pos x="437066" y="201741"/>
              </a:cxn>
              <a:cxn ang="0">
                <a:pos x="491516" y="251791"/>
              </a:cxn>
              <a:cxn ang="0">
                <a:pos x="303150" y="254101"/>
              </a:cxn>
              <a:cxn ang="0">
                <a:pos x="391447" y="139371"/>
              </a:cxn>
            </a:cxnLst>
            <a:rect l="0" t="0" r="0" b="0"/>
            <a:pathLst>
              <a:path w="682" h="330">
                <a:moveTo>
                  <a:pt x="34" y="9"/>
                </a:moveTo>
                <a:lnTo>
                  <a:pt x="269" y="9"/>
                </a:lnTo>
                <a:lnTo>
                  <a:pt x="269" y="133"/>
                </a:lnTo>
                <a:lnTo>
                  <a:pt x="34" y="133"/>
                </a:lnTo>
                <a:lnTo>
                  <a:pt x="34" y="9"/>
                </a:lnTo>
                <a:close/>
                <a:moveTo>
                  <a:pt x="0" y="172"/>
                </a:moveTo>
                <a:lnTo>
                  <a:pt x="130" y="172"/>
                </a:lnTo>
                <a:lnTo>
                  <a:pt x="130" y="327"/>
                </a:lnTo>
                <a:lnTo>
                  <a:pt x="103" y="327"/>
                </a:lnTo>
                <a:lnTo>
                  <a:pt x="103" y="305"/>
                </a:lnTo>
                <a:lnTo>
                  <a:pt x="25" y="305"/>
                </a:lnTo>
                <a:lnTo>
                  <a:pt x="25" y="327"/>
                </a:lnTo>
                <a:lnTo>
                  <a:pt x="0" y="327"/>
                </a:lnTo>
                <a:lnTo>
                  <a:pt x="0" y="172"/>
                </a:lnTo>
                <a:close/>
                <a:moveTo>
                  <a:pt x="172" y="172"/>
                </a:moveTo>
                <a:lnTo>
                  <a:pt x="303" y="172"/>
                </a:lnTo>
                <a:lnTo>
                  <a:pt x="303" y="327"/>
                </a:lnTo>
                <a:lnTo>
                  <a:pt x="277" y="327"/>
                </a:lnTo>
                <a:lnTo>
                  <a:pt x="277" y="305"/>
                </a:lnTo>
                <a:lnTo>
                  <a:pt x="199" y="305"/>
                </a:lnTo>
                <a:lnTo>
                  <a:pt x="199" y="327"/>
                </a:lnTo>
                <a:lnTo>
                  <a:pt x="172" y="327"/>
                </a:lnTo>
                <a:lnTo>
                  <a:pt x="172" y="172"/>
                </a:lnTo>
                <a:close/>
                <a:moveTo>
                  <a:pt x="61" y="33"/>
                </a:moveTo>
                <a:lnTo>
                  <a:pt x="61" y="109"/>
                </a:lnTo>
                <a:lnTo>
                  <a:pt x="242" y="109"/>
                </a:lnTo>
                <a:lnTo>
                  <a:pt x="242" y="33"/>
                </a:lnTo>
                <a:lnTo>
                  <a:pt x="61" y="33"/>
                </a:lnTo>
                <a:close/>
                <a:moveTo>
                  <a:pt x="199" y="196"/>
                </a:moveTo>
                <a:lnTo>
                  <a:pt x="199" y="285"/>
                </a:lnTo>
                <a:lnTo>
                  <a:pt x="277" y="285"/>
                </a:lnTo>
                <a:lnTo>
                  <a:pt x="277" y="196"/>
                </a:lnTo>
                <a:lnTo>
                  <a:pt x="199" y="196"/>
                </a:lnTo>
                <a:close/>
                <a:moveTo>
                  <a:pt x="25" y="196"/>
                </a:moveTo>
                <a:lnTo>
                  <a:pt x="25" y="283"/>
                </a:lnTo>
                <a:lnTo>
                  <a:pt x="103" y="283"/>
                </a:lnTo>
                <a:lnTo>
                  <a:pt x="103" y="196"/>
                </a:lnTo>
                <a:lnTo>
                  <a:pt x="25" y="196"/>
                </a:lnTo>
                <a:close/>
                <a:moveTo>
                  <a:pt x="531" y="38"/>
                </a:moveTo>
                <a:lnTo>
                  <a:pt x="556" y="38"/>
                </a:lnTo>
                <a:lnTo>
                  <a:pt x="556" y="77"/>
                </a:lnTo>
                <a:lnTo>
                  <a:pt x="673" y="77"/>
                </a:lnTo>
                <a:lnTo>
                  <a:pt x="673" y="99"/>
                </a:lnTo>
                <a:lnTo>
                  <a:pt x="556" y="99"/>
                </a:lnTo>
                <a:lnTo>
                  <a:pt x="556" y="140"/>
                </a:lnTo>
                <a:lnTo>
                  <a:pt x="649" y="140"/>
                </a:lnTo>
                <a:lnTo>
                  <a:pt x="649" y="261"/>
                </a:lnTo>
                <a:lnTo>
                  <a:pt x="624" y="261"/>
                </a:lnTo>
                <a:lnTo>
                  <a:pt x="624" y="163"/>
                </a:lnTo>
                <a:lnTo>
                  <a:pt x="464" y="163"/>
                </a:lnTo>
                <a:lnTo>
                  <a:pt x="464" y="261"/>
                </a:lnTo>
                <a:lnTo>
                  <a:pt x="439" y="261"/>
                </a:lnTo>
                <a:lnTo>
                  <a:pt x="439" y="140"/>
                </a:lnTo>
                <a:lnTo>
                  <a:pt x="531" y="140"/>
                </a:lnTo>
                <a:lnTo>
                  <a:pt x="531" y="99"/>
                </a:lnTo>
                <a:lnTo>
                  <a:pt x="417" y="99"/>
                </a:lnTo>
                <a:lnTo>
                  <a:pt x="417" y="77"/>
                </a:lnTo>
                <a:lnTo>
                  <a:pt x="531" y="77"/>
                </a:lnTo>
                <a:lnTo>
                  <a:pt x="531" y="38"/>
                </a:lnTo>
                <a:close/>
                <a:moveTo>
                  <a:pt x="376" y="13"/>
                </a:moveTo>
                <a:cubicBezTo>
                  <a:pt x="490" y="13"/>
                  <a:pt x="588" y="9"/>
                  <a:pt x="669" y="0"/>
                </a:cubicBezTo>
                <a:lnTo>
                  <a:pt x="676" y="26"/>
                </a:lnTo>
                <a:cubicBezTo>
                  <a:pt x="607" y="30"/>
                  <a:pt x="516" y="34"/>
                  <a:pt x="403" y="37"/>
                </a:cubicBezTo>
                <a:lnTo>
                  <a:pt x="403" y="126"/>
                </a:lnTo>
                <a:cubicBezTo>
                  <a:pt x="403" y="182"/>
                  <a:pt x="400" y="224"/>
                  <a:pt x="395" y="252"/>
                </a:cubicBezTo>
                <a:cubicBezTo>
                  <a:pt x="388" y="281"/>
                  <a:pt x="377" y="307"/>
                  <a:pt x="361" y="329"/>
                </a:cubicBezTo>
                <a:cubicBezTo>
                  <a:pt x="354" y="321"/>
                  <a:pt x="347" y="314"/>
                  <a:pt x="339" y="307"/>
                </a:cubicBezTo>
                <a:cubicBezTo>
                  <a:pt x="366" y="280"/>
                  <a:pt x="378" y="220"/>
                  <a:pt x="376" y="126"/>
                </a:cubicBezTo>
                <a:lnTo>
                  <a:pt x="376" y="13"/>
                </a:lnTo>
                <a:close/>
                <a:moveTo>
                  <a:pt x="557" y="181"/>
                </a:moveTo>
                <a:cubicBezTo>
                  <a:pt x="557" y="202"/>
                  <a:pt x="555" y="222"/>
                  <a:pt x="550" y="241"/>
                </a:cubicBezTo>
                <a:cubicBezTo>
                  <a:pt x="560" y="246"/>
                  <a:pt x="574" y="253"/>
                  <a:pt x="594" y="262"/>
                </a:cubicBezTo>
                <a:cubicBezTo>
                  <a:pt x="636" y="282"/>
                  <a:pt x="665" y="296"/>
                  <a:pt x="682" y="303"/>
                </a:cubicBezTo>
                <a:lnTo>
                  <a:pt x="668" y="327"/>
                </a:lnTo>
                <a:cubicBezTo>
                  <a:pt x="634" y="308"/>
                  <a:pt x="591" y="287"/>
                  <a:pt x="540" y="264"/>
                </a:cubicBezTo>
                <a:cubicBezTo>
                  <a:pt x="523" y="292"/>
                  <a:pt x="481" y="314"/>
                  <a:pt x="412" y="330"/>
                </a:cubicBezTo>
                <a:cubicBezTo>
                  <a:pt x="408" y="323"/>
                  <a:pt x="403" y="315"/>
                  <a:pt x="398" y="305"/>
                </a:cubicBezTo>
                <a:cubicBezTo>
                  <a:pt x="495" y="294"/>
                  <a:pt x="540" y="253"/>
                  <a:pt x="532" y="181"/>
                </a:cubicBezTo>
                <a:lnTo>
                  <a:pt x="557" y="1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6" name="Freeform 18"/>
          <p:cNvSpPr>
            <a:spLocks noEditPoints="1"/>
          </p:cNvSpPr>
          <p:nvPr/>
        </p:nvSpPr>
        <p:spPr>
          <a:xfrm>
            <a:off x="11369997" y="824931"/>
            <a:ext cx="520497" cy="261835"/>
          </a:xfrm>
          <a:custGeom>
            <a:avLst/>
            <a:gdLst/>
            <a:ahLst/>
            <a:cxnLst>
              <a:cxn ang="0">
                <a:pos x="235152" y="19135"/>
              </a:cxn>
              <a:cxn ang="0">
                <a:pos x="193135" y="93377"/>
              </a:cxn>
              <a:cxn ang="0">
                <a:pos x="158488" y="81896"/>
              </a:cxn>
              <a:cxn ang="0">
                <a:pos x="190186" y="73477"/>
              </a:cxn>
              <a:cxn ang="0">
                <a:pos x="215249" y="37504"/>
              </a:cxn>
              <a:cxn ang="0">
                <a:pos x="129739" y="112512"/>
              </a:cxn>
              <a:cxn ang="0">
                <a:pos x="235889" y="127819"/>
              </a:cxn>
              <a:cxn ang="0">
                <a:pos x="252844" y="240331"/>
              </a:cxn>
              <a:cxn ang="0">
                <a:pos x="185763" y="222727"/>
              </a:cxn>
              <a:cxn ang="0">
                <a:pos x="129739" y="239566"/>
              </a:cxn>
              <a:cxn ang="0">
                <a:pos x="140797" y="130116"/>
              </a:cxn>
              <a:cxn ang="0">
                <a:pos x="129739" y="258700"/>
              </a:cxn>
              <a:cxn ang="0">
                <a:pos x="109836" y="19135"/>
              </a:cxn>
              <a:cxn ang="0">
                <a:pos x="89196" y="17604"/>
              </a:cxn>
              <a:cxn ang="0">
                <a:pos x="64870" y="255639"/>
              </a:cxn>
              <a:cxn ang="0">
                <a:pos x="39069" y="237270"/>
              </a:cxn>
              <a:cxn ang="0">
                <a:pos x="71504" y="227320"/>
              </a:cxn>
              <a:cxn ang="0">
                <a:pos x="35383" y="169150"/>
              </a:cxn>
              <a:cxn ang="0">
                <a:pos x="0" y="244924"/>
              </a:cxn>
              <a:cxn ang="0">
                <a:pos x="17692" y="17604"/>
              </a:cxn>
              <a:cxn ang="0">
                <a:pos x="157751" y="130116"/>
              </a:cxn>
              <a:cxn ang="0">
                <a:pos x="215986" y="130116"/>
              </a:cxn>
              <a:cxn ang="0">
                <a:pos x="35383" y="152312"/>
              </a:cxn>
              <a:cxn ang="0">
                <a:pos x="71504" y="101796"/>
              </a:cxn>
              <a:cxn ang="0">
                <a:pos x="35383" y="34442"/>
              </a:cxn>
              <a:cxn ang="0">
                <a:pos x="71504" y="84192"/>
              </a:cxn>
              <a:cxn ang="0">
                <a:pos x="35383" y="34442"/>
              </a:cxn>
              <a:cxn ang="0">
                <a:pos x="363417" y="8419"/>
              </a:cxn>
              <a:cxn ang="0">
                <a:pos x="349411" y="26789"/>
              </a:cxn>
              <a:cxn ang="0">
                <a:pos x="484311" y="45158"/>
              </a:cxn>
              <a:cxn ang="0">
                <a:pos x="519694" y="117104"/>
              </a:cxn>
              <a:cxn ang="0">
                <a:pos x="396589" y="107919"/>
              </a:cxn>
              <a:cxn ang="0">
                <a:pos x="263901" y="124758"/>
              </a:cxn>
              <a:cxn ang="0">
                <a:pos x="328771" y="52812"/>
              </a:cxn>
              <a:cxn ang="0">
                <a:pos x="271273" y="83427"/>
              </a:cxn>
              <a:cxn ang="0">
                <a:pos x="287490" y="153843"/>
              </a:cxn>
              <a:cxn ang="0">
                <a:pos x="361206" y="151546"/>
              </a:cxn>
              <a:cxn ang="0">
                <a:pos x="384058" y="125523"/>
              </a:cxn>
              <a:cxn ang="0">
                <a:pos x="482099" y="153843"/>
              </a:cxn>
              <a:cxn ang="0">
                <a:pos x="479150" y="205889"/>
              </a:cxn>
              <a:cxn ang="0">
                <a:pos x="390692" y="254108"/>
              </a:cxn>
              <a:cxn ang="0">
                <a:pos x="387006" y="232677"/>
              </a:cxn>
              <a:cxn ang="0">
                <a:pos x="429024" y="234973"/>
              </a:cxn>
              <a:cxn ang="0">
                <a:pos x="461459" y="188285"/>
              </a:cxn>
              <a:cxn ang="0">
                <a:pos x="378160" y="172212"/>
              </a:cxn>
              <a:cxn ang="0">
                <a:pos x="271273" y="244924"/>
              </a:cxn>
              <a:cxn ang="0">
                <a:pos x="287490" y="172212"/>
              </a:cxn>
              <a:cxn ang="0">
                <a:pos x="456299" y="45158"/>
              </a:cxn>
              <a:cxn ang="0">
                <a:pos x="396589" y="86489"/>
              </a:cxn>
            </a:cxnLst>
            <a:rect l="0" t="0" r="0" b="0"/>
            <a:pathLst>
              <a:path w="705" h="342">
                <a:moveTo>
                  <a:pt x="149" y="25"/>
                </a:moveTo>
                <a:lnTo>
                  <a:pt x="319" y="25"/>
                </a:lnTo>
                <a:lnTo>
                  <a:pt x="316" y="76"/>
                </a:lnTo>
                <a:cubicBezTo>
                  <a:pt x="317" y="108"/>
                  <a:pt x="299" y="124"/>
                  <a:pt x="262" y="122"/>
                </a:cubicBezTo>
                <a:cubicBezTo>
                  <a:pt x="248" y="122"/>
                  <a:pt x="233" y="122"/>
                  <a:pt x="218" y="122"/>
                </a:cubicBezTo>
                <a:cubicBezTo>
                  <a:pt x="218" y="119"/>
                  <a:pt x="217" y="114"/>
                  <a:pt x="215" y="107"/>
                </a:cubicBezTo>
                <a:cubicBezTo>
                  <a:pt x="215" y="102"/>
                  <a:pt x="214" y="98"/>
                  <a:pt x="213" y="95"/>
                </a:cubicBezTo>
                <a:cubicBezTo>
                  <a:pt x="227" y="96"/>
                  <a:pt x="242" y="96"/>
                  <a:pt x="258" y="96"/>
                </a:cubicBezTo>
                <a:cubicBezTo>
                  <a:pt x="281" y="98"/>
                  <a:pt x="291" y="91"/>
                  <a:pt x="291" y="75"/>
                </a:cubicBezTo>
                <a:lnTo>
                  <a:pt x="292" y="49"/>
                </a:lnTo>
                <a:lnTo>
                  <a:pt x="176" y="49"/>
                </a:lnTo>
                <a:lnTo>
                  <a:pt x="176" y="147"/>
                </a:lnTo>
                <a:lnTo>
                  <a:pt x="320" y="147"/>
                </a:lnTo>
                <a:lnTo>
                  <a:pt x="320" y="167"/>
                </a:lnTo>
                <a:cubicBezTo>
                  <a:pt x="310" y="210"/>
                  <a:pt x="293" y="246"/>
                  <a:pt x="269" y="273"/>
                </a:cubicBezTo>
                <a:cubicBezTo>
                  <a:pt x="286" y="289"/>
                  <a:pt x="311" y="303"/>
                  <a:pt x="343" y="314"/>
                </a:cubicBezTo>
                <a:cubicBezTo>
                  <a:pt x="335" y="324"/>
                  <a:pt x="329" y="332"/>
                  <a:pt x="323" y="338"/>
                </a:cubicBezTo>
                <a:cubicBezTo>
                  <a:pt x="295" y="324"/>
                  <a:pt x="271" y="308"/>
                  <a:pt x="252" y="291"/>
                </a:cubicBezTo>
                <a:cubicBezTo>
                  <a:pt x="235" y="307"/>
                  <a:pt x="215" y="321"/>
                  <a:pt x="190" y="335"/>
                </a:cubicBezTo>
                <a:cubicBezTo>
                  <a:pt x="185" y="328"/>
                  <a:pt x="181" y="320"/>
                  <a:pt x="176" y="313"/>
                </a:cubicBezTo>
                <a:cubicBezTo>
                  <a:pt x="203" y="300"/>
                  <a:pt x="223" y="287"/>
                  <a:pt x="235" y="273"/>
                </a:cubicBezTo>
                <a:cubicBezTo>
                  <a:pt x="214" y="245"/>
                  <a:pt x="199" y="210"/>
                  <a:pt x="191" y="170"/>
                </a:cubicBezTo>
                <a:lnTo>
                  <a:pt x="176" y="170"/>
                </a:lnTo>
                <a:lnTo>
                  <a:pt x="176" y="338"/>
                </a:lnTo>
                <a:lnTo>
                  <a:pt x="149" y="338"/>
                </a:lnTo>
                <a:lnTo>
                  <a:pt x="149" y="25"/>
                </a:lnTo>
                <a:close/>
                <a:moveTo>
                  <a:pt x="24" y="23"/>
                </a:moveTo>
                <a:lnTo>
                  <a:pt x="121" y="23"/>
                </a:lnTo>
                <a:lnTo>
                  <a:pt x="121" y="300"/>
                </a:lnTo>
                <a:cubicBezTo>
                  <a:pt x="122" y="323"/>
                  <a:pt x="111" y="334"/>
                  <a:pt x="88" y="334"/>
                </a:cubicBezTo>
                <a:cubicBezTo>
                  <a:pt x="80" y="334"/>
                  <a:pt x="69" y="334"/>
                  <a:pt x="57" y="334"/>
                </a:cubicBezTo>
                <a:cubicBezTo>
                  <a:pt x="56" y="326"/>
                  <a:pt x="55" y="318"/>
                  <a:pt x="53" y="310"/>
                </a:cubicBezTo>
                <a:cubicBezTo>
                  <a:pt x="57" y="310"/>
                  <a:pt x="67" y="310"/>
                  <a:pt x="81" y="310"/>
                </a:cubicBezTo>
                <a:cubicBezTo>
                  <a:pt x="92" y="311"/>
                  <a:pt x="97" y="307"/>
                  <a:pt x="97" y="297"/>
                </a:cubicBezTo>
                <a:lnTo>
                  <a:pt x="97" y="221"/>
                </a:lnTo>
                <a:lnTo>
                  <a:pt x="48" y="221"/>
                </a:lnTo>
                <a:cubicBezTo>
                  <a:pt x="49" y="273"/>
                  <a:pt x="40" y="312"/>
                  <a:pt x="20" y="338"/>
                </a:cubicBezTo>
                <a:cubicBezTo>
                  <a:pt x="14" y="332"/>
                  <a:pt x="8" y="326"/>
                  <a:pt x="0" y="320"/>
                </a:cubicBezTo>
                <a:cubicBezTo>
                  <a:pt x="18" y="299"/>
                  <a:pt x="26" y="264"/>
                  <a:pt x="24" y="215"/>
                </a:cubicBezTo>
                <a:lnTo>
                  <a:pt x="24" y="23"/>
                </a:lnTo>
                <a:close/>
                <a:moveTo>
                  <a:pt x="293" y="170"/>
                </a:moveTo>
                <a:lnTo>
                  <a:pt x="214" y="170"/>
                </a:lnTo>
                <a:cubicBezTo>
                  <a:pt x="222" y="202"/>
                  <a:pt x="234" y="230"/>
                  <a:pt x="252" y="255"/>
                </a:cubicBezTo>
                <a:cubicBezTo>
                  <a:pt x="272" y="229"/>
                  <a:pt x="286" y="201"/>
                  <a:pt x="293" y="170"/>
                </a:cubicBezTo>
                <a:close/>
                <a:moveTo>
                  <a:pt x="48" y="133"/>
                </a:moveTo>
                <a:lnTo>
                  <a:pt x="48" y="199"/>
                </a:lnTo>
                <a:lnTo>
                  <a:pt x="97" y="199"/>
                </a:lnTo>
                <a:lnTo>
                  <a:pt x="97" y="133"/>
                </a:lnTo>
                <a:lnTo>
                  <a:pt x="48" y="133"/>
                </a:lnTo>
                <a:close/>
                <a:moveTo>
                  <a:pt x="48" y="45"/>
                </a:moveTo>
                <a:lnTo>
                  <a:pt x="48" y="110"/>
                </a:lnTo>
                <a:lnTo>
                  <a:pt x="97" y="110"/>
                </a:lnTo>
                <a:lnTo>
                  <a:pt x="97" y="45"/>
                </a:lnTo>
                <a:lnTo>
                  <a:pt x="48" y="45"/>
                </a:lnTo>
                <a:close/>
                <a:moveTo>
                  <a:pt x="467" y="0"/>
                </a:moveTo>
                <a:lnTo>
                  <a:pt x="493" y="11"/>
                </a:lnTo>
                <a:cubicBezTo>
                  <a:pt x="490" y="14"/>
                  <a:pt x="486" y="19"/>
                  <a:pt x="482" y="25"/>
                </a:cubicBezTo>
                <a:cubicBezTo>
                  <a:pt x="479" y="30"/>
                  <a:pt x="476" y="33"/>
                  <a:pt x="474" y="35"/>
                </a:cubicBezTo>
                <a:lnTo>
                  <a:pt x="657" y="35"/>
                </a:lnTo>
                <a:lnTo>
                  <a:pt x="657" y="59"/>
                </a:lnTo>
                <a:cubicBezTo>
                  <a:pt x="631" y="87"/>
                  <a:pt x="601" y="109"/>
                  <a:pt x="568" y="126"/>
                </a:cubicBezTo>
                <a:cubicBezTo>
                  <a:pt x="608" y="141"/>
                  <a:pt x="653" y="150"/>
                  <a:pt x="705" y="153"/>
                </a:cubicBezTo>
                <a:cubicBezTo>
                  <a:pt x="699" y="163"/>
                  <a:pt x="692" y="173"/>
                  <a:pt x="687" y="181"/>
                </a:cubicBezTo>
                <a:cubicBezTo>
                  <a:pt x="627" y="173"/>
                  <a:pt x="578" y="159"/>
                  <a:pt x="538" y="141"/>
                </a:cubicBezTo>
                <a:cubicBezTo>
                  <a:pt x="495" y="158"/>
                  <a:pt x="440" y="174"/>
                  <a:pt x="373" y="187"/>
                </a:cubicBezTo>
                <a:cubicBezTo>
                  <a:pt x="369" y="178"/>
                  <a:pt x="364" y="170"/>
                  <a:pt x="358" y="163"/>
                </a:cubicBezTo>
                <a:cubicBezTo>
                  <a:pt x="415" y="154"/>
                  <a:pt x="465" y="142"/>
                  <a:pt x="508" y="126"/>
                </a:cubicBezTo>
                <a:cubicBezTo>
                  <a:pt x="484" y="111"/>
                  <a:pt x="463" y="92"/>
                  <a:pt x="446" y="69"/>
                </a:cubicBezTo>
                <a:cubicBezTo>
                  <a:pt x="424" y="94"/>
                  <a:pt x="404" y="113"/>
                  <a:pt x="387" y="127"/>
                </a:cubicBezTo>
                <a:cubicBezTo>
                  <a:pt x="380" y="121"/>
                  <a:pt x="374" y="115"/>
                  <a:pt x="368" y="109"/>
                </a:cubicBezTo>
                <a:cubicBezTo>
                  <a:pt x="407" y="79"/>
                  <a:pt x="440" y="42"/>
                  <a:pt x="467" y="0"/>
                </a:cubicBezTo>
                <a:close/>
                <a:moveTo>
                  <a:pt x="390" y="201"/>
                </a:moveTo>
                <a:lnTo>
                  <a:pt x="490" y="201"/>
                </a:lnTo>
                <a:cubicBezTo>
                  <a:pt x="490" y="200"/>
                  <a:pt x="490" y="199"/>
                  <a:pt x="490" y="198"/>
                </a:cubicBezTo>
                <a:cubicBezTo>
                  <a:pt x="492" y="188"/>
                  <a:pt x="493" y="176"/>
                  <a:pt x="493" y="164"/>
                </a:cubicBezTo>
                <a:lnTo>
                  <a:pt x="521" y="164"/>
                </a:lnTo>
                <a:cubicBezTo>
                  <a:pt x="520" y="177"/>
                  <a:pt x="519" y="190"/>
                  <a:pt x="517" y="201"/>
                </a:cubicBezTo>
                <a:lnTo>
                  <a:pt x="654" y="201"/>
                </a:lnTo>
                <a:cubicBezTo>
                  <a:pt x="654" y="210"/>
                  <a:pt x="653" y="225"/>
                  <a:pt x="651" y="246"/>
                </a:cubicBezTo>
                <a:cubicBezTo>
                  <a:pt x="650" y="257"/>
                  <a:pt x="650" y="264"/>
                  <a:pt x="650" y="269"/>
                </a:cubicBezTo>
                <a:cubicBezTo>
                  <a:pt x="651" y="314"/>
                  <a:pt x="629" y="335"/>
                  <a:pt x="583" y="332"/>
                </a:cubicBezTo>
                <a:cubicBezTo>
                  <a:pt x="563" y="332"/>
                  <a:pt x="545" y="332"/>
                  <a:pt x="530" y="332"/>
                </a:cubicBezTo>
                <a:cubicBezTo>
                  <a:pt x="530" y="331"/>
                  <a:pt x="529" y="328"/>
                  <a:pt x="528" y="324"/>
                </a:cubicBezTo>
                <a:cubicBezTo>
                  <a:pt x="527" y="314"/>
                  <a:pt x="526" y="307"/>
                  <a:pt x="525" y="304"/>
                </a:cubicBezTo>
                <a:cubicBezTo>
                  <a:pt x="531" y="305"/>
                  <a:pt x="541" y="306"/>
                  <a:pt x="554" y="306"/>
                </a:cubicBezTo>
                <a:cubicBezTo>
                  <a:pt x="565" y="307"/>
                  <a:pt x="574" y="307"/>
                  <a:pt x="582" y="307"/>
                </a:cubicBezTo>
                <a:cubicBezTo>
                  <a:pt x="609" y="310"/>
                  <a:pt x="624" y="297"/>
                  <a:pt x="624" y="267"/>
                </a:cubicBezTo>
                <a:cubicBezTo>
                  <a:pt x="624" y="264"/>
                  <a:pt x="625" y="257"/>
                  <a:pt x="626" y="246"/>
                </a:cubicBezTo>
                <a:cubicBezTo>
                  <a:pt x="626" y="235"/>
                  <a:pt x="626" y="228"/>
                  <a:pt x="626" y="225"/>
                </a:cubicBezTo>
                <a:lnTo>
                  <a:pt x="513" y="225"/>
                </a:lnTo>
                <a:cubicBezTo>
                  <a:pt x="501" y="278"/>
                  <a:pt x="459" y="317"/>
                  <a:pt x="385" y="342"/>
                </a:cubicBezTo>
                <a:cubicBezTo>
                  <a:pt x="380" y="335"/>
                  <a:pt x="374" y="327"/>
                  <a:pt x="368" y="320"/>
                </a:cubicBezTo>
                <a:cubicBezTo>
                  <a:pt x="435" y="299"/>
                  <a:pt x="474" y="267"/>
                  <a:pt x="484" y="225"/>
                </a:cubicBezTo>
                <a:lnTo>
                  <a:pt x="390" y="225"/>
                </a:lnTo>
                <a:lnTo>
                  <a:pt x="390" y="201"/>
                </a:lnTo>
                <a:close/>
                <a:moveTo>
                  <a:pt x="619" y="59"/>
                </a:moveTo>
                <a:lnTo>
                  <a:pt x="467" y="59"/>
                </a:lnTo>
                <a:cubicBezTo>
                  <a:pt x="486" y="81"/>
                  <a:pt x="510" y="99"/>
                  <a:pt x="538" y="113"/>
                </a:cubicBezTo>
                <a:cubicBezTo>
                  <a:pt x="569" y="98"/>
                  <a:pt x="596" y="80"/>
                  <a:pt x="619" y="5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754714" y="737425"/>
            <a:ext cx="419932" cy="437802"/>
            <a:chOff x="9338428" y="391614"/>
            <a:chExt cx="420096" cy="437973"/>
          </a:xfrm>
          <a:solidFill>
            <a:schemeClr val="accent1"/>
          </a:solidFill>
        </p:grpSpPr>
        <p:sp>
          <p:nvSpPr>
            <p:cNvPr id="58" name="Oval 12"/>
            <p:cNvSpPr>
              <a:spLocks noChangeArrowheads="1"/>
            </p:cNvSpPr>
            <p:nvPr/>
          </p:nvSpPr>
          <p:spPr bwMode="auto">
            <a:xfrm>
              <a:off x="9338428" y="391614"/>
              <a:ext cx="420096" cy="437973"/>
            </a:xfrm>
            <a:prstGeom prst="ellipse">
              <a:avLst/>
            </a:prstGeom>
            <a:solidFill>
              <a:srgbClr val="2E2E2E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9398442" y="495042"/>
              <a:ext cx="315391" cy="277085"/>
            </a:xfrm>
            <a:custGeom>
              <a:avLst/>
              <a:gdLst>
                <a:gd name="T0" fmla="*/ 224 w 428"/>
                <a:gd name="T1" fmla="*/ 352 h 361"/>
                <a:gd name="T2" fmla="*/ 417 w 428"/>
                <a:gd name="T3" fmla="*/ 105 h 361"/>
                <a:gd name="T4" fmla="*/ 405 w 428"/>
                <a:gd name="T5" fmla="*/ 100 h 361"/>
                <a:gd name="T6" fmla="*/ 288 w 428"/>
                <a:gd name="T7" fmla="*/ 101 h 361"/>
                <a:gd name="T8" fmla="*/ 224 w 428"/>
                <a:gd name="T9" fmla="*/ 352 h 361"/>
                <a:gd name="T10" fmla="*/ 421 w 428"/>
                <a:gd name="T11" fmla="*/ 105 h 361"/>
                <a:gd name="T12" fmla="*/ 421 w 428"/>
                <a:gd name="T13" fmla="*/ 105 h 361"/>
                <a:gd name="T14" fmla="*/ 7 w 428"/>
                <a:gd name="T15" fmla="*/ 103 h 361"/>
                <a:gd name="T16" fmla="*/ 199 w 428"/>
                <a:gd name="T17" fmla="*/ 348 h 361"/>
                <a:gd name="T18" fmla="*/ 137 w 428"/>
                <a:gd name="T19" fmla="*/ 100 h 361"/>
                <a:gd name="T20" fmla="*/ 23 w 428"/>
                <a:gd name="T21" fmla="*/ 101 h 361"/>
                <a:gd name="T22" fmla="*/ 7 w 428"/>
                <a:gd name="T23" fmla="*/ 103 h 361"/>
                <a:gd name="T24" fmla="*/ 198 w 428"/>
                <a:gd name="T25" fmla="*/ 353 h 361"/>
                <a:gd name="T26" fmla="*/ 198 w 428"/>
                <a:gd name="T27" fmla="*/ 353 h 361"/>
                <a:gd name="T28" fmla="*/ 212 w 428"/>
                <a:gd name="T29" fmla="*/ 354 h 361"/>
                <a:gd name="T30" fmla="*/ 278 w 428"/>
                <a:gd name="T31" fmla="*/ 101 h 361"/>
                <a:gd name="T32" fmla="*/ 275 w 428"/>
                <a:gd name="T33" fmla="*/ 105 h 361"/>
                <a:gd name="T34" fmla="*/ 147 w 428"/>
                <a:gd name="T35" fmla="*/ 101 h 361"/>
                <a:gd name="T36" fmla="*/ 212 w 428"/>
                <a:gd name="T37" fmla="*/ 354 h 361"/>
                <a:gd name="T38" fmla="*/ 299 w 428"/>
                <a:gd name="T39" fmla="*/ 91 h 361"/>
                <a:gd name="T40" fmla="*/ 426 w 428"/>
                <a:gd name="T41" fmla="*/ 91 h 361"/>
                <a:gd name="T42" fmla="*/ 352 w 428"/>
                <a:gd name="T43" fmla="*/ 1 h 361"/>
                <a:gd name="T44" fmla="*/ 299 w 428"/>
                <a:gd name="T45" fmla="*/ 91 h 361"/>
                <a:gd name="T46" fmla="*/ 0 w 428"/>
                <a:gd name="T47" fmla="*/ 89 h 361"/>
                <a:gd name="T48" fmla="*/ 125 w 428"/>
                <a:gd name="T49" fmla="*/ 91 h 361"/>
                <a:gd name="T50" fmla="*/ 74 w 428"/>
                <a:gd name="T51" fmla="*/ 0 h 361"/>
                <a:gd name="T52" fmla="*/ 0 w 428"/>
                <a:gd name="T53" fmla="*/ 89 h 361"/>
                <a:gd name="T54" fmla="*/ 148 w 428"/>
                <a:gd name="T55" fmla="*/ 91 h 361"/>
                <a:gd name="T56" fmla="*/ 276 w 428"/>
                <a:gd name="T57" fmla="*/ 90 h 361"/>
                <a:gd name="T58" fmla="*/ 211 w 428"/>
                <a:gd name="T59" fmla="*/ 2 h 361"/>
                <a:gd name="T60" fmla="*/ 148 w 428"/>
                <a:gd name="T61" fmla="*/ 91 h 361"/>
                <a:gd name="T62" fmla="*/ 138 w 428"/>
                <a:gd name="T63" fmla="*/ 93 h 361"/>
                <a:gd name="T64" fmla="*/ 202 w 428"/>
                <a:gd name="T65" fmla="*/ 1 h 361"/>
                <a:gd name="T66" fmla="*/ 83 w 428"/>
                <a:gd name="T67" fmla="*/ 2 h 361"/>
                <a:gd name="T68" fmla="*/ 138 w 428"/>
                <a:gd name="T69" fmla="*/ 93 h 361"/>
                <a:gd name="T70" fmla="*/ 289 w 428"/>
                <a:gd name="T71" fmla="*/ 93 h 361"/>
                <a:gd name="T72" fmla="*/ 340 w 428"/>
                <a:gd name="T73" fmla="*/ 1 h 361"/>
                <a:gd name="T74" fmla="*/ 225 w 428"/>
                <a:gd name="T75" fmla="*/ 3 h 361"/>
                <a:gd name="T76" fmla="*/ 289 w 428"/>
                <a:gd name="T77" fmla="*/ 93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8" h="361">
                  <a:moveTo>
                    <a:pt x="224" y="352"/>
                  </a:moveTo>
                  <a:lnTo>
                    <a:pt x="417" y="105"/>
                  </a:lnTo>
                  <a:cubicBezTo>
                    <a:pt x="412" y="102"/>
                    <a:pt x="413" y="100"/>
                    <a:pt x="405" y="100"/>
                  </a:cubicBezTo>
                  <a:lnTo>
                    <a:pt x="288" y="101"/>
                  </a:lnTo>
                  <a:lnTo>
                    <a:pt x="224" y="352"/>
                  </a:lnTo>
                  <a:close/>
                  <a:moveTo>
                    <a:pt x="421" y="105"/>
                  </a:moveTo>
                  <a:cubicBezTo>
                    <a:pt x="428" y="97"/>
                    <a:pt x="414" y="113"/>
                    <a:pt x="421" y="105"/>
                  </a:cubicBezTo>
                  <a:close/>
                  <a:moveTo>
                    <a:pt x="7" y="103"/>
                  </a:moveTo>
                  <a:lnTo>
                    <a:pt x="199" y="348"/>
                  </a:lnTo>
                  <a:lnTo>
                    <a:pt x="137" y="100"/>
                  </a:lnTo>
                  <a:lnTo>
                    <a:pt x="23" y="101"/>
                  </a:lnTo>
                  <a:lnTo>
                    <a:pt x="7" y="103"/>
                  </a:lnTo>
                  <a:close/>
                  <a:moveTo>
                    <a:pt x="198" y="353"/>
                  </a:moveTo>
                  <a:cubicBezTo>
                    <a:pt x="205" y="361"/>
                    <a:pt x="191" y="345"/>
                    <a:pt x="198" y="353"/>
                  </a:cubicBezTo>
                  <a:close/>
                  <a:moveTo>
                    <a:pt x="212" y="354"/>
                  </a:moveTo>
                  <a:lnTo>
                    <a:pt x="278" y="101"/>
                  </a:lnTo>
                  <a:lnTo>
                    <a:pt x="275" y="105"/>
                  </a:lnTo>
                  <a:lnTo>
                    <a:pt x="147" y="101"/>
                  </a:lnTo>
                  <a:lnTo>
                    <a:pt x="212" y="354"/>
                  </a:lnTo>
                  <a:close/>
                  <a:moveTo>
                    <a:pt x="299" y="91"/>
                  </a:moveTo>
                  <a:lnTo>
                    <a:pt x="426" y="91"/>
                  </a:lnTo>
                  <a:lnTo>
                    <a:pt x="352" y="1"/>
                  </a:lnTo>
                  <a:lnTo>
                    <a:pt x="299" y="91"/>
                  </a:lnTo>
                  <a:close/>
                  <a:moveTo>
                    <a:pt x="0" y="89"/>
                  </a:moveTo>
                  <a:lnTo>
                    <a:pt x="125" y="91"/>
                  </a:lnTo>
                  <a:lnTo>
                    <a:pt x="74" y="0"/>
                  </a:lnTo>
                  <a:lnTo>
                    <a:pt x="0" y="89"/>
                  </a:lnTo>
                  <a:close/>
                  <a:moveTo>
                    <a:pt x="148" y="91"/>
                  </a:moveTo>
                  <a:lnTo>
                    <a:pt x="276" y="90"/>
                  </a:lnTo>
                  <a:lnTo>
                    <a:pt x="211" y="2"/>
                  </a:lnTo>
                  <a:lnTo>
                    <a:pt x="148" y="91"/>
                  </a:lnTo>
                  <a:close/>
                  <a:moveTo>
                    <a:pt x="138" y="93"/>
                  </a:moveTo>
                  <a:lnTo>
                    <a:pt x="202" y="1"/>
                  </a:lnTo>
                  <a:lnTo>
                    <a:pt x="83" y="2"/>
                  </a:lnTo>
                  <a:lnTo>
                    <a:pt x="138" y="93"/>
                  </a:lnTo>
                  <a:close/>
                  <a:moveTo>
                    <a:pt x="289" y="93"/>
                  </a:moveTo>
                  <a:lnTo>
                    <a:pt x="340" y="1"/>
                  </a:lnTo>
                  <a:lnTo>
                    <a:pt x="225" y="3"/>
                  </a:lnTo>
                  <a:lnTo>
                    <a:pt x="289" y="93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1799">
                <a:solidFill>
                  <a:srgbClr val="C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130" name="Freeform 5"/>
          <p:cNvSpPr/>
          <p:nvPr/>
        </p:nvSpPr>
        <p:spPr>
          <a:xfrm>
            <a:off x="2832582" y="2875180"/>
            <a:ext cx="2053423" cy="1399628"/>
          </a:xfrm>
          <a:custGeom>
            <a:avLst/>
            <a:gdLst/>
            <a:ahLst/>
            <a:cxnLst>
              <a:cxn ang="0">
                <a:pos x="134178" y="0"/>
              </a:cxn>
              <a:cxn ang="0">
                <a:pos x="1921181" y="0"/>
              </a:cxn>
              <a:cxn ang="0">
                <a:pos x="2054596" y="134640"/>
              </a:cxn>
              <a:cxn ang="0">
                <a:pos x="2054596" y="1266077"/>
              </a:cxn>
              <a:cxn ang="0">
                <a:pos x="1921181" y="1400717"/>
              </a:cxn>
              <a:cxn ang="0">
                <a:pos x="134178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4178" y="0"/>
              </a:cxn>
            </a:cxnLst>
            <a:rect l="0" t="0" r="0" b="0"/>
            <a:pathLst>
              <a:path w="2695" h="1831">
                <a:moveTo>
                  <a:pt x="176" y="0"/>
                </a:moveTo>
                <a:lnTo>
                  <a:pt x="2520" y="0"/>
                </a:lnTo>
                <a:cubicBezTo>
                  <a:pt x="2616" y="0"/>
                  <a:pt x="2695" y="79"/>
                  <a:pt x="2695" y="176"/>
                </a:cubicBezTo>
                <a:lnTo>
                  <a:pt x="2695" y="1655"/>
                </a:lnTo>
                <a:cubicBezTo>
                  <a:pt x="2695" y="1752"/>
                  <a:pt x="2616" y="1831"/>
                  <a:pt x="2520" y="1831"/>
                </a:cubicBezTo>
                <a:lnTo>
                  <a:pt x="176" y="1831"/>
                </a:lnTo>
                <a:cubicBezTo>
                  <a:pt x="80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80" y="0"/>
                  <a:pt x="176" y="0"/>
                </a:cubicBezTo>
                <a:close/>
              </a:path>
            </a:pathLst>
          </a:cu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1" name="Freeform 6"/>
          <p:cNvSpPr/>
          <p:nvPr/>
        </p:nvSpPr>
        <p:spPr>
          <a:xfrm>
            <a:off x="5022477" y="1351775"/>
            <a:ext cx="2053423" cy="1398041"/>
          </a:xfrm>
          <a:custGeom>
            <a:avLst/>
            <a:gdLst/>
            <a:ahLst/>
            <a:cxnLst>
              <a:cxn ang="0">
                <a:pos x="134178" y="0"/>
              </a:cxn>
              <a:cxn ang="0">
                <a:pos x="1920418" y="0"/>
              </a:cxn>
              <a:cxn ang="0">
                <a:pos x="2054596" y="134562"/>
              </a:cxn>
              <a:cxn ang="0">
                <a:pos x="2054596" y="1265344"/>
              </a:cxn>
              <a:cxn ang="0">
                <a:pos x="1920418" y="1399142"/>
              </a:cxn>
              <a:cxn ang="0">
                <a:pos x="134178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4178" y="0"/>
              </a:cxn>
            </a:cxnLst>
            <a:rect l="0" t="0" r="0" b="0"/>
            <a:pathLst>
              <a:path w="2695" h="1830">
                <a:moveTo>
                  <a:pt x="176" y="0"/>
                </a:moveTo>
                <a:lnTo>
                  <a:pt x="2519" y="0"/>
                </a:lnTo>
                <a:cubicBezTo>
                  <a:pt x="2616" y="0"/>
                  <a:pt x="2695" y="79"/>
                  <a:pt x="2695" y="176"/>
                </a:cubicBezTo>
                <a:lnTo>
                  <a:pt x="2695" y="1655"/>
                </a:lnTo>
                <a:cubicBezTo>
                  <a:pt x="2695" y="1751"/>
                  <a:pt x="2616" y="1830"/>
                  <a:pt x="2519" y="1830"/>
                </a:cubicBezTo>
                <a:lnTo>
                  <a:pt x="176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2" name="Freeform 7"/>
          <p:cNvSpPr/>
          <p:nvPr/>
        </p:nvSpPr>
        <p:spPr>
          <a:xfrm>
            <a:off x="7213958" y="1351775"/>
            <a:ext cx="2053423" cy="1398041"/>
          </a:xfrm>
          <a:custGeom>
            <a:avLst/>
            <a:gdLst/>
            <a:ahLst/>
            <a:cxnLst>
              <a:cxn ang="0">
                <a:pos x="133465" y="0"/>
              </a:cxn>
              <a:cxn ang="0">
                <a:pos x="1921131" y="0"/>
              </a:cxn>
              <a:cxn ang="0">
                <a:pos x="2054596" y="134562"/>
              </a:cxn>
              <a:cxn ang="0">
                <a:pos x="2054596" y="1265344"/>
              </a:cxn>
              <a:cxn ang="0">
                <a:pos x="1921131" y="1399142"/>
              </a:cxn>
              <a:cxn ang="0">
                <a:pos x="133465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3465" y="0"/>
              </a:cxn>
            </a:cxnLst>
            <a:rect l="0" t="0" r="0" b="0"/>
            <a:pathLst>
              <a:path w="2694" h="1830">
                <a:moveTo>
                  <a:pt x="175" y="0"/>
                </a:moveTo>
                <a:lnTo>
                  <a:pt x="2519" y="0"/>
                </a:lnTo>
                <a:cubicBezTo>
                  <a:pt x="2615" y="0"/>
                  <a:pt x="2694" y="79"/>
                  <a:pt x="2694" y="176"/>
                </a:cubicBezTo>
                <a:lnTo>
                  <a:pt x="2694" y="1655"/>
                </a:lnTo>
                <a:cubicBezTo>
                  <a:pt x="2694" y="1751"/>
                  <a:pt x="2615" y="1830"/>
                  <a:pt x="2519" y="1830"/>
                </a:cubicBezTo>
                <a:lnTo>
                  <a:pt x="175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5" y="0"/>
                </a:cubicBezTo>
                <a:close/>
              </a:path>
            </a:pathLst>
          </a:custGeom>
          <a:solidFill>
            <a:srgbClr val="2E2E2E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3" name="Freeform 8"/>
          <p:cNvSpPr/>
          <p:nvPr/>
        </p:nvSpPr>
        <p:spPr>
          <a:xfrm>
            <a:off x="7213958" y="2875180"/>
            <a:ext cx="2053423" cy="1399628"/>
          </a:xfrm>
          <a:custGeom>
            <a:avLst/>
            <a:gdLst/>
            <a:ahLst/>
            <a:cxnLst>
              <a:cxn ang="0">
                <a:pos x="133465" y="0"/>
              </a:cxn>
              <a:cxn ang="0">
                <a:pos x="1921131" y="0"/>
              </a:cxn>
              <a:cxn ang="0">
                <a:pos x="2054596" y="134640"/>
              </a:cxn>
              <a:cxn ang="0">
                <a:pos x="2054596" y="1266077"/>
              </a:cxn>
              <a:cxn ang="0">
                <a:pos x="1921131" y="1400717"/>
              </a:cxn>
              <a:cxn ang="0">
                <a:pos x="133465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3465" y="0"/>
              </a:cxn>
            </a:cxnLst>
            <a:rect l="0" t="0" r="0" b="0"/>
            <a:pathLst>
              <a:path w="2694" h="1831">
                <a:moveTo>
                  <a:pt x="175" y="0"/>
                </a:moveTo>
                <a:lnTo>
                  <a:pt x="2519" y="0"/>
                </a:lnTo>
                <a:cubicBezTo>
                  <a:pt x="2615" y="0"/>
                  <a:pt x="2694" y="79"/>
                  <a:pt x="2694" y="176"/>
                </a:cubicBezTo>
                <a:lnTo>
                  <a:pt x="2694" y="1655"/>
                </a:lnTo>
                <a:cubicBezTo>
                  <a:pt x="2694" y="1752"/>
                  <a:pt x="2615" y="1831"/>
                  <a:pt x="2519" y="1831"/>
                </a:cubicBezTo>
                <a:lnTo>
                  <a:pt x="175" y="1831"/>
                </a:lnTo>
                <a:cubicBezTo>
                  <a:pt x="79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5" y="0"/>
                </a:cubicBezTo>
                <a:close/>
              </a:path>
            </a:pathLst>
          </a:cu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4" name="Freeform 9"/>
          <p:cNvSpPr/>
          <p:nvPr/>
        </p:nvSpPr>
        <p:spPr>
          <a:xfrm>
            <a:off x="3192804" y="1807209"/>
            <a:ext cx="861676" cy="655382"/>
          </a:xfrm>
          <a:custGeom>
            <a:avLst/>
            <a:gdLst/>
            <a:ahLst/>
            <a:cxnLst>
              <a:cxn ang="0">
                <a:pos x="861859" y="320070"/>
              </a:cxn>
              <a:cxn ang="0">
                <a:pos x="771016" y="411190"/>
              </a:cxn>
              <a:cxn ang="0">
                <a:pos x="527497" y="655454"/>
              </a:cxn>
              <a:cxn ang="0">
                <a:pos x="345812" y="655454"/>
              </a:cxn>
              <a:cxn ang="0">
                <a:pos x="616050" y="384390"/>
              </a:cxn>
              <a:cxn ang="0">
                <a:pos x="0" y="384390"/>
              </a:cxn>
              <a:cxn ang="0">
                <a:pos x="0" y="255750"/>
              </a:cxn>
              <a:cxn ang="0">
                <a:pos x="616050" y="255750"/>
              </a:cxn>
              <a:cxn ang="0">
                <a:pos x="361080" y="0"/>
              </a:cxn>
              <a:cxn ang="0">
                <a:pos x="542002" y="0"/>
              </a:cxn>
              <a:cxn ang="0">
                <a:pos x="771016" y="228949"/>
              </a:cxn>
              <a:cxn ang="0">
                <a:pos x="861859" y="320070"/>
              </a:cxn>
            </a:cxnLst>
            <a:rect l="0" t="0" r="0" b="0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5" name="Freeform 10"/>
          <p:cNvSpPr/>
          <p:nvPr/>
        </p:nvSpPr>
        <p:spPr>
          <a:xfrm>
            <a:off x="5362069" y="3676554"/>
            <a:ext cx="522083" cy="398307"/>
          </a:xfrm>
          <a:custGeom>
            <a:avLst/>
            <a:gdLst/>
            <a:ahLst/>
            <a:cxnLst>
              <a:cxn ang="0">
                <a:pos x="523103" y="194341"/>
              </a:cxn>
              <a:cxn ang="0">
                <a:pos x="468280" y="250195"/>
              </a:cxn>
              <a:cxn ang="0">
                <a:pos x="320562" y="398629"/>
              </a:cxn>
              <a:cxn ang="0">
                <a:pos x="210155" y="398629"/>
              </a:cxn>
              <a:cxn ang="0">
                <a:pos x="373863" y="234128"/>
              </a:cxn>
              <a:cxn ang="0">
                <a:pos x="0" y="234128"/>
              </a:cxn>
              <a:cxn ang="0">
                <a:pos x="0" y="155320"/>
              </a:cxn>
              <a:cxn ang="0">
                <a:pos x="373863" y="155320"/>
              </a:cxn>
              <a:cxn ang="0">
                <a:pos x="219292" y="0"/>
              </a:cxn>
              <a:cxn ang="0">
                <a:pos x="329700" y="0"/>
              </a:cxn>
              <a:cxn ang="0">
                <a:pos x="468280" y="139252"/>
              </a:cxn>
              <a:cxn ang="0">
                <a:pos x="523103" y="194341"/>
              </a:cxn>
            </a:cxnLst>
            <a:rect l="0" t="0" r="0" b="0"/>
            <a:pathLst>
              <a:path w="687" h="521">
                <a:moveTo>
                  <a:pt x="687" y="254"/>
                </a:moveTo>
                <a:lnTo>
                  <a:pt x="615" y="327"/>
                </a:lnTo>
                <a:lnTo>
                  <a:pt x="421" y="521"/>
                </a:lnTo>
                <a:lnTo>
                  <a:pt x="276" y="521"/>
                </a:lnTo>
                <a:lnTo>
                  <a:pt x="491" y="306"/>
                </a:lnTo>
                <a:lnTo>
                  <a:pt x="0" y="306"/>
                </a:lnTo>
                <a:lnTo>
                  <a:pt x="0" y="203"/>
                </a:lnTo>
                <a:lnTo>
                  <a:pt x="491" y="203"/>
                </a:lnTo>
                <a:lnTo>
                  <a:pt x="288" y="0"/>
                </a:lnTo>
                <a:lnTo>
                  <a:pt x="433" y="0"/>
                </a:lnTo>
                <a:lnTo>
                  <a:pt x="615" y="182"/>
                </a:lnTo>
                <a:lnTo>
                  <a:pt x="687" y="254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6" name="Freeform 11"/>
          <p:cNvSpPr/>
          <p:nvPr/>
        </p:nvSpPr>
        <p:spPr>
          <a:xfrm>
            <a:off x="6012690" y="3125907"/>
            <a:ext cx="663316" cy="504628"/>
          </a:xfrm>
          <a:custGeom>
            <a:avLst/>
            <a:gdLst/>
            <a:ahLst/>
            <a:cxnLst>
              <a:cxn ang="0">
                <a:pos x="663332" y="247147"/>
              </a:cxn>
              <a:cxn ang="0">
                <a:pos x="593267" y="317542"/>
              </a:cxn>
              <a:cxn ang="0">
                <a:pos x="406681" y="505771"/>
              </a:cxn>
              <a:cxn ang="0">
                <a:pos x="266551" y="505771"/>
              </a:cxn>
              <a:cxn ang="0">
                <a:pos x="474461" y="296882"/>
              </a:cxn>
              <a:cxn ang="0">
                <a:pos x="0" y="296882"/>
              </a:cxn>
              <a:cxn ang="0">
                <a:pos x="0" y="197411"/>
              </a:cxn>
              <a:cxn ang="0">
                <a:pos x="474461" y="197411"/>
              </a:cxn>
              <a:cxn ang="0">
                <a:pos x="277975" y="0"/>
              </a:cxn>
              <a:cxn ang="0">
                <a:pos x="417343" y="0"/>
              </a:cxn>
              <a:cxn ang="0">
                <a:pos x="593267" y="176752"/>
              </a:cxn>
              <a:cxn ang="0">
                <a:pos x="663332" y="247147"/>
              </a:cxn>
            </a:cxnLst>
            <a:rect l="0" t="0" r="0" b="0"/>
            <a:pathLst>
              <a:path w="871" h="661">
                <a:moveTo>
                  <a:pt x="871" y="323"/>
                </a:moveTo>
                <a:lnTo>
                  <a:pt x="779" y="415"/>
                </a:lnTo>
                <a:lnTo>
                  <a:pt x="534" y="661"/>
                </a:lnTo>
                <a:lnTo>
                  <a:pt x="350" y="661"/>
                </a:lnTo>
                <a:lnTo>
                  <a:pt x="623" y="388"/>
                </a:lnTo>
                <a:lnTo>
                  <a:pt x="0" y="388"/>
                </a:lnTo>
                <a:lnTo>
                  <a:pt x="0" y="258"/>
                </a:lnTo>
                <a:lnTo>
                  <a:pt x="623" y="258"/>
                </a:lnTo>
                <a:lnTo>
                  <a:pt x="365" y="0"/>
                </a:lnTo>
                <a:lnTo>
                  <a:pt x="548" y="0"/>
                </a:lnTo>
                <a:lnTo>
                  <a:pt x="779" y="231"/>
                </a:lnTo>
                <a:lnTo>
                  <a:pt x="871" y="323"/>
                </a:ln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7" name="Freeform 12"/>
          <p:cNvSpPr/>
          <p:nvPr/>
        </p:nvSpPr>
        <p:spPr>
          <a:xfrm>
            <a:off x="0" y="1351775"/>
            <a:ext cx="2667546" cy="292303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29569" y="0"/>
              </a:cxn>
              <a:cxn ang="0">
                <a:pos x="2669084" y="140019"/>
              </a:cxn>
              <a:cxn ang="0">
                <a:pos x="2669084" y="2784313"/>
              </a:cxn>
              <a:cxn ang="0">
                <a:pos x="2529569" y="2924332"/>
              </a:cxn>
              <a:cxn ang="0">
                <a:pos x="0" y="2924332"/>
              </a:cxn>
              <a:cxn ang="0">
                <a:pos x="0" y="0"/>
              </a:cxn>
            </a:cxnLst>
            <a:rect l="0" t="0" r="0" b="0"/>
            <a:pathLst>
              <a:path w="3501" h="3822">
                <a:moveTo>
                  <a:pt x="0" y="0"/>
                </a:moveTo>
                <a:lnTo>
                  <a:pt x="3318" y="0"/>
                </a:lnTo>
                <a:cubicBezTo>
                  <a:pt x="3419" y="0"/>
                  <a:pt x="3501" y="83"/>
                  <a:pt x="3501" y="183"/>
                </a:cubicBezTo>
                <a:lnTo>
                  <a:pt x="3501" y="3639"/>
                </a:lnTo>
                <a:cubicBezTo>
                  <a:pt x="3501" y="3740"/>
                  <a:pt x="3419" y="3822"/>
                  <a:pt x="3318" y="3822"/>
                </a:cubicBezTo>
                <a:lnTo>
                  <a:pt x="0" y="3822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8" name="Freeform 13"/>
          <p:cNvSpPr/>
          <p:nvPr/>
        </p:nvSpPr>
        <p:spPr>
          <a:xfrm>
            <a:off x="9403852" y="1351775"/>
            <a:ext cx="2788149" cy="1398041"/>
          </a:xfrm>
          <a:custGeom>
            <a:avLst/>
            <a:gdLst/>
            <a:ahLst/>
            <a:cxnLst>
              <a:cxn ang="0">
                <a:pos x="134181" y="0"/>
              </a:cxn>
              <a:cxn ang="0">
                <a:pos x="2788830" y="0"/>
              </a:cxn>
              <a:cxn ang="0">
                <a:pos x="2788830" y="1399142"/>
              </a:cxn>
              <a:cxn ang="0">
                <a:pos x="134181" y="1399142"/>
              </a:cxn>
              <a:cxn ang="0">
                <a:pos x="0" y="1265344"/>
              </a:cxn>
              <a:cxn ang="0">
                <a:pos x="0" y="134562"/>
              </a:cxn>
              <a:cxn ang="0">
                <a:pos x="134181" y="0"/>
              </a:cxn>
            </a:cxnLst>
            <a:rect l="0" t="0" r="0" b="0"/>
            <a:pathLst>
              <a:path w="3658" h="1830">
                <a:moveTo>
                  <a:pt x="176" y="0"/>
                </a:moveTo>
                <a:lnTo>
                  <a:pt x="3658" y="0"/>
                </a:lnTo>
                <a:lnTo>
                  <a:pt x="3658" y="1830"/>
                </a:lnTo>
                <a:lnTo>
                  <a:pt x="176" y="1830"/>
                </a:lnTo>
                <a:cubicBezTo>
                  <a:pt x="79" y="1830"/>
                  <a:pt x="0" y="1751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5139" name="Freeform 14"/>
          <p:cNvSpPr/>
          <p:nvPr/>
        </p:nvSpPr>
        <p:spPr>
          <a:xfrm>
            <a:off x="9403852" y="2875180"/>
            <a:ext cx="2788149" cy="1399628"/>
          </a:xfrm>
          <a:custGeom>
            <a:avLst/>
            <a:gdLst/>
            <a:ahLst/>
            <a:cxnLst>
              <a:cxn ang="0">
                <a:pos x="134181" y="0"/>
              </a:cxn>
              <a:cxn ang="0">
                <a:pos x="2788830" y="0"/>
              </a:cxn>
              <a:cxn ang="0">
                <a:pos x="2788830" y="1400717"/>
              </a:cxn>
              <a:cxn ang="0">
                <a:pos x="134181" y="1400717"/>
              </a:cxn>
              <a:cxn ang="0">
                <a:pos x="0" y="1266077"/>
              </a:cxn>
              <a:cxn ang="0">
                <a:pos x="0" y="134640"/>
              </a:cxn>
              <a:cxn ang="0">
                <a:pos x="134181" y="0"/>
              </a:cxn>
            </a:cxnLst>
            <a:rect l="0" t="0" r="0" b="0"/>
            <a:pathLst>
              <a:path w="3658" h="1831">
                <a:moveTo>
                  <a:pt x="176" y="0"/>
                </a:moveTo>
                <a:lnTo>
                  <a:pt x="3658" y="0"/>
                </a:lnTo>
                <a:lnTo>
                  <a:pt x="3658" y="1831"/>
                </a:lnTo>
                <a:lnTo>
                  <a:pt x="176" y="1831"/>
                </a:lnTo>
                <a:cubicBezTo>
                  <a:pt x="79" y="1831"/>
                  <a:pt x="0" y="1752"/>
                  <a:pt x="0" y="1655"/>
                </a:cubicBezTo>
                <a:lnTo>
                  <a:pt x="0" y="176"/>
                </a:lnTo>
                <a:cubicBezTo>
                  <a:pt x="0" y="79"/>
                  <a:pt x="79" y="0"/>
                  <a:pt x="176" y="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48" name="Freeform 9"/>
          <p:cNvSpPr/>
          <p:nvPr/>
        </p:nvSpPr>
        <p:spPr bwMode="auto">
          <a:xfrm>
            <a:off x="9673622" y="3676553"/>
            <a:ext cx="636339" cy="482412"/>
          </a:xfrm>
          <a:custGeom>
            <a:avLst/>
            <a:gdLst>
              <a:gd name="T0" fmla="*/ 1129 w 1129"/>
              <a:gd name="T1" fmla="*/ 418 h 856"/>
              <a:gd name="T2" fmla="*/ 1010 w 1129"/>
              <a:gd name="T3" fmla="*/ 537 h 856"/>
              <a:gd name="T4" fmla="*/ 691 w 1129"/>
              <a:gd name="T5" fmla="*/ 856 h 856"/>
              <a:gd name="T6" fmla="*/ 453 w 1129"/>
              <a:gd name="T7" fmla="*/ 856 h 856"/>
              <a:gd name="T8" fmla="*/ 807 w 1129"/>
              <a:gd name="T9" fmla="*/ 502 h 856"/>
              <a:gd name="T10" fmla="*/ 0 w 1129"/>
              <a:gd name="T11" fmla="*/ 502 h 856"/>
              <a:gd name="T12" fmla="*/ 0 w 1129"/>
              <a:gd name="T13" fmla="*/ 334 h 856"/>
              <a:gd name="T14" fmla="*/ 807 w 1129"/>
              <a:gd name="T15" fmla="*/ 334 h 856"/>
              <a:gd name="T16" fmla="*/ 473 w 1129"/>
              <a:gd name="T17" fmla="*/ 0 h 856"/>
              <a:gd name="T18" fmla="*/ 710 w 1129"/>
              <a:gd name="T19" fmla="*/ 0 h 856"/>
              <a:gd name="T20" fmla="*/ 1010 w 1129"/>
              <a:gd name="T21" fmla="*/ 299 h 856"/>
              <a:gd name="T22" fmla="*/ 1129 w 1129"/>
              <a:gd name="T23" fmla="*/ 418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Freeform 9"/>
          <p:cNvSpPr/>
          <p:nvPr/>
        </p:nvSpPr>
        <p:spPr bwMode="auto">
          <a:xfrm>
            <a:off x="11204961" y="3181447"/>
            <a:ext cx="317376" cy="242793"/>
          </a:xfrm>
          <a:custGeom>
            <a:avLst/>
            <a:gdLst>
              <a:gd name="T0" fmla="*/ 1129 w 1129"/>
              <a:gd name="T1" fmla="*/ 418 h 856"/>
              <a:gd name="T2" fmla="*/ 1010 w 1129"/>
              <a:gd name="T3" fmla="*/ 537 h 856"/>
              <a:gd name="T4" fmla="*/ 691 w 1129"/>
              <a:gd name="T5" fmla="*/ 856 h 856"/>
              <a:gd name="T6" fmla="*/ 453 w 1129"/>
              <a:gd name="T7" fmla="*/ 856 h 856"/>
              <a:gd name="T8" fmla="*/ 807 w 1129"/>
              <a:gd name="T9" fmla="*/ 502 h 856"/>
              <a:gd name="T10" fmla="*/ 0 w 1129"/>
              <a:gd name="T11" fmla="*/ 502 h 856"/>
              <a:gd name="T12" fmla="*/ 0 w 1129"/>
              <a:gd name="T13" fmla="*/ 334 h 856"/>
              <a:gd name="T14" fmla="*/ 807 w 1129"/>
              <a:gd name="T15" fmla="*/ 334 h 856"/>
              <a:gd name="T16" fmla="*/ 473 w 1129"/>
              <a:gd name="T17" fmla="*/ 0 h 856"/>
              <a:gd name="T18" fmla="*/ 710 w 1129"/>
              <a:gd name="T19" fmla="*/ 0 h 856"/>
              <a:gd name="T20" fmla="*/ 1010 w 1129"/>
              <a:gd name="T21" fmla="*/ 299 h 856"/>
              <a:gd name="T22" fmla="*/ 1129 w 1129"/>
              <a:gd name="T23" fmla="*/ 418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29" h="856">
                <a:moveTo>
                  <a:pt x="1129" y="418"/>
                </a:moveTo>
                <a:lnTo>
                  <a:pt x="1010" y="537"/>
                </a:lnTo>
                <a:lnTo>
                  <a:pt x="691" y="856"/>
                </a:lnTo>
                <a:lnTo>
                  <a:pt x="453" y="856"/>
                </a:lnTo>
                <a:lnTo>
                  <a:pt x="807" y="502"/>
                </a:lnTo>
                <a:lnTo>
                  <a:pt x="0" y="502"/>
                </a:lnTo>
                <a:lnTo>
                  <a:pt x="0" y="334"/>
                </a:lnTo>
                <a:lnTo>
                  <a:pt x="807" y="334"/>
                </a:lnTo>
                <a:lnTo>
                  <a:pt x="473" y="0"/>
                </a:lnTo>
                <a:lnTo>
                  <a:pt x="710" y="0"/>
                </a:lnTo>
                <a:lnTo>
                  <a:pt x="1010" y="299"/>
                </a:lnTo>
                <a:lnTo>
                  <a:pt x="1129" y="418"/>
                </a:ln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1799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8805" y="2205546"/>
            <a:ext cx="29835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accent6"/>
                </a:solidFill>
                <a:latin typeface="方正兰亭超细黑简体" panose="02000000000000000000" pitchFamily="2" charset="-122"/>
                <a:ea typeface="创艺简细圆" pitchFamily="2" charset="-122"/>
              </a:rPr>
              <a:t>BUINESS    </a:t>
            </a:r>
          </a:p>
          <a:p>
            <a:r>
              <a:rPr lang="en-US" altLang="zh-CN" sz="3600" b="1" dirty="0" smtClean="0">
                <a:solidFill>
                  <a:schemeClr val="accent6"/>
                </a:solidFill>
                <a:latin typeface="方正兰亭超细黑简体" panose="02000000000000000000" pitchFamily="2" charset="-122"/>
                <a:ea typeface="创艺简细圆" pitchFamily="2" charset="-122"/>
              </a:rPr>
              <a:t>PLAN</a:t>
            </a:r>
            <a:endParaRPr lang="zh-CN" altLang="en-US" sz="3600" b="1" dirty="0">
              <a:solidFill>
                <a:schemeClr val="accent6"/>
              </a:solidFill>
              <a:latin typeface="方正兰亭超细黑简体" panose="02000000000000000000" pitchFamily="2" charset="-122"/>
              <a:ea typeface="创艺简细圆" pitchFamily="2" charset="-122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1501189" y="4757220"/>
            <a:ext cx="9703772" cy="10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6600" b="1" dirty="0" smtClean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感谢在座各位的聆听观看</a:t>
            </a:r>
            <a:endParaRPr lang="en-US" altLang="zh-CN" sz="6600" b="1" dirty="0">
              <a:solidFill>
                <a:srgbClr val="2E2E2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9893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7441">
        <p15:prstTrans prst="drape"/>
      </p:transition>
    </mc:Choice>
    <mc:Fallback xmlns="">
      <p:transition spd="slow" advClick="0" advTm="7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45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5" grpId="0" animBg="1"/>
      <p:bldP spid="5136" grpId="0" animBg="1"/>
      <p:bldP spid="5137" grpId="0" animBg="1"/>
      <p:bldP spid="5138" grpId="0" animBg="1"/>
      <p:bldP spid="5139" grpId="0" animBg="1"/>
      <p:bldP spid="48" grpId="0" animBg="1"/>
      <p:bldP spid="49" grpId="0" animBg="1"/>
      <p:bldP spid="37" grpId="0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(2)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rgbClr val="C00000"/>
      </a:dk1>
      <a:lt1>
        <a:srgbClr val="404040"/>
      </a:lt1>
      <a:dk2>
        <a:srgbClr val="7F7F7F"/>
      </a:dk2>
      <a:lt2>
        <a:srgbClr val="D9D9D9"/>
      </a:lt2>
      <a:accent1>
        <a:srgbClr val="404040"/>
      </a:accent1>
      <a:accent2>
        <a:srgbClr val="C00000"/>
      </a:accent2>
      <a:accent3>
        <a:srgbClr val="FFFFFF"/>
      </a:accent3>
      <a:accent4>
        <a:srgbClr val="D9D9D9"/>
      </a:accent4>
      <a:accent5>
        <a:srgbClr val="C00000"/>
      </a:accent5>
      <a:accent6>
        <a:srgbClr val="4D4948"/>
      </a:accent6>
      <a:hlink>
        <a:srgbClr val="7F7F7F"/>
      </a:hlink>
      <a:folHlink>
        <a:srgbClr val="D9D9D9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2635</Words>
  <Application>Microsoft Office PowerPoint</Application>
  <PresentationFormat>宽屏</PresentationFormat>
  <Paragraphs>425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8" baseType="lpstr">
      <vt:lpstr>Lifeline JL</vt:lpstr>
      <vt:lpstr>创艺简细圆</vt:lpstr>
      <vt:lpstr>方正兰亭超细黑简体</vt:lpstr>
      <vt:lpstr>仿宋_GB2312</vt:lpstr>
      <vt:lpstr>华文隶书</vt:lpstr>
      <vt:lpstr>楷体</vt:lpstr>
      <vt:lpstr>宋体</vt:lpstr>
      <vt:lpstr>Microsoft YaHei</vt:lpstr>
      <vt:lpstr>Microsoft YaHei</vt:lpstr>
      <vt:lpstr>Agency FB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商业融资(2)</dc:title>
  <dc:creator>第一PPT</dc:creator>
  <cp:keywords>www.1ppt.com</cp:keywords>
  <cp:lastModifiedBy>faith123</cp:lastModifiedBy>
  <cp:revision>95</cp:revision>
  <dcterms:created xsi:type="dcterms:W3CDTF">2017-02-28T02:13:22Z</dcterms:created>
  <dcterms:modified xsi:type="dcterms:W3CDTF">2020-08-10T06:34:11Z</dcterms:modified>
</cp:coreProperties>
</file>