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65" r:id="rId2"/>
  </p:sldMasterIdLst>
  <p:notesMasterIdLst>
    <p:notesMasterId r:id="rId19"/>
  </p:notesMasterIdLst>
  <p:sldIdLst>
    <p:sldId id="545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4" r:id="rId12"/>
    <p:sldId id="555" r:id="rId13"/>
    <p:sldId id="556" r:id="rId14"/>
    <p:sldId id="557" r:id="rId15"/>
    <p:sldId id="558" r:id="rId16"/>
    <p:sldId id="559" r:id="rId17"/>
    <p:sldId id="54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5A5"/>
    <a:srgbClr val="DAB86E"/>
    <a:srgbClr val="D9A96A"/>
    <a:srgbClr val="F4DEBE"/>
    <a:srgbClr val="F5E3C9"/>
    <a:srgbClr val="1B1C27"/>
    <a:srgbClr val="2A2B3E"/>
    <a:srgbClr val="191A25"/>
    <a:srgbClr val="222332"/>
    <a:srgbClr val="956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5" autoAdjust="0"/>
    <p:restoredTop sz="92972" autoAdjust="0"/>
  </p:normalViewPr>
  <p:slideViewPr>
    <p:cSldViewPr>
      <p:cViewPr varScale="1">
        <p:scale>
          <a:sx n="121" d="100"/>
          <a:sy n="121" d="100"/>
        </p:scale>
        <p:origin x="39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5C004-A9D4-4858-99EC-F4CCE56E2FEF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E2E4E-2FFD-4B0E-BE9C-FA7BDC0915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8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2BCCE1-DE81-4C12-98AA-36B1AE9358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441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9BE38-5C12-4F04-9796-5D38F69CF3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21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9BE38-5C12-4F04-9796-5D38F69CF3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062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451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503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602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57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446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9BE38-5C12-4F04-9796-5D38F69CF3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0072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EE78B-84D8-412F-BC69-ACC7C447BA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687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689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EE78B-84D8-412F-BC69-ACC7C447BA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03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6EE78B-84D8-412F-BC69-ACC7C447BA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30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E9BBFC-AD9F-483A-8CEB-BF74F7C916D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86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4E2E4E-2FFD-4B0E-BE9C-FA7BDC09154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295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2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2418B2E-269A-4942-B91F-D09945F4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0823B-868B-4831-9974-4E2C936B81EF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1E4FC22-6E9A-47C4-9760-DDC0014E3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7C1C8BD-177C-459D-8D1E-9990C4504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07C47-8A26-4079-9B1F-F606BCCAB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77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74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2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05B155A-6C3F-4654-B89E-25DB213E399B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15CE2E0-6DDF-4FAE-9DBA-F1C48BF5C1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76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05B155A-6C3F-4654-B89E-25DB213E399B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15CE2E0-6DDF-4FAE-9DBA-F1C48BF5C1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31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34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N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36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800100" y="1200150"/>
            <a:ext cx="3771900" cy="13716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750"/>
            </a:lvl1pPr>
          </a:lstStyle>
          <a:p>
            <a:r>
              <a:rPr lang="en-US"/>
              <a:t>Standart Image#</a:t>
            </a:r>
          </a:p>
        </p:txBody>
      </p:sp>
    </p:spTree>
    <p:extLst>
      <p:ext uri="{BB962C8B-B14F-4D97-AF65-F5344CB8AC3E}">
        <p14:creationId xmlns:p14="http://schemas.microsoft.com/office/powerpoint/2010/main" val="286802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340069" y="1773949"/>
            <a:ext cx="1371600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026980" y="1773949"/>
            <a:ext cx="1371600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9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AF1BABC-5D3F-4B28-952B-15B80A643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F20C77A-FFDA-4196-8836-0749923D6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7B40B3D-0B3D-43FA-94A7-FBA0E25F0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0823B-868B-4831-9974-4E2C936B81EF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521174-CC77-48D1-AA8F-112527775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8A8935F-9DD8-4657-BFD1-7F7E526FB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07C47-8A26-4079-9B1F-F606BCCAB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72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UpDiag">
          <a:fgClr>
            <a:srgbClr val="222332"/>
          </a:fgClr>
          <a:bgClr>
            <a:srgbClr val="1B1C2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31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C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矩形 591"/>
          <p:cNvSpPr/>
          <p:nvPr/>
        </p:nvSpPr>
        <p:spPr>
          <a:xfrm>
            <a:off x="3549015" y="1241786"/>
            <a:ext cx="1726416" cy="26261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47238" y="1229805"/>
            <a:ext cx="1728192" cy="2638089"/>
          </a:xfrm>
          <a:prstGeom prst="rect">
            <a:avLst/>
          </a:prstGeom>
          <a:noFill/>
          <a:ln w="12700"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17720" y="1850256"/>
            <a:ext cx="5727341" cy="13681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547664" y="2054826"/>
            <a:ext cx="5727341" cy="7757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4050" dirty="0">
                <a:solidFill>
                  <a:srgbClr val="44546A"/>
                </a:solidFill>
                <a:cs typeface="+mn-ea"/>
                <a:sym typeface="+mn-lt"/>
              </a:rPr>
              <a:t>推广运营方案</a:t>
            </a:r>
            <a:r>
              <a:rPr lang="en-US" altLang="zh-CN" sz="4050" dirty="0" err="1">
                <a:solidFill>
                  <a:srgbClr val="44546A"/>
                </a:solidFill>
                <a:cs typeface="+mn-ea"/>
                <a:sym typeface="+mn-lt"/>
              </a:rPr>
              <a:t>ppt</a:t>
            </a:r>
            <a:r>
              <a:rPr lang="zh-CN" altLang="en-US" sz="4050" dirty="0">
                <a:solidFill>
                  <a:srgbClr val="44546A"/>
                </a:solidFill>
                <a:cs typeface="+mn-ea"/>
                <a:sym typeface="+mn-lt"/>
              </a:rPr>
              <a:t>模板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662122" y="2715023"/>
            <a:ext cx="5498425" cy="34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Black gold high-end Commercial finance business plan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545989" y="3446793"/>
            <a:ext cx="1730691" cy="362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陈述人：李某某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51521" y="160919"/>
            <a:ext cx="2064914" cy="39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此处添加公司名称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338387" y="3743366"/>
            <a:ext cx="64807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067518" y="1045508"/>
            <a:ext cx="64807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5635730" y="1369544"/>
            <a:ext cx="414345" cy="414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2986459" y="3500242"/>
            <a:ext cx="396044" cy="396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1" name="组合 590"/>
          <p:cNvGrpSpPr/>
          <p:nvPr/>
        </p:nvGrpSpPr>
        <p:grpSpPr>
          <a:xfrm>
            <a:off x="3515477" y="1202233"/>
            <a:ext cx="1799953" cy="2691018"/>
            <a:chOff x="3515477" y="1202233"/>
            <a:chExt cx="1799953" cy="2691018"/>
          </a:xfrm>
        </p:grpSpPr>
        <p:sp>
          <p:nvSpPr>
            <p:cNvPr id="587" name="椭圆 586"/>
            <p:cNvSpPr/>
            <p:nvPr/>
          </p:nvSpPr>
          <p:spPr>
            <a:xfrm>
              <a:off x="3515477" y="1202233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88" name="椭圆 587"/>
            <p:cNvSpPr/>
            <p:nvPr/>
          </p:nvSpPr>
          <p:spPr>
            <a:xfrm>
              <a:off x="5242057" y="1202233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89" name="椭圆 588"/>
            <p:cNvSpPr/>
            <p:nvPr/>
          </p:nvSpPr>
          <p:spPr>
            <a:xfrm>
              <a:off x="3515477" y="3819878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90" name="椭圆 589"/>
            <p:cNvSpPr/>
            <p:nvPr/>
          </p:nvSpPr>
          <p:spPr>
            <a:xfrm>
              <a:off x="5242057" y="3819878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pic>
        <p:nvPicPr>
          <p:cNvPr id="2" name="Epic Hollywood Undersc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39922" y="-13166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:blinds dir="vert"/>
      </p:transition>
    </mc:Choice>
    <mc:Fallback xmlns="">
      <p:transition spd="slow" advClick="0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Rot by="10800000">
                                      <p:cBhvr>
                                        <p:cTn id="14" dur="1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592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3">
                <p:cTn id="86" repeatCount="4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92" grpId="0" animBg="1"/>
      <p:bldP spid="592" grpId="1" animBg="1"/>
      <p:bldP spid="592" grpId="2" animBg="1"/>
      <p:bldP spid="3" grpId="0" animBg="1"/>
      <p:bldP spid="5" grpId="0" animBg="1"/>
      <p:bldP spid="54" grpId="0"/>
      <p:bldP spid="55" grpId="0"/>
      <p:bldP spid="56" grpId="0"/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222332"/>
          </a:fgClr>
          <a:bgClr>
            <a:srgbClr val="1B1C2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20875" y="463415"/>
            <a:ext cx="3025872" cy="543060"/>
            <a:chOff x="3120875" y="463415"/>
            <a:chExt cx="3025872" cy="543060"/>
          </a:xfrm>
        </p:grpSpPr>
        <p:sp>
          <p:nvSpPr>
            <p:cNvPr id="12" name="文本框 45"/>
            <p:cNvSpPr>
              <a:spLocks noChangeArrowheads="1"/>
            </p:cNvSpPr>
            <p:nvPr/>
          </p:nvSpPr>
          <p:spPr bwMode="auto">
            <a:xfrm>
              <a:off x="3120875" y="463415"/>
              <a:ext cx="3025872" cy="54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41" tIns="34270" rIns="68541" bIns="3427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目录 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Contents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524568" y="1006475"/>
              <a:ext cx="2178050" cy="0"/>
            </a:xfrm>
            <a:prstGeom prst="line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5307286" y="1707180"/>
            <a:ext cx="1623227" cy="2779943"/>
            <a:chOff x="5307286" y="1707180"/>
            <a:chExt cx="1623227" cy="2779943"/>
          </a:xfrm>
        </p:grpSpPr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5307286" y="3291356"/>
              <a:ext cx="1623227" cy="3499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项目产品运营</a:t>
              </a:r>
            </a:p>
          </p:txBody>
        </p:sp>
        <p:sp>
          <p:nvSpPr>
            <p:cNvPr id="59" name="Rectangle 380"/>
            <p:cNvSpPr/>
            <p:nvPr/>
          </p:nvSpPr>
          <p:spPr>
            <a:xfrm>
              <a:off x="5675304" y="3669720"/>
              <a:ext cx="867686" cy="817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运营服务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运营广告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运营渠道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运营方式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5728892" y="1707180"/>
              <a:ext cx="733769" cy="1356582"/>
              <a:chOff x="846782" y="1426730"/>
              <a:chExt cx="938581" cy="1735235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846782" y="2211710"/>
                <a:ext cx="938581" cy="950255"/>
                <a:chOff x="1050535" y="2211710"/>
                <a:chExt cx="938581" cy="950255"/>
              </a:xfrm>
            </p:grpSpPr>
            <p:sp>
              <p:nvSpPr>
                <p:cNvPr id="77" name="矩形 76"/>
                <p:cNvSpPr/>
                <p:nvPr/>
              </p:nvSpPr>
              <p:spPr>
                <a:xfrm>
                  <a:off x="1109692" y="2211710"/>
                  <a:ext cx="879424" cy="842938"/>
                </a:xfrm>
                <a:prstGeom prst="rect">
                  <a:avLst/>
                </a:prstGeom>
                <a:noFill/>
                <a:ln w="12700"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矩形 77"/>
                <p:cNvSpPr/>
                <p:nvPr/>
              </p:nvSpPr>
              <p:spPr>
                <a:xfrm>
                  <a:off x="1050535" y="2335375"/>
                  <a:ext cx="828176" cy="82659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6" name="Text Box 10"/>
              <p:cNvSpPr txBox="1">
                <a:spLocks noChangeArrowheads="1"/>
              </p:cNvSpPr>
              <p:nvPr/>
            </p:nvSpPr>
            <p:spPr bwMode="auto">
              <a:xfrm>
                <a:off x="951425" y="1426730"/>
                <a:ext cx="732351" cy="7454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04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756522" y="1707180"/>
            <a:ext cx="1972370" cy="2786798"/>
            <a:chOff x="3756522" y="1707180"/>
            <a:chExt cx="1972370" cy="2786798"/>
          </a:xfrm>
        </p:grpSpPr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3756522" y="3291356"/>
              <a:ext cx="1623227" cy="3499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项目发展规划</a:t>
              </a:r>
            </a:p>
          </p:txBody>
        </p:sp>
        <p:sp>
          <p:nvSpPr>
            <p:cNvPr id="62" name="Rectangle 380"/>
            <p:cNvSpPr/>
            <p:nvPr/>
          </p:nvSpPr>
          <p:spPr>
            <a:xfrm>
              <a:off x="4064662" y="3675677"/>
              <a:ext cx="1664230" cy="8183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商业模式分析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产品开发计划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发展规则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项目问题解决方案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项目开发重点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4200058" y="1707180"/>
              <a:ext cx="733769" cy="1356582"/>
              <a:chOff x="846782" y="1426730"/>
              <a:chExt cx="938581" cy="1735235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846782" y="2211710"/>
                <a:ext cx="938581" cy="950255"/>
                <a:chOff x="1050535" y="2211710"/>
                <a:chExt cx="938581" cy="950255"/>
              </a:xfrm>
            </p:grpSpPr>
            <p:sp>
              <p:nvSpPr>
                <p:cNvPr id="82" name="矩形 81"/>
                <p:cNvSpPr/>
                <p:nvPr/>
              </p:nvSpPr>
              <p:spPr>
                <a:xfrm>
                  <a:off x="1109692" y="2211710"/>
                  <a:ext cx="879424" cy="842938"/>
                </a:xfrm>
                <a:prstGeom prst="rect">
                  <a:avLst/>
                </a:prstGeom>
                <a:noFill/>
                <a:ln w="12700"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1050535" y="2335375"/>
                  <a:ext cx="828176" cy="82659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951425" y="1426730"/>
                <a:ext cx="732351" cy="7454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03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882872" y="2562605"/>
            <a:ext cx="407343" cy="349337"/>
            <a:chOff x="5084763" y="971550"/>
            <a:chExt cx="323850" cy="277813"/>
          </a:xfrm>
          <a:gradFill>
            <a:gsLst>
              <a:gs pos="477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5400000" scaled="0"/>
          </a:gradFill>
        </p:grpSpPr>
        <p:sp>
          <p:nvSpPr>
            <p:cNvPr id="38" name="Freeform 301"/>
            <p:cNvSpPr>
              <a:spLocks noEditPoints="1"/>
            </p:cNvSpPr>
            <p:nvPr/>
          </p:nvSpPr>
          <p:spPr bwMode="auto">
            <a:xfrm>
              <a:off x="5191125" y="1031875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9" name="Freeform 302"/>
            <p:cNvSpPr>
              <a:spLocks noEditPoints="1"/>
            </p:cNvSpPr>
            <p:nvPr/>
          </p:nvSpPr>
          <p:spPr bwMode="auto">
            <a:xfrm>
              <a:off x="5084763" y="971550"/>
              <a:ext cx="139700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0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4330526" y="2574238"/>
            <a:ext cx="420921" cy="322613"/>
            <a:chOff x="5611813" y="1835150"/>
            <a:chExt cx="285750" cy="219076"/>
          </a:xfrm>
          <a:gradFill>
            <a:gsLst>
              <a:gs pos="477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5400000" scaled="0"/>
          </a:gradFill>
        </p:grpSpPr>
        <p:sp>
          <p:nvSpPr>
            <p:cNvPr id="42" name="Freeform 57"/>
            <p:cNvSpPr/>
            <p:nvPr/>
          </p:nvSpPr>
          <p:spPr bwMode="auto">
            <a:xfrm>
              <a:off x="5611813" y="2046288"/>
              <a:ext cx="285750" cy="793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3" name="Rectangle 58"/>
            <p:cNvSpPr>
              <a:spLocks noChangeArrowheads="1"/>
            </p:cNvSpPr>
            <p:nvPr/>
          </p:nvSpPr>
          <p:spPr bwMode="auto">
            <a:xfrm>
              <a:off x="5648326" y="1884363"/>
              <a:ext cx="41275" cy="139700"/>
            </a:xfrm>
            <a:prstGeom prst="rect">
              <a:avLst/>
            </a:pr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4" name="Rectangle 59"/>
            <p:cNvSpPr>
              <a:spLocks noChangeArrowheads="1"/>
            </p:cNvSpPr>
            <p:nvPr/>
          </p:nvSpPr>
          <p:spPr bwMode="auto">
            <a:xfrm>
              <a:off x="5708651" y="1835150"/>
              <a:ext cx="41275" cy="188913"/>
            </a:xfrm>
            <a:prstGeom prst="rect">
              <a:avLst/>
            </a:pr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5" name="Rectangle 60"/>
            <p:cNvSpPr>
              <a:spLocks noChangeArrowheads="1"/>
            </p:cNvSpPr>
            <p:nvPr/>
          </p:nvSpPr>
          <p:spPr bwMode="auto">
            <a:xfrm>
              <a:off x="5765801" y="1895475"/>
              <a:ext cx="41275" cy="128588"/>
            </a:xfrm>
            <a:prstGeom prst="rect">
              <a:avLst/>
            </a:pr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6" name="Rectangle 61"/>
            <p:cNvSpPr>
              <a:spLocks noChangeArrowheads="1"/>
            </p:cNvSpPr>
            <p:nvPr/>
          </p:nvSpPr>
          <p:spPr bwMode="auto">
            <a:xfrm>
              <a:off x="5829301" y="1936750"/>
              <a:ext cx="41275" cy="87313"/>
            </a:xfrm>
            <a:prstGeom prst="rect">
              <a:avLst/>
            </a:pr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09213" y="1707180"/>
            <a:ext cx="1623227" cy="2927676"/>
            <a:chOff x="6909213" y="1707180"/>
            <a:chExt cx="1623227" cy="2927676"/>
          </a:xfrm>
        </p:grpSpPr>
        <p:sp>
          <p:nvSpPr>
            <p:cNvPr id="64" name="Text Box 10"/>
            <p:cNvSpPr txBox="1">
              <a:spLocks noChangeArrowheads="1"/>
            </p:cNvSpPr>
            <p:nvPr/>
          </p:nvSpPr>
          <p:spPr bwMode="auto">
            <a:xfrm>
              <a:off x="6909213" y="3291356"/>
              <a:ext cx="1623227" cy="3499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投资回报分析</a:t>
              </a:r>
            </a:p>
          </p:txBody>
        </p:sp>
        <p:sp>
          <p:nvSpPr>
            <p:cNvPr id="65" name="Rectangle 380"/>
            <p:cNvSpPr/>
            <p:nvPr/>
          </p:nvSpPr>
          <p:spPr>
            <a:xfrm>
              <a:off x="7210482" y="3669720"/>
              <a:ext cx="867686" cy="965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未来目标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财务预算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融资计划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融资需求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融资用途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7257726" y="1707180"/>
              <a:ext cx="733769" cy="1356582"/>
              <a:chOff x="846782" y="1426730"/>
              <a:chExt cx="938581" cy="1735235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846782" y="2211710"/>
                <a:ext cx="938581" cy="950255"/>
                <a:chOff x="1050535" y="2211710"/>
                <a:chExt cx="938581" cy="950255"/>
              </a:xfrm>
            </p:grpSpPr>
            <p:sp>
              <p:nvSpPr>
                <p:cNvPr id="92" name="矩形 91"/>
                <p:cNvSpPr/>
                <p:nvPr/>
              </p:nvSpPr>
              <p:spPr>
                <a:xfrm>
                  <a:off x="1109692" y="2211710"/>
                  <a:ext cx="879424" cy="842938"/>
                </a:xfrm>
                <a:prstGeom prst="rect">
                  <a:avLst/>
                </a:prstGeom>
                <a:noFill/>
                <a:ln w="12700"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矩形 92"/>
                <p:cNvSpPr/>
                <p:nvPr/>
              </p:nvSpPr>
              <p:spPr>
                <a:xfrm>
                  <a:off x="1050535" y="2335375"/>
                  <a:ext cx="828176" cy="82659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1" name="Text Box 10"/>
              <p:cNvSpPr txBox="1">
                <a:spLocks noChangeArrowheads="1"/>
              </p:cNvSpPr>
              <p:nvPr/>
            </p:nvSpPr>
            <p:spPr bwMode="auto">
              <a:xfrm>
                <a:off x="951425" y="1426730"/>
                <a:ext cx="732351" cy="7454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05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>
              <a:grpSpLocks noChangeAspect="1"/>
            </p:cNvGrpSpPr>
            <p:nvPr/>
          </p:nvGrpSpPr>
          <p:grpSpPr>
            <a:xfrm>
              <a:off x="7343194" y="2539773"/>
              <a:ext cx="434499" cy="419597"/>
              <a:chOff x="7493000" y="1820863"/>
              <a:chExt cx="233363" cy="225425"/>
            </a:xfr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</p:grpSpPr>
          <p:sp>
            <p:nvSpPr>
              <p:cNvPr id="48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9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0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1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2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3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2971" y="1707180"/>
            <a:ext cx="1623227" cy="2927676"/>
            <a:chOff x="642971" y="1707180"/>
            <a:chExt cx="1623227" cy="2927676"/>
          </a:xfrm>
        </p:grpSpPr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642971" y="3291356"/>
              <a:ext cx="1623227" cy="3499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项目背景介绍</a:t>
              </a:r>
            </a:p>
          </p:txBody>
        </p:sp>
        <p:sp>
          <p:nvSpPr>
            <p:cNvPr id="24" name="Rectangle 380"/>
            <p:cNvSpPr/>
            <p:nvPr/>
          </p:nvSpPr>
          <p:spPr>
            <a:xfrm>
              <a:off x="1018113" y="3669720"/>
              <a:ext cx="858046" cy="965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产业背景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产业概况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项目成员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产品定位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产品亮点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142390" y="1707180"/>
              <a:ext cx="733769" cy="1356582"/>
              <a:chOff x="846782" y="1426730"/>
              <a:chExt cx="938581" cy="1735235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846782" y="2211710"/>
                <a:ext cx="938581" cy="950255"/>
                <a:chOff x="1050535" y="2211710"/>
                <a:chExt cx="938581" cy="950255"/>
              </a:xfrm>
            </p:grpSpPr>
            <p:sp>
              <p:nvSpPr>
                <p:cNvPr id="54" name="矩形 53"/>
                <p:cNvSpPr/>
                <p:nvPr/>
              </p:nvSpPr>
              <p:spPr>
                <a:xfrm>
                  <a:off x="1109692" y="2211710"/>
                  <a:ext cx="879424" cy="842938"/>
                </a:xfrm>
                <a:prstGeom prst="rect">
                  <a:avLst/>
                </a:prstGeom>
                <a:noFill/>
                <a:ln w="12700"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1050535" y="2335375"/>
                  <a:ext cx="828176" cy="82659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5" name="Text Box 10"/>
              <p:cNvSpPr txBox="1">
                <a:spLocks noChangeArrowheads="1"/>
              </p:cNvSpPr>
              <p:nvPr/>
            </p:nvSpPr>
            <p:spPr bwMode="auto">
              <a:xfrm>
                <a:off x="951425" y="1426730"/>
                <a:ext cx="732351" cy="7454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01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296843" y="2595438"/>
              <a:ext cx="352823" cy="340189"/>
              <a:chOff x="254016" y="2562921"/>
              <a:chExt cx="451304" cy="435144"/>
            </a:xfrm>
          </p:grpSpPr>
          <p:sp>
            <p:nvSpPr>
              <p:cNvPr id="5" name="Freeform 252"/>
              <p:cNvSpPr/>
              <p:nvPr/>
            </p:nvSpPr>
            <p:spPr bwMode="auto">
              <a:xfrm>
                <a:off x="325034" y="2661402"/>
                <a:ext cx="309269" cy="3366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" name="Freeform 253"/>
              <p:cNvSpPr/>
              <p:nvPr/>
            </p:nvSpPr>
            <p:spPr bwMode="auto">
              <a:xfrm>
                <a:off x="254016" y="2562921"/>
                <a:ext cx="451304" cy="245054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219316" y="1707180"/>
            <a:ext cx="2026990" cy="2934531"/>
            <a:chOff x="2219316" y="1707180"/>
            <a:chExt cx="2026990" cy="2934531"/>
          </a:xfrm>
        </p:grpSpPr>
        <p:sp>
          <p:nvSpPr>
            <p:cNvPr id="71" name="Text Box 10"/>
            <p:cNvSpPr txBox="1">
              <a:spLocks noChangeArrowheads="1"/>
            </p:cNvSpPr>
            <p:nvPr/>
          </p:nvSpPr>
          <p:spPr bwMode="auto">
            <a:xfrm>
              <a:off x="2219316" y="3291356"/>
              <a:ext cx="1623227" cy="3499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市场分析</a:t>
              </a:r>
            </a:p>
          </p:txBody>
        </p:sp>
        <p:sp>
          <p:nvSpPr>
            <p:cNvPr id="72" name="Rectangle 380"/>
            <p:cNvSpPr/>
            <p:nvPr/>
          </p:nvSpPr>
          <p:spPr>
            <a:xfrm>
              <a:off x="2582076" y="3675677"/>
              <a:ext cx="1664230" cy="966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市场分析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市场开拓计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竞争对手分析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竞争优势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销售网络布局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长期盈利计划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2671224" y="1707180"/>
              <a:ext cx="733769" cy="1356582"/>
              <a:chOff x="846782" y="1426730"/>
              <a:chExt cx="938581" cy="1735235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846782" y="2211710"/>
                <a:ext cx="938581" cy="950255"/>
                <a:chOff x="1050535" y="2211710"/>
                <a:chExt cx="938581" cy="950255"/>
              </a:xfrm>
            </p:grpSpPr>
            <p:sp>
              <p:nvSpPr>
                <p:cNvPr id="87" name="矩形 86"/>
                <p:cNvSpPr/>
                <p:nvPr/>
              </p:nvSpPr>
              <p:spPr>
                <a:xfrm>
                  <a:off x="1109692" y="2211710"/>
                  <a:ext cx="879424" cy="842938"/>
                </a:xfrm>
                <a:prstGeom prst="rect">
                  <a:avLst/>
                </a:prstGeom>
                <a:noFill/>
                <a:ln w="12700"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矩形 87"/>
                <p:cNvSpPr/>
                <p:nvPr/>
              </p:nvSpPr>
              <p:spPr>
                <a:xfrm>
                  <a:off x="1050535" y="2335375"/>
                  <a:ext cx="828176" cy="82659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6" name="Text Box 10"/>
              <p:cNvSpPr txBox="1">
                <a:spLocks noChangeArrowheads="1"/>
              </p:cNvSpPr>
              <p:nvPr/>
            </p:nvSpPr>
            <p:spPr bwMode="auto">
              <a:xfrm>
                <a:off x="951425" y="1426730"/>
                <a:ext cx="732351" cy="7454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02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800532" y="2581672"/>
              <a:ext cx="372466" cy="331254"/>
              <a:chOff x="5532438" y="712788"/>
              <a:chExt cx="760412" cy="676276"/>
            </a:xfrm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532438" y="712788"/>
                <a:ext cx="760412" cy="676275"/>
              </a:xfrm>
              <a:custGeom>
                <a:avLst/>
                <a:gdLst>
                  <a:gd name="T0" fmla="*/ 821 w 958"/>
                  <a:gd name="T1" fmla="*/ 466 h 852"/>
                  <a:gd name="T2" fmla="*/ 778 w 958"/>
                  <a:gd name="T3" fmla="*/ 448 h 852"/>
                  <a:gd name="T4" fmla="*/ 739 w 958"/>
                  <a:gd name="T5" fmla="*/ 407 h 852"/>
                  <a:gd name="T6" fmla="*/ 725 w 958"/>
                  <a:gd name="T7" fmla="*/ 365 h 852"/>
                  <a:gd name="T8" fmla="*/ 722 w 958"/>
                  <a:gd name="T9" fmla="*/ 377 h 852"/>
                  <a:gd name="T10" fmla="*/ 704 w 958"/>
                  <a:gd name="T11" fmla="*/ 418 h 852"/>
                  <a:gd name="T12" fmla="*/ 672 w 958"/>
                  <a:gd name="T13" fmla="*/ 450 h 852"/>
                  <a:gd name="T14" fmla="*/ 629 w 958"/>
                  <a:gd name="T15" fmla="*/ 466 h 852"/>
                  <a:gd name="T16" fmla="*/ 592 w 958"/>
                  <a:gd name="T17" fmla="*/ 468 h 852"/>
                  <a:gd name="T18" fmla="*/ 547 w 958"/>
                  <a:gd name="T19" fmla="*/ 455 h 852"/>
                  <a:gd name="T20" fmla="*/ 505 w 958"/>
                  <a:gd name="T21" fmla="*/ 418 h 852"/>
                  <a:gd name="T22" fmla="*/ 485 w 958"/>
                  <a:gd name="T23" fmla="*/ 375 h 852"/>
                  <a:gd name="T24" fmla="*/ 482 w 958"/>
                  <a:gd name="T25" fmla="*/ 365 h 852"/>
                  <a:gd name="T26" fmla="*/ 469 w 958"/>
                  <a:gd name="T27" fmla="*/ 409 h 852"/>
                  <a:gd name="T28" fmla="*/ 439 w 958"/>
                  <a:gd name="T29" fmla="*/ 443 h 852"/>
                  <a:gd name="T30" fmla="*/ 398 w 958"/>
                  <a:gd name="T31" fmla="*/ 464 h 852"/>
                  <a:gd name="T32" fmla="*/ 363 w 958"/>
                  <a:gd name="T33" fmla="*/ 470 h 852"/>
                  <a:gd name="T34" fmla="*/ 316 w 958"/>
                  <a:gd name="T35" fmla="*/ 459 h 852"/>
                  <a:gd name="T36" fmla="*/ 270 w 958"/>
                  <a:gd name="T37" fmla="*/ 427 h 852"/>
                  <a:gd name="T38" fmla="*/ 247 w 958"/>
                  <a:gd name="T39" fmla="*/ 388 h 852"/>
                  <a:gd name="T40" fmla="*/ 242 w 958"/>
                  <a:gd name="T41" fmla="*/ 354 h 852"/>
                  <a:gd name="T42" fmla="*/ 233 w 958"/>
                  <a:gd name="T43" fmla="*/ 398 h 852"/>
                  <a:gd name="T44" fmla="*/ 206 w 958"/>
                  <a:gd name="T45" fmla="*/ 436 h 852"/>
                  <a:gd name="T46" fmla="*/ 169 w 958"/>
                  <a:gd name="T47" fmla="*/ 461 h 852"/>
                  <a:gd name="T48" fmla="*/ 121 w 958"/>
                  <a:gd name="T49" fmla="*/ 470 h 852"/>
                  <a:gd name="T50" fmla="*/ 85 w 958"/>
                  <a:gd name="T51" fmla="*/ 464 h 852"/>
                  <a:gd name="T52" fmla="*/ 36 w 958"/>
                  <a:gd name="T53" fmla="*/ 434 h 852"/>
                  <a:gd name="T54" fmla="*/ 11 w 958"/>
                  <a:gd name="T55" fmla="*/ 398 h 852"/>
                  <a:gd name="T56" fmla="*/ 0 w 958"/>
                  <a:gd name="T57" fmla="*/ 354 h 852"/>
                  <a:gd name="T58" fmla="*/ 958 w 958"/>
                  <a:gd name="T59" fmla="*/ 354 h 852"/>
                  <a:gd name="T60" fmla="*/ 953 w 958"/>
                  <a:gd name="T61" fmla="*/ 398 h 852"/>
                  <a:gd name="T62" fmla="*/ 928 w 958"/>
                  <a:gd name="T63" fmla="*/ 436 h 852"/>
                  <a:gd name="T64" fmla="*/ 890 w 958"/>
                  <a:gd name="T65" fmla="*/ 461 h 852"/>
                  <a:gd name="T66" fmla="*/ 846 w 958"/>
                  <a:gd name="T67" fmla="*/ 470 h 852"/>
                  <a:gd name="T68" fmla="*/ 878 w 958"/>
                  <a:gd name="T69" fmla="*/ 139 h 852"/>
                  <a:gd name="T70" fmla="*/ 135 w 958"/>
                  <a:gd name="T71" fmla="*/ 75 h 852"/>
                  <a:gd name="T72" fmla="*/ 110 w 958"/>
                  <a:gd name="T73" fmla="*/ 59 h 852"/>
                  <a:gd name="T74" fmla="*/ 103 w 958"/>
                  <a:gd name="T75" fmla="*/ 39 h 852"/>
                  <a:gd name="T76" fmla="*/ 116 w 958"/>
                  <a:gd name="T77" fmla="*/ 12 h 852"/>
                  <a:gd name="T78" fmla="*/ 144 w 958"/>
                  <a:gd name="T79" fmla="*/ 0 h 852"/>
                  <a:gd name="T80" fmla="*/ 841 w 958"/>
                  <a:gd name="T81" fmla="*/ 4 h 852"/>
                  <a:gd name="T82" fmla="*/ 862 w 958"/>
                  <a:gd name="T83" fmla="*/ 25 h 852"/>
                  <a:gd name="T84" fmla="*/ 866 w 958"/>
                  <a:gd name="T85" fmla="*/ 46 h 852"/>
                  <a:gd name="T86" fmla="*/ 850 w 958"/>
                  <a:gd name="T87" fmla="*/ 71 h 852"/>
                  <a:gd name="T88" fmla="*/ 828 w 958"/>
                  <a:gd name="T89" fmla="*/ 76 h 852"/>
                  <a:gd name="T90" fmla="*/ 812 w 958"/>
                  <a:gd name="T91" fmla="*/ 543 h 852"/>
                  <a:gd name="T92" fmla="*/ 880 w 958"/>
                  <a:gd name="T93" fmla="*/ 809 h 852"/>
                  <a:gd name="T94" fmla="*/ 855 w 958"/>
                  <a:gd name="T95" fmla="*/ 841 h 852"/>
                  <a:gd name="T96" fmla="*/ 140 w 958"/>
                  <a:gd name="T97" fmla="*/ 852 h 852"/>
                  <a:gd name="T98" fmla="*/ 114 w 958"/>
                  <a:gd name="T99" fmla="*/ 841 h 852"/>
                  <a:gd name="T100" fmla="*/ 89 w 958"/>
                  <a:gd name="T101" fmla="*/ 809 h 852"/>
                  <a:gd name="T102" fmla="*/ 158 w 958"/>
                  <a:gd name="T103" fmla="*/ 543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8" h="852">
                    <a:moveTo>
                      <a:pt x="846" y="470"/>
                    </a:moveTo>
                    <a:lnTo>
                      <a:pt x="846" y="470"/>
                    </a:lnTo>
                    <a:lnTo>
                      <a:pt x="834" y="468"/>
                    </a:lnTo>
                    <a:lnTo>
                      <a:pt x="821" y="466"/>
                    </a:lnTo>
                    <a:lnTo>
                      <a:pt x="810" y="464"/>
                    </a:lnTo>
                    <a:lnTo>
                      <a:pt x="798" y="459"/>
                    </a:lnTo>
                    <a:lnTo>
                      <a:pt x="789" y="455"/>
                    </a:lnTo>
                    <a:lnTo>
                      <a:pt x="778" y="448"/>
                    </a:lnTo>
                    <a:lnTo>
                      <a:pt x="761" y="434"/>
                    </a:lnTo>
                    <a:lnTo>
                      <a:pt x="752" y="427"/>
                    </a:lnTo>
                    <a:lnTo>
                      <a:pt x="745" y="418"/>
                    </a:lnTo>
                    <a:lnTo>
                      <a:pt x="739" y="407"/>
                    </a:lnTo>
                    <a:lnTo>
                      <a:pt x="734" y="398"/>
                    </a:lnTo>
                    <a:lnTo>
                      <a:pt x="730" y="388"/>
                    </a:lnTo>
                    <a:lnTo>
                      <a:pt x="727" y="375"/>
                    </a:lnTo>
                    <a:lnTo>
                      <a:pt x="725" y="365"/>
                    </a:lnTo>
                    <a:lnTo>
                      <a:pt x="725" y="354"/>
                    </a:lnTo>
                    <a:lnTo>
                      <a:pt x="725" y="354"/>
                    </a:lnTo>
                    <a:lnTo>
                      <a:pt x="723" y="365"/>
                    </a:lnTo>
                    <a:lnTo>
                      <a:pt x="722" y="377"/>
                    </a:lnTo>
                    <a:lnTo>
                      <a:pt x="720" y="388"/>
                    </a:lnTo>
                    <a:lnTo>
                      <a:pt x="715" y="398"/>
                    </a:lnTo>
                    <a:lnTo>
                      <a:pt x="711" y="409"/>
                    </a:lnTo>
                    <a:lnTo>
                      <a:pt x="704" y="418"/>
                    </a:lnTo>
                    <a:lnTo>
                      <a:pt x="697" y="427"/>
                    </a:lnTo>
                    <a:lnTo>
                      <a:pt x="690" y="436"/>
                    </a:lnTo>
                    <a:lnTo>
                      <a:pt x="681" y="443"/>
                    </a:lnTo>
                    <a:lnTo>
                      <a:pt x="672" y="450"/>
                    </a:lnTo>
                    <a:lnTo>
                      <a:pt x="661" y="455"/>
                    </a:lnTo>
                    <a:lnTo>
                      <a:pt x="651" y="461"/>
                    </a:lnTo>
                    <a:lnTo>
                      <a:pt x="640" y="464"/>
                    </a:lnTo>
                    <a:lnTo>
                      <a:pt x="629" y="466"/>
                    </a:lnTo>
                    <a:lnTo>
                      <a:pt x="617" y="468"/>
                    </a:lnTo>
                    <a:lnTo>
                      <a:pt x="604" y="470"/>
                    </a:lnTo>
                    <a:lnTo>
                      <a:pt x="604" y="470"/>
                    </a:lnTo>
                    <a:lnTo>
                      <a:pt x="592" y="468"/>
                    </a:lnTo>
                    <a:lnTo>
                      <a:pt x="579" y="466"/>
                    </a:lnTo>
                    <a:lnTo>
                      <a:pt x="569" y="464"/>
                    </a:lnTo>
                    <a:lnTo>
                      <a:pt x="558" y="459"/>
                    </a:lnTo>
                    <a:lnTo>
                      <a:pt x="547" y="455"/>
                    </a:lnTo>
                    <a:lnTo>
                      <a:pt x="537" y="448"/>
                    </a:lnTo>
                    <a:lnTo>
                      <a:pt x="519" y="434"/>
                    </a:lnTo>
                    <a:lnTo>
                      <a:pt x="512" y="427"/>
                    </a:lnTo>
                    <a:lnTo>
                      <a:pt x="505" y="418"/>
                    </a:lnTo>
                    <a:lnTo>
                      <a:pt x="498" y="407"/>
                    </a:lnTo>
                    <a:lnTo>
                      <a:pt x="492" y="398"/>
                    </a:lnTo>
                    <a:lnTo>
                      <a:pt x="489" y="388"/>
                    </a:lnTo>
                    <a:lnTo>
                      <a:pt x="485" y="375"/>
                    </a:lnTo>
                    <a:lnTo>
                      <a:pt x="483" y="365"/>
                    </a:lnTo>
                    <a:lnTo>
                      <a:pt x="483" y="354"/>
                    </a:lnTo>
                    <a:lnTo>
                      <a:pt x="483" y="354"/>
                    </a:lnTo>
                    <a:lnTo>
                      <a:pt x="482" y="365"/>
                    </a:lnTo>
                    <a:lnTo>
                      <a:pt x="480" y="377"/>
                    </a:lnTo>
                    <a:lnTo>
                      <a:pt x="478" y="388"/>
                    </a:lnTo>
                    <a:lnTo>
                      <a:pt x="475" y="398"/>
                    </a:lnTo>
                    <a:lnTo>
                      <a:pt x="469" y="409"/>
                    </a:lnTo>
                    <a:lnTo>
                      <a:pt x="462" y="418"/>
                    </a:lnTo>
                    <a:lnTo>
                      <a:pt x="457" y="427"/>
                    </a:lnTo>
                    <a:lnTo>
                      <a:pt x="448" y="436"/>
                    </a:lnTo>
                    <a:lnTo>
                      <a:pt x="439" y="443"/>
                    </a:lnTo>
                    <a:lnTo>
                      <a:pt x="430" y="450"/>
                    </a:lnTo>
                    <a:lnTo>
                      <a:pt x="421" y="455"/>
                    </a:lnTo>
                    <a:lnTo>
                      <a:pt x="411" y="461"/>
                    </a:lnTo>
                    <a:lnTo>
                      <a:pt x="398" y="464"/>
                    </a:lnTo>
                    <a:lnTo>
                      <a:pt x="387" y="466"/>
                    </a:lnTo>
                    <a:lnTo>
                      <a:pt x="375" y="468"/>
                    </a:lnTo>
                    <a:lnTo>
                      <a:pt x="363" y="470"/>
                    </a:lnTo>
                    <a:lnTo>
                      <a:pt x="363" y="470"/>
                    </a:lnTo>
                    <a:lnTo>
                      <a:pt x="350" y="468"/>
                    </a:lnTo>
                    <a:lnTo>
                      <a:pt x="338" y="466"/>
                    </a:lnTo>
                    <a:lnTo>
                      <a:pt x="327" y="464"/>
                    </a:lnTo>
                    <a:lnTo>
                      <a:pt x="316" y="459"/>
                    </a:lnTo>
                    <a:lnTo>
                      <a:pt x="306" y="455"/>
                    </a:lnTo>
                    <a:lnTo>
                      <a:pt x="295" y="448"/>
                    </a:lnTo>
                    <a:lnTo>
                      <a:pt x="277" y="434"/>
                    </a:lnTo>
                    <a:lnTo>
                      <a:pt x="270" y="427"/>
                    </a:lnTo>
                    <a:lnTo>
                      <a:pt x="263" y="418"/>
                    </a:lnTo>
                    <a:lnTo>
                      <a:pt x="256" y="407"/>
                    </a:lnTo>
                    <a:lnTo>
                      <a:pt x="251" y="398"/>
                    </a:lnTo>
                    <a:lnTo>
                      <a:pt x="247" y="388"/>
                    </a:lnTo>
                    <a:lnTo>
                      <a:pt x="243" y="375"/>
                    </a:lnTo>
                    <a:lnTo>
                      <a:pt x="242" y="365"/>
                    </a:lnTo>
                    <a:lnTo>
                      <a:pt x="242" y="354"/>
                    </a:lnTo>
                    <a:lnTo>
                      <a:pt x="242" y="354"/>
                    </a:lnTo>
                    <a:lnTo>
                      <a:pt x="242" y="365"/>
                    </a:lnTo>
                    <a:lnTo>
                      <a:pt x="240" y="377"/>
                    </a:lnTo>
                    <a:lnTo>
                      <a:pt x="236" y="388"/>
                    </a:lnTo>
                    <a:lnTo>
                      <a:pt x="233" y="398"/>
                    </a:lnTo>
                    <a:lnTo>
                      <a:pt x="228" y="409"/>
                    </a:lnTo>
                    <a:lnTo>
                      <a:pt x="222" y="418"/>
                    </a:lnTo>
                    <a:lnTo>
                      <a:pt x="215" y="427"/>
                    </a:lnTo>
                    <a:lnTo>
                      <a:pt x="206" y="436"/>
                    </a:lnTo>
                    <a:lnTo>
                      <a:pt x="199" y="443"/>
                    </a:lnTo>
                    <a:lnTo>
                      <a:pt x="188" y="450"/>
                    </a:lnTo>
                    <a:lnTo>
                      <a:pt x="180" y="455"/>
                    </a:lnTo>
                    <a:lnTo>
                      <a:pt x="169" y="461"/>
                    </a:lnTo>
                    <a:lnTo>
                      <a:pt x="158" y="464"/>
                    </a:lnTo>
                    <a:lnTo>
                      <a:pt x="146" y="466"/>
                    </a:lnTo>
                    <a:lnTo>
                      <a:pt x="133" y="468"/>
                    </a:lnTo>
                    <a:lnTo>
                      <a:pt x="121" y="470"/>
                    </a:lnTo>
                    <a:lnTo>
                      <a:pt x="121" y="470"/>
                    </a:lnTo>
                    <a:lnTo>
                      <a:pt x="108" y="468"/>
                    </a:lnTo>
                    <a:lnTo>
                      <a:pt x="98" y="466"/>
                    </a:lnTo>
                    <a:lnTo>
                      <a:pt x="85" y="464"/>
                    </a:lnTo>
                    <a:lnTo>
                      <a:pt x="75" y="459"/>
                    </a:lnTo>
                    <a:lnTo>
                      <a:pt x="64" y="455"/>
                    </a:lnTo>
                    <a:lnTo>
                      <a:pt x="53" y="448"/>
                    </a:lnTo>
                    <a:lnTo>
                      <a:pt x="36" y="434"/>
                    </a:lnTo>
                    <a:lnTo>
                      <a:pt x="28" y="427"/>
                    </a:lnTo>
                    <a:lnTo>
                      <a:pt x="21" y="418"/>
                    </a:lnTo>
                    <a:lnTo>
                      <a:pt x="14" y="407"/>
                    </a:lnTo>
                    <a:lnTo>
                      <a:pt x="11" y="398"/>
                    </a:lnTo>
                    <a:lnTo>
                      <a:pt x="5" y="388"/>
                    </a:lnTo>
                    <a:lnTo>
                      <a:pt x="4" y="375"/>
                    </a:lnTo>
                    <a:lnTo>
                      <a:pt x="2" y="365"/>
                    </a:lnTo>
                    <a:lnTo>
                      <a:pt x="0" y="354"/>
                    </a:lnTo>
                    <a:lnTo>
                      <a:pt x="84" y="139"/>
                    </a:lnTo>
                    <a:lnTo>
                      <a:pt x="873" y="139"/>
                    </a:lnTo>
                    <a:lnTo>
                      <a:pt x="958" y="354"/>
                    </a:lnTo>
                    <a:lnTo>
                      <a:pt x="958" y="354"/>
                    </a:lnTo>
                    <a:lnTo>
                      <a:pt x="958" y="365"/>
                    </a:lnTo>
                    <a:lnTo>
                      <a:pt x="958" y="377"/>
                    </a:lnTo>
                    <a:lnTo>
                      <a:pt x="956" y="388"/>
                    </a:lnTo>
                    <a:lnTo>
                      <a:pt x="953" y="398"/>
                    </a:lnTo>
                    <a:lnTo>
                      <a:pt x="947" y="409"/>
                    </a:lnTo>
                    <a:lnTo>
                      <a:pt x="942" y="418"/>
                    </a:lnTo>
                    <a:lnTo>
                      <a:pt x="935" y="427"/>
                    </a:lnTo>
                    <a:lnTo>
                      <a:pt x="928" y="436"/>
                    </a:lnTo>
                    <a:lnTo>
                      <a:pt x="921" y="443"/>
                    </a:lnTo>
                    <a:lnTo>
                      <a:pt x="912" y="450"/>
                    </a:lnTo>
                    <a:lnTo>
                      <a:pt x="901" y="455"/>
                    </a:lnTo>
                    <a:lnTo>
                      <a:pt x="890" y="461"/>
                    </a:lnTo>
                    <a:lnTo>
                      <a:pt x="880" y="464"/>
                    </a:lnTo>
                    <a:lnTo>
                      <a:pt x="869" y="466"/>
                    </a:lnTo>
                    <a:lnTo>
                      <a:pt x="857" y="468"/>
                    </a:lnTo>
                    <a:lnTo>
                      <a:pt x="846" y="470"/>
                    </a:lnTo>
                    <a:lnTo>
                      <a:pt x="846" y="470"/>
                    </a:lnTo>
                    <a:close/>
                    <a:moveTo>
                      <a:pt x="878" y="139"/>
                    </a:moveTo>
                    <a:lnTo>
                      <a:pt x="880" y="139"/>
                    </a:lnTo>
                    <a:lnTo>
                      <a:pt x="878" y="139"/>
                    </a:lnTo>
                    <a:close/>
                    <a:moveTo>
                      <a:pt x="828" y="76"/>
                    </a:moveTo>
                    <a:lnTo>
                      <a:pt x="144" y="76"/>
                    </a:lnTo>
                    <a:lnTo>
                      <a:pt x="144" y="76"/>
                    </a:lnTo>
                    <a:lnTo>
                      <a:pt x="135" y="75"/>
                    </a:lnTo>
                    <a:lnTo>
                      <a:pt x="128" y="73"/>
                    </a:lnTo>
                    <a:lnTo>
                      <a:pt x="121" y="69"/>
                    </a:lnTo>
                    <a:lnTo>
                      <a:pt x="116" y="66"/>
                    </a:lnTo>
                    <a:lnTo>
                      <a:pt x="110" y="59"/>
                    </a:lnTo>
                    <a:lnTo>
                      <a:pt x="107" y="53"/>
                    </a:lnTo>
                    <a:lnTo>
                      <a:pt x="105" y="46"/>
                    </a:lnTo>
                    <a:lnTo>
                      <a:pt x="103" y="39"/>
                    </a:lnTo>
                    <a:lnTo>
                      <a:pt x="103" y="39"/>
                    </a:lnTo>
                    <a:lnTo>
                      <a:pt x="105" y="32"/>
                    </a:lnTo>
                    <a:lnTo>
                      <a:pt x="107" y="25"/>
                    </a:lnTo>
                    <a:lnTo>
                      <a:pt x="110" y="18"/>
                    </a:lnTo>
                    <a:lnTo>
                      <a:pt x="116" y="12"/>
                    </a:lnTo>
                    <a:lnTo>
                      <a:pt x="121" y="7"/>
                    </a:lnTo>
                    <a:lnTo>
                      <a:pt x="128" y="4"/>
                    </a:lnTo>
                    <a:lnTo>
                      <a:pt x="135" y="2"/>
                    </a:lnTo>
                    <a:lnTo>
                      <a:pt x="144" y="0"/>
                    </a:lnTo>
                    <a:lnTo>
                      <a:pt x="825" y="0"/>
                    </a:lnTo>
                    <a:lnTo>
                      <a:pt x="825" y="0"/>
                    </a:lnTo>
                    <a:lnTo>
                      <a:pt x="834" y="2"/>
                    </a:lnTo>
                    <a:lnTo>
                      <a:pt x="841" y="4"/>
                    </a:lnTo>
                    <a:lnTo>
                      <a:pt x="848" y="7"/>
                    </a:lnTo>
                    <a:lnTo>
                      <a:pt x="853" y="12"/>
                    </a:lnTo>
                    <a:lnTo>
                      <a:pt x="858" y="18"/>
                    </a:lnTo>
                    <a:lnTo>
                      <a:pt x="862" y="25"/>
                    </a:lnTo>
                    <a:lnTo>
                      <a:pt x="864" y="32"/>
                    </a:lnTo>
                    <a:lnTo>
                      <a:pt x="866" y="39"/>
                    </a:lnTo>
                    <a:lnTo>
                      <a:pt x="866" y="39"/>
                    </a:lnTo>
                    <a:lnTo>
                      <a:pt x="866" y="46"/>
                    </a:lnTo>
                    <a:lnTo>
                      <a:pt x="864" y="53"/>
                    </a:lnTo>
                    <a:lnTo>
                      <a:pt x="860" y="60"/>
                    </a:lnTo>
                    <a:lnTo>
                      <a:pt x="857" y="66"/>
                    </a:lnTo>
                    <a:lnTo>
                      <a:pt x="850" y="71"/>
                    </a:lnTo>
                    <a:lnTo>
                      <a:pt x="844" y="73"/>
                    </a:lnTo>
                    <a:lnTo>
                      <a:pt x="835" y="76"/>
                    </a:lnTo>
                    <a:lnTo>
                      <a:pt x="828" y="76"/>
                    </a:lnTo>
                    <a:lnTo>
                      <a:pt x="828" y="76"/>
                    </a:lnTo>
                    <a:close/>
                    <a:moveTo>
                      <a:pt x="158" y="543"/>
                    </a:moveTo>
                    <a:lnTo>
                      <a:pt x="158" y="788"/>
                    </a:lnTo>
                    <a:lnTo>
                      <a:pt x="812" y="788"/>
                    </a:lnTo>
                    <a:lnTo>
                      <a:pt x="812" y="543"/>
                    </a:lnTo>
                    <a:lnTo>
                      <a:pt x="880" y="543"/>
                    </a:lnTo>
                    <a:lnTo>
                      <a:pt x="880" y="800"/>
                    </a:lnTo>
                    <a:lnTo>
                      <a:pt x="880" y="800"/>
                    </a:lnTo>
                    <a:lnTo>
                      <a:pt x="880" y="809"/>
                    </a:lnTo>
                    <a:lnTo>
                      <a:pt x="876" y="818"/>
                    </a:lnTo>
                    <a:lnTo>
                      <a:pt x="871" y="827"/>
                    </a:lnTo>
                    <a:lnTo>
                      <a:pt x="864" y="834"/>
                    </a:lnTo>
                    <a:lnTo>
                      <a:pt x="855" y="841"/>
                    </a:lnTo>
                    <a:lnTo>
                      <a:pt x="846" y="847"/>
                    </a:lnTo>
                    <a:lnTo>
                      <a:pt x="837" y="850"/>
                    </a:lnTo>
                    <a:lnTo>
                      <a:pt x="828" y="852"/>
                    </a:lnTo>
                    <a:lnTo>
                      <a:pt x="140" y="852"/>
                    </a:lnTo>
                    <a:lnTo>
                      <a:pt x="140" y="852"/>
                    </a:lnTo>
                    <a:lnTo>
                      <a:pt x="132" y="850"/>
                    </a:lnTo>
                    <a:lnTo>
                      <a:pt x="123" y="847"/>
                    </a:lnTo>
                    <a:lnTo>
                      <a:pt x="114" y="841"/>
                    </a:lnTo>
                    <a:lnTo>
                      <a:pt x="105" y="834"/>
                    </a:lnTo>
                    <a:lnTo>
                      <a:pt x="98" y="827"/>
                    </a:lnTo>
                    <a:lnTo>
                      <a:pt x="92" y="818"/>
                    </a:lnTo>
                    <a:lnTo>
                      <a:pt x="89" y="809"/>
                    </a:lnTo>
                    <a:lnTo>
                      <a:pt x="89" y="800"/>
                    </a:lnTo>
                    <a:lnTo>
                      <a:pt x="89" y="543"/>
                    </a:lnTo>
                    <a:lnTo>
                      <a:pt x="158" y="543"/>
                    </a:lnTo>
                    <a:close/>
                    <a:moveTo>
                      <a:pt x="158" y="543"/>
                    </a:moveTo>
                    <a:lnTo>
                      <a:pt x="158" y="543"/>
                    </a:lnTo>
                    <a:close/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5532438" y="822326"/>
                <a:ext cx="760412" cy="263525"/>
              </a:xfrm>
              <a:custGeom>
                <a:avLst/>
                <a:gdLst>
                  <a:gd name="T0" fmla="*/ 834 w 958"/>
                  <a:gd name="T1" fmla="*/ 329 h 331"/>
                  <a:gd name="T2" fmla="*/ 798 w 958"/>
                  <a:gd name="T3" fmla="*/ 320 h 331"/>
                  <a:gd name="T4" fmla="*/ 761 w 958"/>
                  <a:gd name="T5" fmla="*/ 295 h 331"/>
                  <a:gd name="T6" fmla="*/ 739 w 958"/>
                  <a:gd name="T7" fmla="*/ 268 h 331"/>
                  <a:gd name="T8" fmla="*/ 727 w 958"/>
                  <a:gd name="T9" fmla="*/ 236 h 331"/>
                  <a:gd name="T10" fmla="*/ 725 w 958"/>
                  <a:gd name="T11" fmla="*/ 215 h 331"/>
                  <a:gd name="T12" fmla="*/ 720 w 958"/>
                  <a:gd name="T13" fmla="*/ 249 h 331"/>
                  <a:gd name="T14" fmla="*/ 704 w 958"/>
                  <a:gd name="T15" fmla="*/ 279 h 331"/>
                  <a:gd name="T16" fmla="*/ 681 w 958"/>
                  <a:gd name="T17" fmla="*/ 304 h 331"/>
                  <a:gd name="T18" fmla="*/ 651 w 958"/>
                  <a:gd name="T19" fmla="*/ 322 h 331"/>
                  <a:gd name="T20" fmla="*/ 617 w 958"/>
                  <a:gd name="T21" fmla="*/ 329 h 331"/>
                  <a:gd name="T22" fmla="*/ 592 w 958"/>
                  <a:gd name="T23" fmla="*/ 329 h 331"/>
                  <a:gd name="T24" fmla="*/ 558 w 958"/>
                  <a:gd name="T25" fmla="*/ 320 h 331"/>
                  <a:gd name="T26" fmla="*/ 519 w 958"/>
                  <a:gd name="T27" fmla="*/ 295 h 331"/>
                  <a:gd name="T28" fmla="*/ 498 w 958"/>
                  <a:gd name="T29" fmla="*/ 268 h 331"/>
                  <a:gd name="T30" fmla="*/ 485 w 958"/>
                  <a:gd name="T31" fmla="*/ 236 h 331"/>
                  <a:gd name="T32" fmla="*/ 483 w 958"/>
                  <a:gd name="T33" fmla="*/ 215 h 331"/>
                  <a:gd name="T34" fmla="*/ 478 w 958"/>
                  <a:gd name="T35" fmla="*/ 249 h 331"/>
                  <a:gd name="T36" fmla="*/ 462 w 958"/>
                  <a:gd name="T37" fmla="*/ 279 h 331"/>
                  <a:gd name="T38" fmla="*/ 439 w 958"/>
                  <a:gd name="T39" fmla="*/ 304 h 331"/>
                  <a:gd name="T40" fmla="*/ 411 w 958"/>
                  <a:gd name="T41" fmla="*/ 322 h 331"/>
                  <a:gd name="T42" fmla="*/ 375 w 958"/>
                  <a:gd name="T43" fmla="*/ 329 h 331"/>
                  <a:gd name="T44" fmla="*/ 350 w 958"/>
                  <a:gd name="T45" fmla="*/ 329 h 331"/>
                  <a:gd name="T46" fmla="*/ 316 w 958"/>
                  <a:gd name="T47" fmla="*/ 320 h 331"/>
                  <a:gd name="T48" fmla="*/ 277 w 958"/>
                  <a:gd name="T49" fmla="*/ 295 h 331"/>
                  <a:gd name="T50" fmla="*/ 256 w 958"/>
                  <a:gd name="T51" fmla="*/ 268 h 331"/>
                  <a:gd name="T52" fmla="*/ 243 w 958"/>
                  <a:gd name="T53" fmla="*/ 236 h 331"/>
                  <a:gd name="T54" fmla="*/ 242 w 958"/>
                  <a:gd name="T55" fmla="*/ 215 h 331"/>
                  <a:gd name="T56" fmla="*/ 236 w 958"/>
                  <a:gd name="T57" fmla="*/ 249 h 331"/>
                  <a:gd name="T58" fmla="*/ 222 w 958"/>
                  <a:gd name="T59" fmla="*/ 279 h 331"/>
                  <a:gd name="T60" fmla="*/ 199 w 958"/>
                  <a:gd name="T61" fmla="*/ 304 h 331"/>
                  <a:gd name="T62" fmla="*/ 169 w 958"/>
                  <a:gd name="T63" fmla="*/ 322 h 331"/>
                  <a:gd name="T64" fmla="*/ 133 w 958"/>
                  <a:gd name="T65" fmla="*/ 329 h 331"/>
                  <a:gd name="T66" fmla="*/ 108 w 958"/>
                  <a:gd name="T67" fmla="*/ 329 h 331"/>
                  <a:gd name="T68" fmla="*/ 75 w 958"/>
                  <a:gd name="T69" fmla="*/ 320 h 331"/>
                  <a:gd name="T70" fmla="*/ 36 w 958"/>
                  <a:gd name="T71" fmla="*/ 295 h 331"/>
                  <a:gd name="T72" fmla="*/ 14 w 958"/>
                  <a:gd name="T73" fmla="*/ 268 h 331"/>
                  <a:gd name="T74" fmla="*/ 4 w 958"/>
                  <a:gd name="T75" fmla="*/ 236 h 331"/>
                  <a:gd name="T76" fmla="*/ 84 w 958"/>
                  <a:gd name="T77" fmla="*/ 0 h 331"/>
                  <a:gd name="T78" fmla="*/ 958 w 958"/>
                  <a:gd name="T79" fmla="*/ 215 h 331"/>
                  <a:gd name="T80" fmla="*/ 956 w 958"/>
                  <a:gd name="T81" fmla="*/ 249 h 331"/>
                  <a:gd name="T82" fmla="*/ 942 w 958"/>
                  <a:gd name="T83" fmla="*/ 279 h 331"/>
                  <a:gd name="T84" fmla="*/ 921 w 958"/>
                  <a:gd name="T85" fmla="*/ 304 h 331"/>
                  <a:gd name="T86" fmla="*/ 890 w 958"/>
                  <a:gd name="T87" fmla="*/ 322 h 331"/>
                  <a:gd name="T88" fmla="*/ 857 w 958"/>
                  <a:gd name="T89" fmla="*/ 329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58" h="331">
                    <a:moveTo>
                      <a:pt x="846" y="331"/>
                    </a:moveTo>
                    <a:lnTo>
                      <a:pt x="846" y="331"/>
                    </a:lnTo>
                    <a:lnTo>
                      <a:pt x="834" y="329"/>
                    </a:lnTo>
                    <a:lnTo>
                      <a:pt x="821" y="327"/>
                    </a:lnTo>
                    <a:lnTo>
                      <a:pt x="810" y="325"/>
                    </a:lnTo>
                    <a:lnTo>
                      <a:pt x="798" y="320"/>
                    </a:lnTo>
                    <a:lnTo>
                      <a:pt x="789" y="316"/>
                    </a:lnTo>
                    <a:lnTo>
                      <a:pt x="778" y="309"/>
                    </a:lnTo>
                    <a:lnTo>
                      <a:pt x="761" y="295"/>
                    </a:lnTo>
                    <a:lnTo>
                      <a:pt x="752" y="288"/>
                    </a:lnTo>
                    <a:lnTo>
                      <a:pt x="745" y="279"/>
                    </a:lnTo>
                    <a:lnTo>
                      <a:pt x="739" y="268"/>
                    </a:lnTo>
                    <a:lnTo>
                      <a:pt x="734" y="259"/>
                    </a:lnTo>
                    <a:lnTo>
                      <a:pt x="730" y="249"/>
                    </a:lnTo>
                    <a:lnTo>
                      <a:pt x="727" y="236"/>
                    </a:lnTo>
                    <a:lnTo>
                      <a:pt x="725" y="226"/>
                    </a:lnTo>
                    <a:lnTo>
                      <a:pt x="725" y="215"/>
                    </a:lnTo>
                    <a:lnTo>
                      <a:pt x="725" y="215"/>
                    </a:lnTo>
                    <a:lnTo>
                      <a:pt x="723" y="226"/>
                    </a:lnTo>
                    <a:lnTo>
                      <a:pt x="722" y="238"/>
                    </a:lnTo>
                    <a:lnTo>
                      <a:pt x="720" y="249"/>
                    </a:lnTo>
                    <a:lnTo>
                      <a:pt x="715" y="259"/>
                    </a:lnTo>
                    <a:lnTo>
                      <a:pt x="711" y="270"/>
                    </a:lnTo>
                    <a:lnTo>
                      <a:pt x="704" y="279"/>
                    </a:lnTo>
                    <a:lnTo>
                      <a:pt x="697" y="288"/>
                    </a:lnTo>
                    <a:lnTo>
                      <a:pt x="690" y="297"/>
                    </a:lnTo>
                    <a:lnTo>
                      <a:pt x="681" y="304"/>
                    </a:lnTo>
                    <a:lnTo>
                      <a:pt x="672" y="311"/>
                    </a:lnTo>
                    <a:lnTo>
                      <a:pt x="661" y="316"/>
                    </a:lnTo>
                    <a:lnTo>
                      <a:pt x="651" y="322"/>
                    </a:lnTo>
                    <a:lnTo>
                      <a:pt x="640" y="325"/>
                    </a:lnTo>
                    <a:lnTo>
                      <a:pt x="629" y="327"/>
                    </a:lnTo>
                    <a:lnTo>
                      <a:pt x="617" y="329"/>
                    </a:lnTo>
                    <a:lnTo>
                      <a:pt x="604" y="331"/>
                    </a:lnTo>
                    <a:lnTo>
                      <a:pt x="604" y="331"/>
                    </a:lnTo>
                    <a:lnTo>
                      <a:pt x="592" y="329"/>
                    </a:lnTo>
                    <a:lnTo>
                      <a:pt x="579" y="327"/>
                    </a:lnTo>
                    <a:lnTo>
                      <a:pt x="569" y="325"/>
                    </a:lnTo>
                    <a:lnTo>
                      <a:pt x="558" y="320"/>
                    </a:lnTo>
                    <a:lnTo>
                      <a:pt x="547" y="316"/>
                    </a:lnTo>
                    <a:lnTo>
                      <a:pt x="537" y="309"/>
                    </a:lnTo>
                    <a:lnTo>
                      <a:pt x="519" y="295"/>
                    </a:lnTo>
                    <a:lnTo>
                      <a:pt x="512" y="288"/>
                    </a:lnTo>
                    <a:lnTo>
                      <a:pt x="505" y="279"/>
                    </a:lnTo>
                    <a:lnTo>
                      <a:pt x="498" y="268"/>
                    </a:lnTo>
                    <a:lnTo>
                      <a:pt x="492" y="259"/>
                    </a:lnTo>
                    <a:lnTo>
                      <a:pt x="489" y="249"/>
                    </a:lnTo>
                    <a:lnTo>
                      <a:pt x="485" y="236"/>
                    </a:lnTo>
                    <a:lnTo>
                      <a:pt x="483" y="226"/>
                    </a:lnTo>
                    <a:lnTo>
                      <a:pt x="483" y="215"/>
                    </a:lnTo>
                    <a:lnTo>
                      <a:pt x="483" y="215"/>
                    </a:lnTo>
                    <a:lnTo>
                      <a:pt x="482" y="226"/>
                    </a:lnTo>
                    <a:lnTo>
                      <a:pt x="480" y="238"/>
                    </a:lnTo>
                    <a:lnTo>
                      <a:pt x="478" y="249"/>
                    </a:lnTo>
                    <a:lnTo>
                      <a:pt x="475" y="259"/>
                    </a:lnTo>
                    <a:lnTo>
                      <a:pt x="469" y="270"/>
                    </a:lnTo>
                    <a:lnTo>
                      <a:pt x="462" y="279"/>
                    </a:lnTo>
                    <a:lnTo>
                      <a:pt x="457" y="288"/>
                    </a:lnTo>
                    <a:lnTo>
                      <a:pt x="448" y="297"/>
                    </a:lnTo>
                    <a:lnTo>
                      <a:pt x="439" y="304"/>
                    </a:lnTo>
                    <a:lnTo>
                      <a:pt x="430" y="311"/>
                    </a:lnTo>
                    <a:lnTo>
                      <a:pt x="421" y="316"/>
                    </a:lnTo>
                    <a:lnTo>
                      <a:pt x="411" y="322"/>
                    </a:lnTo>
                    <a:lnTo>
                      <a:pt x="398" y="325"/>
                    </a:lnTo>
                    <a:lnTo>
                      <a:pt x="387" y="327"/>
                    </a:lnTo>
                    <a:lnTo>
                      <a:pt x="375" y="329"/>
                    </a:lnTo>
                    <a:lnTo>
                      <a:pt x="363" y="331"/>
                    </a:lnTo>
                    <a:lnTo>
                      <a:pt x="363" y="331"/>
                    </a:lnTo>
                    <a:lnTo>
                      <a:pt x="350" y="329"/>
                    </a:lnTo>
                    <a:lnTo>
                      <a:pt x="338" y="327"/>
                    </a:lnTo>
                    <a:lnTo>
                      <a:pt x="327" y="325"/>
                    </a:lnTo>
                    <a:lnTo>
                      <a:pt x="316" y="320"/>
                    </a:lnTo>
                    <a:lnTo>
                      <a:pt x="306" y="316"/>
                    </a:lnTo>
                    <a:lnTo>
                      <a:pt x="295" y="309"/>
                    </a:lnTo>
                    <a:lnTo>
                      <a:pt x="277" y="295"/>
                    </a:lnTo>
                    <a:lnTo>
                      <a:pt x="270" y="288"/>
                    </a:lnTo>
                    <a:lnTo>
                      <a:pt x="263" y="279"/>
                    </a:lnTo>
                    <a:lnTo>
                      <a:pt x="256" y="268"/>
                    </a:lnTo>
                    <a:lnTo>
                      <a:pt x="251" y="259"/>
                    </a:lnTo>
                    <a:lnTo>
                      <a:pt x="247" y="249"/>
                    </a:lnTo>
                    <a:lnTo>
                      <a:pt x="243" y="236"/>
                    </a:lnTo>
                    <a:lnTo>
                      <a:pt x="242" y="226"/>
                    </a:lnTo>
                    <a:lnTo>
                      <a:pt x="242" y="215"/>
                    </a:lnTo>
                    <a:lnTo>
                      <a:pt x="242" y="215"/>
                    </a:lnTo>
                    <a:lnTo>
                      <a:pt x="242" y="226"/>
                    </a:lnTo>
                    <a:lnTo>
                      <a:pt x="240" y="238"/>
                    </a:lnTo>
                    <a:lnTo>
                      <a:pt x="236" y="249"/>
                    </a:lnTo>
                    <a:lnTo>
                      <a:pt x="233" y="259"/>
                    </a:lnTo>
                    <a:lnTo>
                      <a:pt x="228" y="270"/>
                    </a:lnTo>
                    <a:lnTo>
                      <a:pt x="222" y="279"/>
                    </a:lnTo>
                    <a:lnTo>
                      <a:pt x="215" y="288"/>
                    </a:lnTo>
                    <a:lnTo>
                      <a:pt x="206" y="297"/>
                    </a:lnTo>
                    <a:lnTo>
                      <a:pt x="199" y="304"/>
                    </a:lnTo>
                    <a:lnTo>
                      <a:pt x="188" y="311"/>
                    </a:lnTo>
                    <a:lnTo>
                      <a:pt x="180" y="316"/>
                    </a:lnTo>
                    <a:lnTo>
                      <a:pt x="169" y="322"/>
                    </a:lnTo>
                    <a:lnTo>
                      <a:pt x="158" y="325"/>
                    </a:lnTo>
                    <a:lnTo>
                      <a:pt x="146" y="327"/>
                    </a:lnTo>
                    <a:lnTo>
                      <a:pt x="133" y="329"/>
                    </a:lnTo>
                    <a:lnTo>
                      <a:pt x="121" y="331"/>
                    </a:lnTo>
                    <a:lnTo>
                      <a:pt x="121" y="331"/>
                    </a:lnTo>
                    <a:lnTo>
                      <a:pt x="108" y="329"/>
                    </a:lnTo>
                    <a:lnTo>
                      <a:pt x="98" y="327"/>
                    </a:lnTo>
                    <a:lnTo>
                      <a:pt x="85" y="325"/>
                    </a:lnTo>
                    <a:lnTo>
                      <a:pt x="75" y="320"/>
                    </a:lnTo>
                    <a:lnTo>
                      <a:pt x="64" y="316"/>
                    </a:lnTo>
                    <a:lnTo>
                      <a:pt x="53" y="309"/>
                    </a:lnTo>
                    <a:lnTo>
                      <a:pt x="36" y="295"/>
                    </a:lnTo>
                    <a:lnTo>
                      <a:pt x="28" y="288"/>
                    </a:lnTo>
                    <a:lnTo>
                      <a:pt x="21" y="279"/>
                    </a:lnTo>
                    <a:lnTo>
                      <a:pt x="14" y="268"/>
                    </a:lnTo>
                    <a:lnTo>
                      <a:pt x="11" y="259"/>
                    </a:lnTo>
                    <a:lnTo>
                      <a:pt x="5" y="249"/>
                    </a:lnTo>
                    <a:lnTo>
                      <a:pt x="4" y="236"/>
                    </a:lnTo>
                    <a:lnTo>
                      <a:pt x="2" y="226"/>
                    </a:lnTo>
                    <a:lnTo>
                      <a:pt x="0" y="215"/>
                    </a:lnTo>
                    <a:lnTo>
                      <a:pt x="84" y="0"/>
                    </a:lnTo>
                    <a:lnTo>
                      <a:pt x="873" y="0"/>
                    </a:lnTo>
                    <a:lnTo>
                      <a:pt x="958" y="215"/>
                    </a:lnTo>
                    <a:lnTo>
                      <a:pt x="958" y="215"/>
                    </a:lnTo>
                    <a:lnTo>
                      <a:pt x="958" y="226"/>
                    </a:lnTo>
                    <a:lnTo>
                      <a:pt x="958" y="238"/>
                    </a:lnTo>
                    <a:lnTo>
                      <a:pt x="956" y="249"/>
                    </a:lnTo>
                    <a:lnTo>
                      <a:pt x="953" y="259"/>
                    </a:lnTo>
                    <a:lnTo>
                      <a:pt x="947" y="270"/>
                    </a:lnTo>
                    <a:lnTo>
                      <a:pt x="942" y="279"/>
                    </a:lnTo>
                    <a:lnTo>
                      <a:pt x="935" y="288"/>
                    </a:lnTo>
                    <a:lnTo>
                      <a:pt x="928" y="297"/>
                    </a:lnTo>
                    <a:lnTo>
                      <a:pt x="921" y="304"/>
                    </a:lnTo>
                    <a:lnTo>
                      <a:pt x="912" y="311"/>
                    </a:lnTo>
                    <a:lnTo>
                      <a:pt x="901" y="316"/>
                    </a:lnTo>
                    <a:lnTo>
                      <a:pt x="890" y="322"/>
                    </a:lnTo>
                    <a:lnTo>
                      <a:pt x="880" y="325"/>
                    </a:lnTo>
                    <a:lnTo>
                      <a:pt x="869" y="327"/>
                    </a:lnTo>
                    <a:lnTo>
                      <a:pt x="857" y="329"/>
                    </a:lnTo>
                    <a:lnTo>
                      <a:pt x="846" y="331"/>
                    </a:lnTo>
                    <a:lnTo>
                      <a:pt x="846" y="331"/>
                    </a:lnTo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229350" y="822326"/>
                <a:ext cx="1587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5614988" y="712788"/>
                <a:ext cx="604837" cy="60325"/>
              </a:xfrm>
              <a:custGeom>
                <a:avLst/>
                <a:gdLst>
                  <a:gd name="T0" fmla="*/ 725 w 763"/>
                  <a:gd name="T1" fmla="*/ 76 h 76"/>
                  <a:gd name="T2" fmla="*/ 41 w 763"/>
                  <a:gd name="T3" fmla="*/ 76 h 76"/>
                  <a:gd name="T4" fmla="*/ 41 w 763"/>
                  <a:gd name="T5" fmla="*/ 76 h 76"/>
                  <a:gd name="T6" fmla="*/ 32 w 763"/>
                  <a:gd name="T7" fmla="*/ 75 h 76"/>
                  <a:gd name="T8" fmla="*/ 25 w 763"/>
                  <a:gd name="T9" fmla="*/ 73 h 76"/>
                  <a:gd name="T10" fmla="*/ 18 w 763"/>
                  <a:gd name="T11" fmla="*/ 69 h 76"/>
                  <a:gd name="T12" fmla="*/ 13 w 763"/>
                  <a:gd name="T13" fmla="*/ 66 h 76"/>
                  <a:gd name="T14" fmla="*/ 7 w 763"/>
                  <a:gd name="T15" fmla="*/ 59 h 76"/>
                  <a:gd name="T16" fmla="*/ 4 w 763"/>
                  <a:gd name="T17" fmla="*/ 53 h 76"/>
                  <a:gd name="T18" fmla="*/ 2 w 763"/>
                  <a:gd name="T19" fmla="*/ 46 h 76"/>
                  <a:gd name="T20" fmla="*/ 0 w 763"/>
                  <a:gd name="T21" fmla="*/ 39 h 76"/>
                  <a:gd name="T22" fmla="*/ 0 w 763"/>
                  <a:gd name="T23" fmla="*/ 39 h 76"/>
                  <a:gd name="T24" fmla="*/ 2 w 763"/>
                  <a:gd name="T25" fmla="*/ 32 h 76"/>
                  <a:gd name="T26" fmla="*/ 4 w 763"/>
                  <a:gd name="T27" fmla="*/ 25 h 76"/>
                  <a:gd name="T28" fmla="*/ 7 w 763"/>
                  <a:gd name="T29" fmla="*/ 18 h 76"/>
                  <a:gd name="T30" fmla="*/ 13 w 763"/>
                  <a:gd name="T31" fmla="*/ 12 h 76"/>
                  <a:gd name="T32" fmla="*/ 18 w 763"/>
                  <a:gd name="T33" fmla="*/ 7 h 76"/>
                  <a:gd name="T34" fmla="*/ 25 w 763"/>
                  <a:gd name="T35" fmla="*/ 4 h 76"/>
                  <a:gd name="T36" fmla="*/ 32 w 763"/>
                  <a:gd name="T37" fmla="*/ 2 h 76"/>
                  <a:gd name="T38" fmla="*/ 41 w 763"/>
                  <a:gd name="T39" fmla="*/ 0 h 76"/>
                  <a:gd name="T40" fmla="*/ 722 w 763"/>
                  <a:gd name="T41" fmla="*/ 0 h 76"/>
                  <a:gd name="T42" fmla="*/ 722 w 763"/>
                  <a:gd name="T43" fmla="*/ 0 h 76"/>
                  <a:gd name="T44" fmla="*/ 731 w 763"/>
                  <a:gd name="T45" fmla="*/ 2 h 76"/>
                  <a:gd name="T46" fmla="*/ 738 w 763"/>
                  <a:gd name="T47" fmla="*/ 4 h 76"/>
                  <a:gd name="T48" fmla="*/ 745 w 763"/>
                  <a:gd name="T49" fmla="*/ 7 h 76"/>
                  <a:gd name="T50" fmla="*/ 750 w 763"/>
                  <a:gd name="T51" fmla="*/ 12 h 76"/>
                  <a:gd name="T52" fmla="*/ 755 w 763"/>
                  <a:gd name="T53" fmla="*/ 18 h 76"/>
                  <a:gd name="T54" fmla="*/ 759 w 763"/>
                  <a:gd name="T55" fmla="*/ 25 h 76"/>
                  <a:gd name="T56" fmla="*/ 761 w 763"/>
                  <a:gd name="T57" fmla="*/ 32 h 76"/>
                  <a:gd name="T58" fmla="*/ 763 w 763"/>
                  <a:gd name="T59" fmla="*/ 39 h 76"/>
                  <a:gd name="T60" fmla="*/ 763 w 763"/>
                  <a:gd name="T61" fmla="*/ 39 h 76"/>
                  <a:gd name="T62" fmla="*/ 763 w 763"/>
                  <a:gd name="T63" fmla="*/ 46 h 76"/>
                  <a:gd name="T64" fmla="*/ 761 w 763"/>
                  <a:gd name="T65" fmla="*/ 53 h 76"/>
                  <a:gd name="T66" fmla="*/ 757 w 763"/>
                  <a:gd name="T67" fmla="*/ 60 h 76"/>
                  <a:gd name="T68" fmla="*/ 754 w 763"/>
                  <a:gd name="T69" fmla="*/ 66 h 76"/>
                  <a:gd name="T70" fmla="*/ 747 w 763"/>
                  <a:gd name="T71" fmla="*/ 71 h 76"/>
                  <a:gd name="T72" fmla="*/ 741 w 763"/>
                  <a:gd name="T73" fmla="*/ 73 h 76"/>
                  <a:gd name="T74" fmla="*/ 732 w 763"/>
                  <a:gd name="T75" fmla="*/ 76 h 76"/>
                  <a:gd name="T76" fmla="*/ 725 w 763"/>
                  <a:gd name="T77" fmla="*/ 76 h 76"/>
                  <a:gd name="T78" fmla="*/ 725 w 763"/>
                  <a:gd name="T7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3" h="76">
                    <a:moveTo>
                      <a:pt x="725" y="76"/>
                    </a:moveTo>
                    <a:lnTo>
                      <a:pt x="41" y="76"/>
                    </a:lnTo>
                    <a:lnTo>
                      <a:pt x="41" y="76"/>
                    </a:lnTo>
                    <a:lnTo>
                      <a:pt x="32" y="75"/>
                    </a:lnTo>
                    <a:lnTo>
                      <a:pt x="25" y="73"/>
                    </a:lnTo>
                    <a:lnTo>
                      <a:pt x="18" y="69"/>
                    </a:lnTo>
                    <a:lnTo>
                      <a:pt x="13" y="66"/>
                    </a:lnTo>
                    <a:lnTo>
                      <a:pt x="7" y="59"/>
                    </a:lnTo>
                    <a:lnTo>
                      <a:pt x="4" y="53"/>
                    </a:lnTo>
                    <a:lnTo>
                      <a:pt x="2" y="46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2"/>
                    </a:lnTo>
                    <a:lnTo>
                      <a:pt x="4" y="25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8" y="7"/>
                    </a:lnTo>
                    <a:lnTo>
                      <a:pt x="25" y="4"/>
                    </a:lnTo>
                    <a:lnTo>
                      <a:pt x="32" y="2"/>
                    </a:lnTo>
                    <a:lnTo>
                      <a:pt x="41" y="0"/>
                    </a:lnTo>
                    <a:lnTo>
                      <a:pt x="722" y="0"/>
                    </a:lnTo>
                    <a:lnTo>
                      <a:pt x="722" y="0"/>
                    </a:lnTo>
                    <a:lnTo>
                      <a:pt x="731" y="2"/>
                    </a:lnTo>
                    <a:lnTo>
                      <a:pt x="738" y="4"/>
                    </a:lnTo>
                    <a:lnTo>
                      <a:pt x="745" y="7"/>
                    </a:lnTo>
                    <a:lnTo>
                      <a:pt x="750" y="12"/>
                    </a:lnTo>
                    <a:lnTo>
                      <a:pt x="755" y="18"/>
                    </a:lnTo>
                    <a:lnTo>
                      <a:pt x="759" y="25"/>
                    </a:lnTo>
                    <a:lnTo>
                      <a:pt x="761" y="32"/>
                    </a:lnTo>
                    <a:lnTo>
                      <a:pt x="763" y="39"/>
                    </a:lnTo>
                    <a:lnTo>
                      <a:pt x="763" y="39"/>
                    </a:lnTo>
                    <a:lnTo>
                      <a:pt x="763" y="46"/>
                    </a:lnTo>
                    <a:lnTo>
                      <a:pt x="761" y="53"/>
                    </a:lnTo>
                    <a:lnTo>
                      <a:pt x="757" y="60"/>
                    </a:lnTo>
                    <a:lnTo>
                      <a:pt x="754" y="66"/>
                    </a:lnTo>
                    <a:lnTo>
                      <a:pt x="747" y="71"/>
                    </a:lnTo>
                    <a:lnTo>
                      <a:pt x="741" y="73"/>
                    </a:lnTo>
                    <a:lnTo>
                      <a:pt x="732" y="76"/>
                    </a:lnTo>
                    <a:lnTo>
                      <a:pt x="725" y="76"/>
                    </a:lnTo>
                    <a:lnTo>
                      <a:pt x="725" y="76"/>
                    </a:lnTo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5602288" y="1143001"/>
                <a:ext cx="628650" cy="246063"/>
              </a:xfrm>
              <a:custGeom>
                <a:avLst/>
                <a:gdLst>
                  <a:gd name="T0" fmla="*/ 69 w 791"/>
                  <a:gd name="T1" fmla="*/ 0 h 309"/>
                  <a:gd name="T2" fmla="*/ 69 w 791"/>
                  <a:gd name="T3" fmla="*/ 245 h 309"/>
                  <a:gd name="T4" fmla="*/ 723 w 791"/>
                  <a:gd name="T5" fmla="*/ 245 h 309"/>
                  <a:gd name="T6" fmla="*/ 723 w 791"/>
                  <a:gd name="T7" fmla="*/ 0 h 309"/>
                  <a:gd name="T8" fmla="*/ 791 w 791"/>
                  <a:gd name="T9" fmla="*/ 0 h 309"/>
                  <a:gd name="T10" fmla="*/ 791 w 791"/>
                  <a:gd name="T11" fmla="*/ 257 h 309"/>
                  <a:gd name="T12" fmla="*/ 791 w 791"/>
                  <a:gd name="T13" fmla="*/ 257 h 309"/>
                  <a:gd name="T14" fmla="*/ 791 w 791"/>
                  <a:gd name="T15" fmla="*/ 266 h 309"/>
                  <a:gd name="T16" fmla="*/ 787 w 791"/>
                  <a:gd name="T17" fmla="*/ 275 h 309"/>
                  <a:gd name="T18" fmla="*/ 782 w 791"/>
                  <a:gd name="T19" fmla="*/ 284 h 309"/>
                  <a:gd name="T20" fmla="*/ 775 w 791"/>
                  <a:gd name="T21" fmla="*/ 291 h 309"/>
                  <a:gd name="T22" fmla="*/ 766 w 791"/>
                  <a:gd name="T23" fmla="*/ 298 h 309"/>
                  <a:gd name="T24" fmla="*/ 757 w 791"/>
                  <a:gd name="T25" fmla="*/ 304 h 309"/>
                  <a:gd name="T26" fmla="*/ 748 w 791"/>
                  <a:gd name="T27" fmla="*/ 307 h 309"/>
                  <a:gd name="T28" fmla="*/ 739 w 791"/>
                  <a:gd name="T29" fmla="*/ 309 h 309"/>
                  <a:gd name="T30" fmla="*/ 51 w 791"/>
                  <a:gd name="T31" fmla="*/ 309 h 309"/>
                  <a:gd name="T32" fmla="*/ 51 w 791"/>
                  <a:gd name="T33" fmla="*/ 309 h 309"/>
                  <a:gd name="T34" fmla="*/ 43 w 791"/>
                  <a:gd name="T35" fmla="*/ 307 h 309"/>
                  <a:gd name="T36" fmla="*/ 34 w 791"/>
                  <a:gd name="T37" fmla="*/ 304 h 309"/>
                  <a:gd name="T38" fmla="*/ 25 w 791"/>
                  <a:gd name="T39" fmla="*/ 298 h 309"/>
                  <a:gd name="T40" fmla="*/ 16 w 791"/>
                  <a:gd name="T41" fmla="*/ 291 h 309"/>
                  <a:gd name="T42" fmla="*/ 9 w 791"/>
                  <a:gd name="T43" fmla="*/ 284 h 309"/>
                  <a:gd name="T44" fmla="*/ 3 w 791"/>
                  <a:gd name="T45" fmla="*/ 275 h 309"/>
                  <a:gd name="T46" fmla="*/ 0 w 791"/>
                  <a:gd name="T47" fmla="*/ 266 h 309"/>
                  <a:gd name="T48" fmla="*/ 0 w 791"/>
                  <a:gd name="T49" fmla="*/ 257 h 309"/>
                  <a:gd name="T50" fmla="*/ 0 w 791"/>
                  <a:gd name="T51" fmla="*/ 0 h 309"/>
                  <a:gd name="T52" fmla="*/ 69 w 791"/>
                  <a:gd name="T5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91" h="309">
                    <a:moveTo>
                      <a:pt x="69" y="0"/>
                    </a:moveTo>
                    <a:lnTo>
                      <a:pt x="69" y="245"/>
                    </a:lnTo>
                    <a:lnTo>
                      <a:pt x="723" y="245"/>
                    </a:lnTo>
                    <a:lnTo>
                      <a:pt x="723" y="0"/>
                    </a:lnTo>
                    <a:lnTo>
                      <a:pt x="791" y="0"/>
                    </a:lnTo>
                    <a:lnTo>
                      <a:pt x="791" y="257"/>
                    </a:lnTo>
                    <a:lnTo>
                      <a:pt x="791" y="257"/>
                    </a:lnTo>
                    <a:lnTo>
                      <a:pt x="791" y="266"/>
                    </a:lnTo>
                    <a:lnTo>
                      <a:pt x="787" y="275"/>
                    </a:lnTo>
                    <a:lnTo>
                      <a:pt x="782" y="284"/>
                    </a:lnTo>
                    <a:lnTo>
                      <a:pt x="775" y="291"/>
                    </a:lnTo>
                    <a:lnTo>
                      <a:pt x="766" y="298"/>
                    </a:lnTo>
                    <a:lnTo>
                      <a:pt x="757" y="304"/>
                    </a:lnTo>
                    <a:lnTo>
                      <a:pt x="748" y="307"/>
                    </a:lnTo>
                    <a:lnTo>
                      <a:pt x="739" y="309"/>
                    </a:lnTo>
                    <a:lnTo>
                      <a:pt x="51" y="309"/>
                    </a:lnTo>
                    <a:lnTo>
                      <a:pt x="51" y="309"/>
                    </a:lnTo>
                    <a:lnTo>
                      <a:pt x="43" y="307"/>
                    </a:lnTo>
                    <a:lnTo>
                      <a:pt x="34" y="304"/>
                    </a:lnTo>
                    <a:lnTo>
                      <a:pt x="25" y="298"/>
                    </a:lnTo>
                    <a:lnTo>
                      <a:pt x="16" y="291"/>
                    </a:lnTo>
                    <a:lnTo>
                      <a:pt x="9" y="284"/>
                    </a:lnTo>
                    <a:lnTo>
                      <a:pt x="3" y="275"/>
                    </a:lnTo>
                    <a:lnTo>
                      <a:pt x="0" y="266"/>
                    </a:lnTo>
                    <a:lnTo>
                      <a:pt x="0" y="257"/>
                    </a:lnTo>
                    <a:lnTo>
                      <a:pt x="0" y="0"/>
                    </a:lnTo>
                    <a:lnTo>
                      <a:pt x="69" y="0"/>
                    </a:lnTo>
                  </a:path>
                </a:pathLst>
              </a:cu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>
                <a:off x="5657850" y="1143001"/>
                <a:ext cx="0" cy="0"/>
              </a:xfrm>
              <a:prstGeom prst="line">
                <a:avLst/>
              </a:prstGeom>
              <a:solidFill>
                <a:srgbClr val="222332"/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9240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222332"/>
          </a:fgClr>
          <a:bgClr>
            <a:srgbClr val="1B1C2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45"/>
          <p:cNvSpPr>
            <a:spLocks noChangeArrowheads="1"/>
          </p:cNvSpPr>
          <p:nvPr/>
        </p:nvSpPr>
        <p:spPr bwMode="auto">
          <a:xfrm rot="5400000">
            <a:off x="1822279" y="2198901"/>
            <a:ext cx="1440160" cy="30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1" tIns="34270" rIns="68541" bIns="3427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目录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Contents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234347" y="1676058"/>
            <a:ext cx="2664296" cy="5861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项目背景介绍</a:t>
            </a:r>
          </a:p>
        </p:txBody>
      </p:sp>
      <p:sp>
        <p:nvSpPr>
          <p:cNvPr id="24" name="Rectangle 380"/>
          <p:cNvSpPr/>
          <p:nvPr/>
        </p:nvSpPr>
        <p:spPr>
          <a:xfrm>
            <a:off x="4312471" y="2467367"/>
            <a:ext cx="115212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产业背景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产业概况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项目成员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794616" y="1676058"/>
            <a:ext cx="1033872" cy="1587847"/>
          </a:xfrm>
          <a:prstGeom prst="rect">
            <a:avLst/>
          </a:prstGeom>
          <a:noFill/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87824" y="2427734"/>
            <a:ext cx="647456" cy="64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3025282" y="1784296"/>
            <a:ext cx="572541" cy="582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5141" y="2578674"/>
            <a:ext cx="352823" cy="340189"/>
            <a:chOff x="254016" y="2562921"/>
            <a:chExt cx="451304" cy="435144"/>
          </a:xfrm>
        </p:grpSpPr>
        <p:sp>
          <p:nvSpPr>
            <p:cNvPr id="5" name="Freeform 252"/>
            <p:cNvSpPr/>
            <p:nvPr/>
          </p:nvSpPr>
          <p:spPr bwMode="auto">
            <a:xfrm>
              <a:off x="325034" y="2661402"/>
              <a:ext cx="309269" cy="3366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Freeform 253"/>
            <p:cNvSpPr/>
            <p:nvPr/>
          </p:nvSpPr>
          <p:spPr bwMode="auto">
            <a:xfrm>
              <a:off x="254016" y="2562921"/>
              <a:ext cx="451304" cy="245054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>
              <a:outerShdw blurRad="508000" dist="596900" dir="3600000" sx="89000" sy="89000" algn="tl" rotWithShape="0">
                <a:schemeClr val="bg1">
                  <a:lumMod val="50000"/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 flipV="1">
            <a:off x="2329295" y="2859782"/>
            <a:ext cx="358061" cy="35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3900496" y="1676058"/>
            <a:ext cx="253418" cy="253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409954" y="2319453"/>
            <a:ext cx="2394294" cy="4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380"/>
          <p:cNvSpPr/>
          <p:nvPr/>
        </p:nvSpPr>
        <p:spPr>
          <a:xfrm>
            <a:off x="5508104" y="2467367"/>
            <a:ext cx="1152128" cy="463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产品定位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产品亮点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1561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5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88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4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8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4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4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54" grpId="0" animBg="1"/>
          <p:bldP spid="36" grpId="0" animBg="1"/>
          <p:bldP spid="55" grpId="0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54" grpId="0" animBg="1"/>
          <p:bldP spid="36" grpId="0" animBg="1"/>
          <p:bldP spid="55" grpId="0"/>
          <p:bldP spid="9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>
            <a:off x="4997237" y="2253835"/>
            <a:ext cx="3319180" cy="0"/>
          </a:xfrm>
          <a:prstGeom prst="line">
            <a:avLst/>
          </a:prstGeom>
          <a:noFill/>
          <a:ln w="9525"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996625" y="3333955"/>
            <a:ext cx="3319791" cy="0"/>
          </a:xfrm>
          <a:prstGeom prst="line">
            <a:avLst/>
          </a:prstGeom>
          <a:noFill/>
          <a:ln w="9525"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" name="组合 1"/>
          <p:cNvGrpSpPr/>
          <p:nvPr/>
        </p:nvGrpSpPr>
        <p:grpSpPr>
          <a:xfrm>
            <a:off x="4955424" y="1420246"/>
            <a:ext cx="3328597" cy="670685"/>
            <a:chOff x="4955424" y="1420246"/>
            <a:chExt cx="3328597" cy="670685"/>
          </a:xfrm>
        </p:grpSpPr>
        <p:sp>
          <p:nvSpPr>
            <p:cNvPr id="33" name="椭圆 32"/>
            <p:cNvSpPr/>
            <p:nvPr/>
          </p:nvSpPr>
          <p:spPr>
            <a:xfrm>
              <a:off x="4955424" y="1461748"/>
              <a:ext cx="599448" cy="599448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5110341" y="1652267"/>
              <a:ext cx="289613" cy="227488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rgbClr val="1B1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601774" y="1420246"/>
              <a:ext cx="2682247" cy="670685"/>
              <a:chOff x="657222" y="1494198"/>
              <a:chExt cx="3576329" cy="894244"/>
            </a:xfrm>
          </p:grpSpPr>
          <p:sp>
            <p:nvSpPr>
              <p:cNvPr id="23" name="TextBox 145"/>
              <p:cNvSpPr txBox="1"/>
              <p:nvPr/>
            </p:nvSpPr>
            <p:spPr>
              <a:xfrm>
                <a:off x="657222" y="1800268"/>
                <a:ext cx="3576329" cy="588174"/>
              </a:xfrm>
              <a:prstGeom prst="rect">
                <a:avLst/>
              </a:prstGeom>
              <a:noFill/>
            </p:spPr>
            <p:txBody>
              <a:bodyPr wrap="square" lIns="121908" tIns="60953" rIns="121908" bIns="60953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Office2010</a:t>
                </a: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及以上版本，单击选中图片，右键，设置图片格式，填充，图片或纹理填充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4" name="TextBox 148"/>
              <p:cNvSpPr txBox="1"/>
              <p:nvPr/>
            </p:nvSpPr>
            <p:spPr>
              <a:xfrm>
                <a:off x="657222" y="1494198"/>
                <a:ext cx="2589134" cy="30375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点击添加标题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970854" y="2402026"/>
            <a:ext cx="3313167" cy="692207"/>
            <a:chOff x="4970854" y="2402026"/>
            <a:chExt cx="3313167" cy="692207"/>
          </a:xfrm>
        </p:grpSpPr>
        <p:sp>
          <p:nvSpPr>
            <p:cNvPr id="35" name="椭圆 34"/>
            <p:cNvSpPr/>
            <p:nvPr/>
          </p:nvSpPr>
          <p:spPr>
            <a:xfrm>
              <a:off x="4970854" y="2494785"/>
              <a:ext cx="599448" cy="599448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5110341" y="2623155"/>
              <a:ext cx="289614" cy="30970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rgbClr val="1B1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601774" y="2402026"/>
              <a:ext cx="2682247" cy="670685"/>
              <a:chOff x="657222" y="1494198"/>
              <a:chExt cx="3576329" cy="894244"/>
            </a:xfrm>
          </p:grpSpPr>
          <p:sp>
            <p:nvSpPr>
              <p:cNvPr id="38" name="TextBox 145"/>
              <p:cNvSpPr txBox="1"/>
              <p:nvPr/>
            </p:nvSpPr>
            <p:spPr>
              <a:xfrm>
                <a:off x="657222" y="1800268"/>
                <a:ext cx="3576329" cy="588174"/>
              </a:xfrm>
              <a:prstGeom prst="rect">
                <a:avLst/>
              </a:prstGeom>
              <a:noFill/>
            </p:spPr>
            <p:txBody>
              <a:bodyPr wrap="square" lIns="121908" tIns="60953" rIns="121908" bIns="60953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Office2010</a:t>
                </a: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及以上版本，单击选中图片，右键，设置图片格式，填充，图片或纹理填充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2" name="TextBox 148"/>
              <p:cNvSpPr txBox="1"/>
              <p:nvPr/>
            </p:nvSpPr>
            <p:spPr>
              <a:xfrm>
                <a:off x="657222" y="1494198"/>
                <a:ext cx="2589134" cy="30375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点击添加标题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988609" y="3404150"/>
            <a:ext cx="3295412" cy="670685"/>
            <a:chOff x="4988609" y="3404150"/>
            <a:chExt cx="3295412" cy="670685"/>
          </a:xfrm>
        </p:grpSpPr>
        <p:sp>
          <p:nvSpPr>
            <p:cNvPr id="37" name="椭圆 36"/>
            <p:cNvSpPr/>
            <p:nvPr/>
          </p:nvSpPr>
          <p:spPr>
            <a:xfrm>
              <a:off x="4988609" y="3457874"/>
              <a:ext cx="599448" cy="599448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5140570" y="3617672"/>
              <a:ext cx="295526" cy="27985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rgbClr val="1B1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5601774" y="3404150"/>
              <a:ext cx="2682247" cy="670685"/>
              <a:chOff x="657222" y="1494198"/>
              <a:chExt cx="3576329" cy="894244"/>
            </a:xfrm>
          </p:grpSpPr>
          <p:sp>
            <p:nvSpPr>
              <p:cNvPr id="44" name="TextBox 145"/>
              <p:cNvSpPr txBox="1"/>
              <p:nvPr/>
            </p:nvSpPr>
            <p:spPr>
              <a:xfrm>
                <a:off x="657222" y="1800268"/>
                <a:ext cx="3576329" cy="588174"/>
              </a:xfrm>
              <a:prstGeom prst="rect">
                <a:avLst/>
              </a:prstGeom>
              <a:noFill/>
            </p:spPr>
            <p:txBody>
              <a:bodyPr wrap="square" lIns="121908" tIns="60953" rIns="121908" bIns="60953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Office2010</a:t>
                </a: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及以上版本，单击选中图片，右键，设置图片格式，填充，图片或纹理填充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5" name="TextBox 148"/>
              <p:cNvSpPr txBox="1"/>
              <p:nvPr/>
            </p:nvSpPr>
            <p:spPr>
              <a:xfrm>
                <a:off x="657222" y="1494198"/>
                <a:ext cx="2589134" cy="30375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点击添加标题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89789" y="1309572"/>
            <a:ext cx="4005596" cy="3422418"/>
            <a:chOff x="786384" y="1746096"/>
            <a:chExt cx="5340795" cy="4563224"/>
          </a:xfrm>
        </p:grpSpPr>
        <p:pic>
          <p:nvPicPr>
            <p:cNvPr id="30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384" y="1746096"/>
              <a:ext cx="5340795" cy="456322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69848" y="1993392"/>
              <a:ext cx="4788000" cy="30240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25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141605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产业背景</a:t>
            </a:r>
          </a:p>
        </p:txBody>
      </p:sp>
      <p:sp>
        <p:nvSpPr>
          <p:cNvPr id="26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23528" y="298362"/>
            <a:ext cx="561270" cy="561270"/>
            <a:chOff x="1054223" y="1716252"/>
            <a:chExt cx="855498" cy="855498"/>
          </a:xfrm>
        </p:grpSpPr>
        <p:sp>
          <p:nvSpPr>
            <p:cNvPr id="31" name="圆角矩形 30"/>
            <p:cNvSpPr/>
            <p:nvPr/>
          </p:nvSpPr>
          <p:spPr>
            <a:xfrm>
              <a:off x="1054223" y="1716252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217633" y="1908582"/>
              <a:ext cx="534522" cy="515381"/>
              <a:chOff x="7019925" y="5499100"/>
              <a:chExt cx="312738" cy="301626"/>
            </a:xfrm>
            <a:solidFill>
              <a:srgbClr val="232234"/>
            </a:solidFill>
          </p:grpSpPr>
          <p:sp>
            <p:nvSpPr>
              <p:cNvPr id="46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7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272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3759" y="1419114"/>
            <a:ext cx="3857625" cy="1074170"/>
            <a:chOff x="473759" y="1419114"/>
            <a:chExt cx="3857625" cy="1074170"/>
          </a:xfrm>
        </p:grpSpPr>
        <p:sp>
          <p:nvSpPr>
            <p:cNvPr id="47" name="TextBox 46"/>
            <p:cNvSpPr txBox="1"/>
            <p:nvPr/>
          </p:nvSpPr>
          <p:spPr>
            <a:xfrm>
              <a:off x="518874" y="1419114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46903" y="1522988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73759" y="1916716"/>
              <a:ext cx="3857625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8874" y="2925588"/>
            <a:ext cx="3857625" cy="1074170"/>
            <a:chOff x="518874" y="2925588"/>
            <a:chExt cx="3857625" cy="1074170"/>
          </a:xfrm>
        </p:grpSpPr>
        <p:sp>
          <p:nvSpPr>
            <p:cNvPr id="59" name="TextBox 46"/>
            <p:cNvSpPr txBox="1"/>
            <p:nvPr/>
          </p:nvSpPr>
          <p:spPr>
            <a:xfrm>
              <a:off x="563989" y="2925588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0" name="TextBox 47"/>
            <p:cNvSpPr txBox="1"/>
            <p:nvPr/>
          </p:nvSpPr>
          <p:spPr>
            <a:xfrm>
              <a:off x="1092018" y="3029462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1" name="Rectangle 48"/>
            <p:cNvSpPr/>
            <p:nvPr/>
          </p:nvSpPr>
          <p:spPr>
            <a:xfrm>
              <a:off x="518874" y="3423190"/>
              <a:ext cx="3857625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38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141605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产业概况</a:t>
            </a:r>
          </a:p>
        </p:txBody>
      </p:sp>
      <p:sp>
        <p:nvSpPr>
          <p:cNvPr id="39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23528" y="298362"/>
            <a:ext cx="561270" cy="561270"/>
            <a:chOff x="1054223" y="1716252"/>
            <a:chExt cx="855498" cy="855498"/>
          </a:xfrm>
        </p:grpSpPr>
        <p:sp>
          <p:nvSpPr>
            <p:cNvPr id="41" name="圆角矩形 40"/>
            <p:cNvSpPr/>
            <p:nvPr/>
          </p:nvSpPr>
          <p:spPr>
            <a:xfrm>
              <a:off x="1054223" y="1716252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1217633" y="1908582"/>
              <a:ext cx="534522" cy="515381"/>
              <a:chOff x="7019925" y="5499100"/>
              <a:chExt cx="312738" cy="301626"/>
            </a:xfrm>
            <a:solidFill>
              <a:srgbClr val="232234"/>
            </a:solidFill>
          </p:grpSpPr>
          <p:sp>
            <p:nvSpPr>
              <p:cNvPr id="43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5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4"/>
          <a:stretch/>
        </p:blipFill>
        <p:spPr>
          <a:xfrm>
            <a:off x="4572000" y="1564485"/>
            <a:ext cx="410245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222332"/>
          </a:fgClr>
          <a:bgClr>
            <a:srgbClr val="1B1C2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1053" y="1505455"/>
            <a:ext cx="1849163" cy="2948498"/>
            <a:chOff x="401053" y="1505455"/>
            <a:chExt cx="1849163" cy="2948498"/>
          </a:xfrm>
        </p:grpSpPr>
        <p:sp>
          <p:nvSpPr>
            <p:cNvPr id="2" name="椭圆 1"/>
            <p:cNvSpPr/>
            <p:nvPr/>
          </p:nvSpPr>
          <p:spPr>
            <a:xfrm>
              <a:off x="632026" y="1505455"/>
              <a:ext cx="1425375" cy="142537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2" name="Text Placeholder 4"/>
            <p:cNvSpPr txBox="1"/>
            <p:nvPr/>
          </p:nvSpPr>
          <p:spPr>
            <a:xfrm>
              <a:off x="688134" y="3214207"/>
              <a:ext cx="1243944" cy="34006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添加名称一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3" name="Text Placeholder 5"/>
            <p:cNvSpPr txBox="1"/>
            <p:nvPr/>
          </p:nvSpPr>
          <p:spPr>
            <a:xfrm>
              <a:off x="401053" y="3551917"/>
              <a:ext cx="1849163" cy="90203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点击输入简要文字内容，文字内容概括精炼，不用多余的文字修饰，言短意赅的说明该项内容点击输入简要文字内容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22746" y="1506415"/>
            <a:ext cx="1849163" cy="2945432"/>
            <a:chOff x="2522746" y="1506415"/>
            <a:chExt cx="1849163" cy="2945432"/>
          </a:xfrm>
        </p:grpSpPr>
        <p:sp>
          <p:nvSpPr>
            <p:cNvPr id="43" name="椭圆 42"/>
            <p:cNvSpPr/>
            <p:nvPr/>
          </p:nvSpPr>
          <p:spPr>
            <a:xfrm>
              <a:off x="2849830" y="1506415"/>
              <a:ext cx="1425375" cy="142537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4" name="Text Placeholder 6"/>
            <p:cNvSpPr txBox="1"/>
            <p:nvPr/>
          </p:nvSpPr>
          <p:spPr>
            <a:xfrm>
              <a:off x="2809828" y="3214207"/>
              <a:ext cx="1243944" cy="34006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添加名称二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5" name="Text Placeholder 5"/>
            <p:cNvSpPr txBox="1"/>
            <p:nvPr/>
          </p:nvSpPr>
          <p:spPr>
            <a:xfrm>
              <a:off x="2522746" y="3549811"/>
              <a:ext cx="1849163" cy="90203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点击输入简要文字内容，文字内容概括精炼，不用多余的文字修饰，言短意赅的说明该项内容点击输入简要文字内容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47088" y="1506415"/>
            <a:ext cx="1849163" cy="2945432"/>
            <a:chOff x="4747088" y="1506415"/>
            <a:chExt cx="1849163" cy="2945432"/>
          </a:xfrm>
        </p:grpSpPr>
        <p:sp>
          <p:nvSpPr>
            <p:cNvPr id="44" name="椭圆 43"/>
            <p:cNvSpPr/>
            <p:nvPr/>
          </p:nvSpPr>
          <p:spPr>
            <a:xfrm>
              <a:off x="5066528" y="1506415"/>
              <a:ext cx="1425375" cy="142537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6" name="Text Placeholder 8"/>
            <p:cNvSpPr txBox="1"/>
            <p:nvPr/>
          </p:nvSpPr>
          <p:spPr>
            <a:xfrm>
              <a:off x="5034170" y="3214207"/>
              <a:ext cx="1243944" cy="34006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添加名称三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7" name="Text Placeholder 5"/>
            <p:cNvSpPr txBox="1"/>
            <p:nvPr/>
          </p:nvSpPr>
          <p:spPr>
            <a:xfrm>
              <a:off x="4747088" y="3549811"/>
              <a:ext cx="1849163" cy="90203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点击输入简要文字内容，文字内容概括精炼，不用多余的文字修饰，言短意赅的说明该项内容点击输入简要文字内容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01605" y="1506415"/>
            <a:ext cx="1849163" cy="2945432"/>
            <a:chOff x="7001605" y="1506415"/>
            <a:chExt cx="1849163" cy="2945432"/>
          </a:xfrm>
        </p:grpSpPr>
        <p:sp>
          <p:nvSpPr>
            <p:cNvPr id="45" name="椭圆 44"/>
            <p:cNvSpPr/>
            <p:nvPr/>
          </p:nvSpPr>
          <p:spPr>
            <a:xfrm>
              <a:off x="7283226" y="1506415"/>
              <a:ext cx="1425375" cy="1425375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8" name="Text Placeholder 10"/>
            <p:cNvSpPr txBox="1"/>
            <p:nvPr/>
          </p:nvSpPr>
          <p:spPr>
            <a:xfrm>
              <a:off x="7288686" y="3214207"/>
              <a:ext cx="1243944" cy="34006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添加名称四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9" name="Text Placeholder 5"/>
            <p:cNvSpPr txBox="1"/>
            <p:nvPr/>
          </p:nvSpPr>
          <p:spPr>
            <a:xfrm>
              <a:off x="7001605" y="3549811"/>
              <a:ext cx="1849163" cy="90203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点击输入简要文字内容，文字内容概括精炼，不用多余的文字修饰，言短意赅的说明该项内容点击输入简要文字内容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4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141605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项目成员</a:t>
            </a:r>
          </a:p>
        </p:txBody>
      </p:sp>
      <p:sp>
        <p:nvSpPr>
          <p:cNvPr id="15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771776" y="485775"/>
            <a:ext cx="104457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23528" y="298362"/>
            <a:ext cx="561270" cy="561270"/>
            <a:chOff x="1054223" y="1716252"/>
            <a:chExt cx="855498" cy="855498"/>
          </a:xfrm>
        </p:grpSpPr>
        <p:sp>
          <p:nvSpPr>
            <p:cNvPr id="18" name="圆角矩形 17"/>
            <p:cNvSpPr/>
            <p:nvPr/>
          </p:nvSpPr>
          <p:spPr>
            <a:xfrm>
              <a:off x="1054223" y="1716252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1217633" y="1908582"/>
              <a:ext cx="534522" cy="515381"/>
              <a:chOff x="7019925" y="5499100"/>
              <a:chExt cx="312738" cy="301626"/>
            </a:xfrm>
            <a:solidFill>
              <a:srgbClr val="232234"/>
            </a:solidFill>
          </p:grpSpPr>
          <p:sp>
            <p:nvSpPr>
              <p:cNvPr id="20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1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1388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7953" y="1413803"/>
            <a:ext cx="2796504" cy="777632"/>
            <a:chOff x="1267953" y="1413803"/>
            <a:chExt cx="2796504" cy="777632"/>
          </a:xfrm>
        </p:grpSpPr>
        <p:sp>
          <p:nvSpPr>
            <p:cNvPr id="147" name="Rounded Rectangle 4"/>
            <p:cNvSpPr/>
            <p:nvPr/>
          </p:nvSpPr>
          <p:spPr>
            <a:xfrm>
              <a:off x="1267953" y="1413803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48" name="Group 80"/>
            <p:cNvGrpSpPr/>
            <p:nvPr/>
          </p:nvGrpSpPr>
          <p:grpSpPr>
            <a:xfrm>
              <a:off x="1491195" y="1582574"/>
              <a:ext cx="239316" cy="348854"/>
              <a:chOff x="3582988" y="3510757"/>
              <a:chExt cx="319088" cy="465138"/>
            </a:xfrm>
            <a:solidFill>
              <a:srgbClr val="1B1C27"/>
            </a:solidFill>
          </p:grpSpPr>
          <p:sp>
            <p:nvSpPr>
              <p:cNvPr id="14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979712" y="1419623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979713" y="1655134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67953" y="2450988"/>
            <a:ext cx="2796504" cy="771811"/>
            <a:chOff x="1267953" y="2450988"/>
            <a:chExt cx="2796504" cy="771811"/>
          </a:xfrm>
        </p:grpSpPr>
        <p:sp>
          <p:nvSpPr>
            <p:cNvPr id="120" name="Rounded Rectangle 5"/>
            <p:cNvSpPr/>
            <p:nvPr/>
          </p:nvSpPr>
          <p:spPr>
            <a:xfrm>
              <a:off x="1267953" y="2461286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21" name="Group 59"/>
            <p:cNvGrpSpPr/>
            <p:nvPr/>
          </p:nvGrpSpPr>
          <p:grpSpPr>
            <a:xfrm>
              <a:off x="1436724" y="2640772"/>
              <a:ext cx="348258" cy="348854"/>
              <a:chOff x="9145588" y="4435475"/>
              <a:chExt cx="464344" cy="465138"/>
            </a:xfrm>
            <a:solidFill>
              <a:srgbClr val="1B1C27"/>
            </a:solidFill>
          </p:grpSpPr>
          <p:sp>
            <p:nvSpPr>
              <p:cNvPr id="12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1979712" y="2450988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79713" y="2686498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67953" y="3486497"/>
            <a:ext cx="2796504" cy="771812"/>
            <a:chOff x="1267953" y="3486497"/>
            <a:chExt cx="2796504" cy="771812"/>
          </a:xfrm>
        </p:grpSpPr>
        <p:sp>
          <p:nvSpPr>
            <p:cNvPr id="157" name="Rounded Rectangle 6"/>
            <p:cNvSpPr/>
            <p:nvPr/>
          </p:nvSpPr>
          <p:spPr>
            <a:xfrm>
              <a:off x="1267953" y="3513166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58" name="Group 86"/>
            <p:cNvGrpSpPr/>
            <p:nvPr/>
          </p:nvGrpSpPr>
          <p:grpSpPr>
            <a:xfrm>
              <a:off x="1442081" y="3681937"/>
              <a:ext cx="348258" cy="348258"/>
              <a:chOff x="4439444" y="1652588"/>
              <a:chExt cx="464344" cy="464344"/>
            </a:xfrm>
            <a:solidFill>
              <a:srgbClr val="1B1C27"/>
            </a:solidFill>
          </p:grpSpPr>
          <p:sp>
            <p:nvSpPr>
              <p:cNvPr id="15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979712" y="3486497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79713" y="3722008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71624" y="1410099"/>
            <a:ext cx="2863536" cy="771811"/>
            <a:chOff x="4971624" y="1410099"/>
            <a:chExt cx="2863536" cy="771811"/>
          </a:xfrm>
        </p:grpSpPr>
        <p:sp>
          <p:nvSpPr>
            <p:cNvPr id="152" name="Rounded Rectangle 7"/>
            <p:cNvSpPr/>
            <p:nvPr/>
          </p:nvSpPr>
          <p:spPr>
            <a:xfrm>
              <a:off x="4971624" y="1413803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53" name="Group 83"/>
            <p:cNvGrpSpPr/>
            <p:nvPr/>
          </p:nvGrpSpPr>
          <p:grpSpPr>
            <a:xfrm>
              <a:off x="5144719" y="1582574"/>
              <a:ext cx="348854" cy="348258"/>
              <a:chOff x="2581275" y="2582069"/>
              <a:chExt cx="465138" cy="464344"/>
            </a:xfrm>
            <a:solidFill>
              <a:srgbClr val="1B1C27"/>
            </a:solidFill>
          </p:grpSpPr>
          <p:sp>
            <p:nvSpPr>
              <p:cNvPr id="154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5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5750416" y="1410099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750416" y="1645609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71624" y="2441464"/>
            <a:ext cx="2863536" cy="771811"/>
            <a:chOff x="4971624" y="2441464"/>
            <a:chExt cx="2863536" cy="771811"/>
          </a:xfrm>
        </p:grpSpPr>
        <p:sp>
          <p:nvSpPr>
            <p:cNvPr id="132" name="Rounded Rectangle 8"/>
            <p:cNvSpPr/>
            <p:nvPr/>
          </p:nvSpPr>
          <p:spPr>
            <a:xfrm>
              <a:off x="4971624" y="2461286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33" name="Group 69"/>
            <p:cNvGrpSpPr/>
            <p:nvPr/>
          </p:nvGrpSpPr>
          <p:grpSpPr>
            <a:xfrm>
              <a:off x="5145314" y="2629759"/>
              <a:ext cx="348258" cy="348854"/>
              <a:chOff x="7287419" y="3505994"/>
              <a:chExt cx="464344" cy="465138"/>
            </a:xfrm>
            <a:solidFill>
              <a:srgbClr val="1B1C27"/>
            </a:solidFill>
          </p:grpSpPr>
          <p:sp>
            <p:nvSpPr>
              <p:cNvPr id="134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5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6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7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8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9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750416" y="2441464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750416" y="2676974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71624" y="3476973"/>
            <a:ext cx="2863536" cy="771811"/>
            <a:chOff x="4971624" y="3476973"/>
            <a:chExt cx="2863536" cy="771811"/>
          </a:xfrm>
        </p:grpSpPr>
        <p:sp>
          <p:nvSpPr>
            <p:cNvPr id="141" name="Rounded Rectangle 9"/>
            <p:cNvSpPr/>
            <p:nvPr/>
          </p:nvSpPr>
          <p:spPr>
            <a:xfrm>
              <a:off x="4971624" y="3513166"/>
              <a:ext cx="685800" cy="685800"/>
            </a:xfrm>
            <a:prstGeom prst="roundRect">
              <a:avLst/>
            </a:prstGeom>
            <a:gradFill>
              <a:gsLst>
                <a:gs pos="477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42" name="Group 76"/>
            <p:cNvGrpSpPr/>
            <p:nvPr/>
          </p:nvGrpSpPr>
          <p:grpSpPr>
            <a:xfrm>
              <a:off x="5136785" y="3681937"/>
              <a:ext cx="348258" cy="348258"/>
              <a:chOff x="7287419" y="2577307"/>
              <a:chExt cx="464344" cy="464344"/>
            </a:xfrm>
            <a:solidFill>
              <a:srgbClr val="1B1C27"/>
            </a:solidFill>
          </p:grpSpPr>
          <p:sp>
            <p:nvSpPr>
              <p:cNvPr id="14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170815" rtl="0" eaLnBrk="1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5750416" y="3476973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输入标题内容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750416" y="3712483"/>
              <a:ext cx="2084744" cy="53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</a:t>
              </a:r>
              <a:endParaRPr kumimoji="0" lang="en-US" altLang="zh-CN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76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141605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产品定位</a:t>
            </a:r>
          </a:p>
        </p:txBody>
      </p:sp>
      <p:sp>
        <p:nvSpPr>
          <p:cNvPr id="77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23528" y="298362"/>
            <a:ext cx="561270" cy="561270"/>
            <a:chOff x="1054223" y="1716252"/>
            <a:chExt cx="855498" cy="855498"/>
          </a:xfrm>
        </p:grpSpPr>
        <p:sp>
          <p:nvSpPr>
            <p:cNvPr id="79" name="圆角矩形 78"/>
            <p:cNvSpPr/>
            <p:nvPr/>
          </p:nvSpPr>
          <p:spPr>
            <a:xfrm>
              <a:off x="1054223" y="1716252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0" name="组合 79"/>
            <p:cNvGrpSpPr>
              <a:grpSpLocks noChangeAspect="1"/>
            </p:cNvGrpSpPr>
            <p:nvPr/>
          </p:nvGrpSpPr>
          <p:grpSpPr>
            <a:xfrm>
              <a:off x="1217633" y="1908582"/>
              <a:ext cx="534522" cy="515381"/>
              <a:chOff x="7019925" y="5499100"/>
              <a:chExt cx="312738" cy="301626"/>
            </a:xfrm>
            <a:solidFill>
              <a:srgbClr val="232234"/>
            </a:solidFill>
          </p:grpSpPr>
          <p:sp>
            <p:nvSpPr>
              <p:cNvPr id="81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2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042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02912" y="1315748"/>
            <a:ext cx="3857625" cy="1074170"/>
            <a:chOff x="4502912" y="1315748"/>
            <a:chExt cx="3857625" cy="1074170"/>
          </a:xfrm>
        </p:grpSpPr>
        <p:sp>
          <p:nvSpPr>
            <p:cNvPr id="47" name="TextBox 46"/>
            <p:cNvSpPr txBox="1"/>
            <p:nvPr/>
          </p:nvSpPr>
          <p:spPr>
            <a:xfrm>
              <a:off x="4548027" y="1315748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76056" y="1419622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502912" y="1813350"/>
              <a:ext cx="3857625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48027" y="2822222"/>
            <a:ext cx="3857625" cy="1074170"/>
            <a:chOff x="4548027" y="2822222"/>
            <a:chExt cx="3857625" cy="1074170"/>
          </a:xfrm>
        </p:grpSpPr>
        <p:sp>
          <p:nvSpPr>
            <p:cNvPr id="59" name="TextBox 46"/>
            <p:cNvSpPr txBox="1"/>
            <p:nvPr/>
          </p:nvSpPr>
          <p:spPr>
            <a:xfrm>
              <a:off x="4593142" y="2822222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0" name="TextBox 47"/>
            <p:cNvSpPr txBox="1"/>
            <p:nvPr/>
          </p:nvSpPr>
          <p:spPr>
            <a:xfrm>
              <a:off x="5121171" y="2926096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1" name="Rectangle 48"/>
            <p:cNvSpPr/>
            <p:nvPr/>
          </p:nvSpPr>
          <p:spPr>
            <a:xfrm>
              <a:off x="4548027" y="3319824"/>
              <a:ext cx="3857625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38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141605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产品亮点</a:t>
            </a:r>
          </a:p>
        </p:txBody>
      </p:sp>
      <p:sp>
        <p:nvSpPr>
          <p:cNvPr id="39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23528" y="298362"/>
            <a:ext cx="561270" cy="561270"/>
            <a:chOff x="1054223" y="1716252"/>
            <a:chExt cx="855498" cy="855498"/>
          </a:xfrm>
        </p:grpSpPr>
        <p:sp>
          <p:nvSpPr>
            <p:cNvPr id="41" name="圆角矩形 40"/>
            <p:cNvSpPr/>
            <p:nvPr/>
          </p:nvSpPr>
          <p:spPr>
            <a:xfrm>
              <a:off x="1054223" y="1716252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1217633" y="1908582"/>
              <a:ext cx="534522" cy="515381"/>
              <a:chOff x="7019925" y="5499100"/>
              <a:chExt cx="312738" cy="301626"/>
            </a:xfrm>
            <a:solidFill>
              <a:srgbClr val="232234"/>
            </a:solidFill>
          </p:grpSpPr>
          <p:sp>
            <p:nvSpPr>
              <p:cNvPr id="43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5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adFill>
                <a:gsLst>
                  <a:gs pos="477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六边形 1"/>
          <p:cNvSpPr/>
          <p:nvPr/>
        </p:nvSpPr>
        <p:spPr>
          <a:xfrm>
            <a:off x="781423" y="1557944"/>
            <a:ext cx="3174113" cy="2736304"/>
          </a:xfrm>
          <a:prstGeom prst="hexagon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514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222332"/>
          </a:fgClr>
          <a:bgClr>
            <a:srgbClr val="1B1C2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45"/>
          <p:cNvSpPr>
            <a:spLocks noChangeArrowheads="1"/>
          </p:cNvSpPr>
          <p:nvPr/>
        </p:nvSpPr>
        <p:spPr bwMode="auto">
          <a:xfrm rot="5400000">
            <a:off x="1822279" y="2198901"/>
            <a:ext cx="1440160" cy="30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1" tIns="34270" rIns="68541" bIns="3427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目录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Contents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355976" y="1676058"/>
            <a:ext cx="2664296" cy="5861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市场分析</a:t>
            </a:r>
          </a:p>
        </p:txBody>
      </p:sp>
      <p:sp>
        <p:nvSpPr>
          <p:cNvPr id="24" name="Rectangle 380"/>
          <p:cNvSpPr/>
          <p:nvPr/>
        </p:nvSpPr>
        <p:spPr>
          <a:xfrm>
            <a:off x="4312470" y="2467367"/>
            <a:ext cx="1411657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市场分析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市场开拓计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竞争对手分析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794616" y="1676058"/>
            <a:ext cx="1033872" cy="1587847"/>
          </a:xfrm>
          <a:prstGeom prst="rect">
            <a:avLst/>
          </a:prstGeom>
          <a:noFill/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87824" y="2427734"/>
            <a:ext cx="647456" cy="64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3025282" y="1784296"/>
            <a:ext cx="572541" cy="582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5141" y="2578674"/>
            <a:ext cx="352823" cy="340189"/>
            <a:chOff x="254016" y="2562921"/>
            <a:chExt cx="451304" cy="435144"/>
          </a:xfrm>
        </p:grpSpPr>
        <p:sp>
          <p:nvSpPr>
            <p:cNvPr id="5" name="Freeform 252"/>
            <p:cNvSpPr/>
            <p:nvPr/>
          </p:nvSpPr>
          <p:spPr bwMode="auto">
            <a:xfrm>
              <a:off x="325034" y="2661402"/>
              <a:ext cx="309269" cy="3366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Freeform 253"/>
            <p:cNvSpPr/>
            <p:nvPr/>
          </p:nvSpPr>
          <p:spPr bwMode="auto">
            <a:xfrm>
              <a:off x="254016" y="2562921"/>
              <a:ext cx="451304" cy="245054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solidFill>
              <a:srgbClr val="222332"/>
            </a:solidFill>
            <a:ln w="9525">
              <a:noFill/>
            </a:ln>
            <a:effectLst>
              <a:outerShdw blurRad="508000" dist="596900" dir="3600000" sx="89000" sy="89000" algn="tl" rotWithShape="0">
                <a:schemeClr val="bg1">
                  <a:lumMod val="50000"/>
                  <a:alpha val="2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gradFill>
                  <a:gsLst>
                    <a:gs pos="477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0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 flipV="1">
            <a:off x="2329295" y="2859782"/>
            <a:ext cx="358061" cy="35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3900496" y="1676058"/>
            <a:ext cx="253418" cy="253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409954" y="2319453"/>
            <a:ext cx="2394294" cy="4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380"/>
          <p:cNvSpPr/>
          <p:nvPr/>
        </p:nvSpPr>
        <p:spPr>
          <a:xfrm>
            <a:off x="5508104" y="2467367"/>
            <a:ext cx="151216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竞争优势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销售网络布局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长期盈利计划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565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5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88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4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8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4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4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54" grpId="0" animBg="1"/>
          <p:bldP spid="36" grpId="0" animBg="1"/>
          <p:bldP spid="55" grpId="0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54" grpId="0" animBg="1"/>
          <p:bldP spid="36" grpId="0" animBg="1"/>
          <p:bldP spid="55" grpId="0"/>
          <p:bldP spid="94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53" name="圆角矩形 52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5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63" name="直接连接符 62"/>
          <p:cNvCxnSpPr/>
          <p:nvPr/>
        </p:nvCxnSpPr>
        <p:spPr>
          <a:xfrm>
            <a:off x="2771776" y="485775"/>
            <a:ext cx="104457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市场分析</a:t>
            </a:r>
          </a:p>
        </p:txBody>
      </p:sp>
      <p:sp>
        <p:nvSpPr>
          <p:cNvPr id="67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3225344" y="1563638"/>
            <a:ext cx="2553129" cy="255312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9" name="Rounded Rectangle 5"/>
          <p:cNvSpPr/>
          <p:nvPr/>
        </p:nvSpPr>
        <p:spPr>
          <a:xfrm>
            <a:off x="3331372" y="1783659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0" name="Text Placeholder 7"/>
          <p:cNvSpPr txBox="1"/>
          <p:nvPr/>
        </p:nvSpPr>
        <p:spPr>
          <a:xfrm>
            <a:off x="3366557" y="1855779"/>
            <a:ext cx="412514" cy="30559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</a:t>
            </a:r>
          </a:p>
        </p:txBody>
      </p:sp>
      <p:sp>
        <p:nvSpPr>
          <p:cNvPr id="71" name="Rounded Rectangle 32"/>
          <p:cNvSpPr/>
          <p:nvPr/>
        </p:nvSpPr>
        <p:spPr>
          <a:xfrm>
            <a:off x="5210215" y="1783659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2" name="Text Placeholder 7"/>
          <p:cNvSpPr txBox="1"/>
          <p:nvPr/>
        </p:nvSpPr>
        <p:spPr>
          <a:xfrm>
            <a:off x="5245401" y="1855779"/>
            <a:ext cx="412514" cy="30559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</a:t>
            </a:r>
          </a:p>
        </p:txBody>
      </p:sp>
      <p:sp>
        <p:nvSpPr>
          <p:cNvPr id="73" name="Rounded Rectangle 34"/>
          <p:cNvSpPr/>
          <p:nvPr/>
        </p:nvSpPr>
        <p:spPr>
          <a:xfrm>
            <a:off x="2961107" y="2630175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4" name="Text Placeholder 7"/>
          <p:cNvSpPr txBox="1"/>
          <p:nvPr/>
        </p:nvSpPr>
        <p:spPr>
          <a:xfrm>
            <a:off x="2996292" y="2702296"/>
            <a:ext cx="412514" cy="305595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</a:t>
            </a:r>
          </a:p>
        </p:txBody>
      </p:sp>
      <p:sp>
        <p:nvSpPr>
          <p:cNvPr id="75" name="Rounded Rectangle 36"/>
          <p:cNvSpPr/>
          <p:nvPr/>
        </p:nvSpPr>
        <p:spPr>
          <a:xfrm>
            <a:off x="5547149" y="2630175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5582335" y="2702296"/>
            <a:ext cx="412514" cy="305595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</a:t>
            </a:r>
          </a:p>
        </p:txBody>
      </p:sp>
      <p:sp>
        <p:nvSpPr>
          <p:cNvPr id="77" name="Rounded Rectangle 38"/>
          <p:cNvSpPr/>
          <p:nvPr/>
        </p:nvSpPr>
        <p:spPr>
          <a:xfrm>
            <a:off x="3331372" y="3508043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3366557" y="3580164"/>
            <a:ext cx="412514" cy="305595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</a:t>
            </a:r>
          </a:p>
        </p:txBody>
      </p:sp>
      <p:sp>
        <p:nvSpPr>
          <p:cNvPr id="80" name="Rounded Rectangle 40"/>
          <p:cNvSpPr/>
          <p:nvPr/>
        </p:nvSpPr>
        <p:spPr>
          <a:xfrm>
            <a:off x="5210215" y="3508043"/>
            <a:ext cx="485785" cy="485784"/>
          </a:xfrm>
          <a:prstGeom prst="roundRect">
            <a:avLst>
              <a:gd name="adj" fmla="val 50000"/>
            </a:avLst>
          </a:prstGeom>
          <a:gradFill>
            <a:gsLst>
              <a:gs pos="47700">
                <a:srgbClr val="F4DEBE"/>
              </a:gs>
              <a:gs pos="0">
                <a:srgbClr val="D9A96A"/>
              </a:gs>
              <a:gs pos="100000">
                <a:srgbClr val="F5E3C9"/>
              </a:gs>
            </a:gsLst>
            <a:lin ang="5400000" scaled="0"/>
          </a:gra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1" rIns="68580" bIns="342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C293D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1" name="Text Placeholder 7"/>
          <p:cNvSpPr txBox="1"/>
          <p:nvPr/>
        </p:nvSpPr>
        <p:spPr>
          <a:xfrm>
            <a:off x="5245401" y="3580164"/>
            <a:ext cx="412514" cy="305595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0" kern="1200">
                <a:solidFill>
                  <a:schemeClr val="bg1"/>
                </a:solidFill>
                <a:latin typeface="FontAwesome Regular"/>
                <a:ea typeface="+mn-ea"/>
                <a:cs typeface="FontAwesome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2C293D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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737356" y="1285921"/>
            <a:ext cx="2634825" cy="3351134"/>
            <a:chOff x="5737356" y="1285921"/>
            <a:chExt cx="2634825" cy="3351134"/>
          </a:xfrm>
        </p:grpSpPr>
        <p:grpSp>
          <p:nvGrpSpPr>
            <p:cNvPr id="5" name="组合 4"/>
            <p:cNvGrpSpPr/>
            <p:nvPr/>
          </p:nvGrpSpPr>
          <p:grpSpPr>
            <a:xfrm>
              <a:off x="5764182" y="1285921"/>
              <a:ext cx="2304061" cy="968078"/>
              <a:chOff x="5764182" y="1285921"/>
              <a:chExt cx="2304061" cy="968078"/>
            </a:xfrm>
          </p:grpSpPr>
          <p:sp>
            <p:nvSpPr>
              <p:cNvPr id="82" name="TextBox 7"/>
              <p:cNvSpPr txBox="1"/>
              <p:nvPr/>
            </p:nvSpPr>
            <p:spPr>
              <a:xfrm>
                <a:off x="5764182" y="1623570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点击输入简要文字内容，文字内容概括精炼，不用多余的文字修饰，言短意赅的说明该项内容。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4" name="TextBox 8"/>
              <p:cNvSpPr txBox="1"/>
              <p:nvPr/>
            </p:nvSpPr>
            <p:spPr>
              <a:xfrm>
                <a:off x="5764182" y="1285921"/>
                <a:ext cx="1544121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068120" y="2570757"/>
              <a:ext cx="2304061" cy="944457"/>
              <a:chOff x="6068120" y="2570757"/>
              <a:chExt cx="2304061" cy="944457"/>
            </a:xfrm>
          </p:grpSpPr>
          <p:sp>
            <p:nvSpPr>
              <p:cNvPr id="85" name="TextBox 7"/>
              <p:cNvSpPr txBox="1"/>
              <p:nvPr/>
            </p:nvSpPr>
            <p:spPr>
              <a:xfrm>
                <a:off x="6068120" y="2884785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点击输入简要文字内容，文字内容概括精炼，不用多余的文字修饰，言短意赅的说明该项内容。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6" name="TextBox 8"/>
              <p:cNvSpPr txBox="1"/>
              <p:nvPr/>
            </p:nvSpPr>
            <p:spPr>
              <a:xfrm>
                <a:off x="6068121" y="2570757"/>
                <a:ext cx="1973295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737356" y="3721549"/>
              <a:ext cx="2304061" cy="915506"/>
              <a:chOff x="5737356" y="3721549"/>
              <a:chExt cx="2304061" cy="915506"/>
            </a:xfrm>
          </p:grpSpPr>
          <p:sp>
            <p:nvSpPr>
              <p:cNvPr id="87" name="TextBox 7"/>
              <p:cNvSpPr txBox="1"/>
              <p:nvPr/>
            </p:nvSpPr>
            <p:spPr>
              <a:xfrm>
                <a:off x="5737356" y="4006626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点击输入简要文字内容，文字内容概括精炼，不用多余的文字修饰，言短意赅的说明该项内容。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8" name="TextBox 8"/>
              <p:cNvSpPr txBox="1"/>
              <p:nvPr/>
            </p:nvSpPr>
            <p:spPr>
              <a:xfrm>
                <a:off x="5737357" y="3721549"/>
                <a:ext cx="1570946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0581" y="1275606"/>
            <a:ext cx="2642705" cy="3405184"/>
            <a:chOff x="650581" y="1275606"/>
            <a:chExt cx="2642705" cy="3405184"/>
          </a:xfrm>
        </p:grpSpPr>
        <p:grpSp>
          <p:nvGrpSpPr>
            <p:cNvPr id="4" name="组合 3"/>
            <p:cNvGrpSpPr/>
            <p:nvPr/>
          </p:nvGrpSpPr>
          <p:grpSpPr>
            <a:xfrm>
              <a:off x="905120" y="3722832"/>
              <a:ext cx="2304061" cy="957958"/>
              <a:chOff x="905120" y="3722832"/>
              <a:chExt cx="2304061" cy="957958"/>
            </a:xfrm>
          </p:grpSpPr>
          <p:sp>
            <p:nvSpPr>
              <p:cNvPr id="89" name="TextBox 7"/>
              <p:cNvSpPr txBox="1"/>
              <p:nvPr/>
            </p:nvSpPr>
            <p:spPr>
              <a:xfrm>
                <a:off x="905120" y="4050361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0" name="TextBox 8"/>
              <p:cNvSpPr txBox="1"/>
              <p:nvPr/>
            </p:nvSpPr>
            <p:spPr>
              <a:xfrm>
                <a:off x="933548" y="3722832"/>
                <a:ext cx="2275633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650581" y="2570177"/>
              <a:ext cx="2304061" cy="936700"/>
              <a:chOff x="650581" y="2570177"/>
              <a:chExt cx="2304061" cy="936700"/>
            </a:xfrm>
          </p:grpSpPr>
          <p:sp>
            <p:nvSpPr>
              <p:cNvPr id="91" name="TextBox 7"/>
              <p:cNvSpPr txBox="1"/>
              <p:nvPr/>
            </p:nvSpPr>
            <p:spPr>
              <a:xfrm>
                <a:off x="650581" y="2876448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2" name="TextBox 8"/>
              <p:cNvSpPr txBox="1"/>
              <p:nvPr/>
            </p:nvSpPr>
            <p:spPr>
              <a:xfrm>
                <a:off x="679009" y="2570177"/>
                <a:ext cx="2275633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989225" y="1275606"/>
              <a:ext cx="2304061" cy="891655"/>
              <a:chOff x="989225" y="1275606"/>
              <a:chExt cx="2304061" cy="891655"/>
            </a:xfrm>
          </p:grpSpPr>
          <p:sp>
            <p:nvSpPr>
              <p:cNvPr id="94" name="TextBox 7"/>
              <p:cNvSpPr txBox="1"/>
              <p:nvPr/>
            </p:nvSpPr>
            <p:spPr>
              <a:xfrm>
                <a:off x="989225" y="1536832"/>
                <a:ext cx="2304061" cy="630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点击输入简要文字内容，文字内容概括精炼，不用多余的文字修饰，言短意赅的说明该项内容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5" name="TextBox 8"/>
              <p:cNvSpPr txBox="1"/>
              <p:nvPr/>
            </p:nvSpPr>
            <p:spPr>
              <a:xfrm>
                <a:off x="1017653" y="1275606"/>
                <a:ext cx="2275633" cy="270010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50000">
                          <a:srgbClr val="F4DEBE"/>
                        </a:gs>
                        <a:gs pos="0">
                          <a:srgbClr val="D9A96A"/>
                        </a:gs>
                        <a:gs pos="100000">
                          <a:srgbClr val="F5E3C9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6565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1" grpId="0" animBg="1"/>
      <p:bldP spid="73" grpId="0" animBg="1"/>
      <p:bldP spid="75" grpId="0" animBg="1"/>
      <p:bldP spid="77" grpId="0" animBg="1"/>
      <p:bldP spid="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EditPoints="1"/>
          </p:cNvSpPr>
          <p:nvPr/>
        </p:nvSpPr>
        <p:spPr bwMode="auto">
          <a:xfrm>
            <a:off x="2442904" y="1334748"/>
            <a:ext cx="757625" cy="757625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1408600" y="4027309"/>
            <a:ext cx="483305" cy="483305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626689" y="1348783"/>
            <a:ext cx="3857625" cy="812720"/>
            <a:chOff x="4626689" y="1348783"/>
            <a:chExt cx="3857625" cy="812720"/>
          </a:xfrm>
        </p:grpSpPr>
        <p:sp>
          <p:nvSpPr>
            <p:cNvPr id="25" name="TextBox 46"/>
            <p:cNvSpPr txBox="1"/>
            <p:nvPr/>
          </p:nvSpPr>
          <p:spPr>
            <a:xfrm>
              <a:off x="4671803" y="1348783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6" name="TextBox 47"/>
            <p:cNvSpPr txBox="1"/>
            <p:nvPr/>
          </p:nvSpPr>
          <p:spPr>
            <a:xfrm>
              <a:off x="5199833" y="1452657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7" name="Rectangle 48"/>
            <p:cNvSpPr/>
            <p:nvPr/>
          </p:nvSpPr>
          <p:spPr>
            <a:xfrm>
              <a:off x="4626689" y="1751134"/>
              <a:ext cx="3857625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71803" y="2445872"/>
            <a:ext cx="3857625" cy="812719"/>
            <a:chOff x="4671803" y="2445872"/>
            <a:chExt cx="3857625" cy="812719"/>
          </a:xfrm>
        </p:grpSpPr>
        <p:sp>
          <p:nvSpPr>
            <p:cNvPr id="28" name="TextBox 46"/>
            <p:cNvSpPr txBox="1"/>
            <p:nvPr/>
          </p:nvSpPr>
          <p:spPr>
            <a:xfrm>
              <a:off x="4716919" y="2445872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" name="TextBox 47"/>
            <p:cNvSpPr txBox="1"/>
            <p:nvPr/>
          </p:nvSpPr>
          <p:spPr>
            <a:xfrm>
              <a:off x="5244947" y="2549746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0" name="Rectangle 48"/>
            <p:cNvSpPr/>
            <p:nvPr/>
          </p:nvSpPr>
          <p:spPr>
            <a:xfrm>
              <a:off x="4671803" y="2848222"/>
              <a:ext cx="3857625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71803" y="3581851"/>
            <a:ext cx="3857625" cy="812720"/>
            <a:chOff x="4671803" y="3581851"/>
            <a:chExt cx="3857625" cy="812720"/>
          </a:xfrm>
        </p:grpSpPr>
        <p:sp>
          <p:nvSpPr>
            <p:cNvPr id="31" name="TextBox 46"/>
            <p:cNvSpPr txBox="1"/>
            <p:nvPr/>
          </p:nvSpPr>
          <p:spPr>
            <a:xfrm>
              <a:off x="4716919" y="3581851"/>
              <a:ext cx="569387" cy="545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2" name="TextBox 47"/>
            <p:cNvSpPr txBox="1"/>
            <p:nvPr/>
          </p:nvSpPr>
          <p:spPr>
            <a:xfrm>
              <a:off x="5244947" y="3685725"/>
              <a:ext cx="1569660" cy="396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点击添加标题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3" name="Rectangle 48"/>
            <p:cNvSpPr/>
            <p:nvPr/>
          </p:nvSpPr>
          <p:spPr>
            <a:xfrm>
              <a:off x="4671803" y="3984202"/>
              <a:ext cx="3857625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及以上版本，单击选中图片，右键，设置图片格式，填充，图片或纹理填充，文件，选择你要得图片即可；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Office2010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及以上版本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40905" y="1478364"/>
            <a:ext cx="1102000" cy="1102000"/>
            <a:chOff x="1340905" y="1478364"/>
            <a:chExt cx="1102000" cy="1102000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40905" y="1478364"/>
              <a:ext cx="1102000" cy="1102000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4" name="TextBox 47"/>
            <p:cNvSpPr txBox="1"/>
            <p:nvPr/>
          </p:nvSpPr>
          <p:spPr>
            <a:xfrm>
              <a:off x="1546702" y="1923773"/>
              <a:ext cx="723275" cy="2695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添加标题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5758" y="2580364"/>
            <a:ext cx="1359466" cy="1359466"/>
            <a:chOff x="805758" y="2580364"/>
            <a:chExt cx="1359466" cy="1359466"/>
          </a:xfrm>
        </p:grpSpPr>
        <p:sp>
          <p:nvSpPr>
            <p:cNvPr id="5" name="Freeform 4"/>
            <p:cNvSpPr>
              <a:spLocks noEditPoints="1"/>
            </p:cNvSpPr>
            <p:nvPr/>
          </p:nvSpPr>
          <p:spPr bwMode="auto">
            <a:xfrm>
              <a:off x="805758" y="2580364"/>
              <a:ext cx="1359466" cy="1359466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5" name="TextBox 47"/>
            <p:cNvSpPr txBox="1"/>
            <p:nvPr/>
          </p:nvSpPr>
          <p:spPr>
            <a:xfrm>
              <a:off x="1069514" y="3112929"/>
              <a:ext cx="877163" cy="32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添加标题</a:t>
              </a: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21759" y="3496095"/>
            <a:ext cx="1102000" cy="1102000"/>
            <a:chOff x="1921759" y="3496095"/>
            <a:chExt cx="1102000" cy="1102000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921759" y="3496095"/>
              <a:ext cx="1102000" cy="1102000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6" name="TextBox 47"/>
            <p:cNvSpPr txBox="1"/>
            <p:nvPr/>
          </p:nvSpPr>
          <p:spPr>
            <a:xfrm>
              <a:off x="2114410" y="3928100"/>
              <a:ext cx="800219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添加标题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65223" y="2136630"/>
            <a:ext cx="1359466" cy="1359466"/>
            <a:chOff x="2165223" y="2136630"/>
            <a:chExt cx="1359466" cy="1359466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2165223" y="2136630"/>
              <a:ext cx="1359466" cy="1359466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7" name="TextBox 47"/>
            <p:cNvSpPr txBox="1"/>
            <p:nvPr/>
          </p:nvSpPr>
          <p:spPr>
            <a:xfrm>
              <a:off x="2398237" y="2657001"/>
              <a:ext cx="954107" cy="345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添加标题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22" name="圆角矩形 21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24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8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市场开拓计划</a:t>
            </a:r>
          </a:p>
        </p:txBody>
      </p:sp>
      <p:sp>
        <p:nvSpPr>
          <p:cNvPr id="43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89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53" name="圆角矩形 52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5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63" name="直接连接符 62"/>
          <p:cNvCxnSpPr/>
          <p:nvPr/>
        </p:nvCxnSpPr>
        <p:spPr>
          <a:xfrm>
            <a:off x="2771776" y="485775"/>
            <a:ext cx="104457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竞争对手分析</a:t>
            </a:r>
          </a:p>
        </p:txBody>
      </p:sp>
      <p:sp>
        <p:nvSpPr>
          <p:cNvPr id="67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4673" y="1581598"/>
            <a:ext cx="2545491" cy="648864"/>
            <a:chOff x="764673" y="1581598"/>
            <a:chExt cx="2545491" cy="648864"/>
          </a:xfrm>
        </p:grpSpPr>
        <p:sp>
          <p:nvSpPr>
            <p:cNvPr id="74" name="矩形 73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764673" y="1820093"/>
              <a:ext cx="2532792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5" name="TextBox 1"/>
            <p:cNvSpPr txBox="1"/>
            <p:nvPr/>
          </p:nvSpPr>
          <p:spPr>
            <a:xfrm>
              <a:off x="2202168" y="1581598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2905804" y="1869017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29247" y="2480123"/>
            <a:ext cx="2545491" cy="648864"/>
            <a:chOff x="329247" y="2480123"/>
            <a:chExt cx="2545491" cy="648864"/>
          </a:xfrm>
        </p:grpSpPr>
        <p:sp>
          <p:nvSpPr>
            <p:cNvPr id="77" name="矩形 76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329247" y="2718618"/>
              <a:ext cx="2532792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9" name="TextBox 1"/>
            <p:cNvSpPr txBox="1"/>
            <p:nvPr/>
          </p:nvSpPr>
          <p:spPr>
            <a:xfrm>
              <a:off x="1766742" y="2480123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80" name="直接连接符 79"/>
            <p:cNvCxnSpPr/>
            <p:nvPr/>
          </p:nvCxnSpPr>
          <p:spPr>
            <a:xfrm>
              <a:off x="2470378" y="2767542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30280" y="3452285"/>
            <a:ext cx="2545491" cy="648864"/>
            <a:chOff x="630280" y="3452285"/>
            <a:chExt cx="2545491" cy="648864"/>
          </a:xfrm>
        </p:grpSpPr>
        <p:sp>
          <p:nvSpPr>
            <p:cNvPr id="81" name="矩形 80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630280" y="3690780"/>
              <a:ext cx="2532792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2" name="TextBox 1"/>
            <p:cNvSpPr txBox="1"/>
            <p:nvPr/>
          </p:nvSpPr>
          <p:spPr>
            <a:xfrm>
              <a:off x="2067775" y="3452285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>
            <a:xfrm>
              <a:off x="2771411" y="3739704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689354" y="1581598"/>
            <a:ext cx="2510261" cy="668088"/>
            <a:chOff x="5689354" y="1581598"/>
            <a:chExt cx="2510261" cy="668088"/>
          </a:xfrm>
        </p:grpSpPr>
        <p:sp>
          <p:nvSpPr>
            <p:cNvPr id="85" name="矩形 84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5689354" y="1839317"/>
              <a:ext cx="2510261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6" name="TextBox 1"/>
            <p:cNvSpPr txBox="1"/>
            <p:nvPr/>
          </p:nvSpPr>
          <p:spPr>
            <a:xfrm>
              <a:off x="5697790" y="1581598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>
              <a:off x="5802437" y="1877877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197354" y="2461941"/>
            <a:ext cx="2510261" cy="668088"/>
            <a:chOff x="6197354" y="2461941"/>
            <a:chExt cx="2510261" cy="668088"/>
          </a:xfrm>
        </p:grpSpPr>
        <p:sp>
          <p:nvSpPr>
            <p:cNvPr id="88" name="矩形 87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6197354" y="2719660"/>
              <a:ext cx="2510261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9" name="TextBox 1"/>
            <p:cNvSpPr txBox="1"/>
            <p:nvPr/>
          </p:nvSpPr>
          <p:spPr>
            <a:xfrm>
              <a:off x="6197354" y="2461941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6310437" y="2758220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5692722" y="3423473"/>
            <a:ext cx="2510261" cy="668088"/>
            <a:chOff x="5692722" y="3423473"/>
            <a:chExt cx="2510261" cy="668088"/>
          </a:xfrm>
        </p:grpSpPr>
        <p:sp>
          <p:nvSpPr>
            <p:cNvPr id="91" name="矩形 90" descr="e7d195523061f1c09e9d68d7cf438b91ef959ecb14fc25d26BBA7F7DBC18E55DFF4014AF651F0BF2569D4B6C1DA7F1A4683A481403BD872FC687266AD13265C1DE7C373772FD8728ABDD69ADD03BFF5BE2862BC891DBB79ECA362327F2C95365924B9F5E2A2F64222065020C403C1D5AD12B4F1C921A48ABDBCAC331A52B9AFA367683FCECB3CC67A9A729E9597F40E6"/>
            <p:cNvSpPr/>
            <p:nvPr/>
          </p:nvSpPr>
          <p:spPr>
            <a:xfrm>
              <a:off x="5692722" y="3681192"/>
              <a:ext cx="2510261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2" name="TextBox 1"/>
            <p:cNvSpPr txBox="1"/>
            <p:nvPr/>
          </p:nvSpPr>
          <p:spPr>
            <a:xfrm>
              <a:off x="5730780" y="3423473"/>
              <a:ext cx="1107996" cy="294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竞争对手名字</a:t>
              </a:r>
              <a:endParaRPr kumimoji="0" lang="vi-VN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94" name="直接连接符 93"/>
            <p:cNvCxnSpPr/>
            <p:nvPr/>
          </p:nvCxnSpPr>
          <p:spPr>
            <a:xfrm>
              <a:off x="5805805" y="3719752"/>
              <a:ext cx="26996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537674" y="1377203"/>
            <a:ext cx="1012825" cy="1165225"/>
            <a:chOff x="3537674" y="1377203"/>
            <a:chExt cx="1012825" cy="1165225"/>
          </a:xfrm>
        </p:grpSpPr>
        <p:sp>
          <p:nvSpPr>
            <p:cNvPr id="69" name="Freeform 9"/>
            <p:cNvSpPr/>
            <p:nvPr/>
          </p:nvSpPr>
          <p:spPr bwMode="auto">
            <a:xfrm>
              <a:off x="3537674" y="1377203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95" name="Group 3"/>
            <p:cNvGrpSpPr/>
            <p:nvPr/>
          </p:nvGrpSpPr>
          <p:grpSpPr>
            <a:xfrm>
              <a:off x="3852601" y="1779662"/>
              <a:ext cx="392113" cy="392113"/>
              <a:chOff x="3771900" y="2098675"/>
              <a:chExt cx="392113" cy="392113"/>
            </a:xfrm>
            <a:solidFill>
              <a:schemeClr val="tx2"/>
            </a:solidFill>
          </p:grpSpPr>
          <p:sp>
            <p:nvSpPr>
              <p:cNvPr id="165" name="Freeform 6"/>
              <p:cNvSpPr/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6" name="Freeform 7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7" name="Freeform 8"/>
              <p:cNvSpPr/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8" name="Freeform 9"/>
              <p:cNvSpPr/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9" name="Freeform 10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70" name="Freeform 11"/>
              <p:cNvSpPr/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018561" y="2275728"/>
            <a:ext cx="1011238" cy="1165225"/>
            <a:chOff x="3018561" y="2275728"/>
            <a:chExt cx="1011238" cy="1165225"/>
          </a:xfrm>
        </p:grpSpPr>
        <p:sp>
          <p:nvSpPr>
            <p:cNvPr id="72" name="Freeform 12"/>
            <p:cNvSpPr/>
            <p:nvPr/>
          </p:nvSpPr>
          <p:spPr bwMode="auto">
            <a:xfrm>
              <a:off x="3018561" y="2275728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96" name="Group 35"/>
            <p:cNvGrpSpPr/>
            <p:nvPr/>
          </p:nvGrpSpPr>
          <p:grpSpPr>
            <a:xfrm>
              <a:off x="3307311" y="2681334"/>
              <a:ext cx="420688" cy="354013"/>
              <a:chOff x="4605338" y="3814763"/>
              <a:chExt cx="420688" cy="354013"/>
            </a:xfrm>
            <a:solidFill>
              <a:schemeClr val="tx2"/>
            </a:solidFill>
          </p:grpSpPr>
          <p:sp>
            <p:nvSpPr>
              <p:cNvPr id="157" name="Freeform 32"/>
              <p:cNvSpPr>
                <a:spLocks noEditPoints="1"/>
              </p:cNvSpPr>
              <p:nvPr/>
            </p:nvSpPr>
            <p:spPr bwMode="auto">
              <a:xfrm>
                <a:off x="4605338" y="3814763"/>
                <a:ext cx="420688" cy="354013"/>
              </a:xfrm>
              <a:custGeom>
                <a:avLst/>
                <a:gdLst>
                  <a:gd name="T0" fmla="*/ 507 w 548"/>
                  <a:gd name="T1" fmla="*/ 0 h 462"/>
                  <a:gd name="T2" fmla="*/ 41 w 548"/>
                  <a:gd name="T3" fmla="*/ 0 h 462"/>
                  <a:gd name="T4" fmla="*/ 0 w 548"/>
                  <a:gd name="T5" fmla="*/ 41 h 462"/>
                  <a:gd name="T6" fmla="*/ 0 w 548"/>
                  <a:gd name="T7" fmla="*/ 369 h 462"/>
                  <a:gd name="T8" fmla="*/ 41 w 548"/>
                  <a:gd name="T9" fmla="*/ 409 h 462"/>
                  <a:gd name="T10" fmla="*/ 226 w 548"/>
                  <a:gd name="T11" fmla="*/ 409 h 462"/>
                  <a:gd name="T12" fmla="*/ 226 w 548"/>
                  <a:gd name="T13" fmla="*/ 416 h 462"/>
                  <a:gd name="T14" fmla="*/ 223 w 548"/>
                  <a:gd name="T15" fmla="*/ 428 h 462"/>
                  <a:gd name="T16" fmla="*/ 177 w 548"/>
                  <a:gd name="T17" fmla="*/ 445 h 462"/>
                  <a:gd name="T18" fmla="*/ 160 w 548"/>
                  <a:gd name="T19" fmla="*/ 449 h 462"/>
                  <a:gd name="T20" fmla="*/ 151 w 548"/>
                  <a:gd name="T21" fmla="*/ 449 h 462"/>
                  <a:gd name="T22" fmla="*/ 142 w 548"/>
                  <a:gd name="T23" fmla="*/ 455 h 462"/>
                  <a:gd name="T24" fmla="*/ 142 w 548"/>
                  <a:gd name="T25" fmla="*/ 455 h 462"/>
                  <a:gd name="T26" fmla="*/ 151 w 548"/>
                  <a:gd name="T27" fmla="*/ 462 h 462"/>
                  <a:gd name="T28" fmla="*/ 397 w 548"/>
                  <a:gd name="T29" fmla="*/ 462 h 462"/>
                  <a:gd name="T30" fmla="*/ 406 w 548"/>
                  <a:gd name="T31" fmla="*/ 455 h 462"/>
                  <a:gd name="T32" fmla="*/ 406 w 548"/>
                  <a:gd name="T33" fmla="*/ 455 h 462"/>
                  <a:gd name="T34" fmla="*/ 402 w 548"/>
                  <a:gd name="T35" fmla="*/ 449 h 462"/>
                  <a:gd name="T36" fmla="*/ 389 w 548"/>
                  <a:gd name="T37" fmla="*/ 448 h 462"/>
                  <a:gd name="T38" fmla="*/ 329 w 548"/>
                  <a:gd name="T39" fmla="*/ 426 h 462"/>
                  <a:gd name="T40" fmla="*/ 322 w 548"/>
                  <a:gd name="T41" fmla="*/ 416 h 462"/>
                  <a:gd name="T42" fmla="*/ 322 w 548"/>
                  <a:gd name="T43" fmla="*/ 409 h 462"/>
                  <a:gd name="T44" fmla="*/ 507 w 548"/>
                  <a:gd name="T45" fmla="*/ 409 h 462"/>
                  <a:gd name="T46" fmla="*/ 548 w 548"/>
                  <a:gd name="T47" fmla="*/ 369 h 462"/>
                  <a:gd name="T48" fmla="*/ 548 w 548"/>
                  <a:gd name="T49" fmla="*/ 41 h 462"/>
                  <a:gd name="T50" fmla="*/ 507 w 548"/>
                  <a:gd name="T51" fmla="*/ 0 h 462"/>
                  <a:gd name="T52" fmla="*/ 510 w 548"/>
                  <a:gd name="T53" fmla="*/ 330 h 462"/>
                  <a:gd name="T54" fmla="*/ 497 w 548"/>
                  <a:gd name="T55" fmla="*/ 344 h 462"/>
                  <a:gd name="T56" fmla="*/ 51 w 548"/>
                  <a:gd name="T57" fmla="*/ 344 h 462"/>
                  <a:gd name="T58" fmla="*/ 38 w 548"/>
                  <a:gd name="T59" fmla="*/ 330 h 462"/>
                  <a:gd name="T60" fmla="*/ 38 w 548"/>
                  <a:gd name="T61" fmla="*/ 50 h 462"/>
                  <a:gd name="T62" fmla="*/ 51 w 548"/>
                  <a:gd name="T63" fmla="*/ 36 h 462"/>
                  <a:gd name="T64" fmla="*/ 497 w 548"/>
                  <a:gd name="T65" fmla="*/ 36 h 462"/>
                  <a:gd name="T66" fmla="*/ 510 w 548"/>
                  <a:gd name="T67" fmla="*/ 50 h 462"/>
                  <a:gd name="T68" fmla="*/ 510 w 548"/>
                  <a:gd name="T69" fmla="*/ 33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8" h="462">
                    <a:moveTo>
                      <a:pt x="507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91"/>
                      <a:pt x="18" y="409"/>
                      <a:pt x="41" y="409"/>
                    </a:cubicBezTo>
                    <a:cubicBezTo>
                      <a:pt x="226" y="409"/>
                      <a:pt x="226" y="409"/>
                      <a:pt x="226" y="409"/>
                    </a:cubicBezTo>
                    <a:cubicBezTo>
                      <a:pt x="226" y="416"/>
                      <a:pt x="226" y="416"/>
                      <a:pt x="226" y="416"/>
                    </a:cubicBezTo>
                    <a:cubicBezTo>
                      <a:pt x="226" y="419"/>
                      <a:pt x="225" y="425"/>
                      <a:pt x="223" y="428"/>
                    </a:cubicBezTo>
                    <a:cubicBezTo>
                      <a:pt x="177" y="445"/>
                      <a:pt x="177" y="445"/>
                      <a:pt x="177" y="445"/>
                    </a:cubicBezTo>
                    <a:cubicBezTo>
                      <a:pt x="173" y="447"/>
                      <a:pt x="165" y="449"/>
                      <a:pt x="160" y="449"/>
                    </a:cubicBezTo>
                    <a:cubicBezTo>
                      <a:pt x="151" y="449"/>
                      <a:pt x="151" y="449"/>
                      <a:pt x="151" y="449"/>
                    </a:cubicBezTo>
                    <a:cubicBezTo>
                      <a:pt x="146" y="449"/>
                      <a:pt x="142" y="452"/>
                      <a:pt x="142" y="455"/>
                    </a:cubicBezTo>
                    <a:cubicBezTo>
                      <a:pt x="142" y="455"/>
                      <a:pt x="142" y="455"/>
                      <a:pt x="142" y="455"/>
                    </a:cubicBezTo>
                    <a:cubicBezTo>
                      <a:pt x="142" y="459"/>
                      <a:pt x="146" y="462"/>
                      <a:pt x="151" y="462"/>
                    </a:cubicBezTo>
                    <a:cubicBezTo>
                      <a:pt x="397" y="462"/>
                      <a:pt x="397" y="462"/>
                      <a:pt x="397" y="462"/>
                    </a:cubicBezTo>
                    <a:cubicBezTo>
                      <a:pt x="402" y="462"/>
                      <a:pt x="406" y="459"/>
                      <a:pt x="406" y="455"/>
                    </a:cubicBezTo>
                    <a:cubicBezTo>
                      <a:pt x="406" y="455"/>
                      <a:pt x="406" y="455"/>
                      <a:pt x="406" y="455"/>
                    </a:cubicBezTo>
                    <a:cubicBezTo>
                      <a:pt x="406" y="452"/>
                      <a:pt x="404" y="449"/>
                      <a:pt x="402" y="449"/>
                    </a:cubicBezTo>
                    <a:cubicBezTo>
                      <a:pt x="399" y="449"/>
                      <a:pt x="393" y="448"/>
                      <a:pt x="389" y="448"/>
                    </a:cubicBezTo>
                    <a:cubicBezTo>
                      <a:pt x="329" y="426"/>
                      <a:pt x="329" y="426"/>
                      <a:pt x="329" y="426"/>
                    </a:cubicBezTo>
                    <a:cubicBezTo>
                      <a:pt x="325" y="424"/>
                      <a:pt x="322" y="419"/>
                      <a:pt x="322" y="416"/>
                    </a:cubicBezTo>
                    <a:cubicBezTo>
                      <a:pt x="322" y="409"/>
                      <a:pt x="322" y="409"/>
                      <a:pt x="322" y="409"/>
                    </a:cubicBezTo>
                    <a:cubicBezTo>
                      <a:pt x="507" y="409"/>
                      <a:pt x="507" y="409"/>
                      <a:pt x="507" y="409"/>
                    </a:cubicBezTo>
                    <a:cubicBezTo>
                      <a:pt x="530" y="409"/>
                      <a:pt x="548" y="391"/>
                      <a:pt x="548" y="369"/>
                    </a:cubicBezTo>
                    <a:cubicBezTo>
                      <a:pt x="548" y="41"/>
                      <a:pt x="548" y="41"/>
                      <a:pt x="548" y="41"/>
                    </a:cubicBezTo>
                    <a:cubicBezTo>
                      <a:pt x="548" y="18"/>
                      <a:pt x="530" y="0"/>
                      <a:pt x="507" y="0"/>
                    </a:cubicBezTo>
                    <a:close/>
                    <a:moveTo>
                      <a:pt x="510" y="330"/>
                    </a:moveTo>
                    <a:cubicBezTo>
                      <a:pt x="510" y="337"/>
                      <a:pt x="504" y="343"/>
                      <a:pt x="497" y="344"/>
                    </a:cubicBezTo>
                    <a:cubicBezTo>
                      <a:pt x="51" y="344"/>
                      <a:pt x="51" y="344"/>
                      <a:pt x="51" y="344"/>
                    </a:cubicBezTo>
                    <a:cubicBezTo>
                      <a:pt x="44" y="343"/>
                      <a:pt x="38" y="337"/>
                      <a:pt x="38" y="33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2"/>
                      <a:pt x="44" y="36"/>
                      <a:pt x="51" y="36"/>
                    </a:cubicBezTo>
                    <a:cubicBezTo>
                      <a:pt x="497" y="36"/>
                      <a:pt x="497" y="36"/>
                      <a:pt x="497" y="36"/>
                    </a:cubicBezTo>
                    <a:cubicBezTo>
                      <a:pt x="504" y="36"/>
                      <a:pt x="510" y="42"/>
                      <a:pt x="510" y="50"/>
                    </a:cubicBezTo>
                    <a:lnTo>
                      <a:pt x="510" y="3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8" name="Oval 33"/>
              <p:cNvSpPr>
                <a:spLocks noChangeArrowheads="1"/>
              </p:cNvSpPr>
              <p:nvPr/>
            </p:nvSpPr>
            <p:spPr bwMode="auto">
              <a:xfrm>
                <a:off x="4932363" y="4103688"/>
                <a:ext cx="6350" cy="4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9" name="Freeform 34"/>
              <p:cNvSpPr/>
              <p:nvPr/>
            </p:nvSpPr>
            <p:spPr bwMode="auto">
              <a:xfrm>
                <a:off x="4943475" y="4100513"/>
                <a:ext cx="47625" cy="9525"/>
              </a:xfrm>
              <a:custGeom>
                <a:avLst/>
                <a:gdLst>
                  <a:gd name="T0" fmla="*/ 63 w 63"/>
                  <a:gd name="T1" fmla="*/ 6 h 13"/>
                  <a:gd name="T2" fmla="*/ 57 w 63"/>
                  <a:gd name="T3" fmla="*/ 13 h 13"/>
                  <a:gd name="T4" fmla="*/ 6 w 63"/>
                  <a:gd name="T5" fmla="*/ 13 h 13"/>
                  <a:gd name="T6" fmla="*/ 0 w 63"/>
                  <a:gd name="T7" fmla="*/ 6 h 13"/>
                  <a:gd name="T8" fmla="*/ 0 w 63"/>
                  <a:gd name="T9" fmla="*/ 6 h 13"/>
                  <a:gd name="T10" fmla="*/ 6 w 63"/>
                  <a:gd name="T11" fmla="*/ 0 h 13"/>
                  <a:gd name="T12" fmla="*/ 57 w 63"/>
                  <a:gd name="T13" fmla="*/ 0 h 13"/>
                  <a:gd name="T14" fmla="*/ 63 w 63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">
                    <a:moveTo>
                      <a:pt x="63" y="6"/>
                    </a:moveTo>
                    <a:cubicBezTo>
                      <a:pt x="63" y="10"/>
                      <a:pt x="60" y="13"/>
                      <a:pt x="5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0" y="0"/>
                      <a:pt x="63" y="3"/>
                      <a:pt x="6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0" name="Freeform 35"/>
              <p:cNvSpPr/>
              <p:nvPr/>
            </p:nvSpPr>
            <p:spPr bwMode="auto">
              <a:xfrm>
                <a:off x="4922838" y="3875088"/>
                <a:ext cx="34925" cy="166688"/>
              </a:xfrm>
              <a:custGeom>
                <a:avLst/>
                <a:gdLst>
                  <a:gd name="T0" fmla="*/ 45 w 45"/>
                  <a:gd name="T1" fmla="*/ 193 h 216"/>
                  <a:gd name="T2" fmla="*/ 22 w 45"/>
                  <a:gd name="T3" fmla="*/ 216 h 216"/>
                  <a:gd name="T4" fmla="*/ 22 w 45"/>
                  <a:gd name="T5" fmla="*/ 216 h 216"/>
                  <a:gd name="T6" fmla="*/ 0 w 45"/>
                  <a:gd name="T7" fmla="*/ 193 h 216"/>
                  <a:gd name="T8" fmla="*/ 0 w 45"/>
                  <a:gd name="T9" fmla="*/ 23 h 216"/>
                  <a:gd name="T10" fmla="*/ 22 w 45"/>
                  <a:gd name="T11" fmla="*/ 0 h 216"/>
                  <a:gd name="T12" fmla="*/ 22 w 45"/>
                  <a:gd name="T13" fmla="*/ 0 h 216"/>
                  <a:gd name="T14" fmla="*/ 45 w 45"/>
                  <a:gd name="T15" fmla="*/ 23 h 216"/>
                  <a:gd name="T16" fmla="*/ 45 w 45"/>
                  <a:gd name="T17" fmla="*/ 19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16">
                    <a:moveTo>
                      <a:pt x="45" y="193"/>
                    </a:moveTo>
                    <a:cubicBezTo>
                      <a:pt x="45" y="206"/>
                      <a:pt x="35" y="216"/>
                      <a:pt x="22" y="216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10" y="216"/>
                      <a:pt x="0" y="206"/>
                      <a:pt x="0" y="19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1" name="Freeform 36"/>
              <p:cNvSpPr/>
              <p:nvPr/>
            </p:nvSpPr>
            <p:spPr bwMode="auto">
              <a:xfrm>
                <a:off x="4860925" y="3903663"/>
                <a:ext cx="34925" cy="138113"/>
              </a:xfrm>
              <a:custGeom>
                <a:avLst/>
                <a:gdLst>
                  <a:gd name="T0" fmla="*/ 45 w 45"/>
                  <a:gd name="T1" fmla="*/ 157 h 180"/>
                  <a:gd name="T2" fmla="*/ 23 w 45"/>
                  <a:gd name="T3" fmla="*/ 180 h 180"/>
                  <a:gd name="T4" fmla="*/ 23 w 45"/>
                  <a:gd name="T5" fmla="*/ 180 h 180"/>
                  <a:gd name="T6" fmla="*/ 0 w 45"/>
                  <a:gd name="T7" fmla="*/ 157 h 180"/>
                  <a:gd name="T8" fmla="*/ 0 w 45"/>
                  <a:gd name="T9" fmla="*/ 23 h 180"/>
                  <a:gd name="T10" fmla="*/ 23 w 45"/>
                  <a:gd name="T11" fmla="*/ 0 h 180"/>
                  <a:gd name="T12" fmla="*/ 23 w 45"/>
                  <a:gd name="T13" fmla="*/ 0 h 180"/>
                  <a:gd name="T14" fmla="*/ 45 w 45"/>
                  <a:gd name="T15" fmla="*/ 23 h 180"/>
                  <a:gd name="T16" fmla="*/ 45 w 45"/>
                  <a:gd name="T17" fmla="*/ 15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80">
                    <a:moveTo>
                      <a:pt x="45" y="157"/>
                    </a:moveTo>
                    <a:cubicBezTo>
                      <a:pt x="45" y="170"/>
                      <a:pt x="35" y="180"/>
                      <a:pt x="23" y="180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10" y="180"/>
                      <a:pt x="0" y="170"/>
                      <a:pt x="0" y="15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2" name="Freeform 37"/>
              <p:cNvSpPr/>
              <p:nvPr/>
            </p:nvSpPr>
            <p:spPr bwMode="auto">
              <a:xfrm>
                <a:off x="4799013" y="3930650"/>
                <a:ext cx="33338" cy="111125"/>
              </a:xfrm>
              <a:custGeom>
                <a:avLst/>
                <a:gdLst>
                  <a:gd name="T0" fmla="*/ 44 w 44"/>
                  <a:gd name="T1" fmla="*/ 121 h 144"/>
                  <a:gd name="T2" fmla="*/ 22 w 44"/>
                  <a:gd name="T3" fmla="*/ 144 h 144"/>
                  <a:gd name="T4" fmla="*/ 22 w 44"/>
                  <a:gd name="T5" fmla="*/ 144 h 144"/>
                  <a:gd name="T6" fmla="*/ 0 w 44"/>
                  <a:gd name="T7" fmla="*/ 121 h 144"/>
                  <a:gd name="T8" fmla="*/ 0 w 44"/>
                  <a:gd name="T9" fmla="*/ 23 h 144"/>
                  <a:gd name="T10" fmla="*/ 22 w 44"/>
                  <a:gd name="T11" fmla="*/ 0 h 144"/>
                  <a:gd name="T12" fmla="*/ 22 w 44"/>
                  <a:gd name="T13" fmla="*/ 0 h 144"/>
                  <a:gd name="T14" fmla="*/ 44 w 44"/>
                  <a:gd name="T15" fmla="*/ 23 h 144"/>
                  <a:gd name="T16" fmla="*/ 44 w 44"/>
                  <a:gd name="T17" fmla="*/ 12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4">
                    <a:moveTo>
                      <a:pt x="44" y="121"/>
                    </a:moveTo>
                    <a:cubicBezTo>
                      <a:pt x="44" y="134"/>
                      <a:pt x="34" y="144"/>
                      <a:pt x="22" y="144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0" y="144"/>
                      <a:pt x="0" y="134"/>
                      <a:pt x="0" y="1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lnTo>
                      <a:pt x="4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3" name="Freeform 38"/>
              <p:cNvSpPr/>
              <p:nvPr/>
            </p:nvSpPr>
            <p:spPr bwMode="auto">
              <a:xfrm>
                <a:off x="4737100" y="3959225"/>
                <a:ext cx="34925" cy="82550"/>
              </a:xfrm>
              <a:custGeom>
                <a:avLst/>
                <a:gdLst>
                  <a:gd name="T0" fmla="*/ 45 w 45"/>
                  <a:gd name="T1" fmla="*/ 85 h 108"/>
                  <a:gd name="T2" fmla="*/ 22 w 45"/>
                  <a:gd name="T3" fmla="*/ 108 h 108"/>
                  <a:gd name="T4" fmla="*/ 22 w 45"/>
                  <a:gd name="T5" fmla="*/ 108 h 108"/>
                  <a:gd name="T6" fmla="*/ 0 w 45"/>
                  <a:gd name="T7" fmla="*/ 85 h 108"/>
                  <a:gd name="T8" fmla="*/ 0 w 45"/>
                  <a:gd name="T9" fmla="*/ 23 h 108"/>
                  <a:gd name="T10" fmla="*/ 22 w 45"/>
                  <a:gd name="T11" fmla="*/ 0 h 108"/>
                  <a:gd name="T12" fmla="*/ 22 w 45"/>
                  <a:gd name="T13" fmla="*/ 0 h 108"/>
                  <a:gd name="T14" fmla="*/ 45 w 45"/>
                  <a:gd name="T15" fmla="*/ 23 h 108"/>
                  <a:gd name="T16" fmla="*/ 45 w 45"/>
                  <a:gd name="T17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8">
                    <a:moveTo>
                      <a:pt x="45" y="85"/>
                    </a:moveTo>
                    <a:cubicBezTo>
                      <a:pt x="45" y="98"/>
                      <a:pt x="35" y="108"/>
                      <a:pt x="22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0" y="108"/>
                      <a:pt x="0" y="98"/>
                      <a:pt x="0" y="8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4" name="Freeform 39"/>
              <p:cNvSpPr/>
              <p:nvPr/>
            </p:nvSpPr>
            <p:spPr bwMode="auto">
              <a:xfrm>
                <a:off x="4675188" y="3986213"/>
                <a:ext cx="33338" cy="55563"/>
              </a:xfrm>
              <a:custGeom>
                <a:avLst/>
                <a:gdLst>
                  <a:gd name="T0" fmla="*/ 45 w 45"/>
                  <a:gd name="T1" fmla="*/ 49 h 72"/>
                  <a:gd name="T2" fmla="*/ 23 w 45"/>
                  <a:gd name="T3" fmla="*/ 72 h 72"/>
                  <a:gd name="T4" fmla="*/ 23 w 45"/>
                  <a:gd name="T5" fmla="*/ 72 h 72"/>
                  <a:gd name="T6" fmla="*/ 0 w 45"/>
                  <a:gd name="T7" fmla="*/ 49 h 72"/>
                  <a:gd name="T8" fmla="*/ 0 w 45"/>
                  <a:gd name="T9" fmla="*/ 23 h 72"/>
                  <a:gd name="T10" fmla="*/ 23 w 45"/>
                  <a:gd name="T11" fmla="*/ 0 h 72"/>
                  <a:gd name="T12" fmla="*/ 23 w 45"/>
                  <a:gd name="T13" fmla="*/ 0 h 72"/>
                  <a:gd name="T14" fmla="*/ 45 w 45"/>
                  <a:gd name="T15" fmla="*/ 23 h 72"/>
                  <a:gd name="T16" fmla="*/ 45 w 45"/>
                  <a:gd name="T17" fmla="*/ 4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72">
                    <a:moveTo>
                      <a:pt x="45" y="49"/>
                    </a:moveTo>
                    <a:cubicBezTo>
                      <a:pt x="45" y="62"/>
                      <a:pt x="35" y="72"/>
                      <a:pt x="23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10" y="72"/>
                      <a:pt x="0" y="62"/>
                      <a:pt x="0" y="4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575899" y="1377203"/>
            <a:ext cx="1012825" cy="1165225"/>
            <a:chOff x="4575899" y="1377203"/>
            <a:chExt cx="1012825" cy="1165225"/>
          </a:xfrm>
        </p:grpSpPr>
        <p:sp>
          <p:nvSpPr>
            <p:cNvPr id="68" name="Freeform 8"/>
            <p:cNvSpPr/>
            <p:nvPr/>
          </p:nvSpPr>
          <p:spPr bwMode="auto">
            <a:xfrm>
              <a:off x="4575899" y="1377203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97" name="Group 44"/>
            <p:cNvGrpSpPr/>
            <p:nvPr/>
          </p:nvGrpSpPr>
          <p:grpSpPr>
            <a:xfrm>
              <a:off x="4910950" y="1789422"/>
              <a:ext cx="357188" cy="407988"/>
              <a:chOff x="3789363" y="3787775"/>
              <a:chExt cx="357188" cy="407988"/>
            </a:xfrm>
            <a:solidFill>
              <a:schemeClr val="tx2"/>
            </a:solidFill>
          </p:grpSpPr>
          <p:sp>
            <p:nvSpPr>
              <p:cNvPr id="133" name="Freeform 40"/>
              <p:cNvSpPr>
                <a:spLocks noEditPoints="1"/>
              </p:cNvSpPr>
              <p:nvPr/>
            </p:nvSpPr>
            <p:spPr bwMode="auto">
              <a:xfrm>
                <a:off x="3789363" y="3787775"/>
                <a:ext cx="357188" cy="407988"/>
              </a:xfrm>
              <a:custGeom>
                <a:avLst/>
                <a:gdLst>
                  <a:gd name="T0" fmla="*/ 403 w 464"/>
                  <a:gd name="T1" fmla="*/ 0 h 532"/>
                  <a:gd name="T2" fmla="*/ 61 w 464"/>
                  <a:gd name="T3" fmla="*/ 0 h 532"/>
                  <a:gd name="T4" fmla="*/ 0 w 464"/>
                  <a:gd name="T5" fmla="*/ 62 h 532"/>
                  <a:gd name="T6" fmla="*/ 0 w 464"/>
                  <a:gd name="T7" fmla="*/ 470 h 532"/>
                  <a:gd name="T8" fmla="*/ 61 w 464"/>
                  <a:gd name="T9" fmla="*/ 532 h 532"/>
                  <a:gd name="T10" fmla="*/ 403 w 464"/>
                  <a:gd name="T11" fmla="*/ 532 h 532"/>
                  <a:gd name="T12" fmla="*/ 464 w 464"/>
                  <a:gd name="T13" fmla="*/ 470 h 532"/>
                  <a:gd name="T14" fmla="*/ 464 w 464"/>
                  <a:gd name="T15" fmla="*/ 62 h 532"/>
                  <a:gd name="T16" fmla="*/ 403 w 464"/>
                  <a:gd name="T17" fmla="*/ 0 h 532"/>
                  <a:gd name="T18" fmla="*/ 430 w 464"/>
                  <a:gd name="T19" fmla="*/ 470 h 532"/>
                  <a:gd name="T20" fmla="*/ 403 w 464"/>
                  <a:gd name="T21" fmla="*/ 498 h 532"/>
                  <a:gd name="T22" fmla="*/ 61 w 464"/>
                  <a:gd name="T23" fmla="*/ 498 h 532"/>
                  <a:gd name="T24" fmla="*/ 34 w 464"/>
                  <a:gd name="T25" fmla="*/ 470 h 532"/>
                  <a:gd name="T26" fmla="*/ 34 w 464"/>
                  <a:gd name="T27" fmla="*/ 62 h 532"/>
                  <a:gd name="T28" fmla="*/ 61 w 464"/>
                  <a:gd name="T29" fmla="*/ 34 h 532"/>
                  <a:gd name="T30" fmla="*/ 403 w 464"/>
                  <a:gd name="T31" fmla="*/ 34 h 532"/>
                  <a:gd name="T32" fmla="*/ 430 w 464"/>
                  <a:gd name="T33" fmla="*/ 62 h 532"/>
                  <a:gd name="T34" fmla="*/ 430 w 464"/>
                  <a:gd name="T35" fmla="*/ 470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4" h="532">
                    <a:moveTo>
                      <a:pt x="403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27" y="1"/>
                      <a:pt x="0" y="28"/>
                      <a:pt x="0" y="62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0" y="504"/>
                      <a:pt x="27" y="531"/>
                      <a:pt x="61" y="532"/>
                    </a:cubicBezTo>
                    <a:cubicBezTo>
                      <a:pt x="403" y="532"/>
                      <a:pt x="403" y="532"/>
                      <a:pt x="403" y="532"/>
                    </a:cubicBezTo>
                    <a:cubicBezTo>
                      <a:pt x="437" y="531"/>
                      <a:pt x="464" y="504"/>
                      <a:pt x="464" y="470"/>
                    </a:cubicBezTo>
                    <a:cubicBezTo>
                      <a:pt x="464" y="62"/>
                      <a:pt x="464" y="62"/>
                      <a:pt x="464" y="62"/>
                    </a:cubicBezTo>
                    <a:cubicBezTo>
                      <a:pt x="464" y="28"/>
                      <a:pt x="437" y="1"/>
                      <a:pt x="403" y="0"/>
                    </a:cubicBezTo>
                    <a:close/>
                    <a:moveTo>
                      <a:pt x="430" y="470"/>
                    </a:moveTo>
                    <a:cubicBezTo>
                      <a:pt x="430" y="485"/>
                      <a:pt x="418" y="497"/>
                      <a:pt x="403" y="498"/>
                    </a:cubicBezTo>
                    <a:cubicBezTo>
                      <a:pt x="61" y="498"/>
                      <a:pt x="61" y="498"/>
                      <a:pt x="61" y="498"/>
                    </a:cubicBezTo>
                    <a:cubicBezTo>
                      <a:pt x="46" y="497"/>
                      <a:pt x="34" y="485"/>
                      <a:pt x="34" y="470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47"/>
                      <a:pt x="46" y="35"/>
                      <a:pt x="61" y="34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418" y="35"/>
                      <a:pt x="430" y="47"/>
                      <a:pt x="430" y="62"/>
                    </a:cubicBezTo>
                    <a:lnTo>
                      <a:pt x="430" y="47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4" name="Freeform 41"/>
              <p:cNvSpPr/>
              <p:nvPr/>
            </p:nvSpPr>
            <p:spPr bwMode="auto">
              <a:xfrm>
                <a:off x="3916363" y="3997325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5" name="Freeform 42"/>
              <p:cNvSpPr/>
              <p:nvPr/>
            </p:nvSpPr>
            <p:spPr bwMode="auto">
              <a:xfrm>
                <a:off x="3976688" y="4100513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6" name="Freeform 43"/>
              <p:cNvSpPr/>
              <p:nvPr/>
            </p:nvSpPr>
            <p:spPr bwMode="auto">
              <a:xfrm>
                <a:off x="3916363" y="3946525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7" name="Freeform 44"/>
              <p:cNvSpPr/>
              <p:nvPr/>
            </p:nvSpPr>
            <p:spPr bwMode="auto">
              <a:xfrm>
                <a:off x="3916363" y="4100513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8" name="Freeform 45"/>
              <p:cNvSpPr/>
              <p:nvPr/>
            </p:nvSpPr>
            <p:spPr bwMode="auto">
              <a:xfrm>
                <a:off x="3916363" y="4049713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9" name="Freeform 46"/>
              <p:cNvSpPr/>
              <p:nvPr/>
            </p:nvSpPr>
            <p:spPr bwMode="auto">
              <a:xfrm>
                <a:off x="3854450" y="4049713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0" name="Freeform 47"/>
              <p:cNvSpPr/>
              <p:nvPr/>
            </p:nvSpPr>
            <p:spPr bwMode="auto">
              <a:xfrm>
                <a:off x="3854450" y="3946525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1" name="Freeform 48"/>
              <p:cNvSpPr/>
              <p:nvPr/>
            </p:nvSpPr>
            <p:spPr bwMode="auto">
              <a:xfrm>
                <a:off x="3854450" y="3997325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2" name="Freeform 49"/>
              <p:cNvSpPr/>
              <p:nvPr/>
            </p:nvSpPr>
            <p:spPr bwMode="auto">
              <a:xfrm>
                <a:off x="3854450" y="4100513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3" name="Freeform 50"/>
              <p:cNvSpPr/>
              <p:nvPr/>
            </p:nvSpPr>
            <p:spPr bwMode="auto">
              <a:xfrm>
                <a:off x="4037013" y="3946525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4" name="Freeform 51"/>
              <p:cNvSpPr/>
              <p:nvPr/>
            </p:nvSpPr>
            <p:spPr bwMode="auto">
              <a:xfrm>
                <a:off x="4037013" y="3997325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5" name="Freeform 52"/>
              <p:cNvSpPr/>
              <p:nvPr/>
            </p:nvSpPr>
            <p:spPr bwMode="auto">
              <a:xfrm>
                <a:off x="3976688" y="3997325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6" name="Freeform 53"/>
              <p:cNvSpPr/>
              <p:nvPr/>
            </p:nvSpPr>
            <p:spPr bwMode="auto">
              <a:xfrm>
                <a:off x="3976688" y="4049713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7" name="Freeform 54"/>
              <p:cNvSpPr/>
              <p:nvPr/>
            </p:nvSpPr>
            <p:spPr bwMode="auto">
              <a:xfrm>
                <a:off x="4037013" y="4049713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8" name="Freeform 55"/>
              <p:cNvSpPr/>
              <p:nvPr/>
            </p:nvSpPr>
            <p:spPr bwMode="auto">
              <a:xfrm>
                <a:off x="3976688" y="3946525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9" name="Freeform 56"/>
              <p:cNvSpPr/>
              <p:nvPr/>
            </p:nvSpPr>
            <p:spPr bwMode="auto">
              <a:xfrm>
                <a:off x="4037013" y="4100513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0" name="Freeform 57"/>
              <p:cNvSpPr/>
              <p:nvPr/>
            </p:nvSpPr>
            <p:spPr bwMode="auto">
              <a:xfrm>
                <a:off x="3849688" y="3840163"/>
                <a:ext cx="236538" cy="79375"/>
              </a:xfrm>
              <a:custGeom>
                <a:avLst/>
                <a:gdLst>
                  <a:gd name="T0" fmla="*/ 287 w 308"/>
                  <a:gd name="T1" fmla="*/ 0 h 105"/>
                  <a:gd name="T2" fmla="*/ 21 w 308"/>
                  <a:gd name="T3" fmla="*/ 0 h 105"/>
                  <a:gd name="T4" fmla="*/ 0 w 308"/>
                  <a:gd name="T5" fmla="*/ 26 h 105"/>
                  <a:gd name="T6" fmla="*/ 0 w 308"/>
                  <a:gd name="T7" fmla="*/ 79 h 105"/>
                  <a:gd name="T8" fmla="*/ 21 w 308"/>
                  <a:gd name="T9" fmla="*/ 105 h 105"/>
                  <a:gd name="T10" fmla="*/ 287 w 308"/>
                  <a:gd name="T11" fmla="*/ 105 h 105"/>
                  <a:gd name="T12" fmla="*/ 308 w 308"/>
                  <a:gd name="T13" fmla="*/ 79 h 105"/>
                  <a:gd name="T14" fmla="*/ 308 w 308"/>
                  <a:gd name="T15" fmla="*/ 26 h 105"/>
                  <a:gd name="T16" fmla="*/ 287 w 308"/>
                  <a:gd name="T1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105">
                    <a:moveTo>
                      <a:pt x="287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11"/>
                      <a:pt x="0" y="2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4"/>
                      <a:pt x="10" y="105"/>
                      <a:pt x="21" y="105"/>
                    </a:cubicBezTo>
                    <a:cubicBezTo>
                      <a:pt x="287" y="105"/>
                      <a:pt x="287" y="105"/>
                      <a:pt x="287" y="105"/>
                    </a:cubicBezTo>
                    <a:cubicBezTo>
                      <a:pt x="298" y="105"/>
                      <a:pt x="308" y="94"/>
                      <a:pt x="308" y="79"/>
                    </a:cubicBezTo>
                    <a:cubicBezTo>
                      <a:pt x="308" y="26"/>
                      <a:pt x="308" y="26"/>
                      <a:pt x="308" y="26"/>
                    </a:cubicBezTo>
                    <a:cubicBezTo>
                      <a:pt x="308" y="11"/>
                      <a:pt x="298" y="0"/>
                      <a:pt x="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1" name="Freeform 58"/>
              <p:cNvSpPr/>
              <p:nvPr/>
            </p:nvSpPr>
            <p:spPr bwMode="auto">
              <a:xfrm>
                <a:off x="3921125" y="3862388"/>
                <a:ext cx="15875" cy="34925"/>
              </a:xfrm>
              <a:custGeom>
                <a:avLst/>
                <a:gdLst>
                  <a:gd name="T0" fmla="*/ 5 w 10"/>
                  <a:gd name="T1" fmla="*/ 4 h 22"/>
                  <a:gd name="T2" fmla="*/ 5 w 10"/>
                  <a:gd name="T3" fmla="*/ 4 h 22"/>
                  <a:gd name="T4" fmla="*/ 1 w 10"/>
                  <a:gd name="T5" fmla="*/ 6 h 22"/>
                  <a:gd name="T6" fmla="*/ 0 w 10"/>
                  <a:gd name="T7" fmla="*/ 2 h 22"/>
                  <a:gd name="T8" fmla="*/ 5 w 10"/>
                  <a:gd name="T9" fmla="*/ 0 h 22"/>
                  <a:gd name="T10" fmla="*/ 10 w 10"/>
                  <a:gd name="T11" fmla="*/ 0 h 22"/>
                  <a:gd name="T12" fmla="*/ 10 w 10"/>
                  <a:gd name="T13" fmla="*/ 22 h 22"/>
                  <a:gd name="T14" fmla="*/ 5 w 10"/>
                  <a:gd name="T15" fmla="*/ 22 h 22"/>
                  <a:gd name="T16" fmla="*/ 5 w 1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22">
                    <a:moveTo>
                      <a:pt x="5" y="4"/>
                    </a:moveTo>
                    <a:lnTo>
                      <a:pt x="5" y="4"/>
                    </a:lnTo>
                    <a:lnTo>
                      <a:pt x="1" y="6"/>
                    </a:lnTo>
                    <a:lnTo>
                      <a:pt x="0" y="2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2" name="Freeform 59"/>
              <p:cNvSpPr/>
              <p:nvPr/>
            </p:nvSpPr>
            <p:spPr bwMode="auto">
              <a:xfrm>
                <a:off x="3944938" y="3860800"/>
                <a:ext cx="20638" cy="36513"/>
              </a:xfrm>
              <a:custGeom>
                <a:avLst/>
                <a:gdLst>
                  <a:gd name="T0" fmla="*/ 0 w 27"/>
                  <a:gd name="T1" fmla="*/ 48 h 48"/>
                  <a:gd name="T2" fmla="*/ 0 w 27"/>
                  <a:gd name="T3" fmla="*/ 41 h 48"/>
                  <a:gd name="T4" fmla="*/ 5 w 27"/>
                  <a:gd name="T5" fmla="*/ 34 h 48"/>
                  <a:gd name="T6" fmla="*/ 16 w 27"/>
                  <a:gd name="T7" fmla="*/ 15 h 48"/>
                  <a:gd name="T8" fmla="*/ 10 w 27"/>
                  <a:gd name="T9" fmla="*/ 9 h 48"/>
                  <a:gd name="T10" fmla="*/ 3 w 27"/>
                  <a:gd name="T11" fmla="*/ 12 h 48"/>
                  <a:gd name="T12" fmla="*/ 1 w 27"/>
                  <a:gd name="T13" fmla="*/ 3 h 48"/>
                  <a:gd name="T14" fmla="*/ 12 w 27"/>
                  <a:gd name="T15" fmla="*/ 0 h 48"/>
                  <a:gd name="T16" fmla="*/ 27 w 27"/>
                  <a:gd name="T17" fmla="*/ 14 h 48"/>
                  <a:gd name="T18" fmla="*/ 16 w 27"/>
                  <a:gd name="T19" fmla="*/ 35 h 48"/>
                  <a:gd name="T20" fmla="*/ 14 w 27"/>
                  <a:gd name="T21" fmla="*/ 38 h 48"/>
                  <a:gd name="T22" fmla="*/ 14 w 27"/>
                  <a:gd name="T23" fmla="*/ 38 h 48"/>
                  <a:gd name="T24" fmla="*/ 27 w 27"/>
                  <a:gd name="T25" fmla="*/ 38 h 48"/>
                  <a:gd name="T26" fmla="*/ 27 w 27"/>
                  <a:gd name="T27" fmla="*/ 48 h 48"/>
                  <a:gd name="T28" fmla="*/ 0 w 27"/>
                  <a:gd name="T2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48">
                    <a:moveTo>
                      <a:pt x="0" y="48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26"/>
                      <a:pt x="16" y="21"/>
                      <a:pt x="16" y="15"/>
                    </a:cubicBezTo>
                    <a:cubicBezTo>
                      <a:pt x="16" y="12"/>
                      <a:pt x="14" y="9"/>
                      <a:pt x="10" y="9"/>
                    </a:cubicBezTo>
                    <a:cubicBezTo>
                      <a:pt x="7" y="9"/>
                      <a:pt x="5" y="11"/>
                      <a:pt x="3" y="1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1"/>
                      <a:pt x="8" y="0"/>
                      <a:pt x="12" y="0"/>
                    </a:cubicBezTo>
                    <a:cubicBezTo>
                      <a:pt x="24" y="0"/>
                      <a:pt x="27" y="8"/>
                      <a:pt x="27" y="14"/>
                    </a:cubicBezTo>
                    <a:cubicBezTo>
                      <a:pt x="27" y="23"/>
                      <a:pt x="21" y="30"/>
                      <a:pt x="16" y="35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7" y="48"/>
                      <a:pt x="27" y="48"/>
                      <a:pt x="27" y="48"/>
                    </a:cubicBezTo>
                    <a:lnTo>
                      <a:pt x="0" y="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3" name="Freeform 60"/>
              <p:cNvSpPr/>
              <p:nvPr/>
            </p:nvSpPr>
            <p:spPr bwMode="auto">
              <a:xfrm>
                <a:off x="3970338" y="3860800"/>
                <a:ext cx="19050" cy="38100"/>
              </a:xfrm>
              <a:custGeom>
                <a:avLst/>
                <a:gdLst>
                  <a:gd name="T0" fmla="*/ 1 w 26"/>
                  <a:gd name="T1" fmla="*/ 38 h 49"/>
                  <a:gd name="T2" fmla="*/ 8 w 26"/>
                  <a:gd name="T3" fmla="*/ 40 h 49"/>
                  <a:gd name="T4" fmla="*/ 15 w 26"/>
                  <a:gd name="T5" fmla="*/ 34 h 49"/>
                  <a:gd name="T6" fmla="*/ 7 w 26"/>
                  <a:gd name="T7" fmla="*/ 27 h 49"/>
                  <a:gd name="T8" fmla="*/ 5 w 26"/>
                  <a:gd name="T9" fmla="*/ 27 h 49"/>
                  <a:gd name="T10" fmla="*/ 5 w 26"/>
                  <a:gd name="T11" fmla="*/ 19 h 49"/>
                  <a:gd name="T12" fmla="*/ 6 w 26"/>
                  <a:gd name="T13" fmla="*/ 19 h 49"/>
                  <a:gd name="T14" fmla="*/ 14 w 26"/>
                  <a:gd name="T15" fmla="*/ 14 h 49"/>
                  <a:gd name="T16" fmla="*/ 9 w 26"/>
                  <a:gd name="T17" fmla="*/ 9 h 49"/>
                  <a:gd name="T18" fmla="*/ 3 w 26"/>
                  <a:gd name="T19" fmla="*/ 11 h 49"/>
                  <a:gd name="T20" fmla="*/ 1 w 26"/>
                  <a:gd name="T21" fmla="*/ 2 h 49"/>
                  <a:gd name="T22" fmla="*/ 12 w 26"/>
                  <a:gd name="T23" fmla="*/ 0 h 49"/>
                  <a:gd name="T24" fmla="*/ 25 w 26"/>
                  <a:gd name="T25" fmla="*/ 12 h 49"/>
                  <a:gd name="T26" fmla="*/ 18 w 26"/>
                  <a:gd name="T27" fmla="*/ 22 h 49"/>
                  <a:gd name="T28" fmla="*/ 18 w 26"/>
                  <a:gd name="T29" fmla="*/ 22 h 49"/>
                  <a:gd name="T30" fmla="*/ 26 w 26"/>
                  <a:gd name="T31" fmla="*/ 34 h 49"/>
                  <a:gd name="T32" fmla="*/ 10 w 26"/>
                  <a:gd name="T33" fmla="*/ 49 h 49"/>
                  <a:gd name="T34" fmla="*/ 0 w 26"/>
                  <a:gd name="T35" fmla="*/ 47 h 49"/>
                  <a:gd name="T36" fmla="*/ 1 w 26"/>
                  <a:gd name="T37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49">
                    <a:moveTo>
                      <a:pt x="1" y="38"/>
                    </a:moveTo>
                    <a:cubicBezTo>
                      <a:pt x="3" y="39"/>
                      <a:pt x="6" y="40"/>
                      <a:pt x="8" y="40"/>
                    </a:cubicBezTo>
                    <a:cubicBezTo>
                      <a:pt x="13" y="40"/>
                      <a:pt x="15" y="37"/>
                      <a:pt x="15" y="34"/>
                    </a:cubicBezTo>
                    <a:cubicBezTo>
                      <a:pt x="15" y="29"/>
                      <a:pt x="11" y="27"/>
                      <a:pt x="7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10" y="19"/>
                      <a:pt x="14" y="18"/>
                      <a:pt x="14" y="14"/>
                    </a:cubicBezTo>
                    <a:cubicBezTo>
                      <a:pt x="14" y="11"/>
                      <a:pt x="12" y="9"/>
                      <a:pt x="9" y="9"/>
                    </a:cubicBezTo>
                    <a:cubicBezTo>
                      <a:pt x="7" y="9"/>
                      <a:pt x="4" y="10"/>
                      <a:pt x="3" y="1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8" y="0"/>
                      <a:pt x="12" y="0"/>
                    </a:cubicBezTo>
                    <a:cubicBezTo>
                      <a:pt x="21" y="0"/>
                      <a:pt x="25" y="6"/>
                      <a:pt x="25" y="12"/>
                    </a:cubicBezTo>
                    <a:cubicBezTo>
                      <a:pt x="25" y="17"/>
                      <a:pt x="22" y="20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3" y="24"/>
                      <a:pt x="26" y="28"/>
                      <a:pt x="26" y="34"/>
                    </a:cubicBezTo>
                    <a:cubicBezTo>
                      <a:pt x="26" y="41"/>
                      <a:pt x="21" y="49"/>
                      <a:pt x="10" y="49"/>
                    </a:cubicBezTo>
                    <a:cubicBezTo>
                      <a:pt x="5" y="49"/>
                      <a:pt x="2" y="48"/>
                      <a:pt x="0" y="47"/>
                    </a:cubicBezTo>
                    <a:lnTo>
                      <a:pt x="1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4" name="Freeform 61"/>
              <p:cNvSpPr>
                <a:spLocks noEditPoints="1"/>
              </p:cNvSpPr>
              <p:nvPr/>
            </p:nvSpPr>
            <p:spPr bwMode="auto">
              <a:xfrm>
                <a:off x="3994150" y="3862388"/>
                <a:ext cx="23813" cy="34925"/>
              </a:xfrm>
              <a:custGeom>
                <a:avLst/>
                <a:gdLst>
                  <a:gd name="T0" fmla="*/ 17 w 31"/>
                  <a:gd name="T1" fmla="*/ 47 h 47"/>
                  <a:gd name="T2" fmla="*/ 17 w 31"/>
                  <a:gd name="T3" fmla="*/ 37 h 47"/>
                  <a:gd name="T4" fmla="*/ 0 w 31"/>
                  <a:gd name="T5" fmla="*/ 37 h 47"/>
                  <a:gd name="T6" fmla="*/ 0 w 31"/>
                  <a:gd name="T7" fmla="*/ 29 h 47"/>
                  <a:gd name="T8" fmla="*/ 16 w 31"/>
                  <a:gd name="T9" fmla="*/ 0 h 47"/>
                  <a:gd name="T10" fmla="*/ 27 w 31"/>
                  <a:gd name="T11" fmla="*/ 0 h 47"/>
                  <a:gd name="T12" fmla="*/ 27 w 31"/>
                  <a:gd name="T13" fmla="*/ 28 h 47"/>
                  <a:gd name="T14" fmla="*/ 31 w 31"/>
                  <a:gd name="T15" fmla="*/ 28 h 47"/>
                  <a:gd name="T16" fmla="*/ 31 w 31"/>
                  <a:gd name="T17" fmla="*/ 37 h 47"/>
                  <a:gd name="T18" fmla="*/ 27 w 31"/>
                  <a:gd name="T19" fmla="*/ 37 h 47"/>
                  <a:gd name="T20" fmla="*/ 27 w 31"/>
                  <a:gd name="T21" fmla="*/ 47 h 47"/>
                  <a:gd name="T22" fmla="*/ 17 w 31"/>
                  <a:gd name="T23" fmla="*/ 47 h 47"/>
                  <a:gd name="T24" fmla="*/ 17 w 31"/>
                  <a:gd name="T25" fmla="*/ 28 h 47"/>
                  <a:gd name="T26" fmla="*/ 17 w 31"/>
                  <a:gd name="T27" fmla="*/ 19 h 47"/>
                  <a:gd name="T28" fmla="*/ 17 w 31"/>
                  <a:gd name="T29" fmla="*/ 12 h 47"/>
                  <a:gd name="T30" fmla="*/ 17 w 31"/>
                  <a:gd name="T31" fmla="*/ 12 h 47"/>
                  <a:gd name="T32" fmla="*/ 14 w 31"/>
                  <a:gd name="T33" fmla="*/ 19 h 47"/>
                  <a:gd name="T34" fmla="*/ 10 w 31"/>
                  <a:gd name="T35" fmla="*/ 27 h 47"/>
                  <a:gd name="T36" fmla="*/ 10 w 31"/>
                  <a:gd name="T37" fmla="*/ 28 h 47"/>
                  <a:gd name="T38" fmla="*/ 17 w 31"/>
                  <a:gd name="T3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" h="47">
                    <a:moveTo>
                      <a:pt x="17" y="47"/>
                    </a:moveTo>
                    <a:cubicBezTo>
                      <a:pt x="17" y="37"/>
                      <a:pt x="17" y="37"/>
                      <a:pt x="17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47"/>
                      <a:pt x="27" y="47"/>
                      <a:pt x="27" y="47"/>
                    </a:cubicBezTo>
                    <a:lnTo>
                      <a:pt x="17" y="47"/>
                    </a:lnTo>
                    <a:close/>
                    <a:moveTo>
                      <a:pt x="17" y="28"/>
                    </a:move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7"/>
                      <a:pt x="17" y="15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4"/>
                      <a:pt x="15" y="17"/>
                      <a:pt x="14" y="1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8"/>
                      <a:pt x="10" y="28"/>
                      <a:pt x="10" y="28"/>
                    </a:cubicBezTo>
                    <a:lnTo>
                      <a:pt x="17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5" name="Freeform 62"/>
              <p:cNvSpPr/>
              <p:nvPr/>
            </p:nvSpPr>
            <p:spPr bwMode="auto">
              <a:xfrm>
                <a:off x="4019550" y="3862388"/>
                <a:ext cx="20638" cy="36513"/>
              </a:xfrm>
              <a:custGeom>
                <a:avLst/>
                <a:gdLst>
                  <a:gd name="T0" fmla="*/ 26 w 27"/>
                  <a:gd name="T1" fmla="*/ 9 h 48"/>
                  <a:gd name="T2" fmla="*/ 13 w 27"/>
                  <a:gd name="T3" fmla="*/ 9 h 48"/>
                  <a:gd name="T4" fmla="*/ 13 w 27"/>
                  <a:gd name="T5" fmla="*/ 16 h 48"/>
                  <a:gd name="T6" fmla="*/ 14 w 27"/>
                  <a:gd name="T7" fmla="*/ 16 h 48"/>
                  <a:gd name="T8" fmla="*/ 23 w 27"/>
                  <a:gd name="T9" fmla="*/ 20 h 48"/>
                  <a:gd name="T10" fmla="*/ 27 w 27"/>
                  <a:gd name="T11" fmla="*/ 31 h 48"/>
                  <a:gd name="T12" fmla="*/ 10 w 27"/>
                  <a:gd name="T13" fmla="*/ 48 h 48"/>
                  <a:gd name="T14" fmla="*/ 0 w 27"/>
                  <a:gd name="T15" fmla="*/ 46 h 48"/>
                  <a:gd name="T16" fmla="*/ 2 w 27"/>
                  <a:gd name="T17" fmla="*/ 37 h 48"/>
                  <a:gd name="T18" fmla="*/ 9 w 27"/>
                  <a:gd name="T19" fmla="*/ 39 h 48"/>
                  <a:gd name="T20" fmla="*/ 16 w 27"/>
                  <a:gd name="T21" fmla="*/ 32 h 48"/>
                  <a:gd name="T22" fmla="*/ 6 w 27"/>
                  <a:gd name="T23" fmla="*/ 24 h 48"/>
                  <a:gd name="T24" fmla="*/ 3 w 27"/>
                  <a:gd name="T25" fmla="*/ 24 h 48"/>
                  <a:gd name="T26" fmla="*/ 5 w 27"/>
                  <a:gd name="T27" fmla="*/ 0 h 48"/>
                  <a:gd name="T28" fmla="*/ 26 w 27"/>
                  <a:gd name="T29" fmla="*/ 0 h 48"/>
                  <a:gd name="T30" fmla="*/ 26 w 27"/>
                  <a:gd name="T31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48">
                    <a:moveTo>
                      <a:pt x="26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6"/>
                      <a:pt x="14" y="16"/>
                    </a:cubicBezTo>
                    <a:cubicBezTo>
                      <a:pt x="16" y="16"/>
                      <a:pt x="20" y="17"/>
                      <a:pt x="23" y="20"/>
                    </a:cubicBezTo>
                    <a:cubicBezTo>
                      <a:pt x="26" y="22"/>
                      <a:pt x="27" y="26"/>
                      <a:pt x="27" y="31"/>
                    </a:cubicBezTo>
                    <a:cubicBezTo>
                      <a:pt x="27" y="40"/>
                      <a:pt x="21" y="48"/>
                      <a:pt x="10" y="48"/>
                    </a:cubicBezTo>
                    <a:cubicBezTo>
                      <a:pt x="6" y="48"/>
                      <a:pt x="2" y="47"/>
                      <a:pt x="0" y="46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4" y="38"/>
                      <a:pt x="6" y="39"/>
                      <a:pt x="9" y="39"/>
                    </a:cubicBezTo>
                    <a:cubicBezTo>
                      <a:pt x="13" y="39"/>
                      <a:pt x="16" y="36"/>
                      <a:pt x="16" y="32"/>
                    </a:cubicBezTo>
                    <a:cubicBezTo>
                      <a:pt x="16" y="26"/>
                      <a:pt x="11" y="24"/>
                      <a:pt x="6" y="24"/>
                    </a:cubicBezTo>
                    <a:cubicBezTo>
                      <a:pt x="5" y="24"/>
                      <a:pt x="4" y="24"/>
                      <a:pt x="3" y="2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26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6" name="Freeform 63"/>
              <p:cNvSpPr>
                <a:spLocks noEditPoints="1"/>
              </p:cNvSpPr>
              <p:nvPr/>
            </p:nvSpPr>
            <p:spPr bwMode="auto">
              <a:xfrm>
                <a:off x="4044950" y="3860800"/>
                <a:ext cx="22225" cy="38100"/>
              </a:xfrm>
              <a:custGeom>
                <a:avLst/>
                <a:gdLst>
                  <a:gd name="T0" fmla="*/ 26 w 30"/>
                  <a:gd name="T1" fmla="*/ 9 h 49"/>
                  <a:gd name="T2" fmla="*/ 22 w 30"/>
                  <a:gd name="T3" fmla="*/ 10 h 49"/>
                  <a:gd name="T4" fmla="*/ 12 w 30"/>
                  <a:gd name="T5" fmla="*/ 20 h 49"/>
                  <a:gd name="T6" fmla="*/ 12 w 30"/>
                  <a:gd name="T7" fmla="*/ 20 h 49"/>
                  <a:gd name="T8" fmla="*/ 19 w 30"/>
                  <a:gd name="T9" fmla="*/ 17 h 49"/>
                  <a:gd name="T10" fmla="*/ 30 w 30"/>
                  <a:gd name="T11" fmla="*/ 32 h 49"/>
                  <a:gd name="T12" fmla="*/ 16 w 30"/>
                  <a:gd name="T13" fmla="*/ 49 h 49"/>
                  <a:gd name="T14" fmla="*/ 0 w 30"/>
                  <a:gd name="T15" fmla="*/ 29 h 49"/>
                  <a:gd name="T16" fmla="*/ 9 w 30"/>
                  <a:gd name="T17" fmla="*/ 7 h 49"/>
                  <a:gd name="T18" fmla="*/ 20 w 30"/>
                  <a:gd name="T19" fmla="*/ 1 h 49"/>
                  <a:gd name="T20" fmla="*/ 26 w 30"/>
                  <a:gd name="T21" fmla="*/ 0 h 49"/>
                  <a:gd name="T22" fmla="*/ 26 w 30"/>
                  <a:gd name="T23" fmla="*/ 9 h 49"/>
                  <a:gd name="T24" fmla="*/ 19 w 30"/>
                  <a:gd name="T25" fmla="*/ 31 h 49"/>
                  <a:gd name="T26" fmla="*/ 15 w 30"/>
                  <a:gd name="T27" fmla="*/ 25 h 49"/>
                  <a:gd name="T28" fmla="*/ 12 w 30"/>
                  <a:gd name="T29" fmla="*/ 27 h 49"/>
                  <a:gd name="T30" fmla="*/ 12 w 30"/>
                  <a:gd name="T31" fmla="*/ 32 h 49"/>
                  <a:gd name="T32" fmla="*/ 15 w 30"/>
                  <a:gd name="T33" fmla="*/ 41 h 49"/>
                  <a:gd name="T34" fmla="*/ 19 w 30"/>
                  <a:gd name="T35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49">
                    <a:moveTo>
                      <a:pt x="26" y="9"/>
                    </a:moveTo>
                    <a:cubicBezTo>
                      <a:pt x="25" y="9"/>
                      <a:pt x="23" y="9"/>
                      <a:pt x="22" y="10"/>
                    </a:cubicBezTo>
                    <a:cubicBezTo>
                      <a:pt x="16" y="11"/>
                      <a:pt x="13" y="15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18"/>
                      <a:pt x="16" y="17"/>
                      <a:pt x="19" y="17"/>
                    </a:cubicBezTo>
                    <a:cubicBezTo>
                      <a:pt x="26" y="17"/>
                      <a:pt x="30" y="23"/>
                      <a:pt x="30" y="32"/>
                    </a:cubicBezTo>
                    <a:cubicBezTo>
                      <a:pt x="30" y="40"/>
                      <a:pt x="26" y="49"/>
                      <a:pt x="16" y="49"/>
                    </a:cubicBezTo>
                    <a:cubicBezTo>
                      <a:pt x="6" y="49"/>
                      <a:pt x="0" y="41"/>
                      <a:pt x="0" y="29"/>
                    </a:cubicBezTo>
                    <a:cubicBezTo>
                      <a:pt x="0" y="18"/>
                      <a:pt x="4" y="11"/>
                      <a:pt x="9" y="7"/>
                    </a:cubicBezTo>
                    <a:cubicBezTo>
                      <a:pt x="12" y="3"/>
                      <a:pt x="17" y="1"/>
                      <a:pt x="20" y="1"/>
                    </a:cubicBezTo>
                    <a:cubicBezTo>
                      <a:pt x="23" y="0"/>
                      <a:pt x="25" y="0"/>
                      <a:pt x="26" y="0"/>
                    </a:cubicBezTo>
                    <a:lnTo>
                      <a:pt x="26" y="9"/>
                    </a:lnTo>
                    <a:close/>
                    <a:moveTo>
                      <a:pt x="19" y="31"/>
                    </a:moveTo>
                    <a:cubicBezTo>
                      <a:pt x="19" y="29"/>
                      <a:pt x="18" y="25"/>
                      <a:pt x="15" y="25"/>
                    </a:cubicBezTo>
                    <a:cubicBezTo>
                      <a:pt x="14" y="25"/>
                      <a:pt x="13" y="26"/>
                      <a:pt x="12" y="27"/>
                    </a:cubicBezTo>
                    <a:cubicBezTo>
                      <a:pt x="12" y="28"/>
                      <a:pt x="12" y="29"/>
                      <a:pt x="12" y="32"/>
                    </a:cubicBezTo>
                    <a:cubicBezTo>
                      <a:pt x="12" y="37"/>
                      <a:pt x="13" y="41"/>
                      <a:pt x="15" y="41"/>
                    </a:cubicBezTo>
                    <a:cubicBezTo>
                      <a:pt x="19" y="41"/>
                      <a:pt x="19" y="36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575899" y="3174253"/>
            <a:ext cx="1012825" cy="1165225"/>
            <a:chOff x="4575899" y="3174253"/>
            <a:chExt cx="1012825" cy="1165225"/>
          </a:xfrm>
        </p:grpSpPr>
        <p:sp>
          <p:nvSpPr>
            <p:cNvPr id="70" name="Freeform 10"/>
            <p:cNvSpPr/>
            <p:nvPr/>
          </p:nvSpPr>
          <p:spPr bwMode="auto">
            <a:xfrm>
              <a:off x="4575899" y="3174253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99" name="Group 231"/>
            <p:cNvGrpSpPr/>
            <p:nvPr/>
          </p:nvGrpSpPr>
          <p:grpSpPr>
            <a:xfrm>
              <a:off x="4827606" y="3528676"/>
              <a:ext cx="420688" cy="471488"/>
              <a:chOff x="4608513" y="6291263"/>
              <a:chExt cx="420688" cy="471488"/>
            </a:xfrm>
            <a:solidFill>
              <a:schemeClr val="tx2"/>
            </a:solidFill>
          </p:grpSpPr>
          <p:sp>
            <p:nvSpPr>
              <p:cNvPr id="121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2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3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095011" y="2275728"/>
            <a:ext cx="1012825" cy="1165225"/>
            <a:chOff x="5095011" y="2275728"/>
            <a:chExt cx="1012825" cy="1165225"/>
          </a:xfrm>
        </p:grpSpPr>
        <p:sp>
          <p:nvSpPr>
            <p:cNvPr id="73" name="Freeform 13"/>
            <p:cNvSpPr/>
            <p:nvPr/>
          </p:nvSpPr>
          <p:spPr bwMode="auto">
            <a:xfrm>
              <a:off x="5095011" y="2275728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00" name="Group 259"/>
            <p:cNvGrpSpPr/>
            <p:nvPr/>
          </p:nvGrpSpPr>
          <p:grpSpPr>
            <a:xfrm>
              <a:off x="5413499" y="2669586"/>
              <a:ext cx="388938" cy="446088"/>
              <a:chOff x="4638675" y="4654550"/>
              <a:chExt cx="388938" cy="446088"/>
            </a:xfrm>
            <a:solidFill>
              <a:schemeClr val="tx2"/>
            </a:solidFill>
          </p:grpSpPr>
          <p:sp>
            <p:nvSpPr>
              <p:cNvPr id="118" name="Freeform 241"/>
              <p:cNvSpPr>
                <a:spLocks noEditPoints="1"/>
              </p:cNvSpPr>
              <p:nvPr/>
            </p:nvSpPr>
            <p:spPr bwMode="auto">
              <a:xfrm>
                <a:off x="4638675" y="4654550"/>
                <a:ext cx="388938" cy="446088"/>
              </a:xfrm>
              <a:custGeom>
                <a:avLst/>
                <a:gdLst>
                  <a:gd name="T0" fmla="*/ 507 w 507"/>
                  <a:gd name="T1" fmla="*/ 118 h 581"/>
                  <a:gd name="T2" fmla="*/ 507 w 507"/>
                  <a:gd name="T3" fmla="*/ 143 h 581"/>
                  <a:gd name="T4" fmla="*/ 506 w 507"/>
                  <a:gd name="T5" fmla="*/ 229 h 581"/>
                  <a:gd name="T6" fmla="*/ 496 w 507"/>
                  <a:gd name="T7" fmla="*/ 296 h 581"/>
                  <a:gd name="T8" fmla="*/ 268 w 507"/>
                  <a:gd name="T9" fmla="*/ 576 h 581"/>
                  <a:gd name="T10" fmla="*/ 257 w 507"/>
                  <a:gd name="T11" fmla="*/ 580 h 581"/>
                  <a:gd name="T12" fmla="*/ 253 w 507"/>
                  <a:gd name="T13" fmla="*/ 581 h 581"/>
                  <a:gd name="T14" fmla="*/ 250 w 507"/>
                  <a:gd name="T15" fmla="*/ 580 h 581"/>
                  <a:gd name="T16" fmla="*/ 239 w 507"/>
                  <a:gd name="T17" fmla="*/ 576 h 581"/>
                  <a:gd name="T18" fmla="*/ 10 w 507"/>
                  <a:gd name="T19" fmla="*/ 296 h 581"/>
                  <a:gd name="T20" fmla="*/ 1 w 507"/>
                  <a:gd name="T21" fmla="*/ 229 h 581"/>
                  <a:gd name="T22" fmla="*/ 0 w 507"/>
                  <a:gd name="T23" fmla="*/ 143 h 581"/>
                  <a:gd name="T24" fmla="*/ 0 w 507"/>
                  <a:gd name="T25" fmla="*/ 118 h 581"/>
                  <a:gd name="T26" fmla="*/ 7 w 507"/>
                  <a:gd name="T27" fmla="*/ 109 h 581"/>
                  <a:gd name="T28" fmla="*/ 31 w 507"/>
                  <a:gd name="T29" fmla="*/ 102 h 581"/>
                  <a:gd name="T30" fmla="*/ 148 w 507"/>
                  <a:gd name="T31" fmla="*/ 44 h 581"/>
                  <a:gd name="T32" fmla="*/ 253 w 507"/>
                  <a:gd name="T33" fmla="*/ 0 h 581"/>
                  <a:gd name="T34" fmla="*/ 359 w 507"/>
                  <a:gd name="T35" fmla="*/ 44 h 581"/>
                  <a:gd name="T36" fmla="*/ 476 w 507"/>
                  <a:gd name="T37" fmla="*/ 102 h 581"/>
                  <a:gd name="T38" fmla="*/ 500 w 507"/>
                  <a:gd name="T39" fmla="*/ 109 h 581"/>
                  <a:gd name="T40" fmla="*/ 507 w 507"/>
                  <a:gd name="T41" fmla="*/ 118 h 581"/>
                  <a:gd name="T42" fmla="*/ 488 w 507"/>
                  <a:gd name="T43" fmla="*/ 125 h 581"/>
                  <a:gd name="T44" fmla="*/ 471 w 507"/>
                  <a:gd name="T45" fmla="*/ 120 h 581"/>
                  <a:gd name="T46" fmla="*/ 349 w 507"/>
                  <a:gd name="T47" fmla="*/ 59 h 581"/>
                  <a:gd name="T48" fmla="*/ 253 w 507"/>
                  <a:gd name="T49" fmla="*/ 19 h 581"/>
                  <a:gd name="T50" fmla="*/ 158 w 507"/>
                  <a:gd name="T51" fmla="*/ 59 h 581"/>
                  <a:gd name="T52" fmla="*/ 36 w 507"/>
                  <a:gd name="T53" fmla="*/ 120 h 581"/>
                  <a:gd name="T54" fmla="*/ 19 w 507"/>
                  <a:gd name="T55" fmla="*/ 125 h 581"/>
                  <a:gd name="T56" fmla="*/ 19 w 507"/>
                  <a:gd name="T57" fmla="*/ 143 h 581"/>
                  <a:gd name="T58" fmla="*/ 20 w 507"/>
                  <a:gd name="T59" fmla="*/ 228 h 581"/>
                  <a:gd name="T60" fmla="*/ 29 w 507"/>
                  <a:gd name="T61" fmla="*/ 292 h 581"/>
                  <a:gd name="T62" fmla="*/ 245 w 507"/>
                  <a:gd name="T63" fmla="*/ 559 h 581"/>
                  <a:gd name="T64" fmla="*/ 253 w 507"/>
                  <a:gd name="T65" fmla="*/ 562 h 581"/>
                  <a:gd name="T66" fmla="*/ 262 w 507"/>
                  <a:gd name="T67" fmla="*/ 559 h 581"/>
                  <a:gd name="T68" fmla="*/ 478 w 507"/>
                  <a:gd name="T69" fmla="*/ 292 h 581"/>
                  <a:gd name="T70" fmla="*/ 487 w 507"/>
                  <a:gd name="T71" fmla="*/ 228 h 581"/>
                  <a:gd name="T72" fmla="*/ 488 w 507"/>
                  <a:gd name="T73" fmla="*/ 143 h 581"/>
                  <a:gd name="T74" fmla="*/ 488 w 507"/>
                  <a:gd name="T75" fmla="*/ 12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7" h="581">
                    <a:moveTo>
                      <a:pt x="507" y="118"/>
                    </a:moveTo>
                    <a:cubicBezTo>
                      <a:pt x="507" y="143"/>
                      <a:pt x="507" y="143"/>
                      <a:pt x="507" y="143"/>
                    </a:cubicBezTo>
                    <a:cubicBezTo>
                      <a:pt x="507" y="151"/>
                      <a:pt x="507" y="217"/>
                      <a:pt x="506" y="229"/>
                    </a:cubicBezTo>
                    <a:cubicBezTo>
                      <a:pt x="504" y="252"/>
                      <a:pt x="501" y="275"/>
                      <a:pt x="496" y="296"/>
                    </a:cubicBezTo>
                    <a:cubicBezTo>
                      <a:pt x="451" y="505"/>
                      <a:pt x="276" y="573"/>
                      <a:pt x="268" y="576"/>
                    </a:cubicBezTo>
                    <a:cubicBezTo>
                      <a:pt x="257" y="580"/>
                      <a:pt x="257" y="580"/>
                      <a:pt x="257" y="580"/>
                    </a:cubicBezTo>
                    <a:cubicBezTo>
                      <a:pt x="256" y="581"/>
                      <a:pt x="255" y="581"/>
                      <a:pt x="253" y="581"/>
                    </a:cubicBezTo>
                    <a:cubicBezTo>
                      <a:pt x="252" y="581"/>
                      <a:pt x="251" y="581"/>
                      <a:pt x="250" y="580"/>
                    </a:cubicBezTo>
                    <a:cubicBezTo>
                      <a:pt x="239" y="576"/>
                      <a:pt x="239" y="576"/>
                      <a:pt x="239" y="576"/>
                    </a:cubicBezTo>
                    <a:cubicBezTo>
                      <a:pt x="231" y="573"/>
                      <a:pt x="56" y="505"/>
                      <a:pt x="10" y="296"/>
                    </a:cubicBezTo>
                    <a:cubicBezTo>
                      <a:pt x="6" y="275"/>
                      <a:pt x="3" y="252"/>
                      <a:pt x="1" y="229"/>
                    </a:cubicBezTo>
                    <a:cubicBezTo>
                      <a:pt x="0" y="217"/>
                      <a:pt x="0" y="151"/>
                      <a:pt x="0" y="143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4"/>
                      <a:pt x="3" y="110"/>
                      <a:pt x="7" y="109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79" y="88"/>
                      <a:pt x="116" y="65"/>
                      <a:pt x="148" y="44"/>
                    </a:cubicBezTo>
                    <a:cubicBezTo>
                      <a:pt x="185" y="20"/>
                      <a:pt x="216" y="0"/>
                      <a:pt x="253" y="0"/>
                    </a:cubicBezTo>
                    <a:cubicBezTo>
                      <a:pt x="291" y="0"/>
                      <a:pt x="322" y="20"/>
                      <a:pt x="359" y="44"/>
                    </a:cubicBezTo>
                    <a:cubicBezTo>
                      <a:pt x="391" y="65"/>
                      <a:pt x="428" y="88"/>
                      <a:pt x="476" y="102"/>
                    </a:cubicBezTo>
                    <a:cubicBezTo>
                      <a:pt x="500" y="109"/>
                      <a:pt x="500" y="109"/>
                      <a:pt x="500" y="109"/>
                    </a:cubicBezTo>
                    <a:cubicBezTo>
                      <a:pt x="504" y="110"/>
                      <a:pt x="507" y="114"/>
                      <a:pt x="507" y="118"/>
                    </a:cubicBezTo>
                    <a:close/>
                    <a:moveTo>
                      <a:pt x="488" y="125"/>
                    </a:moveTo>
                    <a:cubicBezTo>
                      <a:pt x="471" y="120"/>
                      <a:pt x="471" y="120"/>
                      <a:pt x="471" y="120"/>
                    </a:cubicBezTo>
                    <a:cubicBezTo>
                      <a:pt x="420" y="105"/>
                      <a:pt x="382" y="81"/>
                      <a:pt x="349" y="59"/>
                    </a:cubicBezTo>
                    <a:cubicBezTo>
                      <a:pt x="315" y="38"/>
                      <a:pt x="286" y="19"/>
                      <a:pt x="253" y="19"/>
                    </a:cubicBezTo>
                    <a:cubicBezTo>
                      <a:pt x="221" y="19"/>
                      <a:pt x="192" y="38"/>
                      <a:pt x="158" y="59"/>
                    </a:cubicBezTo>
                    <a:cubicBezTo>
                      <a:pt x="125" y="81"/>
                      <a:pt x="87" y="105"/>
                      <a:pt x="36" y="120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19" y="152"/>
                      <a:pt x="19" y="217"/>
                      <a:pt x="20" y="228"/>
                    </a:cubicBezTo>
                    <a:cubicBezTo>
                      <a:pt x="21" y="250"/>
                      <a:pt x="24" y="272"/>
                      <a:pt x="29" y="292"/>
                    </a:cubicBezTo>
                    <a:cubicBezTo>
                      <a:pt x="72" y="492"/>
                      <a:pt x="238" y="556"/>
                      <a:pt x="245" y="559"/>
                    </a:cubicBezTo>
                    <a:cubicBezTo>
                      <a:pt x="253" y="562"/>
                      <a:pt x="253" y="562"/>
                      <a:pt x="253" y="562"/>
                    </a:cubicBezTo>
                    <a:cubicBezTo>
                      <a:pt x="262" y="559"/>
                      <a:pt x="262" y="559"/>
                      <a:pt x="262" y="559"/>
                    </a:cubicBezTo>
                    <a:cubicBezTo>
                      <a:pt x="269" y="556"/>
                      <a:pt x="435" y="492"/>
                      <a:pt x="478" y="292"/>
                    </a:cubicBezTo>
                    <a:cubicBezTo>
                      <a:pt x="483" y="272"/>
                      <a:pt x="486" y="250"/>
                      <a:pt x="487" y="228"/>
                    </a:cubicBezTo>
                    <a:cubicBezTo>
                      <a:pt x="488" y="217"/>
                      <a:pt x="488" y="152"/>
                      <a:pt x="488" y="143"/>
                    </a:cubicBezTo>
                    <a:lnTo>
                      <a:pt x="488" y="1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9" name="Freeform 242"/>
              <p:cNvSpPr/>
              <p:nvPr/>
            </p:nvSpPr>
            <p:spPr bwMode="auto">
              <a:xfrm>
                <a:off x="4670425" y="4686300"/>
                <a:ext cx="161925" cy="188913"/>
              </a:xfrm>
              <a:custGeom>
                <a:avLst/>
                <a:gdLst>
                  <a:gd name="T0" fmla="*/ 211 w 211"/>
                  <a:gd name="T1" fmla="*/ 183 h 244"/>
                  <a:gd name="T2" fmla="*/ 211 w 211"/>
                  <a:gd name="T3" fmla="*/ 244 h 244"/>
                  <a:gd name="T4" fmla="*/ 10 w 211"/>
                  <a:gd name="T5" fmla="*/ 244 h 244"/>
                  <a:gd name="T6" fmla="*/ 2 w 211"/>
                  <a:gd name="T7" fmla="*/ 183 h 244"/>
                  <a:gd name="T8" fmla="*/ 0 w 211"/>
                  <a:gd name="T9" fmla="*/ 100 h 244"/>
                  <a:gd name="T10" fmla="*/ 211 w 211"/>
                  <a:gd name="T11" fmla="*/ 0 h 244"/>
                  <a:gd name="T12" fmla="*/ 211 w 211"/>
                  <a:gd name="T13" fmla="*/ 18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44">
                    <a:moveTo>
                      <a:pt x="211" y="183"/>
                    </a:moveTo>
                    <a:cubicBezTo>
                      <a:pt x="211" y="244"/>
                      <a:pt x="211" y="244"/>
                      <a:pt x="211" y="244"/>
                    </a:cubicBezTo>
                    <a:cubicBezTo>
                      <a:pt x="10" y="244"/>
                      <a:pt x="10" y="244"/>
                      <a:pt x="10" y="244"/>
                    </a:cubicBezTo>
                    <a:cubicBezTo>
                      <a:pt x="6" y="225"/>
                      <a:pt x="3" y="205"/>
                      <a:pt x="2" y="183"/>
                    </a:cubicBezTo>
                    <a:cubicBezTo>
                      <a:pt x="1" y="174"/>
                      <a:pt x="0" y="110"/>
                      <a:pt x="0" y="100"/>
                    </a:cubicBezTo>
                    <a:cubicBezTo>
                      <a:pt x="106" y="70"/>
                      <a:pt x="160" y="0"/>
                      <a:pt x="211" y="0"/>
                    </a:cubicBezTo>
                    <a:lnTo>
                      <a:pt x="211" y="1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0" name="Freeform 243"/>
              <p:cNvSpPr/>
              <p:nvPr/>
            </p:nvSpPr>
            <p:spPr bwMode="auto">
              <a:xfrm>
                <a:off x="4832350" y="4875213"/>
                <a:ext cx="155575" cy="190500"/>
              </a:xfrm>
              <a:custGeom>
                <a:avLst/>
                <a:gdLst>
                  <a:gd name="T0" fmla="*/ 0 w 202"/>
                  <a:gd name="T1" fmla="*/ 249 h 249"/>
                  <a:gd name="T2" fmla="*/ 202 w 202"/>
                  <a:gd name="T3" fmla="*/ 0 h 249"/>
                  <a:gd name="T4" fmla="*/ 0 w 202"/>
                  <a:gd name="T5" fmla="*/ 0 h 249"/>
                  <a:gd name="T6" fmla="*/ 0 w 202"/>
                  <a:gd name="T7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49">
                    <a:moveTo>
                      <a:pt x="0" y="249"/>
                    </a:moveTo>
                    <a:cubicBezTo>
                      <a:pt x="0" y="249"/>
                      <a:pt x="161" y="189"/>
                      <a:pt x="20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537674" y="3174253"/>
            <a:ext cx="1012825" cy="1165225"/>
            <a:chOff x="3537674" y="3174253"/>
            <a:chExt cx="1012825" cy="1165225"/>
          </a:xfrm>
        </p:grpSpPr>
        <p:sp>
          <p:nvSpPr>
            <p:cNvPr id="71" name="Freeform 11"/>
            <p:cNvSpPr/>
            <p:nvPr/>
          </p:nvSpPr>
          <p:spPr bwMode="auto">
            <a:xfrm>
              <a:off x="3537674" y="3174253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01" name="Group 268"/>
            <p:cNvGrpSpPr/>
            <p:nvPr/>
          </p:nvGrpSpPr>
          <p:grpSpPr>
            <a:xfrm>
              <a:off x="3894669" y="3533439"/>
              <a:ext cx="307975" cy="488950"/>
              <a:chOff x="3824288" y="5486400"/>
              <a:chExt cx="307975" cy="488950"/>
            </a:xfrm>
            <a:solidFill>
              <a:schemeClr val="tx2"/>
            </a:solidFill>
          </p:grpSpPr>
          <p:sp>
            <p:nvSpPr>
              <p:cNvPr id="102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04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5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6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7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0651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53" name="圆角矩形 52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5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63" name="直接连接符 62"/>
          <p:cNvCxnSpPr/>
          <p:nvPr/>
        </p:nvCxnSpPr>
        <p:spPr>
          <a:xfrm>
            <a:off x="2771776" y="485775"/>
            <a:ext cx="104457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竞争优势</a:t>
            </a:r>
          </a:p>
        </p:txBody>
      </p:sp>
      <p:sp>
        <p:nvSpPr>
          <p:cNvPr id="67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8" name="菱形 67"/>
          <p:cNvSpPr/>
          <p:nvPr/>
        </p:nvSpPr>
        <p:spPr>
          <a:xfrm>
            <a:off x="2661115" y="1023957"/>
            <a:ext cx="3612095" cy="3612095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9483" y="1598232"/>
            <a:ext cx="2105356" cy="839349"/>
            <a:chOff x="669483" y="1598232"/>
            <a:chExt cx="2105356" cy="839349"/>
          </a:xfrm>
        </p:grpSpPr>
        <p:sp>
          <p:nvSpPr>
            <p:cNvPr id="73" name="矩形 72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669483" y="1861013"/>
              <a:ext cx="2105356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4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263160" y="1598232"/>
              <a:ext cx="511679" cy="261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51435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优势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1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75" name="直接连接符 7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2447509" y="19060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669483" y="3177514"/>
            <a:ext cx="2105356" cy="839349"/>
            <a:chOff x="669483" y="3177514"/>
            <a:chExt cx="2105356" cy="839349"/>
          </a:xfrm>
        </p:grpSpPr>
        <p:sp>
          <p:nvSpPr>
            <p:cNvPr id="76" name="矩形 7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669483" y="3440295"/>
              <a:ext cx="2105356" cy="57656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7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263160" y="3177514"/>
              <a:ext cx="511679" cy="261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51435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优势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3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79" name="直接连接符 78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2447509" y="3485291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6273210" y="1598232"/>
            <a:ext cx="2105356" cy="893210"/>
            <a:chOff x="6273210" y="1598232"/>
            <a:chExt cx="2105356" cy="893210"/>
          </a:xfrm>
        </p:grpSpPr>
        <p:sp>
          <p:nvSpPr>
            <p:cNvPr id="80" name="矩形 79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6273210" y="1861013"/>
              <a:ext cx="2105356" cy="6304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6273210" y="1598232"/>
              <a:ext cx="511679" cy="261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51435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优势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2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82" name="直接连接符 8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6376724" y="19060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273210" y="3177514"/>
            <a:ext cx="2105356" cy="893210"/>
            <a:chOff x="6273210" y="3177514"/>
            <a:chExt cx="2105356" cy="893210"/>
          </a:xfrm>
        </p:grpSpPr>
        <p:sp>
          <p:nvSpPr>
            <p:cNvPr id="84" name="矩形 83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6273210" y="3440295"/>
              <a:ext cx="2105356" cy="6304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5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6273210" y="3177514"/>
              <a:ext cx="511679" cy="261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51435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优势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D9A96A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4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9A96A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86" name="直接连接符 8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6376724" y="3485291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3004264" y="1367106"/>
            <a:ext cx="1408717" cy="1408717"/>
            <a:chOff x="3004264" y="1367106"/>
            <a:chExt cx="1408717" cy="1408717"/>
          </a:xfrm>
        </p:grpSpPr>
        <p:sp>
          <p:nvSpPr>
            <p:cNvPr id="69" name="任意多边形 68"/>
            <p:cNvSpPr/>
            <p:nvPr/>
          </p:nvSpPr>
          <p:spPr>
            <a:xfrm>
              <a:off x="3004264" y="1367106"/>
              <a:ext cx="1408717" cy="1408717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7" name="AutoShape 28"/>
            <p:cNvSpPr/>
            <p:nvPr/>
          </p:nvSpPr>
          <p:spPr bwMode="auto">
            <a:xfrm>
              <a:off x="3483833" y="1846674"/>
              <a:ext cx="449579" cy="44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1344" y="2884186"/>
            <a:ext cx="1408717" cy="1408717"/>
            <a:chOff x="4521344" y="2884186"/>
            <a:chExt cx="1408717" cy="1408717"/>
          </a:xfrm>
        </p:grpSpPr>
        <p:sp>
          <p:nvSpPr>
            <p:cNvPr id="72" name="任意多边形 71"/>
            <p:cNvSpPr/>
            <p:nvPr/>
          </p:nvSpPr>
          <p:spPr>
            <a:xfrm>
              <a:off x="4521344" y="2884186"/>
              <a:ext cx="1408717" cy="1408717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8" name="AutoShape 46"/>
            <p:cNvSpPr/>
            <p:nvPr/>
          </p:nvSpPr>
          <p:spPr bwMode="auto">
            <a:xfrm>
              <a:off x="4980261" y="3331402"/>
              <a:ext cx="449580" cy="4475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21344" y="1367106"/>
            <a:ext cx="1408717" cy="1408717"/>
            <a:chOff x="4521344" y="1367106"/>
            <a:chExt cx="1408717" cy="1408717"/>
          </a:xfrm>
        </p:grpSpPr>
        <p:sp>
          <p:nvSpPr>
            <p:cNvPr id="70" name="任意多边形 69"/>
            <p:cNvSpPr/>
            <p:nvPr/>
          </p:nvSpPr>
          <p:spPr>
            <a:xfrm>
              <a:off x="4521344" y="1367106"/>
              <a:ext cx="1408717" cy="1408717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9" name="Group 112"/>
            <p:cNvGrpSpPr/>
            <p:nvPr/>
          </p:nvGrpSpPr>
          <p:grpSpPr>
            <a:xfrm>
              <a:off x="5001265" y="1861209"/>
              <a:ext cx="448850" cy="420511"/>
              <a:chOff x="5368132" y="3540125"/>
              <a:chExt cx="465138" cy="435769"/>
            </a:xfrm>
            <a:solidFill>
              <a:schemeClr val="tx2"/>
            </a:solidFill>
          </p:grpSpPr>
          <p:sp>
            <p:nvSpPr>
              <p:cNvPr id="9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2286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004264" y="2884186"/>
            <a:ext cx="1408717" cy="1408717"/>
            <a:chOff x="3004264" y="2884186"/>
            <a:chExt cx="1408717" cy="1408717"/>
          </a:xfrm>
        </p:grpSpPr>
        <p:sp>
          <p:nvSpPr>
            <p:cNvPr id="71" name="任意多边形 70"/>
            <p:cNvSpPr/>
            <p:nvPr/>
          </p:nvSpPr>
          <p:spPr>
            <a:xfrm>
              <a:off x="3004264" y="2884186"/>
              <a:ext cx="1408717" cy="1408717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0" name="AutoShape 130"/>
            <p:cNvSpPr/>
            <p:nvPr/>
          </p:nvSpPr>
          <p:spPr bwMode="auto">
            <a:xfrm>
              <a:off x="3483832" y="3364745"/>
              <a:ext cx="449580" cy="447599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4668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6"/>
          <p:cNvGrpSpPr/>
          <p:nvPr/>
        </p:nvGrpSpPr>
        <p:grpSpPr>
          <a:xfrm>
            <a:off x="2479704" y="849613"/>
            <a:ext cx="3959182" cy="3295736"/>
            <a:chOff x="2857264" y="964881"/>
            <a:chExt cx="6531435" cy="5436953"/>
          </a:xfrm>
          <a:gradFill>
            <a:gsLst>
              <a:gs pos="500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</p:grpSpPr>
        <p:sp>
          <p:nvSpPr>
            <p:cNvPr id="100" name="Freeform 1066"/>
            <p:cNvSpPr/>
            <p:nvPr/>
          </p:nvSpPr>
          <p:spPr bwMode="auto">
            <a:xfrm rot="356891">
              <a:off x="7599777" y="4860188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1" name="Freeform 1067"/>
            <p:cNvSpPr/>
            <p:nvPr/>
          </p:nvSpPr>
          <p:spPr bwMode="auto">
            <a:xfrm rot="356891">
              <a:off x="7321695" y="5738911"/>
              <a:ext cx="107012" cy="73059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2" name="Freeform 1068"/>
            <p:cNvSpPr/>
            <p:nvPr/>
          </p:nvSpPr>
          <p:spPr bwMode="auto">
            <a:xfrm rot="356891">
              <a:off x="8179615" y="5266879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3" name="Freeform 1069"/>
            <p:cNvSpPr/>
            <p:nvPr/>
          </p:nvSpPr>
          <p:spPr bwMode="auto">
            <a:xfrm rot="356891">
              <a:off x="6768803" y="5294867"/>
              <a:ext cx="978393" cy="834231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4" name="Freeform 1070"/>
            <p:cNvSpPr/>
            <p:nvPr/>
          </p:nvSpPr>
          <p:spPr bwMode="auto">
            <a:xfrm rot="356891">
              <a:off x="6048598" y="5137838"/>
              <a:ext cx="1015760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5" name="Freeform 1071"/>
            <p:cNvSpPr/>
            <p:nvPr/>
          </p:nvSpPr>
          <p:spPr bwMode="auto">
            <a:xfrm rot="356891">
              <a:off x="6584534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09" name="Freeform 1072"/>
            <p:cNvSpPr/>
            <p:nvPr/>
          </p:nvSpPr>
          <p:spPr bwMode="auto">
            <a:xfrm rot="356891">
              <a:off x="5139912" y="4655943"/>
              <a:ext cx="1165238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0" name="Freeform 1073"/>
            <p:cNvSpPr/>
            <p:nvPr/>
          </p:nvSpPr>
          <p:spPr bwMode="auto">
            <a:xfrm rot="356891">
              <a:off x="7280605" y="4604858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1" name="Freeform 1074"/>
            <p:cNvSpPr/>
            <p:nvPr/>
          </p:nvSpPr>
          <p:spPr bwMode="auto">
            <a:xfrm rot="356891">
              <a:off x="6661813" y="4626818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2" name="Freeform 1075"/>
            <p:cNvSpPr/>
            <p:nvPr/>
          </p:nvSpPr>
          <p:spPr bwMode="auto">
            <a:xfrm rot="356891">
              <a:off x="5976673" y="4714860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3" name="Freeform 1076"/>
            <p:cNvSpPr/>
            <p:nvPr/>
          </p:nvSpPr>
          <p:spPr bwMode="auto">
            <a:xfrm rot="356891">
              <a:off x="7850676" y="4416444"/>
              <a:ext cx="492593" cy="582772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4" name="Freeform 1077"/>
            <p:cNvSpPr/>
            <p:nvPr/>
          </p:nvSpPr>
          <p:spPr bwMode="auto">
            <a:xfrm rot="356891">
              <a:off x="7425225" y="3948355"/>
              <a:ext cx="613193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5" name="Freeform 1078"/>
            <p:cNvSpPr/>
            <p:nvPr/>
          </p:nvSpPr>
          <p:spPr bwMode="auto">
            <a:xfrm rot="356891">
              <a:off x="8201370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6" name="Freeform 1079"/>
            <p:cNvSpPr/>
            <p:nvPr/>
          </p:nvSpPr>
          <p:spPr bwMode="auto">
            <a:xfrm rot="356891">
              <a:off x="7589945" y="3858013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7" name="Freeform 1080"/>
            <p:cNvSpPr/>
            <p:nvPr/>
          </p:nvSpPr>
          <p:spPr bwMode="auto">
            <a:xfrm rot="356891">
              <a:off x="6638049" y="4162230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8" name="Freeform 1081"/>
            <p:cNvSpPr/>
            <p:nvPr/>
          </p:nvSpPr>
          <p:spPr bwMode="auto">
            <a:xfrm rot="356891">
              <a:off x="5248636" y="3956266"/>
              <a:ext cx="1584791" cy="1219913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19" name="Freeform 1082"/>
            <p:cNvSpPr/>
            <p:nvPr/>
          </p:nvSpPr>
          <p:spPr bwMode="auto">
            <a:xfrm rot="356891">
              <a:off x="2993399" y="3304327"/>
              <a:ext cx="2491840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0" name="Freeform 1083"/>
            <p:cNvSpPr/>
            <p:nvPr/>
          </p:nvSpPr>
          <p:spPr bwMode="auto">
            <a:xfrm rot="356891">
              <a:off x="4410631" y="3056858"/>
              <a:ext cx="1606872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1" name="Freeform 1084"/>
            <p:cNvSpPr/>
            <p:nvPr/>
          </p:nvSpPr>
          <p:spPr bwMode="auto">
            <a:xfrm rot="356891">
              <a:off x="4992195" y="2650480"/>
              <a:ext cx="1741062" cy="1517244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2" name="Freeform 1085"/>
            <p:cNvSpPr/>
            <p:nvPr/>
          </p:nvSpPr>
          <p:spPr bwMode="auto">
            <a:xfrm rot="356891">
              <a:off x="2857264" y="1387863"/>
              <a:ext cx="2571675" cy="199127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3" name="Freeform 1086"/>
            <p:cNvSpPr/>
            <p:nvPr/>
          </p:nvSpPr>
          <p:spPr bwMode="auto">
            <a:xfrm rot="356891">
              <a:off x="6361154" y="3183719"/>
              <a:ext cx="633576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4" name="Freeform 1087"/>
            <p:cNvSpPr/>
            <p:nvPr/>
          </p:nvSpPr>
          <p:spPr bwMode="auto">
            <a:xfrm rot="356891">
              <a:off x="6878257" y="3682185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5" name="Freeform 1088"/>
            <p:cNvSpPr/>
            <p:nvPr/>
          </p:nvSpPr>
          <p:spPr bwMode="auto">
            <a:xfrm rot="356891">
              <a:off x="6903931" y="3036605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6" name="Freeform 1089"/>
            <p:cNvSpPr/>
            <p:nvPr/>
          </p:nvSpPr>
          <p:spPr bwMode="auto">
            <a:xfrm rot="356891">
              <a:off x="7455721" y="3400310"/>
              <a:ext cx="828914" cy="575977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7" name="Freeform 1090"/>
            <p:cNvSpPr/>
            <p:nvPr/>
          </p:nvSpPr>
          <p:spPr bwMode="auto">
            <a:xfrm rot="356891">
              <a:off x="7270097" y="2735720"/>
              <a:ext cx="684534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8" name="Freeform 1091"/>
            <p:cNvSpPr/>
            <p:nvPr/>
          </p:nvSpPr>
          <p:spPr bwMode="auto">
            <a:xfrm rot="356891">
              <a:off x="7632736" y="3094679"/>
              <a:ext cx="134190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9" name="Freeform 1092"/>
            <p:cNvSpPr/>
            <p:nvPr/>
          </p:nvSpPr>
          <p:spPr bwMode="auto">
            <a:xfrm rot="356891">
              <a:off x="7480809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0" name="Freeform 1093"/>
            <p:cNvSpPr/>
            <p:nvPr/>
          </p:nvSpPr>
          <p:spPr bwMode="auto">
            <a:xfrm rot="356891">
              <a:off x="6218349" y="3198611"/>
              <a:ext cx="348213" cy="611655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1" name="Freeform 1094"/>
            <p:cNvSpPr/>
            <p:nvPr/>
          </p:nvSpPr>
          <p:spPr bwMode="auto">
            <a:xfrm rot="356891">
              <a:off x="5556958" y="964881"/>
              <a:ext cx="2826463" cy="2594437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2" name="Freeform 1095"/>
            <p:cNvSpPr/>
            <p:nvPr/>
          </p:nvSpPr>
          <p:spPr bwMode="auto">
            <a:xfrm rot="356891">
              <a:off x="7865835" y="2548769"/>
              <a:ext cx="738890" cy="728890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3" name="Freeform 1096"/>
            <p:cNvSpPr/>
            <p:nvPr/>
          </p:nvSpPr>
          <p:spPr bwMode="auto">
            <a:xfrm rot="356891">
              <a:off x="8080696" y="2174886"/>
              <a:ext cx="1066719" cy="745879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4" name="Freeform 1097"/>
            <p:cNvSpPr/>
            <p:nvPr/>
          </p:nvSpPr>
          <p:spPr bwMode="auto">
            <a:xfrm rot="356891">
              <a:off x="7927905" y="1069078"/>
              <a:ext cx="1460794" cy="1354137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5" name="Freeform 1098"/>
            <p:cNvSpPr/>
            <p:nvPr/>
          </p:nvSpPr>
          <p:spPr bwMode="auto">
            <a:xfrm rot="356891">
              <a:off x="7623705" y="3113584"/>
              <a:ext cx="64546" cy="81554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6" name="未知"/>
            <p:cNvSpPr/>
            <p:nvPr/>
          </p:nvSpPr>
          <p:spPr bwMode="auto">
            <a:xfrm rot="459960">
              <a:off x="6216472" y="4259879"/>
              <a:ext cx="630433" cy="615788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connsiteX0" fmla="*/ 1833 w 10000"/>
                <a:gd name="connsiteY0" fmla="*/ 9043 h 10000"/>
                <a:gd name="connsiteX1" fmla="*/ 1750 w 10000"/>
                <a:gd name="connsiteY1" fmla="*/ 8858 h 10000"/>
                <a:gd name="connsiteX2" fmla="*/ 889 w 10000"/>
                <a:gd name="connsiteY2" fmla="*/ 8117 h 10000"/>
                <a:gd name="connsiteX3" fmla="*/ 333 w 10000"/>
                <a:gd name="connsiteY3" fmla="*/ 7469 h 10000"/>
                <a:gd name="connsiteX4" fmla="*/ 167 w 10000"/>
                <a:gd name="connsiteY4" fmla="*/ 6543 h 10000"/>
                <a:gd name="connsiteX5" fmla="*/ 0 w 10000"/>
                <a:gd name="connsiteY5" fmla="*/ 5802 h 10000"/>
                <a:gd name="connsiteX6" fmla="*/ 750 w 10000"/>
                <a:gd name="connsiteY6" fmla="*/ 5617 h 10000"/>
                <a:gd name="connsiteX7" fmla="*/ 1667 w 10000"/>
                <a:gd name="connsiteY7" fmla="*/ 5617 h 10000"/>
                <a:gd name="connsiteX8" fmla="*/ 1833 w 10000"/>
                <a:gd name="connsiteY8" fmla="*/ 5340 h 10000"/>
                <a:gd name="connsiteX9" fmla="*/ 2500 w 10000"/>
                <a:gd name="connsiteY9" fmla="*/ 5247 h 10000"/>
                <a:gd name="connsiteX10" fmla="*/ 3250 w 10000"/>
                <a:gd name="connsiteY10" fmla="*/ 4321 h 10000"/>
                <a:gd name="connsiteX11" fmla="*/ 3583 w 10000"/>
                <a:gd name="connsiteY11" fmla="*/ 4043 h 10000"/>
                <a:gd name="connsiteX12" fmla="*/ 4250 w 10000"/>
                <a:gd name="connsiteY12" fmla="*/ 3858 h 10000"/>
                <a:gd name="connsiteX13" fmla="*/ 4750 w 10000"/>
                <a:gd name="connsiteY13" fmla="*/ 3210 h 10000"/>
                <a:gd name="connsiteX14" fmla="*/ 5583 w 10000"/>
                <a:gd name="connsiteY14" fmla="*/ 3025 h 10000"/>
                <a:gd name="connsiteX15" fmla="*/ 5583 w 10000"/>
                <a:gd name="connsiteY15" fmla="*/ 2191 h 10000"/>
                <a:gd name="connsiteX16" fmla="*/ 6000 w 10000"/>
                <a:gd name="connsiteY16" fmla="*/ 1265 h 10000"/>
                <a:gd name="connsiteX17" fmla="*/ 6167 w 10000"/>
                <a:gd name="connsiteY17" fmla="*/ 525 h 10000"/>
                <a:gd name="connsiteX18" fmla="*/ 6278 w 10000"/>
                <a:gd name="connsiteY18" fmla="*/ 0 h 10000"/>
                <a:gd name="connsiteX19" fmla="*/ 7750 w 10000"/>
                <a:gd name="connsiteY19" fmla="*/ 586 h 10000"/>
                <a:gd name="connsiteX20" fmla="*/ 8056 w 10000"/>
                <a:gd name="connsiteY20" fmla="*/ 1049 h 10000"/>
                <a:gd name="connsiteX21" fmla="*/ 8861 w 10000"/>
                <a:gd name="connsiteY21" fmla="*/ 833 h 10000"/>
                <a:gd name="connsiteX22" fmla="*/ 9306 w 10000"/>
                <a:gd name="connsiteY22" fmla="*/ 957 h 10000"/>
                <a:gd name="connsiteX23" fmla="*/ 9861 w 10000"/>
                <a:gd name="connsiteY23" fmla="*/ 1543 h 10000"/>
                <a:gd name="connsiteX24" fmla="*/ 10000 w 10000"/>
                <a:gd name="connsiteY24" fmla="*/ 2809 h 10000"/>
                <a:gd name="connsiteX25" fmla="*/ 9861 w 10000"/>
                <a:gd name="connsiteY25" fmla="*/ 3302 h 10000"/>
                <a:gd name="connsiteX26" fmla="*/ 9528 w 10000"/>
                <a:gd name="connsiteY26" fmla="*/ 3179 h 10000"/>
                <a:gd name="connsiteX27" fmla="*/ 8611 w 10000"/>
                <a:gd name="connsiteY27" fmla="*/ 3981 h 10000"/>
                <a:gd name="connsiteX28" fmla="*/ 7056 w 10000"/>
                <a:gd name="connsiteY28" fmla="*/ 4259 h 10000"/>
                <a:gd name="connsiteX29" fmla="*/ 6639 w 10000"/>
                <a:gd name="connsiteY29" fmla="*/ 4722 h 10000"/>
                <a:gd name="connsiteX30" fmla="*/ 6917 w 10000"/>
                <a:gd name="connsiteY30" fmla="*/ 5154 h 10000"/>
                <a:gd name="connsiteX31" fmla="*/ 7056 w 10000"/>
                <a:gd name="connsiteY31" fmla="*/ 6111 h 10000"/>
                <a:gd name="connsiteX32" fmla="*/ 7417 w 10000"/>
                <a:gd name="connsiteY32" fmla="*/ 6265 h 10000"/>
                <a:gd name="connsiteX33" fmla="*/ 8528 w 10000"/>
                <a:gd name="connsiteY33" fmla="*/ 7654 h 10000"/>
                <a:gd name="connsiteX34" fmla="*/ 8611 w 10000"/>
                <a:gd name="connsiteY34" fmla="*/ 9537 h 10000"/>
                <a:gd name="connsiteX35" fmla="*/ 7833 w 10000"/>
                <a:gd name="connsiteY35" fmla="*/ 10000 h 10000"/>
                <a:gd name="connsiteX36" fmla="*/ 7306 w 10000"/>
                <a:gd name="connsiteY36" fmla="*/ 9414 h 10000"/>
                <a:gd name="connsiteX37" fmla="*/ 6639 w 10000"/>
                <a:gd name="connsiteY37" fmla="*/ 8457 h 10000"/>
                <a:gd name="connsiteX38" fmla="*/ 6639 w 10000"/>
                <a:gd name="connsiteY38" fmla="*/ 7994 h 10000"/>
                <a:gd name="connsiteX39" fmla="*/ 6167 w 10000"/>
                <a:gd name="connsiteY39" fmla="*/ 7870 h 10000"/>
                <a:gd name="connsiteX40" fmla="*/ 5722 w 10000"/>
                <a:gd name="connsiteY40" fmla="*/ 8117 h 10000"/>
                <a:gd name="connsiteX41" fmla="*/ 4833 w 10000"/>
                <a:gd name="connsiteY41" fmla="*/ 7654 h 10000"/>
                <a:gd name="connsiteX42" fmla="*/ 4500 w 10000"/>
                <a:gd name="connsiteY42" fmla="*/ 8611 h 10000"/>
                <a:gd name="connsiteX43" fmla="*/ 3861 w 10000"/>
                <a:gd name="connsiteY43" fmla="*/ 8704 h 10000"/>
                <a:gd name="connsiteX44" fmla="*/ 3278 w 10000"/>
                <a:gd name="connsiteY44" fmla="*/ 9537 h 10000"/>
                <a:gd name="connsiteX45" fmla="*/ 3028 w 10000"/>
                <a:gd name="connsiteY45" fmla="*/ 9290 h 10000"/>
                <a:gd name="connsiteX46" fmla="*/ 2472 w 10000"/>
                <a:gd name="connsiteY46" fmla="*/ 9537 h 10000"/>
                <a:gd name="connsiteX47" fmla="*/ 1833 w 10000"/>
                <a:gd name="connsiteY47" fmla="*/ 9043 h 10000"/>
                <a:gd name="connsiteX0-1" fmla="*/ 1833 w 10000"/>
                <a:gd name="connsiteY0-2" fmla="*/ 9043 h 10000"/>
                <a:gd name="connsiteX1-3" fmla="*/ 889 w 10000"/>
                <a:gd name="connsiteY1-4" fmla="*/ 8117 h 10000"/>
                <a:gd name="connsiteX2-5" fmla="*/ 333 w 10000"/>
                <a:gd name="connsiteY2-6" fmla="*/ 7469 h 10000"/>
                <a:gd name="connsiteX3-7" fmla="*/ 167 w 10000"/>
                <a:gd name="connsiteY3-8" fmla="*/ 6543 h 10000"/>
                <a:gd name="connsiteX4-9" fmla="*/ 0 w 10000"/>
                <a:gd name="connsiteY4-10" fmla="*/ 5802 h 10000"/>
                <a:gd name="connsiteX5-11" fmla="*/ 750 w 10000"/>
                <a:gd name="connsiteY5-12" fmla="*/ 5617 h 10000"/>
                <a:gd name="connsiteX6-13" fmla="*/ 1667 w 10000"/>
                <a:gd name="connsiteY6-14" fmla="*/ 5617 h 10000"/>
                <a:gd name="connsiteX7-15" fmla="*/ 1833 w 10000"/>
                <a:gd name="connsiteY7-16" fmla="*/ 5340 h 10000"/>
                <a:gd name="connsiteX8-17" fmla="*/ 2500 w 10000"/>
                <a:gd name="connsiteY8-18" fmla="*/ 5247 h 10000"/>
                <a:gd name="connsiteX9-19" fmla="*/ 3250 w 10000"/>
                <a:gd name="connsiteY9-20" fmla="*/ 4321 h 10000"/>
                <a:gd name="connsiteX10-21" fmla="*/ 3583 w 10000"/>
                <a:gd name="connsiteY10-22" fmla="*/ 4043 h 10000"/>
                <a:gd name="connsiteX11-23" fmla="*/ 4250 w 10000"/>
                <a:gd name="connsiteY11-24" fmla="*/ 3858 h 10000"/>
                <a:gd name="connsiteX12-25" fmla="*/ 4750 w 10000"/>
                <a:gd name="connsiteY12-26" fmla="*/ 3210 h 10000"/>
                <a:gd name="connsiteX13-27" fmla="*/ 5583 w 10000"/>
                <a:gd name="connsiteY13-28" fmla="*/ 3025 h 10000"/>
                <a:gd name="connsiteX14-29" fmla="*/ 5583 w 10000"/>
                <a:gd name="connsiteY14-30" fmla="*/ 2191 h 10000"/>
                <a:gd name="connsiteX15-31" fmla="*/ 6000 w 10000"/>
                <a:gd name="connsiteY15-32" fmla="*/ 1265 h 10000"/>
                <a:gd name="connsiteX16-33" fmla="*/ 6167 w 10000"/>
                <a:gd name="connsiteY16-34" fmla="*/ 525 h 10000"/>
                <a:gd name="connsiteX17-35" fmla="*/ 6278 w 10000"/>
                <a:gd name="connsiteY17-36" fmla="*/ 0 h 10000"/>
                <a:gd name="connsiteX18-37" fmla="*/ 7750 w 10000"/>
                <a:gd name="connsiteY18-38" fmla="*/ 586 h 10000"/>
                <a:gd name="connsiteX19-39" fmla="*/ 8056 w 10000"/>
                <a:gd name="connsiteY19-40" fmla="*/ 1049 h 10000"/>
                <a:gd name="connsiteX20-41" fmla="*/ 8861 w 10000"/>
                <a:gd name="connsiteY20-42" fmla="*/ 833 h 10000"/>
                <a:gd name="connsiteX21-43" fmla="*/ 9306 w 10000"/>
                <a:gd name="connsiteY21-44" fmla="*/ 957 h 10000"/>
                <a:gd name="connsiteX22-45" fmla="*/ 9861 w 10000"/>
                <a:gd name="connsiteY22-46" fmla="*/ 1543 h 10000"/>
                <a:gd name="connsiteX23-47" fmla="*/ 10000 w 10000"/>
                <a:gd name="connsiteY23-48" fmla="*/ 2809 h 10000"/>
                <a:gd name="connsiteX24-49" fmla="*/ 9861 w 10000"/>
                <a:gd name="connsiteY24-50" fmla="*/ 3302 h 10000"/>
                <a:gd name="connsiteX25-51" fmla="*/ 9528 w 10000"/>
                <a:gd name="connsiteY25-52" fmla="*/ 3179 h 10000"/>
                <a:gd name="connsiteX26-53" fmla="*/ 8611 w 10000"/>
                <a:gd name="connsiteY26-54" fmla="*/ 3981 h 10000"/>
                <a:gd name="connsiteX27-55" fmla="*/ 7056 w 10000"/>
                <a:gd name="connsiteY27-56" fmla="*/ 4259 h 10000"/>
                <a:gd name="connsiteX28-57" fmla="*/ 6639 w 10000"/>
                <a:gd name="connsiteY28-58" fmla="*/ 4722 h 10000"/>
                <a:gd name="connsiteX29-59" fmla="*/ 6917 w 10000"/>
                <a:gd name="connsiteY29-60" fmla="*/ 5154 h 10000"/>
                <a:gd name="connsiteX30-61" fmla="*/ 7056 w 10000"/>
                <a:gd name="connsiteY30-62" fmla="*/ 6111 h 10000"/>
                <a:gd name="connsiteX31-63" fmla="*/ 7417 w 10000"/>
                <a:gd name="connsiteY31-64" fmla="*/ 6265 h 10000"/>
                <a:gd name="connsiteX32-65" fmla="*/ 8528 w 10000"/>
                <a:gd name="connsiteY32-66" fmla="*/ 7654 h 10000"/>
                <a:gd name="connsiteX33-67" fmla="*/ 8611 w 10000"/>
                <a:gd name="connsiteY33-68" fmla="*/ 9537 h 10000"/>
                <a:gd name="connsiteX34-69" fmla="*/ 7833 w 10000"/>
                <a:gd name="connsiteY34-70" fmla="*/ 10000 h 10000"/>
                <a:gd name="connsiteX35-71" fmla="*/ 7306 w 10000"/>
                <a:gd name="connsiteY35-72" fmla="*/ 9414 h 10000"/>
                <a:gd name="connsiteX36-73" fmla="*/ 6639 w 10000"/>
                <a:gd name="connsiteY36-74" fmla="*/ 8457 h 10000"/>
                <a:gd name="connsiteX37-75" fmla="*/ 6639 w 10000"/>
                <a:gd name="connsiteY37-76" fmla="*/ 7994 h 10000"/>
                <a:gd name="connsiteX38-77" fmla="*/ 6167 w 10000"/>
                <a:gd name="connsiteY38-78" fmla="*/ 7870 h 10000"/>
                <a:gd name="connsiteX39-79" fmla="*/ 5722 w 10000"/>
                <a:gd name="connsiteY39-80" fmla="*/ 8117 h 10000"/>
                <a:gd name="connsiteX40-81" fmla="*/ 4833 w 10000"/>
                <a:gd name="connsiteY40-82" fmla="*/ 7654 h 10000"/>
                <a:gd name="connsiteX41-83" fmla="*/ 4500 w 10000"/>
                <a:gd name="connsiteY41-84" fmla="*/ 8611 h 10000"/>
                <a:gd name="connsiteX42-85" fmla="*/ 3861 w 10000"/>
                <a:gd name="connsiteY42-86" fmla="*/ 8704 h 10000"/>
                <a:gd name="connsiteX43-87" fmla="*/ 3278 w 10000"/>
                <a:gd name="connsiteY43-88" fmla="*/ 9537 h 10000"/>
                <a:gd name="connsiteX44-89" fmla="*/ 3028 w 10000"/>
                <a:gd name="connsiteY44-90" fmla="*/ 9290 h 10000"/>
                <a:gd name="connsiteX45-91" fmla="*/ 2472 w 10000"/>
                <a:gd name="connsiteY45-92" fmla="*/ 9537 h 10000"/>
                <a:gd name="connsiteX46-93" fmla="*/ 1833 w 10000"/>
                <a:gd name="connsiteY46-94" fmla="*/ 9043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</a:cxnLst>
              <a:rect l="l" t="t" r="r" b="b"/>
              <a:pathLst>
                <a:path w="10000" h="10000">
                  <a:moveTo>
                    <a:pt x="1833" y="9043"/>
                  </a:moveTo>
                  <a:cubicBezTo>
                    <a:pt x="1569" y="8807"/>
                    <a:pt x="1139" y="8379"/>
                    <a:pt x="889" y="8117"/>
                  </a:cubicBezTo>
                  <a:lnTo>
                    <a:pt x="333" y="7469"/>
                  </a:lnTo>
                  <a:cubicBezTo>
                    <a:pt x="278" y="7160"/>
                    <a:pt x="222" y="6852"/>
                    <a:pt x="167" y="6543"/>
                  </a:cubicBezTo>
                  <a:cubicBezTo>
                    <a:pt x="111" y="6296"/>
                    <a:pt x="56" y="6049"/>
                    <a:pt x="0" y="5802"/>
                  </a:cubicBezTo>
                  <a:lnTo>
                    <a:pt x="750" y="5617"/>
                  </a:lnTo>
                  <a:lnTo>
                    <a:pt x="1667" y="5617"/>
                  </a:lnTo>
                  <a:lnTo>
                    <a:pt x="1833" y="5340"/>
                  </a:lnTo>
                  <a:lnTo>
                    <a:pt x="2500" y="5247"/>
                  </a:lnTo>
                  <a:lnTo>
                    <a:pt x="3250" y="4321"/>
                  </a:lnTo>
                  <a:lnTo>
                    <a:pt x="3583" y="4043"/>
                  </a:lnTo>
                  <a:lnTo>
                    <a:pt x="4250" y="3858"/>
                  </a:lnTo>
                  <a:lnTo>
                    <a:pt x="4750" y="3210"/>
                  </a:lnTo>
                  <a:lnTo>
                    <a:pt x="5583" y="3025"/>
                  </a:lnTo>
                  <a:lnTo>
                    <a:pt x="5583" y="2191"/>
                  </a:lnTo>
                  <a:lnTo>
                    <a:pt x="6000" y="1265"/>
                  </a:lnTo>
                  <a:cubicBezTo>
                    <a:pt x="6056" y="1018"/>
                    <a:pt x="6111" y="772"/>
                    <a:pt x="6167" y="525"/>
                  </a:cubicBezTo>
                  <a:lnTo>
                    <a:pt x="6278" y="0"/>
                  </a:lnTo>
                  <a:lnTo>
                    <a:pt x="7750" y="586"/>
                  </a:lnTo>
                  <a:lnTo>
                    <a:pt x="8056" y="1049"/>
                  </a:lnTo>
                  <a:lnTo>
                    <a:pt x="8861" y="833"/>
                  </a:lnTo>
                  <a:lnTo>
                    <a:pt x="9306" y="957"/>
                  </a:lnTo>
                  <a:lnTo>
                    <a:pt x="9861" y="1543"/>
                  </a:lnTo>
                  <a:cubicBezTo>
                    <a:pt x="9907" y="1965"/>
                    <a:pt x="9954" y="2387"/>
                    <a:pt x="10000" y="2809"/>
                  </a:cubicBezTo>
                  <a:cubicBezTo>
                    <a:pt x="9954" y="2973"/>
                    <a:pt x="9907" y="3138"/>
                    <a:pt x="9861" y="3302"/>
                  </a:cubicBezTo>
                  <a:lnTo>
                    <a:pt x="9528" y="3179"/>
                  </a:lnTo>
                  <a:lnTo>
                    <a:pt x="8611" y="3981"/>
                  </a:lnTo>
                  <a:lnTo>
                    <a:pt x="7056" y="4259"/>
                  </a:lnTo>
                  <a:lnTo>
                    <a:pt x="6639" y="4722"/>
                  </a:lnTo>
                  <a:lnTo>
                    <a:pt x="6917" y="5154"/>
                  </a:lnTo>
                  <a:cubicBezTo>
                    <a:pt x="6963" y="5473"/>
                    <a:pt x="7010" y="5792"/>
                    <a:pt x="7056" y="6111"/>
                  </a:cubicBezTo>
                  <a:lnTo>
                    <a:pt x="7417" y="6265"/>
                  </a:lnTo>
                  <a:lnTo>
                    <a:pt x="8528" y="7654"/>
                  </a:lnTo>
                  <a:cubicBezTo>
                    <a:pt x="8556" y="8282"/>
                    <a:pt x="8583" y="8909"/>
                    <a:pt x="8611" y="9537"/>
                  </a:cubicBezTo>
                  <a:lnTo>
                    <a:pt x="7833" y="10000"/>
                  </a:lnTo>
                  <a:lnTo>
                    <a:pt x="7306" y="9414"/>
                  </a:lnTo>
                  <a:lnTo>
                    <a:pt x="6639" y="8457"/>
                  </a:lnTo>
                  <a:lnTo>
                    <a:pt x="6639" y="7994"/>
                  </a:lnTo>
                  <a:lnTo>
                    <a:pt x="6167" y="7870"/>
                  </a:lnTo>
                  <a:lnTo>
                    <a:pt x="5722" y="8117"/>
                  </a:lnTo>
                  <a:lnTo>
                    <a:pt x="4833" y="7654"/>
                  </a:lnTo>
                  <a:lnTo>
                    <a:pt x="4500" y="8611"/>
                  </a:lnTo>
                  <a:lnTo>
                    <a:pt x="3861" y="8704"/>
                  </a:lnTo>
                  <a:lnTo>
                    <a:pt x="3278" y="9537"/>
                  </a:lnTo>
                  <a:lnTo>
                    <a:pt x="3028" y="9290"/>
                  </a:lnTo>
                  <a:lnTo>
                    <a:pt x="2472" y="9537"/>
                  </a:lnTo>
                  <a:lnTo>
                    <a:pt x="1833" y="9043"/>
                  </a:lnTo>
                  <a:close/>
                </a:path>
              </a:pathLst>
            </a:custGeom>
            <a:grpFill/>
            <a:ln w="635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525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67913" y="1967020"/>
            <a:ext cx="3282173" cy="843049"/>
            <a:chOff x="5567913" y="1967020"/>
            <a:chExt cx="3282173" cy="843049"/>
          </a:xfrm>
        </p:grpSpPr>
        <p:cxnSp>
          <p:nvCxnSpPr>
            <p:cNvPr id="232" name="Elbow Connector 231"/>
            <p:cNvCxnSpPr/>
            <p:nvPr/>
          </p:nvCxnSpPr>
          <p:spPr>
            <a:xfrm flipV="1">
              <a:off x="5567913" y="2222201"/>
              <a:ext cx="1620000" cy="481254"/>
            </a:xfrm>
            <a:prstGeom prst="bentConnector3">
              <a:avLst>
                <a:gd name="adj1" fmla="val 50000"/>
              </a:avLst>
            </a:prstGeom>
            <a:ln w="3175" cmpd="sng">
              <a:solidFill>
                <a:schemeClr val="accent2"/>
              </a:solidFill>
              <a:prstDash val="solid"/>
              <a:round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7"/>
            <p:cNvSpPr txBox="1"/>
            <p:nvPr/>
          </p:nvSpPr>
          <p:spPr>
            <a:xfrm>
              <a:off x="7170475" y="2292620"/>
              <a:ext cx="1679611" cy="51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9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点击输入简要文字内容，文字内容概括精炼，不用多余的文字修饰，言短意赅的说明该项内容。</a:t>
              </a:r>
              <a:endParaRPr kumimoji="0" lang="en-US" altLang="zh-CN" sz="79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38" name="TextBox 8"/>
            <p:cNvSpPr txBox="1"/>
            <p:nvPr/>
          </p:nvSpPr>
          <p:spPr>
            <a:xfrm>
              <a:off x="7170475" y="1967020"/>
              <a:ext cx="1281524" cy="30380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布局省市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4958" y="3038269"/>
            <a:ext cx="3738044" cy="1092619"/>
            <a:chOff x="5134958" y="3038269"/>
            <a:chExt cx="3738044" cy="1092619"/>
          </a:xfrm>
        </p:grpSpPr>
        <p:cxnSp>
          <p:nvCxnSpPr>
            <p:cNvPr id="229" name="Elbow Connector 228"/>
            <p:cNvCxnSpPr/>
            <p:nvPr/>
          </p:nvCxnSpPr>
          <p:spPr>
            <a:xfrm>
              <a:off x="5134958" y="3038269"/>
              <a:ext cx="2037568" cy="491807"/>
            </a:xfrm>
            <a:prstGeom prst="bentConnector3">
              <a:avLst>
                <a:gd name="adj1" fmla="val 50000"/>
              </a:avLst>
            </a:prstGeom>
            <a:ln w="3175" cmpd="sng">
              <a:solidFill>
                <a:schemeClr val="accent2"/>
              </a:solidFill>
              <a:prstDash val="solid"/>
              <a:round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7"/>
            <p:cNvSpPr txBox="1"/>
            <p:nvPr/>
          </p:nvSpPr>
          <p:spPr>
            <a:xfrm>
              <a:off x="7193391" y="3613439"/>
              <a:ext cx="1679611" cy="51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9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点击输入简要文字内容，文字内容概括精炼，不用多余的文字修饰，言短意赅的说明该项内容。</a:t>
              </a:r>
              <a:endParaRPr kumimoji="0" lang="en-US" altLang="zh-CN" sz="79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0" name="TextBox 8"/>
            <p:cNvSpPr txBox="1"/>
            <p:nvPr/>
          </p:nvSpPr>
          <p:spPr>
            <a:xfrm>
              <a:off x="7193392" y="3311760"/>
              <a:ext cx="1160828" cy="30380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布局省市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5931" y="3658610"/>
            <a:ext cx="1679611" cy="1257249"/>
            <a:chOff x="3615931" y="3658610"/>
            <a:chExt cx="1679611" cy="1257249"/>
          </a:xfrm>
        </p:grpSpPr>
        <p:cxnSp>
          <p:nvCxnSpPr>
            <p:cNvPr id="235" name="Elbow Connector 234"/>
            <p:cNvCxnSpPr/>
            <p:nvPr/>
          </p:nvCxnSpPr>
          <p:spPr>
            <a:xfrm rot="5400000">
              <a:off x="4353120" y="3776068"/>
              <a:ext cx="494446" cy="259529"/>
            </a:xfrm>
            <a:prstGeom prst="bentConnector3">
              <a:avLst>
                <a:gd name="adj1" fmla="val 50000"/>
              </a:avLst>
            </a:prstGeom>
            <a:ln w="3175" cmpd="sng">
              <a:solidFill>
                <a:schemeClr val="accent2"/>
              </a:solidFill>
              <a:prstDash val="solid"/>
              <a:round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7"/>
            <p:cNvSpPr txBox="1"/>
            <p:nvPr/>
          </p:nvSpPr>
          <p:spPr>
            <a:xfrm>
              <a:off x="3615931" y="4398410"/>
              <a:ext cx="1679611" cy="51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9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点击输入简要文字内容，文字内容概括精炼，不用多余的文字修饰，言短意赅的说明该项内容。</a:t>
              </a:r>
              <a:endParaRPr kumimoji="0" lang="en-US" altLang="zh-CN" sz="79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20" name="TextBox 8"/>
            <p:cNvSpPr txBox="1"/>
            <p:nvPr/>
          </p:nvSpPr>
          <p:spPr>
            <a:xfrm>
              <a:off x="3942127" y="4096731"/>
              <a:ext cx="1160828" cy="30380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布局省市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8508" y="2609298"/>
            <a:ext cx="2840440" cy="1999265"/>
            <a:chOff x="458508" y="2609298"/>
            <a:chExt cx="2840440" cy="1999265"/>
          </a:xfrm>
        </p:grpSpPr>
        <p:cxnSp>
          <p:nvCxnSpPr>
            <p:cNvPr id="224" name="Elbow Connector 223"/>
            <p:cNvCxnSpPr/>
            <p:nvPr/>
          </p:nvCxnSpPr>
          <p:spPr>
            <a:xfrm rot="10800000" flipV="1">
              <a:off x="1291200" y="2609298"/>
              <a:ext cx="2007748" cy="1265531"/>
            </a:xfrm>
            <a:prstGeom prst="bentConnector2">
              <a:avLst/>
            </a:prstGeom>
            <a:ln w="3175" cmpd="sng">
              <a:solidFill>
                <a:schemeClr val="accent2"/>
              </a:solidFill>
              <a:prstDash val="solid"/>
              <a:round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7"/>
            <p:cNvSpPr txBox="1"/>
            <p:nvPr/>
          </p:nvSpPr>
          <p:spPr>
            <a:xfrm>
              <a:off x="458508" y="4091114"/>
              <a:ext cx="1679611" cy="51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9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点击输入简要文字内容，文字内容概括精炼，不用多余的文字修饰，言短意赅的说明该项内容。</a:t>
              </a:r>
              <a:endParaRPr kumimoji="0" lang="en-US" altLang="zh-CN" sz="79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37" name="TextBox 8"/>
            <p:cNvSpPr txBox="1"/>
            <p:nvPr/>
          </p:nvSpPr>
          <p:spPr>
            <a:xfrm>
              <a:off x="665090" y="3789435"/>
              <a:ext cx="1160828" cy="30380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布局省市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104" y="1574832"/>
            <a:ext cx="3724517" cy="837324"/>
            <a:chOff x="446104" y="1574832"/>
            <a:chExt cx="3724517" cy="837324"/>
          </a:xfrm>
        </p:grpSpPr>
        <p:cxnSp>
          <p:nvCxnSpPr>
            <p:cNvPr id="221" name="Elbow Connector 220"/>
            <p:cNvCxnSpPr/>
            <p:nvPr/>
          </p:nvCxnSpPr>
          <p:spPr>
            <a:xfrm rot="10800000">
              <a:off x="1625440" y="1784779"/>
              <a:ext cx="2545181" cy="192878"/>
            </a:xfrm>
            <a:prstGeom prst="bentConnector3">
              <a:avLst>
                <a:gd name="adj1" fmla="val 50000"/>
              </a:avLst>
            </a:prstGeom>
            <a:ln w="3175" cmpd="sng">
              <a:solidFill>
                <a:schemeClr val="accent2"/>
              </a:solidFill>
              <a:prstDash val="solid"/>
              <a:round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7"/>
            <p:cNvSpPr txBox="1"/>
            <p:nvPr/>
          </p:nvSpPr>
          <p:spPr>
            <a:xfrm>
              <a:off x="493059" y="1894707"/>
              <a:ext cx="1679611" cy="51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9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点击输入简要文字内容，文字内容概括精炼，不用多余的文字修饰，言短意赅的说明该项内容。</a:t>
              </a:r>
              <a:endParaRPr kumimoji="0" lang="en-US" altLang="zh-CN" sz="79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39" name="TextBox 8"/>
            <p:cNvSpPr txBox="1"/>
            <p:nvPr/>
          </p:nvSpPr>
          <p:spPr>
            <a:xfrm>
              <a:off x="446104" y="1574832"/>
              <a:ext cx="1160828" cy="30380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布局省市</a:t>
              </a:r>
            </a:p>
          </p:txBody>
        </p:sp>
      </p:grpSp>
      <p:grpSp>
        <p:nvGrpSpPr>
          <p:cNvPr id="66" name="组合 65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67" name="圆角矩形 66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69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0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1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2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3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4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销售网络布局</a:t>
            </a:r>
          </a:p>
        </p:txBody>
      </p:sp>
      <p:sp>
        <p:nvSpPr>
          <p:cNvPr id="75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447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81424" y="1628892"/>
            <a:ext cx="2523904" cy="2610466"/>
            <a:chOff x="1175232" y="2171855"/>
            <a:chExt cx="3365205" cy="3480621"/>
          </a:xfrm>
        </p:grpSpPr>
        <p:sp>
          <p:nvSpPr>
            <p:cNvPr id="2" name="Arc 1"/>
            <p:cNvSpPr/>
            <p:nvPr/>
          </p:nvSpPr>
          <p:spPr>
            <a:xfrm flipH="1">
              <a:off x="1175232" y="2287271"/>
              <a:ext cx="3365205" cy="3365205"/>
            </a:xfrm>
            <a:prstGeom prst="arc">
              <a:avLst>
                <a:gd name="adj1" fmla="val 16200000"/>
                <a:gd name="adj2" fmla="val 6320568"/>
              </a:avLst>
            </a:prstGeom>
            <a:noFill/>
            <a:ln w="1905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 flipH="1">
              <a:off x="1496360" y="2608399"/>
              <a:ext cx="2722949" cy="2722949"/>
            </a:xfrm>
            <a:prstGeom prst="arc">
              <a:avLst>
                <a:gd name="adj1" fmla="val 16200000"/>
                <a:gd name="adj2" fmla="val 4859881"/>
              </a:avLst>
            </a:prstGeom>
            <a:noFill/>
            <a:ln w="1905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" name="Arc 6"/>
            <p:cNvSpPr/>
            <p:nvPr/>
          </p:nvSpPr>
          <p:spPr>
            <a:xfrm flipH="1">
              <a:off x="1815418" y="2927457"/>
              <a:ext cx="2084832" cy="2084832"/>
            </a:xfrm>
            <a:prstGeom prst="arc">
              <a:avLst>
                <a:gd name="adj1" fmla="val 16200000"/>
                <a:gd name="adj2" fmla="val 7923084"/>
              </a:avLst>
            </a:prstGeom>
            <a:noFill/>
            <a:ln w="1905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" name="Arc 7"/>
            <p:cNvSpPr/>
            <p:nvPr/>
          </p:nvSpPr>
          <p:spPr>
            <a:xfrm flipH="1">
              <a:off x="2135458" y="3247497"/>
              <a:ext cx="1444752" cy="1444752"/>
            </a:xfrm>
            <a:prstGeom prst="arc">
              <a:avLst>
                <a:gd name="adj1" fmla="val 16200000"/>
                <a:gd name="adj2" fmla="val 9034491"/>
              </a:avLst>
            </a:prstGeom>
            <a:noFill/>
            <a:ln w="190500"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1175232" y="2287271"/>
              <a:ext cx="3365205" cy="3365205"/>
            </a:xfrm>
            <a:prstGeom prst="arc">
              <a:avLst>
                <a:gd name="adj1" fmla="val 1518616"/>
                <a:gd name="adj2" fmla="val 6211271"/>
              </a:avLst>
            </a:prstGeom>
            <a:noFill/>
            <a:ln w="190500">
              <a:gradFill>
                <a:gsLst>
                  <a:gs pos="0">
                    <a:schemeClr val="accent1"/>
                  </a:gs>
                  <a:gs pos="57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1496360" y="2608399"/>
              <a:ext cx="2722949" cy="2722949"/>
            </a:xfrm>
            <a:prstGeom prst="arc">
              <a:avLst>
                <a:gd name="adj1" fmla="val 319443"/>
                <a:gd name="adj2" fmla="val 6870139"/>
              </a:avLst>
            </a:prstGeom>
            <a:noFill/>
            <a:ln w="190500">
              <a:gradFill>
                <a:gsLst>
                  <a:gs pos="0">
                    <a:schemeClr val="accent1"/>
                  </a:gs>
                  <a:gs pos="57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1815418" y="2927457"/>
              <a:ext cx="2084832" cy="2084832"/>
            </a:xfrm>
            <a:prstGeom prst="arc">
              <a:avLst>
                <a:gd name="adj1" fmla="val 21238658"/>
                <a:gd name="adj2" fmla="val 7964625"/>
              </a:avLst>
            </a:prstGeom>
            <a:noFill/>
            <a:ln w="190500">
              <a:gradFill>
                <a:gsLst>
                  <a:gs pos="0">
                    <a:schemeClr val="accent1"/>
                  </a:gs>
                  <a:gs pos="57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rc 14"/>
            <p:cNvSpPr/>
            <p:nvPr/>
          </p:nvSpPr>
          <p:spPr>
            <a:xfrm>
              <a:off x="2135458" y="3247497"/>
              <a:ext cx="1444752" cy="1444752"/>
            </a:xfrm>
            <a:prstGeom prst="arc">
              <a:avLst>
                <a:gd name="adj1" fmla="val 19805318"/>
                <a:gd name="adj2" fmla="val 9622851"/>
              </a:avLst>
            </a:prstGeom>
            <a:noFill/>
            <a:ln w="190500">
              <a:gradFill>
                <a:gsLst>
                  <a:gs pos="0">
                    <a:schemeClr val="accent1"/>
                  </a:gs>
                  <a:gs pos="57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96670" y="2171855"/>
              <a:ext cx="793380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Section 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96670" y="2489240"/>
              <a:ext cx="793380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Section 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96670" y="2806626"/>
              <a:ext cx="799792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Section C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6670" y="3124010"/>
              <a:ext cx="799792" cy="290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500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rPr>
                <a:t>Section D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56926" y="2605103"/>
            <a:ext cx="530915" cy="31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45%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38386" y="2646252"/>
            <a:ext cx="3002544" cy="383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6926" y="3103688"/>
            <a:ext cx="530915" cy="31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60%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38386" y="3151695"/>
            <a:ext cx="3002544" cy="231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</a:t>
            </a:r>
            <a:endParaRPr kumimoji="0" lang="en-US" altLang="zh-CN" sz="82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56926" y="3602272"/>
            <a:ext cx="530915" cy="31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25%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38386" y="3643421"/>
            <a:ext cx="3002544" cy="383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56926" y="4100857"/>
            <a:ext cx="530915" cy="31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98%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38386" y="4142006"/>
            <a:ext cx="3002544" cy="231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</a:t>
            </a:r>
            <a:endParaRPr kumimoji="0" lang="en-US" altLang="zh-CN" sz="82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3" name="Rectangle 164"/>
          <p:cNvSpPr/>
          <p:nvPr/>
        </p:nvSpPr>
        <p:spPr>
          <a:xfrm>
            <a:off x="3975421" y="1373511"/>
            <a:ext cx="3602669" cy="798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点击添加标题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此处添加详细文本描述，建议与标题相关并符合整体语言风格，语言描述尽量简洁生动，此处添加详细文本描述，建议与标题相关并符合整体语言风格，语言描述尽量简洁生动，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320987" y="297838"/>
            <a:ext cx="561600" cy="561600"/>
            <a:chOff x="5210065" y="1693503"/>
            <a:chExt cx="855498" cy="855498"/>
          </a:xfrm>
        </p:grpSpPr>
        <p:sp>
          <p:nvSpPr>
            <p:cNvPr id="34" name="圆角矩形 33"/>
            <p:cNvSpPr/>
            <p:nvPr/>
          </p:nvSpPr>
          <p:spPr>
            <a:xfrm>
              <a:off x="5210065" y="1693503"/>
              <a:ext cx="855498" cy="855498"/>
            </a:xfrm>
            <a:prstGeom prst="roundRect">
              <a:avLst/>
            </a:prstGeom>
            <a:noFill/>
            <a:ln w="9525">
              <a:gradFill>
                <a:gsLst>
                  <a:gs pos="50000">
                    <a:schemeClr val="accent2"/>
                  </a:gs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5383114" y="1903966"/>
              <a:ext cx="538409" cy="412662"/>
              <a:chOff x="5611813" y="1835150"/>
              <a:chExt cx="285750" cy="219076"/>
            </a:xfrm>
            <a:noFill/>
          </p:grpSpPr>
          <p:sp>
            <p:nvSpPr>
              <p:cNvPr id="36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8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9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0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adFill>
                <a:gsLst>
                  <a:gs pos="477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</a:ln>
              <a:effectLst>
                <a:outerShdw blurRad="508000" dist="596900" dir="3600000" sx="89000" sy="89000" algn="tl" rotWithShape="0">
                  <a:schemeClr val="bg1">
                    <a:lumMod val="50000"/>
                    <a:alpha val="2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5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7700">
                        <a:srgbClr val="F4DEBE"/>
                      </a:gs>
                      <a:gs pos="0">
                        <a:srgbClr val="D9A96A"/>
                      </a:gs>
                      <a:gs pos="100000">
                        <a:srgbClr val="F5E3C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文本框 48"/>
          <p:cNvSpPr txBox="1">
            <a:spLocks noChangeArrowheads="1"/>
          </p:cNvSpPr>
          <p:nvPr/>
        </p:nvSpPr>
        <p:spPr bwMode="auto">
          <a:xfrm>
            <a:off x="1043608" y="267494"/>
            <a:ext cx="2160240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长期盈利计划</a:t>
            </a:r>
          </a:p>
        </p:txBody>
      </p:sp>
      <p:sp>
        <p:nvSpPr>
          <p:cNvPr id="42" name="Content Placeholder 2"/>
          <p:cNvSpPr txBox="1"/>
          <p:nvPr/>
        </p:nvSpPr>
        <p:spPr>
          <a:xfrm>
            <a:off x="1050649" y="631206"/>
            <a:ext cx="1730071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此处添加文本详细介绍内容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4DEBE"/>
                  </a:gs>
                  <a:gs pos="0">
                    <a:srgbClr val="D9A96A"/>
                  </a:gs>
                  <a:gs pos="100000">
                    <a:srgbClr val="F5E3C9"/>
                  </a:gs>
                </a:gsLst>
                <a:lin ang="5400000" scaled="1"/>
              </a:gra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002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C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7238" y="1229805"/>
            <a:ext cx="1728192" cy="2638089"/>
          </a:xfrm>
          <a:prstGeom prst="rect">
            <a:avLst/>
          </a:prstGeom>
          <a:noFill/>
          <a:ln w="12700">
            <a:gradFill>
              <a:gsLst>
                <a:gs pos="0">
                  <a:srgbClr val="D9A96A"/>
                </a:gs>
                <a:gs pos="50000">
                  <a:srgbClr val="F4DEBE"/>
                </a:gs>
                <a:gs pos="100000">
                  <a:srgbClr val="DAB86E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75656" y="1939976"/>
            <a:ext cx="5727341" cy="775790"/>
          </a:xfrm>
          <a:prstGeom prst="rect">
            <a:avLst/>
          </a:prstGeom>
          <a:solidFill>
            <a:srgbClr val="1B1C2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4DEB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感谢大家的聆听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rgbClr val="F4DEB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2122" y="2715023"/>
            <a:ext cx="5498425" cy="343877"/>
          </a:xfrm>
          <a:prstGeom prst="rect">
            <a:avLst/>
          </a:prstGeom>
          <a:solidFill>
            <a:srgbClr val="1B1C2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F4DEB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Black gold high-end Commercial finance business plan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F4DEB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45989" y="3446793"/>
            <a:ext cx="1730691" cy="362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陈述人：李某某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1521" y="160919"/>
            <a:ext cx="2064914" cy="39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4DEBE"/>
                    </a:gs>
                    <a:gs pos="0">
                      <a:srgbClr val="D9A96A"/>
                    </a:gs>
                    <a:gs pos="100000">
                      <a:srgbClr val="F5E3C9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此处添加公司名称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338387" y="3743366"/>
            <a:ext cx="648072" cy="648072"/>
          </a:xfrm>
          <a:prstGeom prst="line">
            <a:avLst/>
          </a:prstGeom>
          <a:ln>
            <a:solidFill>
              <a:srgbClr val="F5E3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6067518" y="1045508"/>
            <a:ext cx="648072" cy="648072"/>
          </a:xfrm>
          <a:prstGeom prst="line">
            <a:avLst/>
          </a:prstGeom>
          <a:ln>
            <a:solidFill>
              <a:srgbClr val="F5E3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635730" y="1369544"/>
            <a:ext cx="414345" cy="414345"/>
          </a:xfrm>
          <a:prstGeom prst="line">
            <a:avLst/>
          </a:prstGeom>
          <a:ln>
            <a:solidFill>
              <a:srgbClr val="F5E3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986459" y="3500242"/>
            <a:ext cx="396044" cy="396044"/>
          </a:xfrm>
          <a:prstGeom prst="line">
            <a:avLst/>
          </a:prstGeom>
          <a:ln>
            <a:solidFill>
              <a:srgbClr val="F5E3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515477" y="1202233"/>
            <a:ext cx="1799953" cy="2691018"/>
            <a:chOff x="3515477" y="1202233"/>
            <a:chExt cx="1799953" cy="2691018"/>
          </a:xfrm>
        </p:grpSpPr>
        <p:sp>
          <p:nvSpPr>
            <p:cNvPr id="17" name="椭圆 16"/>
            <p:cNvSpPr/>
            <p:nvPr/>
          </p:nvSpPr>
          <p:spPr>
            <a:xfrm>
              <a:off x="3515477" y="1202233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rgbClr val="DAB86E"/>
                  </a:gs>
                  <a:gs pos="50000">
                    <a:schemeClr val="accent2"/>
                  </a:gs>
                  <a:gs pos="100000">
                    <a:srgbClr val="EDD5A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242057" y="1202233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rgbClr val="DAB86E"/>
                  </a:gs>
                  <a:gs pos="50000">
                    <a:schemeClr val="accent2"/>
                  </a:gs>
                  <a:gs pos="100000">
                    <a:srgbClr val="EDD5A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15477" y="3819878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5242057" y="3819878"/>
              <a:ext cx="73373" cy="73373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11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:blinds dir="vert"/>
      </p:transition>
    </mc:Choice>
    <mc:Fallback xmlns="">
      <p:transition spd="slow" advClick="0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Rot by="10800000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f91ba0a165ed3a7fddbb8a45d3fb8ee8c46b9"/>
  <p:tag name="ISPRING_ULTRA_SCORM_COURSE_ID" val="B89CB2CE-F45D-4B41-85A7-78E111B9F39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HJ7e0w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ye3tM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HJ7e0y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cnt7T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cnt7T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cnt7T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cnt7T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cnt7T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c3t7TG7UU1AADQAAvxwAABcAAAB1bml2ZXJzYWwvdW5pdmVyc2FsLnBuZ+2YeVyS+fbHn8pW0/k5jWmmch2nvJXjVmpm6pRbNeOWmSuQmaOloia4Iert1miTS7cyZ8Jkrjaoqag5biw6jaMYKKiIGwIZgySIpoSoINyHu71+f9+//YMXz3k/3+0czjnfz4v7gf6+evtM9gEAoHfxgtdlANhRBgDb3+/ZBZL3MSOZ4Ne2tMu+5wECw3QeNHTizvmdA4CWUl1V9E7Q3ptyITwNAPR7tZ9t1OTaGwBgeuWi17krmTApN6D+C/kUdTbLrzufnJ94z/rO4VQri/C6/7M4531K99DOc58afxp6yesz50+3p/5Nx1LnMwOvL4j2h/Z4ZfhUjwYsCmRYFZ7B1XRjsitYaYZRH12gIVAom1ujZIVwRbRbJu4alYxthct5tfG+upRBVvDQ4IlmZn0sr9pedWb0FteqqB7qEcZ+kLaKqfYV3sIaXO60/x7Qfi4eaK1VrdBtOXtB69pj8ZsTqG8SnT8FDae6SvLK692QXyy3/fsNVztj8l6tDgD86ehxkBbevwSS61Xg8PwftvAW3sJbeAtv4S28hbfwFt7CW3gLb+Et/D/jUPXmUl4T+PQni/9hDe+g9ak4XCMsb1POTmO6dWS/u2919RO3j8NJNYRQaA+xEoUhycGZ2bIE9aJ8NTZoooe8QjuBRp3zi5QVrZPo3dbiDUjrg9USmmSiqSlXLcN1hK6mh0x0EDI63AHg1yF39ZqAky4asXipe4tLRFWyT5U3ZqUHdczbSHqaKNUr94xg8U1vpQTt+ILsdWE5Eyl4ap67Nsv2hWCQiyoPzTqzPg6HWR1MzpVh0wQulRl8jKK/XcNdys1gda6n183PpbYSh/qRGpXII9nEmcGXp0MzIF2FsYnYxTdWuJnOyoJnfCm50OqYryXwa+oY44fg/bTZiR41isRrfYbHKj4bS0KPuM6APtAjFlAUktzFi3K6R0IgMWC1GYLyRdJSd5oo5OH4uqGdUMnXqKfmb58pqW7H9N1IkuFUf1g5//bqt6SZg8LdHmuvp511bnWfacxKINoTFo0MbzkiVGeZnPlFS6OWIj8WmzgunMB09TNl0CcxkNnAcmm8DnA6ihKElovZq+urT5ASd8mcyxHUYfgf2BW0b2zGzzYPEJjL8s/JsJmJm5QLS/gfQx4ibdcSmGOq8902CeV0QUobV/RVPQVp+EgucyCL9e4SG8WibMtrM99aXqIiUXnGaMKJ0TnK93wlTzFtZzbO9R2NHTtThHP2C5WcXWRSv6dFpt7tbSnxAfJdL5ptG3NjVj5DcOO4Z2vwCAmCe6DK4ZT+gRnH7ScuzdmFUStpkTWIx8Kk0OWQGvpkE44K+31fjwHKMC7mmcPiJ4aJdEqJXInnpHMxX0B9NqMUrCRWcWcFkxTf8W5PQYxpMQBkPNpogCpM0d8T5TiUrOJZthQZhGv6rGy3ie0HUmrr9IFTS8fEVwaKKNGm8AxOcW3Urqub5P2tDnhIf2w6K/lBO0rxN8/yFgmSQ+BbEKkCeyR9F9Be72kRsJ725Guu0w/golVn9rdHajD3aTuKjda4nVMr3psN56v6dWmR9SRpN712waankMZFaSe6Cm3x80jOtfGhtJdiPh58glStfCXYmeuMqPU0mfALPheOi5W4f01NZVs0pA0wcXUNMqoFIVb9jbABDykofbqcRT2THDXePH+yDLtoWWATMzHvdQSY+ZGXIxtazZI/QXGiwbVpvFylNN11Qez6gCZslnR6IiVptdCqV3dSuT23agMPwR86WMMX0kzbnp8g9CcFd/TtoX7fToQe3/BdKx1oYBnAZWdRLmkNIQNDMuteRLvU/ZF19WK5Mqqc8+XxPI2S3yFK3sAOf3kYCFua5A/nksTtfQ1Y0ROzDb8N0B35dgw5DB6X9X7WTh8NnU7PiqqYHkdl3jxk4NIfMlCc2paRUuGRF8Tcw7Dn5nCKgQaZBBnczJbynsPBZIktCeQKiYn7OJ6oUipKXDrNV692tJVuokTliCng1+wClfJh9o7M+XURrse+GxY5KIChpW1s27x1OpsV4EGR36Yl5yk5h8uDPJiyJ8QGk9AaeioHybk+PtTqBy2PoK6TU80S3MSKiNINSrAgQclmytKtUV2oXIr/M1H4pfa+lAHRCe8jKUiuoCU4b4+HRiXT5P2B05DscOnE2B0AZcMaqsgh1qN699Rnw+DO2r84I21reDcIy4K217dLxWDRKlplvs3Sao55K6Iyqd+uAHqPl8PLFJAP38rZmaHXxojBnLBLMObEsALp9Tcvz/9nv9TJU9Y12ABX7qtt+TJenmZztQsJcSwaPmb4WJZleVw0XAeoPrICmAyIfVhvjsvXeZsSOBP/o2L7ONnxShiDtfiSc/SfOwZKnBmRRmUxOXGDwRJotEtV9iFmjBIxnX6fmIzk3DgQtNcUqsg0ddKLycmYnn+qB1RkGPBXI3od4vt5vRtdD2grVA/18oLKIMIxcV91iwKhP2DQzI1uIb1vf9OAjcNmGUsqvGIPcVK/6Zn5ThgWFK4oRmATPz/+l2qJeWkvPrpoyf9fThBFIxh24HJwarCP9Xhlm4mHb4B3ULj/SZuaw3MPTdDOVJG9L/LLT+5zQzr8vuWe5YwFSiImGsebVq0J2tTd32sw6jiIdo8DG8do0mM/L+EuCNitxaE9G+wps+tXRexOhPlb8uLy6UST/rXFX1hgTp5uQptzJ4jROW8GCysN7jpeSWSLjkkc5TkuqNy+kUSersv1X/wTeCbiD8P2uXCu048oWWKwJ3SphddWKam6DWNeljjCx3MmE4pxVL2qlZ6nvQSB/khjQM2dlsUGMCqloT1rfbZXmWdlg37meapl9qaCn+dU3HlXCvaH5pvGAhLLvyMReEu2qsyswthwffVklTQD/97CyhZqqs64w0+3Jg/6yIwmizzh5fyHxFIEdpCY1V4X3UBdM43fhPVOOgkUWd3+O2/qWQ6ImI/1Y5Qw5JVxTDXnKLaQdk/7k9fvNs98a20qKSEy2hImGPi6mwmVi6/yk8GCiWY1VyDcpdouxUALip2nRaOYseZj8U+Dwvuj6+nJedwjRXNulRL9vf+NuN14DI8V1useFI6OT6i9KfrBvECtD8b735nSFYj+PG+DhWu3mPp/+zAyd6ftl3UuK0//c69sppsiSgkWhYnTTj+jMsEw28Qnnj1spiaSF1oKXn0n5DEwKE6MtgT1ZCjCVeNeh+MilOlxkwTlWPuf5WlDJ8dJd3Ki0l18QE+rOOacQtrFTYHiTAPqUAlnBtQK9aFwDErOcF1KeUP+OPp1XIFLK2zzLxJzW+V781LJGGRgmQFzzuWu/xzpBAwrF1qZ72yJxwxPYt8RYJ5jp+jJ8Y0XXsp8E8eZkkFZyI1imW/Kz0SpvWRuCk+YuI0ei25GqSfpYQLqGWv2qTY/sUg4SxDcfunWnxWjNDeZ9OQaid1HkkqTvIQvuvNr3D27ivqJqZqPNR7P63DlAgh6oYVtWXp21Ee3o8fmRWe4InPKV5E580Jdy4a8Qczge/Zqi0Fu804TAvPhtmsvDWIHP5fEPUhaY1StkIYbmQu+HhsjU7BHLsYS6J3Yu2NZslNt2LUCD9Vs13ynKbHw3bdcQSyEK1g21vYgLEW9IZHKxMck7b3azkv58JuuNH2yrLZiBhQszn3X5z9/YV1DUi6SOPOdmyiDviEile7+3/uLlC2/pZzJfklMsgMFQIg8qWk+uumvtRWFNNdgo6CZBjR5oRp91twTTONrJFBqQT6u0+h4zi6wtwTLl6mQDu29dXvUTB2B+3uUz8BKWpl+HmXmP4fseHfx5dMRsBIn/TB4ArrEzZu7wSRm+Y9gk7unCJpuMIhqxwsKb7e8tV4IQufCJtkUDh8L1kTc0De0KbWp+lf8zGr4bkdtR/+O2wkAiKG0VelPkYpwZ2Zd18CEP9pXGMv9spsOK+pRCW3jbH8qH+kcoih4pOzlPiPOtdnV1fHI5Oe6f0asvv3rJ+2l5RhT5cNnxIUIH61DHgVqDY0DxXzXHLkU7scaQh8f1fh2MXhBWeF8ymTb73mrrbhGbWE7mbs6Jg2xoAc/eKDIavvKF2IH23etoMzs8N+UlZGQr48ttbj1Y5e1pyE/lrbOuq//8biVedV94311kpf+BAHqisXjG7OI9O1APr2W1+zW1zzTpuvv2JDwvGT5WxUvKLykjTpr/IhibHhfvk47s9DkX35ufSw44LnZwTCBzhEAqHnvQJnj93VDU2qaNO5VteRg8nL/4XorXM7KArx4UEw2mRjaAQApVgZloG7+HZQCAGAftBcAvlqgGcFzRkpAO9/vpVUTqFY1N323g4c/yn4c2r0+h03/AnyXeNktK1bOf83TCvbVILPw3vAr4x/YofC2A9qxDRup+52rXn3X1KPOlgvL4e0nQRmfElcPa0Co+M0Rm5DJXy+rPV2/OQ/OBi56+3sRzl+78w9QSwMEFAACAAgAc3t7TLE0Q2lKAAAAagAAABsAAAB1bml2ZXJzYWwvdW5pdmVyc2FsLnBuZy54bWyzsa/IzVEoSy0qzszPs1Uy1DNQsrfj5bIpKEoty0wtV6gAihnpGUCAkkIlKrc8M6Ukw1bJwtIYIZaRmpmeUWKrZGZuABfUBxoJAFBLAQIAABQAAgAIAHJ7e0wVDq0oZAQAAAcRAAAdAAAAAAAAAAEAAAAAAAAAAAB1bml2ZXJzYWwvY29tbW9uX21lc3NhZ2VzLmxuZ1BLAQIAABQAAgAIAHJ7e0wIfgsjKQMAAIYMAAAnAAAAAAAAAAEAAAAAAJ8EAAB1bml2ZXJzYWwvZmxhc2hfcHVibGlzaGluZ19zZXR0aW5ncy54bWxQSwECAAAUAAIACABye3tMtfwJZLoCAABVCgAAIQAAAAAAAAABAAAAAAANCAAAdW5pdmVyc2FsL2ZsYXNoX3NraW5fc2V0dGluZ3MueG1sUEsBAgAAFAACAAgAcnt7TCqWD2f+AgAAlwsAACYAAAAAAAAAAQAAAAAABgsAAHVuaXZlcnNhbC9odG1sX3B1Ymxpc2hpbmdfc2V0dGluZ3MueG1sUEsBAgAAFAACAAgAcnt7TGhxUpGaAQAAHwYAAB8AAAAAAAAAAQAAAAAASA4AAHVuaXZlcnNhbC9odG1sX3NraW5fc2V0dGluZ3MuanNQSwECAAAUAAIACABye3tMPTwv0cEAAADlAQAAGgAAAAAAAAABAAAAAAAfEAAAdW5pdmVyc2FsL2kxOG5fcHJlc2V0cy54bWxQSwECAAAUAAIACABye3tMmvmWZGsAAABrAAAAHAAAAAAAAAABAAAAAAAYEQAAdW5pdmVyc2FsL2xvY2FsX3NldHRpbmdzLnhtbFBLAQIAABQAAgAIAESUV0cjtE77+wIAALAIAAAUAAAAAAAAAAEAAAAAAL0RAAB1bml2ZXJzYWwvcGxheWVyLnhtbFBLAQIAABQAAgAIAHJ7e0ywhyP0bAEAAPcCAAApAAAAAAAAAAEAAAAAAOoUAAB1bml2ZXJzYWwvc2tpbl9jdXN0b21pemF0aW9uX3NldHRpbmdzLnhtbFBLAQIAABQAAgAIAHN7e0xu1FNQAA0AAL8cAAAXAAAAAAAAAAAAAAAAAJ0WAAB1bml2ZXJzYWwvdW5pdmVyc2FsLnBuZ1BLAQIAABQAAgAIAHN7e0yxNENpSgAAAGoAAAAbAAAAAAAAAAEAAAAAANIjAAB1bml2ZXJzYWwvdW5pdmVyc2FsLnBuZy54bWxQSwUGAAAAAAsACwBJAwAAVSQAAAAA"/>
  <p:tag name="ISPRING_PRESENTATION_TITLE" val="www.51pptmoban.com"/>
</p:tagLst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金色渐变3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A96A"/>
      </a:accent1>
      <a:accent2>
        <a:srgbClr val="F4DEBE"/>
      </a:accent2>
      <a:accent3>
        <a:srgbClr val="F5E3C9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p4llouf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1644</Words>
  <Application>Microsoft Office PowerPoint</Application>
  <PresentationFormat>全屏显示(16:9)</PresentationFormat>
  <Paragraphs>212</Paragraphs>
  <Slides>16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等线 Light</vt:lpstr>
      <vt:lpstr>宋体</vt:lpstr>
      <vt:lpstr>微软雅黑</vt:lpstr>
      <vt:lpstr>Arial</vt:lpstr>
      <vt:lpstr>Calibri</vt:lpstr>
      <vt:lpstr>Nordri ToolsTheme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subject>定制美化PPT请联系微信 1428647118</dc:subject>
  <dc:creator>小二PPT</dc:creator>
  <cp:keywords>定制美化PPT请联系微信 1428647118</cp:keywords>
  <dc:description>定制美化PPT请联系微信 1428647118</dc:description>
  <cp:lastModifiedBy>faith123</cp:lastModifiedBy>
  <cp:revision>12</cp:revision>
  <dcterms:created xsi:type="dcterms:W3CDTF">2014-09-01T14:19:00Z</dcterms:created>
  <dcterms:modified xsi:type="dcterms:W3CDTF">2019-03-04T05:15:21Z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