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0" r:id="rId23"/>
    <p:sldId id="277" r:id="rId24"/>
    <p:sldId id="278" r:id="rId25"/>
    <p:sldId id="279" r:id="rId26"/>
    <p:sldId id="282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1131A"/>
    <a:srgbClr val="BD0819"/>
    <a:srgbClr val="CE18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232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5142F-5E99-4A9D-B20D-CE7EAF2745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C65FC-B513-4599-BAF2-857EE061E40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emf"/><Relationship Id="rId3" Type="http://schemas.openxmlformats.org/officeDocument/2006/relationships/image" Target="../media/image18.pn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emf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image" Target="../media/image2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287079" cy="6858000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74991" y="1982176"/>
            <a:ext cx="3214341" cy="31700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</a:t>
            </a:r>
            <a:endParaRPr lang="en-US" altLang="zh-CN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故事</a:t>
            </a:r>
            <a:endParaRPr lang="zh-CN" altLang="en-US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9943" y="1626781"/>
            <a:ext cx="3604437" cy="3604437"/>
          </a:xfrm>
          <a:prstGeom prst="rect">
            <a:avLst/>
          </a:prstGeom>
          <a:noFill/>
          <a:ln w="63500">
            <a:solidFill>
              <a:srgbClr val="A11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882636" y="783393"/>
            <a:ext cx="2340435" cy="1706085"/>
            <a:chOff x="4882636" y="719595"/>
            <a:chExt cx="2340435" cy="1706085"/>
          </a:xfrm>
        </p:grpSpPr>
        <p:sp>
          <p:nvSpPr>
            <p:cNvPr id="4" name="文本框 3"/>
            <p:cNvSpPr txBox="1"/>
            <p:nvPr/>
          </p:nvSpPr>
          <p:spPr>
            <a:xfrm>
              <a:off x="4882636" y="719595"/>
              <a:ext cx="2214068" cy="14847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lnSpc>
                  <a:spcPts val="12000"/>
                </a:lnSpc>
              </a:pPr>
              <a:r>
                <a:rPr lang="zh-CN" altLang="en-US" sz="80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目录</a:t>
              </a:r>
              <a:endParaRPr lang="zh-CN" altLang="en-US" sz="80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4968929" y="2025570"/>
              <a:ext cx="225414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苹方 常规" panose="020B0300000000000000" pitchFamily="34" charset="-122"/>
                  <a:ea typeface="苹方 常规" panose="020B0300000000000000" pitchFamily="34" charset="-122"/>
                </a:rPr>
                <a:t>— CONTENTS —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2593" y="2854523"/>
            <a:ext cx="2532395" cy="2986192"/>
            <a:chOff x="1014759" y="2578070"/>
            <a:chExt cx="2532395" cy="2986192"/>
          </a:xfrm>
        </p:grpSpPr>
        <p:grpSp>
          <p:nvGrpSpPr>
            <p:cNvPr id="9" name="组合 8"/>
            <p:cNvGrpSpPr/>
            <p:nvPr/>
          </p:nvGrpSpPr>
          <p:grpSpPr>
            <a:xfrm>
              <a:off x="1460338" y="2578070"/>
              <a:ext cx="1644369" cy="1701860"/>
              <a:chOff x="1439073" y="3004139"/>
              <a:chExt cx="1644369" cy="1701860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439073" y="3058591"/>
                <a:ext cx="1644369" cy="1647408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1876750" y="3004139"/>
                <a:ext cx="726481" cy="137755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ts val="12000"/>
                  </a:lnSpc>
                </a:pPr>
                <a:r>
                  <a:rPr lang="zh-CN" altLang="en-US" sz="44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壹</a:t>
                </a:r>
                <a:endParaRPr lang="zh-CN" altLang="en-US" sz="44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14759" y="4355648"/>
              <a:ext cx="2492991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rgbClr val="A1131A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节气常识</a:t>
              </a:r>
              <a:endParaRPr lang="zh-CN" altLang="en-US" sz="4800" spc="-300" dirty="0">
                <a:solidFill>
                  <a:srgbClr val="A1131A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190846" y="5165379"/>
              <a:ext cx="22115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1233700" y="5256485"/>
              <a:ext cx="231345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400" spc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苹方 常规" panose="020B0300000000000000" pitchFamily="34" charset="-122"/>
                  <a:ea typeface="苹方 常规" panose="020B0300000000000000" pitchFamily="34" charset="-122"/>
                </a:rPr>
                <a:t>PART ONE</a:t>
              </a:r>
              <a:endParaRPr lang="zh-CN" altLang="en-US" sz="1400" spc="1200" dirty="0">
                <a:solidFill>
                  <a:schemeClr val="tx1">
                    <a:lumMod val="50000"/>
                    <a:lumOff val="50000"/>
                  </a:schemeClr>
                </a:solidFill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410049" y="2854523"/>
            <a:ext cx="2550026" cy="2986192"/>
            <a:chOff x="1014761" y="2578070"/>
            <a:chExt cx="2550026" cy="2986192"/>
          </a:xfrm>
        </p:grpSpPr>
        <p:grpSp>
          <p:nvGrpSpPr>
            <p:cNvPr id="22" name="组合 21"/>
            <p:cNvGrpSpPr/>
            <p:nvPr/>
          </p:nvGrpSpPr>
          <p:grpSpPr>
            <a:xfrm>
              <a:off x="1460338" y="2578070"/>
              <a:ext cx="1644369" cy="1701860"/>
              <a:chOff x="1439073" y="3004139"/>
              <a:chExt cx="1644369" cy="1701860"/>
            </a:xfrm>
          </p:grpSpPr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439073" y="3058591"/>
                <a:ext cx="1644369" cy="1647408"/>
              </a:xfrm>
              <a:prstGeom prst="rect">
                <a:avLst/>
              </a:prstGeom>
            </p:spPr>
          </p:pic>
          <p:sp>
            <p:nvSpPr>
              <p:cNvPr id="27" name="文本框 26"/>
              <p:cNvSpPr txBox="1"/>
              <p:nvPr/>
            </p:nvSpPr>
            <p:spPr>
              <a:xfrm>
                <a:off x="1876749" y="3004139"/>
                <a:ext cx="726482" cy="137755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ts val="12000"/>
                  </a:lnSpc>
                </a:pPr>
                <a:r>
                  <a:rPr lang="zh-CN" altLang="en-US" sz="44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贰</a:t>
                </a:r>
                <a:endParaRPr lang="zh-CN" altLang="en-US" sz="44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1014761" y="4355648"/>
              <a:ext cx="2492990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rgbClr val="A1131A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冬至起源</a:t>
              </a:r>
              <a:endParaRPr lang="zh-CN" altLang="en-US" sz="4800" spc="-300" dirty="0">
                <a:solidFill>
                  <a:srgbClr val="A1131A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190846" y="5165379"/>
              <a:ext cx="22115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1216067" y="5256485"/>
              <a:ext cx="2348720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400" spc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苹方 常规" panose="020B0300000000000000" pitchFamily="34" charset="-122"/>
                  <a:ea typeface="苹方 常规" panose="020B0300000000000000" pitchFamily="34" charset="-122"/>
                </a:rPr>
                <a:t>PART TWO</a:t>
              </a:r>
              <a:endParaRPr lang="zh-CN" altLang="en-US" sz="1400" spc="1200" dirty="0">
                <a:solidFill>
                  <a:schemeClr val="tx1">
                    <a:lumMod val="50000"/>
                    <a:lumOff val="50000"/>
                  </a:schemeClr>
                </a:solidFill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55136" y="2854523"/>
            <a:ext cx="2566219" cy="2986192"/>
            <a:chOff x="1014760" y="2578070"/>
            <a:chExt cx="2566219" cy="2986192"/>
          </a:xfrm>
        </p:grpSpPr>
        <p:grpSp>
          <p:nvGrpSpPr>
            <p:cNvPr id="29" name="组合 28"/>
            <p:cNvGrpSpPr/>
            <p:nvPr/>
          </p:nvGrpSpPr>
          <p:grpSpPr>
            <a:xfrm>
              <a:off x="1460338" y="2578070"/>
              <a:ext cx="1644369" cy="1701860"/>
              <a:chOff x="1439073" y="3004139"/>
              <a:chExt cx="1644369" cy="1701860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439073" y="3058591"/>
                <a:ext cx="1644369" cy="1647408"/>
              </a:xfrm>
              <a:prstGeom prst="rect">
                <a:avLst/>
              </a:prstGeom>
            </p:spPr>
          </p:pic>
          <p:sp>
            <p:nvSpPr>
              <p:cNvPr id="34" name="文本框 33"/>
              <p:cNvSpPr txBox="1"/>
              <p:nvPr/>
            </p:nvSpPr>
            <p:spPr>
              <a:xfrm>
                <a:off x="1876750" y="3004139"/>
                <a:ext cx="726481" cy="137755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ts val="12000"/>
                  </a:lnSpc>
                </a:pPr>
                <a:r>
                  <a:rPr lang="zh-CN" altLang="en-US" sz="44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叁</a:t>
                </a:r>
                <a:endParaRPr lang="zh-CN" altLang="en-US" sz="44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1014760" y="4355648"/>
              <a:ext cx="2492991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rgbClr val="A1131A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冬至习俗</a:t>
              </a:r>
              <a:endParaRPr lang="zh-CN" altLang="en-US" sz="4800" spc="-300" dirty="0">
                <a:solidFill>
                  <a:srgbClr val="A1131A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1190846" y="5165379"/>
              <a:ext cx="22115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1136079" y="5256485"/>
              <a:ext cx="2444900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400" spc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苹方 常规" panose="020B0300000000000000" pitchFamily="34" charset="-122"/>
                  <a:ea typeface="苹方 常规" panose="020B0300000000000000" pitchFamily="34" charset="-122"/>
                </a:rPr>
                <a:t>PART THREE</a:t>
              </a:r>
              <a:endParaRPr lang="zh-CN" altLang="en-US" sz="1400" spc="900" dirty="0">
                <a:solidFill>
                  <a:schemeClr val="tx1">
                    <a:lumMod val="50000"/>
                    <a:lumOff val="50000"/>
                  </a:schemeClr>
                </a:solidFill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116416" y="2865156"/>
            <a:ext cx="2492991" cy="2964926"/>
            <a:chOff x="1014761" y="2599336"/>
            <a:chExt cx="2492991" cy="2964926"/>
          </a:xfrm>
        </p:grpSpPr>
        <p:grpSp>
          <p:nvGrpSpPr>
            <p:cNvPr id="36" name="组合 35"/>
            <p:cNvGrpSpPr/>
            <p:nvPr/>
          </p:nvGrpSpPr>
          <p:grpSpPr>
            <a:xfrm>
              <a:off x="1460338" y="2599336"/>
              <a:ext cx="1644369" cy="1680594"/>
              <a:chOff x="1439073" y="3025405"/>
              <a:chExt cx="1644369" cy="1680594"/>
            </a:xfrm>
          </p:grpSpPr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439073" y="3058591"/>
                <a:ext cx="1644369" cy="1647408"/>
              </a:xfrm>
              <a:prstGeom prst="rect">
                <a:avLst/>
              </a:prstGeom>
            </p:spPr>
          </p:pic>
          <p:sp>
            <p:nvSpPr>
              <p:cNvPr id="41" name="文本框 40"/>
              <p:cNvSpPr txBox="1"/>
              <p:nvPr/>
            </p:nvSpPr>
            <p:spPr>
              <a:xfrm>
                <a:off x="1876752" y="3025405"/>
                <a:ext cx="726481" cy="137755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>
                  <a:lnSpc>
                    <a:spcPts val="12000"/>
                  </a:lnSpc>
                </a:pPr>
                <a:r>
                  <a:rPr lang="zh-CN" altLang="en-US" sz="4400" b="1" spc="-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肆</a:t>
                </a:r>
                <a:endParaRPr lang="zh-CN" altLang="en-US" sz="4400" b="1" spc="-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1014761" y="4355648"/>
              <a:ext cx="2492991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rgbClr val="A1131A"/>
                  </a:solidFill>
                  <a:latin typeface="文悦古典明朝体 (非商业使用) W5" pitchFamily="50" charset="-122"/>
                  <a:ea typeface="文悦古典明朝体 (非商业使用) W5" pitchFamily="50" charset="-122"/>
                </a:rPr>
                <a:t>冬至诗歌</a:t>
              </a:r>
              <a:endParaRPr lang="zh-CN" altLang="en-US" sz="4800" spc="-300" dirty="0">
                <a:solidFill>
                  <a:srgbClr val="A1131A"/>
                </a:solidFill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190846" y="5165379"/>
              <a:ext cx="2211573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1245083" y="5256485"/>
              <a:ext cx="2226893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1400" spc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苹方 常规" panose="020B0300000000000000" pitchFamily="34" charset="-122"/>
                  <a:ea typeface="苹方 常规" panose="020B0300000000000000" pitchFamily="34" charset="-122"/>
                </a:rPr>
                <a:t>PART FOUR</a:t>
              </a:r>
              <a:endParaRPr lang="zh-CN" altLang="en-US" sz="1400" spc="900" dirty="0">
                <a:solidFill>
                  <a:schemeClr val="tx1">
                    <a:lumMod val="50000"/>
                    <a:lumOff val="50000"/>
                  </a:schemeClr>
                </a:solidFill>
                <a:latin typeface="苹方 常规" panose="020B0300000000000000" pitchFamily="34" charset="-122"/>
                <a:ea typeface="苹方 常规" panose="020B0300000000000000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904921" y="0"/>
            <a:ext cx="287079" cy="6858000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059642" y="2024708"/>
            <a:ext cx="3137397" cy="31700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节气</a:t>
            </a:r>
            <a:endParaRPr lang="en-US" altLang="zh-CN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常识</a:t>
            </a:r>
            <a:endParaRPr lang="zh-CN" altLang="en-US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8017" y="1626781"/>
            <a:ext cx="3604437" cy="3604437"/>
          </a:xfrm>
          <a:prstGeom prst="rect">
            <a:avLst/>
          </a:prstGeom>
          <a:noFill/>
          <a:ln w="63500">
            <a:solidFill>
              <a:srgbClr val="A11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3689" y="255180"/>
            <a:ext cx="184217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01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节气常识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052086"/>
            <a:ext cx="12192000" cy="3317358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310622" y="2536084"/>
            <a:ext cx="5570756" cy="234936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8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春雨惊春清谷天</a:t>
            </a:r>
            <a:endParaRPr lang="en-US" altLang="zh-CN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8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夏芒芒夏暑相连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758" y="3073242"/>
            <a:ext cx="1267588" cy="12750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54" y="3073242"/>
            <a:ext cx="1267588" cy="12750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3689" y="255180"/>
            <a:ext cx="184217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01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节气常识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052086"/>
            <a:ext cx="12192000" cy="3317358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310622" y="2587796"/>
            <a:ext cx="5570756" cy="224593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8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秋处露秋寒霜降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8800"/>
              </a:lnSpc>
            </a:pPr>
            <a:r>
              <a:rPr lang="zh-CN" altLang="en-US" sz="60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冬雪雪冬寒又寒</a:t>
            </a:r>
            <a:endParaRPr lang="zh-CN" altLang="en-US" sz="60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758" y="3073242"/>
            <a:ext cx="1267588" cy="12750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54" y="3073242"/>
            <a:ext cx="1267588" cy="12750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3689" y="255180"/>
            <a:ext cx="184217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01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节气常识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13391" y="1998943"/>
            <a:ext cx="4221126" cy="4221126"/>
            <a:chOff x="1780954" y="2519921"/>
            <a:chExt cx="4221126" cy="4221126"/>
          </a:xfrm>
        </p:grpSpPr>
        <p:sp>
          <p:nvSpPr>
            <p:cNvPr id="6" name="椭圆 5"/>
            <p:cNvSpPr/>
            <p:nvPr/>
          </p:nvSpPr>
          <p:spPr>
            <a:xfrm>
              <a:off x="1951074" y="2562446"/>
              <a:ext cx="3838354" cy="3838354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A113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0954" y="2519921"/>
              <a:ext cx="4221126" cy="4221126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5755978" y="1820512"/>
            <a:ext cx="54040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夏尽秋分日，春生冬至时</a:t>
            </a:r>
            <a:endParaRPr lang="zh-CN" altLang="en-US" sz="3600" b="1" dirty="0">
              <a:solidFill>
                <a:srgbClr val="A1131A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819152" y="2708516"/>
            <a:ext cx="527769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707510" y="2863612"/>
            <a:ext cx="5500979" cy="30162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是天文意义的冬天的开始，冬至一到表示寒冬到来，从这一天开始数九。冬至当天北半球白天最短，黑夜最长，从冬至之后白天一天比一天变长。冬至是古时的一个重要节日，每逢这一天都会放假一天过冬节，故有</a:t>
            </a:r>
            <a:r>
              <a:rPr lang="en-US" altLang="zh-CN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"</a:t>
            </a:r>
            <a:r>
              <a: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冬至如年</a:t>
            </a:r>
            <a:r>
              <a:rPr lang="en-US" altLang="zh-CN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"</a:t>
            </a:r>
            <a:r>
              <a: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的说法。</a:t>
            </a:r>
            <a:endParaRPr lang="zh-CN" altLang="en-US" sz="2000" spc="300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3689" y="255180"/>
            <a:ext cx="184217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01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节气常识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464060" y="946284"/>
            <a:ext cx="3530009" cy="5209954"/>
            <a:chOff x="4433777" y="744279"/>
            <a:chExt cx="3530009" cy="5209954"/>
          </a:xfrm>
        </p:grpSpPr>
        <p:sp>
          <p:nvSpPr>
            <p:cNvPr id="7" name="矩形 6"/>
            <p:cNvSpPr/>
            <p:nvPr/>
          </p:nvSpPr>
          <p:spPr>
            <a:xfrm>
              <a:off x="4433777" y="744279"/>
              <a:ext cx="3530009" cy="5209954"/>
            </a:xfrm>
            <a:prstGeom prst="rect">
              <a:avLst/>
            </a:prstGeom>
            <a:noFill/>
            <a:ln w="63500">
              <a:solidFill>
                <a:srgbClr val="BD081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06472" y="1220630"/>
              <a:ext cx="2784618" cy="4257252"/>
            </a:xfrm>
            <a:prstGeom prst="rect">
              <a:avLst/>
            </a:prstGeom>
          </p:spPr>
        </p:pic>
      </p:grpSp>
      <p:cxnSp>
        <p:nvCxnSpPr>
          <p:cNvPr id="15" name="直接连接符 14"/>
          <p:cNvCxnSpPr/>
          <p:nvPr/>
        </p:nvCxnSpPr>
        <p:spPr>
          <a:xfrm>
            <a:off x="1105798" y="2699083"/>
            <a:ext cx="540249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1570082" y="1815289"/>
            <a:ext cx="4295547" cy="646331"/>
            <a:chOff x="6010942" y="1352589"/>
            <a:chExt cx="4295547" cy="646331"/>
          </a:xfrm>
        </p:grpSpPr>
        <p:sp>
          <p:nvSpPr>
            <p:cNvPr id="17" name="矩形 16"/>
            <p:cNvSpPr/>
            <p:nvPr/>
          </p:nvSpPr>
          <p:spPr>
            <a:xfrm>
              <a:off x="6405672" y="1352589"/>
              <a:ext cx="350608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A1131A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冬至阳生春又来</a:t>
              </a:r>
              <a:endParaRPr lang="zh-CN" altLang="en-US" sz="36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 rot="16200000">
              <a:off x="5880543" y="1495754"/>
              <a:ext cx="620797" cy="36000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 rot="5400000" flipH="1">
              <a:off x="9816090" y="1495754"/>
              <a:ext cx="620797" cy="360000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>
            <a:off x="1013641" y="2938850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六阴消尽一阳生。暗藏萌。雪花轻。</a:t>
            </a:r>
            <a:endParaRPr lang="zh-CN" altLang="en-US" sz="2400" spc="300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13641" y="3773079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二气周流无所住，阳数足，化龙升。</a:t>
            </a:r>
            <a:endParaRPr lang="zh-CN" altLang="en-US" sz="2400" spc="300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13641" y="4582141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归根复命性灵明。过天庭。入无形。</a:t>
            </a:r>
            <a:endParaRPr lang="zh-CN" altLang="en-US" sz="2400" spc="300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3641" y="5391203"/>
            <a:ext cx="5408428" cy="57964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夺得乾坤真造化，功行满，赴蓬瀛。</a:t>
            </a:r>
            <a:endParaRPr lang="zh-CN" altLang="en-US" sz="2400" spc="300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904921" y="0"/>
            <a:ext cx="287079" cy="6858000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059643" y="2024708"/>
            <a:ext cx="3137397" cy="31700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</a:t>
            </a:r>
            <a:endParaRPr lang="en-US" altLang="zh-CN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起源</a:t>
            </a:r>
            <a:endParaRPr lang="zh-CN" altLang="en-US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8017" y="1626781"/>
            <a:ext cx="3604437" cy="3604437"/>
          </a:xfrm>
          <a:prstGeom prst="rect">
            <a:avLst/>
          </a:prstGeom>
          <a:noFill/>
          <a:ln w="63500">
            <a:solidFill>
              <a:srgbClr val="A11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2469" y="255180"/>
            <a:ext cx="186461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02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冬至起源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37988" y="1956390"/>
            <a:ext cx="3838354" cy="3838354"/>
            <a:chOff x="6096000" y="2041450"/>
            <a:chExt cx="3838354" cy="3838354"/>
          </a:xfrm>
        </p:grpSpPr>
        <p:sp>
          <p:nvSpPr>
            <p:cNvPr id="28" name="椭圆 27"/>
            <p:cNvSpPr/>
            <p:nvPr/>
          </p:nvSpPr>
          <p:spPr>
            <a:xfrm>
              <a:off x="6096000" y="2041450"/>
              <a:ext cx="3838354" cy="3838354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A1131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35521" y="2185350"/>
              <a:ext cx="3601844" cy="3529288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1719787" y="1775636"/>
            <a:ext cx="398057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土圭测景而有冬至</a:t>
            </a:r>
            <a:endParaRPr lang="zh-CN" altLang="en-US" sz="3600" b="1" dirty="0">
              <a:solidFill>
                <a:srgbClr val="A1131A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1330154" y="2663640"/>
            <a:ext cx="475984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1183756" y="2881719"/>
            <a:ext cx="5052638" cy="30162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800"/>
              </a:lnSpc>
            </a:pPr>
            <a:r>
              <a: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人们最初过冬至节是为了庆祝新的一年的到来。古人认为自冬至起，天地阳气开始兴作渐强，代表下一个循环开始，是大吉之日。因此，后来一般春节期间的祭祖、家庭聚餐等习俗，也往往出现在冬至。</a:t>
            </a:r>
            <a:endParaRPr lang="zh-CN" altLang="en-US" sz="2000" spc="300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2469" y="255180"/>
            <a:ext cx="186461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02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冬至起源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89628" y="1690578"/>
            <a:ext cx="4802372" cy="4157330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462314" y="2206603"/>
            <a:ext cx="2656999" cy="312527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000"/>
              </a:lnSpc>
            </a:pPr>
            <a:r>
              <a: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阴极之至</a:t>
            </a:r>
            <a:endParaRPr lang="en-US" altLang="zh-CN" sz="2800" spc="3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000"/>
              </a:lnSpc>
            </a:pPr>
            <a:r>
              <a: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阳气始生</a:t>
            </a:r>
            <a:endParaRPr lang="en-US" altLang="zh-CN" sz="2800" spc="3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000"/>
              </a:lnSpc>
            </a:pPr>
            <a:r>
              <a: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日南至</a:t>
            </a:r>
            <a:endParaRPr lang="en-US" altLang="zh-CN" sz="2800" spc="3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000"/>
              </a:lnSpc>
            </a:pPr>
            <a:r>
              <a: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日短之至</a:t>
            </a:r>
            <a:endParaRPr lang="en-US" altLang="zh-CN" sz="2800" spc="3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000"/>
              </a:lnSpc>
            </a:pPr>
            <a:r>
              <a: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日影长之至</a:t>
            </a:r>
            <a:endParaRPr lang="en-US" altLang="zh-CN" sz="2800" spc="3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000"/>
              </a:lnSpc>
            </a:pPr>
            <a:r>
              <a: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故曰冬至</a:t>
            </a:r>
            <a:endParaRPr lang="zh-CN" altLang="en-US" sz="2800" spc="300" dirty="0">
              <a:solidFill>
                <a:schemeClr val="bg1"/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90578"/>
            <a:ext cx="6836805" cy="4157330"/>
          </a:xfrm>
          <a:prstGeom prst="rect">
            <a:avLst/>
          </a:prstGeom>
          <a:ln w="63500">
            <a:solidFill>
              <a:srgbClr val="A1131A"/>
            </a:solidFill>
          </a:ln>
        </p:spPr>
      </p:pic>
    </p:spTree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2469" y="255180"/>
            <a:ext cx="186461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02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冬至起源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0" y="3546588"/>
            <a:ext cx="12192000" cy="0"/>
          </a:xfrm>
          <a:prstGeom prst="line">
            <a:avLst/>
          </a:prstGeom>
          <a:ln w="63500">
            <a:solidFill>
              <a:srgbClr val="A113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3989078" y="1308818"/>
            <a:ext cx="4213844" cy="830997"/>
            <a:chOff x="3221764" y="1797923"/>
            <a:chExt cx="4213844" cy="83099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3152189" y="1918025"/>
              <a:ext cx="729948" cy="590797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3957238" y="1797923"/>
              <a:ext cx="2710999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rgbClr val="A1131A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冬至三候</a:t>
              </a:r>
              <a:endParaRPr lang="zh-CN" altLang="en-US" sz="48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6200000" flipH="1">
              <a:off x="6775236" y="1918024"/>
              <a:ext cx="729948" cy="590797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821863" y="2711933"/>
            <a:ext cx="1734941" cy="3143986"/>
            <a:chOff x="1821863" y="2786364"/>
            <a:chExt cx="1734941" cy="3143986"/>
          </a:xfrm>
        </p:grpSpPr>
        <p:grpSp>
          <p:nvGrpSpPr>
            <p:cNvPr id="12" name="组合 11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A1131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蚯蚓结</a:t>
              </a:r>
              <a:endPara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1909311" y="5468685"/>
              <a:ext cx="15648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QIUYINJIE</a:t>
              </a:r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12580" y="2711933"/>
            <a:ext cx="1734941" cy="3143986"/>
            <a:chOff x="1821863" y="2786364"/>
            <a:chExt cx="1734941" cy="3143986"/>
          </a:xfrm>
        </p:grpSpPr>
        <p:grpSp>
          <p:nvGrpSpPr>
            <p:cNvPr id="19" name="组合 18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A1131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20" name="矩形 19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麋角解</a:t>
              </a:r>
              <a:endPara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962476" y="5468685"/>
              <a:ext cx="15223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MIJIAOJIE</a:t>
              </a:r>
              <a:endParaRPr lang="zh-CN" altLang="en-US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33141" y="2658533"/>
            <a:ext cx="2253822" cy="3143986"/>
            <a:chOff x="1569067" y="2786364"/>
            <a:chExt cx="2253822" cy="3143986"/>
          </a:xfrm>
        </p:grpSpPr>
        <p:grpSp>
          <p:nvGrpSpPr>
            <p:cNvPr id="26" name="组合 25"/>
            <p:cNvGrpSpPr/>
            <p:nvPr/>
          </p:nvGrpSpPr>
          <p:grpSpPr>
            <a:xfrm>
              <a:off x="1854678" y="2786364"/>
              <a:ext cx="1669310" cy="1669310"/>
              <a:chOff x="4724552" y="2913955"/>
              <a:chExt cx="1669310" cy="166931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724552" y="2913955"/>
                <a:ext cx="1669310" cy="1669310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A1131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1" name="图片 30"/>
              <p:cNvPicPr>
                <a:picLocks noChangeAspect="1"/>
              </p:cNvPicPr>
              <p:nvPr/>
            </p:nvPicPr>
            <p:blipFill rotWithShape="1">
              <a:blip r:embed="rId2"/>
              <a:srcRect t="2068" b="2068"/>
              <a:stretch>
                <a:fillRect/>
              </a:stretch>
            </p:blipFill>
            <p:spPr>
              <a:xfrm>
                <a:off x="4875269" y="3064672"/>
                <a:ext cx="1367876" cy="1367876"/>
              </a:xfrm>
              <a:prstGeom prst="ellipse">
                <a:avLst/>
              </a:prstGeom>
            </p:spPr>
          </p:pic>
        </p:grpSp>
        <p:sp>
          <p:nvSpPr>
            <p:cNvPr id="27" name="矩形 26"/>
            <p:cNvSpPr/>
            <p:nvPr/>
          </p:nvSpPr>
          <p:spPr>
            <a:xfrm>
              <a:off x="1904503" y="4712484"/>
              <a:ext cx="156966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水泉动</a:t>
              </a:r>
              <a:endParaRPr lang="zh-CN" alt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821863" y="5415520"/>
              <a:ext cx="1734941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569067" y="5468685"/>
              <a:ext cx="22538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 UI Light" panose="020B0502040204020203" pitchFamily="34" charset="-122"/>
                  <a:ea typeface="Microsoft YaHei UI Light" panose="020B0502040204020203" pitchFamily="34" charset="-122"/>
                </a:defRPr>
              </a:lvl1pPr>
            </a:lstStyle>
            <a:p>
              <a:r>
                <a:rPr lang="en-US" altLang="zh-CN" dirty="0"/>
                <a:t>SHUIQUANYIN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2469" y="255180"/>
            <a:ext cx="186461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02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冬至起源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64265" y="1572299"/>
            <a:ext cx="9863470" cy="14003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400"/>
              </a:lnSpc>
            </a:pP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人们认为：过了冬至，白昼一天比一天长，阳气回升，是一个节气循环的开始，也是一个吉日，应该庆贺。</a:t>
            </a:r>
            <a:r>
              <a:rPr lang="en-US" altLang="zh-CN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《</a:t>
            </a: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晋书</a:t>
            </a:r>
            <a:r>
              <a:rPr lang="en-US" altLang="zh-CN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》</a:t>
            </a: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上记载有“魏晋冬至日受万国及百僚称贺</a:t>
            </a:r>
            <a:r>
              <a:rPr lang="en-US" altLang="zh-CN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……</a:t>
            </a:r>
            <a:r>
              <a:rPr lang="zh-CN" altLang="en-US" sz="20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其仪亚于正旦。”</a:t>
            </a:r>
            <a:endParaRPr lang="zh-CN" altLang="en-US" sz="20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3832154"/>
            <a:ext cx="12192000" cy="3023616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904921" y="0"/>
            <a:ext cx="287079" cy="6858000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059643" y="2024708"/>
            <a:ext cx="3137397" cy="31700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</a:t>
            </a:r>
            <a:endParaRPr lang="en-US" altLang="zh-CN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习俗</a:t>
            </a:r>
            <a:endParaRPr lang="zh-CN" altLang="en-US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8017" y="1626781"/>
            <a:ext cx="3604437" cy="3604437"/>
          </a:xfrm>
          <a:prstGeom prst="rect">
            <a:avLst/>
          </a:prstGeom>
          <a:noFill/>
          <a:ln w="63500">
            <a:solidFill>
              <a:srgbClr val="A11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051223" y="2147778"/>
            <a:ext cx="1841346" cy="3361557"/>
            <a:chOff x="2567951" y="1509824"/>
            <a:chExt cx="1841346" cy="3361557"/>
          </a:xfrm>
        </p:grpSpPr>
        <p:grpSp>
          <p:nvGrpSpPr>
            <p:cNvPr id="3" name="组合 2"/>
            <p:cNvGrpSpPr/>
            <p:nvPr/>
          </p:nvGrpSpPr>
          <p:grpSpPr>
            <a:xfrm>
              <a:off x="2567951" y="1509824"/>
              <a:ext cx="1841346" cy="1844749"/>
              <a:chOff x="2132016" y="2232838"/>
              <a:chExt cx="1841346" cy="1844749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32016" y="2232838"/>
                <a:ext cx="1841346" cy="1844749"/>
              </a:xfrm>
              <a:prstGeom prst="rect">
                <a:avLst/>
              </a:prstGeom>
            </p:spPr>
          </p:pic>
          <p:sp>
            <p:nvSpPr>
              <p:cNvPr id="7" name="文本框 6"/>
              <p:cNvSpPr txBox="1"/>
              <p:nvPr/>
            </p:nvSpPr>
            <p:spPr>
              <a:xfrm>
                <a:off x="2584452" y="2735172"/>
                <a:ext cx="936474" cy="1015663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6000" b="1" spc="-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ypeLand 康熙字典體試用版" pitchFamily="50" charset="-120"/>
                    <a:ea typeface="TypeLand 康熙字典體試用版" pitchFamily="50" charset="-120"/>
                  </a:rPr>
                  <a:t>周</a:t>
                </a:r>
                <a:endParaRPr lang="zh-CN" altLang="en-US" sz="60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715570" y="3503428"/>
              <a:ext cx="1546107" cy="1367953"/>
              <a:chOff x="1499785" y="4457084"/>
              <a:chExt cx="1546107" cy="136795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616248" y="4457084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岁首</a:t>
                </a:r>
                <a:endParaRPr lang="zh-CN" alt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545341" y="5363372"/>
                <a:ext cx="149752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SUISHOU</a:t>
                </a:r>
                <a:endParaRPr lang="zh-CN" altLang="en-US" dirty="0"/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1499785" y="5274993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组合 23"/>
          <p:cNvGrpSpPr/>
          <p:nvPr/>
        </p:nvGrpSpPr>
        <p:grpSpPr>
          <a:xfrm>
            <a:off x="3800626" y="2147778"/>
            <a:ext cx="1841346" cy="3361557"/>
            <a:chOff x="2567951" y="1509824"/>
            <a:chExt cx="1841346" cy="3361557"/>
          </a:xfrm>
        </p:grpSpPr>
        <p:grpSp>
          <p:nvGrpSpPr>
            <p:cNvPr id="26" name="组合 25"/>
            <p:cNvGrpSpPr/>
            <p:nvPr/>
          </p:nvGrpSpPr>
          <p:grpSpPr>
            <a:xfrm>
              <a:off x="2567951" y="1509824"/>
              <a:ext cx="1841346" cy="1844749"/>
              <a:chOff x="2132016" y="2232838"/>
              <a:chExt cx="1841346" cy="1844749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32016" y="2232838"/>
                <a:ext cx="1841346" cy="1844749"/>
              </a:xfrm>
              <a:prstGeom prst="rect">
                <a:avLst/>
              </a:prstGeom>
            </p:spPr>
          </p:pic>
          <p:sp>
            <p:nvSpPr>
              <p:cNvPr id="32" name="文本框 31"/>
              <p:cNvSpPr txBox="1"/>
              <p:nvPr/>
            </p:nvSpPr>
            <p:spPr>
              <a:xfrm>
                <a:off x="2623725" y="2753074"/>
                <a:ext cx="857927" cy="923330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5400" b="1" spc="-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ypeLand 康熙字典體試用版" pitchFamily="50" charset="-120"/>
                    <a:ea typeface="TypeLand 康熙字典體試用版" pitchFamily="50" charset="-120"/>
                  </a:rPr>
                  <a:t>汉</a:t>
                </a:r>
                <a:endParaRPr lang="zh-CN" altLang="en-US" sz="54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2715570" y="3503428"/>
              <a:ext cx="1546107" cy="1367953"/>
              <a:chOff x="1499785" y="4457084"/>
              <a:chExt cx="1546107" cy="136795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616249" y="4457084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冬节</a:t>
                </a:r>
                <a:endParaRPr lang="zh-CN" alt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566607" y="5363372"/>
                <a:ext cx="14686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DONGJIE</a:t>
                </a:r>
                <a:endParaRPr lang="zh-CN" altLang="en-US" dirty="0"/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>
                <a:off x="1499785" y="5274993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组合 32"/>
          <p:cNvGrpSpPr/>
          <p:nvPr/>
        </p:nvGrpSpPr>
        <p:grpSpPr>
          <a:xfrm>
            <a:off x="6550029" y="2147778"/>
            <a:ext cx="1841346" cy="3361557"/>
            <a:chOff x="2567951" y="1509824"/>
            <a:chExt cx="1841346" cy="3361557"/>
          </a:xfrm>
        </p:grpSpPr>
        <p:grpSp>
          <p:nvGrpSpPr>
            <p:cNvPr id="34" name="组合 33"/>
            <p:cNvGrpSpPr/>
            <p:nvPr/>
          </p:nvGrpSpPr>
          <p:grpSpPr>
            <a:xfrm>
              <a:off x="2567951" y="1509824"/>
              <a:ext cx="1841346" cy="1844749"/>
              <a:chOff x="2132016" y="2232838"/>
              <a:chExt cx="1841346" cy="1844749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32016" y="2232838"/>
                <a:ext cx="1841346" cy="1844749"/>
              </a:xfrm>
              <a:prstGeom prst="rect">
                <a:avLst/>
              </a:prstGeom>
            </p:spPr>
          </p:pic>
          <p:sp>
            <p:nvSpPr>
              <p:cNvPr id="40" name="文本框 39"/>
              <p:cNvSpPr txBox="1"/>
              <p:nvPr/>
            </p:nvSpPr>
            <p:spPr>
              <a:xfrm>
                <a:off x="2623726" y="2753074"/>
                <a:ext cx="857927" cy="923330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5400" b="1" spc="-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ypeLand 康熙字典體試用版" pitchFamily="50" charset="-120"/>
                    <a:ea typeface="TypeLand 康熙字典體試用版" pitchFamily="50" charset="-120"/>
                  </a:rPr>
                  <a:t>唐</a:t>
                </a:r>
                <a:endParaRPr lang="zh-CN" altLang="en-US" sz="54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2715570" y="3503428"/>
              <a:ext cx="1546107" cy="1367953"/>
              <a:chOff x="1499785" y="4457084"/>
              <a:chExt cx="1546107" cy="1367953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1616250" y="4457084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祭祀</a:t>
                </a:r>
                <a:endParaRPr lang="zh-CN" alt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991913" y="5363372"/>
                <a:ext cx="6078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JISI</a:t>
                </a:r>
                <a:endParaRPr lang="zh-CN" altLang="en-US" dirty="0"/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1499785" y="5274993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组合 40"/>
          <p:cNvGrpSpPr/>
          <p:nvPr/>
        </p:nvGrpSpPr>
        <p:grpSpPr>
          <a:xfrm>
            <a:off x="9299431" y="2147778"/>
            <a:ext cx="1841346" cy="3361557"/>
            <a:chOff x="2567951" y="1509824"/>
            <a:chExt cx="1841346" cy="3361557"/>
          </a:xfrm>
        </p:grpSpPr>
        <p:grpSp>
          <p:nvGrpSpPr>
            <p:cNvPr id="42" name="组合 41"/>
            <p:cNvGrpSpPr/>
            <p:nvPr/>
          </p:nvGrpSpPr>
          <p:grpSpPr>
            <a:xfrm>
              <a:off x="2567951" y="1509824"/>
              <a:ext cx="1841346" cy="1844749"/>
              <a:chOff x="2132016" y="2232838"/>
              <a:chExt cx="1841346" cy="1844749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132016" y="2232838"/>
                <a:ext cx="1841346" cy="1844749"/>
              </a:xfrm>
              <a:prstGeom prst="rect">
                <a:avLst/>
              </a:prstGeom>
            </p:spPr>
          </p:pic>
          <p:sp>
            <p:nvSpPr>
              <p:cNvPr id="48" name="文本框 47"/>
              <p:cNvSpPr txBox="1"/>
              <p:nvPr/>
            </p:nvSpPr>
            <p:spPr>
              <a:xfrm>
                <a:off x="2613093" y="2753074"/>
                <a:ext cx="857927" cy="923330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5400" b="1" spc="-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ypeLand 康熙字典體試用版" pitchFamily="50" charset="-120"/>
                    <a:ea typeface="TypeLand 康熙字典體試用版" pitchFamily="50" charset="-120"/>
                  </a:rPr>
                  <a:t>明</a:t>
                </a:r>
                <a:endParaRPr lang="zh-CN" altLang="en-US" sz="5400" b="1" spc="-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ypeLand 康熙字典體試用版" pitchFamily="50" charset="-120"/>
                  <a:ea typeface="TypeLand 康熙字典體試用版" pitchFamily="50" charset="-120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2715570" y="3503428"/>
              <a:ext cx="1546107" cy="1367953"/>
              <a:chOff x="1499785" y="4457084"/>
              <a:chExt cx="1546107" cy="1367953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1616252" y="4457084"/>
                <a:ext cx="1313180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文悦古体仿宋 (非商业使用)" pitchFamily="50" charset="-122"/>
                    <a:ea typeface="文悦古体仿宋 (非商业使用)" pitchFamily="50" charset="-122"/>
                  </a:rPr>
                  <a:t>郊天</a:t>
                </a:r>
                <a:endParaRPr lang="zh-CN" altLang="en-US" sz="4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endParaRPr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513444" y="5363372"/>
                <a:ext cx="14891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 Light" panose="020B0502040204020203" pitchFamily="34" charset="-122"/>
                    <a:ea typeface="Microsoft YaHei UI Light" panose="020B0502040204020203" pitchFamily="34" charset="-122"/>
                  </a:defRPr>
                </a:lvl1pPr>
              </a:lstStyle>
              <a:p>
                <a:r>
                  <a:rPr lang="en-US" altLang="zh-CN" dirty="0"/>
                  <a:t>JIAOTIAN</a:t>
                </a:r>
                <a:endParaRPr lang="zh-CN" altLang="en-US" dirty="0"/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1499785" y="5274993"/>
                <a:ext cx="1546107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49" name="Picture 2" descr="https://timgsa.baidu.com/timg?image&amp;quality=80&amp;size=b9999_10000&amp;sec=1511336044362&amp;di=7aba0df0e5f386081d5c61cbe547bb18&amp;imgtype=0&amp;src=http%3A%2F%2Fn4.cmsfile.pg0.cn%2Fgroup2%2FM00%2FAB%2FAF%2FCgqg2VitMNaAZYGfAAXvW5Chq5o188.jpg%3Fenable%3D%26w%3D550%26h%3D978%26cut%3D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963" y="0"/>
            <a:ext cx="3856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直接连接符 52"/>
          <p:cNvCxnSpPr/>
          <p:nvPr/>
        </p:nvCxnSpPr>
        <p:spPr>
          <a:xfrm>
            <a:off x="1545051" y="3233387"/>
            <a:ext cx="496186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548328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除夕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12839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清明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277350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中元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641861" y="3603757"/>
            <a:ext cx="861774" cy="1374735"/>
          </a:xfrm>
          <a:prstGeom prst="rect">
            <a:avLst/>
          </a:prstGeom>
          <a:noFill/>
        </p:spPr>
        <p:txBody>
          <a:bodyPr vert="eaVert" wrap="none" rtlCol="0" anchor="ctr">
            <a:spAutoFit/>
          </a:bodyPr>
          <a:lstStyle/>
          <a:p>
            <a:pPr algn="ctr"/>
            <a:r>
              <a:rPr lang="zh-CN" alt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</a:t>
            </a:r>
            <a:endParaRPr lang="zh-CN" alt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878207" y="2216687"/>
            <a:ext cx="4295547" cy="646331"/>
            <a:chOff x="6010942" y="1352589"/>
            <a:chExt cx="4295547" cy="646331"/>
          </a:xfrm>
        </p:grpSpPr>
        <p:sp>
          <p:nvSpPr>
            <p:cNvPr id="59" name="矩形 58"/>
            <p:cNvSpPr/>
            <p:nvPr/>
          </p:nvSpPr>
          <p:spPr>
            <a:xfrm>
              <a:off x="6369611" y="1352589"/>
              <a:ext cx="3578224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A1131A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传统祭祀之时节</a:t>
              </a:r>
              <a:endParaRPr lang="zh-CN" altLang="en-US" sz="36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 rot="16200000">
              <a:off x="5880543" y="1495754"/>
              <a:ext cx="620797" cy="360000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 rot="5400000" flipH="1">
              <a:off x="9816090" y="1495754"/>
              <a:ext cx="620797" cy="3600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880769" y="2449537"/>
            <a:ext cx="373202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6971688" y="1581004"/>
            <a:ext cx="3571457" cy="646332"/>
            <a:chOff x="7478774" y="1804994"/>
            <a:chExt cx="3571457" cy="646332"/>
          </a:xfrm>
        </p:grpSpPr>
        <p:sp>
          <p:nvSpPr>
            <p:cNvPr id="11" name="矩形 10"/>
            <p:cNvSpPr/>
            <p:nvPr/>
          </p:nvSpPr>
          <p:spPr>
            <a:xfrm>
              <a:off x="7985947" y="1804995"/>
              <a:ext cx="255711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A1131A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气始于冬至</a:t>
              </a:r>
              <a:endParaRPr lang="zh-CN" altLang="en-US" sz="36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6200000">
              <a:off x="7348375" y="1948159"/>
              <a:ext cx="620797" cy="3600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 flipH="1">
              <a:off x="10559832" y="1935393"/>
              <a:ext cx="620797" cy="36000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7537432" y="2697273"/>
            <a:ext cx="2429334" cy="579646"/>
            <a:chOff x="7861653" y="3723098"/>
            <a:chExt cx="2429334" cy="579646"/>
          </a:xfrm>
        </p:grpSpPr>
        <p:sp>
          <p:nvSpPr>
            <p:cNvPr id="15" name="矩形 14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北方水饺</a:t>
              </a:r>
              <a:endPara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A1131A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37432" y="3463205"/>
            <a:ext cx="2429334" cy="579646"/>
            <a:chOff x="7861653" y="3723098"/>
            <a:chExt cx="2429334" cy="579646"/>
          </a:xfrm>
        </p:grpSpPr>
        <p:sp>
          <p:nvSpPr>
            <p:cNvPr id="18" name="矩形 17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潮汕汤圆</a:t>
              </a:r>
              <a:endPara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A1131A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537432" y="4229137"/>
            <a:ext cx="2429334" cy="579646"/>
            <a:chOff x="7861653" y="3723098"/>
            <a:chExt cx="2429334" cy="579646"/>
          </a:xfrm>
        </p:grpSpPr>
        <p:sp>
          <p:nvSpPr>
            <p:cNvPr id="21" name="矩形 20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东南麻吉</a:t>
              </a:r>
              <a:endPara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A1131A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537432" y="4995068"/>
            <a:ext cx="2429334" cy="579646"/>
            <a:chOff x="7861653" y="3723098"/>
            <a:chExt cx="2429334" cy="579646"/>
          </a:xfrm>
        </p:grpSpPr>
        <p:sp>
          <p:nvSpPr>
            <p:cNvPr id="24" name="矩形 23"/>
            <p:cNvSpPr/>
            <p:nvPr/>
          </p:nvSpPr>
          <p:spPr>
            <a:xfrm>
              <a:off x="8265692" y="3723098"/>
              <a:ext cx="2025295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台州擂圆</a:t>
              </a:r>
              <a:endPara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7861653" y="3854864"/>
              <a:ext cx="329609" cy="329609"/>
            </a:xfrm>
            <a:prstGeom prst="ellipse">
              <a:avLst/>
            </a:prstGeom>
            <a:solidFill>
              <a:srgbClr val="A1131A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t="14238" r="4946" b="9690"/>
          <a:stretch>
            <a:fillRect/>
          </a:stretch>
        </p:blipFill>
        <p:spPr>
          <a:xfrm>
            <a:off x="502595" y="2041454"/>
            <a:ext cx="6283989" cy="433054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401336" y="914399"/>
            <a:ext cx="5869174" cy="5273746"/>
            <a:chOff x="5613991" y="914399"/>
            <a:chExt cx="5869174" cy="5273746"/>
          </a:xfrm>
        </p:grpSpPr>
        <p:grpSp>
          <p:nvGrpSpPr>
            <p:cNvPr id="7" name="组合 6"/>
            <p:cNvGrpSpPr/>
            <p:nvPr/>
          </p:nvGrpSpPr>
          <p:grpSpPr>
            <a:xfrm>
              <a:off x="5613991" y="914399"/>
              <a:ext cx="5869174" cy="5273746"/>
              <a:chOff x="4912242" y="1063255"/>
              <a:chExt cx="5869174" cy="5273746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4912242" y="1063256"/>
                <a:ext cx="3211032" cy="1967023"/>
              </a:xfrm>
              <a:prstGeom prst="rect">
                <a:avLst/>
              </a:prstGeom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8261498" y="1063255"/>
                <a:ext cx="1190847" cy="1967023"/>
              </a:xfrm>
              <a:prstGeom prst="rect">
                <a:avLst/>
              </a:prstGeom>
              <a:solidFill>
                <a:srgbClr val="A113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9590569" y="1063255"/>
                <a:ext cx="1190847" cy="1967023"/>
              </a:xfrm>
              <a:prstGeom prst="rect">
                <a:avLst/>
              </a:prstGeom>
              <a:solidFill>
                <a:srgbClr val="A113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7570384" y="3172047"/>
                <a:ext cx="3211032" cy="1967023"/>
              </a:xfrm>
              <a:prstGeom prst="rect">
                <a:avLst/>
              </a:prstGeom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912242" y="3172047"/>
                <a:ext cx="2509284" cy="1967023"/>
              </a:xfrm>
              <a:prstGeom prst="rect">
                <a:avLst/>
              </a:prstGeom>
              <a:solidFill>
                <a:srgbClr val="A113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4912242" y="5273745"/>
                <a:ext cx="5869174" cy="1063256"/>
              </a:xfrm>
              <a:prstGeom prst="rect">
                <a:avLst/>
              </a:prstGeom>
              <a:solidFill>
                <a:srgbClr val="A1131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95696" y="3330165"/>
              <a:ext cx="1345874" cy="134598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37675" y="1370466"/>
              <a:ext cx="1052196" cy="105219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1643" y="1377560"/>
              <a:ext cx="1052196" cy="1052196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5815544" y="5366694"/>
              <a:ext cx="5466067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zh-CN" altLang="en-US" sz="2400" spc="300" dirty="0">
                  <a:solidFill>
                    <a:schemeClr val="bg1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十月一，冬至到，家家户户吃水饺</a:t>
              </a:r>
              <a:endParaRPr lang="zh-CN" altLang="en-US" sz="24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187326" y="1608933"/>
            <a:ext cx="2953621" cy="44012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罗浮山下梅花村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玉雪为骨冰为魂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纷纷初疑月挂树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耿耿独与参横昏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先生索居江海上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悄如病鹤栖荒园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天香国艳肯相顾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2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知我酒熟诗清温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med"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915740" y="1695894"/>
            <a:ext cx="4086448" cy="4428460"/>
            <a:chOff x="915740" y="1525771"/>
            <a:chExt cx="4086448" cy="4428460"/>
          </a:xfrm>
        </p:grpSpPr>
        <p:sp>
          <p:nvSpPr>
            <p:cNvPr id="7" name="矩形 6"/>
            <p:cNvSpPr/>
            <p:nvPr/>
          </p:nvSpPr>
          <p:spPr>
            <a:xfrm>
              <a:off x="2418477" y="1525772"/>
              <a:ext cx="2583711" cy="1582737"/>
            </a:xfrm>
            <a:prstGeom prst="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915741" y="1525771"/>
              <a:ext cx="1382233" cy="1582737"/>
            </a:xfrm>
            <a:prstGeom prst="rect">
              <a:avLst/>
            </a:prstGeom>
            <a:solidFill>
              <a:srgbClr val="A11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915741" y="3215589"/>
              <a:ext cx="2583711" cy="15827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619955" y="3215589"/>
              <a:ext cx="1382233" cy="1582737"/>
            </a:xfrm>
            <a:prstGeom prst="rect">
              <a:avLst/>
            </a:prstGeom>
            <a:solidFill>
              <a:srgbClr val="A11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915740" y="4905406"/>
              <a:ext cx="4086448" cy="1048825"/>
            </a:xfrm>
            <a:prstGeom prst="rect">
              <a:avLst/>
            </a:prstGeom>
            <a:solidFill>
              <a:srgbClr val="A113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5606" y="1875888"/>
              <a:ext cx="882502" cy="88250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9820" y="3565706"/>
              <a:ext cx="882502" cy="882502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1414136" y="5139995"/>
              <a:ext cx="308965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3800"/>
                </a:lnSpc>
              </a:pPr>
              <a:r>
                <a:rPr lang="zh-CN" altLang="en-US" sz="2800" spc="300" dirty="0">
                  <a:solidFill>
                    <a:schemeClr val="bg1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家家户户吃水饺</a:t>
              </a:r>
              <a:endParaRPr lang="zh-CN" altLang="en-US" sz="2800" spc="300" dirty="0">
                <a:solidFill>
                  <a:schemeClr val="bg1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5929858" y="3137647"/>
            <a:ext cx="518868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6738474" y="2269114"/>
            <a:ext cx="3571457" cy="646332"/>
            <a:chOff x="7478774" y="1804994"/>
            <a:chExt cx="3571457" cy="646332"/>
          </a:xfrm>
        </p:grpSpPr>
        <p:sp>
          <p:nvSpPr>
            <p:cNvPr id="17" name="矩形 16"/>
            <p:cNvSpPr/>
            <p:nvPr/>
          </p:nvSpPr>
          <p:spPr>
            <a:xfrm>
              <a:off x="7985950" y="1804995"/>
              <a:ext cx="2557110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A1131A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冬至大如年</a:t>
              </a:r>
              <a:endParaRPr lang="zh-CN" altLang="en-US" sz="36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6200000">
              <a:off x="7348375" y="1948159"/>
              <a:ext cx="620797" cy="360000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 flipH="1">
              <a:off x="10559832" y="1935393"/>
              <a:ext cx="620797" cy="360000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>
            <a:off x="5708348" y="3250580"/>
            <a:ext cx="5631709" cy="23493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蓬莱宫中花鸟使，绿衣倒挂扶桑暾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抱丛窥我方醉卧，故遣啄木先敲门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麻姑过君急洒扫，鸟能歌舞花能言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酒醒人散山寂寂，惟有落蕊粘空樽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</p:spTree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2390" y="1"/>
            <a:ext cx="4139609" cy="6209414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487677" y="2115501"/>
            <a:ext cx="5633696" cy="579646"/>
            <a:chOff x="1487677" y="2115501"/>
            <a:chExt cx="5633696" cy="579646"/>
          </a:xfrm>
        </p:grpSpPr>
        <p:sp>
          <p:nvSpPr>
            <p:cNvPr id="8" name="矩形 7"/>
            <p:cNvSpPr/>
            <p:nvPr/>
          </p:nvSpPr>
          <p:spPr>
            <a:xfrm>
              <a:off x="1899737" y="2115501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疏枝横玉瘦，小萼点珠光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1487677" y="2200858"/>
              <a:ext cx="441459" cy="410307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1487678" y="3075395"/>
            <a:ext cx="5633695" cy="579646"/>
            <a:chOff x="1487678" y="3075395"/>
            <a:chExt cx="5633695" cy="579646"/>
          </a:xfrm>
        </p:grpSpPr>
        <p:sp>
          <p:nvSpPr>
            <p:cNvPr id="11" name="矩形 10"/>
            <p:cNvSpPr/>
            <p:nvPr/>
          </p:nvSpPr>
          <p:spPr>
            <a:xfrm>
              <a:off x="1899737" y="3075395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一朵忽先发，百花皆后春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1487678" y="3164297"/>
              <a:ext cx="441459" cy="410307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1487677" y="4035289"/>
            <a:ext cx="5633696" cy="579646"/>
            <a:chOff x="1487677" y="4035289"/>
            <a:chExt cx="5633696" cy="579646"/>
          </a:xfrm>
        </p:grpSpPr>
        <p:sp>
          <p:nvSpPr>
            <p:cNvPr id="14" name="矩形 13"/>
            <p:cNvSpPr/>
            <p:nvPr/>
          </p:nvSpPr>
          <p:spPr>
            <a:xfrm>
              <a:off x="1899737" y="4035289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欲传春信息，不怕雪埋藏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1487677" y="4127736"/>
              <a:ext cx="441459" cy="410307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487676" y="4995184"/>
            <a:ext cx="5633697" cy="579646"/>
            <a:chOff x="1487676" y="4995184"/>
            <a:chExt cx="5633697" cy="579646"/>
          </a:xfrm>
        </p:grpSpPr>
        <p:sp>
          <p:nvSpPr>
            <p:cNvPr id="17" name="矩形 16"/>
            <p:cNvSpPr/>
            <p:nvPr/>
          </p:nvSpPr>
          <p:spPr>
            <a:xfrm>
              <a:off x="1899737" y="4995184"/>
              <a:ext cx="5221636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玉笛休三弄，东君正主张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1487676" y="5091174"/>
              <a:ext cx="441459" cy="410307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518091" y="1957281"/>
            <a:ext cx="3667600" cy="579646"/>
            <a:chOff x="6518091" y="1957281"/>
            <a:chExt cx="3667600" cy="579646"/>
          </a:xfrm>
        </p:grpSpPr>
        <p:sp>
          <p:nvSpPr>
            <p:cNvPr id="26" name="矩形 25"/>
            <p:cNvSpPr/>
            <p:nvPr/>
          </p:nvSpPr>
          <p:spPr>
            <a:xfrm>
              <a:off x="6518091" y="1957281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日转堂阴一线添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3500000" flipH="1">
              <a:off x="9759808" y="2041657"/>
              <a:ext cx="441459" cy="410307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6518091" y="2960285"/>
            <a:ext cx="3667600" cy="579646"/>
            <a:chOff x="6518091" y="2960285"/>
            <a:chExt cx="3667600" cy="579646"/>
          </a:xfrm>
        </p:grpSpPr>
        <p:sp>
          <p:nvSpPr>
            <p:cNvPr id="29" name="矩形 28"/>
            <p:cNvSpPr/>
            <p:nvPr/>
          </p:nvSpPr>
          <p:spPr>
            <a:xfrm>
              <a:off x="6518091" y="2960285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使君和气作春妍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3500000" flipH="1">
              <a:off x="9759808" y="3019631"/>
              <a:ext cx="441459" cy="410307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518091" y="3902650"/>
            <a:ext cx="3667600" cy="579646"/>
            <a:chOff x="6518091" y="3902650"/>
            <a:chExt cx="3667600" cy="579646"/>
          </a:xfrm>
        </p:grpSpPr>
        <p:sp>
          <p:nvSpPr>
            <p:cNvPr id="32" name="矩形 31"/>
            <p:cNvSpPr/>
            <p:nvPr/>
          </p:nvSpPr>
          <p:spPr>
            <a:xfrm>
              <a:off x="6518091" y="3902650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残月夜来收不尽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3500000" flipH="1">
              <a:off x="9759808" y="3997605"/>
              <a:ext cx="441459" cy="410307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6518091" y="4890911"/>
            <a:ext cx="3667600" cy="579646"/>
            <a:chOff x="6518091" y="4890911"/>
            <a:chExt cx="3667600" cy="579646"/>
          </a:xfrm>
        </p:grpSpPr>
        <p:sp>
          <p:nvSpPr>
            <p:cNvPr id="35" name="矩形 34"/>
            <p:cNvSpPr/>
            <p:nvPr/>
          </p:nvSpPr>
          <p:spPr>
            <a:xfrm>
              <a:off x="6518091" y="4890911"/>
              <a:ext cx="3326552" cy="57964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ts val="3800"/>
                </a:lnSpc>
              </a:pPr>
              <a:r>
                <a:rPr lang="zh-CN" altLang="en-US" sz="3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行云早起更留连</a:t>
              </a:r>
              <a:endParaRPr lang="zh-CN" altLang="en-US" sz="32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3500000" flipH="1">
              <a:off x="9759808" y="4975580"/>
              <a:ext cx="441459" cy="410307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41" y="1690576"/>
            <a:ext cx="4136065" cy="4136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874" y="255180"/>
            <a:ext cx="185980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03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冬至习俗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6" r="12420"/>
          <a:stretch>
            <a:fillRect/>
          </a:stretch>
        </p:blipFill>
        <p:spPr>
          <a:xfrm>
            <a:off x="5675687" y="1473719"/>
            <a:ext cx="5871271" cy="5047937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098213" y="2781723"/>
            <a:ext cx="3977917" cy="304185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一九二九不出手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三九四九冰上走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五九六九沿河看柳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七九河开，八九燕来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 algn="ctr">
              <a:lnSpc>
                <a:spcPts val="46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九九加一九，耕牛遍地走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856311" y="2683450"/>
            <a:ext cx="246172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822440" y="1805623"/>
            <a:ext cx="2529462" cy="646331"/>
            <a:chOff x="1914502" y="1671243"/>
            <a:chExt cx="2529462" cy="646331"/>
          </a:xfrm>
        </p:grpSpPr>
        <p:sp>
          <p:nvSpPr>
            <p:cNvPr id="24" name="矩形 23"/>
            <p:cNvSpPr/>
            <p:nvPr/>
          </p:nvSpPr>
          <p:spPr>
            <a:xfrm>
              <a:off x="2375166" y="1671243"/>
              <a:ext cx="1608133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rgbClr val="A1131A"/>
                  </a:solidFill>
                  <a:latin typeface="文悦古体仿宋 (非商业使用)" pitchFamily="50" charset="-122"/>
                  <a:ea typeface="文悦古体仿宋 (非商业使用)" pitchFamily="50" charset="-122"/>
                </a:rPr>
                <a:t>数九歌</a:t>
              </a:r>
              <a:endParaRPr lang="zh-CN" altLang="en-US" sz="3600" b="1" dirty="0">
                <a:solidFill>
                  <a:srgbClr val="A1131A"/>
                </a:solidFill>
                <a:latin typeface="文悦古体仿宋 (非商业使用)" pitchFamily="50" charset="-122"/>
                <a:ea typeface="文悦古体仿宋 (非商业使用)" pitchFamily="50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6200000">
              <a:off x="1784103" y="1814408"/>
              <a:ext cx="620797" cy="360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 flipH="1">
              <a:off x="3953565" y="1814408"/>
              <a:ext cx="620797" cy="3600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904921" y="0"/>
            <a:ext cx="287079" cy="6858000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059643" y="2024708"/>
            <a:ext cx="3137397" cy="31700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</a:t>
            </a:r>
            <a:endParaRPr lang="en-US" altLang="zh-CN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诗歌</a:t>
            </a:r>
            <a:endParaRPr lang="zh-CN" altLang="en-US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8017" y="1626781"/>
            <a:ext cx="3604437" cy="3604437"/>
          </a:xfrm>
          <a:prstGeom prst="rect">
            <a:avLst/>
          </a:prstGeom>
          <a:noFill/>
          <a:ln w="63500">
            <a:solidFill>
              <a:srgbClr val="A11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eelOff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860" y="255180"/>
            <a:ext cx="187583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04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冬至诗歌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5399" y="2988688"/>
            <a:ext cx="4698722" cy="3071878"/>
          </a:xfrm>
          <a:prstGeom prst="rect">
            <a:avLst/>
          </a:prstGeom>
          <a:noFill/>
        </p:spPr>
        <p:txBody>
          <a:bodyPr vert="eaVert" wrap="square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天时人事日相催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冬至阳生春又来</a:t>
            </a:r>
            <a:b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刺绣五纹添弱线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吹葭六管动浮灰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岸容待腊将舒柳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山意冲寒欲放梅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云物不殊乡国异</a:t>
            </a:r>
            <a:endParaRPr lang="en-US" altLang="zh-CN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  <a:p>
            <a:pPr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教儿且覆掌中杯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280685"/>
            <a:ext cx="5852172" cy="365760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pSp>
        <p:nvGrpSpPr>
          <p:cNvPr id="19" name="组合 18"/>
          <p:cNvGrpSpPr/>
          <p:nvPr/>
        </p:nvGrpSpPr>
        <p:grpSpPr>
          <a:xfrm>
            <a:off x="7405738" y="1619816"/>
            <a:ext cx="2332980" cy="830997"/>
            <a:chOff x="1666037" y="1956207"/>
            <a:chExt cx="2332980" cy="830997"/>
          </a:xfrm>
        </p:grpSpPr>
        <p:sp>
          <p:nvSpPr>
            <p:cNvPr id="20" name="文本框 19"/>
            <p:cNvSpPr txBox="1"/>
            <p:nvPr/>
          </p:nvSpPr>
          <p:spPr>
            <a:xfrm>
              <a:off x="2120582" y="1956207"/>
              <a:ext cx="1338828" cy="83099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rgbClr val="A1131A"/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小至</a:t>
              </a:r>
              <a:endParaRPr lang="zh-CN" altLang="en-US" sz="4800" spc="-300" dirty="0">
                <a:solidFill>
                  <a:srgbClr val="A1131A"/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6200000">
              <a:off x="1535638" y="2191704"/>
              <a:ext cx="620797" cy="3600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 flipH="1">
              <a:off x="3508618" y="2191703"/>
              <a:ext cx="620797" cy="360000"/>
            </a:xfrm>
            <a:prstGeom prst="rect">
              <a:avLst/>
            </a:prstGeom>
          </p:spPr>
        </p:pic>
      </p:grpSp>
      <p:cxnSp>
        <p:nvCxnSpPr>
          <p:cNvPr id="23" name="直接连接符 22"/>
          <p:cNvCxnSpPr/>
          <p:nvPr/>
        </p:nvCxnSpPr>
        <p:spPr>
          <a:xfrm>
            <a:off x="6260962" y="2657136"/>
            <a:ext cx="464379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" y="265814"/>
            <a:ext cx="2009553" cy="584775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860" y="255180"/>
            <a:ext cx="187583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04  </a:t>
            </a:r>
            <a:r>
              <a:rPr lang="zh-CN" altLang="en-US" sz="2800" spc="-3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冬至诗歌</a:t>
            </a:r>
            <a:endParaRPr lang="zh-CN" altLang="en-US" sz="3200" spc="-3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57088" y="0"/>
            <a:ext cx="6534912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294350" y="3100719"/>
            <a:ext cx="3076355" cy="23493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ts val="4400"/>
              </a:lnSpc>
            </a:pP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西北风袭百草衰</a:t>
            </a:r>
            <a:b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几番寒起一阳来</a:t>
            </a:r>
            <a:b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白天最是时光短</a:t>
            </a:r>
            <a:b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</a:br>
            <a:r>
              <a:rPr lang="zh-CN" altLang="en-US" sz="2400" spc="300" dirty="0">
                <a:solidFill>
                  <a:schemeClr val="tx1">
                    <a:lumMod val="95000"/>
                    <a:lumOff val="5000"/>
                  </a:schemeClr>
                </a:solidFill>
                <a:latin typeface="文悦古体仿宋 (非商业使用)" pitchFamily="50" charset="-122"/>
                <a:ea typeface="文悦古体仿宋 (非商业使用)" pitchFamily="50" charset="-122"/>
              </a:rPr>
              <a:t>却见金梅竞艳开</a:t>
            </a:r>
            <a:endParaRPr lang="zh-CN" altLang="en-US" sz="2400" spc="300" dirty="0">
              <a:solidFill>
                <a:schemeClr val="tx1">
                  <a:lumMod val="95000"/>
                  <a:lumOff val="5000"/>
                </a:schemeClr>
              </a:solidFill>
              <a:latin typeface="文悦古体仿宋 (非商业使用)" pitchFamily="50" charset="-122"/>
              <a:ea typeface="文悦古体仿宋 (非商业使用)" pitchFamily="50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666037" y="2130932"/>
            <a:ext cx="2332980" cy="830997"/>
            <a:chOff x="1666037" y="1956207"/>
            <a:chExt cx="2332980" cy="830997"/>
          </a:xfrm>
        </p:grpSpPr>
        <p:sp>
          <p:nvSpPr>
            <p:cNvPr id="26" name="文本框 25"/>
            <p:cNvSpPr txBox="1"/>
            <p:nvPr/>
          </p:nvSpPr>
          <p:spPr>
            <a:xfrm>
              <a:off x="2141847" y="1956207"/>
              <a:ext cx="1338828" cy="83099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zh-CN" altLang="en-US" sz="4800" spc="-300" dirty="0">
                  <a:solidFill>
                    <a:srgbClr val="A1131A"/>
                  </a:solidFill>
                  <a:latin typeface="TypeLand 康熙字典體試用版" pitchFamily="50" charset="-120"/>
                  <a:ea typeface="TypeLand 康熙字典體試用版" pitchFamily="50" charset="-120"/>
                </a:rPr>
                <a:t>冬至</a:t>
              </a:r>
              <a:endParaRPr lang="zh-CN" altLang="en-US" sz="4800" spc="-300" dirty="0">
                <a:solidFill>
                  <a:srgbClr val="A1131A"/>
                </a:solidFill>
                <a:latin typeface="TypeLand 康熙字典體試用版" pitchFamily="50" charset="-120"/>
                <a:ea typeface="TypeLand 康熙字典體試用版" pitchFamily="50" charset="-120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6200000">
              <a:off x="1535638" y="2191704"/>
              <a:ext cx="620797" cy="360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 flipH="1">
              <a:off x="3508618" y="2191703"/>
              <a:ext cx="620797" cy="360000"/>
            </a:xfrm>
            <a:prstGeom prst="rect">
              <a:avLst/>
            </a:prstGeom>
          </p:spPr>
        </p:pic>
      </p:grpSp>
      <p:cxnSp>
        <p:nvCxnSpPr>
          <p:cNvPr id="29" name="直接连接符 28"/>
          <p:cNvCxnSpPr/>
          <p:nvPr/>
        </p:nvCxnSpPr>
        <p:spPr>
          <a:xfrm>
            <a:off x="1416759" y="3029269"/>
            <a:ext cx="2831536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287079" cy="6858000"/>
          </a:xfrm>
          <a:prstGeom prst="rect">
            <a:avLst/>
          </a:prstGeom>
          <a:solidFill>
            <a:srgbClr val="A113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13464" y="1982176"/>
            <a:ext cx="3137397" cy="31700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感谢</a:t>
            </a:r>
            <a:endParaRPr lang="en-US" altLang="zh-CN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  <a:p>
            <a:pPr algn="ctr">
              <a:lnSpc>
                <a:spcPts val="12000"/>
              </a:lnSpc>
            </a:pPr>
            <a:r>
              <a:rPr lang="zh-CN" altLang="en-US" sz="115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观赏</a:t>
            </a:r>
            <a:endParaRPr lang="zh-CN" altLang="en-US" sz="11500" b="1" spc="-300" dirty="0">
              <a:solidFill>
                <a:schemeClr val="tx1">
                  <a:lumMod val="75000"/>
                  <a:lumOff val="25000"/>
                </a:schemeClr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79943" y="1626781"/>
            <a:ext cx="3604437" cy="3604437"/>
          </a:xfrm>
          <a:prstGeom prst="rect">
            <a:avLst/>
          </a:prstGeom>
          <a:noFill/>
          <a:ln w="63500">
            <a:solidFill>
              <a:srgbClr val="A1131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1121</Words>
  <PresentationFormat>宽屏</PresentationFormat>
  <Paragraphs>231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文悦古典明朝体 (非商业使用) W5</vt:lpstr>
      <vt:lpstr>苹方 常规</vt:lpstr>
      <vt:lpstr>文悦古体仿宋 (非商业使用)</vt:lpstr>
      <vt:lpstr>等线</vt:lpstr>
      <vt:lpstr>微软雅黑</vt:lpstr>
      <vt:lpstr>Arial Unicode MS</vt:lpstr>
      <vt:lpstr>等线 Light</vt:lpstr>
      <vt:lpstr>Calibri</vt:lpstr>
      <vt:lpstr>Microsoft YaHei UI Light</vt:lpstr>
      <vt:lpstr>TypeLand 康熙字典體試用版</vt:lpstr>
      <vt:lpstr>仿宋</vt:lpstr>
      <vt:lpstr>Adobe 明體 Std 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2017-11-22T08:56:00Z</dcterms:created>
  <dcterms:modified xsi:type="dcterms:W3CDTF">2017-11-28T02:55:59Z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