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avi" ContentType="video/avi"/>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258" r:id="rId4"/>
    <p:sldId id="259" r:id="rId5"/>
    <p:sldId id="260" r:id="rId6"/>
    <p:sldId id="267" r:id="rId7"/>
    <p:sldId id="274" r:id="rId8"/>
    <p:sldId id="275" r:id="rId9"/>
    <p:sldId id="261" r:id="rId10"/>
    <p:sldId id="268" r:id="rId11"/>
    <p:sldId id="262" r:id="rId12"/>
    <p:sldId id="269" r:id="rId13"/>
    <p:sldId id="276" r:id="rId14"/>
    <p:sldId id="277" r:id="rId15"/>
    <p:sldId id="263" r:id="rId16"/>
    <p:sldId id="270" r:id="rId17"/>
    <p:sldId id="264" r:id="rId18"/>
    <p:sldId id="271" r:id="rId19"/>
    <p:sldId id="280" r:id="rId20"/>
    <p:sldId id="281" r:id="rId21"/>
    <p:sldId id="278" r:id="rId22"/>
    <p:sldId id="279" r:id="rId23"/>
    <p:sldId id="282" r:id="rId24"/>
    <p:sldId id="283" r:id="rId25"/>
    <p:sldId id="284" r:id="rId26"/>
    <p:sldId id="285" r:id="rId27"/>
    <p:sldId id="286" r:id="rId28"/>
    <p:sldId id="265" r:id="rId29"/>
    <p:sldId id="272" r:id="rId30"/>
    <p:sldId id="287" r:id="rId31"/>
    <p:sldId id="288" r:id="rId32"/>
    <p:sldId id="289" r:id="rId33"/>
    <p:sldId id="290" r:id="rId34"/>
    <p:sldId id="291" r:id="rId35"/>
    <p:sldId id="292" r:id="rId36"/>
    <p:sldId id="293" r:id="rId37"/>
    <p:sldId id="266" r:id="rId38"/>
    <p:sldId id="27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5047"/>
    <a:srgbClr val="E84C22"/>
    <a:srgbClr val="F8F8F8"/>
    <a:srgbClr val="FFFFFF"/>
    <a:srgbClr val="404040"/>
    <a:srgbClr val="F0F0F0"/>
    <a:srgbClr val="262626"/>
    <a:srgbClr val="C0000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89" autoAdjust="0"/>
    <p:restoredTop sz="96659" autoAdjust="0"/>
  </p:normalViewPr>
  <p:slideViewPr>
    <p:cSldViewPr snapToGrid="0">
      <p:cViewPr varScale="1">
        <p:scale>
          <a:sx n="87" d="100"/>
          <a:sy n="87" d="100"/>
        </p:scale>
        <p:origin x="-330" y="-8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68B4D-88EB-4D1B-8C05-E00D18859B04}" type="datetimeFigureOut">
              <a:rPr lang="zh-CN" altLang="en-US" smtClean="0"/>
              <a:t>2018/1/10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C22898-45BB-4E96-99D7-729736ECC9C5}" type="slidenum">
              <a:rPr lang="zh-CN" altLang="en-US" smtClean="0"/>
              <a:t>‹#›</a:t>
            </a:fld>
            <a:endParaRPr lang="zh-CN" altLang="en-US"/>
          </a:p>
        </p:txBody>
      </p:sp>
    </p:spTree>
    <p:extLst>
      <p:ext uri="{BB962C8B-B14F-4D97-AF65-F5344CB8AC3E}">
        <p14:creationId xmlns:p14="http://schemas.microsoft.com/office/powerpoint/2010/main" val="3622820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更多精美</a:t>
            </a:r>
            <a:r>
              <a:rPr lang="en-US" altLang="zh-CN"/>
              <a:t>PPT</a:t>
            </a:r>
            <a:r>
              <a:rPr lang="zh-CN" altLang="en-US"/>
              <a:t>模板下载：</a:t>
            </a:r>
            <a:endParaRPr lang="en-US" altLang="zh-CN"/>
          </a:p>
          <a:p>
            <a:r>
              <a:rPr lang="en-US" altLang="zh-CN"/>
              <a:t>http://so.ooopic.com/sousuo/15770370/</a:t>
            </a:r>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a:t>
            </a:fld>
            <a:endParaRPr lang="zh-CN" altLang="en-US"/>
          </a:p>
        </p:txBody>
      </p:sp>
    </p:spTree>
    <p:extLst>
      <p:ext uri="{BB962C8B-B14F-4D97-AF65-F5344CB8AC3E}">
        <p14:creationId xmlns:p14="http://schemas.microsoft.com/office/powerpoint/2010/main" val="2768678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a:t>
            </a:fld>
            <a:endParaRPr lang="zh-CN" altLang="en-US"/>
          </a:p>
        </p:txBody>
      </p:sp>
    </p:spTree>
    <p:extLst>
      <p:ext uri="{BB962C8B-B14F-4D97-AF65-F5344CB8AC3E}">
        <p14:creationId xmlns:p14="http://schemas.microsoft.com/office/powerpoint/2010/main" val="4285385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a:t>
            </a:fld>
            <a:endParaRPr lang="zh-CN" altLang="en-US"/>
          </a:p>
        </p:txBody>
      </p:sp>
    </p:spTree>
    <p:extLst>
      <p:ext uri="{BB962C8B-B14F-4D97-AF65-F5344CB8AC3E}">
        <p14:creationId xmlns:p14="http://schemas.microsoft.com/office/powerpoint/2010/main" val="222480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a:t>
            </a:fld>
            <a:endParaRPr lang="zh-CN" altLang="en-US"/>
          </a:p>
        </p:txBody>
      </p:sp>
    </p:spTree>
    <p:extLst>
      <p:ext uri="{BB962C8B-B14F-4D97-AF65-F5344CB8AC3E}">
        <p14:creationId xmlns:p14="http://schemas.microsoft.com/office/powerpoint/2010/main" val="2601777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5</a:t>
            </a:fld>
            <a:endParaRPr lang="zh-CN" altLang="en-US"/>
          </a:p>
        </p:txBody>
      </p:sp>
    </p:spTree>
    <p:extLst>
      <p:ext uri="{BB962C8B-B14F-4D97-AF65-F5344CB8AC3E}">
        <p14:creationId xmlns:p14="http://schemas.microsoft.com/office/powerpoint/2010/main" val="2254817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6</a:t>
            </a:fld>
            <a:endParaRPr lang="zh-CN" altLang="en-US"/>
          </a:p>
        </p:txBody>
      </p:sp>
    </p:spTree>
    <p:extLst>
      <p:ext uri="{BB962C8B-B14F-4D97-AF65-F5344CB8AC3E}">
        <p14:creationId xmlns:p14="http://schemas.microsoft.com/office/powerpoint/2010/main" val="332878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7</a:t>
            </a:fld>
            <a:endParaRPr lang="zh-CN" altLang="en-US"/>
          </a:p>
        </p:txBody>
      </p:sp>
    </p:spTree>
    <p:extLst>
      <p:ext uri="{BB962C8B-B14F-4D97-AF65-F5344CB8AC3E}">
        <p14:creationId xmlns:p14="http://schemas.microsoft.com/office/powerpoint/2010/main" val="2671907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8</a:t>
            </a:fld>
            <a:endParaRPr lang="zh-CN" altLang="en-US"/>
          </a:p>
        </p:txBody>
      </p:sp>
    </p:spTree>
    <p:extLst>
      <p:ext uri="{BB962C8B-B14F-4D97-AF65-F5344CB8AC3E}">
        <p14:creationId xmlns:p14="http://schemas.microsoft.com/office/powerpoint/2010/main" val="4178785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9</a:t>
            </a:fld>
            <a:endParaRPr lang="zh-CN" altLang="en-US"/>
          </a:p>
        </p:txBody>
      </p:sp>
    </p:spTree>
    <p:extLst>
      <p:ext uri="{BB962C8B-B14F-4D97-AF65-F5344CB8AC3E}">
        <p14:creationId xmlns:p14="http://schemas.microsoft.com/office/powerpoint/2010/main" val="1107188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10</a:t>
            </a:fld>
            <a:endParaRPr lang="zh-CN" altLang="en-US"/>
          </a:p>
        </p:txBody>
      </p:sp>
    </p:spTree>
    <p:extLst>
      <p:ext uri="{BB962C8B-B14F-4D97-AF65-F5344CB8AC3E}">
        <p14:creationId xmlns:p14="http://schemas.microsoft.com/office/powerpoint/2010/main" val="2377700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11</a:t>
            </a:fld>
            <a:endParaRPr lang="zh-CN" altLang="en-US"/>
          </a:p>
        </p:txBody>
      </p:sp>
    </p:spTree>
    <p:extLst>
      <p:ext uri="{BB962C8B-B14F-4D97-AF65-F5344CB8AC3E}">
        <p14:creationId xmlns:p14="http://schemas.microsoft.com/office/powerpoint/2010/main" val="1201293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12</a:t>
            </a:fld>
            <a:endParaRPr lang="zh-CN" altLang="en-US"/>
          </a:p>
        </p:txBody>
      </p:sp>
    </p:spTree>
    <p:extLst>
      <p:ext uri="{BB962C8B-B14F-4D97-AF65-F5344CB8AC3E}">
        <p14:creationId xmlns:p14="http://schemas.microsoft.com/office/powerpoint/2010/main" val="2889499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13</a:t>
            </a:fld>
            <a:endParaRPr lang="zh-CN" altLang="en-US"/>
          </a:p>
        </p:txBody>
      </p:sp>
    </p:spTree>
    <p:extLst>
      <p:ext uri="{BB962C8B-B14F-4D97-AF65-F5344CB8AC3E}">
        <p14:creationId xmlns:p14="http://schemas.microsoft.com/office/powerpoint/2010/main" val="2338553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14</a:t>
            </a:fld>
            <a:endParaRPr lang="zh-CN" altLang="en-US"/>
          </a:p>
        </p:txBody>
      </p:sp>
    </p:spTree>
    <p:extLst>
      <p:ext uri="{BB962C8B-B14F-4D97-AF65-F5344CB8AC3E}">
        <p14:creationId xmlns:p14="http://schemas.microsoft.com/office/powerpoint/2010/main" val="1083170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15</a:t>
            </a:fld>
            <a:endParaRPr lang="zh-CN" altLang="en-US"/>
          </a:p>
        </p:txBody>
      </p:sp>
    </p:spTree>
    <p:extLst>
      <p:ext uri="{BB962C8B-B14F-4D97-AF65-F5344CB8AC3E}">
        <p14:creationId xmlns:p14="http://schemas.microsoft.com/office/powerpoint/2010/main" val="734367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16</a:t>
            </a:fld>
            <a:endParaRPr lang="zh-CN" altLang="en-US"/>
          </a:p>
        </p:txBody>
      </p:sp>
    </p:spTree>
    <p:extLst>
      <p:ext uri="{BB962C8B-B14F-4D97-AF65-F5344CB8AC3E}">
        <p14:creationId xmlns:p14="http://schemas.microsoft.com/office/powerpoint/2010/main" val="3627743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17</a:t>
            </a:fld>
            <a:endParaRPr lang="zh-CN" altLang="en-US"/>
          </a:p>
        </p:txBody>
      </p:sp>
    </p:spTree>
    <p:extLst>
      <p:ext uri="{BB962C8B-B14F-4D97-AF65-F5344CB8AC3E}">
        <p14:creationId xmlns:p14="http://schemas.microsoft.com/office/powerpoint/2010/main" val="3630990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18</a:t>
            </a:fld>
            <a:endParaRPr lang="zh-CN" altLang="en-US"/>
          </a:p>
        </p:txBody>
      </p:sp>
    </p:spTree>
    <p:extLst>
      <p:ext uri="{BB962C8B-B14F-4D97-AF65-F5344CB8AC3E}">
        <p14:creationId xmlns:p14="http://schemas.microsoft.com/office/powerpoint/2010/main" val="1512743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19</a:t>
            </a:fld>
            <a:endParaRPr lang="zh-CN" altLang="en-US"/>
          </a:p>
        </p:txBody>
      </p:sp>
    </p:spTree>
    <p:extLst>
      <p:ext uri="{BB962C8B-B14F-4D97-AF65-F5344CB8AC3E}">
        <p14:creationId xmlns:p14="http://schemas.microsoft.com/office/powerpoint/2010/main" val="3011838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20</a:t>
            </a:fld>
            <a:endParaRPr lang="zh-CN" altLang="en-US"/>
          </a:p>
        </p:txBody>
      </p:sp>
    </p:spTree>
    <p:extLst>
      <p:ext uri="{BB962C8B-B14F-4D97-AF65-F5344CB8AC3E}">
        <p14:creationId xmlns:p14="http://schemas.microsoft.com/office/powerpoint/2010/main" val="1638563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21</a:t>
            </a:fld>
            <a:endParaRPr lang="zh-CN" altLang="en-US"/>
          </a:p>
        </p:txBody>
      </p:sp>
    </p:spTree>
    <p:extLst>
      <p:ext uri="{BB962C8B-B14F-4D97-AF65-F5344CB8AC3E}">
        <p14:creationId xmlns:p14="http://schemas.microsoft.com/office/powerpoint/2010/main" val="1894887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22</a:t>
            </a:fld>
            <a:endParaRPr lang="zh-CN" altLang="en-US"/>
          </a:p>
        </p:txBody>
      </p:sp>
    </p:spTree>
    <p:extLst>
      <p:ext uri="{BB962C8B-B14F-4D97-AF65-F5344CB8AC3E}">
        <p14:creationId xmlns:p14="http://schemas.microsoft.com/office/powerpoint/2010/main" val="1648140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23</a:t>
            </a:fld>
            <a:endParaRPr lang="zh-CN" altLang="en-US"/>
          </a:p>
        </p:txBody>
      </p:sp>
    </p:spTree>
    <p:extLst>
      <p:ext uri="{BB962C8B-B14F-4D97-AF65-F5344CB8AC3E}">
        <p14:creationId xmlns:p14="http://schemas.microsoft.com/office/powerpoint/2010/main" val="3262133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24</a:t>
            </a:fld>
            <a:endParaRPr lang="zh-CN" altLang="en-US"/>
          </a:p>
        </p:txBody>
      </p:sp>
    </p:spTree>
    <p:extLst>
      <p:ext uri="{BB962C8B-B14F-4D97-AF65-F5344CB8AC3E}">
        <p14:creationId xmlns:p14="http://schemas.microsoft.com/office/powerpoint/2010/main" val="860434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25</a:t>
            </a:fld>
            <a:endParaRPr lang="zh-CN" altLang="en-US"/>
          </a:p>
        </p:txBody>
      </p:sp>
    </p:spTree>
    <p:extLst>
      <p:ext uri="{BB962C8B-B14F-4D97-AF65-F5344CB8AC3E}">
        <p14:creationId xmlns:p14="http://schemas.microsoft.com/office/powerpoint/2010/main" val="6032436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26</a:t>
            </a:fld>
            <a:endParaRPr lang="zh-CN" altLang="en-US"/>
          </a:p>
        </p:txBody>
      </p:sp>
    </p:spTree>
    <p:extLst>
      <p:ext uri="{BB962C8B-B14F-4D97-AF65-F5344CB8AC3E}">
        <p14:creationId xmlns:p14="http://schemas.microsoft.com/office/powerpoint/2010/main" val="1188224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27</a:t>
            </a:fld>
            <a:endParaRPr lang="zh-CN" altLang="en-US"/>
          </a:p>
        </p:txBody>
      </p:sp>
    </p:spTree>
    <p:extLst>
      <p:ext uri="{BB962C8B-B14F-4D97-AF65-F5344CB8AC3E}">
        <p14:creationId xmlns:p14="http://schemas.microsoft.com/office/powerpoint/2010/main" val="24916331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28</a:t>
            </a:fld>
            <a:endParaRPr lang="zh-CN" altLang="en-US"/>
          </a:p>
        </p:txBody>
      </p:sp>
    </p:spTree>
    <p:extLst>
      <p:ext uri="{BB962C8B-B14F-4D97-AF65-F5344CB8AC3E}">
        <p14:creationId xmlns:p14="http://schemas.microsoft.com/office/powerpoint/2010/main" val="1759911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29</a:t>
            </a:fld>
            <a:endParaRPr lang="zh-CN" altLang="en-US"/>
          </a:p>
        </p:txBody>
      </p:sp>
    </p:spTree>
    <p:extLst>
      <p:ext uri="{BB962C8B-B14F-4D97-AF65-F5344CB8AC3E}">
        <p14:creationId xmlns:p14="http://schemas.microsoft.com/office/powerpoint/2010/main" val="4101710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30</a:t>
            </a:fld>
            <a:endParaRPr lang="zh-CN" altLang="en-US"/>
          </a:p>
        </p:txBody>
      </p:sp>
    </p:spTree>
    <p:extLst>
      <p:ext uri="{BB962C8B-B14F-4D97-AF65-F5344CB8AC3E}">
        <p14:creationId xmlns:p14="http://schemas.microsoft.com/office/powerpoint/2010/main" val="3548606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31</a:t>
            </a:fld>
            <a:endParaRPr lang="zh-CN" altLang="en-US"/>
          </a:p>
        </p:txBody>
      </p:sp>
    </p:spTree>
    <p:extLst>
      <p:ext uri="{BB962C8B-B14F-4D97-AF65-F5344CB8AC3E}">
        <p14:creationId xmlns:p14="http://schemas.microsoft.com/office/powerpoint/2010/main" val="877810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32</a:t>
            </a:fld>
            <a:endParaRPr lang="zh-CN" altLang="en-US"/>
          </a:p>
        </p:txBody>
      </p:sp>
    </p:spTree>
    <p:extLst>
      <p:ext uri="{BB962C8B-B14F-4D97-AF65-F5344CB8AC3E}">
        <p14:creationId xmlns:p14="http://schemas.microsoft.com/office/powerpoint/2010/main" val="3951560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33</a:t>
            </a:fld>
            <a:endParaRPr lang="zh-CN" altLang="en-US"/>
          </a:p>
        </p:txBody>
      </p:sp>
    </p:spTree>
    <p:extLst>
      <p:ext uri="{BB962C8B-B14F-4D97-AF65-F5344CB8AC3E}">
        <p14:creationId xmlns:p14="http://schemas.microsoft.com/office/powerpoint/2010/main" val="40155698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34</a:t>
            </a:fld>
            <a:endParaRPr lang="zh-CN" altLang="en-US"/>
          </a:p>
        </p:txBody>
      </p:sp>
    </p:spTree>
    <p:extLst>
      <p:ext uri="{BB962C8B-B14F-4D97-AF65-F5344CB8AC3E}">
        <p14:creationId xmlns:p14="http://schemas.microsoft.com/office/powerpoint/2010/main" val="5211401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35</a:t>
            </a:fld>
            <a:endParaRPr lang="zh-CN" altLang="en-US"/>
          </a:p>
        </p:txBody>
      </p:sp>
    </p:spTree>
    <p:extLst>
      <p:ext uri="{BB962C8B-B14F-4D97-AF65-F5344CB8AC3E}">
        <p14:creationId xmlns:p14="http://schemas.microsoft.com/office/powerpoint/2010/main" val="8010498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36</a:t>
            </a:fld>
            <a:endParaRPr lang="zh-CN" altLang="en-US"/>
          </a:p>
        </p:txBody>
      </p:sp>
    </p:spTree>
    <p:extLst>
      <p:ext uri="{BB962C8B-B14F-4D97-AF65-F5344CB8AC3E}">
        <p14:creationId xmlns:p14="http://schemas.microsoft.com/office/powerpoint/2010/main" val="21217454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37</a:t>
            </a:fld>
            <a:endParaRPr lang="zh-CN" altLang="en-US"/>
          </a:p>
        </p:txBody>
      </p:sp>
    </p:spTree>
    <p:extLst>
      <p:ext uri="{BB962C8B-B14F-4D97-AF65-F5344CB8AC3E}">
        <p14:creationId xmlns:p14="http://schemas.microsoft.com/office/powerpoint/2010/main" val="5654769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38</a:t>
            </a:fld>
            <a:endParaRPr lang="zh-CN" altLang="en-US"/>
          </a:p>
        </p:txBody>
      </p:sp>
    </p:spTree>
    <p:extLst>
      <p:ext uri="{BB962C8B-B14F-4D97-AF65-F5344CB8AC3E}">
        <p14:creationId xmlns:p14="http://schemas.microsoft.com/office/powerpoint/2010/main" val="2089430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39</a:t>
            </a:fld>
            <a:endParaRPr lang="zh-CN" altLang="en-US"/>
          </a:p>
        </p:txBody>
      </p:sp>
    </p:spTree>
    <p:extLst>
      <p:ext uri="{BB962C8B-B14F-4D97-AF65-F5344CB8AC3E}">
        <p14:creationId xmlns:p14="http://schemas.microsoft.com/office/powerpoint/2010/main" val="35495710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40</a:t>
            </a:fld>
            <a:endParaRPr lang="zh-CN" altLang="en-US"/>
          </a:p>
        </p:txBody>
      </p:sp>
    </p:spTree>
    <p:extLst>
      <p:ext uri="{BB962C8B-B14F-4D97-AF65-F5344CB8AC3E}">
        <p14:creationId xmlns:p14="http://schemas.microsoft.com/office/powerpoint/2010/main" val="37982752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41</a:t>
            </a:fld>
            <a:endParaRPr lang="zh-CN" altLang="en-US"/>
          </a:p>
        </p:txBody>
      </p:sp>
    </p:spTree>
    <p:extLst>
      <p:ext uri="{BB962C8B-B14F-4D97-AF65-F5344CB8AC3E}">
        <p14:creationId xmlns:p14="http://schemas.microsoft.com/office/powerpoint/2010/main" val="3231249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42</a:t>
            </a:fld>
            <a:endParaRPr lang="zh-CN" altLang="en-US"/>
          </a:p>
        </p:txBody>
      </p:sp>
    </p:spTree>
    <p:extLst>
      <p:ext uri="{BB962C8B-B14F-4D97-AF65-F5344CB8AC3E}">
        <p14:creationId xmlns:p14="http://schemas.microsoft.com/office/powerpoint/2010/main" val="18285761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43</a:t>
            </a:fld>
            <a:endParaRPr lang="zh-CN" altLang="en-US"/>
          </a:p>
        </p:txBody>
      </p:sp>
    </p:spTree>
    <p:extLst>
      <p:ext uri="{BB962C8B-B14F-4D97-AF65-F5344CB8AC3E}">
        <p14:creationId xmlns:p14="http://schemas.microsoft.com/office/powerpoint/2010/main" val="10476437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44</a:t>
            </a:fld>
            <a:endParaRPr lang="zh-CN" altLang="en-US"/>
          </a:p>
        </p:txBody>
      </p:sp>
    </p:spTree>
    <p:extLst>
      <p:ext uri="{BB962C8B-B14F-4D97-AF65-F5344CB8AC3E}">
        <p14:creationId xmlns:p14="http://schemas.microsoft.com/office/powerpoint/2010/main" val="6747907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45</a:t>
            </a:fld>
            <a:endParaRPr lang="zh-CN" altLang="en-US"/>
          </a:p>
        </p:txBody>
      </p:sp>
    </p:spTree>
    <p:extLst>
      <p:ext uri="{BB962C8B-B14F-4D97-AF65-F5344CB8AC3E}">
        <p14:creationId xmlns:p14="http://schemas.microsoft.com/office/powerpoint/2010/main" val="29137544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46</a:t>
            </a:fld>
            <a:endParaRPr lang="zh-CN" altLang="en-US"/>
          </a:p>
        </p:txBody>
      </p:sp>
    </p:spTree>
    <p:extLst>
      <p:ext uri="{BB962C8B-B14F-4D97-AF65-F5344CB8AC3E}">
        <p14:creationId xmlns:p14="http://schemas.microsoft.com/office/powerpoint/2010/main" val="37644189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47</a:t>
            </a:fld>
            <a:endParaRPr lang="zh-CN" altLang="en-US"/>
          </a:p>
        </p:txBody>
      </p:sp>
    </p:spTree>
    <p:extLst>
      <p:ext uri="{BB962C8B-B14F-4D97-AF65-F5344CB8AC3E}">
        <p14:creationId xmlns:p14="http://schemas.microsoft.com/office/powerpoint/2010/main" val="24984281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48</a:t>
            </a:fld>
            <a:endParaRPr lang="zh-CN" altLang="en-US"/>
          </a:p>
        </p:txBody>
      </p:sp>
    </p:spTree>
    <p:extLst>
      <p:ext uri="{BB962C8B-B14F-4D97-AF65-F5344CB8AC3E}">
        <p14:creationId xmlns:p14="http://schemas.microsoft.com/office/powerpoint/2010/main" val="21038272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2.jp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avi"/><Relationship Id="rId1" Type="http://schemas.microsoft.com/office/2007/relationships/media" Target="../media/media2.avi"/><Relationship Id="rId5" Type="http://schemas.openxmlformats.org/officeDocument/2006/relationships/image" Target="../media/image4.jp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o.ooopic.com/sousuo/15770370/"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me">
    <p:spTree>
      <p:nvGrpSpPr>
        <p:cNvPr id="1" name=""/>
        <p:cNvGrpSpPr/>
        <p:nvPr/>
      </p:nvGrpSpPr>
      <p:grpSpPr>
        <a:xfrm>
          <a:off x="0" y="0"/>
          <a:ext cx="0" cy="0"/>
          <a:chOff x="0" y="0"/>
          <a:chExt cx="0" cy="0"/>
        </a:xfrm>
      </p:grpSpPr>
      <p:pic>
        <p:nvPicPr>
          <p:cNvPr id="5" name="bg2">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6" name="图片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9272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344" fill="hold"/>
                                        <p:tgtEl>
                                          <p:spTgt spid="5"/>
                                        </p:tgtEl>
                                      </p:cBhvr>
                                    </p:cmd>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imated bg ">
    <p:spTree>
      <p:nvGrpSpPr>
        <p:cNvPr id="1" name=""/>
        <p:cNvGrpSpPr/>
        <p:nvPr/>
      </p:nvGrpSpPr>
      <p:grpSpPr>
        <a:xfrm>
          <a:off x="0" y="0"/>
          <a:ext cx="0" cy="0"/>
          <a:chOff x="0" y="0"/>
          <a:chExt cx="0" cy="0"/>
        </a:xfrm>
      </p:grpSpPr>
      <p:pic>
        <p:nvPicPr>
          <p:cNvPr id="3" name="bg3">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4" name="图片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5994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80" fill="hold"/>
                                        <p:tgtEl>
                                          <p:spTgt spid="3"/>
                                        </p:tgtEl>
                                      </p:cBhvr>
                                    </p:cmd>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 Animation 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88210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矩形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userDrawn="1"/>
        </p:nvSpPr>
        <p:spPr>
          <a:xfrm>
            <a:off x="0" y="2228672"/>
            <a:ext cx="12192000" cy="2400657"/>
          </a:xfrm>
          <a:prstGeom prst="rect">
            <a:avLst/>
          </a:prstGeom>
          <a:noFill/>
        </p:spPr>
        <p:txBody>
          <a:bodyPr wrap="square" rtlCol="0">
            <a:spAutoFit/>
          </a:bodyPr>
          <a:lstStyle/>
          <a:p>
            <a:pPr algn="ctr">
              <a:lnSpc>
                <a:spcPct val="150000"/>
              </a:lnSpc>
            </a:pPr>
            <a:r>
              <a:rPr lang="zh-CN" altLang="en-US" sz="6000">
                <a:solidFill>
                  <a:schemeClr val="tx1">
                    <a:lumMod val="75000"/>
                    <a:lumOff val="25000"/>
                  </a:schemeClr>
                </a:solidFill>
                <a:latin typeface="微软雅黑 Light" panose="020B0502040204020203" pitchFamily="34" charset="-122"/>
                <a:ea typeface="微软雅黑 Light" panose="020B0502040204020203" pitchFamily="34" charset="-122"/>
              </a:rPr>
              <a:t>更多精美</a:t>
            </a:r>
            <a:r>
              <a:rPr lang="en-US" altLang="zh-CN" sz="6000">
                <a:solidFill>
                  <a:schemeClr val="tx1">
                    <a:lumMod val="75000"/>
                    <a:lumOff val="25000"/>
                  </a:schemeClr>
                </a:solidFill>
                <a:latin typeface="微软雅黑 Light" panose="020B0502040204020203" pitchFamily="34" charset="-122"/>
                <a:ea typeface="微软雅黑 Light" panose="020B0502040204020203" pitchFamily="34" charset="-122"/>
              </a:rPr>
              <a:t>PPT</a:t>
            </a:r>
            <a:r>
              <a:rPr lang="zh-CN" altLang="en-US" sz="6000">
                <a:solidFill>
                  <a:schemeClr val="tx1">
                    <a:lumMod val="75000"/>
                    <a:lumOff val="25000"/>
                  </a:schemeClr>
                </a:solidFill>
                <a:latin typeface="微软雅黑 Light" panose="020B0502040204020203" pitchFamily="34" charset="-122"/>
                <a:ea typeface="微软雅黑 Light" panose="020B0502040204020203" pitchFamily="34" charset="-122"/>
              </a:rPr>
              <a:t>模板下载</a:t>
            </a:r>
            <a:endParaRPr lang="en-US" altLang="zh-CN" sz="600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ctr">
              <a:lnSpc>
                <a:spcPct val="150000"/>
              </a:lnSpc>
            </a:pPr>
            <a:r>
              <a:rPr lang="en-US" altLang="zh-CN" sz="4000">
                <a:solidFill>
                  <a:schemeClr val="tx1">
                    <a:lumMod val="75000"/>
                    <a:lumOff val="25000"/>
                  </a:schemeClr>
                </a:solidFill>
                <a:latin typeface="微软雅黑 Light" panose="020B0502040204020203" pitchFamily="34" charset="-122"/>
                <a:ea typeface="微软雅黑 Light" panose="020B0502040204020203" pitchFamily="34" charset="-122"/>
                <a:hlinkClick r:id="rId2"/>
              </a:rPr>
              <a:t>http://so.ooopic.com/sousuo/15770370/</a:t>
            </a:r>
            <a:endParaRPr lang="en-US" altLang="zh-CN"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672112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385645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59.png"/><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hidden="1"/>
          <p:cNvPicPr>
            <a:picLocks noChangeAspect="1"/>
          </p:cNvPicPr>
          <p:nvPr/>
        </p:nvPicPr>
        <p:blipFill rotWithShape="1">
          <a:blip r:embed="rId5"/>
          <a:srcRect t="16190" b="9840"/>
          <a:stretch/>
        </p:blipFill>
        <p:spPr>
          <a:xfrm>
            <a:off x="278964" y="0"/>
            <a:ext cx="11634073" cy="6858000"/>
          </a:xfrm>
          <a:prstGeom prst="rect">
            <a:avLst/>
          </a:prstGeom>
        </p:spPr>
      </p:pic>
      <p:sp>
        <p:nvSpPr>
          <p:cNvPr id="9" name="平行四边形 8"/>
          <p:cNvSpPr/>
          <p:nvPr/>
        </p:nvSpPr>
        <p:spPr>
          <a:xfrm>
            <a:off x="0" y="561976"/>
            <a:ext cx="12003314" cy="6296024"/>
          </a:xfrm>
          <a:prstGeom prst="parallelogram">
            <a:avLst>
              <a:gd name="adj" fmla="val 25527"/>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5" name="平行四边形 4"/>
          <p:cNvSpPr/>
          <p:nvPr/>
        </p:nvSpPr>
        <p:spPr>
          <a:xfrm>
            <a:off x="8282654" y="685801"/>
            <a:ext cx="3534121" cy="4257675"/>
          </a:xfrm>
          <a:prstGeom prst="parallelogram">
            <a:avLst>
              <a:gd name="adj" fmla="val 31233"/>
            </a:avLst>
          </a:prstGeom>
          <a:blipFill dpi="0" rotWithShape="1">
            <a:blip r:embed="rId6"/>
            <a:srcRect/>
            <a:stretch>
              <a:fillRect l="-10000" t="-5000" r="-20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6" name="平行四边形 5"/>
          <p:cNvSpPr/>
          <p:nvPr/>
        </p:nvSpPr>
        <p:spPr>
          <a:xfrm>
            <a:off x="3206723" y="685801"/>
            <a:ext cx="3534121" cy="4257675"/>
          </a:xfrm>
          <a:prstGeom prst="parallelogram">
            <a:avLst>
              <a:gd name="adj" fmla="val 31233"/>
            </a:avLst>
          </a:prstGeom>
          <a:blipFill dpi="0" rotWithShape="1">
            <a:blip r:embed="rId7"/>
            <a:srcRect/>
            <a:stretch>
              <a:fillRect l="-5000" t="-6000" r="-15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7" name="平行四边形 6"/>
          <p:cNvSpPr/>
          <p:nvPr/>
        </p:nvSpPr>
        <p:spPr>
          <a:xfrm>
            <a:off x="668758" y="685801"/>
            <a:ext cx="3534121" cy="4257675"/>
          </a:xfrm>
          <a:prstGeom prst="parallelogram">
            <a:avLst>
              <a:gd name="adj" fmla="val 31233"/>
            </a:avLst>
          </a:prstGeom>
          <a:blipFill dpi="0" rotWithShape="1">
            <a:blip r:embed="rId8"/>
            <a:srcRect/>
            <a:stretch>
              <a:fillRect l="-25000" t="-8000" r="-42000" b="-4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8" name="平行四边形 7"/>
          <p:cNvSpPr/>
          <p:nvPr/>
        </p:nvSpPr>
        <p:spPr>
          <a:xfrm>
            <a:off x="5744688" y="685801"/>
            <a:ext cx="3534121" cy="4257675"/>
          </a:xfrm>
          <a:prstGeom prst="parallelogram">
            <a:avLst>
              <a:gd name="adj" fmla="val 31233"/>
            </a:avLst>
          </a:prstGeom>
          <a:blipFill dpi="0" rotWithShape="1">
            <a:blip r:embed="rId9"/>
            <a:srcRect/>
            <a:stretch>
              <a:fillRect l="-32000" t="-13000" r="-35000" b="-2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2" name="文本框 1"/>
          <p:cNvSpPr txBox="1"/>
          <p:nvPr/>
        </p:nvSpPr>
        <p:spPr>
          <a:xfrm>
            <a:off x="3204956" y="5015664"/>
            <a:ext cx="5117106" cy="1169551"/>
          </a:xfrm>
          <a:prstGeom prst="rect">
            <a:avLst/>
          </a:prstGeom>
          <a:noFill/>
        </p:spPr>
        <p:txBody>
          <a:bodyPr wrap="none" rtlCol="0">
            <a:spAutoFit/>
          </a:bodyPr>
          <a:lstStyle/>
          <a:p>
            <a:pPr algn="ctr"/>
            <a:r>
              <a:rPr lang="zh-CN" altLang="en-US" sz="7000" b="1" i="1" spc="600">
                <a:solidFill>
                  <a:schemeClr val="bg1"/>
                </a:solidFill>
                <a:latin typeface="微软雅黑 Light" panose="020B0502040204020203" pitchFamily="34" charset="-122"/>
                <a:ea typeface="微软雅黑 Light" panose="020B0502040204020203" pitchFamily="34" charset="-122"/>
              </a:rPr>
              <a:t>商 务 礼 仪</a:t>
            </a:r>
          </a:p>
        </p:txBody>
      </p:sp>
      <p:sp>
        <p:nvSpPr>
          <p:cNvPr id="3" name="文本框 2"/>
          <p:cNvSpPr txBox="1"/>
          <p:nvPr/>
        </p:nvSpPr>
        <p:spPr>
          <a:xfrm>
            <a:off x="4617785" y="6222403"/>
            <a:ext cx="3938899" cy="507831"/>
          </a:xfrm>
          <a:prstGeom prst="rect">
            <a:avLst/>
          </a:prstGeom>
          <a:noFill/>
        </p:spPr>
        <p:txBody>
          <a:bodyPr wrap="none" rtlCol="0">
            <a:spAutoFit/>
          </a:bodyPr>
          <a:lstStyle/>
          <a:p>
            <a:pPr>
              <a:lnSpc>
                <a:spcPct val="150000"/>
              </a:lnSpc>
            </a:pPr>
            <a:r>
              <a:rPr lang="zh-CN" altLang="en-US" i="1" dirty="0">
                <a:solidFill>
                  <a:schemeClr val="accent2">
                    <a:lumMod val="20000"/>
                    <a:lumOff val="80000"/>
                  </a:schemeClr>
                </a:solidFill>
                <a:latin typeface="微软雅黑 Light" panose="020B0502040204020203" pitchFamily="34" charset="-122"/>
                <a:ea typeface="微软雅黑 Light" panose="020B0502040204020203" pitchFamily="34" charset="-122"/>
              </a:rPr>
              <a:t> 汇报人：</a:t>
            </a:r>
            <a:r>
              <a:rPr lang="en-US" altLang="zh-CN" i="1" dirty="0">
                <a:solidFill>
                  <a:schemeClr val="accent2">
                    <a:lumMod val="20000"/>
                    <a:lumOff val="80000"/>
                  </a:schemeClr>
                </a:solidFill>
                <a:latin typeface="微软雅黑 Light" panose="020B0502040204020203" pitchFamily="34" charset="-122"/>
                <a:ea typeface="微软雅黑 Light" panose="020B0502040204020203" pitchFamily="34" charset="-122"/>
              </a:rPr>
              <a:t>XXX</a:t>
            </a:r>
            <a:r>
              <a:rPr lang="zh-CN" altLang="en-US" i="1" dirty="0">
                <a:solidFill>
                  <a:schemeClr val="accent2">
                    <a:lumMod val="20000"/>
                    <a:lumOff val="80000"/>
                  </a:schemeClr>
                </a:solidFill>
                <a:latin typeface="微软雅黑 Light" panose="020B0502040204020203" pitchFamily="34" charset="-122"/>
                <a:ea typeface="微软雅黑 Light" panose="020B0502040204020203" pitchFamily="34" charset="-122"/>
              </a:rPr>
              <a:t>         时间：</a:t>
            </a:r>
            <a:r>
              <a:rPr lang="en-US" altLang="zh-CN" i="1" dirty="0">
                <a:solidFill>
                  <a:schemeClr val="accent2">
                    <a:lumMod val="20000"/>
                    <a:lumOff val="80000"/>
                  </a:schemeClr>
                </a:solidFill>
                <a:latin typeface="微软雅黑 Light" panose="020B0502040204020203" pitchFamily="34" charset="-122"/>
                <a:ea typeface="微软雅黑 Light" panose="020B0502040204020203" pitchFamily="34" charset="-122"/>
              </a:rPr>
              <a:t>XX</a:t>
            </a:r>
            <a:r>
              <a:rPr lang="zh-CN" altLang="en-US" i="1" dirty="0">
                <a:solidFill>
                  <a:schemeClr val="accent2">
                    <a:lumMod val="20000"/>
                    <a:lumOff val="80000"/>
                  </a:schemeClr>
                </a:solidFill>
                <a:latin typeface="微软雅黑 Light" panose="020B0502040204020203" pitchFamily="34" charset="-122"/>
                <a:ea typeface="微软雅黑 Light" panose="020B0502040204020203" pitchFamily="34" charset="-122"/>
              </a:rPr>
              <a:t>年</a:t>
            </a:r>
            <a:r>
              <a:rPr lang="en-US" altLang="zh-CN" i="1" dirty="0">
                <a:solidFill>
                  <a:schemeClr val="accent2">
                    <a:lumMod val="20000"/>
                    <a:lumOff val="80000"/>
                  </a:schemeClr>
                </a:solidFill>
                <a:latin typeface="微软雅黑 Light" panose="020B0502040204020203" pitchFamily="34" charset="-122"/>
                <a:ea typeface="微软雅黑 Light" panose="020B0502040204020203" pitchFamily="34" charset="-122"/>
              </a:rPr>
              <a:t>XX</a:t>
            </a:r>
            <a:r>
              <a:rPr lang="zh-CN" altLang="en-US" i="1" dirty="0">
                <a:solidFill>
                  <a:schemeClr val="accent2">
                    <a:lumMod val="20000"/>
                    <a:lumOff val="80000"/>
                  </a:schemeClr>
                </a:solidFill>
                <a:latin typeface="微软雅黑 Light" panose="020B0502040204020203" pitchFamily="34" charset="-122"/>
                <a:ea typeface="微软雅黑 Light" panose="020B0502040204020203" pitchFamily="34" charset="-122"/>
              </a:rPr>
              <a:t>月</a:t>
            </a:r>
          </a:p>
        </p:txBody>
      </p:sp>
      <p:pic>
        <p:nvPicPr>
          <p:cNvPr id="10" name="Uplifting and Inspiring Corpora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3075486" y="-1462862"/>
            <a:ext cx="609600" cy="609600"/>
          </a:xfrm>
          <a:prstGeom prst="rect">
            <a:avLst/>
          </a:prstGeom>
        </p:spPr>
      </p:pic>
    </p:spTree>
    <p:extLst>
      <p:ext uri="{BB962C8B-B14F-4D97-AF65-F5344CB8AC3E}">
        <p14:creationId xmlns:p14="http://schemas.microsoft.com/office/powerpoint/2010/main" val="2896461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1" fill="hold"/>
                                        <p:tgtEl>
                                          <p:spTgt spid="10"/>
                                        </p:tgtEl>
                                      </p:cBhvr>
                                    </p:cmd>
                                  </p:childTnLst>
                                </p:cTn>
                              </p:par>
                              <p:par>
                                <p:cTn id="7" presetID="10" presetClass="entr" presetSubtype="0" fill="hold" grpId="1" nodeType="withEffect">
                                  <p:stCondLst>
                                    <p:cond delay="175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2000"/>
                                        <p:tgtEl>
                                          <p:spTgt spid="6"/>
                                        </p:tgtEl>
                                      </p:cBhvr>
                                    </p:animEffect>
                                  </p:childTnLst>
                                </p:cTn>
                              </p:par>
                              <p:par>
                                <p:cTn id="10" presetID="42" presetClass="path" presetSubtype="0" decel="60000" fill="hold" grpId="0" nodeType="withEffect">
                                  <p:stCondLst>
                                    <p:cond delay="1750"/>
                                  </p:stCondLst>
                                  <p:childTnLst>
                                    <p:animMotion origin="layout" path="M -2.70833E-6 3.33333E-6 L -0.14674 0.91435 " pathEditMode="relative" rAng="0" ptsTypes="AA">
                                      <p:cBhvr>
                                        <p:cTn id="11" dur="2000" spd="-100000" fill="hold"/>
                                        <p:tgtEl>
                                          <p:spTgt spid="6"/>
                                        </p:tgtEl>
                                        <p:attrNameLst>
                                          <p:attrName>ppt_x</p:attrName>
                                          <p:attrName>ppt_y</p:attrName>
                                        </p:attrNameLst>
                                      </p:cBhvr>
                                      <p:rCtr x="-7344" y="45718"/>
                                    </p:animMotion>
                                  </p:childTnLst>
                                </p:cTn>
                              </p:par>
                              <p:par>
                                <p:cTn id="12" presetID="10" presetClass="entr" presetSubtype="0" fill="hold" grpId="1" nodeType="withEffect">
                                  <p:stCondLst>
                                    <p:cond delay="225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par>
                                <p:cTn id="15" presetID="42" presetClass="path" presetSubtype="0" decel="60000" fill="hold" grpId="0" nodeType="withEffect">
                                  <p:stCondLst>
                                    <p:cond delay="2250"/>
                                  </p:stCondLst>
                                  <p:childTnLst>
                                    <p:animMotion origin="layout" path="M 1.25E-6 3.33333E-6 L -0.14675 0.91435 " pathEditMode="relative" rAng="0" ptsTypes="AA">
                                      <p:cBhvr>
                                        <p:cTn id="16" dur="2000" spd="-100000" fill="hold"/>
                                        <p:tgtEl>
                                          <p:spTgt spid="5"/>
                                        </p:tgtEl>
                                        <p:attrNameLst>
                                          <p:attrName>ppt_x</p:attrName>
                                          <p:attrName>ppt_y</p:attrName>
                                        </p:attrNameLst>
                                      </p:cBhvr>
                                      <p:rCtr x="-7344" y="45718"/>
                                    </p:animMotion>
                                  </p:childTnLst>
                                </p:cTn>
                              </p:par>
                              <p:par>
                                <p:cTn id="17" presetID="42" presetClass="entr" presetSubtype="0" fill="hold" grpId="0" nodeType="withEffect">
                                  <p:stCondLst>
                                    <p:cond delay="4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525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10" presetClass="entr" presetSubtype="0" fill="hold" grpId="0" nodeType="withEffect">
                                  <p:stCondLst>
                                    <p:cond delay="625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3250"/>
                                        <p:tgtEl>
                                          <p:spTgt spid="9"/>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par>
                                <p:cTn id="33" presetID="42" presetClass="path" presetSubtype="0" decel="60000" fill="hold" grpId="1" nodeType="withEffect">
                                  <p:stCondLst>
                                    <p:cond delay="1500"/>
                                  </p:stCondLst>
                                  <p:childTnLst>
                                    <p:animMotion origin="layout" path="M 2.5E-6 3.33333E-6 L 0.10976 -0.74584 " pathEditMode="relative" rAng="0" ptsTypes="AA">
                                      <p:cBhvr>
                                        <p:cTn id="34" dur="2000" spd="-100000" fill="hold"/>
                                        <p:tgtEl>
                                          <p:spTgt spid="7"/>
                                        </p:tgtEl>
                                        <p:attrNameLst>
                                          <p:attrName>ppt_x</p:attrName>
                                          <p:attrName>ppt_y</p:attrName>
                                        </p:attrNameLst>
                                      </p:cBhvr>
                                      <p:rCtr x="5482" y="-37292"/>
                                    </p:animMotion>
                                  </p:childTnLst>
                                </p:cTn>
                              </p:par>
                              <p:par>
                                <p:cTn id="35" presetID="10" presetClass="entr" presetSubtype="0" fill="hold" grpId="0" nodeType="withEffect">
                                  <p:stCondLst>
                                    <p:cond delay="2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childTnLst>
                                </p:cTn>
                              </p:par>
                              <p:par>
                                <p:cTn id="38" presetID="42" presetClass="path" presetSubtype="0" decel="60000" fill="hold" grpId="1" nodeType="withEffect">
                                  <p:stCondLst>
                                    <p:cond delay="2000"/>
                                  </p:stCondLst>
                                  <p:childTnLst>
                                    <p:animMotion origin="layout" path="M 2.5E-6 3.33333E-6 L 0.10976 -0.74584 " pathEditMode="relative" rAng="0" ptsTypes="AA">
                                      <p:cBhvr>
                                        <p:cTn id="39" dur="2000" spd="-100000" fill="hold"/>
                                        <p:tgtEl>
                                          <p:spTgt spid="8"/>
                                        </p:tgtEl>
                                        <p:attrNameLst>
                                          <p:attrName>ppt_x</p:attrName>
                                          <p:attrName>ppt_y</p:attrName>
                                        </p:attrNameLst>
                                      </p:cBhvr>
                                      <p:rCtr x="5482" y="-37292"/>
                                    </p:animMotion>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40" repeatCount="indefinite" fill="hold" display="0">
                  <p:stCondLst>
                    <p:cond delay="indefinite"/>
                  </p:stCondLst>
                  <p:endCondLst>
                    <p:cond evt="onStopAudio" delay="0">
                      <p:tgtEl>
                        <p:sldTgt/>
                      </p:tgtEl>
                    </p:cond>
                  </p:endCondLst>
                </p:cTn>
                <p:tgtEl>
                  <p:spTgt spid="10"/>
                </p:tgtEl>
              </p:cMediaNode>
            </p:audio>
          </p:childTnLst>
        </p:cTn>
      </p:par>
    </p:tnLst>
    <p:bldLst>
      <p:bldP spid="9" grpId="0" animBg="1"/>
      <p:bldP spid="5" grpId="0" animBg="1"/>
      <p:bldP spid="5" grpId="1" animBg="1"/>
      <p:bldP spid="6" grpId="0" animBg="1"/>
      <p:bldP spid="6" grpId="1" animBg="1"/>
      <p:bldP spid="7" grpId="0" animBg="1"/>
      <p:bldP spid="7" grpId="1" animBg="1"/>
      <p:bldP spid="8" grpId="0" animBg="1"/>
      <p:bldP spid="8" grpId="1" animBg="1"/>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3797300" cy="68580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5" name="文本框 4"/>
          <p:cNvSpPr txBox="1"/>
          <p:nvPr/>
        </p:nvSpPr>
        <p:spPr>
          <a:xfrm>
            <a:off x="728909" y="500137"/>
            <a:ext cx="1508105" cy="4237699"/>
          </a:xfrm>
          <a:prstGeom prst="rect">
            <a:avLst/>
          </a:prstGeom>
          <a:noFill/>
        </p:spPr>
        <p:txBody>
          <a:bodyPr vert="eaVert" wrap="none" rtlCol="0">
            <a:spAutoFit/>
          </a:bodyPr>
          <a:lstStyle/>
          <a:p>
            <a:r>
              <a:rPr lang="zh-CN" altLang="en-US" sz="3600" b="1">
                <a:solidFill>
                  <a:schemeClr val="bg1"/>
                </a:solidFill>
                <a:latin typeface="微软雅黑 Light" panose="020B0502040204020203" pitchFamily="34" charset="-122"/>
                <a:ea typeface="微软雅黑 Light" panose="020B0502040204020203" pitchFamily="34" charset="-122"/>
              </a:rPr>
              <a:t>企业员工</a:t>
            </a:r>
            <a:endParaRPr lang="en-US" altLang="zh-CN" sz="3600" b="1">
              <a:solidFill>
                <a:schemeClr val="bg1"/>
              </a:solidFill>
              <a:latin typeface="微软雅黑 Light" panose="020B0502040204020203" pitchFamily="34" charset="-122"/>
              <a:ea typeface="微软雅黑 Light" panose="020B0502040204020203" pitchFamily="34" charset="-122"/>
            </a:endParaRPr>
          </a:p>
          <a:p>
            <a:r>
              <a:rPr lang="zh-CN" altLang="en-US" sz="5000">
                <a:solidFill>
                  <a:schemeClr val="bg1"/>
                </a:solidFill>
                <a:latin typeface="微软雅黑 Light" panose="020B0502040204020203" pitchFamily="34" charset="-122"/>
                <a:ea typeface="微软雅黑 Light" panose="020B0502040204020203" pitchFamily="34" charset="-122"/>
              </a:rPr>
              <a:t>为什么学礼仪</a:t>
            </a:r>
            <a:r>
              <a:rPr lang="en-US" altLang="zh-CN" sz="5000">
                <a:solidFill>
                  <a:schemeClr val="bg1"/>
                </a:solidFill>
                <a:latin typeface="微软雅黑 Light" panose="020B0502040204020203" pitchFamily="34" charset="-122"/>
                <a:ea typeface="微软雅黑 Light" panose="020B0502040204020203" pitchFamily="34" charset="-122"/>
              </a:rPr>
              <a:t>?</a:t>
            </a:r>
            <a:endParaRPr lang="zh-CN" altLang="en-US" sz="5000">
              <a:solidFill>
                <a:schemeClr val="bg1"/>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7096124" y="803275"/>
            <a:ext cx="4181476" cy="2262158"/>
          </a:xfrm>
          <a:prstGeom prst="rect">
            <a:avLst/>
          </a:prstGeom>
          <a:noFill/>
        </p:spPr>
        <p:txBody>
          <a:bodyPr wrap="square" rtlCol="0">
            <a:spAutoFit/>
          </a:bodyPr>
          <a:lstStyle/>
          <a:p>
            <a:pPr>
              <a:lnSpc>
                <a:spcPct val="150000"/>
              </a:lnSpc>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 </a:t>
            </a:r>
          </a:p>
          <a:p>
            <a:pPr>
              <a:lnSpc>
                <a:spcPct val="150000"/>
              </a:lnSpc>
            </a:pPr>
            <a:r>
              <a:rPr lang="zh-CN" altLang="en-US" sz="2800" b="1">
                <a:solidFill>
                  <a:srgbClr val="E75047"/>
                </a:solidFill>
                <a:latin typeface="微软雅黑 Light" panose="020B0502040204020203" pitchFamily="34" charset="-122"/>
                <a:ea typeface="微软雅黑 Light" panose="020B0502040204020203" pitchFamily="34" charset="-122"/>
              </a:rPr>
              <a:t>第一、代表企业形象</a:t>
            </a:r>
          </a:p>
          <a:p>
            <a:pPr marL="342900" indent="-342900">
              <a:lnSpc>
                <a:spcPct val="150000"/>
              </a:lnSpc>
              <a:buFont typeface="+mj-lt"/>
              <a:buAutoNum type="arabicPeriod"/>
            </a:pPr>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塑造组织形象</a:t>
            </a:r>
          </a:p>
          <a:p>
            <a:pPr marL="342900" indent="-342900">
              <a:lnSpc>
                <a:spcPct val="150000"/>
              </a:lnSpc>
              <a:buFont typeface="+mj-lt"/>
              <a:buAutoNum type="arabicPeriod"/>
            </a:pPr>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传播沟通信息</a:t>
            </a:r>
          </a:p>
          <a:p>
            <a:pPr marL="342900" indent="-342900">
              <a:lnSpc>
                <a:spcPct val="150000"/>
              </a:lnSpc>
              <a:buFont typeface="+mj-lt"/>
              <a:buAutoNum type="arabicPeriod"/>
            </a:pPr>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提高办事效率</a:t>
            </a:r>
          </a:p>
        </p:txBody>
      </p:sp>
      <p:sp>
        <p:nvSpPr>
          <p:cNvPr id="7" name="文本框 6"/>
          <p:cNvSpPr txBox="1"/>
          <p:nvPr/>
        </p:nvSpPr>
        <p:spPr>
          <a:xfrm>
            <a:off x="7096124" y="3257550"/>
            <a:ext cx="4514851" cy="2631490"/>
          </a:xfrm>
          <a:prstGeom prst="rect">
            <a:avLst/>
          </a:prstGeom>
          <a:noFill/>
        </p:spPr>
        <p:txBody>
          <a:bodyPr wrap="square" rtlCol="0">
            <a:spAutoFit/>
          </a:bodyPr>
          <a:lstStyle/>
          <a:p>
            <a:pPr>
              <a:lnSpc>
                <a:spcPct val="150000"/>
              </a:lnSpc>
            </a:pPr>
            <a:r>
              <a:rPr lang="zh-CN" altLang="en-US" sz="2800" b="1">
                <a:solidFill>
                  <a:srgbClr val="E75047"/>
                </a:solidFill>
                <a:latin typeface="微软雅黑 Light" panose="020B0502040204020203" pitchFamily="34" charset="-122"/>
                <a:ea typeface="微软雅黑 Light" panose="020B0502040204020203" pitchFamily="34" charset="-122"/>
              </a:rPr>
              <a:t>第二、提升个人素质</a:t>
            </a:r>
          </a:p>
          <a:p>
            <a:pPr marL="342900" indent="-342900">
              <a:lnSpc>
                <a:spcPct val="150000"/>
              </a:lnSpc>
              <a:buFont typeface="+mj-lt"/>
              <a:buAutoNum type="arabicPeriod"/>
            </a:pPr>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为人子方少时，亲师友习礼仪</a:t>
            </a:r>
            <a:endParaRPr lang="en-US" altLang="zh-CN" sz="160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342900" indent="-342900">
              <a:lnSpc>
                <a:spcPct val="150000"/>
              </a:lnSpc>
              <a:buFont typeface="+mj-lt"/>
              <a:buAutoNum type="arabicPeriod"/>
            </a:pPr>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不学礼，无以立</a:t>
            </a:r>
            <a:endParaRPr lang="en-US" altLang="zh-CN" sz="160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342900" indent="-342900">
              <a:lnSpc>
                <a:spcPct val="150000"/>
              </a:lnSpc>
              <a:buFont typeface="+mj-lt"/>
              <a:buAutoNum type="arabicPeriod"/>
            </a:pPr>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言行在社会活动中与其身份、地位、社会角色相适应个人道德水准和教养的尺度</a:t>
            </a:r>
          </a:p>
          <a:p>
            <a:pPr>
              <a:lnSpc>
                <a:spcPct val="150000"/>
              </a:lnSpc>
            </a:pPr>
            <a:endPar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pic>
        <p:nvPicPr>
          <p:cNvPr id="8" name="图片 7"/>
          <p:cNvPicPr>
            <a:picLocks/>
          </p:cNvPicPr>
          <p:nvPr/>
        </p:nvPicPr>
        <p:blipFill rotWithShape="1">
          <a:blip r:embed="rId3">
            <a:extLst>
              <a:ext uri="{28A0092B-C50C-407E-A947-70E740481C1C}">
                <a14:useLocalDpi xmlns:a14="http://schemas.microsoft.com/office/drawing/2010/main" val="0"/>
              </a:ext>
            </a:extLst>
          </a:blip>
          <a:srcRect b="59217"/>
          <a:stretch/>
        </p:blipFill>
        <p:spPr>
          <a:xfrm>
            <a:off x="2328612" y="555113"/>
            <a:ext cx="3875075" cy="6583106"/>
          </a:xfrm>
          <a:prstGeom prst="rect">
            <a:avLst/>
          </a:prstGeom>
        </p:spPr>
      </p:pic>
    </p:spTree>
    <p:extLst>
      <p:ext uri="{BB962C8B-B14F-4D97-AF65-F5344CB8AC3E}">
        <p14:creationId xmlns:p14="http://schemas.microsoft.com/office/powerpoint/2010/main" val="40213882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2" presetClass="entr" presetSubtype="8" fill="hold" grpId="0" nodeType="withEffect">
                                  <p:stCondLst>
                                    <p:cond delay="15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0-#ppt_w/2"/>
                                          </p:val>
                                        </p:tav>
                                        <p:tav tm="100000">
                                          <p:val>
                                            <p:strVal val="#ppt_x"/>
                                          </p:val>
                                        </p:tav>
                                      </p:tavLst>
                                    </p:anim>
                                    <p:anim calcmode="lin" valueType="num">
                                      <p:cBhvr additive="base">
                                        <p:cTn id="11" dur="1000" fill="hold"/>
                                        <p:tgtEl>
                                          <p:spTgt spid="4"/>
                                        </p:tgtEl>
                                        <p:attrNameLst>
                                          <p:attrName>ppt_y</p:attrName>
                                        </p:attrNameLst>
                                      </p:cBhvr>
                                      <p:tavLst>
                                        <p:tav tm="0">
                                          <p:val>
                                            <p:strVal val="#ppt_y"/>
                                          </p:val>
                                        </p:tav>
                                        <p:tav tm="100000">
                                          <p:val>
                                            <p:strVal val="#ppt_y"/>
                                          </p:val>
                                        </p:tav>
                                      </p:tavLst>
                                    </p:anim>
                                  </p:childTnLst>
                                </p:cTn>
                              </p:par>
                              <p:par>
                                <p:cTn id="12" presetID="1" presetClass="entr" presetSubtype="0" fill="hold" grpId="0" nodeType="withEffect">
                                  <p:stCondLst>
                                    <p:cond delay="2500"/>
                                  </p:stCondLst>
                                  <p:iterate type="lt">
                                    <p:tmAbs val="40"/>
                                  </p:iterate>
                                  <p:childTnLst>
                                    <p:set>
                                      <p:cBhvr>
                                        <p:cTn id="13" dur="1" fill="hold">
                                          <p:stCondLst>
                                            <p:cond delay="0"/>
                                          </p:stCondLst>
                                        </p:cTn>
                                        <p:tgtEl>
                                          <p:spTgt spid="5"/>
                                        </p:tgtEl>
                                        <p:attrNameLst>
                                          <p:attrName>style.visibility</p:attrName>
                                        </p:attrNameLst>
                                      </p:cBhvr>
                                      <p:to>
                                        <p:strVal val="visible"/>
                                      </p:to>
                                    </p:set>
                                  </p:childTnLst>
                                </p:cTn>
                              </p:par>
                              <p:par>
                                <p:cTn id="14" presetID="2" presetClass="entr" presetSubtype="2" decel="86000" fill="hold" grpId="0" nodeType="withEffect">
                                  <p:stCondLst>
                                    <p:cond delay="275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1+#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decel="86000" fill="hold" grpId="0" nodeType="withEffect">
                                  <p:stCondLst>
                                    <p:cond delay="32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750" fill="hold"/>
                                        <p:tgtEl>
                                          <p:spTgt spid="7"/>
                                        </p:tgtEl>
                                        <p:attrNameLst>
                                          <p:attrName>ppt_x</p:attrName>
                                        </p:attrNameLst>
                                      </p:cBhvr>
                                      <p:tavLst>
                                        <p:tav tm="0">
                                          <p:val>
                                            <p:strVal val="1+#ppt_w/2"/>
                                          </p:val>
                                        </p:tav>
                                        <p:tav tm="100000">
                                          <p:val>
                                            <p:strVal val="#ppt_x"/>
                                          </p:val>
                                        </p:tav>
                                      </p:tavLst>
                                    </p:anim>
                                    <p:anim calcmode="lin" valueType="num">
                                      <p:cBhvr additive="base">
                                        <p:cTn id="21"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868229" y="0"/>
            <a:ext cx="3323771" cy="68580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7030" y="350392"/>
            <a:ext cx="4034970" cy="6819666"/>
          </a:xfrm>
          <a:prstGeom prst="rect">
            <a:avLst/>
          </a:prstGeom>
        </p:spPr>
      </p:pic>
      <p:sp>
        <p:nvSpPr>
          <p:cNvPr id="2" name="文本框 1"/>
          <p:cNvSpPr txBox="1"/>
          <p:nvPr/>
        </p:nvSpPr>
        <p:spPr>
          <a:xfrm>
            <a:off x="1016000" y="1790700"/>
            <a:ext cx="6146234" cy="1631216"/>
          </a:xfrm>
          <a:prstGeom prst="rect">
            <a:avLst/>
          </a:prstGeom>
          <a:noFill/>
        </p:spPr>
        <p:txBody>
          <a:bodyPr wrap="none" rtlCol="0">
            <a:spAutoFit/>
          </a:bodyPr>
          <a:lstStyle/>
          <a:p>
            <a:r>
              <a:rPr lang="zh-CN" altLang="en-US" sz="5000" b="1">
                <a:solidFill>
                  <a:srgbClr val="E75047"/>
                </a:solidFill>
                <a:latin typeface="微软雅黑 Light" panose="020B0502040204020203" pitchFamily="34" charset="-122"/>
                <a:ea typeface="微软雅黑 Light" panose="020B0502040204020203" pitchFamily="34" charset="-122"/>
              </a:rPr>
              <a:t>没有礼仪</a:t>
            </a:r>
            <a:endParaRPr lang="en-US" altLang="zh-CN" sz="5000" b="1">
              <a:solidFill>
                <a:srgbClr val="E75047"/>
              </a:solidFill>
              <a:latin typeface="微软雅黑 Light" panose="020B0502040204020203" pitchFamily="34" charset="-122"/>
              <a:ea typeface="微软雅黑 Light" panose="020B0502040204020203" pitchFamily="34" charset="-122"/>
            </a:endParaRPr>
          </a:p>
          <a:p>
            <a:r>
              <a:rPr lang="zh-CN" altLang="en-US" sz="5000">
                <a:solidFill>
                  <a:srgbClr val="E75047"/>
                </a:solidFill>
                <a:latin typeface="微软雅黑 Light" panose="020B0502040204020203" pitchFamily="34" charset="-122"/>
                <a:ea typeface="微软雅黑 Light" panose="020B0502040204020203" pitchFamily="34" charset="-122"/>
              </a:rPr>
              <a:t>就没有事业的成功！ </a:t>
            </a:r>
          </a:p>
        </p:txBody>
      </p:sp>
      <p:sp>
        <p:nvSpPr>
          <p:cNvPr id="3" name="文本框 2"/>
          <p:cNvSpPr txBox="1"/>
          <p:nvPr/>
        </p:nvSpPr>
        <p:spPr>
          <a:xfrm>
            <a:off x="787400" y="3746500"/>
            <a:ext cx="6146800" cy="2308324"/>
          </a:xfrm>
          <a:prstGeom prst="rect">
            <a:avLst/>
          </a:prstGeom>
          <a:noFill/>
        </p:spPr>
        <p:txBody>
          <a:bodyPr wrap="square" rtlCol="0">
            <a:spAutoFit/>
          </a:bodyPr>
          <a:lstStyle/>
          <a:p>
            <a:pPr marL="285750" indent="-285750">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员工的礼仪形象是知识水平、修养、风度的反映，作为社会的一分子，也是对整个社会的法律、社会道德、行为规范的遵守程度的外在体现。</a:t>
            </a:r>
            <a:endPar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285750" indent="-285750">
              <a:buFont typeface="Wingdings" panose="05000000000000000000" pitchFamily="2" charset="2"/>
              <a:buChar char="l"/>
            </a:pPr>
            <a:endPar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285750" indent="-285750">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作为职业人或公司礼仪不只是要每位员工以得体的仪表、姿态、规范的行为举止，而且更需要有良好的精神风貌。请大家记住，员工的形象即代表着我们的企业形象，而更重要的是没有礼仪就没有事业的成功！ </a:t>
            </a:r>
          </a:p>
        </p:txBody>
      </p:sp>
      <p:sp>
        <p:nvSpPr>
          <p:cNvPr id="6"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013242619"/>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childTnLst>
                                </p:cTn>
                              </p:par>
                            </p:childTnLst>
                          </p:cTn>
                        </p:par>
                        <p:par>
                          <p:cTn id="13" fill="hold">
                            <p:stCondLst>
                              <p:cond delay="1250"/>
                            </p:stCondLst>
                            <p:childTnLst>
                              <p:par>
                                <p:cTn id="14" presetID="1" presetClass="entr" presetSubtype="0" fill="hold" grpId="0" nodeType="afterEffect">
                                  <p:stCondLst>
                                    <p:cond delay="0"/>
                                  </p:stCondLst>
                                  <p:iterate type="lt">
                                    <p:tmAbs val="50"/>
                                  </p:iterate>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p:stCondLst>
                              <p:cond delay="1851"/>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1500"/>
                                        <p:tgtEl>
                                          <p:spTgt spid="3"/>
                                        </p:tgtEl>
                                      </p:cBhvr>
                                    </p:animEffect>
                                  </p:childTnLst>
                                </p:cTn>
                              </p:par>
                            </p:childTnLst>
                          </p:cTn>
                        </p:par>
                        <p:par>
                          <p:cTn id="20" fill="hold">
                            <p:stCondLst>
                              <p:cond delay="3351"/>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46809" y="393700"/>
            <a:ext cx="5098383" cy="861774"/>
          </a:xfrm>
          <a:prstGeom prst="rect">
            <a:avLst/>
          </a:prstGeom>
          <a:noFill/>
        </p:spPr>
        <p:txBody>
          <a:bodyPr wrap="none" rtlCol="0">
            <a:spAutoFit/>
          </a:bodyPr>
          <a:lstStyle/>
          <a:p>
            <a:pPr algn="ctr"/>
            <a:r>
              <a:rPr lang="zh-CN" altLang="en-US" sz="5000">
                <a:solidFill>
                  <a:srgbClr val="E75047"/>
                </a:solidFill>
                <a:latin typeface="微软雅黑 Light" panose="020B0502040204020203" pitchFamily="34" charset="-122"/>
                <a:ea typeface="微软雅黑 Light" panose="020B0502040204020203" pitchFamily="34" charset="-122"/>
              </a:rPr>
              <a:t>目录 </a:t>
            </a:r>
            <a:r>
              <a:rPr lang="en-US" altLang="zh-CN" sz="5000">
                <a:solidFill>
                  <a:srgbClr val="E75047"/>
                </a:solidFill>
                <a:latin typeface="微软雅黑 Light" panose="020B0502040204020203" pitchFamily="34" charset="-122"/>
                <a:ea typeface="微软雅黑 Light" panose="020B0502040204020203" pitchFamily="34" charset="-122"/>
              </a:rPr>
              <a:t>CONTENTS</a:t>
            </a:r>
            <a:endParaRPr lang="zh-CN" altLang="en-US" sz="5000">
              <a:solidFill>
                <a:srgbClr val="E75047"/>
              </a:solidFill>
              <a:latin typeface="微软雅黑 Light" panose="020B0502040204020203" pitchFamily="34" charset="-122"/>
              <a:ea typeface="微软雅黑 Light" panose="020B0502040204020203" pitchFamily="34" charset="-122"/>
            </a:endParaRPr>
          </a:p>
        </p:txBody>
      </p:sp>
      <p:sp>
        <p:nvSpPr>
          <p:cNvPr id="3" name="文本框 2"/>
          <p:cNvSpPr txBox="1"/>
          <p:nvPr/>
        </p:nvSpPr>
        <p:spPr>
          <a:xfrm>
            <a:off x="5311170" y="1295400"/>
            <a:ext cx="1569660"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商务礼仪培训</a:t>
            </a:r>
          </a:p>
        </p:txBody>
      </p:sp>
      <p:sp>
        <p:nvSpPr>
          <p:cNvPr id="4" name="矩形 3"/>
          <p:cNvSpPr/>
          <p:nvPr/>
        </p:nvSpPr>
        <p:spPr>
          <a:xfrm>
            <a:off x="469900" y="1955800"/>
            <a:ext cx="2735627" cy="4114800"/>
          </a:xfrm>
          <a:prstGeom prst="rect">
            <a:avLst/>
          </a:prstGeom>
          <a:blipFill dpi="0" rotWithShape="1">
            <a:blip r:embed="rId3"/>
            <a:srcRect/>
            <a:stretch>
              <a:fillRect r="-3000" b="-3000"/>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6" name="矩形 5"/>
          <p:cNvSpPr/>
          <p:nvPr/>
        </p:nvSpPr>
        <p:spPr>
          <a:xfrm>
            <a:off x="6147616" y="1955800"/>
            <a:ext cx="2735627" cy="4114800"/>
          </a:xfrm>
          <a:prstGeom prst="rect">
            <a:avLst/>
          </a:prstGeom>
          <a:blipFill dpi="0" rotWithShape="1">
            <a:blip r:embed="rId4"/>
            <a:srcRect/>
            <a:stretch>
              <a:fillRect l="-12000" r="-12000"/>
            </a:stretch>
          </a:blip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a typeface="微软雅黑 Light" panose="020B0502040204020203" pitchFamily="34" charset="-122"/>
            </a:endParaRPr>
          </a:p>
        </p:txBody>
      </p:sp>
      <p:grpSp>
        <p:nvGrpSpPr>
          <p:cNvPr id="16" name="组合 15"/>
          <p:cNvGrpSpPr/>
          <p:nvPr/>
        </p:nvGrpSpPr>
        <p:grpSpPr>
          <a:xfrm>
            <a:off x="3308758" y="1955800"/>
            <a:ext cx="2735627" cy="4114800"/>
            <a:chOff x="3308758" y="1955800"/>
            <a:chExt cx="2735627" cy="4114800"/>
          </a:xfrm>
        </p:grpSpPr>
        <p:sp>
          <p:nvSpPr>
            <p:cNvPr id="5" name="矩形 4"/>
            <p:cNvSpPr/>
            <p:nvPr/>
          </p:nvSpPr>
          <p:spPr>
            <a:xfrm>
              <a:off x="3308758" y="1955800"/>
              <a:ext cx="2735627" cy="411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9" name="文本框 8"/>
            <p:cNvSpPr txBox="1"/>
            <p:nvPr/>
          </p:nvSpPr>
          <p:spPr>
            <a:xfrm>
              <a:off x="3507020" y="3808412"/>
              <a:ext cx="2339102" cy="523220"/>
            </a:xfrm>
            <a:prstGeom prst="rect">
              <a:avLst/>
            </a:prstGeom>
            <a:noFill/>
          </p:spPr>
          <p:txBody>
            <a:bodyPr wrap="none" rtlCol="0">
              <a:spAutoFit/>
            </a:bodyPr>
            <a:lstStyle/>
            <a:p>
              <a:pPr algn="ctr"/>
              <a:r>
                <a:rPr lang="zh-CN" altLang="en-US" sz="2800">
                  <a:solidFill>
                    <a:schemeClr val="bg1"/>
                  </a:solidFill>
                  <a:latin typeface="微软雅黑 Light" panose="020B0502040204020203" pitchFamily="34" charset="-122"/>
                  <a:ea typeface="微软雅黑 Light" panose="020B0502040204020203" pitchFamily="34" charset="-122"/>
                </a:rPr>
                <a:t>商务接待礼仪</a:t>
              </a:r>
            </a:p>
          </p:txBody>
        </p:sp>
        <p:sp>
          <p:nvSpPr>
            <p:cNvPr id="11" name="文本框 10"/>
            <p:cNvSpPr txBox="1"/>
            <p:nvPr/>
          </p:nvSpPr>
          <p:spPr>
            <a:xfrm>
              <a:off x="4028798" y="2070100"/>
              <a:ext cx="1295547" cy="1938992"/>
            </a:xfrm>
            <a:prstGeom prst="rect">
              <a:avLst/>
            </a:prstGeom>
            <a:noFill/>
          </p:spPr>
          <p:txBody>
            <a:bodyPr wrap="none" rtlCol="0">
              <a:spAutoFit/>
            </a:bodyPr>
            <a:lstStyle/>
            <a:p>
              <a:pPr algn="ctr"/>
              <a:r>
                <a:rPr lang="en-US" altLang="zh-CN" sz="12000">
                  <a:solidFill>
                    <a:schemeClr val="accent2">
                      <a:lumMod val="40000"/>
                      <a:lumOff val="60000"/>
                    </a:schemeClr>
                  </a:solidFill>
                  <a:latin typeface="Times New Roman" panose="02020603050405020304" pitchFamily="18" charset="0"/>
                  <a:ea typeface="微软雅黑 Light" panose="020B0502040204020203" pitchFamily="34" charset="-122"/>
                  <a:cs typeface="Times New Roman" panose="02020603050405020304" pitchFamily="18" charset="0"/>
                </a:rPr>
                <a:t>A</a:t>
              </a:r>
              <a:endParaRPr lang="zh-CN" altLang="en-US" sz="12000">
                <a:solidFill>
                  <a:schemeClr val="accent2">
                    <a:lumMod val="40000"/>
                    <a:lumOff val="60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4" name="文本框 13"/>
            <p:cNvSpPr txBox="1"/>
            <p:nvPr/>
          </p:nvSpPr>
          <p:spPr>
            <a:xfrm>
              <a:off x="3557515" y="4495800"/>
              <a:ext cx="2238113" cy="1338828"/>
            </a:xfrm>
            <a:prstGeom prst="rect">
              <a:avLst/>
            </a:prstGeom>
            <a:noFill/>
          </p:spPr>
          <p:txBody>
            <a:bodyPr wrap="none" rtlCol="0">
              <a:spAutoFit/>
            </a:bodyPr>
            <a:lstStyle/>
            <a:p>
              <a:pPr>
                <a:lnSpc>
                  <a:spcPct val="150000"/>
                </a:lnSpc>
              </a:pPr>
              <a:r>
                <a:rPr lang="zh-CN" altLang="en-US">
                  <a:solidFill>
                    <a:schemeClr val="bg1"/>
                  </a:solidFill>
                  <a:latin typeface="微软雅黑 Light" panose="020B0502040204020203" pitchFamily="34" charset="-122"/>
                  <a:ea typeface="微软雅黑 Light" panose="020B0502040204020203" pitchFamily="34" charset="-122"/>
                </a:rPr>
                <a:t>介绍礼仪   名片礼仪</a:t>
              </a:r>
              <a:endParaRPr lang="en-US" altLang="zh-CN">
                <a:solidFill>
                  <a:schemeClr val="bg1"/>
                </a:solidFill>
                <a:latin typeface="微软雅黑 Light" panose="020B0502040204020203" pitchFamily="34" charset="-122"/>
                <a:ea typeface="微软雅黑 Light" panose="020B0502040204020203" pitchFamily="34" charset="-122"/>
              </a:endParaRPr>
            </a:p>
            <a:p>
              <a:pPr>
                <a:lnSpc>
                  <a:spcPct val="150000"/>
                </a:lnSpc>
              </a:pPr>
              <a:r>
                <a:rPr lang="zh-CN" altLang="en-US">
                  <a:solidFill>
                    <a:schemeClr val="bg1"/>
                  </a:solidFill>
                  <a:latin typeface="微软雅黑 Light" panose="020B0502040204020203" pitchFamily="34" charset="-122"/>
                  <a:ea typeface="微软雅黑 Light" panose="020B0502040204020203" pitchFamily="34" charset="-122"/>
                </a:rPr>
                <a:t>握手礼仪   迎客礼仪</a:t>
              </a:r>
              <a:endParaRPr lang="en-US" altLang="zh-CN">
                <a:solidFill>
                  <a:schemeClr val="bg1"/>
                </a:solidFill>
                <a:latin typeface="微软雅黑 Light" panose="020B0502040204020203" pitchFamily="34" charset="-122"/>
                <a:ea typeface="微软雅黑 Light" panose="020B0502040204020203" pitchFamily="34" charset="-122"/>
              </a:endParaRPr>
            </a:p>
            <a:p>
              <a:pPr>
                <a:lnSpc>
                  <a:spcPct val="150000"/>
                </a:lnSpc>
              </a:pPr>
              <a:r>
                <a:rPr lang="zh-CN" altLang="en-US">
                  <a:solidFill>
                    <a:schemeClr val="bg1"/>
                  </a:solidFill>
                  <a:latin typeface="微软雅黑 Light" panose="020B0502040204020203" pitchFamily="34" charset="-122"/>
                  <a:ea typeface="微软雅黑 Light" panose="020B0502040204020203" pitchFamily="34" charset="-122"/>
                </a:rPr>
                <a:t>会议礼仪   拜访礼仪</a:t>
              </a:r>
            </a:p>
          </p:txBody>
        </p:sp>
      </p:grpSp>
      <p:grpSp>
        <p:nvGrpSpPr>
          <p:cNvPr id="17" name="组合 16"/>
          <p:cNvGrpSpPr/>
          <p:nvPr/>
        </p:nvGrpSpPr>
        <p:grpSpPr>
          <a:xfrm>
            <a:off x="8986473" y="1955800"/>
            <a:ext cx="2735627" cy="4114800"/>
            <a:chOff x="8986473" y="1955800"/>
            <a:chExt cx="2735627" cy="4114800"/>
          </a:xfrm>
        </p:grpSpPr>
        <p:sp>
          <p:nvSpPr>
            <p:cNvPr id="7" name="矩形 6"/>
            <p:cNvSpPr/>
            <p:nvPr/>
          </p:nvSpPr>
          <p:spPr>
            <a:xfrm>
              <a:off x="8986473" y="1955800"/>
              <a:ext cx="2735627" cy="411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10" name="文本框 9"/>
            <p:cNvSpPr txBox="1"/>
            <p:nvPr/>
          </p:nvSpPr>
          <p:spPr>
            <a:xfrm>
              <a:off x="9184735" y="3808412"/>
              <a:ext cx="2339102" cy="523220"/>
            </a:xfrm>
            <a:prstGeom prst="rect">
              <a:avLst/>
            </a:prstGeom>
            <a:noFill/>
          </p:spPr>
          <p:txBody>
            <a:bodyPr wrap="none" rtlCol="0">
              <a:spAutoFit/>
            </a:bodyPr>
            <a:lstStyle/>
            <a:p>
              <a:pPr algn="ctr"/>
              <a:r>
                <a:rPr lang="zh-CN" altLang="en-US" sz="2800">
                  <a:solidFill>
                    <a:schemeClr val="bg1"/>
                  </a:solidFill>
                  <a:latin typeface="微软雅黑 Light" panose="020B0502040204020203" pitchFamily="34" charset="-122"/>
                  <a:ea typeface="微软雅黑 Light" panose="020B0502040204020203" pitchFamily="34" charset="-122"/>
                </a:rPr>
                <a:t>个人职业形象</a:t>
              </a:r>
            </a:p>
          </p:txBody>
        </p:sp>
        <p:sp>
          <p:nvSpPr>
            <p:cNvPr id="12" name="文本框 11"/>
            <p:cNvSpPr txBox="1"/>
            <p:nvPr/>
          </p:nvSpPr>
          <p:spPr>
            <a:xfrm>
              <a:off x="9748992" y="2070100"/>
              <a:ext cx="1210588" cy="1938992"/>
            </a:xfrm>
            <a:prstGeom prst="rect">
              <a:avLst/>
            </a:prstGeom>
            <a:noFill/>
          </p:spPr>
          <p:txBody>
            <a:bodyPr wrap="none" rtlCol="0">
              <a:spAutoFit/>
            </a:bodyPr>
            <a:lstStyle/>
            <a:p>
              <a:pPr algn="ctr"/>
              <a:r>
                <a:rPr lang="en-US" altLang="zh-CN" sz="12000">
                  <a:solidFill>
                    <a:schemeClr val="accent2">
                      <a:lumMod val="40000"/>
                      <a:lumOff val="60000"/>
                    </a:schemeClr>
                  </a:solidFill>
                  <a:latin typeface="Times New Roman" panose="02020603050405020304" pitchFamily="18" charset="0"/>
                  <a:ea typeface="微软雅黑 Light" panose="020B0502040204020203" pitchFamily="34" charset="-122"/>
                  <a:cs typeface="Times New Roman" panose="02020603050405020304" pitchFamily="18" charset="0"/>
                </a:rPr>
                <a:t>B</a:t>
              </a:r>
              <a:endParaRPr lang="zh-CN" altLang="en-US" sz="12000">
                <a:solidFill>
                  <a:schemeClr val="accent2">
                    <a:lumMod val="40000"/>
                    <a:lumOff val="60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5" name="文本框 14"/>
            <p:cNvSpPr txBox="1"/>
            <p:nvPr/>
          </p:nvSpPr>
          <p:spPr>
            <a:xfrm>
              <a:off x="9235230" y="4495800"/>
              <a:ext cx="2238113" cy="460704"/>
            </a:xfrm>
            <a:prstGeom prst="rect">
              <a:avLst/>
            </a:prstGeom>
            <a:noFill/>
          </p:spPr>
          <p:txBody>
            <a:bodyPr wrap="none" rtlCol="0">
              <a:spAutoFit/>
            </a:bodyPr>
            <a:lstStyle/>
            <a:p>
              <a:pPr algn="ctr">
                <a:lnSpc>
                  <a:spcPct val="150000"/>
                </a:lnSpc>
              </a:pPr>
              <a:r>
                <a:rPr lang="zh-CN" altLang="en-US">
                  <a:solidFill>
                    <a:schemeClr val="bg1"/>
                  </a:solidFill>
                  <a:latin typeface="微软雅黑 Light" panose="020B0502040204020203" pitchFamily="34" charset="-122"/>
                  <a:ea typeface="微软雅黑 Light" panose="020B0502040204020203" pitchFamily="34" charset="-122"/>
                </a:rPr>
                <a:t>仪表礼仪   仪态礼仪</a:t>
              </a:r>
            </a:p>
          </p:txBody>
        </p:sp>
      </p:grpSp>
      <p:sp>
        <p:nvSpPr>
          <p:cNvPr id="18"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73391661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750"/>
                                        <p:tgtEl>
                                          <p:spTgt spid="3"/>
                                        </p:tgtEl>
                                      </p:cBhvr>
                                    </p:animEffect>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250"/>
                                        <p:tgtEl>
                                          <p:spTgt spid="4"/>
                                        </p:tgtEl>
                                      </p:cBhvr>
                                    </p:animEffect>
                                    <p:anim calcmode="lin" valueType="num">
                                      <p:cBhvr>
                                        <p:cTn id="17" dur="1250" fill="hold"/>
                                        <p:tgtEl>
                                          <p:spTgt spid="4"/>
                                        </p:tgtEl>
                                        <p:attrNameLst>
                                          <p:attrName>ppt_x</p:attrName>
                                        </p:attrNameLst>
                                      </p:cBhvr>
                                      <p:tavLst>
                                        <p:tav tm="0">
                                          <p:val>
                                            <p:strVal val="#ppt_x"/>
                                          </p:val>
                                        </p:tav>
                                        <p:tav tm="100000">
                                          <p:val>
                                            <p:strVal val="#ppt_x"/>
                                          </p:val>
                                        </p:tav>
                                      </p:tavLst>
                                    </p:anim>
                                    <p:anim calcmode="lin" valueType="num">
                                      <p:cBhvr>
                                        <p:cTn id="18" dur="125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250"/>
                                        <p:tgtEl>
                                          <p:spTgt spid="16"/>
                                        </p:tgtEl>
                                      </p:cBhvr>
                                    </p:animEffect>
                                    <p:anim calcmode="lin" valueType="num">
                                      <p:cBhvr>
                                        <p:cTn id="22" dur="1250" fill="hold"/>
                                        <p:tgtEl>
                                          <p:spTgt spid="16"/>
                                        </p:tgtEl>
                                        <p:attrNameLst>
                                          <p:attrName>ppt_x</p:attrName>
                                        </p:attrNameLst>
                                      </p:cBhvr>
                                      <p:tavLst>
                                        <p:tav tm="0">
                                          <p:val>
                                            <p:strVal val="#ppt_x"/>
                                          </p:val>
                                        </p:tav>
                                        <p:tav tm="100000">
                                          <p:val>
                                            <p:strVal val="#ppt_x"/>
                                          </p:val>
                                        </p:tav>
                                      </p:tavLst>
                                    </p:anim>
                                    <p:anim calcmode="lin" valueType="num">
                                      <p:cBhvr>
                                        <p:cTn id="23" dur="1250" fill="hold"/>
                                        <p:tgtEl>
                                          <p:spTgt spid="1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250"/>
                                        <p:tgtEl>
                                          <p:spTgt spid="6"/>
                                        </p:tgtEl>
                                      </p:cBhvr>
                                    </p:animEffect>
                                    <p:anim calcmode="lin" valueType="num">
                                      <p:cBhvr>
                                        <p:cTn id="28" dur="1250" fill="hold"/>
                                        <p:tgtEl>
                                          <p:spTgt spid="6"/>
                                        </p:tgtEl>
                                        <p:attrNameLst>
                                          <p:attrName>ppt_x</p:attrName>
                                        </p:attrNameLst>
                                      </p:cBhvr>
                                      <p:tavLst>
                                        <p:tav tm="0">
                                          <p:val>
                                            <p:strVal val="#ppt_x"/>
                                          </p:val>
                                        </p:tav>
                                        <p:tav tm="100000">
                                          <p:val>
                                            <p:strVal val="#ppt_x"/>
                                          </p:val>
                                        </p:tav>
                                      </p:tavLst>
                                    </p:anim>
                                    <p:anim calcmode="lin" valueType="num">
                                      <p:cBhvr>
                                        <p:cTn id="29" dur="125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250"/>
                                        <p:tgtEl>
                                          <p:spTgt spid="17"/>
                                        </p:tgtEl>
                                      </p:cBhvr>
                                    </p:animEffect>
                                    <p:anim calcmode="lin" valueType="num">
                                      <p:cBhvr>
                                        <p:cTn id="33" dur="1250" fill="hold"/>
                                        <p:tgtEl>
                                          <p:spTgt spid="17"/>
                                        </p:tgtEl>
                                        <p:attrNameLst>
                                          <p:attrName>ppt_x</p:attrName>
                                        </p:attrNameLst>
                                      </p:cBhvr>
                                      <p:tavLst>
                                        <p:tav tm="0">
                                          <p:val>
                                            <p:strVal val="#ppt_x"/>
                                          </p:val>
                                        </p:tav>
                                        <p:tav tm="100000">
                                          <p:val>
                                            <p:strVal val="#ppt_x"/>
                                          </p:val>
                                        </p:tav>
                                      </p:tavLst>
                                    </p:anim>
                                    <p:anim calcmode="lin" valueType="num">
                                      <p:cBhvr>
                                        <p:cTn id="34" dur="1250" fill="hold"/>
                                        <p:tgtEl>
                                          <p:spTgt spid="17"/>
                                        </p:tgtEl>
                                        <p:attrNameLst>
                                          <p:attrName>ppt_y</p:attrName>
                                        </p:attrNameLst>
                                      </p:cBhvr>
                                      <p:tavLst>
                                        <p:tav tm="0">
                                          <p:val>
                                            <p:strVal val="#ppt_y+.1"/>
                                          </p:val>
                                        </p:tav>
                                        <p:tav tm="100000">
                                          <p:val>
                                            <p:strVal val="#ppt_y"/>
                                          </p:val>
                                        </p:tav>
                                      </p:tavLst>
                                    </p:anim>
                                  </p:childTnLst>
                                </p:cTn>
                              </p:par>
                            </p:childTnLst>
                          </p:cTn>
                        </p:par>
                        <p:par>
                          <p:cTn id="35" fill="hold">
                            <p:stCondLst>
                              <p:cond delay="3750"/>
                            </p:stCondLst>
                            <p:childTnLst>
                              <p:par>
                                <p:cTn id="36" presetID="10"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6"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714875" y="2767281"/>
            <a:ext cx="7477125" cy="1323439"/>
            <a:chOff x="4714875" y="2767281"/>
            <a:chExt cx="7477125" cy="1323439"/>
          </a:xfrm>
        </p:grpSpPr>
        <p:sp>
          <p:nvSpPr>
            <p:cNvPr id="7" name="文本框 6"/>
            <p:cNvSpPr txBox="1"/>
            <p:nvPr/>
          </p:nvSpPr>
          <p:spPr>
            <a:xfrm>
              <a:off x="4714875" y="2767281"/>
              <a:ext cx="4591321"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介绍礼仪 </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75730" y="2109454"/>
            <a:ext cx="2774097" cy="707886"/>
            <a:chOff x="4897249" y="2065338"/>
            <a:chExt cx="2774097"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商务接待礼仪</a:t>
              </a:r>
            </a:p>
          </p:txBody>
        </p:sp>
        <p:sp>
          <p:nvSpPr>
            <p:cNvPr id="11" name="文本框 10"/>
            <p:cNvSpPr txBox="1"/>
            <p:nvPr/>
          </p:nvSpPr>
          <p:spPr>
            <a:xfrm>
              <a:off x="4897249" y="2065338"/>
              <a:ext cx="554960"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A</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7492368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476423" y="408735"/>
            <a:ext cx="3239155" cy="707886"/>
          </a:xfrm>
          <a:prstGeom prst="rect">
            <a:avLst/>
          </a:prstGeom>
          <a:noFill/>
        </p:spPr>
        <p:txBody>
          <a:bodyPr wrap="square" rtlCol="0">
            <a:spAutoFit/>
          </a:bodyPr>
          <a:lstStyle/>
          <a:p>
            <a:pPr algn="ctr"/>
            <a:r>
              <a:rPr lang="zh-CN" altLang="en-US" sz="4000" b="1" spc="600">
                <a:solidFill>
                  <a:srgbClr val="E75047"/>
                </a:solidFill>
                <a:latin typeface="微软雅黑 Light" panose="020B0502040204020203" pitchFamily="34" charset="-122"/>
                <a:ea typeface="微软雅黑 Light" panose="020B0502040204020203" pitchFamily="34" charset="-122"/>
              </a:rPr>
              <a:t>介绍礼仪</a:t>
            </a:r>
          </a:p>
        </p:txBody>
      </p:sp>
      <p:sp>
        <p:nvSpPr>
          <p:cNvPr id="8" name="矩形 7"/>
          <p:cNvSpPr/>
          <p:nvPr/>
        </p:nvSpPr>
        <p:spPr>
          <a:xfrm>
            <a:off x="1631281" y="1940140"/>
            <a:ext cx="1888959" cy="1888959"/>
          </a:xfrm>
          <a:prstGeom prst="rect">
            <a:avLst/>
          </a:prstGeom>
          <a:blipFill>
            <a:blip r:embed="rId3"/>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a:latin typeface="微软雅黑 Light" panose="020B0502040204020203" pitchFamily="34" charset="-122"/>
              <a:ea typeface="微软雅黑 Light" panose="020B0502040204020203" pitchFamily="34" charset="-122"/>
            </a:endParaRPr>
          </a:p>
        </p:txBody>
      </p:sp>
      <p:sp>
        <p:nvSpPr>
          <p:cNvPr id="10" name="矩形 9"/>
          <p:cNvSpPr/>
          <p:nvPr/>
        </p:nvSpPr>
        <p:spPr>
          <a:xfrm>
            <a:off x="5151521" y="1940140"/>
            <a:ext cx="1888959" cy="1888959"/>
          </a:xfrm>
          <a:prstGeom prst="rect">
            <a:avLst/>
          </a:prstGeom>
          <a:blipFill>
            <a:blip r:embed="rId4"/>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a:latin typeface="微软雅黑 Light" panose="020B0502040204020203" pitchFamily="34" charset="-122"/>
              <a:ea typeface="微软雅黑 Light" panose="020B0502040204020203" pitchFamily="34" charset="-122"/>
            </a:endParaRPr>
          </a:p>
        </p:txBody>
      </p:sp>
      <p:sp>
        <p:nvSpPr>
          <p:cNvPr id="11" name="矩形 10"/>
          <p:cNvSpPr/>
          <p:nvPr/>
        </p:nvSpPr>
        <p:spPr>
          <a:xfrm>
            <a:off x="8671761" y="1940140"/>
            <a:ext cx="1888959" cy="1888959"/>
          </a:xfrm>
          <a:prstGeom prst="rect">
            <a:avLst/>
          </a:prstGeom>
          <a:blipFill>
            <a:blip r:embed="rId5"/>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a:latin typeface="微软雅黑 Light" panose="020B0502040204020203" pitchFamily="34" charset="-122"/>
              <a:ea typeface="微软雅黑 Light" panose="020B0502040204020203" pitchFamily="34" charset="-122"/>
            </a:endParaRPr>
          </a:p>
        </p:txBody>
      </p:sp>
      <p:sp>
        <p:nvSpPr>
          <p:cNvPr id="12" name="矩形 11"/>
          <p:cNvSpPr/>
          <p:nvPr/>
        </p:nvSpPr>
        <p:spPr>
          <a:xfrm>
            <a:off x="3248528" y="1699510"/>
            <a:ext cx="529390" cy="52939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1</a:t>
            </a:r>
            <a:endParaRPr lang="zh-CN" altLang="en-US" sz="2400">
              <a:latin typeface="微软雅黑 Light" panose="020B0502040204020203" pitchFamily="34" charset="-122"/>
              <a:ea typeface="微软雅黑 Light" panose="020B0502040204020203" pitchFamily="34" charset="-122"/>
            </a:endParaRPr>
          </a:p>
        </p:txBody>
      </p:sp>
      <p:sp>
        <p:nvSpPr>
          <p:cNvPr id="13" name="矩形 12"/>
          <p:cNvSpPr/>
          <p:nvPr/>
        </p:nvSpPr>
        <p:spPr>
          <a:xfrm>
            <a:off x="6749717" y="1699510"/>
            <a:ext cx="529390" cy="52939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2</a:t>
            </a:r>
            <a:endParaRPr lang="zh-CN" altLang="en-US" sz="2400">
              <a:latin typeface="微软雅黑 Light" panose="020B0502040204020203" pitchFamily="34" charset="-122"/>
              <a:ea typeface="微软雅黑 Light" panose="020B0502040204020203" pitchFamily="34" charset="-122"/>
            </a:endParaRPr>
          </a:p>
        </p:txBody>
      </p:sp>
      <p:sp>
        <p:nvSpPr>
          <p:cNvPr id="14" name="矩形 13"/>
          <p:cNvSpPr/>
          <p:nvPr/>
        </p:nvSpPr>
        <p:spPr>
          <a:xfrm>
            <a:off x="10274969" y="1699510"/>
            <a:ext cx="529390" cy="52939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3</a:t>
            </a:r>
            <a:endParaRPr lang="zh-CN" altLang="en-US" sz="2400">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1837036" y="3997542"/>
            <a:ext cx="1518365" cy="492443"/>
          </a:xfrm>
          <a:prstGeom prst="rect">
            <a:avLst/>
          </a:prstGeom>
          <a:noFill/>
        </p:spPr>
        <p:txBody>
          <a:bodyPr wrap="none" rtlCol="0">
            <a:spAutoFit/>
          </a:bodyPr>
          <a:lstStyle/>
          <a:p>
            <a:pPr algn="ctr"/>
            <a:r>
              <a:rPr lang="zh-CN" altLang="en-US" sz="2600" b="1">
                <a:solidFill>
                  <a:srgbClr val="E75047"/>
                </a:solidFill>
                <a:latin typeface="微软雅黑 Light" panose="020B0502040204020203" pitchFamily="34" charset="-122"/>
                <a:ea typeface="微软雅黑 Light" panose="020B0502040204020203" pitchFamily="34" charset="-122"/>
              </a:rPr>
              <a:t>介绍自己</a:t>
            </a:r>
          </a:p>
        </p:txBody>
      </p:sp>
      <p:sp>
        <p:nvSpPr>
          <p:cNvPr id="17" name="文本框 16"/>
          <p:cNvSpPr txBox="1"/>
          <p:nvPr/>
        </p:nvSpPr>
        <p:spPr>
          <a:xfrm>
            <a:off x="5396975" y="3997542"/>
            <a:ext cx="1518365" cy="492443"/>
          </a:xfrm>
          <a:prstGeom prst="rect">
            <a:avLst/>
          </a:prstGeom>
          <a:noFill/>
        </p:spPr>
        <p:txBody>
          <a:bodyPr wrap="none" rtlCol="0">
            <a:spAutoFit/>
          </a:bodyPr>
          <a:lstStyle/>
          <a:p>
            <a:pPr algn="ctr"/>
            <a:r>
              <a:rPr lang="zh-CN" altLang="en-US" sz="2600" b="1">
                <a:solidFill>
                  <a:srgbClr val="E75047"/>
                </a:solidFill>
                <a:latin typeface="微软雅黑 Light" panose="020B0502040204020203" pitchFamily="34" charset="-122"/>
                <a:ea typeface="微软雅黑 Light" panose="020B0502040204020203" pitchFamily="34" charset="-122"/>
              </a:rPr>
              <a:t>介绍他人</a:t>
            </a:r>
          </a:p>
        </p:txBody>
      </p:sp>
      <p:sp>
        <p:nvSpPr>
          <p:cNvPr id="18" name="文本框 17"/>
          <p:cNvSpPr txBox="1"/>
          <p:nvPr/>
        </p:nvSpPr>
        <p:spPr>
          <a:xfrm>
            <a:off x="8896756" y="3997542"/>
            <a:ext cx="1518365" cy="492443"/>
          </a:xfrm>
          <a:prstGeom prst="rect">
            <a:avLst/>
          </a:prstGeom>
          <a:noFill/>
        </p:spPr>
        <p:txBody>
          <a:bodyPr wrap="none" rtlCol="0">
            <a:spAutoFit/>
          </a:bodyPr>
          <a:lstStyle/>
          <a:p>
            <a:pPr algn="ctr"/>
            <a:r>
              <a:rPr lang="zh-CN" altLang="en-US" sz="2600" b="1">
                <a:solidFill>
                  <a:srgbClr val="E75047"/>
                </a:solidFill>
                <a:latin typeface="微软雅黑 Light" panose="020B0502040204020203" pitchFamily="34" charset="-122"/>
                <a:ea typeface="微软雅黑 Light" panose="020B0502040204020203" pitchFamily="34" charset="-122"/>
              </a:rPr>
              <a:t>介绍集体</a:t>
            </a:r>
          </a:p>
        </p:txBody>
      </p:sp>
      <p:sp>
        <p:nvSpPr>
          <p:cNvPr id="19" name="文本框 18"/>
          <p:cNvSpPr txBox="1"/>
          <p:nvPr/>
        </p:nvSpPr>
        <p:spPr>
          <a:xfrm>
            <a:off x="1030515" y="4538959"/>
            <a:ext cx="3001211" cy="1015663"/>
          </a:xfrm>
          <a:prstGeom prst="rect">
            <a:avLst/>
          </a:prstGeom>
          <a:noFill/>
        </p:spPr>
        <p:txBody>
          <a:bodyPr wrap="square" rtlCol="0">
            <a:spAutoFit/>
          </a:bodyPr>
          <a:lstStyle/>
          <a:p>
            <a:pPr marL="171450" indent="-171450">
              <a:buFont typeface="Wingdings" panose="05000000000000000000"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50" indent="-171450">
              <a:buFont typeface="Wingdings" panose="05000000000000000000" pitchFamily="2" charset="2"/>
              <a:buChar char="ü"/>
            </a:pPr>
            <a:endPar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50" indent="-171450">
              <a:buFont typeface="Wingdings" panose="05000000000000000000"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0" name="文本框 19"/>
          <p:cNvSpPr txBox="1"/>
          <p:nvPr/>
        </p:nvSpPr>
        <p:spPr>
          <a:xfrm>
            <a:off x="4603894" y="4538959"/>
            <a:ext cx="3001211" cy="1015663"/>
          </a:xfrm>
          <a:prstGeom prst="rect">
            <a:avLst/>
          </a:prstGeom>
          <a:noFill/>
        </p:spPr>
        <p:txBody>
          <a:bodyPr wrap="square" rtlCol="0">
            <a:spAutoFit/>
          </a:bodyPr>
          <a:lstStyle/>
          <a:p>
            <a:pPr marL="171450" indent="-171450">
              <a:buFont typeface="Wingdings" panose="05000000000000000000"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50" indent="-171450">
              <a:buFont typeface="Wingdings" panose="05000000000000000000" pitchFamily="2" charset="2"/>
              <a:buChar char="ü"/>
            </a:pPr>
            <a:endPar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50" indent="-171450">
              <a:buFont typeface="Wingdings" panose="05000000000000000000"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8189305" y="4538959"/>
            <a:ext cx="3001211" cy="1015663"/>
          </a:xfrm>
          <a:prstGeom prst="rect">
            <a:avLst/>
          </a:prstGeom>
          <a:noFill/>
        </p:spPr>
        <p:txBody>
          <a:bodyPr wrap="square" rtlCol="0">
            <a:spAutoFit/>
          </a:bodyPr>
          <a:lstStyle/>
          <a:p>
            <a:pPr marL="171450" indent="-171450">
              <a:buFont typeface="Wingdings" panose="05000000000000000000"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50" indent="-171450">
              <a:buFont typeface="Wingdings" panose="05000000000000000000" pitchFamily="2" charset="2"/>
              <a:buChar char="ü"/>
            </a:pPr>
            <a:endParaRPr lang="en-US" altLang="zh-CN"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171450" indent="-171450">
              <a:buFont typeface="Wingdings" panose="05000000000000000000" pitchFamily="2" charset="2"/>
              <a:buChar char="ü"/>
            </a:pPr>
            <a:r>
              <a:rPr lang="zh-CN" altLang="en-US" sz="12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5"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9622896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500"/>
                                        <p:tgtEl>
                                          <p:spTgt spid="19"/>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10" grpId="0" animBg="1"/>
      <p:bldP spid="11" grpId="0" animBg="1"/>
      <p:bldP spid="12" grpId="0" animBg="1"/>
      <p:bldP spid="13" grpId="0" animBg="1"/>
      <p:bldP spid="14" grpId="0" animBg="1"/>
      <p:bldP spid="16" grpId="0"/>
      <p:bldP spid="17" grpId="0"/>
      <p:bldP spid="18" grpId="0"/>
      <p:bldP spid="19" grpId="0"/>
      <p:bldP spid="20" grpId="0"/>
      <p:bldP spid="21" grpId="0"/>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387019" y="355600"/>
            <a:ext cx="9417963" cy="553998"/>
          </a:xfrm>
          <a:prstGeom prst="rect">
            <a:avLst/>
          </a:prstGeom>
          <a:noFill/>
        </p:spPr>
        <p:txBody>
          <a:bodyPr wrap="none" rtlCol="0">
            <a:spAutoFit/>
          </a:bodyPr>
          <a:lstStyle/>
          <a:p>
            <a:pPr algn="ctr"/>
            <a:r>
              <a:rPr lang="zh-CN" altLang="en-US" sz="3000">
                <a:solidFill>
                  <a:schemeClr val="tx1">
                    <a:lumMod val="75000"/>
                    <a:lumOff val="25000"/>
                  </a:schemeClr>
                </a:solidFill>
                <a:latin typeface="微软雅黑 Light" panose="020B0502040204020203" pitchFamily="34" charset="-122"/>
                <a:ea typeface="微软雅黑 Light" panose="020B0502040204020203" pitchFamily="34" charset="-122"/>
              </a:rPr>
              <a:t>在介绍不认识的人互相认识时，应该遵循这样的顺序：</a:t>
            </a:r>
            <a:endParaRPr lang="en-US" altLang="zh-CN" sz="3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84" name="直接连接符 83"/>
          <p:cNvCxnSpPr/>
          <p:nvPr/>
        </p:nvCxnSpPr>
        <p:spPr>
          <a:xfrm>
            <a:off x="1857829" y="3597443"/>
            <a:ext cx="10043885" cy="0"/>
          </a:xfrm>
          <a:prstGeom prst="line">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2979420" y="1564640"/>
            <a:ext cx="2011680" cy="1374557"/>
            <a:chOff x="1455420" y="1386840"/>
            <a:chExt cx="2011680" cy="1374557"/>
          </a:xfrm>
        </p:grpSpPr>
        <p:sp>
          <p:nvSpPr>
            <p:cNvPr id="87" name="文本框 86"/>
            <p:cNvSpPr txBox="1"/>
            <p:nvPr/>
          </p:nvSpPr>
          <p:spPr>
            <a:xfrm>
              <a:off x="1455420" y="1386840"/>
              <a:ext cx="2011680" cy="369332"/>
            </a:xfrm>
            <a:prstGeom prst="rect">
              <a:avLst/>
            </a:prstGeom>
            <a:noFill/>
          </p:spPr>
          <p:txBody>
            <a:bodyPr wrap="square" rtlCol="0">
              <a:spAutoFit/>
            </a:bodyPr>
            <a:lstStyle/>
            <a:p>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把男士介绍给女士</a:t>
              </a:r>
            </a:p>
          </p:txBody>
        </p:sp>
        <p:sp>
          <p:nvSpPr>
            <p:cNvPr id="88" name="文本框 87"/>
            <p:cNvSpPr txBox="1"/>
            <p:nvPr/>
          </p:nvSpPr>
          <p:spPr>
            <a:xfrm>
              <a:off x="1639570" y="1930400"/>
              <a:ext cx="1757346" cy="830997"/>
            </a:xfrm>
            <a:prstGeom prst="rect">
              <a:avLst/>
            </a:prstGeom>
            <a:noFill/>
          </p:spPr>
          <p:txBody>
            <a:bodyPr wrap="square" rtlCol="0">
              <a:spAutoFit/>
            </a:bodyPr>
            <a:lstStyle/>
            <a:p>
              <a:r>
                <a:rPr lang="zh-CN" altLang="en-US" sz="12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90" name="组合 89"/>
          <p:cNvGrpSpPr/>
          <p:nvPr/>
        </p:nvGrpSpPr>
        <p:grpSpPr>
          <a:xfrm>
            <a:off x="5827848" y="1252220"/>
            <a:ext cx="2031325" cy="1245017"/>
            <a:chOff x="4579620" y="1074420"/>
            <a:chExt cx="2031325" cy="1245017"/>
          </a:xfrm>
        </p:grpSpPr>
        <p:sp>
          <p:nvSpPr>
            <p:cNvPr id="91" name="文本框 90"/>
            <p:cNvSpPr txBox="1"/>
            <p:nvPr/>
          </p:nvSpPr>
          <p:spPr>
            <a:xfrm>
              <a:off x="4579620" y="1074420"/>
              <a:ext cx="2031325" cy="369332"/>
            </a:xfrm>
            <a:prstGeom prst="rect">
              <a:avLst/>
            </a:prstGeom>
            <a:noFill/>
          </p:spPr>
          <p:txBody>
            <a:bodyPr wrap="none" rtlCol="0">
              <a:spAutoFit/>
            </a:bodyPr>
            <a:lstStyle/>
            <a:p>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把晚辈介绍给长辈</a:t>
              </a:r>
            </a:p>
          </p:txBody>
        </p:sp>
        <p:sp>
          <p:nvSpPr>
            <p:cNvPr id="92" name="文本框 91"/>
            <p:cNvSpPr txBox="1"/>
            <p:nvPr/>
          </p:nvSpPr>
          <p:spPr>
            <a:xfrm>
              <a:off x="4961890" y="1488440"/>
              <a:ext cx="1630861" cy="830997"/>
            </a:xfrm>
            <a:prstGeom prst="rect">
              <a:avLst/>
            </a:prstGeom>
            <a:noFill/>
          </p:spPr>
          <p:txBody>
            <a:bodyPr wrap="square" rtlCol="0">
              <a:spAutoFit/>
            </a:bodyPr>
            <a:lstStyle/>
            <a:p>
              <a:r>
                <a:rPr lang="zh-CN" altLang="en-US" sz="12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94" name="组合 93"/>
          <p:cNvGrpSpPr/>
          <p:nvPr/>
        </p:nvGrpSpPr>
        <p:grpSpPr>
          <a:xfrm>
            <a:off x="8828678" y="1600736"/>
            <a:ext cx="2125979" cy="1153795"/>
            <a:chOff x="8407763" y="1422936"/>
            <a:chExt cx="2125979" cy="1153795"/>
          </a:xfrm>
        </p:grpSpPr>
        <p:sp>
          <p:nvSpPr>
            <p:cNvPr id="95" name="文本框 94"/>
            <p:cNvSpPr txBox="1"/>
            <p:nvPr/>
          </p:nvSpPr>
          <p:spPr>
            <a:xfrm>
              <a:off x="8407763" y="1422936"/>
              <a:ext cx="2031325" cy="369332"/>
            </a:xfrm>
            <a:prstGeom prst="rect">
              <a:avLst/>
            </a:prstGeom>
            <a:noFill/>
          </p:spPr>
          <p:txBody>
            <a:bodyPr wrap="none" rtlCol="0">
              <a:spAutoFit/>
            </a:bodyPr>
            <a:lstStyle/>
            <a:p>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把主人介绍给客人</a:t>
              </a:r>
            </a:p>
          </p:txBody>
        </p:sp>
        <p:sp>
          <p:nvSpPr>
            <p:cNvPr id="96" name="文本框 95"/>
            <p:cNvSpPr txBox="1"/>
            <p:nvPr/>
          </p:nvSpPr>
          <p:spPr>
            <a:xfrm>
              <a:off x="8591913" y="1930400"/>
              <a:ext cx="1941829" cy="646331"/>
            </a:xfrm>
            <a:prstGeom prst="rect">
              <a:avLst/>
            </a:prstGeom>
            <a:noFill/>
          </p:spPr>
          <p:txBody>
            <a:bodyPr wrap="square" rtlCol="0">
              <a:spAutoFit/>
            </a:bodyPr>
            <a:lstStyle/>
            <a:p>
              <a:r>
                <a:rPr lang="zh-CN" altLang="en-US" sz="12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98" name="组合 97"/>
          <p:cNvGrpSpPr/>
          <p:nvPr/>
        </p:nvGrpSpPr>
        <p:grpSpPr>
          <a:xfrm>
            <a:off x="3809599" y="4749800"/>
            <a:ext cx="2053789" cy="1414213"/>
            <a:chOff x="2285599" y="4902200"/>
            <a:chExt cx="2053789" cy="1414213"/>
          </a:xfrm>
        </p:grpSpPr>
        <p:sp>
          <p:nvSpPr>
            <p:cNvPr id="99" name="文本框 98"/>
            <p:cNvSpPr txBox="1"/>
            <p:nvPr/>
          </p:nvSpPr>
          <p:spPr>
            <a:xfrm>
              <a:off x="2285599" y="5670082"/>
              <a:ext cx="1854601" cy="646331"/>
            </a:xfrm>
            <a:prstGeom prst="rect">
              <a:avLst/>
            </a:prstGeom>
            <a:noFill/>
          </p:spPr>
          <p:txBody>
            <a:bodyPr wrap="square" rtlCol="0">
              <a:spAutoFit/>
            </a:bodyPr>
            <a:lstStyle/>
            <a:p>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把职位低的人介绍给职位高的人</a:t>
              </a:r>
            </a:p>
          </p:txBody>
        </p:sp>
        <p:sp>
          <p:nvSpPr>
            <p:cNvPr id="100" name="文本框 99"/>
            <p:cNvSpPr txBox="1"/>
            <p:nvPr/>
          </p:nvSpPr>
          <p:spPr>
            <a:xfrm>
              <a:off x="2397559" y="4902200"/>
              <a:ext cx="1941829" cy="646331"/>
            </a:xfrm>
            <a:prstGeom prst="rect">
              <a:avLst/>
            </a:prstGeom>
            <a:noFill/>
          </p:spPr>
          <p:txBody>
            <a:bodyPr wrap="square" rtlCol="0">
              <a:spAutoFit/>
            </a:bodyPr>
            <a:lstStyle/>
            <a:p>
              <a:r>
                <a:rPr lang="zh-CN" altLang="en-US" sz="12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102" name="组合 101"/>
          <p:cNvGrpSpPr/>
          <p:nvPr/>
        </p:nvGrpSpPr>
        <p:grpSpPr>
          <a:xfrm>
            <a:off x="7017255" y="4930273"/>
            <a:ext cx="2492990" cy="1065025"/>
            <a:chOff x="5769027" y="5082673"/>
            <a:chExt cx="2492990" cy="1065025"/>
          </a:xfrm>
        </p:grpSpPr>
        <p:sp>
          <p:nvSpPr>
            <p:cNvPr id="103" name="文本框 102"/>
            <p:cNvSpPr txBox="1"/>
            <p:nvPr/>
          </p:nvSpPr>
          <p:spPr>
            <a:xfrm>
              <a:off x="5769027" y="5778366"/>
              <a:ext cx="2492990" cy="369332"/>
            </a:xfrm>
            <a:prstGeom prst="rect">
              <a:avLst/>
            </a:prstGeom>
            <a:noFill/>
          </p:spPr>
          <p:txBody>
            <a:bodyPr wrap="none" rtlCol="0">
              <a:spAutoFit/>
            </a:bodyPr>
            <a:lstStyle/>
            <a:p>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把未婚者介绍给已婚者</a:t>
              </a:r>
            </a:p>
          </p:txBody>
        </p:sp>
        <p:sp>
          <p:nvSpPr>
            <p:cNvPr id="104" name="文本框 103"/>
            <p:cNvSpPr txBox="1"/>
            <p:nvPr/>
          </p:nvSpPr>
          <p:spPr>
            <a:xfrm>
              <a:off x="5880987" y="5082673"/>
              <a:ext cx="1941829" cy="646331"/>
            </a:xfrm>
            <a:prstGeom prst="rect">
              <a:avLst/>
            </a:prstGeom>
            <a:noFill/>
          </p:spPr>
          <p:txBody>
            <a:bodyPr wrap="square" rtlCol="0">
              <a:spAutoFit/>
            </a:bodyPr>
            <a:lstStyle/>
            <a:p>
              <a:r>
                <a:rPr lang="zh-CN" altLang="en-US" sz="12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106" name="组合 105"/>
          <p:cNvGrpSpPr/>
          <p:nvPr/>
        </p:nvGrpSpPr>
        <p:grpSpPr>
          <a:xfrm>
            <a:off x="10544610" y="4321852"/>
            <a:ext cx="1354621" cy="1812531"/>
            <a:chOff x="9847924" y="4474252"/>
            <a:chExt cx="1354621" cy="1812531"/>
          </a:xfrm>
        </p:grpSpPr>
        <p:sp>
          <p:nvSpPr>
            <p:cNvPr id="107" name="文本框 106"/>
            <p:cNvSpPr txBox="1"/>
            <p:nvPr/>
          </p:nvSpPr>
          <p:spPr>
            <a:xfrm>
              <a:off x="9849260" y="5363453"/>
              <a:ext cx="1353285" cy="923330"/>
            </a:xfrm>
            <a:prstGeom prst="rect">
              <a:avLst/>
            </a:prstGeom>
            <a:noFill/>
          </p:spPr>
          <p:txBody>
            <a:bodyPr wrap="square" rtlCol="0">
              <a:spAutoFit/>
            </a:bodyPr>
            <a:lstStyle/>
            <a:p>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把非官方人士介绍给官方人士</a:t>
              </a:r>
            </a:p>
          </p:txBody>
        </p:sp>
        <p:sp>
          <p:nvSpPr>
            <p:cNvPr id="108" name="文本框 107"/>
            <p:cNvSpPr txBox="1"/>
            <p:nvPr/>
          </p:nvSpPr>
          <p:spPr>
            <a:xfrm>
              <a:off x="9847924" y="4474252"/>
              <a:ext cx="1303584" cy="1015663"/>
            </a:xfrm>
            <a:prstGeom prst="rect">
              <a:avLst/>
            </a:prstGeom>
            <a:noFill/>
          </p:spPr>
          <p:txBody>
            <a:bodyPr wrap="square" rtlCol="0">
              <a:spAutoFit/>
            </a:bodyPr>
            <a:lstStyle/>
            <a:p>
              <a:r>
                <a:rPr lang="zh-CN" altLang="en-US" sz="12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109" name="组合 108"/>
          <p:cNvGrpSpPr/>
          <p:nvPr/>
        </p:nvGrpSpPr>
        <p:grpSpPr>
          <a:xfrm>
            <a:off x="2203450" y="1803399"/>
            <a:ext cx="882650" cy="1863559"/>
            <a:chOff x="679450" y="1625599"/>
            <a:chExt cx="882650" cy="1863559"/>
          </a:xfrm>
        </p:grpSpPr>
        <p:cxnSp>
          <p:nvCxnSpPr>
            <p:cNvPr id="110" name="直接连接符 109"/>
            <p:cNvCxnSpPr/>
            <p:nvPr/>
          </p:nvCxnSpPr>
          <p:spPr>
            <a:xfrm flipV="1">
              <a:off x="1120023" y="2968625"/>
              <a:ext cx="1504" cy="520533"/>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1" name="圆角矩形 10"/>
            <p:cNvSpPr/>
            <p:nvPr/>
          </p:nvSpPr>
          <p:spPr>
            <a:xfrm>
              <a:off x="1112921" y="1625599"/>
              <a:ext cx="323851" cy="612771"/>
            </a:xfrm>
            <a:custGeom>
              <a:avLst/>
              <a:gdLst>
                <a:gd name="connsiteX0" fmla="*/ 0 w 857250"/>
                <a:gd name="connsiteY0" fmla="*/ 244479 h 857250"/>
                <a:gd name="connsiteX1" fmla="*/ 244479 w 857250"/>
                <a:gd name="connsiteY1" fmla="*/ 0 h 857250"/>
                <a:gd name="connsiteX2" fmla="*/ 612771 w 857250"/>
                <a:gd name="connsiteY2" fmla="*/ 0 h 857250"/>
                <a:gd name="connsiteX3" fmla="*/ 857250 w 857250"/>
                <a:gd name="connsiteY3" fmla="*/ 244479 h 857250"/>
                <a:gd name="connsiteX4" fmla="*/ 857250 w 857250"/>
                <a:gd name="connsiteY4" fmla="*/ 612771 h 857250"/>
                <a:gd name="connsiteX5" fmla="*/ 612771 w 857250"/>
                <a:gd name="connsiteY5" fmla="*/ 857250 h 857250"/>
                <a:gd name="connsiteX6" fmla="*/ 244479 w 857250"/>
                <a:gd name="connsiteY6" fmla="*/ 857250 h 857250"/>
                <a:gd name="connsiteX7" fmla="*/ 0 w 857250"/>
                <a:gd name="connsiteY7" fmla="*/ 612771 h 857250"/>
                <a:gd name="connsiteX8" fmla="*/ 0 w 857250"/>
                <a:gd name="connsiteY8" fmla="*/ 244479 h 857250"/>
                <a:gd name="connsiteX0" fmla="*/ 857250 w 948690"/>
                <a:gd name="connsiteY0" fmla="*/ 612771 h 857250"/>
                <a:gd name="connsiteX1" fmla="*/ 612771 w 948690"/>
                <a:gd name="connsiteY1" fmla="*/ 857250 h 857250"/>
                <a:gd name="connsiteX2" fmla="*/ 244479 w 948690"/>
                <a:gd name="connsiteY2" fmla="*/ 857250 h 857250"/>
                <a:gd name="connsiteX3" fmla="*/ 0 w 948690"/>
                <a:gd name="connsiteY3" fmla="*/ 612771 h 857250"/>
                <a:gd name="connsiteX4" fmla="*/ 0 w 948690"/>
                <a:gd name="connsiteY4" fmla="*/ 244479 h 857250"/>
                <a:gd name="connsiteX5" fmla="*/ 244479 w 948690"/>
                <a:gd name="connsiteY5" fmla="*/ 0 h 857250"/>
                <a:gd name="connsiteX6" fmla="*/ 612771 w 948690"/>
                <a:gd name="connsiteY6" fmla="*/ 0 h 857250"/>
                <a:gd name="connsiteX7" fmla="*/ 857250 w 948690"/>
                <a:gd name="connsiteY7" fmla="*/ 244479 h 857250"/>
                <a:gd name="connsiteX8" fmla="*/ 948690 w 948690"/>
                <a:gd name="connsiteY8" fmla="*/ 704211 h 857250"/>
                <a:gd name="connsiteX0" fmla="*/ 612771 w 948690"/>
                <a:gd name="connsiteY0" fmla="*/ 857250 h 857250"/>
                <a:gd name="connsiteX1" fmla="*/ 244479 w 948690"/>
                <a:gd name="connsiteY1" fmla="*/ 857250 h 857250"/>
                <a:gd name="connsiteX2" fmla="*/ 0 w 948690"/>
                <a:gd name="connsiteY2" fmla="*/ 612771 h 857250"/>
                <a:gd name="connsiteX3" fmla="*/ 0 w 948690"/>
                <a:gd name="connsiteY3" fmla="*/ 244479 h 857250"/>
                <a:gd name="connsiteX4" fmla="*/ 244479 w 948690"/>
                <a:gd name="connsiteY4" fmla="*/ 0 h 857250"/>
                <a:gd name="connsiteX5" fmla="*/ 612771 w 948690"/>
                <a:gd name="connsiteY5" fmla="*/ 0 h 857250"/>
                <a:gd name="connsiteX6" fmla="*/ 857250 w 948690"/>
                <a:gd name="connsiteY6" fmla="*/ 244479 h 857250"/>
                <a:gd name="connsiteX7" fmla="*/ 948690 w 948690"/>
                <a:gd name="connsiteY7" fmla="*/ 704211 h 857250"/>
                <a:gd name="connsiteX0" fmla="*/ 612771 w 857250"/>
                <a:gd name="connsiteY0" fmla="*/ 857250 h 857250"/>
                <a:gd name="connsiteX1" fmla="*/ 244479 w 857250"/>
                <a:gd name="connsiteY1" fmla="*/ 857250 h 857250"/>
                <a:gd name="connsiteX2" fmla="*/ 0 w 857250"/>
                <a:gd name="connsiteY2" fmla="*/ 612771 h 857250"/>
                <a:gd name="connsiteX3" fmla="*/ 0 w 857250"/>
                <a:gd name="connsiteY3" fmla="*/ 244479 h 857250"/>
                <a:gd name="connsiteX4" fmla="*/ 244479 w 857250"/>
                <a:gd name="connsiteY4" fmla="*/ 0 h 857250"/>
                <a:gd name="connsiteX5" fmla="*/ 612771 w 857250"/>
                <a:gd name="connsiteY5" fmla="*/ 0 h 857250"/>
                <a:gd name="connsiteX6" fmla="*/ 857250 w 857250"/>
                <a:gd name="connsiteY6" fmla="*/ 244479 h 857250"/>
                <a:gd name="connsiteX0" fmla="*/ 612771 w 612771"/>
                <a:gd name="connsiteY0" fmla="*/ 857250 h 857250"/>
                <a:gd name="connsiteX1" fmla="*/ 244479 w 612771"/>
                <a:gd name="connsiteY1" fmla="*/ 857250 h 857250"/>
                <a:gd name="connsiteX2" fmla="*/ 0 w 612771"/>
                <a:gd name="connsiteY2" fmla="*/ 612771 h 857250"/>
                <a:gd name="connsiteX3" fmla="*/ 0 w 612771"/>
                <a:gd name="connsiteY3" fmla="*/ 244479 h 857250"/>
                <a:gd name="connsiteX4" fmla="*/ 244479 w 612771"/>
                <a:gd name="connsiteY4" fmla="*/ 0 h 857250"/>
                <a:gd name="connsiteX5" fmla="*/ 612771 w 612771"/>
                <a:gd name="connsiteY5" fmla="*/ 0 h 857250"/>
                <a:gd name="connsiteX0" fmla="*/ 244479 w 612771"/>
                <a:gd name="connsiteY0" fmla="*/ 857250 h 857250"/>
                <a:gd name="connsiteX1" fmla="*/ 0 w 612771"/>
                <a:gd name="connsiteY1" fmla="*/ 612771 h 857250"/>
                <a:gd name="connsiteX2" fmla="*/ 0 w 612771"/>
                <a:gd name="connsiteY2" fmla="*/ 244479 h 857250"/>
                <a:gd name="connsiteX3" fmla="*/ 244479 w 612771"/>
                <a:gd name="connsiteY3" fmla="*/ 0 h 857250"/>
                <a:gd name="connsiteX4" fmla="*/ 612771 w 612771"/>
                <a:gd name="connsiteY4" fmla="*/ 0 h 857250"/>
                <a:gd name="connsiteX0" fmla="*/ 0 w 612771"/>
                <a:gd name="connsiteY0" fmla="*/ 612771 h 612771"/>
                <a:gd name="connsiteX1" fmla="*/ 0 w 612771"/>
                <a:gd name="connsiteY1" fmla="*/ 244479 h 612771"/>
                <a:gd name="connsiteX2" fmla="*/ 244479 w 612771"/>
                <a:gd name="connsiteY2" fmla="*/ 0 h 612771"/>
                <a:gd name="connsiteX3" fmla="*/ 612771 w 612771"/>
                <a:gd name="connsiteY3" fmla="*/ 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323851 w 409571"/>
                <a:gd name="connsiteY3" fmla="*/ 795 h 612771"/>
                <a:gd name="connsiteX4" fmla="*/ 409571 w 409571"/>
                <a:gd name="connsiteY4" fmla="*/ 6350 h 612771"/>
                <a:gd name="connsiteX0" fmla="*/ 0 w 323851"/>
                <a:gd name="connsiteY0" fmla="*/ 612771 h 612771"/>
                <a:gd name="connsiteX1" fmla="*/ 0 w 323851"/>
                <a:gd name="connsiteY1" fmla="*/ 244479 h 612771"/>
                <a:gd name="connsiteX2" fmla="*/ 244479 w 323851"/>
                <a:gd name="connsiteY2" fmla="*/ 0 h 612771"/>
                <a:gd name="connsiteX3" fmla="*/ 323851 w 323851"/>
                <a:gd name="connsiteY3" fmla="*/ 795 h 612771"/>
              </a:gdLst>
              <a:ahLst/>
              <a:cxnLst>
                <a:cxn ang="0">
                  <a:pos x="connsiteX0" y="connsiteY0"/>
                </a:cxn>
                <a:cxn ang="0">
                  <a:pos x="connsiteX1" y="connsiteY1"/>
                </a:cxn>
                <a:cxn ang="0">
                  <a:pos x="connsiteX2" y="connsiteY2"/>
                </a:cxn>
                <a:cxn ang="0">
                  <a:pos x="connsiteX3" y="connsiteY3"/>
                </a:cxn>
              </a:cxnLst>
              <a:rect l="l" t="t" r="r" b="b"/>
              <a:pathLst>
                <a:path w="323851" h="612771">
                  <a:moveTo>
                    <a:pt x="0" y="612771"/>
                  </a:moveTo>
                  <a:lnTo>
                    <a:pt x="0" y="244479"/>
                  </a:lnTo>
                  <a:cubicBezTo>
                    <a:pt x="0" y="109457"/>
                    <a:pt x="109457" y="0"/>
                    <a:pt x="244479" y="0"/>
                  </a:cubicBezTo>
                  <a:lnTo>
                    <a:pt x="323851" y="795"/>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Swiss911 XCm BT" panose="020B0708030702060204" pitchFamily="34" charset="0"/>
                <a:ea typeface="微软雅黑 Light" panose="020B0502040204020203" pitchFamily="34" charset="-122"/>
              </a:endParaRPr>
            </a:p>
          </p:txBody>
        </p:sp>
        <p:sp>
          <p:nvSpPr>
            <p:cNvPr id="113" name="椭圆 112"/>
            <p:cNvSpPr/>
            <p:nvPr/>
          </p:nvSpPr>
          <p:spPr>
            <a:xfrm>
              <a:off x="679450" y="2082800"/>
              <a:ext cx="882650" cy="88265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01</a:t>
              </a:r>
              <a:endParaRPr lang="zh-CN" altLang="en-US" sz="4000">
                <a:latin typeface="Swiss911 XCm BT" panose="020B0708030702060204" pitchFamily="34" charset="0"/>
                <a:ea typeface="微软雅黑 Light" panose="020B0502040204020203" pitchFamily="34" charset="-122"/>
              </a:endParaRPr>
            </a:p>
          </p:txBody>
        </p:sp>
      </p:grpSp>
      <p:grpSp>
        <p:nvGrpSpPr>
          <p:cNvPr id="115" name="组合 114"/>
          <p:cNvGrpSpPr/>
          <p:nvPr/>
        </p:nvGrpSpPr>
        <p:grpSpPr>
          <a:xfrm>
            <a:off x="5051878" y="1490979"/>
            <a:ext cx="882650" cy="2175980"/>
            <a:chOff x="3803650" y="1313179"/>
            <a:chExt cx="882650" cy="2175980"/>
          </a:xfrm>
        </p:grpSpPr>
        <p:cxnSp>
          <p:nvCxnSpPr>
            <p:cNvPr id="116" name="直接连接符 115"/>
            <p:cNvCxnSpPr/>
            <p:nvPr/>
          </p:nvCxnSpPr>
          <p:spPr>
            <a:xfrm flipV="1">
              <a:off x="4244975" y="2650331"/>
              <a:ext cx="0" cy="83882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7" name="圆角矩形 10"/>
            <p:cNvSpPr/>
            <p:nvPr/>
          </p:nvSpPr>
          <p:spPr>
            <a:xfrm>
              <a:off x="4237121" y="1313179"/>
              <a:ext cx="323851" cy="612771"/>
            </a:xfrm>
            <a:custGeom>
              <a:avLst/>
              <a:gdLst>
                <a:gd name="connsiteX0" fmla="*/ 0 w 857250"/>
                <a:gd name="connsiteY0" fmla="*/ 244479 h 857250"/>
                <a:gd name="connsiteX1" fmla="*/ 244479 w 857250"/>
                <a:gd name="connsiteY1" fmla="*/ 0 h 857250"/>
                <a:gd name="connsiteX2" fmla="*/ 612771 w 857250"/>
                <a:gd name="connsiteY2" fmla="*/ 0 h 857250"/>
                <a:gd name="connsiteX3" fmla="*/ 857250 w 857250"/>
                <a:gd name="connsiteY3" fmla="*/ 244479 h 857250"/>
                <a:gd name="connsiteX4" fmla="*/ 857250 w 857250"/>
                <a:gd name="connsiteY4" fmla="*/ 612771 h 857250"/>
                <a:gd name="connsiteX5" fmla="*/ 612771 w 857250"/>
                <a:gd name="connsiteY5" fmla="*/ 857250 h 857250"/>
                <a:gd name="connsiteX6" fmla="*/ 244479 w 857250"/>
                <a:gd name="connsiteY6" fmla="*/ 857250 h 857250"/>
                <a:gd name="connsiteX7" fmla="*/ 0 w 857250"/>
                <a:gd name="connsiteY7" fmla="*/ 612771 h 857250"/>
                <a:gd name="connsiteX8" fmla="*/ 0 w 857250"/>
                <a:gd name="connsiteY8" fmla="*/ 244479 h 857250"/>
                <a:gd name="connsiteX0" fmla="*/ 857250 w 948690"/>
                <a:gd name="connsiteY0" fmla="*/ 612771 h 857250"/>
                <a:gd name="connsiteX1" fmla="*/ 612771 w 948690"/>
                <a:gd name="connsiteY1" fmla="*/ 857250 h 857250"/>
                <a:gd name="connsiteX2" fmla="*/ 244479 w 948690"/>
                <a:gd name="connsiteY2" fmla="*/ 857250 h 857250"/>
                <a:gd name="connsiteX3" fmla="*/ 0 w 948690"/>
                <a:gd name="connsiteY3" fmla="*/ 612771 h 857250"/>
                <a:gd name="connsiteX4" fmla="*/ 0 w 948690"/>
                <a:gd name="connsiteY4" fmla="*/ 244479 h 857250"/>
                <a:gd name="connsiteX5" fmla="*/ 244479 w 948690"/>
                <a:gd name="connsiteY5" fmla="*/ 0 h 857250"/>
                <a:gd name="connsiteX6" fmla="*/ 612771 w 948690"/>
                <a:gd name="connsiteY6" fmla="*/ 0 h 857250"/>
                <a:gd name="connsiteX7" fmla="*/ 857250 w 948690"/>
                <a:gd name="connsiteY7" fmla="*/ 244479 h 857250"/>
                <a:gd name="connsiteX8" fmla="*/ 948690 w 948690"/>
                <a:gd name="connsiteY8" fmla="*/ 704211 h 857250"/>
                <a:gd name="connsiteX0" fmla="*/ 612771 w 948690"/>
                <a:gd name="connsiteY0" fmla="*/ 857250 h 857250"/>
                <a:gd name="connsiteX1" fmla="*/ 244479 w 948690"/>
                <a:gd name="connsiteY1" fmla="*/ 857250 h 857250"/>
                <a:gd name="connsiteX2" fmla="*/ 0 w 948690"/>
                <a:gd name="connsiteY2" fmla="*/ 612771 h 857250"/>
                <a:gd name="connsiteX3" fmla="*/ 0 w 948690"/>
                <a:gd name="connsiteY3" fmla="*/ 244479 h 857250"/>
                <a:gd name="connsiteX4" fmla="*/ 244479 w 948690"/>
                <a:gd name="connsiteY4" fmla="*/ 0 h 857250"/>
                <a:gd name="connsiteX5" fmla="*/ 612771 w 948690"/>
                <a:gd name="connsiteY5" fmla="*/ 0 h 857250"/>
                <a:gd name="connsiteX6" fmla="*/ 857250 w 948690"/>
                <a:gd name="connsiteY6" fmla="*/ 244479 h 857250"/>
                <a:gd name="connsiteX7" fmla="*/ 948690 w 948690"/>
                <a:gd name="connsiteY7" fmla="*/ 704211 h 857250"/>
                <a:gd name="connsiteX0" fmla="*/ 612771 w 857250"/>
                <a:gd name="connsiteY0" fmla="*/ 857250 h 857250"/>
                <a:gd name="connsiteX1" fmla="*/ 244479 w 857250"/>
                <a:gd name="connsiteY1" fmla="*/ 857250 h 857250"/>
                <a:gd name="connsiteX2" fmla="*/ 0 w 857250"/>
                <a:gd name="connsiteY2" fmla="*/ 612771 h 857250"/>
                <a:gd name="connsiteX3" fmla="*/ 0 w 857250"/>
                <a:gd name="connsiteY3" fmla="*/ 244479 h 857250"/>
                <a:gd name="connsiteX4" fmla="*/ 244479 w 857250"/>
                <a:gd name="connsiteY4" fmla="*/ 0 h 857250"/>
                <a:gd name="connsiteX5" fmla="*/ 612771 w 857250"/>
                <a:gd name="connsiteY5" fmla="*/ 0 h 857250"/>
                <a:gd name="connsiteX6" fmla="*/ 857250 w 857250"/>
                <a:gd name="connsiteY6" fmla="*/ 244479 h 857250"/>
                <a:gd name="connsiteX0" fmla="*/ 612771 w 612771"/>
                <a:gd name="connsiteY0" fmla="*/ 857250 h 857250"/>
                <a:gd name="connsiteX1" fmla="*/ 244479 w 612771"/>
                <a:gd name="connsiteY1" fmla="*/ 857250 h 857250"/>
                <a:gd name="connsiteX2" fmla="*/ 0 w 612771"/>
                <a:gd name="connsiteY2" fmla="*/ 612771 h 857250"/>
                <a:gd name="connsiteX3" fmla="*/ 0 w 612771"/>
                <a:gd name="connsiteY3" fmla="*/ 244479 h 857250"/>
                <a:gd name="connsiteX4" fmla="*/ 244479 w 612771"/>
                <a:gd name="connsiteY4" fmla="*/ 0 h 857250"/>
                <a:gd name="connsiteX5" fmla="*/ 612771 w 612771"/>
                <a:gd name="connsiteY5" fmla="*/ 0 h 857250"/>
                <a:gd name="connsiteX0" fmla="*/ 244479 w 612771"/>
                <a:gd name="connsiteY0" fmla="*/ 857250 h 857250"/>
                <a:gd name="connsiteX1" fmla="*/ 0 w 612771"/>
                <a:gd name="connsiteY1" fmla="*/ 612771 h 857250"/>
                <a:gd name="connsiteX2" fmla="*/ 0 w 612771"/>
                <a:gd name="connsiteY2" fmla="*/ 244479 h 857250"/>
                <a:gd name="connsiteX3" fmla="*/ 244479 w 612771"/>
                <a:gd name="connsiteY3" fmla="*/ 0 h 857250"/>
                <a:gd name="connsiteX4" fmla="*/ 612771 w 612771"/>
                <a:gd name="connsiteY4" fmla="*/ 0 h 857250"/>
                <a:gd name="connsiteX0" fmla="*/ 0 w 612771"/>
                <a:gd name="connsiteY0" fmla="*/ 612771 h 612771"/>
                <a:gd name="connsiteX1" fmla="*/ 0 w 612771"/>
                <a:gd name="connsiteY1" fmla="*/ 244479 h 612771"/>
                <a:gd name="connsiteX2" fmla="*/ 244479 w 612771"/>
                <a:gd name="connsiteY2" fmla="*/ 0 h 612771"/>
                <a:gd name="connsiteX3" fmla="*/ 612771 w 612771"/>
                <a:gd name="connsiteY3" fmla="*/ 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323851 w 409571"/>
                <a:gd name="connsiteY3" fmla="*/ 795 h 612771"/>
                <a:gd name="connsiteX4" fmla="*/ 409571 w 409571"/>
                <a:gd name="connsiteY4" fmla="*/ 6350 h 612771"/>
                <a:gd name="connsiteX0" fmla="*/ 0 w 323851"/>
                <a:gd name="connsiteY0" fmla="*/ 612771 h 612771"/>
                <a:gd name="connsiteX1" fmla="*/ 0 w 323851"/>
                <a:gd name="connsiteY1" fmla="*/ 244479 h 612771"/>
                <a:gd name="connsiteX2" fmla="*/ 244479 w 323851"/>
                <a:gd name="connsiteY2" fmla="*/ 0 h 612771"/>
                <a:gd name="connsiteX3" fmla="*/ 323851 w 323851"/>
                <a:gd name="connsiteY3" fmla="*/ 795 h 612771"/>
              </a:gdLst>
              <a:ahLst/>
              <a:cxnLst>
                <a:cxn ang="0">
                  <a:pos x="connsiteX0" y="connsiteY0"/>
                </a:cxn>
                <a:cxn ang="0">
                  <a:pos x="connsiteX1" y="connsiteY1"/>
                </a:cxn>
                <a:cxn ang="0">
                  <a:pos x="connsiteX2" y="connsiteY2"/>
                </a:cxn>
                <a:cxn ang="0">
                  <a:pos x="connsiteX3" y="connsiteY3"/>
                </a:cxn>
              </a:cxnLst>
              <a:rect l="l" t="t" r="r" b="b"/>
              <a:pathLst>
                <a:path w="323851" h="612771">
                  <a:moveTo>
                    <a:pt x="0" y="612771"/>
                  </a:moveTo>
                  <a:lnTo>
                    <a:pt x="0" y="244479"/>
                  </a:lnTo>
                  <a:cubicBezTo>
                    <a:pt x="0" y="109457"/>
                    <a:pt x="109457" y="0"/>
                    <a:pt x="244479" y="0"/>
                  </a:cubicBezTo>
                  <a:lnTo>
                    <a:pt x="323851" y="795"/>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Swiss911 XCm BT" panose="020B0708030702060204" pitchFamily="34" charset="0"/>
                <a:ea typeface="微软雅黑 Light" panose="020B0502040204020203" pitchFamily="34" charset="-122"/>
              </a:endParaRPr>
            </a:p>
          </p:txBody>
        </p:sp>
        <p:sp>
          <p:nvSpPr>
            <p:cNvPr id="119" name="椭圆 118"/>
            <p:cNvSpPr/>
            <p:nvPr/>
          </p:nvSpPr>
          <p:spPr>
            <a:xfrm>
              <a:off x="3803650" y="1770380"/>
              <a:ext cx="882650" cy="88265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03</a:t>
              </a:r>
              <a:endParaRPr lang="zh-CN" altLang="en-US" sz="4000">
                <a:latin typeface="Swiss911 XCm BT" panose="020B0708030702060204" pitchFamily="34" charset="0"/>
                <a:ea typeface="微软雅黑 Light" panose="020B0502040204020203" pitchFamily="34" charset="-122"/>
              </a:endParaRPr>
            </a:p>
          </p:txBody>
        </p:sp>
      </p:grpSp>
      <p:grpSp>
        <p:nvGrpSpPr>
          <p:cNvPr id="121" name="组合 120"/>
          <p:cNvGrpSpPr/>
          <p:nvPr/>
        </p:nvGrpSpPr>
        <p:grpSpPr>
          <a:xfrm>
            <a:off x="8052708" y="1803399"/>
            <a:ext cx="882650" cy="1863559"/>
            <a:chOff x="7631793" y="1625599"/>
            <a:chExt cx="882650" cy="1863559"/>
          </a:xfrm>
        </p:grpSpPr>
        <p:cxnSp>
          <p:nvCxnSpPr>
            <p:cNvPr id="122" name="直接连接符 121"/>
            <p:cNvCxnSpPr/>
            <p:nvPr/>
          </p:nvCxnSpPr>
          <p:spPr>
            <a:xfrm flipV="1">
              <a:off x="8072366" y="2968625"/>
              <a:ext cx="1504" cy="520533"/>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圆角矩形 10"/>
            <p:cNvSpPr/>
            <p:nvPr/>
          </p:nvSpPr>
          <p:spPr>
            <a:xfrm>
              <a:off x="8065264" y="1625599"/>
              <a:ext cx="323851" cy="612771"/>
            </a:xfrm>
            <a:custGeom>
              <a:avLst/>
              <a:gdLst>
                <a:gd name="connsiteX0" fmla="*/ 0 w 857250"/>
                <a:gd name="connsiteY0" fmla="*/ 244479 h 857250"/>
                <a:gd name="connsiteX1" fmla="*/ 244479 w 857250"/>
                <a:gd name="connsiteY1" fmla="*/ 0 h 857250"/>
                <a:gd name="connsiteX2" fmla="*/ 612771 w 857250"/>
                <a:gd name="connsiteY2" fmla="*/ 0 h 857250"/>
                <a:gd name="connsiteX3" fmla="*/ 857250 w 857250"/>
                <a:gd name="connsiteY3" fmla="*/ 244479 h 857250"/>
                <a:gd name="connsiteX4" fmla="*/ 857250 w 857250"/>
                <a:gd name="connsiteY4" fmla="*/ 612771 h 857250"/>
                <a:gd name="connsiteX5" fmla="*/ 612771 w 857250"/>
                <a:gd name="connsiteY5" fmla="*/ 857250 h 857250"/>
                <a:gd name="connsiteX6" fmla="*/ 244479 w 857250"/>
                <a:gd name="connsiteY6" fmla="*/ 857250 h 857250"/>
                <a:gd name="connsiteX7" fmla="*/ 0 w 857250"/>
                <a:gd name="connsiteY7" fmla="*/ 612771 h 857250"/>
                <a:gd name="connsiteX8" fmla="*/ 0 w 857250"/>
                <a:gd name="connsiteY8" fmla="*/ 244479 h 857250"/>
                <a:gd name="connsiteX0" fmla="*/ 857250 w 948690"/>
                <a:gd name="connsiteY0" fmla="*/ 612771 h 857250"/>
                <a:gd name="connsiteX1" fmla="*/ 612771 w 948690"/>
                <a:gd name="connsiteY1" fmla="*/ 857250 h 857250"/>
                <a:gd name="connsiteX2" fmla="*/ 244479 w 948690"/>
                <a:gd name="connsiteY2" fmla="*/ 857250 h 857250"/>
                <a:gd name="connsiteX3" fmla="*/ 0 w 948690"/>
                <a:gd name="connsiteY3" fmla="*/ 612771 h 857250"/>
                <a:gd name="connsiteX4" fmla="*/ 0 w 948690"/>
                <a:gd name="connsiteY4" fmla="*/ 244479 h 857250"/>
                <a:gd name="connsiteX5" fmla="*/ 244479 w 948690"/>
                <a:gd name="connsiteY5" fmla="*/ 0 h 857250"/>
                <a:gd name="connsiteX6" fmla="*/ 612771 w 948690"/>
                <a:gd name="connsiteY6" fmla="*/ 0 h 857250"/>
                <a:gd name="connsiteX7" fmla="*/ 857250 w 948690"/>
                <a:gd name="connsiteY7" fmla="*/ 244479 h 857250"/>
                <a:gd name="connsiteX8" fmla="*/ 948690 w 948690"/>
                <a:gd name="connsiteY8" fmla="*/ 704211 h 857250"/>
                <a:gd name="connsiteX0" fmla="*/ 612771 w 948690"/>
                <a:gd name="connsiteY0" fmla="*/ 857250 h 857250"/>
                <a:gd name="connsiteX1" fmla="*/ 244479 w 948690"/>
                <a:gd name="connsiteY1" fmla="*/ 857250 h 857250"/>
                <a:gd name="connsiteX2" fmla="*/ 0 w 948690"/>
                <a:gd name="connsiteY2" fmla="*/ 612771 h 857250"/>
                <a:gd name="connsiteX3" fmla="*/ 0 w 948690"/>
                <a:gd name="connsiteY3" fmla="*/ 244479 h 857250"/>
                <a:gd name="connsiteX4" fmla="*/ 244479 w 948690"/>
                <a:gd name="connsiteY4" fmla="*/ 0 h 857250"/>
                <a:gd name="connsiteX5" fmla="*/ 612771 w 948690"/>
                <a:gd name="connsiteY5" fmla="*/ 0 h 857250"/>
                <a:gd name="connsiteX6" fmla="*/ 857250 w 948690"/>
                <a:gd name="connsiteY6" fmla="*/ 244479 h 857250"/>
                <a:gd name="connsiteX7" fmla="*/ 948690 w 948690"/>
                <a:gd name="connsiteY7" fmla="*/ 704211 h 857250"/>
                <a:gd name="connsiteX0" fmla="*/ 612771 w 857250"/>
                <a:gd name="connsiteY0" fmla="*/ 857250 h 857250"/>
                <a:gd name="connsiteX1" fmla="*/ 244479 w 857250"/>
                <a:gd name="connsiteY1" fmla="*/ 857250 h 857250"/>
                <a:gd name="connsiteX2" fmla="*/ 0 w 857250"/>
                <a:gd name="connsiteY2" fmla="*/ 612771 h 857250"/>
                <a:gd name="connsiteX3" fmla="*/ 0 w 857250"/>
                <a:gd name="connsiteY3" fmla="*/ 244479 h 857250"/>
                <a:gd name="connsiteX4" fmla="*/ 244479 w 857250"/>
                <a:gd name="connsiteY4" fmla="*/ 0 h 857250"/>
                <a:gd name="connsiteX5" fmla="*/ 612771 w 857250"/>
                <a:gd name="connsiteY5" fmla="*/ 0 h 857250"/>
                <a:gd name="connsiteX6" fmla="*/ 857250 w 857250"/>
                <a:gd name="connsiteY6" fmla="*/ 244479 h 857250"/>
                <a:gd name="connsiteX0" fmla="*/ 612771 w 612771"/>
                <a:gd name="connsiteY0" fmla="*/ 857250 h 857250"/>
                <a:gd name="connsiteX1" fmla="*/ 244479 w 612771"/>
                <a:gd name="connsiteY1" fmla="*/ 857250 h 857250"/>
                <a:gd name="connsiteX2" fmla="*/ 0 w 612771"/>
                <a:gd name="connsiteY2" fmla="*/ 612771 h 857250"/>
                <a:gd name="connsiteX3" fmla="*/ 0 w 612771"/>
                <a:gd name="connsiteY3" fmla="*/ 244479 h 857250"/>
                <a:gd name="connsiteX4" fmla="*/ 244479 w 612771"/>
                <a:gd name="connsiteY4" fmla="*/ 0 h 857250"/>
                <a:gd name="connsiteX5" fmla="*/ 612771 w 612771"/>
                <a:gd name="connsiteY5" fmla="*/ 0 h 857250"/>
                <a:gd name="connsiteX0" fmla="*/ 244479 w 612771"/>
                <a:gd name="connsiteY0" fmla="*/ 857250 h 857250"/>
                <a:gd name="connsiteX1" fmla="*/ 0 w 612771"/>
                <a:gd name="connsiteY1" fmla="*/ 612771 h 857250"/>
                <a:gd name="connsiteX2" fmla="*/ 0 w 612771"/>
                <a:gd name="connsiteY2" fmla="*/ 244479 h 857250"/>
                <a:gd name="connsiteX3" fmla="*/ 244479 w 612771"/>
                <a:gd name="connsiteY3" fmla="*/ 0 h 857250"/>
                <a:gd name="connsiteX4" fmla="*/ 612771 w 612771"/>
                <a:gd name="connsiteY4" fmla="*/ 0 h 857250"/>
                <a:gd name="connsiteX0" fmla="*/ 0 w 612771"/>
                <a:gd name="connsiteY0" fmla="*/ 612771 h 612771"/>
                <a:gd name="connsiteX1" fmla="*/ 0 w 612771"/>
                <a:gd name="connsiteY1" fmla="*/ 244479 h 612771"/>
                <a:gd name="connsiteX2" fmla="*/ 244479 w 612771"/>
                <a:gd name="connsiteY2" fmla="*/ 0 h 612771"/>
                <a:gd name="connsiteX3" fmla="*/ 612771 w 612771"/>
                <a:gd name="connsiteY3" fmla="*/ 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323851 w 409571"/>
                <a:gd name="connsiteY3" fmla="*/ 795 h 612771"/>
                <a:gd name="connsiteX4" fmla="*/ 409571 w 409571"/>
                <a:gd name="connsiteY4" fmla="*/ 6350 h 612771"/>
                <a:gd name="connsiteX0" fmla="*/ 0 w 323851"/>
                <a:gd name="connsiteY0" fmla="*/ 612771 h 612771"/>
                <a:gd name="connsiteX1" fmla="*/ 0 w 323851"/>
                <a:gd name="connsiteY1" fmla="*/ 244479 h 612771"/>
                <a:gd name="connsiteX2" fmla="*/ 244479 w 323851"/>
                <a:gd name="connsiteY2" fmla="*/ 0 h 612771"/>
                <a:gd name="connsiteX3" fmla="*/ 323851 w 323851"/>
                <a:gd name="connsiteY3" fmla="*/ 795 h 612771"/>
              </a:gdLst>
              <a:ahLst/>
              <a:cxnLst>
                <a:cxn ang="0">
                  <a:pos x="connsiteX0" y="connsiteY0"/>
                </a:cxn>
                <a:cxn ang="0">
                  <a:pos x="connsiteX1" y="connsiteY1"/>
                </a:cxn>
                <a:cxn ang="0">
                  <a:pos x="connsiteX2" y="connsiteY2"/>
                </a:cxn>
                <a:cxn ang="0">
                  <a:pos x="connsiteX3" y="connsiteY3"/>
                </a:cxn>
              </a:cxnLst>
              <a:rect l="l" t="t" r="r" b="b"/>
              <a:pathLst>
                <a:path w="323851" h="612771">
                  <a:moveTo>
                    <a:pt x="0" y="612771"/>
                  </a:moveTo>
                  <a:lnTo>
                    <a:pt x="0" y="244479"/>
                  </a:lnTo>
                  <a:cubicBezTo>
                    <a:pt x="0" y="109457"/>
                    <a:pt x="109457" y="0"/>
                    <a:pt x="244479" y="0"/>
                  </a:cubicBezTo>
                  <a:lnTo>
                    <a:pt x="323851" y="795"/>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Swiss911 XCm BT" panose="020B0708030702060204" pitchFamily="34" charset="0"/>
                <a:ea typeface="微软雅黑 Light" panose="020B0502040204020203" pitchFamily="34" charset="-122"/>
              </a:endParaRPr>
            </a:p>
          </p:txBody>
        </p:sp>
        <p:sp>
          <p:nvSpPr>
            <p:cNvPr id="125" name="椭圆 124"/>
            <p:cNvSpPr/>
            <p:nvPr/>
          </p:nvSpPr>
          <p:spPr>
            <a:xfrm>
              <a:off x="7631793" y="2082800"/>
              <a:ext cx="882650" cy="88265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05</a:t>
              </a:r>
              <a:endParaRPr lang="zh-CN" altLang="en-US" sz="4000">
                <a:latin typeface="Swiss911 XCm BT" panose="020B0708030702060204" pitchFamily="34" charset="0"/>
                <a:ea typeface="微软雅黑 Light" panose="020B0502040204020203" pitchFamily="34" charset="-122"/>
              </a:endParaRPr>
            </a:p>
          </p:txBody>
        </p:sp>
      </p:grpSp>
      <p:grpSp>
        <p:nvGrpSpPr>
          <p:cNvPr id="127" name="组合 126"/>
          <p:cNvGrpSpPr/>
          <p:nvPr/>
        </p:nvGrpSpPr>
        <p:grpSpPr>
          <a:xfrm>
            <a:off x="3003550" y="3571082"/>
            <a:ext cx="882650" cy="2185187"/>
            <a:chOff x="1479550" y="3723482"/>
            <a:chExt cx="882650" cy="2185187"/>
          </a:xfrm>
        </p:grpSpPr>
        <p:cxnSp>
          <p:nvCxnSpPr>
            <p:cNvPr id="128" name="直接连接符 127"/>
            <p:cNvCxnSpPr/>
            <p:nvPr/>
          </p:nvCxnSpPr>
          <p:spPr>
            <a:xfrm flipV="1">
              <a:off x="1920875" y="3723482"/>
              <a:ext cx="0" cy="69849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9" name="圆角矩形 10"/>
            <p:cNvSpPr/>
            <p:nvPr/>
          </p:nvSpPr>
          <p:spPr>
            <a:xfrm rot="10800000" flipH="1">
              <a:off x="1902459" y="5295898"/>
              <a:ext cx="320040" cy="612771"/>
            </a:xfrm>
            <a:custGeom>
              <a:avLst/>
              <a:gdLst>
                <a:gd name="connsiteX0" fmla="*/ 0 w 857250"/>
                <a:gd name="connsiteY0" fmla="*/ 244479 h 857250"/>
                <a:gd name="connsiteX1" fmla="*/ 244479 w 857250"/>
                <a:gd name="connsiteY1" fmla="*/ 0 h 857250"/>
                <a:gd name="connsiteX2" fmla="*/ 612771 w 857250"/>
                <a:gd name="connsiteY2" fmla="*/ 0 h 857250"/>
                <a:gd name="connsiteX3" fmla="*/ 857250 w 857250"/>
                <a:gd name="connsiteY3" fmla="*/ 244479 h 857250"/>
                <a:gd name="connsiteX4" fmla="*/ 857250 w 857250"/>
                <a:gd name="connsiteY4" fmla="*/ 612771 h 857250"/>
                <a:gd name="connsiteX5" fmla="*/ 612771 w 857250"/>
                <a:gd name="connsiteY5" fmla="*/ 857250 h 857250"/>
                <a:gd name="connsiteX6" fmla="*/ 244479 w 857250"/>
                <a:gd name="connsiteY6" fmla="*/ 857250 h 857250"/>
                <a:gd name="connsiteX7" fmla="*/ 0 w 857250"/>
                <a:gd name="connsiteY7" fmla="*/ 612771 h 857250"/>
                <a:gd name="connsiteX8" fmla="*/ 0 w 857250"/>
                <a:gd name="connsiteY8" fmla="*/ 244479 h 857250"/>
                <a:gd name="connsiteX0" fmla="*/ 857250 w 948690"/>
                <a:gd name="connsiteY0" fmla="*/ 612771 h 857250"/>
                <a:gd name="connsiteX1" fmla="*/ 612771 w 948690"/>
                <a:gd name="connsiteY1" fmla="*/ 857250 h 857250"/>
                <a:gd name="connsiteX2" fmla="*/ 244479 w 948690"/>
                <a:gd name="connsiteY2" fmla="*/ 857250 h 857250"/>
                <a:gd name="connsiteX3" fmla="*/ 0 w 948690"/>
                <a:gd name="connsiteY3" fmla="*/ 612771 h 857250"/>
                <a:gd name="connsiteX4" fmla="*/ 0 w 948690"/>
                <a:gd name="connsiteY4" fmla="*/ 244479 h 857250"/>
                <a:gd name="connsiteX5" fmla="*/ 244479 w 948690"/>
                <a:gd name="connsiteY5" fmla="*/ 0 h 857250"/>
                <a:gd name="connsiteX6" fmla="*/ 612771 w 948690"/>
                <a:gd name="connsiteY6" fmla="*/ 0 h 857250"/>
                <a:gd name="connsiteX7" fmla="*/ 857250 w 948690"/>
                <a:gd name="connsiteY7" fmla="*/ 244479 h 857250"/>
                <a:gd name="connsiteX8" fmla="*/ 948690 w 948690"/>
                <a:gd name="connsiteY8" fmla="*/ 704211 h 857250"/>
                <a:gd name="connsiteX0" fmla="*/ 612771 w 948690"/>
                <a:gd name="connsiteY0" fmla="*/ 857250 h 857250"/>
                <a:gd name="connsiteX1" fmla="*/ 244479 w 948690"/>
                <a:gd name="connsiteY1" fmla="*/ 857250 h 857250"/>
                <a:gd name="connsiteX2" fmla="*/ 0 w 948690"/>
                <a:gd name="connsiteY2" fmla="*/ 612771 h 857250"/>
                <a:gd name="connsiteX3" fmla="*/ 0 w 948690"/>
                <a:gd name="connsiteY3" fmla="*/ 244479 h 857250"/>
                <a:gd name="connsiteX4" fmla="*/ 244479 w 948690"/>
                <a:gd name="connsiteY4" fmla="*/ 0 h 857250"/>
                <a:gd name="connsiteX5" fmla="*/ 612771 w 948690"/>
                <a:gd name="connsiteY5" fmla="*/ 0 h 857250"/>
                <a:gd name="connsiteX6" fmla="*/ 857250 w 948690"/>
                <a:gd name="connsiteY6" fmla="*/ 244479 h 857250"/>
                <a:gd name="connsiteX7" fmla="*/ 948690 w 948690"/>
                <a:gd name="connsiteY7" fmla="*/ 704211 h 857250"/>
                <a:gd name="connsiteX0" fmla="*/ 612771 w 857250"/>
                <a:gd name="connsiteY0" fmla="*/ 857250 h 857250"/>
                <a:gd name="connsiteX1" fmla="*/ 244479 w 857250"/>
                <a:gd name="connsiteY1" fmla="*/ 857250 h 857250"/>
                <a:gd name="connsiteX2" fmla="*/ 0 w 857250"/>
                <a:gd name="connsiteY2" fmla="*/ 612771 h 857250"/>
                <a:gd name="connsiteX3" fmla="*/ 0 w 857250"/>
                <a:gd name="connsiteY3" fmla="*/ 244479 h 857250"/>
                <a:gd name="connsiteX4" fmla="*/ 244479 w 857250"/>
                <a:gd name="connsiteY4" fmla="*/ 0 h 857250"/>
                <a:gd name="connsiteX5" fmla="*/ 612771 w 857250"/>
                <a:gd name="connsiteY5" fmla="*/ 0 h 857250"/>
                <a:gd name="connsiteX6" fmla="*/ 857250 w 857250"/>
                <a:gd name="connsiteY6" fmla="*/ 244479 h 857250"/>
                <a:gd name="connsiteX0" fmla="*/ 612771 w 612771"/>
                <a:gd name="connsiteY0" fmla="*/ 857250 h 857250"/>
                <a:gd name="connsiteX1" fmla="*/ 244479 w 612771"/>
                <a:gd name="connsiteY1" fmla="*/ 857250 h 857250"/>
                <a:gd name="connsiteX2" fmla="*/ 0 w 612771"/>
                <a:gd name="connsiteY2" fmla="*/ 612771 h 857250"/>
                <a:gd name="connsiteX3" fmla="*/ 0 w 612771"/>
                <a:gd name="connsiteY3" fmla="*/ 244479 h 857250"/>
                <a:gd name="connsiteX4" fmla="*/ 244479 w 612771"/>
                <a:gd name="connsiteY4" fmla="*/ 0 h 857250"/>
                <a:gd name="connsiteX5" fmla="*/ 612771 w 612771"/>
                <a:gd name="connsiteY5" fmla="*/ 0 h 857250"/>
                <a:gd name="connsiteX0" fmla="*/ 244479 w 612771"/>
                <a:gd name="connsiteY0" fmla="*/ 857250 h 857250"/>
                <a:gd name="connsiteX1" fmla="*/ 0 w 612771"/>
                <a:gd name="connsiteY1" fmla="*/ 612771 h 857250"/>
                <a:gd name="connsiteX2" fmla="*/ 0 w 612771"/>
                <a:gd name="connsiteY2" fmla="*/ 244479 h 857250"/>
                <a:gd name="connsiteX3" fmla="*/ 244479 w 612771"/>
                <a:gd name="connsiteY3" fmla="*/ 0 h 857250"/>
                <a:gd name="connsiteX4" fmla="*/ 612771 w 612771"/>
                <a:gd name="connsiteY4" fmla="*/ 0 h 857250"/>
                <a:gd name="connsiteX0" fmla="*/ 0 w 612771"/>
                <a:gd name="connsiteY0" fmla="*/ 612771 h 612771"/>
                <a:gd name="connsiteX1" fmla="*/ 0 w 612771"/>
                <a:gd name="connsiteY1" fmla="*/ 244479 h 612771"/>
                <a:gd name="connsiteX2" fmla="*/ 244479 w 612771"/>
                <a:gd name="connsiteY2" fmla="*/ 0 h 612771"/>
                <a:gd name="connsiteX3" fmla="*/ 612771 w 612771"/>
                <a:gd name="connsiteY3" fmla="*/ 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323851 w 409571"/>
                <a:gd name="connsiteY3" fmla="*/ 795 h 612771"/>
                <a:gd name="connsiteX4" fmla="*/ 409571 w 409571"/>
                <a:gd name="connsiteY4" fmla="*/ 6350 h 612771"/>
                <a:gd name="connsiteX0" fmla="*/ 0 w 323851"/>
                <a:gd name="connsiteY0" fmla="*/ 612771 h 612771"/>
                <a:gd name="connsiteX1" fmla="*/ 0 w 323851"/>
                <a:gd name="connsiteY1" fmla="*/ 244479 h 612771"/>
                <a:gd name="connsiteX2" fmla="*/ 244479 w 323851"/>
                <a:gd name="connsiteY2" fmla="*/ 0 h 612771"/>
                <a:gd name="connsiteX3" fmla="*/ 323851 w 323851"/>
                <a:gd name="connsiteY3" fmla="*/ 795 h 612771"/>
              </a:gdLst>
              <a:ahLst/>
              <a:cxnLst>
                <a:cxn ang="0">
                  <a:pos x="connsiteX0" y="connsiteY0"/>
                </a:cxn>
                <a:cxn ang="0">
                  <a:pos x="connsiteX1" y="connsiteY1"/>
                </a:cxn>
                <a:cxn ang="0">
                  <a:pos x="connsiteX2" y="connsiteY2"/>
                </a:cxn>
                <a:cxn ang="0">
                  <a:pos x="connsiteX3" y="connsiteY3"/>
                </a:cxn>
              </a:cxnLst>
              <a:rect l="l" t="t" r="r" b="b"/>
              <a:pathLst>
                <a:path w="323851" h="612771">
                  <a:moveTo>
                    <a:pt x="0" y="612771"/>
                  </a:moveTo>
                  <a:lnTo>
                    <a:pt x="0" y="244479"/>
                  </a:lnTo>
                  <a:cubicBezTo>
                    <a:pt x="0" y="109457"/>
                    <a:pt x="109457" y="0"/>
                    <a:pt x="244479" y="0"/>
                  </a:cubicBezTo>
                  <a:lnTo>
                    <a:pt x="323851" y="795"/>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Swiss911 XCm BT" panose="020B0708030702060204" pitchFamily="34" charset="0"/>
                <a:ea typeface="微软雅黑 Light" panose="020B0502040204020203" pitchFamily="34" charset="-122"/>
              </a:endParaRPr>
            </a:p>
          </p:txBody>
        </p:sp>
        <p:sp>
          <p:nvSpPr>
            <p:cNvPr id="131" name="椭圆 130"/>
            <p:cNvSpPr/>
            <p:nvPr/>
          </p:nvSpPr>
          <p:spPr>
            <a:xfrm>
              <a:off x="1479550" y="4419600"/>
              <a:ext cx="882650" cy="88265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02</a:t>
              </a:r>
              <a:endParaRPr lang="zh-CN" altLang="en-US" sz="4000">
                <a:latin typeface="Swiss911 XCm BT" panose="020B0708030702060204" pitchFamily="34" charset="0"/>
                <a:ea typeface="微软雅黑 Light" panose="020B0502040204020203" pitchFamily="34" charset="-122"/>
              </a:endParaRPr>
            </a:p>
          </p:txBody>
        </p:sp>
      </p:grpSp>
      <p:grpSp>
        <p:nvGrpSpPr>
          <p:cNvPr id="133" name="组合 132"/>
          <p:cNvGrpSpPr/>
          <p:nvPr/>
        </p:nvGrpSpPr>
        <p:grpSpPr>
          <a:xfrm>
            <a:off x="6211206" y="3582988"/>
            <a:ext cx="882650" cy="2281565"/>
            <a:chOff x="4962978" y="3735388"/>
            <a:chExt cx="882650" cy="2281565"/>
          </a:xfrm>
        </p:grpSpPr>
        <p:cxnSp>
          <p:nvCxnSpPr>
            <p:cNvPr id="134" name="直接连接符 133"/>
            <p:cNvCxnSpPr/>
            <p:nvPr/>
          </p:nvCxnSpPr>
          <p:spPr>
            <a:xfrm flipV="1">
              <a:off x="5404303" y="3735388"/>
              <a:ext cx="0" cy="86756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5" name="圆角矩形 10"/>
            <p:cNvSpPr/>
            <p:nvPr/>
          </p:nvSpPr>
          <p:spPr>
            <a:xfrm rot="10800000" flipH="1">
              <a:off x="5385887" y="5404182"/>
              <a:ext cx="320040" cy="612771"/>
            </a:xfrm>
            <a:custGeom>
              <a:avLst/>
              <a:gdLst>
                <a:gd name="connsiteX0" fmla="*/ 0 w 857250"/>
                <a:gd name="connsiteY0" fmla="*/ 244479 h 857250"/>
                <a:gd name="connsiteX1" fmla="*/ 244479 w 857250"/>
                <a:gd name="connsiteY1" fmla="*/ 0 h 857250"/>
                <a:gd name="connsiteX2" fmla="*/ 612771 w 857250"/>
                <a:gd name="connsiteY2" fmla="*/ 0 h 857250"/>
                <a:gd name="connsiteX3" fmla="*/ 857250 w 857250"/>
                <a:gd name="connsiteY3" fmla="*/ 244479 h 857250"/>
                <a:gd name="connsiteX4" fmla="*/ 857250 w 857250"/>
                <a:gd name="connsiteY4" fmla="*/ 612771 h 857250"/>
                <a:gd name="connsiteX5" fmla="*/ 612771 w 857250"/>
                <a:gd name="connsiteY5" fmla="*/ 857250 h 857250"/>
                <a:gd name="connsiteX6" fmla="*/ 244479 w 857250"/>
                <a:gd name="connsiteY6" fmla="*/ 857250 h 857250"/>
                <a:gd name="connsiteX7" fmla="*/ 0 w 857250"/>
                <a:gd name="connsiteY7" fmla="*/ 612771 h 857250"/>
                <a:gd name="connsiteX8" fmla="*/ 0 w 857250"/>
                <a:gd name="connsiteY8" fmla="*/ 244479 h 857250"/>
                <a:gd name="connsiteX0" fmla="*/ 857250 w 948690"/>
                <a:gd name="connsiteY0" fmla="*/ 612771 h 857250"/>
                <a:gd name="connsiteX1" fmla="*/ 612771 w 948690"/>
                <a:gd name="connsiteY1" fmla="*/ 857250 h 857250"/>
                <a:gd name="connsiteX2" fmla="*/ 244479 w 948690"/>
                <a:gd name="connsiteY2" fmla="*/ 857250 h 857250"/>
                <a:gd name="connsiteX3" fmla="*/ 0 w 948690"/>
                <a:gd name="connsiteY3" fmla="*/ 612771 h 857250"/>
                <a:gd name="connsiteX4" fmla="*/ 0 w 948690"/>
                <a:gd name="connsiteY4" fmla="*/ 244479 h 857250"/>
                <a:gd name="connsiteX5" fmla="*/ 244479 w 948690"/>
                <a:gd name="connsiteY5" fmla="*/ 0 h 857250"/>
                <a:gd name="connsiteX6" fmla="*/ 612771 w 948690"/>
                <a:gd name="connsiteY6" fmla="*/ 0 h 857250"/>
                <a:gd name="connsiteX7" fmla="*/ 857250 w 948690"/>
                <a:gd name="connsiteY7" fmla="*/ 244479 h 857250"/>
                <a:gd name="connsiteX8" fmla="*/ 948690 w 948690"/>
                <a:gd name="connsiteY8" fmla="*/ 704211 h 857250"/>
                <a:gd name="connsiteX0" fmla="*/ 612771 w 948690"/>
                <a:gd name="connsiteY0" fmla="*/ 857250 h 857250"/>
                <a:gd name="connsiteX1" fmla="*/ 244479 w 948690"/>
                <a:gd name="connsiteY1" fmla="*/ 857250 h 857250"/>
                <a:gd name="connsiteX2" fmla="*/ 0 w 948690"/>
                <a:gd name="connsiteY2" fmla="*/ 612771 h 857250"/>
                <a:gd name="connsiteX3" fmla="*/ 0 w 948690"/>
                <a:gd name="connsiteY3" fmla="*/ 244479 h 857250"/>
                <a:gd name="connsiteX4" fmla="*/ 244479 w 948690"/>
                <a:gd name="connsiteY4" fmla="*/ 0 h 857250"/>
                <a:gd name="connsiteX5" fmla="*/ 612771 w 948690"/>
                <a:gd name="connsiteY5" fmla="*/ 0 h 857250"/>
                <a:gd name="connsiteX6" fmla="*/ 857250 w 948690"/>
                <a:gd name="connsiteY6" fmla="*/ 244479 h 857250"/>
                <a:gd name="connsiteX7" fmla="*/ 948690 w 948690"/>
                <a:gd name="connsiteY7" fmla="*/ 704211 h 857250"/>
                <a:gd name="connsiteX0" fmla="*/ 612771 w 857250"/>
                <a:gd name="connsiteY0" fmla="*/ 857250 h 857250"/>
                <a:gd name="connsiteX1" fmla="*/ 244479 w 857250"/>
                <a:gd name="connsiteY1" fmla="*/ 857250 h 857250"/>
                <a:gd name="connsiteX2" fmla="*/ 0 w 857250"/>
                <a:gd name="connsiteY2" fmla="*/ 612771 h 857250"/>
                <a:gd name="connsiteX3" fmla="*/ 0 w 857250"/>
                <a:gd name="connsiteY3" fmla="*/ 244479 h 857250"/>
                <a:gd name="connsiteX4" fmla="*/ 244479 w 857250"/>
                <a:gd name="connsiteY4" fmla="*/ 0 h 857250"/>
                <a:gd name="connsiteX5" fmla="*/ 612771 w 857250"/>
                <a:gd name="connsiteY5" fmla="*/ 0 h 857250"/>
                <a:gd name="connsiteX6" fmla="*/ 857250 w 857250"/>
                <a:gd name="connsiteY6" fmla="*/ 244479 h 857250"/>
                <a:gd name="connsiteX0" fmla="*/ 612771 w 612771"/>
                <a:gd name="connsiteY0" fmla="*/ 857250 h 857250"/>
                <a:gd name="connsiteX1" fmla="*/ 244479 w 612771"/>
                <a:gd name="connsiteY1" fmla="*/ 857250 h 857250"/>
                <a:gd name="connsiteX2" fmla="*/ 0 w 612771"/>
                <a:gd name="connsiteY2" fmla="*/ 612771 h 857250"/>
                <a:gd name="connsiteX3" fmla="*/ 0 w 612771"/>
                <a:gd name="connsiteY3" fmla="*/ 244479 h 857250"/>
                <a:gd name="connsiteX4" fmla="*/ 244479 w 612771"/>
                <a:gd name="connsiteY4" fmla="*/ 0 h 857250"/>
                <a:gd name="connsiteX5" fmla="*/ 612771 w 612771"/>
                <a:gd name="connsiteY5" fmla="*/ 0 h 857250"/>
                <a:gd name="connsiteX0" fmla="*/ 244479 w 612771"/>
                <a:gd name="connsiteY0" fmla="*/ 857250 h 857250"/>
                <a:gd name="connsiteX1" fmla="*/ 0 w 612771"/>
                <a:gd name="connsiteY1" fmla="*/ 612771 h 857250"/>
                <a:gd name="connsiteX2" fmla="*/ 0 w 612771"/>
                <a:gd name="connsiteY2" fmla="*/ 244479 h 857250"/>
                <a:gd name="connsiteX3" fmla="*/ 244479 w 612771"/>
                <a:gd name="connsiteY3" fmla="*/ 0 h 857250"/>
                <a:gd name="connsiteX4" fmla="*/ 612771 w 612771"/>
                <a:gd name="connsiteY4" fmla="*/ 0 h 857250"/>
                <a:gd name="connsiteX0" fmla="*/ 0 w 612771"/>
                <a:gd name="connsiteY0" fmla="*/ 612771 h 612771"/>
                <a:gd name="connsiteX1" fmla="*/ 0 w 612771"/>
                <a:gd name="connsiteY1" fmla="*/ 244479 h 612771"/>
                <a:gd name="connsiteX2" fmla="*/ 244479 w 612771"/>
                <a:gd name="connsiteY2" fmla="*/ 0 h 612771"/>
                <a:gd name="connsiteX3" fmla="*/ 612771 w 612771"/>
                <a:gd name="connsiteY3" fmla="*/ 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323851 w 409571"/>
                <a:gd name="connsiteY3" fmla="*/ 795 h 612771"/>
                <a:gd name="connsiteX4" fmla="*/ 409571 w 409571"/>
                <a:gd name="connsiteY4" fmla="*/ 6350 h 612771"/>
                <a:gd name="connsiteX0" fmla="*/ 0 w 323851"/>
                <a:gd name="connsiteY0" fmla="*/ 612771 h 612771"/>
                <a:gd name="connsiteX1" fmla="*/ 0 w 323851"/>
                <a:gd name="connsiteY1" fmla="*/ 244479 h 612771"/>
                <a:gd name="connsiteX2" fmla="*/ 244479 w 323851"/>
                <a:gd name="connsiteY2" fmla="*/ 0 h 612771"/>
                <a:gd name="connsiteX3" fmla="*/ 323851 w 323851"/>
                <a:gd name="connsiteY3" fmla="*/ 795 h 612771"/>
              </a:gdLst>
              <a:ahLst/>
              <a:cxnLst>
                <a:cxn ang="0">
                  <a:pos x="connsiteX0" y="connsiteY0"/>
                </a:cxn>
                <a:cxn ang="0">
                  <a:pos x="connsiteX1" y="connsiteY1"/>
                </a:cxn>
                <a:cxn ang="0">
                  <a:pos x="connsiteX2" y="connsiteY2"/>
                </a:cxn>
                <a:cxn ang="0">
                  <a:pos x="connsiteX3" y="connsiteY3"/>
                </a:cxn>
              </a:cxnLst>
              <a:rect l="l" t="t" r="r" b="b"/>
              <a:pathLst>
                <a:path w="323851" h="612771">
                  <a:moveTo>
                    <a:pt x="0" y="612771"/>
                  </a:moveTo>
                  <a:lnTo>
                    <a:pt x="0" y="244479"/>
                  </a:lnTo>
                  <a:cubicBezTo>
                    <a:pt x="0" y="109457"/>
                    <a:pt x="109457" y="0"/>
                    <a:pt x="244479" y="0"/>
                  </a:cubicBezTo>
                  <a:lnTo>
                    <a:pt x="323851" y="795"/>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Swiss911 XCm BT" panose="020B0708030702060204" pitchFamily="34" charset="0"/>
                <a:ea typeface="微软雅黑 Light" panose="020B0502040204020203" pitchFamily="34" charset="-122"/>
              </a:endParaRPr>
            </a:p>
          </p:txBody>
        </p:sp>
        <p:sp>
          <p:nvSpPr>
            <p:cNvPr id="137" name="椭圆 136"/>
            <p:cNvSpPr/>
            <p:nvPr/>
          </p:nvSpPr>
          <p:spPr>
            <a:xfrm>
              <a:off x="4962978" y="4600073"/>
              <a:ext cx="882650" cy="88265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04</a:t>
              </a:r>
              <a:endParaRPr lang="zh-CN" altLang="en-US" sz="4000">
                <a:latin typeface="Swiss911 XCm BT" panose="020B0708030702060204" pitchFamily="34" charset="0"/>
                <a:ea typeface="微软雅黑 Light" panose="020B0502040204020203" pitchFamily="34" charset="-122"/>
              </a:endParaRPr>
            </a:p>
          </p:txBody>
        </p:sp>
      </p:grpSp>
      <p:grpSp>
        <p:nvGrpSpPr>
          <p:cNvPr id="139" name="组合 138"/>
          <p:cNvGrpSpPr/>
          <p:nvPr/>
        </p:nvGrpSpPr>
        <p:grpSpPr>
          <a:xfrm>
            <a:off x="9607550" y="3571083"/>
            <a:ext cx="882650" cy="1890588"/>
            <a:chOff x="8910864" y="3723483"/>
            <a:chExt cx="882650" cy="1890588"/>
          </a:xfrm>
        </p:grpSpPr>
        <p:cxnSp>
          <p:nvCxnSpPr>
            <p:cNvPr id="140" name="直接连接符 139"/>
            <p:cNvCxnSpPr/>
            <p:nvPr/>
          </p:nvCxnSpPr>
          <p:spPr>
            <a:xfrm flipV="1">
              <a:off x="9352189" y="3723483"/>
              <a:ext cx="0" cy="407192"/>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1" name="圆角矩形 10"/>
            <p:cNvSpPr/>
            <p:nvPr/>
          </p:nvSpPr>
          <p:spPr>
            <a:xfrm rot="10800000" flipH="1">
              <a:off x="9333773" y="5001300"/>
              <a:ext cx="320040" cy="612771"/>
            </a:xfrm>
            <a:custGeom>
              <a:avLst/>
              <a:gdLst>
                <a:gd name="connsiteX0" fmla="*/ 0 w 857250"/>
                <a:gd name="connsiteY0" fmla="*/ 244479 h 857250"/>
                <a:gd name="connsiteX1" fmla="*/ 244479 w 857250"/>
                <a:gd name="connsiteY1" fmla="*/ 0 h 857250"/>
                <a:gd name="connsiteX2" fmla="*/ 612771 w 857250"/>
                <a:gd name="connsiteY2" fmla="*/ 0 h 857250"/>
                <a:gd name="connsiteX3" fmla="*/ 857250 w 857250"/>
                <a:gd name="connsiteY3" fmla="*/ 244479 h 857250"/>
                <a:gd name="connsiteX4" fmla="*/ 857250 w 857250"/>
                <a:gd name="connsiteY4" fmla="*/ 612771 h 857250"/>
                <a:gd name="connsiteX5" fmla="*/ 612771 w 857250"/>
                <a:gd name="connsiteY5" fmla="*/ 857250 h 857250"/>
                <a:gd name="connsiteX6" fmla="*/ 244479 w 857250"/>
                <a:gd name="connsiteY6" fmla="*/ 857250 h 857250"/>
                <a:gd name="connsiteX7" fmla="*/ 0 w 857250"/>
                <a:gd name="connsiteY7" fmla="*/ 612771 h 857250"/>
                <a:gd name="connsiteX8" fmla="*/ 0 w 857250"/>
                <a:gd name="connsiteY8" fmla="*/ 244479 h 857250"/>
                <a:gd name="connsiteX0" fmla="*/ 857250 w 948690"/>
                <a:gd name="connsiteY0" fmla="*/ 612771 h 857250"/>
                <a:gd name="connsiteX1" fmla="*/ 612771 w 948690"/>
                <a:gd name="connsiteY1" fmla="*/ 857250 h 857250"/>
                <a:gd name="connsiteX2" fmla="*/ 244479 w 948690"/>
                <a:gd name="connsiteY2" fmla="*/ 857250 h 857250"/>
                <a:gd name="connsiteX3" fmla="*/ 0 w 948690"/>
                <a:gd name="connsiteY3" fmla="*/ 612771 h 857250"/>
                <a:gd name="connsiteX4" fmla="*/ 0 w 948690"/>
                <a:gd name="connsiteY4" fmla="*/ 244479 h 857250"/>
                <a:gd name="connsiteX5" fmla="*/ 244479 w 948690"/>
                <a:gd name="connsiteY5" fmla="*/ 0 h 857250"/>
                <a:gd name="connsiteX6" fmla="*/ 612771 w 948690"/>
                <a:gd name="connsiteY6" fmla="*/ 0 h 857250"/>
                <a:gd name="connsiteX7" fmla="*/ 857250 w 948690"/>
                <a:gd name="connsiteY7" fmla="*/ 244479 h 857250"/>
                <a:gd name="connsiteX8" fmla="*/ 948690 w 948690"/>
                <a:gd name="connsiteY8" fmla="*/ 704211 h 857250"/>
                <a:gd name="connsiteX0" fmla="*/ 612771 w 948690"/>
                <a:gd name="connsiteY0" fmla="*/ 857250 h 857250"/>
                <a:gd name="connsiteX1" fmla="*/ 244479 w 948690"/>
                <a:gd name="connsiteY1" fmla="*/ 857250 h 857250"/>
                <a:gd name="connsiteX2" fmla="*/ 0 w 948690"/>
                <a:gd name="connsiteY2" fmla="*/ 612771 h 857250"/>
                <a:gd name="connsiteX3" fmla="*/ 0 w 948690"/>
                <a:gd name="connsiteY3" fmla="*/ 244479 h 857250"/>
                <a:gd name="connsiteX4" fmla="*/ 244479 w 948690"/>
                <a:gd name="connsiteY4" fmla="*/ 0 h 857250"/>
                <a:gd name="connsiteX5" fmla="*/ 612771 w 948690"/>
                <a:gd name="connsiteY5" fmla="*/ 0 h 857250"/>
                <a:gd name="connsiteX6" fmla="*/ 857250 w 948690"/>
                <a:gd name="connsiteY6" fmla="*/ 244479 h 857250"/>
                <a:gd name="connsiteX7" fmla="*/ 948690 w 948690"/>
                <a:gd name="connsiteY7" fmla="*/ 704211 h 857250"/>
                <a:gd name="connsiteX0" fmla="*/ 612771 w 857250"/>
                <a:gd name="connsiteY0" fmla="*/ 857250 h 857250"/>
                <a:gd name="connsiteX1" fmla="*/ 244479 w 857250"/>
                <a:gd name="connsiteY1" fmla="*/ 857250 h 857250"/>
                <a:gd name="connsiteX2" fmla="*/ 0 w 857250"/>
                <a:gd name="connsiteY2" fmla="*/ 612771 h 857250"/>
                <a:gd name="connsiteX3" fmla="*/ 0 w 857250"/>
                <a:gd name="connsiteY3" fmla="*/ 244479 h 857250"/>
                <a:gd name="connsiteX4" fmla="*/ 244479 w 857250"/>
                <a:gd name="connsiteY4" fmla="*/ 0 h 857250"/>
                <a:gd name="connsiteX5" fmla="*/ 612771 w 857250"/>
                <a:gd name="connsiteY5" fmla="*/ 0 h 857250"/>
                <a:gd name="connsiteX6" fmla="*/ 857250 w 857250"/>
                <a:gd name="connsiteY6" fmla="*/ 244479 h 857250"/>
                <a:gd name="connsiteX0" fmla="*/ 612771 w 612771"/>
                <a:gd name="connsiteY0" fmla="*/ 857250 h 857250"/>
                <a:gd name="connsiteX1" fmla="*/ 244479 w 612771"/>
                <a:gd name="connsiteY1" fmla="*/ 857250 h 857250"/>
                <a:gd name="connsiteX2" fmla="*/ 0 w 612771"/>
                <a:gd name="connsiteY2" fmla="*/ 612771 h 857250"/>
                <a:gd name="connsiteX3" fmla="*/ 0 w 612771"/>
                <a:gd name="connsiteY3" fmla="*/ 244479 h 857250"/>
                <a:gd name="connsiteX4" fmla="*/ 244479 w 612771"/>
                <a:gd name="connsiteY4" fmla="*/ 0 h 857250"/>
                <a:gd name="connsiteX5" fmla="*/ 612771 w 612771"/>
                <a:gd name="connsiteY5" fmla="*/ 0 h 857250"/>
                <a:gd name="connsiteX0" fmla="*/ 244479 w 612771"/>
                <a:gd name="connsiteY0" fmla="*/ 857250 h 857250"/>
                <a:gd name="connsiteX1" fmla="*/ 0 w 612771"/>
                <a:gd name="connsiteY1" fmla="*/ 612771 h 857250"/>
                <a:gd name="connsiteX2" fmla="*/ 0 w 612771"/>
                <a:gd name="connsiteY2" fmla="*/ 244479 h 857250"/>
                <a:gd name="connsiteX3" fmla="*/ 244479 w 612771"/>
                <a:gd name="connsiteY3" fmla="*/ 0 h 857250"/>
                <a:gd name="connsiteX4" fmla="*/ 612771 w 612771"/>
                <a:gd name="connsiteY4" fmla="*/ 0 h 857250"/>
                <a:gd name="connsiteX0" fmla="*/ 0 w 612771"/>
                <a:gd name="connsiteY0" fmla="*/ 612771 h 612771"/>
                <a:gd name="connsiteX1" fmla="*/ 0 w 612771"/>
                <a:gd name="connsiteY1" fmla="*/ 244479 h 612771"/>
                <a:gd name="connsiteX2" fmla="*/ 244479 w 612771"/>
                <a:gd name="connsiteY2" fmla="*/ 0 h 612771"/>
                <a:gd name="connsiteX3" fmla="*/ 612771 w 612771"/>
                <a:gd name="connsiteY3" fmla="*/ 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409571 w 409571"/>
                <a:gd name="connsiteY3" fmla="*/ 6350 h 612771"/>
                <a:gd name="connsiteX0" fmla="*/ 0 w 409571"/>
                <a:gd name="connsiteY0" fmla="*/ 612771 h 612771"/>
                <a:gd name="connsiteX1" fmla="*/ 0 w 409571"/>
                <a:gd name="connsiteY1" fmla="*/ 244479 h 612771"/>
                <a:gd name="connsiteX2" fmla="*/ 244479 w 409571"/>
                <a:gd name="connsiteY2" fmla="*/ 0 h 612771"/>
                <a:gd name="connsiteX3" fmla="*/ 323851 w 409571"/>
                <a:gd name="connsiteY3" fmla="*/ 795 h 612771"/>
                <a:gd name="connsiteX4" fmla="*/ 409571 w 409571"/>
                <a:gd name="connsiteY4" fmla="*/ 6350 h 612771"/>
                <a:gd name="connsiteX0" fmla="*/ 0 w 323851"/>
                <a:gd name="connsiteY0" fmla="*/ 612771 h 612771"/>
                <a:gd name="connsiteX1" fmla="*/ 0 w 323851"/>
                <a:gd name="connsiteY1" fmla="*/ 244479 h 612771"/>
                <a:gd name="connsiteX2" fmla="*/ 244479 w 323851"/>
                <a:gd name="connsiteY2" fmla="*/ 0 h 612771"/>
                <a:gd name="connsiteX3" fmla="*/ 323851 w 323851"/>
                <a:gd name="connsiteY3" fmla="*/ 795 h 612771"/>
              </a:gdLst>
              <a:ahLst/>
              <a:cxnLst>
                <a:cxn ang="0">
                  <a:pos x="connsiteX0" y="connsiteY0"/>
                </a:cxn>
                <a:cxn ang="0">
                  <a:pos x="connsiteX1" y="connsiteY1"/>
                </a:cxn>
                <a:cxn ang="0">
                  <a:pos x="connsiteX2" y="connsiteY2"/>
                </a:cxn>
                <a:cxn ang="0">
                  <a:pos x="connsiteX3" y="connsiteY3"/>
                </a:cxn>
              </a:cxnLst>
              <a:rect l="l" t="t" r="r" b="b"/>
              <a:pathLst>
                <a:path w="323851" h="612771">
                  <a:moveTo>
                    <a:pt x="0" y="612771"/>
                  </a:moveTo>
                  <a:lnTo>
                    <a:pt x="0" y="244479"/>
                  </a:lnTo>
                  <a:cubicBezTo>
                    <a:pt x="0" y="109457"/>
                    <a:pt x="109457" y="0"/>
                    <a:pt x="244479" y="0"/>
                  </a:cubicBezTo>
                  <a:lnTo>
                    <a:pt x="323851" y="795"/>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Swiss911 XCm BT" panose="020B0708030702060204" pitchFamily="34" charset="0"/>
                <a:ea typeface="微软雅黑 Light" panose="020B0502040204020203" pitchFamily="34" charset="-122"/>
              </a:endParaRPr>
            </a:p>
          </p:txBody>
        </p:sp>
        <p:sp>
          <p:nvSpPr>
            <p:cNvPr id="143" name="椭圆 142"/>
            <p:cNvSpPr/>
            <p:nvPr/>
          </p:nvSpPr>
          <p:spPr>
            <a:xfrm>
              <a:off x="8910864" y="4125002"/>
              <a:ext cx="882650" cy="88265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06</a:t>
              </a:r>
              <a:endParaRPr lang="zh-CN" altLang="en-US" sz="4000">
                <a:latin typeface="Swiss911 XCm BT" panose="020B0708030702060204" pitchFamily="34" charset="0"/>
                <a:ea typeface="微软雅黑 Light" panose="020B0502040204020203" pitchFamily="34" charset="-122"/>
              </a:endParaRPr>
            </a:p>
          </p:txBody>
        </p:sp>
      </p:grpSp>
      <p:sp>
        <p:nvSpPr>
          <p:cNvPr id="147" name="矩形 146"/>
          <p:cNvSpPr/>
          <p:nvPr/>
        </p:nvSpPr>
        <p:spPr>
          <a:xfrm>
            <a:off x="469900" y="2895600"/>
            <a:ext cx="1435100" cy="14351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600" b="1">
                <a:latin typeface="微软雅黑 Light" panose="020B0502040204020203" pitchFamily="34" charset="-122"/>
                <a:ea typeface="微软雅黑 Light" panose="020B0502040204020203" pitchFamily="34" charset="-122"/>
              </a:rPr>
              <a:t>介绍</a:t>
            </a:r>
            <a:endParaRPr lang="en-US" altLang="zh-CN" sz="3600" b="1">
              <a:latin typeface="微软雅黑 Light" panose="020B0502040204020203" pitchFamily="34" charset="-122"/>
              <a:ea typeface="微软雅黑 Light" panose="020B0502040204020203" pitchFamily="34" charset="-122"/>
            </a:endParaRPr>
          </a:p>
          <a:p>
            <a:pPr algn="ctr"/>
            <a:r>
              <a:rPr lang="zh-CN" altLang="en-US" sz="3600" b="1">
                <a:latin typeface="微软雅黑 Light" panose="020B0502040204020203" pitchFamily="34" charset="-122"/>
                <a:ea typeface="微软雅黑 Light" panose="020B0502040204020203" pitchFamily="34" charset="-122"/>
              </a:rPr>
              <a:t>顺序</a:t>
            </a:r>
          </a:p>
        </p:txBody>
      </p:sp>
      <p:sp>
        <p:nvSpPr>
          <p:cNvPr id="85" name="椭圆 84"/>
          <p:cNvSpPr/>
          <p:nvPr/>
        </p:nvSpPr>
        <p:spPr>
          <a:xfrm>
            <a:off x="2530475" y="3489158"/>
            <a:ext cx="228600" cy="2286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89" name="椭圆 88"/>
          <p:cNvSpPr/>
          <p:nvPr/>
        </p:nvSpPr>
        <p:spPr>
          <a:xfrm>
            <a:off x="5378903" y="3489158"/>
            <a:ext cx="228600" cy="2286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93" name="椭圆 92"/>
          <p:cNvSpPr/>
          <p:nvPr/>
        </p:nvSpPr>
        <p:spPr>
          <a:xfrm>
            <a:off x="8379732" y="3489158"/>
            <a:ext cx="228600" cy="2286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97" name="椭圆 96"/>
          <p:cNvSpPr/>
          <p:nvPr/>
        </p:nvSpPr>
        <p:spPr>
          <a:xfrm>
            <a:off x="3330575" y="3489158"/>
            <a:ext cx="228600" cy="2286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101" name="椭圆 100"/>
          <p:cNvSpPr/>
          <p:nvPr/>
        </p:nvSpPr>
        <p:spPr>
          <a:xfrm>
            <a:off x="6538231" y="3489158"/>
            <a:ext cx="228600" cy="2286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105" name="椭圆 104"/>
          <p:cNvSpPr/>
          <p:nvPr/>
        </p:nvSpPr>
        <p:spPr>
          <a:xfrm>
            <a:off x="9934575" y="3489158"/>
            <a:ext cx="228600" cy="228600"/>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sp>
        <p:nvSpPr>
          <p:cNvPr id="53"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52005418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7"/>
                                        </p:tgtEl>
                                        <p:attrNameLst>
                                          <p:attrName>style.visibility</p:attrName>
                                        </p:attrNameLst>
                                      </p:cBhvr>
                                      <p:to>
                                        <p:strVal val="visible"/>
                                      </p:to>
                                    </p:set>
                                    <p:animEffect transition="in" filter="fade">
                                      <p:cBhvr>
                                        <p:cTn id="11" dur="500"/>
                                        <p:tgtEl>
                                          <p:spTgt spid="14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left)">
                                      <p:cBhvr>
                                        <p:cTn id="15" dur="750"/>
                                        <p:tgtEl>
                                          <p:spTgt spid="84"/>
                                        </p:tgtEl>
                                      </p:cBhvr>
                                    </p:animEffect>
                                  </p:childTnLst>
                                </p:cTn>
                              </p:par>
                            </p:childTnLst>
                          </p:cTn>
                        </p:par>
                        <p:par>
                          <p:cTn id="16" fill="hold">
                            <p:stCondLst>
                              <p:cond delay="1750"/>
                            </p:stCondLst>
                            <p:childTnLst>
                              <p:par>
                                <p:cTn id="17" presetID="53" presetClass="entr" presetSubtype="16" fill="hold" grpId="0" nodeType="after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p:cTn id="19" dur="500" fill="hold"/>
                                        <p:tgtEl>
                                          <p:spTgt spid="85"/>
                                        </p:tgtEl>
                                        <p:attrNameLst>
                                          <p:attrName>ppt_w</p:attrName>
                                        </p:attrNameLst>
                                      </p:cBhvr>
                                      <p:tavLst>
                                        <p:tav tm="0">
                                          <p:val>
                                            <p:fltVal val="0"/>
                                          </p:val>
                                        </p:tav>
                                        <p:tav tm="100000">
                                          <p:val>
                                            <p:strVal val="#ppt_w"/>
                                          </p:val>
                                        </p:tav>
                                      </p:tavLst>
                                    </p:anim>
                                    <p:anim calcmode="lin" valueType="num">
                                      <p:cBhvr>
                                        <p:cTn id="20" dur="500" fill="hold"/>
                                        <p:tgtEl>
                                          <p:spTgt spid="85"/>
                                        </p:tgtEl>
                                        <p:attrNameLst>
                                          <p:attrName>ppt_h</p:attrName>
                                        </p:attrNameLst>
                                      </p:cBhvr>
                                      <p:tavLst>
                                        <p:tav tm="0">
                                          <p:val>
                                            <p:fltVal val="0"/>
                                          </p:val>
                                        </p:tav>
                                        <p:tav tm="100000">
                                          <p:val>
                                            <p:strVal val="#ppt_h"/>
                                          </p:val>
                                        </p:tav>
                                      </p:tavLst>
                                    </p:anim>
                                    <p:animEffect transition="in" filter="fade">
                                      <p:cBhvr>
                                        <p:cTn id="21" dur="500"/>
                                        <p:tgtEl>
                                          <p:spTgt spid="85"/>
                                        </p:tgtEl>
                                      </p:cBhvr>
                                    </p:animEffect>
                                  </p:childTnLst>
                                </p:cTn>
                              </p:par>
                            </p:childTnLst>
                          </p:cTn>
                        </p:par>
                        <p:par>
                          <p:cTn id="22" fill="hold">
                            <p:stCondLst>
                              <p:cond delay="2250"/>
                            </p:stCondLst>
                            <p:childTnLst>
                              <p:par>
                                <p:cTn id="23" presetID="22" presetClass="entr" presetSubtype="4" fill="hold" nodeType="afterEffect">
                                  <p:stCondLst>
                                    <p:cond delay="0"/>
                                  </p:stCondLst>
                                  <p:childTnLst>
                                    <p:set>
                                      <p:cBhvr>
                                        <p:cTn id="24" dur="1" fill="hold">
                                          <p:stCondLst>
                                            <p:cond delay="0"/>
                                          </p:stCondLst>
                                        </p:cTn>
                                        <p:tgtEl>
                                          <p:spTgt spid="109"/>
                                        </p:tgtEl>
                                        <p:attrNameLst>
                                          <p:attrName>style.visibility</p:attrName>
                                        </p:attrNameLst>
                                      </p:cBhvr>
                                      <p:to>
                                        <p:strVal val="visible"/>
                                      </p:to>
                                    </p:set>
                                    <p:animEffect transition="in" filter="wipe(down)">
                                      <p:cBhvr>
                                        <p:cTn id="25" dur="500"/>
                                        <p:tgtEl>
                                          <p:spTgt spid="109"/>
                                        </p:tgtEl>
                                      </p:cBhvr>
                                    </p:animEffect>
                                  </p:childTnLst>
                                </p:cTn>
                              </p:par>
                            </p:childTnLst>
                          </p:cTn>
                        </p:par>
                        <p:par>
                          <p:cTn id="26" fill="hold">
                            <p:stCondLst>
                              <p:cond delay="2750"/>
                            </p:stCondLst>
                            <p:childTnLst>
                              <p:par>
                                <p:cTn id="27" presetID="14" presetClass="entr" presetSubtype="10" fill="hold"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randombar(horizontal)">
                                      <p:cBhvr>
                                        <p:cTn id="29" dur="500"/>
                                        <p:tgtEl>
                                          <p:spTgt spid="86"/>
                                        </p:tgtEl>
                                      </p:cBhvr>
                                    </p:animEffect>
                                  </p:childTnLst>
                                </p:cTn>
                              </p:par>
                            </p:childTnLst>
                          </p:cTn>
                        </p:par>
                        <p:par>
                          <p:cTn id="30" fill="hold">
                            <p:stCondLst>
                              <p:cond delay="3250"/>
                            </p:stCondLst>
                            <p:childTnLst>
                              <p:par>
                                <p:cTn id="31" presetID="53" presetClass="entr" presetSubtype="16" fill="hold" grpId="0" nodeType="after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p:cTn id="33" dur="500" fill="hold"/>
                                        <p:tgtEl>
                                          <p:spTgt spid="97"/>
                                        </p:tgtEl>
                                        <p:attrNameLst>
                                          <p:attrName>ppt_w</p:attrName>
                                        </p:attrNameLst>
                                      </p:cBhvr>
                                      <p:tavLst>
                                        <p:tav tm="0">
                                          <p:val>
                                            <p:fltVal val="0"/>
                                          </p:val>
                                        </p:tav>
                                        <p:tav tm="100000">
                                          <p:val>
                                            <p:strVal val="#ppt_w"/>
                                          </p:val>
                                        </p:tav>
                                      </p:tavLst>
                                    </p:anim>
                                    <p:anim calcmode="lin" valueType="num">
                                      <p:cBhvr>
                                        <p:cTn id="34" dur="500" fill="hold"/>
                                        <p:tgtEl>
                                          <p:spTgt spid="97"/>
                                        </p:tgtEl>
                                        <p:attrNameLst>
                                          <p:attrName>ppt_h</p:attrName>
                                        </p:attrNameLst>
                                      </p:cBhvr>
                                      <p:tavLst>
                                        <p:tav tm="0">
                                          <p:val>
                                            <p:fltVal val="0"/>
                                          </p:val>
                                        </p:tav>
                                        <p:tav tm="100000">
                                          <p:val>
                                            <p:strVal val="#ppt_h"/>
                                          </p:val>
                                        </p:tav>
                                      </p:tavLst>
                                    </p:anim>
                                    <p:animEffect transition="in" filter="fade">
                                      <p:cBhvr>
                                        <p:cTn id="35" dur="500"/>
                                        <p:tgtEl>
                                          <p:spTgt spid="97"/>
                                        </p:tgtEl>
                                      </p:cBhvr>
                                    </p:animEffect>
                                  </p:childTnLst>
                                </p:cTn>
                              </p:par>
                            </p:childTnLst>
                          </p:cTn>
                        </p:par>
                        <p:par>
                          <p:cTn id="36" fill="hold">
                            <p:stCondLst>
                              <p:cond delay="3750"/>
                            </p:stCondLst>
                            <p:childTnLst>
                              <p:par>
                                <p:cTn id="37" presetID="22" presetClass="entr" presetSubtype="1" fill="hold" nodeType="after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wipe(up)">
                                      <p:cBhvr>
                                        <p:cTn id="39" dur="500"/>
                                        <p:tgtEl>
                                          <p:spTgt spid="127"/>
                                        </p:tgtEl>
                                      </p:cBhvr>
                                    </p:animEffect>
                                  </p:childTnLst>
                                </p:cTn>
                              </p:par>
                            </p:childTnLst>
                          </p:cTn>
                        </p:par>
                        <p:par>
                          <p:cTn id="40" fill="hold">
                            <p:stCondLst>
                              <p:cond delay="4250"/>
                            </p:stCondLst>
                            <p:childTnLst>
                              <p:par>
                                <p:cTn id="41" presetID="14" presetClass="entr" presetSubtype="10" fill="hold" nodeType="afterEffect">
                                  <p:stCondLst>
                                    <p:cond delay="0"/>
                                  </p:stCondLst>
                                  <p:childTnLst>
                                    <p:set>
                                      <p:cBhvr>
                                        <p:cTn id="42" dur="1" fill="hold">
                                          <p:stCondLst>
                                            <p:cond delay="0"/>
                                          </p:stCondLst>
                                        </p:cTn>
                                        <p:tgtEl>
                                          <p:spTgt spid="98"/>
                                        </p:tgtEl>
                                        <p:attrNameLst>
                                          <p:attrName>style.visibility</p:attrName>
                                        </p:attrNameLst>
                                      </p:cBhvr>
                                      <p:to>
                                        <p:strVal val="visible"/>
                                      </p:to>
                                    </p:set>
                                    <p:animEffect transition="in" filter="randombar(horizontal)">
                                      <p:cBhvr>
                                        <p:cTn id="43" dur="500"/>
                                        <p:tgtEl>
                                          <p:spTgt spid="98"/>
                                        </p:tgtEl>
                                      </p:cBhvr>
                                    </p:animEffect>
                                  </p:childTnLst>
                                </p:cTn>
                              </p:par>
                            </p:childTnLst>
                          </p:cTn>
                        </p:par>
                        <p:par>
                          <p:cTn id="44" fill="hold">
                            <p:stCondLst>
                              <p:cond delay="4750"/>
                            </p:stCondLst>
                            <p:childTnLst>
                              <p:par>
                                <p:cTn id="45" presetID="53" presetClass="entr" presetSubtype="16"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 calcmode="lin" valueType="num">
                                      <p:cBhvr>
                                        <p:cTn id="47" dur="500" fill="hold"/>
                                        <p:tgtEl>
                                          <p:spTgt spid="89"/>
                                        </p:tgtEl>
                                        <p:attrNameLst>
                                          <p:attrName>ppt_w</p:attrName>
                                        </p:attrNameLst>
                                      </p:cBhvr>
                                      <p:tavLst>
                                        <p:tav tm="0">
                                          <p:val>
                                            <p:fltVal val="0"/>
                                          </p:val>
                                        </p:tav>
                                        <p:tav tm="100000">
                                          <p:val>
                                            <p:strVal val="#ppt_w"/>
                                          </p:val>
                                        </p:tav>
                                      </p:tavLst>
                                    </p:anim>
                                    <p:anim calcmode="lin" valueType="num">
                                      <p:cBhvr>
                                        <p:cTn id="48" dur="500" fill="hold"/>
                                        <p:tgtEl>
                                          <p:spTgt spid="89"/>
                                        </p:tgtEl>
                                        <p:attrNameLst>
                                          <p:attrName>ppt_h</p:attrName>
                                        </p:attrNameLst>
                                      </p:cBhvr>
                                      <p:tavLst>
                                        <p:tav tm="0">
                                          <p:val>
                                            <p:fltVal val="0"/>
                                          </p:val>
                                        </p:tav>
                                        <p:tav tm="100000">
                                          <p:val>
                                            <p:strVal val="#ppt_h"/>
                                          </p:val>
                                        </p:tav>
                                      </p:tavLst>
                                    </p:anim>
                                    <p:animEffect transition="in" filter="fade">
                                      <p:cBhvr>
                                        <p:cTn id="49" dur="500"/>
                                        <p:tgtEl>
                                          <p:spTgt spid="89"/>
                                        </p:tgtEl>
                                      </p:cBhvr>
                                    </p:animEffect>
                                  </p:childTnLst>
                                </p:cTn>
                              </p:par>
                            </p:childTnLst>
                          </p:cTn>
                        </p:par>
                        <p:par>
                          <p:cTn id="50" fill="hold">
                            <p:stCondLst>
                              <p:cond delay="5250"/>
                            </p:stCondLst>
                            <p:childTnLst>
                              <p:par>
                                <p:cTn id="51" presetID="22" presetClass="entr" presetSubtype="4" fill="hold" nodeType="afterEffect">
                                  <p:stCondLst>
                                    <p:cond delay="0"/>
                                  </p:stCondLst>
                                  <p:childTnLst>
                                    <p:set>
                                      <p:cBhvr>
                                        <p:cTn id="52" dur="1" fill="hold">
                                          <p:stCondLst>
                                            <p:cond delay="0"/>
                                          </p:stCondLst>
                                        </p:cTn>
                                        <p:tgtEl>
                                          <p:spTgt spid="115"/>
                                        </p:tgtEl>
                                        <p:attrNameLst>
                                          <p:attrName>style.visibility</p:attrName>
                                        </p:attrNameLst>
                                      </p:cBhvr>
                                      <p:to>
                                        <p:strVal val="visible"/>
                                      </p:to>
                                    </p:set>
                                    <p:animEffect transition="in" filter="wipe(down)">
                                      <p:cBhvr>
                                        <p:cTn id="53" dur="500"/>
                                        <p:tgtEl>
                                          <p:spTgt spid="115"/>
                                        </p:tgtEl>
                                      </p:cBhvr>
                                    </p:animEffect>
                                  </p:childTnLst>
                                </p:cTn>
                              </p:par>
                            </p:childTnLst>
                          </p:cTn>
                        </p:par>
                        <p:par>
                          <p:cTn id="54" fill="hold">
                            <p:stCondLst>
                              <p:cond delay="5750"/>
                            </p:stCondLst>
                            <p:childTnLst>
                              <p:par>
                                <p:cTn id="55" presetID="14" presetClass="entr" presetSubtype="10" fill="hold" nodeType="after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randombar(horizontal)">
                                      <p:cBhvr>
                                        <p:cTn id="57" dur="500"/>
                                        <p:tgtEl>
                                          <p:spTgt spid="90"/>
                                        </p:tgtEl>
                                      </p:cBhvr>
                                    </p:animEffect>
                                  </p:childTnLst>
                                </p:cTn>
                              </p:par>
                            </p:childTnLst>
                          </p:cTn>
                        </p:par>
                        <p:par>
                          <p:cTn id="58" fill="hold">
                            <p:stCondLst>
                              <p:cond delay="6250"/>
                            </p:stCondLst>
                            <p:childTnLst>
                              <p:par>
                                <p:cTn id="59" presetID="53" presetClass="entr" presetSubtype="16" fill="hold" grpId="0" nodeType="afterEffect">
                                  <p:stCondLst>
                                    <p:cond delay="0"/>
                                  </p:stCondLst>
                                  <p:childTnLst>
                                    <p:set>
                                      <p:cBhvr>
                                        <p:cTn id="60" dur="1" fill="hold">
                                          <p:stCondLst>
                                            <p:cond delay="0"/>
                                          </p:stCondLst>
                                        </p:cTn>
                                        <p:tgtEl>
                                          <p:spTgt spid="101"/>
                                        </p:tgtEl>
                                        <p:attrNameLst>
                                          <p:attrName>style.visibility</p:attrName>
                                        </p:attrNameLst>
                                      </p:cBhvr>
                                      <p:to>
                                        <p:strVal val="visible"/>
                                      </p:to>
                                    </p:set>
                                    <p:anim calcmode="lin" valueType="num">
                                      <p:cBhvr>
                                        <p:cTn id="61" dur="500" fill="hold"/>
                                        <p:tgtEl>
                                          <p:spTgt spid="101"/>
                                        </p:tgtEl>
                                        <p:attrNameLst>
                                          <p:attrName>ppt_w</p:attrName>
                                        </p:attrNameLst>
                                      </p:cBhvr>
                                      <p:tavLst>
                                        <p:tav tm="0">
                                          <p:val>
                                            <p:fltVal val="0"/>
                                          </p:val>
                                        </p:tav>
                                        <p:tav tm="100000">
                                          <p:val>
                                            <p:strVal val="#ppt_w"/>
                                          </p:val>
                                        </p:tav>
                                      </p:tavLst>
                                    </p:anim>
                                    <p:anim calcmode="lin" valueType="num">
                                      <p:cBhvr>
                                        <p:cTn id="62" dur="500" fill="hold"/>
                                        <p:tgtEl>
                                          <p:spTgt spid="101"/>
                                        </p:tgtEl>
                                        <p:attrNameLst>
                                          <p:attrName>ppt_h</p:attrName>
                                        </p:attrNameLst>
                                      </p:cBhvr>
                                      <p:tavLst>
                                        <p:tav tm="0">
                                          <p:val>
                                            <p:fltVal val="0"/>
                                          </p:val>
                                        </p:tav>
                                        <p:tav tm="100000">
                                          <p:val>
                                            <p:strVal val="#ppt_h"/>
                                          </p:val>
                                        </p:tav>
                                      </p:tavLst>
                                    </p:anim>
                                    <p:animEffect transition="in" filter="fade">
                                      <p:cBhvr>
                                        <p:cTn id="63" dur="500"/>
                                        <p:tgtEl>
                                          <p:spTgt spid="101"/>
                                        </p:tgtEl>
                                      </p:cBhvr>
                                    </p:animEffect>
                                  </p:childTnLst>
                                </p:cTn>
                              </p:par>
                            </p:childTnLst>
                          </p:cTn>
                        </p:par>
                        <p:par>
                          <p:cTn id="64" fill="hold">
                            <p:stCondLst>
                              <p:cond delay="6750"/>
                            </p:stCondLst>
                            <p:childTnLst>
                              <p:par>
                                <p:cTn id="65" presetID="22" presetClass="entr" presetSubtype="1" fill="hold" nodeType="afterEffect">
                                  <p:stCondLst>
                                    <p:cond delay="0"/>
                                  </p:stCondLst>
                                  <p:childTnLst>
                                    <p:set>
                                      <p:cBhvr>
                                        <p:cTn id="66" dur="1" fill="hold">
                                          <p:stCondLst>
                                            <p:cond delay="0"/>
                                          </p:stCondLst>
                                        </p:cTn>
                                        <p:tgtEl>
                                          <p:spTgt spid="133"/>
                                        </p:tgtEl>
                                        <p:attrNameLst>
                                          <p:attrName>style.visibility</p:attrName>
                                        </p:attrNameLst>
                                      </p:cBhvr>
                                      <p:to>
                                        <p:strVal val="visible"/>
                                      </p:to>
                                    </p:set>
                                    <p:animEffect transition="in" filter="wipe(up)">
                                      <p:cBhvr>
                                        <p:cTn id="67" dur="500"/>
                                        <p:tgtEl>
                                          <p:spTgt spid="133"/>
                                        </p:tgtEl>
                                      </p:cBhvr>
                                    </p:animEffect>
                                  </p:childTnLst>
                                </p:cTn>
                              </p:par>
                            </p:childTnLst>
                          </p:cTn>
                        </p:par>
                        <p:par>
                          <p:cTn id="68" fill="hold">
                            <p:stCondLst>
                              <p:cond delay="7250"/>
                            </p:stCondLst>
                            <p:childTnLst>
                              <p:par>
                                <p:cTn id="69" presetID="14" presetClass="entr" presetSubtype="10" fill="hold" nodeType="afterEffect">
                                  <p:stCondLst>
                                    <p:cond delay="0"/>
                                  </p:stCondLst>
                                  <p:childTnLst>
                                    <p:set>
                                      <p:cBhvr>
                                        <p:cTn id="70" dur="1" fill="hold">
                                          <p:stCondLst>
                                            <p:cond delay="0"/>
                                          </p:stCondLst>
                                        </p:cTn>
                                        <p:tgtEl>
                                          <p:spTgt spid="102"/>
                                        </p:tgtEl>
                                        <p:attrNameLst>
                                          <p:attrName>style.visibility</p:attrName>
                                        </p:attrNameLst>
                                      </p:cBhvr>
                                      <p:to>
                                        <p:strVal val="visible"/>
                                      </p:to>
                                    </p:set>
                                    <p:animEffect transition="in" filter="randombar(horizontal)">
                                      <p:cBhvr>
                                        <p:cTn id="71" dur="500"/>
                                        <p:tgtEl>
                                          <p:spTgt spid="102"/>
                                        </p:tgtEl>
                                      </p:cBhvr>
                                    </p:animEffect>
                                  </p:childTnLst>
                                </p:cTn>
                              </p:par>
                            </p:childTnLst>
                          </p:cTn>
                        </p:par>
                        <p:par>
                          <p:cTn id="72" fill="hold">
                            <p:stCondLst>
                              <p:cond delay="7750"/>
                            </p:stCondLst>
                            <p:childTnLst>
                              <p:par>
                                <p:cTn id="73" presetID="53" presetClass="entr" presetSubtype="16"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 calcmode="lin" valueType="num">
                                      <p:cBhvr>
                                        <p:cTn id="75" dur="500" fill="hold"/>
                                        <p:tgtEl>
                                          <p:spTgt spid="93"/>
                                        </p:tgtEl>
                                        <p:attrNameLst>
                                          <p:attrName>ppt_w</p:attrName>
                                        </p:attrNameLst>
                                      </p:cBhvr>
                                      <p:tavLst>
                                        <p:tav tm="0">
                                          <p:val>
                                            <p:fltVal val="0"/>
                                          </p:val>
                                        </p:tav>
                                        <p:tav tm="100000">
                                          <p:val>
                                            <p:strVal val="#ppt_w"/>
                                          </p:val>
                                        </p:tav>
                                      </p:tavLst>
                                    </p:anim>
                                    <p:anim calcmode="lin" valueType="num">
                                      <p:cBhvr>
                                        <p:cTn id="76" dur="500" fill="hold"/>
                                        <p:tgtEl>
                                          <p:spTgt spid="93"/>
                                        </p:tgtEl>
                                        <p:attrNameLst>
                                          <p:attrName>ppt_h</p:attrName>
                                        </p:attrNameLst>
                                      </p:cBhvr>
                                      <p:tavLst>
                                        <p:tav tm="0">
                                          <p:val>
                                            <p:fltVal val="0"/>
                                          </p:val>
                                        </p:tav>
                                        <p:tav tm="100000">
                                          <p:val>
                                            <p:strVal val="#ppt_h"/>
                                          </p:val>
                                        </p:tav>
                                      </p:tavLst>
                                    </p:anim>
                                    <p:animEffect transition="in" filter="fade">
                                      <p:cBhvr>
                                        <p:cTn id="77" dur="500"/>
                                        <p:tgtEl>
                                          <p:spTgt spid="93"/>
                                        </p:tgtEl>
                                      </p:cBhvr>
                                    </p:animEffect>
                                  </p:childTnLst>
                                </p:cTn>
                              </p:par>
                            </p:childTnLst>
                          </p:cTn>
                        </p:par>
                        <p:par>
                          <p:cTn id="78" fill="hold">
                            <p:stCondLst>
                              <p:cond delay="8250"/>
                            </p:stCondLst>
                            <p:childTnLst>
                              <p:par>
                                <p:cTn id="79" presetID="22" presetClass="entr" presetSubtype="4" fill="hold" nodeType="after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wipe(down)">
                                      <p:cBhvr>
                                        <p:cTn id="81" dur="500"/>
                                        <p:tgtEl>
                                          <p:spTgt spid="121"/>
                                        </p:tgtEl>
                                      </p:cBhvr>
                                    </p:animEffect>
                                  </p:childTnLst>
                                </p:cTn>
                              </p:par>
                            </p:childTnLst>
                          </p:cTn>
                        </p:par>
                        <p:par>
                          <p:cTn id="82" fill="hold">
                            <p:stCondLst>
                              <p:cond delay="8750"/>
                            </p:stCondLst>
                            <p:childTnLst>
                              <p:par>
                                <p:cTn id="83" presetID="14" presetClass="entr" presetSubtype="10" fill="hold" nodeType="afterEffect">
                                  <p:stCondLst>
                                    <p:cond delay="0"/>
                                  </p:stCondLst>
                                  <p:childTnLst>
                                    <p:set>
                                      <p:cBhvr>
                                        <p:cTn id="84" dur="1" fill="hold">
                                          <p:stCondLst>
                                            <p:cond delay="0"/>
                                          </p:stCondLst>
                                        </p:cTn>
                                        <p:tgtEl>
                                          <p:spTgt spid="94"/>
                                        </p:tgtEl>
                                        <p:attrNameLst>
                                          <p:attrName>style.visibility</p:attrName>
                                        </p:attrNameLst>
                                      </p:cBhvr>
                                      <p:to>
                                        <p:strVal val="visible"/>
                                      </p:to>
                                    </p:set>
                                    <p:animEffect transition="in" filter="randombar(horizontal)">
                                      <p:cBhvr>
                                        <p:cTn id="85" dur="500"/>
                                        <p:tgtEl>
                                          <p:spTgt spid="94"/>
                                        </p:tgtEl>
                                      </p:cBhvr>
                                    </p:animEffect>
                                  </p:childTnLst>
                                </p:cTn>
                              </p:par>
                            </p:childTnLst>
                          </p:cTn>
                        </p:par>
                        <p:par>
                          <p:cTn id="86" fill="hold">
                            <p:stCondLst>
                              <p:cond delay="9250"/>
                            </p:stCondLst>
                            <p:childTnLst>
                              <p:par>
                                <p:cTn id="87" presetID="53" presetClass="entr" presetSubtype="16" fill="hold" grpId="0" nodeType="afterEffect">
                                  <p:stCondLst>
                                    <p:cond delay="0"/>
                                  </p:stCondLst>
                                  <p:childTnLst>
                                    <p:set>
                                      <p:cBhvr>
                                        <p:cTn id="88" dur="1" fill="hold">
                                          <p:stCondLst>
                                            <p:cond delay="0"/>
                                          </p:stCondLst>
                                        </p:cTn>
                                        <p:tgtEl>
                                          <p:spTgt spid="105"/>
                                        </p:tgtEl>
                                        <p:attrNameLst>
                                          <p:attrName>style.visibility</p:attrName>
                                        </p:attrNameLst>
                                      </p:cBhvr>
                                      <p:to>
                                        <p:strVal val="visible"/>
                                      </p:to>
                                    </p:set>
                                    <p:anim calcmode="lin" valueType="num">
                                      <p:cBhvr>
                                        <p:cTn id="89" dur="500" fill="hold"/>
                                        <p:tgtEl>
                                          <p:spTgt spid="105"/>
                                        </p:tgtEl>
                                        <p:attrNameLst>
                                          <p:attrName>ppt_w</p:attrName>
                                        </p:attrNameLst>
                                      </p:cBhvr>
                                      <p:tavLst>
                                        <p:tav tm="0">
                                          <p:val>
                                            <p:fltVal val="0"/>
                                          </p:val>
                                        </p:tav>
                                        <p:tav tm="100000">
                                          <p:val>
                                            <p:strVal val="#ppt_w"/>
                                          </p:val>
                                        </p:tav>
                                      </p:tavLst>
                                    </p:anim>
                                    <p:anim calcmode="lin" valueType="num">
                                      <p:cBhvr>
                                        <p:cTn id="90" dur="500" fill="hold"/>
                                        <p:tgtEl>
                                          <p:spTgt spid="105"/>
                                        </p:tgtEl>
                                        <p:attrNameLst>
                                          <p:attrName>ppt_h</p:attrName>
                                        </p:attrNameLst>
                                      </p:cBhvr>
                                      <p:tavLst>
                                        <p:tav tm="0">
                                          <p:val>
                                            <p:fltVal val="0"/>
                                          </p:val>
                                        </p:tav>
                                        <p:tav tm="100000">
                                          <p:val>
                                            <p:strVal val="#ppt_h"/>
                                          </p:val>
                                        </p:tav>
                                      </p:tavLst>
                                    </p:anim>
                                    <p:animEffect transition="in" filter="fade">
                                      <p:cBhvr>
                                        <p:cTn id="91" dur="500"/>
                                        <p:tgtEl>
                                          <p:spTgt spid="105"/>
                                        </p:tgtEl>
                                      </p:cBhvr>
                                    </p:animEffect>
                                  </p:childTnLst>
                                </p:cTn>
                              </p:par>
                            </p:childTnLst>
                          </p:cTn>
                        </p:par>
                        <p:par>
                          <p:cTn id="92" fill="hold">
                            <p:stCondLst>
                              <p:cond delay="9750"/>
                            </p:stCondLst>
                            <p:childTnLst>
                              <p:par>
                                <p:cTn id="93" presetID="22" presetClass="entr" presetSubtype="1" fill="hold" nodeType="afterEffect">
                                  <p:stCondLst>
                                    <p:cond delay="0"/>
                                  </p:stCondLst>
                                  <p:childTnLst>
                                    <p:set>
                                      <p:cBhvr>
                                        <p:cTn id="94" dur="1" fill="hold">
                                          <p:stCondLst>
                                            <p:cond delay="0"/>
                                          </p:stCondLst>
                                        </p:cTn>
                                        <p:tgtEl>
                                          <p:spTgt spid="139"/>
                                        </p:tgtEl>
                                        <p:attrNameLst>
                                          <p:attrName>style.visibility</p:attrName>
                                        </p:attrNameLst>
                                      </p:cBhvr>
                                      <p:to>
                                        <p:strVal val="visible"/>
                                      </p:to>
                                    </p:set>
                                    <p:animEffect transition="in" filter="wipe(up)">
                                      <p:cBhvr>
                                        <p:cTn id="95" dur="500"/>
                                        <p:tgtEl>
                                          <p:spTgt spid="139"/>
                                        </p:tgtEl>
                                      </p:cBhvr>
                                    </p:animEffect>
                                  </p:childTnLst>
                                </p:cTn>
                              </p:par>
                            </p:childTnLst>
                          </p:cTn>
                        </p:par>
                        <p:par>
                          <p:cTn id="96" fill="hold">
                            <p:stCondLst>
                              <p:cond delay="10250"/>
                            </p:stCondLst>
                            <p:childTnLst>
                              <p:par>
                                <p:cTn id="97" presetID="14" presetClass="entr" presetSubtype="10" fill="hold" nodeType="afterEffect">
                                  <p:stCondLst>
                                    <p:cond delay="0"/>
                                  </p:stCondLst>
                                  <p:childTnLst>
                                    <p:set>
                                      <p:cBhvr>
                                        <p:cTn id="98" dur="1" fill="hold">
                                          <p:stCondLst>
                                            <p:cond delay="0"/>
                                          </p:stCondLst>
                                        </p:cTn>
                                        <p:tgtEl>
                                          <p:spTgt spid="106"/>
                                        </p:tgtEl>
                                        <p:attrNameLst>
                                          <p:attrName>style.visibility</p:attrName>
                                        </p:attrNameLst>
                                      </p:cBhvr>
                                      <p:to>
                                        <p:strVal val="visible"/>
                                      </p:to>
                                    </p:set>
                                    <p:animEffect transition="in" filter="randombar(horizontal)">
                                      <p:cBhvr>
                                        <p:cTn id="99" dur="500"/>
                                        <p:tgtEl>
                                          <p:spTgt spid="106"/>
                                        </p:tgtEl>
                                      </p:cBhvr>
                                    </p:animEffect>
                                  </p:childTnLst>
                                </p:cTn>
                              </p:par>
                            </p:childTnLst>
                          </p:cTn>
                        </p:par>
                        <p:par>
                          <p:cTn id="100" fill="hold">
                            <p:stCondLst>
                              <p:cond delay="10750"/>
                            </p:stCondLst>
                            <p:childTnLst>
                              <p:par>
                                <p:cTn id="101" presetID="10" presetClass="entr" presetSubtype="0" fill="hold" grpId="0" nodeType="after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7" grpId="0" animBg="1"/>
      <p:bldP spid="85" grpId="0" animBg="1"/>
      <p:bldP spid="89" grpId="0" animBg="1"/>
      <p:bldP spid="93" grpId="0" animBg="1"/>
      <p:bldP spid="97" grpId="0" animBg="1"/>
      <p:bldP spid="101" grpId="0" animBg="1"/>
      <p:bldP spid="105" grpId="0" animBg="1"/>
      <p:bldP spid="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3482811" y="408735"/>
            <a:ext cx="5226378"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介绍礼仪的注意事项</a:t>
            </a:r>
          </a:p>
        </p:txBody>
      </p:sp>
      <p:sp>
        <p:nvSpPr>
          <p:cNvPr id="26" name="饼形 25"/>
          <p:cNvSpPr/>
          <p:nvPr/>
        </p:nvSpPr>
        <p:spPr>
          <a:xfrm rot="16200000">
            <a:off x="6677018" y="3327407"/>
            <a:ext cx="1161143" cy="2322275"/>
          </a:xfrm>
          <a:custGeom>
            <a:avLst/>
            <a:gdLst>
              <a:gd name="connsiteX0" fmla="*/ 1287772 w 2586790"/>
              <a:gd name="connsiteY0" fmla="*/ 2586778 h 2586790"/>
              <a:gd name="connsiteX1" fmla="*/ 3 w 2586790"/>
              <a:gd name="connsiteY1" fmla="*/ 1290584 h 2586790"/>
              <a:gd name="connsiteX2" fmla="*/ 1293395 w 2586790"/>
              <a:gd name="connsiteY2" fmla="*/ 1 h 2586790"/>
              <a:gd name="connsiteX3" fmla="*/ 1293395 w 2586790"/>
              <a:gd name="connsiteY3" fmla="*/ 1293395 h 2586790"/>
              <a:gd name="connsiteX4" fmla="*/ 1287772 w 2586790"/>
              <a:gd name="connsiteY4" fmla="*/ 2586778 h 2586790"/>
              <a:gd name="connsiteX0" fmla="*/ 1293395 w 1384835"/>
              <a:gd name="connsiteY0" fmla="*/ 1293394 h 2586777"/>
              <a:gd name="connsiteX1" fmla="*/ 1287772 w 1384835"/>
              <a:gd name="connsiteY1" fmla="*/ 2586777 h 2586777"/>
              <a:gd name="connsiteX2" fmla="*/ 3 w 1384835"/>
              <a:gd name="connsiteY2" fmla="*/ 1290583 h 2586777"/>
              <a:gd name="connsiteX3" fmla="*/ 1293395 w 1384835"/>
              <a:gd name="connsiteY3" fmla="*/ 0 h 2586777"/>
              <a:gd name="connsiteX4" fmla="*/ 1384835 w 1384835"/>
              <a:gd name="connsiteY4" fmla="*/ 1384834 h 2586777"/>
              <a:gd name="connsiteX0" fmla="*/ 1287772 w 1384835"/>
              <a:gd name="connsiteY0" fmla="*/ 2586777 h 2586777"/>
              <a:gd name="connsiteX1" fmla="*/ 3 w 1384835"/>
              <a:gd name="connsiteY1" fmla="*/ 1290583 h 2586777"/>
              <a:gd name="connsiteX2" fmla="*/ 1293395 w 1384835"/>
              <a:gd name="connsiteY2" fmla="*/ 0 h 2586777"/>
              <a:gd name="connsiteX3" fmla="*/ 1384835 w 1384835"/>
              <a:gd name="connsiteY3" fmla="*/ 1384834 h 2586777"/>
              <a:gd name="connsiteX0" fmla="*/ 1287772 w 1293395"/>
              <a:gd name="connsiteY0" fmla="*/ 2586777 h 2586777"/>
              <a:gd name="connsiteX1" fmla="*/ 3 w 1293395"/>
              <a:gd name="connsiteY1" fmla="*/ 1290583 h 2586777"/>
              <a:gd name="connsiteX2" fmla="*/ 1293395 w 1293395"/>
              <a:gd name="connsiteY2" fmla="*/ 0 h 2586777"/>
            </a:gdLst>
            <a:ahLst/>
            <a:cxnLst>
              <a:cxn ang="0">
                <a:pos x="connsiteX0" y="connsiteY0"/>
              </a:cxn>
              <a:cxn ang="0">
                <a:pos x="connsiteX1" y="connsiteY1"/>
              </a:cxn>
              <a:cxn ang="0">
                <a:pos x="connsiteX2" y="connsiteY2"/>
              </a:cxn>
            </a:cxnLst>
            <a:rect l="l" t="t" r="r" b="b"/>
            <a:pathLst>
              <a:path w="1293395" h="2586777">
                <a:moveTo>
                  <a:pt x="1287772" y="2586777"/>
                </a:moveTo>
                <a:cubicBezTo>
                  <a:pt x="574554" y="2583676"/>
                  <a:pt x="-1547" y="2003806"/>
                  <a:pt x="3" y="1290583"/>
                </a:cubicBezTo>
                <a:cubicBezTo>
                  <a:pt x="1553" y="577360"/>
                  <a:pt x="580170" y="0"/>
                  <a:pt x="1293395" y="0"/>
                </a:cubicBezTo>
              </a:path>
            </a:pathLst>
          </a:custGeom>
          <a:noFill/>
          <a:ln w="38100">
            <a:solidFill>
              <a:schemeClr val="bg1">
                <a:lumMod val="65000"/>
              </a:schemeClr>
            </a:solidFill>
            <a:prstDash val="sysDot"/>
            <a:headEnd type="oval" w="lg" len="lg"/>
            <a:tailEnd type="oval" w="lg"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29" name="饼形 28"/>
          <p:cNvSpPr/>
          <p:nvPr/>
        </p:nvSpPr>
        <p:spPr>
          <a:xfrm rot="5400000">
            <a:off x="9010092" y="2166263"/>
            <a:ext cx="1161143" cy="2322275"/>
          </a:xfrm>
          <a:custGeom>
            <a:avLst/>
            <a:gdLst>
              <a:gd name="connsiteX0" fmla="*/ 1287772 w 2586790"/>
              <a:gd name="connsiteY0" fmla="*/ 2586778 h 2586790"/>
              <a:gd name="connsiteX1" fmla="*/ 3 w 2586790"/>
              <a:gd name="connsiteY1" fmla="*/ 1290584 h 2586790"/>
              <a:gd name="connsiteX2" fmla="*/ 1293395 w 2586790"/>
              <a:gd name="connsiteY2" fmla="*/ 1 h 2586790"/>
              <a:gd name="connsiteX3" fmla="*/ 1293395 w 2586790"/>
              <a:gd name="connsiteY3" fmla="*/ 1293395 h 2586790"/>
              <a:gd name="connsiteX4" fmla="*/ 1287772 w 2586790"/>
              <a:gd name="connsiteY4" fmla="*/ 2586778 h 2586790"/>
              <a:gd name="connsiteX0" fmla="*/ 1293395 w 1384835"/>
              <a:gd name="connsiteY0" fmla="*/ 1293394 h 2586777"/>
              <a:gd name="connsiteX1" fmla="*/ 1287772 w 1384835"/>
              <a:gd name="connsiteY1" fmla="*/ 2586777 h 2586777"/>
              <a:gd name="connsiteX2" fmla="*/ 3 w 1384835"/>
              <a:gd name="connsiteY2" fmla="*/ 1290583 h 2586777"/>
              <a:gd name="connsiteX3" fmla="*/ 1293395 w 1384835"/>
              <a:gd name="connsiteY3" fmla="*/ 0 h 2586777"/>
              <a:gd name="connsiteX4" fmla="*/ 1384835 w 1384835"/>
              <a:gd name="connsiteY4" fmla="*/ 1384834 h 2586777"/>
              <a:gd name="connsiteX0" fmla="*/ 1293395 w 1293395"/>
              <a:gd name="connsiteY0" fmla="*/ 1293394 h 2586777"/>
              <a:gd name="connsiteX1" fmla="*/ 1287772 w 1293395"/>
              <a:gd name="connsiteY1" fmla="*/ 2586777 h 2586777"/>
              <a:gd name="connsiteX2" fmla="*/ 3 w 1293395"/>
              <a:gd name="connsiteY2" fmla="*/ 1290583 h 2586777"/>
              <a:gd name="connsiteX3" fmla="*/ 1293395 w 1293395"/>
              <a:gd name="connsiteY3" fmla="*/ 0 h 2586777"/>
              <a:gd name="connsiteX0" fmla="*/ 1287772 w 1293395"/>
              <a:gd name="connsiteY0" fmla="*/ 2586777 h 2586777"/>
              <a:gd name="connsiteX1" fmla="*/ 3 w 1293395"/>
              <a:gd name="connsiteY1" fmla="*/ 1290583 h 2586777"/>
              <a:gd name="connsiteX2" fmla="*/ 1293395 w 1293395"/>
              <a:gd name="connsiteY2" fmla="*/ 0 h 2586777"/>
            </a:gdLst>
            <a:ahLst/>
            <a:cxnLst>
              <a:cxn ang="0">
                <a:pos x="connsiteX0" y="connsiteY0"/>
              </a:cxn>
              <a:cxn ang="0">
                <a:pos x="connsiteX1" y="connsiteY1"/>
              </a:cxn>
              <a:cxn ang="0">
                <a:pos x="connsiteX2" y="connsiteY2"/>
              </a:cxn>
            </a:cxnLst>
            <a:rect l="l" t="t" r="r" b="b"/>
            <a:pathLst>
              <a:path w="1293395" h="2586777">
                <a:moveTo>
                  <a:pt x="1287772" y="2586777"/>
                </a:moveTo>
                <a:cubicBezTo>
                  <a:pt x="574554" y="2583676"/>
                  <a:pt x="-1547" y="2003806"/>
                  <a:pt x="3" y="1290583"/>
                </a:cubicBezTo>
                <a:cubicBezTo>
                  <a:pt x="1553" y="577360"/>
                  <a:pt x="580170" y="0"/>
                  <a:pt x="1293395" y="0"/>
                </a:cubicBezTo>
              </a:path>
            </a:pathLst>
          </a:custGeom>
          <a:noFill/>
          <a:ln w="38100">
            <a:solidFill>
              <a:schemeClr val="bg1">
                <a:lumMod val="65000"/>
              </a:schemeClr>
            </a:solidFill>
            <a:prstDash val="sysDot"/>
            <a:headEnd type="oval" w="lg" len="lg"/>
            <a:tailEnd type="oval" w="lg"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34" name="饼形 25"/>
          <p:cNvSpPr/>
          <p:nvPr/>
        </p:nvSpPr>
        <p:spPr>
          <a:xfrm rot="16200000">
            <a:off x="2020766" y="3327407"/>
            <a:ext cx="1161143" cy="2322275"/>
          </a:xfrm>
          <a:custGeom>
            <a:avLst/>
            <a:gdLst>
              <a:gd name="connsiteX0" fmla="*/ 1287772 w 2586790"/>
              <a:gd name="connsiteY0" fmla="*/ 2586778 h 2586790"/>
              <a:gd name="connsiteX1" fmla="*/ 3 w 2586790"/>
              <a:gd name="connsiteY1" fmla="*/ 1290584 h 2586790"/>
              <a:gd name="connsiteX2" fmla="*/ 1293395 w 2586790"/>
              <a:gd name="connsiteY2" fmla="*/ 1 h 2586790"/>
              <a:gd name="connsiteX3" fmla="*/ 1293395 w 2586790"/>
              <a:gd name="connsiteY3" fmla="*/ 1293395 h 2586790"/>
              <a:gd name="connsiteX4" fmla="*/ 1287772 w 2586790"/>
              <a:gd name="connsiteY4" fmla="*/ 2586778 h 2586790"/>
              <a:gd name="connsiteX0" fmla="*/ 1293395 w 1384835"/>
              <a:gd name="connsiteY0" fmla="*/ 1293394 h 2586777"/>
              <a:gd name="connsiteX1" fmla="*/ 1287772 w 1384835"/>
              <a:gd name="connsiteY1" fmla="*/ 2586777 h 2586777"/>
              <a:gd name="connsiteX2" fmla="*/ 3 w 1384835"/>
              <a:gd name="connsiteY2" fmla="*/ 1290583 h 2586777"/>
              <a:gd name="connsiteX3" fmla="*/ 1293395 w 1384835"/>
              <a:gd name="connsiteY3" fmla="*/ 0 h 2586777"/>
              <a:gd name="connsiteX4" fmla="*/ 1384835 w 1384835"/>
              <a:gd name="connsiteY4" fmla="*/ 1384834 h 2586777"/>
              <a:gd name="connsiteX0" fmla="*/ 1287772 w 1384835"/>
              <a:gd name="connsiteY0" fmla="*/ 2586777 h 2586777"/>
              <a:gd name="connsiteX1" fmla="*/ 3 w 1384835"/>
              <a:gd name="connsiteY1" fmla="*/ 1290583 h 2586777"/>
              <a:gd name="connsiteX2" fmla="*/ 1293395 w 1384835"/>
              <a:gd name="connsiteY2" fmla="*/ 0 h 2586777"/>
              <a:gd name="connsiteX3" fmla="*/ 1384835 w 1384835"/>
              <a:gd name="connsiteY3" fmla="*/ 1384834 h 2586777"/>
              <a:gd name="connsiteX0" fmla="*/ 1287772 w 1293395"/>
              <a:gd name="connsiteY0" fmla="*/ 2586777 h 2586777"/>
              <a:gd name="connsiteX1" fmla="*/ 3 w 1293395"/>
              <a:gd name="connsiteY1" fmla="*/ 1290583 h 2586777"/>
              <a:gd name="connsiteX2" fmla="*/ 1293395 w 1293395"/>
              <a:gd name="connsiteY2" fmla="*/ 0 h 2586777"/>
            </a:gdLst>
            <a:ahLst/>
            <a:cxnLst>
              <a:cxn ang="0">
                <a:pos x="connsiteX0" y="connsiteY0"/>
              </a:cxn>
              <a:cxn ang="0">
                <a:pos x="connsiteX1" y="connsiteY1"/>
              </a:cxn>
              <a:cxn ang="0">
                <a:pos x="connsiteX2" y="connsiteY2"/>
              </a:cxn>
            </a:cxnLst>
            <a:rect l="l" t="t" r="r" b="b"/>
            <a:pathLst>
              <a:path w="1293395" h="2586777">
                <a:moveTo>
                  <a:pt x="1287772" y="2586777"/>
                </a:moveTo>
                <a:cubicBezTo>
                  <a:pt x="574554" y="2583676"/>
                  <a:pt x="-1547" y="2003806"/>
                  <a:pt x="3" y="1290583"/>
                </a:cubicBezTo>
                <a:cubicBezTo>
                  <a:pt x="1553" y="577360"/>
                  <a:pt x="580170" y="0"/>
                  <a:pt x="1293395" y="0"/>
                </a:cubicBezTo>
              </a:path>
            </a:pathLst>
          </a:custGeom>
          <a:noFill/>
          <a:ln w="38100">
            <a:solidFill>
              <a:schemeClr val="bg1">
                <a:lumMod val="65000"/>
              </a:schemeClr>
            </a:solidFill>
            <a:prstDash val="sysDot"/>
            <a:headEnd type="oval" w="lg" len="lg"/>
            <a:tailEnd type="oval" w="lg"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35" name="饼形 28"/>
          <p:cNvSpPr/>
          <p:nvPr/>
        </p:nvSpPr>
        <p:spPr>
          <a:xfrm rot="5400000">
            <a:off x="4353840" y="2166263"/>
            <a:ext cx="1161143" cy="2322275"/>
          </a:xfrm>
          <a:custGeom>
            <a:avLst/>
            <a:gdLst>
              <a:gd name="connsiteX0" fmla="*/ 1287772 w 2586790"/>
              <a:gd name="connsiteY0" fmla="*/ 2586778 h 2586790"/>
              <a:gd name="connsiteX1" fmla="*/ 3 w 2586790"/>
              <a:gd name="connsiteY1" fmla="*/ 1290584 h 2586790"/>
              <a:gd name="connsiteX2" fmla="*/ 1293395 w 2586790"/>
              <a:gd name="connsiteY2" fmla="*/ 1 h 2586790"/>
              <a:gd name="connsiteX3" fmla="*/ 1293395 w 2586790"/>
              <a:gd name="connsiteY3" fmla="*/ 1293395 h 2586790"/>
              <a:gd name="connsiteX4" fmla="*/ 1287772 w 2586790"/>
              <a:gd name="connsiteY4" fmla="*/ 2586778 h 2586790"/>
              <a:gd name="connsiteX0" fmla="*/ 1293395 w 1384835"/>
              <a:gd name="connsiteY0" fmla="*/ 1293394 h 2586777"/>
              <a:gd name="connsiteX1" fmla="*/ 1287772 w 1384835"/>
              <a:gd name="connsiteY1" fmla="*/ 2586777 h 2586777"/>
              <a:gd name="connsiteX2" fmla="*/ 3 w 1384835"/>
              <a:gd name="connsiteY2" fmla="*/ 1290583 h 2586777"/>
              <a:gd name="connsiteX3" fmla="*/ 1293395 w 1384835"/>
              <a:gd name="connsiteY3" fmla="*/ 0 h 2586777"/>
              <a:gd name="connsiteX4" fmla="*/ 1384835 w 1384835"/>
              <a:gd name="connsiteY4" fmla="*/ 1384834 h 2586777"/>
              <a:gd name="connsiteX0" fmla="*/ 1293395 w 1293395"/>
              <a:gd name="connsiteY0" fmla="*/ 1293394 h 2586777"/>
              <a:gd name="connsiteX1" fmla="*/ 1287772 w 1293395"/>
              <a:gd name="connsiteY1" fmla="*/ 2586777 h 2586777"/>
              <a:gd name="connsiteX2" fmla="*/ 3 w 1293395"/>
              <a:gd name="connsiteY2" fmla="*/ 1290583 h 2586777"/>
              <a:gd name="connsiteX3" fmla="*/ 1293395 w 1293395"/>
              <a:gd name="connsiteY3" fmla="*/ 0 h 2586777"/>
              <a:gd name="connsiteX0" fmla="*/ 1287772 w 1293395"/>
              <a:gd name="connsiteY0" fmla="*/ 2586777 h 2586777"/>
              <a:gd name="connsiteX1" fmla="*/ 3 w 1293395"/>
              <a:gd name="connsiteY1" fmla="*/ 1290583 h 2586777"/>
              <a:gd name="connsiteX2" fmla="*/ 1293395 w 1293395"/>
              <a:gd name="connsiteY2" fmla="*/ 0 h 2586777"/>
            </a:gdLst>
            <a:ahLst/>
            <a:cxnLst>
              <a:cxn ang="0">
                <a:pos x="connsiteX0" y="connsiteY0"/>
              </a:cxn>
              <a:cxn ang="0">
                <a:pos x="connsiteX1" y="connsiteY1"/>
              </a:cxn>
              <a:cxn ang="0">
                <a:pos x="connsiteX2" y="connsiteY2"/>
              </a:cxn>
            </a:cxnLst>
            <a:rect l="l" t="t" r="r" b="b"/>
            <a:pathLst>
              <a:path w="1293395" h="2586777">
                <a:moveTo>
                  <a:pt x="1287772" y="2586777"/>
                </a:moveTo>
                <a:cubicBezTo>
                  <a:pt x="574554" y="2583676"/>
                  <a:pt x="-1547" y="2003806"/>
                  <a:pt x="3" y="1290583"/>
                </a:cubicBezTo>
                <a:cubicBezTo>
                  <a:pt x="1553" y="577360"/>
                  <a:pt x="580170" y="0"/>
                  <a:pt x="1293395" y="0"/>
                </a:cubicBezTo>
              </a:path>
            </a:pathLst>
          </a:custGeom>
          <a:noFill/>
          <a:ln w="38100">
            <a:solidFill>
              <a:schemeClr val="bg1">
                <a:lumMod val="65000"/>
              </a:schemeClr>
            </a:solidFill>
            <a:prstDash val="sysDot"/>
            <a:headEnd type="oval" w="lg" len="lg"/>
            <a:tailEnd type="oval" w="lg"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grpSp>
        <p:nvGrpSpPr>
          <p:cNvPr id="2" name="组合 1"/>
          <p:cNvGrpSpPr/>
          <p:nvPr/>
        </p:nvGrpSpPr>
        <p:grpSpPr>
          <a:xfrm>
            <a:off x="1505856" y="1886856"/>
            <a:ext cx="2492990" cy="2665856"/>
            <a:chOff x="1505856" y="1886856"/>
            <a:chExt cx="2492990" cy="2665856"/>
          </a:xfrm>
        </p:grpSpPr>
        <p:sp>
          <p:nvSpPr>
            <p:cNvPr id="9" name="椭圆 8"/>
            <p:cNvSpPr/>
            <p:nvPr/>
          </p:nvSpPr>
          <p:spPr>
            <a:xfrm>
              <a:off x="1911303" y="3205176"/>
              <a:ext cx="1347536" cy="1347536"/>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latin typeface="Swiss911 XCm BT" panose="020B0708030702060204" pitchFamily="34" charset="0"/>
                  <a:ea typeface="微软雅黑 Light" panose="020B0502040204020203" pitchFamily="34" charset="-122"/>
                </a:rPr>
                <a:t>01</a:t>
              </a:r>
              <a:endParaRPr lang="zh-CN" altLang="en-US" sz="6000">
                <a:latin typeface="Swiss911 XCm BT" panose="020B0708030702060204" pitchFamily="34" charset="0"/>
                <a:ea typeface="微软雅黑 Light" panose="020B0502040204020203" pitchFamily="34" charset="-122"/>
              </a:endParaRPr>
            </a:p>
          </p:txBody>
        </p:sp>
        <p:sp>
          <p:nvSpPr>
            <p:cNvPr id="38" name="文本框 37"/>
            <p:cNvSpPr txBox="1"/>
            <p:nvPr/>
          </p:nvSpPr>
          <p:spPr>
            <a:xfrm>
              <a:off x="1505856" y="1886856"/>
              <a:ext cx="2492990" cy="400110"/>
            </a:xfrm>
            <a:prstGeom prst="rect">
              <a:avLst/>
            </a:prstGeom>
            <a:noFill/>
          </p:spPr>
          <p:txBody>
            <a:bodyPr wrap="none" rtlCol="0">
              <a:spAutoFit/>
            </a:bodyPr>
            <a:lstStyle/>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介绍时不可单指指人</a:t>
              </a:r>
            </a:p>
          </p:txBody>
        </p:sp>
        <p:sp>
          <p:nvSpPr>
            <p:cNvPr id="39" name="文本框 38"/>
            <p:cNvSpPr txBox="1"/>
            <p:nvPr/>
          </p:nvSpPr>
          <p:spPr>
            <a:xfrm>
              <a:off x="1543129" y="2322284"/>
              <a:ext cx="2418444"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而应掌心朝上，拇指微微张开，指尖向上。</a:t>
              </a:r>
            </a:p>
          </p:txBody>
        </p:sp>
      </p:grpSp>
      <p:grpSp>
        <p:nvGrpSpPr>
          <p:cNvPr id="3" name="组合 2"/>
          <p:cNvGrpSpPr/>
          <p:nvPr/>
        </p:nvGrpSpPr>
        <p:grpSpPr>
          <a:xfrm>
            <a:off x="3487056" y="3205176"/>
            <a:ext cx="2960916" cy="2566640"/>
            <a:chOff x="3487056" y="3205176"/>
            <a:chExt cx="2960916" cy="2566640"/>
          </a:xfrm>
        </p:grpSpPr>
        <p:sp>
          <p:nvSpPr>
            <p:cNvPr id="23" name="椭圆 22"/>
            <p:cNvSpPr/>
            <p:nvPr/>
          </p:nvSpPr>
          <p:spPr>
            <a:xfrm>
              <a:off x="4254724" y="3205176"/>
              <a:ext cx="1347536" cy="1347536"/>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latin typeface="Swiss911 XCm BT" panose="020B0708030702060204" pitchFamily="34" charset="0"/>
                  <a:ea typeface="微软雅黑 Light" panose="020B0502040204020203" pitchFamily="34" charset="-122"/>
                </a:rPr>
                <a:t>02</a:t>
              </a:r>
              <a:endParaRPr lang="zh-CN" altLang="en-US" sz="6000">
                <a:latin typeface="Swiss911 XCm BT" panose="020B0708030702060204" pitchFamily="34" charset="0"/>
                <a:ea typeface="微软雅黑 Light" panose="020B0502040204020203" pitchFamily="34" charset="-122"/>
              </a:endParaRPr>
            </a:p>
          </p:txBody>
        </p:sp>
        <p:sp>
          <p:nvSpPr>
            <p:cNvPr id="40" name="文本框 39"/>
            <p:cNvSpPr txBox="1"/>
            <p:nvPr/>
          </p:nvSpPr>
          <p:spPr>
            <a:xfrm>
              <a:off x="3721019" y="4745263"/>
              <a:ext cx="2492990" cy="400110"/>
            </a:xfrm>
            <a:prstGeom prst="rect">
              <a:avLst/>
            </a:prstGeom>
            <a:noFill/>
          </p:spPr>
          <p:txBody>
            <a:bodyPr wrap="none" rtlCol="0">
              <a:spAutoFit/>
            </a:bodyPr>
            <a:lstStyle/>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被介绍者应面向对方</a:t>
              </a:r>
            </a:p>
          </p:txBody>
        </p:sp>
        <p:sp>
          <p:nvSpPr>
            <p:cNvPr id="41" name="文本框 40"/>
            <p:cNvSpPr txBox="1"/>
            <p:nvPr/>
          </p:nvSpPr>
          <p:spPr>
            <a:xfrm>
              <a:off x="3487056" y="5187041"/>
              <a:ext cx="2960916"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介绍完毕后与对方握手问候，如：您好！很高兴认识您！</a:t>
              </a:r>
            </a:p>
          </p:txBody>
        </p:sp>
      </p:grpSp>
      <p:grpSp>
        <p:nvGrpSpPr>
          <p:cNvPr id="4" name="组合 3"/>
          <p:cNvGrpSpPr/>
          <p:nvPr/>
        </p:nvGrpSpPr>
        <p:grpSpPr>
          <a:xfrm>
            <a:off x="6288731" y="1886856"/>
            <a:ext cx="2064658" cy="2665856"/>
            <a:chOff x="6288731" y="1886856"/>
            <a:chExt cx="2064658" cy="2665856"/>
          </a:xfrm>
        </p:grpSpPr>
        <p:sp>
          <p:nvSpPr>
            <p:cNvPr id="24" name="椭圆 23"/>
            <p:cNvSpPr/>
            <p:nvPr/>
          </p:nvSpPr>
          <p:spPr>
            <a:xfrm>
              <a:off x="6598145" y="3205176"/>
              <a:ext cx="1347536" cy="1347536"/>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latin typeface="Swiss911 XCm BT" panose="020B0708030702060204" pitchFamily="34" charset="0"/>
                  <a:ea typeface="微软雅黑 Light" panose="020B0502040204020203" pitchFamily="34" charset="-122"/>
                </a:rPr>
                <a:t>03</a:t>
              </a:r>
              <a:endParaRPr lang="zh-CN" altLang="en-US" sz="6000">
                <a:latin typeface="Swiss911 XCm BT" panose="020B0708030702060204" pitchFamily="34" charset="0"/>
                <a:ea typeface="微软雅黑 Light" panose="020B0502040204020203" pitchFamily="34" charset="-122"/>
              </a:endParaRPr>
            </a:p>
          </p:txBody>
        </p:sp>
        <p:sp>
          <p:nvSpPr>
            <p:cNvPr id="42" name="文本框 41"/>
            <p:cNvSpPr txBox="1"/>
            <p:nvPr/>
          </p:nvSpPr>
          <p:spPr>
            <a:xfrm>
              <a:off x="6459286" y="1886856"/>
              <a:ext cx="1723549" cy="400110"/>
            </a:xfrm>
            <a:prstGeom prst="rect">
              <a:avLst/>
            </a:prstGeom>
            <a:noFill/>
          </p:spPr>
          <p:txBody>
            <a:bodyPr wrap="none" rtlCol="0">
              <a:spAutoFit/>
            </a:bodyPr>
            <a:lstStyle/>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避免过分赞扬</a:t>
              </a:r>
            </a:p>
          </p:txBody>
        </p:sp>
        <p:sp>
          <p:nvSpPr>
            <p:cNvPr id="43" name="文本框 42"/>
            <p:cNvSpPr txBox="1"/>
            <p:nvPr/>
          </p:nvSpPr>
          <p:spPr>
            <a:xfrm>
              <a:off x="6288731" y="2322284"/>
              <a:ext cx="2064658"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避免对某个人特别是女性的过分赞扬。</a:t>
              </a:r>
            </a:p>
          </p:txBody>
        </p:sp>
      </p:grpSp>
      <p:grpSp>
        <p:nvGrpSpPr>
          <p:cNvPr id="5" name="组合 4"/>
          <p:cNvGrpSpPr/>
          <p:nvPr/>
        </p:nvGrpSpPr>
        <p:grpSpPr>
          <a:xfrm>
            <a:off x="8498113" y="3205176"/>
            <a:ext cx="2271487" cy="3151416"/>
            <a:chOff x="8498113" y="3205176"/>
            <a:chExt cx="2271487" cy="3151416"/>
          </a:xfrm>
        </p:grpSpPr>
        <p:sp>
          <p:nvSpPr>
            <p:cNvPr id="25" name="椭圆 24"/>
            <p:cNvSpPr/>
            <p:nvPr/>
          </p:nvSpPr>
          <p:spPr>
            <a:xfrm>
              <a:off x="8941566" y="3205176"/>
              <a:ext cx="1347536" cy="1347536"/>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latin typeface="Swiss911 XCm BT" panose="020B0708030702060204" pitchFamily="34" charset="0"/>
                  <a:ea typeface="微软雅黑 Light" panose="020B0502040204020203" pitchFamily="34" charset="-122"/>
                </a:rPr>
                <a:t>04</a:t>
              </a:r>
              <a:endParaRPr lang="zh-CN" altLang="en-US" sz="6000">
                <a:latin typeface="Swiss911 XCm BT" panose="020B0708030702060204" pitchFamily="34" charset="0"/>
                <a:ea typeface="微软雅黑 Light" panose="020B0502040204020203" pitchFamily="34" charset="-122"/>
              </a:endParaRPr>
            </a:p>
          </p:txBody>
        </p:sp>
        <p:sp>
          <p:nvSpPr>
            <p:cNvPr id="44" name="文本框 43"/>
            <p:cNvSpPr txBox="1"/>
            <p:nvPr/>
          </p:nvSpPr>
          <p:spPr>
            <a:xfrm>
              <a:off x="8772082" y="4745263"/>
              <a:ext cx="1723549" cy="400110"/>
            </a:xfrm>
            <a:prstGeom prst="rect">
              <a:avLst/>
            </a:prstGeom>
            <a:noFill/>
          </p:spPr>
          <p:txBody>
            <a:bodyPr wrap="none" rtlCol="0">
              <a:spAutoFit/>
            </a:bodyPr>
            <a:lstStyle/>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坐着时应起立</a:t>
              </a:r>
            </a:p>
          </p:txBody>
        </p:sp>
        <p:sp>
          <p:nvSpPr>
            <p:cNvPr id="45" name="文本框 44"/>
            <p:cNvSpPr txBox="1"/>
            <p:nvPr/>
          </p:nvSpPr>
          <p:spPr>
            <a:xfrm>
              <a:off x="8498113" y="5187041"/>
              <a:ext cx="2271487" cy="1169551"/>
            </a:xfrm>
            <a:prstGeom prst="rect">
              <a:avLst/>
            </a:prstGeom>
            <a:noFill/>
          </p:spPr>
          <p:txBody>
            <a:bodyPr wrap="square" rtlCol="0">
              <a:spAutoFit/>
            </a:bodyPr>
            <a:lstStyle/>
            <a:p>
              <a:r>
                <a:rPr lang="zh-CN" altLang="en-US" sz="1400">
                  <a:solidFill>
                    <a:schemeClr val="tx1">
                      <a:lumMod val="75000"/>
                      <a:lumOff val="25000"/>
                    </a:schemeClr>
                  </a:solidFill>
                  <a:latin typeface="微软雅黑 Light" panose="020B0502040204020203" pitchFamily="34" charset="-122"/>
                  <a:ea typeface="微软雅黑 Light" panose="020B0502040204020203" pitchFamily="34" charset="-122"/>
                </a:rPr>
                <a:t>坐着时，除职位高者、长辈和女士外，应起立。但在会议、宴会进行中不必起立，被绍人只要微笑点头示意即可。</a:t>
              </a:r>
            </a:p>
          </p:txBody>
        </p:sp>
      </p:grpSp>
      <p:sp>
        <p:nvSpPr>
          <p:cNvPr id="27"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80196542"/>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par>
                                <p:cTn id="20" presetID="14" presetClass="entr" presetSubtype="10" fill="hold" nodeType="withEffect">
                                  <p:stCondLst>
                                    <p:cond delay="100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par>
                                <p:cTn id="23" presetID="14" presetClass="entr" presetSubtype="10" fill="hold" nodeType="withEffect">
                                  <p:stCondLst>
                                    <p:cond delay="1500"/>
                                  </p:stCondLst>
                                  <p:childTnLst>
                                    <p:set>
                                      <p:cBhvr>
                                        <p:cTn id="24" dur="1" fill="hold">
                                          <p:stCondLst>
                                            <p:cond delay="0"/>
                                          </p:stCondLst>
                                        </p:cTn>
                                        <p:tgtEl>
                                          <p:spTgt spid="3"/>
                                        </p:tgtEl>
                                        <p:attrNameLst>
                                          <p:attrName>style.visibility</p:attrName>
                                        </p:attrNameLst>
                                      </p:cBhvr>
                                      <p:to>
                                        <p:strVal val="visible"/>
                                      </p:to>
                                    </p:set>
                                    <p:animEffect transition="in" filter="randombar(horizontal)">
                                      <p:cBhvr>
                                        <p:cTn id="25" dur="500"/>
                                        <p:tgtEl>
                                          <p:spTgt spid="3"/>
                                        </p:tgtEl>
                                      </p:cBhvr>
                                    </p:animEffect>
                                  </p:childTnLst>
                                </p:cTn>
                              </p:par>
                              <p:par>
                                <p:cTn id="26" presetID="14" presetClass="entr" presetSubtype="10" fill="hold" nodeType="withEffect">
                                  <p:stCondLst>
                                    <p:cond delay="2000"/>
                                  </p:stCondLst>
                                  <p:childTnLst>
                                    <p:set>
                                      <p:cBhvr>
                                        <p:cTn id="27" dur="1" fill="hold">
                                          <p:stCondLst>
                                            <p:cond delay="0"/>
                                          </p:stCondLst>
                                        </p:cTn>
                                        <p:tgtEl>
                                          <p:spTgt spid="4"/>
                                        </p:tgtEl>
                                        <p:attrNameLst>
                                          <p:attrName>style.visibility</p:attrName>
                                        </p:attrNameLst>
                                      </p:cBhvr>
                                      <p:to>
                                        <p:strVal val="visible"/>
                                      </p:to>
                                    </p:set>
                                    <p:animEffect transition="in" filter="randombar(horizontal)">
                                      <p:cBhvr>
                                        <p:cTn id="28" dur="500"/>
                                        <p:tgtEl>
                                          <p:spTgt spid="4"/>
                                        </p:tgtEl>
                                      </p:cBhvr>
                                    </p:animEffect>
                                  </p:childTnLst>
                                </p:cTn>
                              </p:par>
                              <p:par>
                                <p:cTn id="29" presetID="14" presetClass="entr" presetSubtype="10" fill="hold" nodeType="withEffect">
                                  <p:stCondLst>
                                    <p:cond delay="250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animBg="1"/>
      <p:bldP spid="29" grpId="0" animBg="1"/>
      <p:bldP spid="34" grpId="0" animBg="1"/>
      <p:bldP spid="35"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866359" y="2767281"/>
            <a:ext cx="7325641" cy="1323439"/>
            <a:chOff x="4866359" y="2767281"/>
            <a:chExt cx="7325641" cy="1323439"/>
          </a:xfrm>
        </p:grpSpPr>
        <p:sp>
          <p:nvSpPr>
            <p:cNvPr id="7" name="文本框 6"/>
            <p:cNvSpPr txBox="1"/>
            <p:nvPr/>
          </p:nvSpPr>
          <p:spPr>
            <a:xfrm>
              <a:off x="4866359" y="2767281"/>
              <a:ext cx="4288353"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名片礼仪</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75730" y="2109454"/>
            <a:ext cx="2774097" cy="707886"/>
            <a:chOff x="4897249" y="2065338"/>
            <a:chExt cx="2774097"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商务接待礼仪</a:t>
              </a:r>
            </a:p>
          </p:txBody>
        </p:sp>
        <p:sp>
          <p:nvSpPr>
            <p:cNvPr id="11" name="文本框 10"/>
            <p:cNvSpPr txBox="1"/>
            <p:nvPr/>
          </p:nvSpPr>
          <p:spPr>
            <a:xfrm>
              <a:off x="4897249" y="2065338"/>
              <a:ext cx="554960"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A</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18073675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10582" y="1569878"/>
            <a:ext cx="3542104" cy="646331"/>
          </a:xfrm>
          <a:prstGeom prst="rect">
            <a:avLst/>
          </a:prstGeom>
          <a:noFill/>
        </p:spPr>
        <p:txBody>
          <a:bodyPr wrap="square" rtlCol="0">
            <a:spAutoFit/>
          </a:bodyPr>
          <a:lstStyle/>
          <a:p>
            <a:pPr algn="ctr"/>
            <a:r>
              <a:rPr lang="zh-CN" altLang="en-US" sz="3600" b="1">
                <a:solidFill>
                  <a:srgbClr val="E75047"/>
                </a:solidFill>
                <a:latin typeface="微软雅黑 Light" panose="020B0502040204020203" pitchFamily="34" charset="-122"/>
                <a:ea typeface="微软雅黑 Light" panose="020B0502040204020203" pitchFamily="34" charset="-122"/>
              </a:rPr>
              <a:t>名片的递交顺序</a:t>
            </a:r>
          </a:p>
        </p:txBody>
      </p:sp>
      <p:sp>
        <p:nvSpPr>
          <p:cNvPr id="20" name="任意多边形 19"/>
          <p:cNvSpPr/>
          <p:nvPr/>
        </p:nvSpPr>
        <p:spPr>
          <a:xfrm>
            <a:off x="4847771" y="1524000"/>
            <a:ext cx="7010400" cy="3454400"/>
          </a:xfrm>
          <a:custGeom>
            <a:avLst/>
            <a:gdLst>
              <a:gd name="connsiteX0" fmla="*/ 3556000 w 7010400"/>
              <a:gd name="connsiteY0" fmla="*/ 0 h 3454400"/>
              <a:gd name="connsiteX1" fmla="*/ 7010400 w 7010400"/>
              <a:gd name="connsiteY1" fmla="*/ 0 h 3454400"/>
              <a:gd name="connsiteX2" fmla="*/ 7010400 w 7010400"/>
              <a:gd name="connsiteY2" fmla="*/ 3454400 h 3454400"/>
              <a:gd name="connsiteX3" fmla="*/ 3556000 w 7010400"/>
              <a:gd name="connsiteY3" fmla="*/ 3454400 h 3454400"/>
              <a:gd name="connsiteX4" fmla="*/ 0 w 7010400"/>
              <a:gd name="connsiteY4" fmla="*/ 0 h 3454400"/>
              <a:gd name="connsiteX5" fmla="*/ 3454400 w 7010400"/>
              <a:gd name="connsiteY5" fmla="*/ 0 h 3454400"/>
              <a:gd name="connsiteX6" fmla="*/ 3454400 w 7010400"/>
              <a:gd name="connsiteY6" fmla="*/ 3454400 h 3454400"/>
              <a:gd name="connsiteX7" fmla="*/ 0 w 7010400"/>
              <a:gd name="connsiteY7" fmla="*/ 3454400 h 345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10400" h="3454400">
                <a:moveTo>
                  <a:pt x="3556000" y="0"/>
                </a:moveTo>
                <a:lnTo>
                  <a:pt x="7010400" y="0"/>
                </a:lnTo>
                <a:lnTo>
                  <a:pt x="7010400" y="3454400"/>
                </a:lnTo>
                <a:lnTo>
                  <a:pt x="3556000" y="3454400"/>
                </a:lnTo>
                <a:close/>
                <a:moveTo>
                  <a:pt x="0" y="0"/>
                </a:moveTo>
                <a:lnTo>
                  <a:pt x="3454400" y="0"/>
                </a:lnTo>
                <a:lnTo>
                  <a:pt x="3454400" y="3454400"/>
                </a:lnTo>
                <a:lnTo>
                  <a:pt x="0" y="3454400"/>
                </a:lnTo>
                <a:close/>
              </a:path>
            </a:pathLst>
          </a:custGeom>
          <a:blipFill dpi="0" rotWithShape="1">
            <a:blip r:embed="rId3"/>
            <a:srcRect/>
            <a:stretch>
              <a:fillRect t="-5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Light" panose="020B0502040204020203" pitchFamily="34" charset="-122"/>
              <a:ea typeface="微软雅黑 Light" panose="020B0502040204020203" pitchFamily="34" charset="-122"/>
            </a:endParaRPr>
          </a:p>
        </p:txBody>
      </p:sp>
      <p:sp>
        <p:nvSpPr>
          <p:cNvPr id="11" name="矩形 10"/>
          <p:cNvSpPr/>
          <p:nvPr/>
        </p:nvSpPr>
        <p:spPr>
          <a:xfrm>
            <a:off x="855880" y="2786319"/>
            <a:ext cx="3251508" cy="69668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000">
                <a:latin typeface="微软雅黑 Light" panose="020B0502040204020203" pitchFamily="34" charset="-122"/>
                <a:ea typeface="微软雅黑 Light" panose="020B0502040204020203" pitchFamily="34" charset="-122"/>
              </a:rPr>
              <a:t>由近而远</a:t>
            </a:r>
          </a:p>
        </p:txBody>
      </p:sp>
      <p:sp>
        <p:nvSpPr>
          <p:cNvPr id="12" name="矩形 11"/>
          <p:cNvSpPr/>
          <p:nvPr/>
        </p:nvSpPr>
        <p:spPr>
          <a:xfrm>
            <a:off x="855880" y="4015015"/>
            <a:ext cx="3251508" cy="69668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000">
                <a:latin typeface="微软雅黑 Light" panose="020B0502040204020203" pitchFamily="34" charset="-122"/>
                <a:ea typeface="微软雅黑 Light" panose="020B0502040204020203" pitchFamily="34" charset="-122"/>
              </a:rPr>
              <a:t>由尊而卑</a:t>
            </a:r>
          </a:p>
        </p:txBody>
      </p:sp>
      <p:cxnSp>
        <p:nvCxnSpPr>
          <p:cNvPr id="16" name="直接箭头连接符 15"/>
          <p:cNvCxnSpPr>
            <a:stCxn id="8" idx="2"/>
            <a:endCxn id="11" idx="0"/>
          </p:cNvCxnSpPr>
          <p:nvPr/>
        </p:nvCxnSpPr>
        <p:spPr>
          <a:xfrm>
            <a:off x="2481634" y="2216209"/>
            <a:ext cx="0" cy="570110"/>
          </a:xfrm>
          <a:prstGeom prst="straightConnector1">
            <a:avLst/>
          </a:prstGeom>
          <a:ln w="19050">
            <a:solidFill>
              <a:schemeClr val="bg1">
                <a:lumMod val="50000"/>
              </a:schemeClr>
            </a:solidFill>
            <a:prstDash val="sysDot"/>
            <a:headEnd type="oval"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11" idx="2"/>
            <a:endCxn id="12" idx="0"/>
          </p:cNvCxnSpPr>
          <p:nvPr/>
        </p:nvCxnSpPr>
        <p:spPr>
          <a:xfrm>
            <a:off x="2481634" y="3483005"/>
            <a:ext cx="0" cy="532010"/>
          </a:xfrm>
          <a:prstGeom prst="straightConnector1">
            <a:avLst/>
          </a:prstGeom>
          <a:ln w="19050">
            <a:solidFill>
              <a:schemeClr val="bg1">
                <a:lumMod val="50000"/>
              </a:schemeClr>
            </a:solidFill>
            <a:prstDash val="sysDot"/>
            <a:headEnd w="lg" len="lg"/>
            <a:tailEnd type="stealth"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447925" y="4703536"/>
            <a:ext cx="9401175" cy="933450"/>
          </a:xfrm>
          <a:custGeom>
            <a:avLst/>
            <a:gdLst>
              <a:gd name="connsiteX0" fmla="*/ 0 w 9401175"/>
              <a:gd name="connsiteY0" fmla="*/ 0 h 933450"/>
              <a:gd name="connsiteX1" fmla="*/ 9401175 w 9401175"/>
              <a:gd name="connsiteY1" fmla="*/ 0 h 933450"/>
              <a:gd name="connsiteX2" fmla="*/ 9401175 w 9401175"/>
              <a:gd name="connsiteY2" fmla="*/ 933450 h 933450"/>
              <a:gd name="connsiteX3" fmla="*/ 0 w 9401175"/>
              <a:gd name="connsiteY3" fmla="*/ 933450 h 933450"/>
              <a:gd name="connsiteX4" fmla="*/ 0 w 9401175"/>
              <a:gd name="connsiteY4" fmla="*/ 0 h 933450"/>
              <a:gd name="connsiteX0" fmla="*/ 9401175 w 9492615"/>
              <a:gd name="connsiteY0" fmla="*/ 0 h 933450"/>
              <a:gd name="connsiteX1" fmla="*/ 9401175 w 9492615"/>
              <a:gd name="connsiteY1" fmla="*/ 933450 h 933450"/>
              <a:gd name="connsiteX2" fmla="*/ 0 w 9492615"/>
              <a:gd name="connsiteY2" fmla="*/ 933450 h 933450"/>
              <a:gd name="connsiteX3" fmla="*/ 0 w 9492615"/>
              <a:gd name="connsiteY3" fmla="*/ 0 h 933450"/>
              <a:gd name="connsiteX4" fmla="*/ 9492615 w 9492615"/>
              <a:gd name="connsiteY4" fmla="*/ 91440 h 933450"/>
              <a:gd name="connsiteX0" fmla="*/ 9401175 w 9401175"/>
              <a:gd name="connsiteY0" fmla="*/ 0 h 933450"/>
              <a:gd name="connsiteX1" fmla="*/ 9401175 w 9401175"/>
              <a:gd name="connsiteY1" fmla="*/ 933450 h 933450"/>
              <a:gd name="connsiteX2" fmla="*/ 0 w 9401175"/>
              <a:gd name="connsiteY2" fmla="*/ 933450 h 933450"/>
              <a:gd name="connsiteX3" fmla="*/ 0 w 9401175"/>
              <a:gd name="connsiteY3" fmla="*/ 0 h 933450"/>
              <a:gd name="connsiteX0" fmla="*/ 9401175 w 9401175"/>
              <a:gd name="connsiteY0" fmla="*/ 933450 h 933450"/>
              <a:gd name="connsiteX1" fmla="*/ 0 w 9401175"/>
              <a:gd name="connsiteY1" fmla="*/ 933450 h 933450"/>
              <a:gd name="connsiteX2" fmla="*/ 0 w 9401175"/>
              <a:gd name="connsiteY2" fmla="*/ 0 h 933450"/>
            </a:gdLst>
            <a:ahLst/>
            <a:cxnLst>
              <a:cxn ang="0">
                <a:pos x="connsiteX0" y="connsiteY0"/>
              </a:cxn>
              <a:cxn ang="0">
                <a:pos x="connsiteX1" y="connsiteY1"/>
              </a:cxn>
              <a:cxn ang="0">
                <a:pos x="connsiteX2" y="connsiteY2"/>
              </a:cxn>
            </a:cxnLst>
            <a:rect l="l" t="t" r="r" b="b"/>
            <a:pathLst>
              <a:path w="9401175" h="933450">
                <a:moveTo>
                  <a:pt x="9401175" y="933450"/>
                </a:moveTo>
                <a:lnTo>
                  <a:pt x="0" y="933450"/>
                </a:lnTo>
                <a:lnTo>
                  <a:pt x="0" y="0"/>
                </a:lnTo>
              </a:path>
            </a:pathLst>
          </a:custGeom>
          <a:ln w="19050">
            <a:solidFill>
              <a:schemeClr val="bg1">
                <a:lumMod val="50000"/>
              </a:schemeClr>
            </a:solidFill>
            <a:prstDash val="sysDot"/>
            <a:headEnd type="stealth" w="lg" len="lg"/>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Light" panose="020B0502040204020203" pitchFamily="34" charset="-122"/>
              <a:ea typeface="微软雅黑 Light" panose="020B0502040204020203" pitchFamily="34" charset="-122"/>
            </a:endParaRPr>
          </a:p>
        </p:txBody>
      </p:sp>
      <p:sp>
        <p:nvSpPr>
          <p:cNvPr id="9"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5527187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randombar(horizontal)">
                                      <p:cBhvr>
                                        <p:cTn id="30" dur="500"/>
                                        <p:tgtEl>
                                          <p:spTgt spid="2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0" grpId="0" animBg="1"/>
      <p:bldP spid="11" grpId="0" animBg="1"/>
      <p:bldP spid="12" grpId="0" animBg="1"/>
      <p:bldP spid="19"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714875" y="2767281"/>
            <a:ext cx="7477125" cy="1323439"/>
            <a:chOff x="4714875" y="2767281"/>
            <a:chExt cx="7477125" cy="1323439"/>
          </a:xfrm>
        </p:grpSpPr>
        <p:sp>
          <p:nvSpPr>
            <p:cNvPr id="7" name="文本框 6"/>
            <p:cNvSpPr txBox="1"/>
            <p:nvPr/>
          </p:nvSpPr>
          <p:spPr>
            <a:xfrm>
              <a:off x="4714875" y="2767281"/>
              <a:ext cx="4591321"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握手礼仪 </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75730" y="2109454"/>
            <a:ext cx="2774097" cy="707886"/>
            <a:chOff x="4897249" y="2065338"/>
            <a:chExt cx="2774097"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商务接待礼仪</a:t>
              </a:r>
            </a:p>
          </p:txBody>
        </p:sp>
        <p:sp>
          <p:nvSpPr>
            <p:cNvPr id="11" name="文本框 10"/>
            <p:cNvSpPr txBox="1"/>
            <p:nvPr/>
          </p:nvSpPr>
          <p:spPr>
            <a:xfrm>
              <a:off x="4897249" y="2065338"/>
              <a:ext cx="554960"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A</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31494807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11086" y="1380285"/>
            <a:ext cx="4302743" cy="707886"/>
          </a:xfrm>
          <a:prstGeom prst="rect">
            <a:avLst/>
          </a:prstGeom>
          <a:noFill/>
        </p:spPr>
        <p:txBody>
          <a:bodyPr wrap="square" rtlCol="0">
            <a:spAutoFit/>
          </a:bodyPr>
          <a:lstStyle/>
          <a:p>
            <a:r>
              <a:rPr lang="zh-CN" altLang="en-US" sz="4000" b="1">
                <a:solidFill>
                  <a:srgbClr val="E75047"/>
                </a:solidFill>
                <a:latin typeface="微软雅黑 Light" panose="020B0502040204020203" pitchFamily="34" charset="-122"/>
                <a:ea typeface="微软雅黑 Light" panose="020B0502040204020203" pitchFamily="34" charset="-122"/>
              </a:rPr>
              <a:t>握手礼仪</a:t>
            </a:r>
          </a:p>
        </p:txBody>
      </p:sp>
      <p:grpSp>
        <p:nvGrpSpPr>
          <p:cNvPr id="5" name="组合 4"/>
          <p:cNvGrpSpPr/>
          <p:nvPr/>
        </p:nvGrpSpPr>
        <p:grpSpPr>
          <a:xfrm>
            <a:off x="1171575" y="2348717"/>
            <a:ext cx="1715413" cy="466725"/>
            <a:chOff x="1171575" y="2628900"/>
            <a:chExt cx="1715413" cy="466725"/>
          </a:xfrm>
        </p:grpSpPr>
        <p:sp>
          <p:nvSpPr>
            <p:cNvPr id="3" name="圆角矩形 2"/>
            <p:cNvSpPr/>
            <p:nvPr/>
          </p:nvSpPr>
          <p:spPr>
            <a:xfrm>
              <a:off x="1171575" y="2628900"/>
              <a:ext cx="466725" cy="466725"/>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Swiss911 XCm BT" panose="020B0708030702060204" pitchFamily="34" charset="0"/>
                  <a:ea typeface="微软雅黑 Light" panose="020B0502040204020203" pitchFamily="34" charset="-122"/>
                </a:rPr>
                <a:t>01</a:t>
              </a:r>
              <a:endParaRPr lang="zh-CN" altLang="en-US" sz="2400">
                <a:latin typeface="Swiss911 XCm BT" panose="020B0708030702060204" pitchFamily="34" charset="0"/>
                <a:ea typeface="微软雅黑 Light" panose="020B0502040204020203" pitchFamily="34" charset="-122"/>
              </a:endParaRPr>
            </a:p>
          </p:txBody>
        </p:sp>
        <p:sp>
          <p:nvSpPr>
            <p:cNvPr id="4" name="文本框 3"/>
            <p:cNvSpPr txBox="1"/>
            <p:nvPr/>
          </p:nvSpPr>
          <p:spPr>
            <a:xfrm>
              <a:off x="1676400" y="2662207"/>
              <a:ext cx="1210588" cy="400110"/>
            </a:xfrm>
            <a:prstGeom prst="rect">
              <a:avLst/>
            </a:prstGeom>
            <a:noFill/>
          </p:spPr>
          <p:txBody>
            <a:bodyPr wrap="none" rtlCol="0">
              <a:spAutoFit/>
            </a:bodyPr>
            <a:lstStyle/>
            <a:p>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注意手位</a:t>
              </a:r>
            </a:p>
          </p:txBody>
        </p:sp>
      </p:grpSp>
      <p:grpSp>
        <p:nvGrpSpPr>
          <p:cNvPr id="6" name="组合 5"/>
          <p:cNvGrpSpPr/>
          <p:nvPr/>
        </p:nvGrpSpPr>
        <p:grpSpPr>
          <a:xfrm>
            <a:off x="1171575" y="3075988"/>
            <a:ext cx="2484854" cy="466725"/>
            <a:chOff x="1171575" y="2628900"/>
            <a:chExt cx="2484854" cy="466725"/>
          </a:xfrm>
        </p:grpSpPr>
        <p:sp>
          <p:nvSpPr>
            <p:cNvPr id="7" name="圆角矩形 6"/>
            <p:cNvSpPr/>
            <p:nvPr/>
          </p:nvSpPr>
          <p:spPr>
            <a:xfrm>
              <a:off x="1171575" y="2628900"/>
              <a:ext cx="466725" cy="466725"/>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Swiss911 XCm BT" panose="020B0708030702060204" pitchFamily="34" charset="0"/>
                  <a:ea typeface="微软雅黑 Light" panose="020B0502040204020203" pitchFamily="34" charset="-122"/>
                </a:rPr>
                <a:t>02</a:t>
              </a:r>
              <a:endParaRPr lang="zh-CN" altLang="en-US" sz="2400">
                <a:latin typeface="Swiss911 XCm BT" panose="020B0708030702060204" pitchFamily="34" charset="0"/>
                <a:ea typeface="微软雅黑 Light" panose="020B0502040204020203" pitchFamily="34" charset="-122"/>
              </a:endParaRPr>
            </a:p>
          </p:txBody>
        </p:sp>
        <p:sp>
          <p:nvSpPr>
            <p:cNvPr id="8" name="文本框 7"/>
            <p:cNvSpPr txBox="1"/>
            <p:nvPr/>
          </p:nvSpPr>
          <p:spPr>
            <a:xfrm>
              <a:off x="1676400" y="2662207"/>
              <a:ext cx="1980029" cy="400110"/>
            </a:xfrm>
            <a:prstGeom prst="rect">
              <a:avLst/>
            </a:prstGeom>
            <a:noFill/>
          </p:spPr>
          <p:txBody>
            <a:bodyPr wrap="none" rtlCol="0">
              <a:spAutoFit/>
            </a:bodyPr>
            <a:lstStyle/>
            <a:p>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握手必须用右手</a:t>
              </a:r>
            </a:p>
          </p:txBody>
        </p:sp>
      </p:grpSp>
      <p:grpSp>
        <p:nvGrpSpPr>
          <p:cNvPr id="9" name="组合 8"/>
          <p:cNvGrpSpPr/>
          <p:nvPr/>
        </p:nvGrpSpPr>
        <p:grpSpPr>
          <a:xfrm>
            <a:off x="1171575" y="3803259"/>
            <a:ext cx="3767257" cy="466725"/>
            <a:chOff x="1171575" y="2628900"/>
            <a:chExt cx="3767257" cy="466725"/>
          </a:xfrm>
        </p:grpSpPr>
        <p:sp>
          <p:nvSpPr>
            <p:cNvPr id="10" name="圆角矩形 9"/>
            <p:cNvSpPr/>
            <p:nvPr/>
          </p:nvSpPr>
          <p:spPr>
            <a:xfrm>
              <a:off x="1171575" y="2628900"/>
              <a:ext cx="466725" cy="466725"/>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Swiss911 XCm BT" panose="020B0708030702060204" pitchFamily="34" charset="0"/>
                  <a:ea typeface="微软雅黑 Light" panose="020B0502040204020203" pitchFamily="34" charset="-122"/>
                </a:rPr>
                <a:t>03</a:t>
              </a:r>
              <a:endParaRPr lang="zh-CN" altLang="en-US" sz="2400">
                <a:latin typeface="Swiss911 XCm BT" panose="020B0708030702060204" pitchFamily="34" charset="0"/>
                <a:ea typeface="微软雅黑 Light" panose="020B0502040204020203" pitchFamily="34" charset="-122"/>
              </a:endParaRPr>
            </a:p>
          </p:txBody>
        </p:sp>
        <p:sp>
          <p:nvSpPr>
            <p:cNvPr id="11" name="文本框 10"/>
            <p:cNvSpPr txBox="1"/>
            <p:nvPr/>
          </p:nvSpPr>
          <p:spPr>
            <a:xfrm>
              <a:off x="1676400" y="2662207"/>
              <a:ext cx="3262432" cy="400110"/>
            </a:xfrm>
            <a:prstGeom prst="rect">
              <a:avLst/>
            </a:prstGeom>
            <a:noFill/>
          </p:spPr>
          <p:txBody>
            <a:bodyPr wrap="none" rtlCol="0">
              <a:spAutoFit/>
            </a:bodyPr>
            <a:lstStyle/>
            <a:p>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握手要热情（眼神、表情）</a:t>
              </a:r>
              <a:endParaRPr lang="en-US" altLang="zh-CN" sz="2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12" name="组合 11"/>
          <p:cNvGrpSpPr/>
          <p:nvPr/>
        </p:nvGrpSpPr>
        <p:grpSpPr>
          <a:xfrm>
            <a:off x="1171575" y="4530530"/>
            <a:ext cx="3510776" cy="466725"/>
            <a:chOff x="1171575" y="2628900"/>
            <a:chExt cx="3510776" cy="466725"/>
          </a:xfrm>
        </p:grpSpPr>
        <p:sp>
          <p:nvSpPr>
            <p:cNvPr id="13" name="圆角矩形 12"/>
            <p:cNvSpPr/>
            <p:nvPr/>
          </p:nvSpPr>
          <p:spPr>
            <a:xfrm>
              <a:off x="1171575" y="2628900"/>
              <a:ext cx="466725" cy="466725"/>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Swiss911 XCm BT" panose="020B0708030702060204" pitchFamily="34" charset="0"/>
                  <a:ea typeface="微软雅黑 Light" panose="020B0502040204020203" pitchFamily="34" charset="-122"/>
                </a:rPr>
                <a:t>04</a:t>
              </a:r>
              <a:endParaRPr lang="zh-CN" altLang="en-US" sz="2400">
                <a:latin typeface="Swiss911 XCm BT" panose="020B0708030702060204" pitchFamily="34" charset="0"/>
                <a:ea typeface="微软雅黑 Light" panose="020B0502040204020203" pitchFamily="34" charset="-122"/>
              </a:endParaRPr>
            </a:p>
          </p:txBody>
        </p:sp>
        <p:sp>
          <p:nvSpPr>
            <p:cNvPr id="14" name="文本框 13"/>
            <p:cNvSpPr txBox="1"/>
            <p:nvPr/>
          </p:nvSpPr>
          <p:spPr>
            <a:xfrm>
              <a:off x="1676400" y="2662207"/>
              <a:ext cx="3005951" cy="400110"/>
            </a:xfrm>
            <a:prstGeom prst="rect">
              <a:avLst/>
            </a:prstGeom>
            <a:noFill/>
          </p:spPr>
          <p:txBody>
            <a:bodyPr wrap="none" rtlCol="0">
              <a:spAutoFit/>
            </a:bodyPr>
            <a:lstStyle/>
            <a:p>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握手要注意力度（适中）</a:t>
              </a:r>
            </a:p>
          </p:txBody>
        </p:sp>
      </p:grpSp>
      <p:grpSp>
        <p:nvGrpSpPr>
          <p:cNvPr id="15" name="组合 14"/>
          <p:cNvGrpSpPr/>
          <p:nvPr/>
        </p:nvGrpSpPr>
        <p:grpSpPr>
          <a:xfrm>
            <a:off x="1171575" y="5257800"/>
            <a:ext cx="4430900" cy="466725"/>
            <a:chOff x="1171575" y="2628900"/>
            <a:chExt cx="4430900" cy="466725"/>
          </a:xfrm>
        </p:grpSpPr>
        <p:sp>
          <p:nvSpPr>
            <p:cNvPr id="16" name="圆角矩形 15"/>
            <p:cNvSpPr/>
            <p:nvPr/>
          </p:nvSpPr>
          <p:spPr>
            <a:xfrm>
              <a:off x="1171575" y="2628900"/>
              <a:ext cx="466725" cy="466725"/>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Swiss911 XCm BT" panose="020B0708030702060204" pitchFamily="34" charset="0"/>
                  <a:ea typeface="微软雅黑 Light" panose="020B0502040204020203" pitchFamily="34" charset="-122"/>
                </a:rPr>
                <a:t>05</a:t>
              </a:r>
              <a:endParaRPr lang="zh-CN" altLang="en-US" sz="2400">
                <a:latin typeface="Swiss911 XCm BT" panose="020B0708030702060204" pitchFamily="34" charset="0"/>
                <a:ea typeface="微软雅黑 Light" panose="020B0502040204020203" pitchFamily="34" charset="-122"/>
              </a:endParaRPr>
            </a:p>
          </p:txBody>
        </p:sp>
        <p:sp>
          <p:nvSpPr>
            <p:cNvPr id="17" name="文本框 16"/>
            <p:cNvSpPr txBox="1"/>
            <p:nvPr/>
          </p:nvSpPr>
          <p:spPr>
            <a:xfrm>
              <a:off x="1676400" y="2662207"/>
              <a:ext cx="3926075" cy="400110"/>
            </a:xfrm>
            <a:prstGeom prst="rect">
              <a:avLst/>
            </a:prstGeom>
            <a:noFill/>
          </p:spPr>
          <p:txBody>
            <a:bodyPr wrap="none" rtlCol="0">
              <a:spAutoFit/>
            </a:bodyPr>
            <a:lstStyle/>
            <a:p>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握手应注意时间（</a:t>
              </a:r>
              <a:r>
                <a:rPr lang="en-US" altLang="zh-CN" sz="2000">
                  <a:solidFill>
                    <a:schemeClr val="tx1">
                      <a:lumMod val="75000"/>
                      <a:lumOff val="25000"/>
                    </a:schemeClr>
                  </a:solidFill>
                  <a:latin typeface="微软雅黑 Light" panose="020B0502040204020203" pitchFamily="34" charset="-122"/>
                  <a:ea typeface="微软雅黑 Light" panose="020B0502040204020203" pitchFamily="34" charset="-122"/>
                </a:rPr>
                <a:t>3</a:t>
              </a: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秒左右为宜）</a:t>
              </a:r>
              <a:endParaRPr lang="en-US" altLang="zh-CN" sz="2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19" name="矩形 18"/>
          <p:cNvSpPr/>
          <p:nvPr/>
        </p:nvSpPr>
        <p:spPr>
          <a:xfrm>
            <a:off x="5886450" y="1485900"/>
            <a:ext cx="5495925" cy="42195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0"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7220268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decel="7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7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decel="700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decel="7000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decel="7000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14:presetBounceEnd="88000">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14:bounceEnd="88000">
                                          <p:cBhvr additive="base">
                                            <p:cTn id="36" dur="1000" fill="hold"/>
                                            <p:tgtEl>
                                              <p:spTgt spid="19"/>
                                            </p:tgtEl>
                                            <p:attrNameLst>
                                              <p:attrName>ppt_x</p:attrName>
                                            </p:attrNameLst>
                                          </p:cBhvr>
                                          <p:tavLst>
                                            <p:tav tm="0">
                                              <p:val>
                                                <p:strVal val="1+#ppt_w/2"/>
                                              </p:val>
                                            </p:tav>
                                            <p:tav tm="100000">
                                              <p:val>
                                                <p:strVal val="#ppt_x"/>
                                              </p:val>
                                            </p:tav>
                                          </p:tavLst>
                                        </p:anim>
                                        <p:anim calcmode="lin" valueType="num" p14:bounceEnd="88000">
                                          <p:cBhvr additive="base">
                                            <p:cTn id="37" dur="100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decel="7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7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decel="700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decel="7000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decel="7000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1000" fill="hold"/>
                                            <p:tgtEl>
                                              <p:spTgt spid="19"/>
                                            </p:tgtEl>
                                            <p:attrNameLst>
                                              <p:attrName>ppt_x</p:attrName>
                                            </p:attrNameLst>
                                          </p:cBhvr>
                                          <p:tavLst>
                                            <p:tav tm="0">
                                              <p:val>
                                                <p:strVal val="1+#ppt_w/2"/>
                                              </p:val>
                                            </p:tav>
                                            <p:tav tm="100000">
                                              <p:val>
                                                <p:strVal val="#ppt_x"/>
                                              </p:val>
                                            </p:tav>
                                          </p:tavLst>
                                        </p:anim>
                                        <p:anim calcmode="lin" valueType="num">
                                          <p:cBhvr additive="base">
                                            <p:cTn id="37" dur="100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animBg="1"/>
          <p:bldP spid="20"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3467101" y="3675744"/>
            <a:ext cx="1016000" cy="596900"/>
          </a:xfrm>
          <a:prstGeom prst="line">
            <a:avLst/>
          </a:prstGeom>
          <a:ln w="635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5689601" y="3320144"/>
            <a:ext cx="1143000" cy="927100"/>
          </a:xfrm>
          <a:prstGeom prst="line">
            <a:avLst/>
          </a:prstGeom>
          <a:ln w="635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734301" y="3345544"/>
            <a:ext cx="1003300" cy="800100"/>
          </a:xfrm>
          <a:prstGeom prst="line">
            <a:avLst/>
          </a:prstGeom>
          <a:ln w="635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725561" y="800621"/>
            <a:ext cx="3280382"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握手的顺序</a:t>
            </a:r>
          </a:p>
        </p:txBody>
      </p:sp>
      <p:grpSp>
        <p:nvGrpSpPr>
          <p:cNvPr id="27" name="组合 26"/>
          <p:cNvGrpSpPr/>
          <p:nvPr/>
        </p:nvGrpSpPr>
        <p:grpSpPr>
          <a:xfrm>
            <a:off x="1266315" y="2164444"/>
            <a:ext cx="2311400" cy="2311400"/>
            <a:chOff x="1571114" y="2324100"/>
            <a:chExt cx="2311400" cy="2311400"/>
          </a:xfrm>
        </p:grpSpPr>
        <p:sp>
          <p:nvSpPr>
            <p:cNvPr id="21" name="椭圆 20"/>
            <p:cNvSpPr/>
            <p:nvPr/>
          </p:nvSpPr>
          <p:spPr>
            <a:xfrm>
              <a:off x="1571114" y="2324100"/>
              <a:ext cx="2311400" cy="2311400"/>
            </a:xfrm>
            <a:prstGeom prst="ellipse">
              <a:avLst/>
            </a:prstGeom>
            <a:solidFill>
              <a:srgbClr val="E75047"/>
            </a:solidFill>
            <a:ln w="190500">
              <a:solidFill>
                <a:srgbClr val="E75047">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6" name="文本框 25"/>
            <p:cNvSpPr txBox="1"/>
            <p:nvPr/>
          </p:nvSpPr>
          <p:spPr>
            <a:xfrm>
              <a:off x="1775271" y="2879636"/>
              <a:ext cx="1903085" cy="1200329"/>
            </a:xfrm>
            <a:prstGeom prst="rect">
              <a:avLst/>
            </a:prstGeom>
            <a:noFill/>
          </p:spPr>
          <p:txBody>
            <a:bodyPr wrap="none" rtlCol="0">
              <a:spAutoFit/>
            </a:bodyPr>
            <a:lstStyle/>
            <a:p>
              <a:pPr algn="ctr"/>
              <a:r>
                <a:rPr lang="zh-CN" altLang="en-US" sz="3600" b="1">
                  <a:solidFill>
                    <a:schemeClr val="bg1"/>
                  </a:solidFill>
                  <a:latin typeface="微软雅黑 Light" panose="020B0502040204020203" pitchFamily="34" charset="-122"/>
                  <a:ea typeface="微软雅黑 Light" panose="020B0502040204020203" pitchFamily="34" charset="-122"/>
                </a:rPr>
                <a:t>“三优先”</a:t>
              </a:r>
              <a:endParaRPr lang="en-US" altLang="zh-CN" sz="3600" b="1">
                <a:solidFill>
                  <a:schemeClr val="bg1"/>
                </a:solidFill>
                <a:latin typeface="微软雅黑 Light" panose="020B0502040204020203" pitchFamily="34" charset="-122"/>
                <a:ea typeface="微软雅黑 Light" panose="020B0502040204020203" pitchFamily="34" charset="-122"/>
              </a:endParaRPr>
            </a:p>
            <a:p>
              <a:pPr algn="ctr"/>
              <a:r>
                <a:rPr lang="zh-CN" altLang="en-US" sz="3600" b="1">
                  <a:solidFill>
                    <a:schemeClr val="bg1"/>
                  </a:solidFill>
                  <a:latin typeface="微软雅黑 Light" panose="020B0502040204020203" pitchFamily="34" charset="-122"/>
                  <a:ea typeface="微软雅黑 Light" panose="020B0502040204020203" pitchFamily="34" charset="-122"/>
                </a:rPr>
                <a:t>原则</a:t>
              </a:r>
            </a:p>
          </p:txBody>
        </p:sp>
      </p:grpSp>
      <p:grpSp>
        <p:nvGrpSpPr>
          <p:cNvPr id="2" name="组合 1"/>
          <p:cNvGrpSpPr/>
          <p:nvPr/>
        </p:nvGrpSpPr>
        <p:grpSpPr>
          <a:xfrm>
            <a:off x="4114801" y="2964544"/>
            <a:ext cx="2235200" cy="3504863"/>
            <a:chOff x="4114801" y="2964544"/>
            <a:chExt cx="2235200" cy="3504863"/>
          </a:xfrm>
        </p:grpSpPr>
        <p:sp>
          <p:nvSpPr>
            <p:cNvPr id="23" name="椭圆 22"/>
            <p:cNvSpPr/>
            <p:nvPr/>
          </p:nvSpPr>
          <p:spPr>
            <a:xfrm>
              <a:off x="4343401" y="3701144"/>
              <a:ext cx="1612900" cy="1612900"/>
            </a:xfrm>
            <a:prstGeom prst="ellipse">
              <a:avLst/>
            </a:prstGeom>
            <a:blipFill>
              <a:blip r:embed="rId3"/>
              <a:stretch>
                <a:fillRect/>
              </a:stretch>
            </a:blipFill>
            <a:ln w="127000">
              <a:solidFill>
                <a:srgbClr val="40404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latin typeface="Swiss911 XCm BT" panose="020B0708030702060204" pitchFamily="34" charset="0"/>
                <a:ea typeface="微软雅黑 Light" panose="020B0502040204020203" pitchFamily="34" charset="-122"/>
              </a:endParaRPr>
            </a:p>
          </p:txBody>
        </p:sp>
        <p:sp>
          <p:nvSpPr>
            <p:cNvPr id="40" name="文本框 39"/>
            <p:cNvSpPr txBox="1"/>
            <p:nvPr/>
          </p:nvSpPr>
          <p:spPr>
            <a:xfrm>
              <a:off x="4264720" y="2964544"/>
              <a:ext cx="1620957" cy="523220"/>
            </a:xfrm>
            <a:prstGeom prst="rect">
              <a:avLst/>
            </a:prstGeom>
            <a:noFill/>
          </p:spPr>
          <p:txBody>
            <a:bodyPr wrap="none" rtlCol="0">
              <a:spAutoFit/>
            </a:bodyPr>
            <a:lstStyle/>
            <a:p>
              <a:pPr algn="ctr"/>
              <a:r>
                <a:rPr lang="zh-CN" altLang="en-US" sz="2800" b="1">
                  <a:solidFill>
                    <a:srgbClr val="E75047"/>
                  </a:solidFill>
                  <a:latin typeface="微软雅黑 Light" panose="020B0502040204020203" pitchFamily="34" charset="-122"/>
                  <a:ea typeface="微软雅黑 Light" panose="020B0502040204020203" pitchFamily="34" charset="-122"/>
                </a:rPr>
                <a:t>长者优先</a:t>
              </a:r>
            </a:p>
          </p:txBody>
        </p:sp>
        <p:sp>
          <p:nvSpPr>
            <p:cNvPr id="41" name="文本框 40"/>
            <p:cNvSpPr txBox="1"/>
            <p:nvPr/>
          </p:nvSpPr>
          <p:spPr>
            <a:xfrm>
              <a:off x="4114801" y="5453744"/>
              <a:ext cx="2235200" cy="1015663"/>
            </a:xfrm>
            <a:prstGeom prst="rect">
              <a:avLst/>
            </a:prstGeom>
            <a:noFill/>
          </p:spPr>
          <p:txBody>
            <a:bodyPr wrap="square" rtlCol="0">
              <a:spAutoFit/>
            </a:bodyPr>
            <a:lstStyle/>
            <a:p>
              <a:r>
                <a:rPr lang="zh-CN" altLang="en-US" sz="10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000" dirty="0">
                <a:solidFill>
                  <a:schemeClr val="bg1">
                    <a:lumMod val="65000"/>
                  </a:schemeClr>
                </a:solidFill>
                <a:latin typeface="微软雅黑 Light" panose="020B0502040204020203" pitchFamily="34" charset="-122"/>
                <a:ea typeface="微软雅黑 Light" panose="020B0502040204020203" pitchFamily="34" charset="-122"/>
              </a:endParaRPr>
            </a:p>
            <a:p>
              <a:r>
                <a:rPr lang="zh-CN" altLang="en-US" sz="10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3" name="组合 2"/>
          <p:cNvGrpSpPr/>
          <p:nvPr/>
        </p:nvGrpSpPr>
        <p:grpSpPr>
          <a:xfrm>
            <a:off x="6398320" y="1681844"/>
            <a:ext cx="4485581" cy="2070100"/>
            <a:chOff x="6398320" y="1681844"/>
            <a:chExt cx="4485581" cy="2070100"/>
          </a:xfrm>
        </p:grpSpPr>
        <p:sp>
          <p:nvSpPr>
            <p:cNvPr id="24" name="椭圆 23"/>
            <p:cNvSpPr/>
            <p:nvPr/>
          </p:nvSpPr>
          <p:spPr>
            <a:xfrm>
              <a:off x="6540501" y="2367644"/>
              <a:ext cx="1384300" cy="1384300"/>
            </a:xfrm>
            <a:prstGeom prst="ellipse">
              <a:avLst/>
            </a:prstGeom>
            <a:blipFill>
              <a:blip r:embed="rId4"/>
              <a:stretch>
                <a:fillRect/>
              </a:stretch>
            </a:blipFill>
            <a:ln w="127000">
              <a:solidFill>
                <a:srgbClr val="40404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latin typeface="Swiss911 XCm BT" panose="020B0708030702060204" pitchFamily="34" charset="0"/>
                <a:ea typeface="微软雅黑 Light" panose="020B0502040204020203" pitchFamily="34" charset="-122"/>
              </a:endParaRPr>
            </a:p>
          </p:txBody>
        </p:sp>
        <p:sp>
          <p:nvSpPr>
            <p:cNvPr id="42" name="文本框 41"/>
            <p:cNvSpPr txBox="1"/>
            <p:nvPr/>
          </p:nvSpPr>
          <p:spPr>
            <a:xfrm>
              <a:off x="6398320" y="1719944"/>
              <a:ext cx="1620957" cy="523220"/>
            </a:xfrm>
            <a:prstGeom prst="rect">
              <a:avLst/>
            </a:prstGeom>
            <a:noFill/>
          </p:spPr>
          <p:txBody>
            <a:bodyPr wrap="none" rtlCol="0">
              <a:spAutoFit/>
            </a:bodyPr>
            <a:lstStyle/>
            <a:p>
              <a:pPr algn="ctr"/>
              <a:r>
                <a:rPr lang="zh-CN" altLang="en-US" sz="2800" b="1">
                  <a:solidFill>
                    <a:srgbClr val="E75047"/>
                  </a:solidFill>
                  <a:latin typeface="微软雅黑 Light" panose="020B0502040204020203" pitchFamily="34" charset="-122"/>
                  <a:ea typeface="微软雅黑 Light" panose="020B0502040204020203" pitchFamily="34" charset="-122"/>
                </a:rPr>
                <a:t>女士优先</a:t>
              </a:r>
            </a:p>
          </p:txBody>
        </p:sp>
        <p:sp>
          <p:nvSpPr>
            <p:cNvPr id="43" name="文本框 42"/>
            <p:cNvSpPr txBox="1"/>
            <p:nvPr/>
          </p:nvSpPr>
          <p:spPr>
            <a:xfrm>
              <a:off x="8064501" y="1681844"/>
              <a:ext cx="2819400" cy="707886"/>
            </a:xfrm>
            <a:prstGeom prst="rect">
              <a:avLst/>
            </a:prstGeom>
            <a:noFill/>
          </p:spPr>
          <p:txBody>
            <a:bodyPr wrap="square" rtlCol="0">
              <a:spAutoFit/>
            </a:bodyPr>
            <a:lstStyle/>
            <a:p>
              <a:r>
                <a:rPr lang="zh-CN" altLang="en-US" sz="10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000" dirty="0">
                <a:solidFill>
                  <a:schemeClr val="bg1">
                    <a:lumMod val="65000"/>
                  </a:schemeClr>
                </a:solidFill>
                <a:latin typeface="微软雅黑 Light" panose="020B0502040204020203" pitchFamily="34" charset="-122"/>
                <a:ea typeface="微软雅黑 Light" panose="020B0502040204020203" pitchFamily="34" charset="-122"/>
              </a:endParaRPr>
            </a:p>
            <a:p>
              <a:r>
                <a:rPr lang="zh-CN" altLang="en-US" sz="10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7890547" y="3777344"/>
            <a:ext cx="2498054" cy="2381310"/>
            <a:chOff x="7890547" y="3777344"/>
            <a:chExt cx="2498054" cy="2381310"/>
          </a:xfrm>
        </p:grpSpPr>
        <p:sp>
          <p:nvSpPr>
            <p:cNvPr id="22" name="椭圆 21"/>
            <p:cNvSpPr/>
            <p:nvPr/>
          </p:nvSpPr>
          <p:spPr>
            <a:xfrm>
              <a:off x="8407401" y="3777344"/>
              <a:ext cx="1346200" cy="1346200"/>
            </a:xfrm>
            <a:prstGeom prst="ellipse">
              <a:avLst/>
            </a:prstGeom>
            <a:blipFill>
              <a:blip r:embed="rId5"/>
              <a:stretch>
                <a:fillRect/>
              </a:stretch>
            </a:blipFill>
            <a:ln w="127000">
              <a:solidFill>
                <a:srgbClr val="40404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latin typeface="Swiss911 XCm BT" panose="020B0708030702060204" pitchFamily="34" charset="0"/>
                <a:ea typeface="微软雅黑 Light" panose="020B0502040204020203" pitchFamily="34" charset="-122"/>
              </a:endParaRPr>
            </a:p>
          </p:txBody>
        </p:sp>
        <p:sp>
          <p:nvSpPr>
            <p:cNvPr id="44" name="文本框 43"/>
            <p:cNvSpPr txBox="1"/>
            <p:nvPr/>
          </p:nvSpPr>
          <p:spPr>
            <a:xfrm>
              <a:off x="7890547" y="5212444"/>
              <a:ext cx="2446504" cy="523220"/>
            </a:xfrm>
            <a:prstGeom prst="rect">
              <a:avLst/>
            </a:prstGeom>
            <a:noFill/>
          </p:spPr>
          <p:txBody>
            <a:bodyPr wrap="none" rtlCol="0">
              <a:spAutoFit/>
            </a:bodyPr>
            <a:lstStyle/>
            <a:p>
              <a:pPr algn="ctr"/>
              <a:r>
                <a:rPr lang="zh-CN" altLang="en-US" sz="2800" b="1">
                  <a:solidFill>
                    <a:srgbClr val="E75047"/>
                  </a:solidFill>
                  <a:latin typeface="微软雅黑 Light" panose="020B0502040204020203" pitchFamily="34" charset="-122"/>
                  <a:ea typeface="微软雅黑 Light" panose="020B0502040204020203" pitchFamily="34" charset="-122"/>
                </a:rPr>
                <a:t>职位高者优先 </a:t>
              </a:r>
            </a:p>
          </p:txBody>
        </p:sp>
        <p:sp>
          <p:nvSpPr>
            <p:cNvPr id="45" name="文本框 44"/>
            <p:cNvSpPr txBox="1"/>
            <p:nvPr/>
          </p:nvSpPr>
          <p:spPr>
            <a:xfrm>
              <a:off x="7937501" y="5758544"/>
              <a:ext cx="2451100" cy="400110"/>
            </a:xfrm>
            <a:prstGeom prst="rect">
              <a:avLst/>
            </a:prstGeom>
            <a:noFill/>
          </p:spPr>
          <p:txBody>
            <a:bodyPr wrap="square" rtlCol="0">
              <a:spAutoFit/>
            </a:bodyPr>
            <a:lstStyle/>
            <a:p>
              <a:r>
                <a:rPr lang="zh-CN" altLang="en-US" sz="1000" dirty="0" smtClean="0">
                  <a:solidFill>
                    <a:schemeClr val="bg1">
                      <a:lumMod val="6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sp>
        <p:nvSpPr>
          <p:cNvPr id="25"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83569076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500"/>
                                        <p:tgtEl>
                                          <p:spTgt spid="2"/>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500"/>
                                        <p:tgtEl>
                                          <p:spTgt spid="37"/>
                                        </p:tgtEl>
                                      </p:cBhvr>
                                    </p:animEffect>
                                  </p:childTnLst>
                                </p:cTn>
                              </p:par>
                            </p:childTnLst>
                          </p:cTn>
                        </p:par>
                        <p:par>
                          <p:cTn id="34" fill="hold">
                            <p:stCondLst>
                              <p:cond delay="3500"/>
                            </p:stCondLst>
                            <p:childTnLst>
                              <p:par>
                                <p:cTn id="35" presetID="14" presetClass="entr" presetSubtype="1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3482811" y="408735"/>
            <a:ext cx="5226378"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握手礼仪的禁忌</a:t>
            </a:r>
          </a:p>
        </p:txBody>
      </p:sp>
      <p:sp>
        <p:nvSpPr>
          <p:cNvPr id="5" name="文本框 4"/>
          <p:cNvSpPr txBox="1"/>
          <p:nvPr/>
        </p:nvSpPr>
        <p:spPr>
          <a:xfrm>
            <a:off x="1570831" y="1972861"/>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握手时，左手拿着东西或插在兜里</a:t>
            </a:r>
          </a:p>
        </p:txBody>
      </p:sp>
      <p:grpSp>
        <p:nvGrpSpPr>
          <p:cNvPr id="7" name="组合 6"/>
          <p:cNvGrpSpPr/>
          <p:nvPr/>
        </p:nvGrpSpPr>
        <p:grpSpPr>
          <a:xfrm>
            <a:off x="770731" y="1914867"/>
            <a:ext cx="762318" cy="762318"/>
            <a:chOff x="1375410" y="1926590"/>
            <a:chExt cx="636270" cy="636270"/>
          </a:xfrm>
        </p:grpSpPr>
        <p:sp>
          <p:nvSpPr>
            <p:cNvPr id="2" name="禁止符 1"/>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33" name="文本框 32"/>
          <p:cNvSpPr txBox="1"/>
          <p:nvPr/>
        </p:nvSpPr>
        <p:spPr>
          <a:xfrm>
            <a:off x="1570831" y="2967694"/>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不按顺序</a:t>
            </a:r>
            <a:endPar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endParaRPr>
          </a:p>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争先恐后</a:t>
            </a:r>
          </a:p>
        </p:txBody>
      </p:sp>
      <p:grpSp>
        <p:nvGrpSpPr>
          <p:cNvPr id="34" name="组合 33"/>
          <p:cNvGrpSpPr/>
          <p:nvPr/>
        </p:nvGrpSpPr>
        <p:grpSpPr>
          <a:xfrm>
            <a:off x="770731" y="2909700"/>
            <a:ext cx="762318" cy="762318"/>
            <a:chOff x="1375410" y="1926590"/>
            <a:chExt cx="636270" cy="636270"/>
          </a:xfrm>
        </p:grpSpPr>
        <p:sp>
          <p:nvSpPr>
            <p:cNvPr id="36" name="禁止符 35"/>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38" name="文本框 37"/>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46" name="文本框 45"/>
          <p:cNvSpPr txBox="1"/>
          <p:nvPr/>
        </p:nvSpPr>
        <p:spPr>
          <a:xfrm>
            <a:off x="1570831" y="3962527"/>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不能戴墨镜、不能戴帽子、不能戴手套</a:t>
            </a:r>
          </a:p>
        </p:txBody>
      </p:sp>
      <p:grpSp>
        <p:nvGrpSpPr>
          <p:cNvPr id="47" name="组合 46"/>
          <p:cNvGrpSpPr/>
          <p:nvPr/>
        </p:nvGrpSpPr>
        <p:grpSpPr>
          <a:xfrm>
            <a:off x="770731" y="3904533"/>
            <a:ext cx="762318" cy="762318"/>
            <a:chOff x="1375410" y="1926590"/>
            <a:chExt cx="636270" cy="636270"/>
          </a:xfrm>
        </p:grpSpPr>
        <p:sp>
          <p:nvSpPr>
            <p:cNvPr id="48" name="禁止符 47"/>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49" name="文本框 48"/>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51" name="文本框 50"/>
          <p:cNvSpPr txBox="1"/>
          <p:nvPr/>
        </p:nvSpPr>
        <p:spPr>
          <a:xfrm>
            <a:off x="1570831" y="4957361"/>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男士戴手套（社交场合女士可戴薄手套）</a:t>
            </a:r>
          </a:p>
        </p:txBody>
      </p:sp>
      <p:grpSp>
        <p:nvGrpSpPr>
          <p:cNvPr id="52" name="组合 51"/>
          <p:cNvGrpSpPr/>
          <p:nvPr/>
        </p:nvGrpSpPr>
        <p:grpSpPr>
          <a:xfrm>
            <a:off x="770731" y="4899367"/>
            <a:ext cx="762318" cy="762318"/>
            <a:chOff x="1375410" y="1926590"/>
            <a:chExt cx="636270" cy="636270"/>
          </a:xfrm>
        </p:grpSpPr>
        <p:sp>
          <p:nvSpPr>
            <p:cNvPr id="53" name="禁止符 52"/>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54" name="文本框 53"/>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86" name="文本框 85"/>
          <p:cNvSpPr txBox="1"/>
          <p:nvPr/>
        </p:nvSpPr>
        <p:spPr>
          <a:xfrm>
            <a:off x="5279231" y="1972861"/>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戴墨镜（有眼疾病或眼有缺陷除外）</a:t>
            </a:r>
          </a:p>
        </p:txBody>
      </p:sp>
      <p:grpSp>
        <p:nvGrpSpPr>
          <p:cNvPr id="87" name="组合 86"/>
          <p:cNvGrpSpPr/>
          <p:nvPr/>
        </p:nvGrpSpPr>
        <p:grpSpPr>
          <a:xfrm>
            <a:off x="4479131" y="1914867"/>
            <a:ext cx="762318" cy="762318"/>
            <a:chOff x="1375410" y="1926590"/>
            <a:chExt cx="636270" cy="636270"/>
          </a:xfrm>
        </p:grpSpPr>
        <p:sp>
          <p:nvSpPr>
            <p:cNvPr id="100" name="禁止符 99"/>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101" name="文本框 100"/>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88" name="文本框 87"/>
          <p:cNvSpPr txBox="1"/>
          <p:nvPr/>
        </p:nvSpPr>
        <p:spPr>
          <a:xfrm>
            <a:off x="5279231" y="2967694"/>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用左手或用双手与异性握手</a:t>
            </a:r>
          </a:p>
        </p:txBody>
      </p:sp>
      <p:grpSp>
        <p:nvGrpSpPr>
          <p:cNvPr id="89" name="组合 88"/>
          <p:cNvGrpSpPr/>
          <p:nvPr/>
        </p:nvGrpSpPr>
        <p:grpSpPr>
          <a:xfrm>
            <a:off x="4479131" y="2909700"/>
            <a:ext cx="762318" cy="762318"/>
            <a:chOff x="1375410" y="1926590"/>
            <a:chExt cx="636270" cy="636270"/>
          </a:xfrm>
        </p:grpSpPr>
        <p:sp>
          <p:nvSpPr>
            <p:cNvPr id="98" name="禁止符 97"/>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99" name="文本框 98"/>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90" name="文本框 89"/>
          <p:cNvSpPr txBox="1"/>
          <p:nvPr/>
        </p:nvSpPr>
        <p:spPr>
          <a:xfrm>
            <a:off x="5279231" y="3962527"/>
            <a:ext cx="2433638"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交叉握手（与西方人握手视为十字架，不敬）</a:t>
            </a:r>
          </a:p>
        </p:txBody>
      </p:sp>
      <p:grpSp>
        <p:nvGrpSpPr>
          <p:cNvPr id="91" name="组合 90"/>
          <p:cNvGrpSpPr/>
          <p:nvPr/>
        </p:nvGrpSpPr>
        <p:grpSpPr>
          <a:xfrm>
            <a:off x="4479131" y="3904533"/>
            <a:ext cx="762318" cy="762318"/>
            <a:chOff x="1375410" y="1926590"/>
            <a:chExt cx="636270" cy="636270"/>
          </a:xfrm>
        </p:grpSpPr>
        <p:sp>
          <p:nvSpPr>
            <p:cNvPr id="96" name="禁止符 95"/>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97" name="文本框 96"/>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92" name="文本框 91"/>
          <p:cNvSpPr txBox="1"/>
          <p:nvPr/>
        </p:nvSpPr>
        <p:spPr>
          <a:xfrm>
            <a:off x="5279231" y="4957361"/>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拉来、推去或上下左右抖个不停</a:t>
            </a:r>
          </a:p>
        </p:txBody>
      </p:sp>
      <p:grpSp>
        <p:nvGrpSpPr>
          <p:cNvPr id="93" name="组合 92"/>
          <p:cNvGrpSpPr/>
          <p:nvPr/>
        </p:nvGrpSpPr>
        <p:grpSpPr>
          <a:xfrm>
            <a:off x="4479131" y="4899367"/>
            <a:ext cx="762318" cy="762318"/>
            <a:chOff x="1375410" y="1926590"/>
            <a:chExt cx="636270" cy="636270"/>
          </a:xfrm>
        </p:grpSpPr>
        <p:sp>
          <p:nvSpPr>
            <p:cNvPr id="94" name="禁止符 93"/>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95" name="文本框 94"/>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103" name="文本框 102"/>
          <p:cNvSpPr txBox="1"/>
          <p:nvPr/>
        </p:nvSpPr>
        <p:spPr>
          <a:xfrm>
            <a:off x="8987631" y="1972861"/>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长篇大论、点头哈腰、过度客套</a:t>
            </a:r>
          </a:p>
        </p:txBody>
      </p:sp>
      <p:grpSp>
        <p:nvGrpSpPr>
          <p:cNvPr id="104" name="组合 103"/>
          <p:cNvGrpSpPr/>
          <p:nvPr/>
        </p:nvGrpSpPr>
        <p:grpSpPr>
          <a:xfrm>
            <a:off x="8187531" y="1914867"/>
            <a:ext cx="762318" cy="762318"/>
            <a:chOff x="1375410" y="1926590"/>
            <a:chExt cx="636270" cy="636270"/>
          </a:xfrm>
        </p:grpSpPr>
        <p:sp>
          <p:nvSpPr>
            <p:cNvPr id="117" name="禁止符 116"/>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118" name="文本框 117"/>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105" name="文本框 104"/>
          <p:cNvSpPr txBox="1"/>
          <p:nvPr/>
        </p:nvSpPr>
        <p:spPr>
          <a:xfrm>
            <a:off x="8987631" y="2967694"/>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只握指尖</a:t>
            </a:r>
            <a:endPar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endParaRPr>
          </a:p>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或只递指尖</a:t>
            </a:r>
          </a:p>
        </p:txBody>
      </p:sp>
      <p:grpSp>
        <p:nvGrpSpPr>
          <p:cNvPr id="106" name="组合 105"/>
          <p:cNvGrpSpPr/>
          <p:nvPr/>
        </p:nvGrpSpPr>
        <p:grpSpPr>
          <a:xfrm>
            <a:off x="8187531" y="2909700"/>
            <a:ext cx="762318" cy="762318"/>
            <a:chOff x="1375410" y="1926590"/>
            <a:chExt cx="636270" cy="636270"/>
          </a:xfrm>
        </p:grpSpPr>
        <p:sp>
          <p:nvSpPr>
            <p:cNvPr id="115" name="禁止符 114"/>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116" name="文本框 115"/>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107" name="文本框 106"/>
          <p:cNvSpPr txBox="1"/>
          <p:nvPr/>
        </p:nvSpPr>
        <p:spPr>
          <a:xfrm>
            <a:off x="8987631" y="3962527"/>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手脏、湿、</a:t>
            </a:r>
            <a:endPar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endParaRPr>
          </a:p>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当场搓揩</a:t>
            </a:r>
          </a:p>
        </p:txBody>
      </p:sp>
      <p:grpSp>
        <p:nvGrpSpPr>
          <p:cNvPr id="108" name="组合 107"/>
          <p:cNvGrpSpPr/>
          <p:nvPr/>
        </p:nvGrpSpPr>
        <p:grpSpPr>
          <a:xfrm>
            <a:off x="8187531" y="3904533"/>
            <a:ext cx="762318" cy="762318"/>
            <a:chOff x="1375410" y="1926590"/>
            <a:chExt cx="636270" cy="636270"/>
          </a:xfrm>
        </p:grpSpPr>
        <p:sp>
          <p:nvSpPr>
            <p:cNvPr id="113" name="禁止符 112"/>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114" name="文本框 113"/>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109" name="文本框 108"/>
          <p:cNvSpPr txBox="1"/>
          <p:nvPr/>
        </p:nvSpPr>
        <p:spPr>
          <a:xfrm>
            <a:off x="8987631" y="4957361"/>
            <a:ext cx="2433638"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三心二意、面无表情、目光游移或旁观</a:t>
            </a:r>
          </a:p>
        </p:txBody>
      </p:sp>
      <p:grpSp>
        <p:nvGrpSpPr>
          <p:cNvPr id="110" name="组合 109"/>
          <p:cNvGrpSpPr/>
          <p:nvPr/>
        </p:nvGrpSpPr>
        <p:grpSpPr>
          <a:xfrm>
            <a:off x="8187531" y="4899367"/>
            <a:ext cx="762318" cy="762318"/>
            <a:chOff x="1375410" y="1926590"/>
            <a:chExt cx="636270" cy="636270"/>
          </a:xfrm>
        </p:grpSpPr>
        <p:sp>
          <p:nvSpPr>
            <p:cNvPr id="111" name="禁止符 110"/>
            <p:cNvSpPr/>
            <p:nvPr/>
          </p:nvSpPr>
          <p:spPr>
            <a:xfrm>
              <a:off x="1375410" y="1926590"/>
              <a:ext cx="636270" cy="636270"/>
            </a:xfrm>
            <a:prstGeom prst="noSmoking">
              <a:avLst>
                <a:gd name="adj" fmla="val 1053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112" name="文本框 111"/>
            <p:cNvSpPr txBox="1"/>
            <p:nvPr/>
          </p:nvSpPr>
          <p:spPr>
            <a:xfrm>
              <a:off x="1533706" y="2088533"/>
              <a:ext cx="319679" cy="312384"/>
            </a:xfrm>
            <a:custGeom>
              <a:avLst/>
              <a:gdLst/>
              <a:ahLst/>
              <a:cxnLst/>
              <a:rect l="l" t="t" r="r" b="b"/>
              <a:pathLst>
                <a:path w="253157" h="247380">
                  <a:moveTo>
                    <a:pt x="175301" y="186100"/>
                  </a:moveTo>
                  <a:cubicBezTo>
                    <a:pt x="198742" y="194807"/>
                    <a:pt x="223689" y="205606"/>
                    <a:pt x="250143" y="218498"/>
                  </a:cubicBezTo>
                  <a:lnTo>
                    <a:pt x="234572" y="245371"/>
                  </a:lnTo>
                  <a:cubicBezTo>
                    <a:pt x="210462" y="232479"/>
                    <a:pt x="185766" y="221010"/>
                    <a:pt x="160483" y="210964"/>
                  </a:cubicBezTo>
                  <a:close/>
                  <a:moveTo>
                    <a:pt x="2261" y="155962"/>
                  </a:moveTo>
                  <a:lnTo>
                    <a:pt x="251901" y="155962"/>
                  </a:lnTo>
                  <a:lnTo>
                    <a:pt x="251901" y="182835"/>
                  </a:lnTo>
                  <a:lnTo>
                    <a:pt x="149182" y="182835"/>
                  </a:lnTo>
                  <a:lnTo>
                    <a:pt x="149182" y="214731"/>
                  </a:lnTo>
                  <a:cubicBezTo>
                    <a:pt x="149182" y="224777"/>
                    <a:pt x="147152" y="232186"/>
                    <a:pt x="143092" y="236957"/>
                  </a:cubicBezTo>
                  <a:cubicBezTo>
                    <a:pt x="139031" y="241729"/>
                    <a:pt x="133925" y="244659"/>
                    <a:pt x="127772" y="245748"/>
                  </a:cubicBezTo>
                  <a:cubicBezTo>
                    <a:pt x="121618" y="246836"/>
                    <a:pt x="106319" y="247380"/>
                    <a:pt x="81874" y="247380"/>
                  </a:cubicBezTo>
                  <a:cubicBezTo>
                    <a:pt x="79530" y="235325"/>
                    <a:pt x="77396" y="225488"/>
                    <a:pt x="75470" y="217870"/>
                  </a:cubicBezTo>
                  <a:cubicBezTo>
                    <a:pt x="54792" y="229172"/>
                    <a:pt x="36082" y="238339"/>
                    <a:pt x="19339" y="245371"/>
                  </a:cubicBezTo>
                  <a:cubicBezTo>
                    <a:pt x="12976" y="234655"/>
                    <a:pt x="7032" y="225446"/>
                    <a:pt x="1507" y="217745"/>
                  </a:cubicBezTo>
                  <a:cubicBezTo>
                    <a:pt x="24278" y="209875"/>
                    <a:pt x="48304" y="198657"/>
                    <a:pt x="73586" y="184091"/>
                  </a:cubicBezTo>
                  <a:lnTo>
                    <a:pt x="92674" y="208201"/>
                  </a:lnTo>
                  <a:cubicBezTo>
                    <a:pt x="87148" y="211382"/>
                    <a:pt x="81749" y="214396"/>
                    <a:pt x="76475" y="217242"/>
                  </a:cubicBezTo>
                  <a:cubicBezTo>
                    <a:pt x="86437" y="217912"/>
                    <a:pt x="96190" y="218247"/>
                    <a:pt x="105733" y="218247"/>
                  </a:cubicBezTo>
                  <a:cubicBezTo>
                    <a:pt x="112096" y="218247"/>
                    <a:pt x="115277" y="214647"/>
                    <a:pt x="115277" y="207448"/>
                  </a:cubicBezTo>
                  <a:lnTo>
                    <a:pt x="115277" y="182835"/>
                  </a:lnTo>
                  <a:lnTo>
                    <a:pt x="2261" y="182835"/>
                  </a:lnTo>
                  <a:close/>
                  <a:moveTo>
                    <a:pt x="22101" y="117034"/>
                  </a:moveTo>
                  <a:lnTo>
                    <a:pt x="236079" y="117034"/>
                  </a:lnTo>
                  <a:lnTo>
                    <a:pt x="236079" y="142400"/>
                  </a:lnTo>
                  <a:lnTo>
                    <a:pt x="22101" y="142400"/>
                  </a:lnTo>
                  <a:close/>
                  <a:moveTo>
                    <a:pt x="166511" y="0"/>
                  </a:moveTo>
                  <a:lnTo>
                    <a:pt x="196649" y="0"/>
                  </a:lnTo>
                  <a:lnTo>
                    <a:pt x="196649" y="23608"/>
                  </a:lnTo>
                  <a:lnTo>
                    <a:pt x="243362" y="23608"/>
                  </a:lnTo>
                  <a:lnTo>
                    <a:pt x="243362" y="48722"/>
                  </a:lnTo>
                  <a:lnTo>
                    <a:pt x="204058" y="48722"/>
                  </a:lnTo>
                  <a:cubicBezTo>
                    <a:pt x="217703" y="64126"/>
                    <a:pt x="234070" y="76516"/>
                    <a:pt x="253157" y="85892"/>
                  </a:cubicBezTo>
                  <a:cubicBezTo>
                    <a:pt x="245790" y="94934"/>
                    <a:pt x="239679" y="103054"/>
                    <a:pt x="234823" y="110254"/>
                  </a:cubicBezTo>
                  <a:cubicBezTo>
                    <a:pt x="220424" y="99622"/>
                    <a:pt x="207699" y="86855"/>
                    <a:pt x="196649" y="71954"/>
                  </a:cubicBezTo>
                  <a:lnTo>
                    <a:pt x="196649" y="110002"/>
                  </a:lnTo>
                  <a:lnTo>
                    <a:pt x="166511" y="110002"/>
                  </a:lnTo>
                  <a:lnTo>
                    <a:pt x="166511" y="72330"/>
                  </a:lnTo>
                  <a:cubicBezTo>
                    <a:pt x="156381" y="87399"/>
                    <a:pt x="144661" y="100794"/>
                    <a:pt x="131350" y="112514"/>
                  </a:cubicBezTo>
                  <a:cubicBezTo>
                    <a:pt x="125825" y="105817"/>
                    <a:pt x="119128" y="98366"/>
                    <a:pt x="111259" y="90162"/>
                  </a:cubicBezTo>
                  <a:cubicBezTo>
                    <a:pt x="130681" y="77604"/>
                    <a:pt x="146419" y="63791"/>
                    <a:pt x="158474" y="48722"/>
                  </a:cubicBezTo>
                  <a:lnTo>
                    <a:pt x="129843" y="48722"/>
                  </a:lnTo>
                  <a:lnTo>
                    <a:pt x="129843" y="23608"/>
                  </a:lnTo>
                  <a:lnTo>
                    <a:pt x="166511" y="23608"/>
                  </a:lnTo>
                  <a:close/>
                  <a:moveTo>
                    <a:pt x="51988" y="0"/>
                  </a:moveTo>
                  <a:lnTo>
                    <a:pt x="82125" y="0"/>
                  </a:lnTo>
                  <a:lnTo>
                    <a:pt x="82125" y="23608"/>
                  </a:lnTo>
                  <a:lnTo>
                    <a:pt x="119798" y="23608"/>
                  </a:lnTo>
                  <a:lnTo>
                    <a:pt x="119798" y="48722"/>
                  </a:lnTo>
                  <a:lnTo>
                    <a:pt x="82125" y="48722"/>
                  </a:lnTo>
                  <a:lnTo>
                    <a:pt x="82125" y="66805"/>
                  </a:lnTo>
                  <a:lnTo>
                    <a:pt x="91920" y="53745"/>
                  </a:lnTo>
                  <a:cubicBezTo>
                    <a:pt x="101464" y="58936"/>
                    <a:pt x="111677" y="64880"/>
                    <a:pt x="122560" y="71577"/>
                  </a:cubicBezTo>
                  <a:lnTo>
                    <a:pt x="106236" y="93427"/>
                  </a:lnTo>
                  <a:cubicBezTo>
                    <a:pt x="98617" y="87734"/>
                    <a:pt x="90581" y="82292"/>
                    <a:pt x="82125" y="77102"/>
                  </a:cubicBezTo>
                  <a:lnTo>
                    <a:pt x="82125" y="110002"/>
                  </a:lnTo>
                  <a:lnTo>
                    <a:pt x="51988" y="110002"/>
                  </a:lnTo>
                  <a:lnTo>
                    <a:pt x="51988" y="74967"/>
                  </a:lnTo>
                  <a:cubicBezTo>
                    <a:pt x="41942" y="89115"/>
                    <a:pt x="30808" y="100961"/>
                    <a:pt x="18585" y="110505"/>
                  </a:cubicBezTo>
                  <a:cubicBezTo>
                    <a:pt x="12725" y="102301"/>
                    <a:pt x="6530" y="94431"/>
                    <a:pt x="0" y="86897"/>
                  </a:cubicBezTo>
                  <a:cubicBezTo>
                    <a:pt x="17413" y="76432"/>
                    <a:pt x="32398" y="63708"/>
                    <a:pt x="44956" y="48722"/>
                  </a:cubicBezTo>
                  <a:lnTo>
                    <a:pt x="8539" y="48722"/>
                  </a:lnTo>
                  <a:lnTo>
                    <a:pt x="8539" y="23608"/>
                  </a:lnTo>
                  <a:lnTo>
                    <a:pt x="51988" y="23608"/>
                  </a:lnTo>
                  <a:close/>
                </a:path>
              </a:pathLst>
            </a:custGeom>
            <a:solidFill>
              <a:srgbClr val="404040">
                <a:alpha val="8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55"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438873710"/>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Right)">
                                      <p:cBhvr>
                                        <p:cTn id="17" dur="500"/>
                                        <p:tgtEl>
                                          <p:spTgt spid="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childTnLst>
                          </p:cTn>
                        </p:par>
                        <p:par>
                          <p:cTn id="24" fill="hold">
                            <p:stCondLst>
                              <p:cond delay="2000"/>
                            </p:stCondLst>
                            <p:childTnLst>
                              <p:par>
                                <p:cTn id="25" presetID="18" presetClass="entr" presetSubtype="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strips(downRight)">
                                      <p:cBhvr>
                                        <p:cTn id="27" dur="500"/>
                                        <p:tgtEl>
                                          <p:spTgt spid="33"/>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Effect transition="in" filter="fade">
                                      <p:cBhvr>
                                        <p:cTn id="33" dur="500"/>
                                        <p:tgtEl>
                                          <p:spTgt spid="47"/>
                                        </p:tgtEl>
                                      </p:cBhvr>
                                    </p:animEffect>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strips(downRight)">
                                      <p:cBhvr>
                                        <p:cTn id="37" dur="500"/>
                                        <p:tgtEl>
                                          <p:spTgt spid="46"/>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childTnLst>
                          </p:cTn>
                        </p:par>
                        <p:par>
                          <p:cTn id="44" fill="hold">
                            <p:stCondLst>
                              <p:cond delay="4000"/>
                            </p:stCondLst>
                            <p:childTnLst>
                              <p:par>
                                <p:cTn id="45" presetID="18" presetClass="entr" presetSubtype="6"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strips(downRight)">
                                      <p:cBhvr>
                                        <p:cTn id="47" dur="500"/>
                                        <p:tgtEl>
                                          <p:spTgt spid="51"/>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p:cTn id="51" dur="500" fill="hold"/>
                                        <p:tgtEl>
                                          <p:spTgt spid="87"/>
                                        </p:tgtEl>
                                        <p:attrNameLst>
                                          <p:attrName>ppt_w</p:attrName>
                                        </p:attrNameLst>
                                      </p:cBhvr>
                                      <p:tavLst>
                                        <p:tav tm="0">
                                          <p:val>
                                            <p:fltVal val="0"/>
                                          </p:val>
                                        </p:tav>
                                        <p:tav tm="100000">
                                          <p:val>
                                            <p:strVal val="#ppt_w"/>
                                          </p:val>
                                        </p:tav>
                                      </p:tavLst>
                                    </p:anim>
                                    <p:anim calcmode="lin" valueType="num">
                                      <p:cBhvr>
                                        <p:cTn id="52" dur="500" fill="hold"/>
                                        <p:tgtEl>
                                          <p:spTgt spid="87"/>
                                        </p:tgtEl>
                                        <p:attrNameLst>
                                          <p:attrName>ppt_h</p:attrName>
                                        </p:attrNameLst>
                                      </p:cBhvr>
                                      <p:tavLst>
                                        <p:tav tm="0">
                                          <p:val>
                                            <p:fltVal val="0"/>
                                          </p:val>
                                        </p:tav>
                                        <p:tav tm="100000">
                                          <p:val>
                                            <p:strVal val="#ppt_h"/>
                                          </p:val>
                                        </p:tav>
                                      </p:tavLst>
                                    </p:anim>
                                    <p:animEffect transition="in" filter="fade">
                                      <p:cBhvr>
                                        <p:cTn id="53" dur="500"/>
                                        <p:tgtEl>
                                          <p:spTgt spid="87"/>
                                        </p:tgtEl>
                                      </p:cBhvr>
                                    </p:animEffect>
                                  </p:childTnLst>
                                </p:cTn>
                              </p:par>
                            </p:childTnLst>
                          </p:cTn>
                        </p:par>
                        <p:par>
                          <p:cTn id="54" fill="hold">
                            <p:stCondLst>
                              <p:cond delay="5000"/>
                            </p:stCondLst>
                            <p:childTnLst>
                              <p:par>
                                <p:cTn id="55" presetID="18" presetClass="entr" presetSubtype="6"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strips(downRight)">
                                      <p:cBhvr>
                                        <p:cTn id="57" dur="500"/>
                                        <p:tgtEl>
                                          <p:spTgt spid="86"/>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89"/>
                                        </p:tgtEl>
                                        <p:attrNameLst>
                                          <p:attrName>style.visibility</p:attrName>
                                        </p:attrNameLst>
                                      </p:cBhvr>
                                      <p:to>
                                        <p:strVal val="visible"/>
                                      </p:to>
                                    </p:set>
                                    <p:anim calcmode="lin" valueType="num">
                                      <p:cBhvr>
                                        <p:cTn id="61" dur="500" fill="hold"/>
                                        <p:tgtEl>
                                          <p:spTgt spid="89"/>
                                        </p:tgtEl>
                                        <p:attrNameLst>
                                          <p:attrName>ppt_w</p:attrName>
                                        </p:attrNameLst>
                                      </p:cBhvr>
                                      <p:tavLst>
                                        <p:tav tm="0">
                                          <p:val>
                                            <p:fltVal val="0"/>
                                          </p:val>
                                        </p:tav>
                                        <p:tav tm="100000">
                                          <p:val>
                                            <p:strVal val="#ppt_w"/>
                                          </p:val>
                                        </p:tav>
                                      </p:tavLst>
                                    </p:anim>
                                    <p:anim calcmode="lin" valueType="num">
                                      <p:cBhvr>
                                        <p:cTn id="62" dur="500" fill="hold"/>
                                        <p:tgtEl>
                                          <p:spTgt spid="89"/>
                                        </p:tgtEl>
                                        <p:attrNameLst>
                                          <p:attrName>ppt_h</p:attrName>
                                        </p:attrNameLst>
                                      </p:cBhvr>
                                      <p:tavLst>
                                        <p:tav tm="0">
                                          <p:val>
                                            <p:fltVal val="0"/>
                                          </p:val>
                                        </p:tav>
                                        <p:tav tm="100000">
                                          <p:val>
                                            <p:strVal val="#ppt_h"/>
                                          </p:val>
                                        </p:tav>
                                      </p:tavLst>
                                    </p:anim>
                                    <p:animEffect transition="in" filter="fade">
                                      <p:cBhvr>
                                        <p:cTn id="63" dur="500"/>
                                        <p:tgtEl>
                                          <p:spTgt spid="89"/>
                                        </p:tgtEl>
                                      </p:cBhvr>
                                    </p:animEffect>
                                  </p:childTnLst>
                                </p:cTn>
                              </p:par>
                            </p:childTnLst>
                          </p:cTn>
                        </p:par>
                        <p:par>
                          <p:cTn id="64" fill="hold">
                            <p:stCondLst>
                              <p:cond delay="6000"/>
                            </p:stCondLst>
                            <p:childTnLst>
                              <p:par>
                                <p:cTn id="65" presetID="18" presetClass="entr" presetSubtype="6" fill="hold" grpId="0"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strips(downRight)">
                                      <p:cBhvr>
                                        <p:cTn id="67" dur="500"/>
                                        <p:tgtEl>
                                          <p:spTgt spid="88"/>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91"/>
                                        </p:tgtEl>
                                        <p:attrNameLst>
                                          <p:attrName>style.visibility</p:attrName>
                                        </p:attrNameLst>
                                      </p:cBhvr>
                                      <p:to>
                                        <p:strVal val="visible"/>
                                      </p:to>
                                    </p:set>
                                    <p:anim calcmode="lin" valueType="num">
                                      <p:cBhvr>
                                        <p:cTn id="71" dur="500" fill="hold"/>
                                        <p:tgtEl>
                                          <p:spTgt spid="91"/>
                                        </p:tgtEl>
                                        <p:attrNameLst>
                                          <p:attrName>ppt_w</p:attrName>
                                        </p:attrNameLst>
                                      </p:cBhvr>
                                      <p:tavLst>
                                        <p:tav tm="0">
                                          <p:val>
                                            <p:fltVal val="0"/>
                                          </p:val>
                                        </p:tav>
                                        <p:tav tm="100000">
                                          <p:val>
                                            <p:strVal val="#ppt_w"/>
                                          </p:val>
                                        </p:tav>
                                      </p:tavLst>
                                    </p:anim>
                                    <p:anim calcmode="lin" valueType="num">
                                      <p:cBhvr>
                                        <p:cTn id="72" dur="500" fill="hold"/>
                                        <p:tgtEl>
                                          <p:spTgt spid="91"/>
                                        </p:tgtEl>
                                        <p:attrNameLst>
                                          <p:attrName>ppt_h</p:attrName>
                                        </p:attrNameLst>
                                      </p:cBhvr>
                                      <p:tavLst>
                                        <p:tav tm="0">
                                          <p:val>
                                            <p:fltVal val="0"/>
                                          </p:val>
                                        </p:tav>
                                        <p:tav tm="100000">
                                          <p:val>
                                            <p:strVal val="#ppt_h"/>
                                          </p:val>
                                        </p:tav>
                                      </p:tavLst>
                                    </p:anim>
                                    <p:animEffect transition="in" filter="fade">
                                      <p:cBhvr>
                                        <p:cTn id="73" dur="500"/>
                                        <p:tgtEl>
                                          <p:spTgt spid="91"/>
                                        </p:tgtEl>
                                      </p:cBhvr>
                                    </p:animEffect>
                                  </p:childTnLst>
                                </p:cTn>
                              </p:par>
                            </p:childTnLst>
                          </p:cTn>
                        </p:par>
                        <p:par>
                          <p:cTn id="74" fill="hold">
                            <p:stCondLst>
                              <p:cond delay="7000"/>
                            </p:stCondLst>
                            <p:childTnLst>
                              <p:par>
                                <p:cTn id="75" presetID="18" presetClass="entr" presetSubtype="6" fill="hold" grpId="0" nodeType="afterEffect">
                                  <p:stCondLst>
                                    <p:cond delay="0"/>
                                  </p:stCondLst>
                                  <p:childTnLst>
                                    <p:set>
                                      <p:cBhvr>
                                        <p:cTn id="76" dur="1" fill="hold">
                                          <p:stCondLst>
                                            <p:cond delay="0"/>
                                          </p:stCondLst>
                                        </p:cTn>
                                        <p:tgtEl>
                                          <p:spTgt spid="90"/>
                                        </p:tgtEl>
                                        <p:attrNameLst>
                                          <p:attrName>style.visibility</p:attrName>
                                        </p:attrNameLst>
                                      </p:cBhvr>
                                      <p:to>
                                        <p:strVal val="visible"/>
                                      </p:to>
                                    </p:set>
                                    <p:animEffect transition="in" filter="strips(downRight)">
                                      <p:cBhvr>
                                        <p:cTn id="77" dur="500"/>
                                        <p:tgtEl>
                                          <p:spTgt spid="90"/>
                                        </p:tgtEl>
                                      </p:cBhvr>
                                    </p:animEffect>
                                  </p:childTnLst>
                                </p:cTn>
                              </p:par>
                            </p:childTnLst>
                          </p:cTn>
                        </p:par>
                        <p:par>
                          <p:cTn id="78" fill="hold">
                            <p:stCondLst>
                              <p:cond delay="7500"/>
                            </p:stCondLst>
                            <p:childTnLst>
                              <p:par>
                                <p:cTn id="79" presetID="53" presetClass="entr" presetSubtype="16" fill="hold" nodeType="afterEffect">
                                  <p:stCondLst>
                                    <p:cond delay="0"/>
                                  </p:stCondLst>
                                  <p:childTnLst>
                                    <p:set>
                                      <p:cBhvr>
                                        <p:cTn id="80" dur="1" fill="hold">
                                          <p:stCondLst>
                                            <p:cond delay="0"/>
                                          </p:stCondLst>
                                        </p:cTn>
                                        <p:tgtEl>
                                          <p:spTgt spid="93"/>
                                        </p:tgtEl>
                                        <p:attrNameLst>
                                          <p:attrName>style.visibility</p:attrName>
                                        </p:attrNameLst>
                                      </p:cBhvr>
                                      <p:to>
                                        <p:strVal val="visible"/>
                                      </p:to>
                                    </p:set>
                                    <p:anim calcmode="lin" valueType="num">
                                      <p:cBhvr>
                                        <p:cTn id="81" dur="500" fill="hold"/>
                                        <p:tgtEl>
                                          <p:spTgt spid="93"/>
                                        </p:tgtEl>
                                        <p:attrNameLst>
                                          <p:attrName>ppt_w</p:attrName>
                                        </p:attrNameLst>
                                      </p:cBhvr>
                                      <p:tavLst>
                                        <p:tav tm="0">
                                          <p:val>
                                            <p:fltVal val="0"/>
                                          </p:val>
                                        </p:tav>
                                        <p:tav tm="100000">
                                          <p:val>
                                            <p:strVal val="#ppt_w"/>
                                          </p:val>
                                        </p:tav>
                                      </p:tavLst>
                                    </p:anim>
                                    <p:anim calcmode="lin" valueType="num">
                                      <p:cBhvr>
                                        <p:cTn id="82" dur="500" fill="hold"/>
                                        <p:tgtEl>
                                          <p:spTgt spid="93"/>
                                        </p:tgtEl>
                                        <p:attrNameLst>
                                          <p:attrName>ppt_h</p:attrName>
                                        </p:attrNameLst>
                                      </p:cBhvr>
                                      <p:tavLst>
                                        <p:tav tm="0">
                                          <p:val>
                                            <p:fltVal val="0"/>
                                          </p:val>
                                        </p:tav>
                                        <p:tav tm="100000">
                                          <p:val>
                                            <p:strVal val="#ppt_h"/>
                                          </p:val>
                                        </p:tav>
                                      </p:tavLst>
                                    </p:anim>
                                    <p:animEffect transition="in" filter="fade">
                                      <p:cBhvr>
                                        <p:cTn id="83" dur="500"/>
                                        <p:tgtEl>
                                          <p:spTgt spid="93"/>
                                        </p:tgtEl>
                                      </p:cBhvr>
                                    </p:animEffect>
                                  </p:childTnLst>
                                </p:cTn>
                              </p:par>
                            </p:childTnLst>
                          </p:cTn>
                        </p:par>
                        <p:par>
                          <p:cTn id="84" fill="hold">
                            <p:stCondLst>
                              <p:cond delay="8000"/>
                            </p:stCondLst>
                            <p:childTnLst>
                              <p:par>
                                <p:cTn id="85" presetID="18" presetClass="entr" presetSubtype="6" fill="hold" grpId="0" nodeType="after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strips(downRight)">
                                      <p:cBhvr>
                                        <p:cTn id="87" dur="500"/>
                                        <p:tgtEl>
                                          <p:spTgt spid="92"/>
                                        </p:tgtEl>
                                      </p:cBhvr>
                                    </p:animEffect>
                                  </p:childTnLst>
                                </p:cTn>
                              </p:par>
                            </p:childTnLst>
                          </p:cTn>
                        </p:par>
                        <p:par>
                          <p:cTn id="88" fill="hold">
                            <p:stCondLst>
                              <p:cond delay="8500"/>
                            </p:stCondLst>
                            <p:childTnLst>
                              <p:par>
                                <p:cTn id="89" presetID="53" presetClass="entr" presetSubtype="16" fill="hold" nodeType="afterEffect">
                                  <p:stCondLst>
                                    <p:cond delay="0"/>
                                  </p:stCondLst>
                                  <p:childTnLst>
                                    <p:set>
                                      <p:cBhvr>
                                        <p:cTn id="90" dur="1" fill="hold">
                                          <p:stCondLst>
                                            <p:cond delay="0"/>
                                          </p:stCondLst>
                                        </p:cTn>
                                        <p:tgtEl>
                                          <p:spTgt spid="104"/>
                                        </p:tgtEl>
                                        <p:attrNameLst>
                                          <p:attrName>style.visibility</p:attrName>
                                        </p:attrNameLst>
                                      </p:cBhvr>
                                      <p:to>
                                        <p:strVal val="visible"/>
                                      </p:to>
                                    </p:set>
                                    <p:anim calcmode="lin" valueType="num">
                                      <p:cBhvr>
                                        <p:cTn id="91" dur="500" fill="hold"/>
                                        <p:tgtEl>
                                          <p:spTgt spid="104"/>
                                        </p:tgtEl>
                                        <p:attrNameLst>
                                          <p:attrName>ppt_w</p:attrName>
                                        </p:attrNameLst>
                                      </p:cBhvr>
                                      <p:tavLst>
                                        <p:tav tm="0">
                                          <p:val>
                                            <p:fltVal val="0"/>
                                          </p:val>
                                        </p:tav>
                                        <p:tav tm="100000">
                                          <p:val>
                                            <p:strVal val="#ppt_w"/>
                                          </p:val>
                                        </p:tav>
                                      </p:tavLst>
                                    </p:anim>
                                    <p:anim calcmode="lin" valueType="num">
                                      <p:cBhvr>
                                        <p:cTn id="92" dur="500" fill="hold"/>
                                        <p:tgtEl>
                                          <p:spTgt spid="104"/>
                                        </p:tgtEl>
                                        <p:attrNameLst>
                                          <p:attrName>ppt_h</p:attrName>
                                        </p:attrNameLst>
                                      </p:cBhvr>
                                      <p:tavLst>
                                        <p:tav tm="0">
                                          <p:val>
                                            <p:fltVal val="0"/>
                                          </p:val>
                                        </p:tav>
                                        <p:tav tm="100000">
                                          <p:val>
                                            <p:strVal val="#ppt_h"/>
                                          </p:val>
                                        </p:tav>
                                      </p:tavLst>
                                    </p:anim>
                                    <p:animEffect transition="in" filter="fade">
                                      <p:cBhvr>
                                        <p:cTn id="93" dur="500"/>
                                        <p:tgtEl>
                                          <p:spTgt spid="104"/>
                                        </p:tgtEl>
                                      </p:cBhvr>
                                    </p:animEffect>
                                  </p:childTnLst>
                                </p:cTn>
                              </p:par>
                            </p:childTnLst>
                          </p:cTn>
                        </p:par>
                        <p:par>
                          <p:cTn id="94" fill="hold">
                            <p:stCondLst>
                              <p:cond delay="9000"/>
                            </p:stCondLst>
                            <p:childTnLst>
                              <p:par>
                                <p:cTn id="95" presetID="18" presetClass="entr" presetSubtype="6" fill="hold" grpId="0" nodeType="afterEffect">
                                  <p:stCondLst>
                                    <p:cond delay="0"/>
                                  </p:stCondLst>
                                  <p:childTnLst>
                                    <p:set>
                                      <p:cBhvr>
                                        <p:cTn id="96" dur="1" fill="hold">
                                          <p:stCondLst>
                                            <p:cond delay="0"/>
                                          </p:stCondLst>
                                        </p:cTn>
                                        <p:tgtEl>
                                          <p:spTgt spid="103"/>
                                        </p:tgtEl>
                                        <p:attrNameLst>
                                          <p:attrName>style.visibility</p:attrName>
                                        </p:attrNameLst>
                                      </p:cBhvr>
                                      <p:to>
                                        <p:strVal val="visible"/>
                                      </p:to>
                                    </p:set>
                                    <p:animEffect transition="in" filter="strips(downRight)">
                                      <p:cBhvr>
                                        <p:cTn id="97" dur="500"/>
                                        <p:tgtEl>
                                          <p:spTgt spid="103"/>
                                        </p:tgtEl>
                                      </p:cBhvr>
                                    </p:animEffect>
                                  </p:childTnLst>
                                </p:cTn>
                              </p:par>
                            </p:childTnLst>
                          </p:cTn>
                        </p:par>
                        <p:par>
                          <p:cTn id="98" fill="hold">
                            <p:stCondLst>
                              <p:cond delay="9500"/>
                            </p:stCondLst>
                            <p:childTnLst>
                              <p:par>
                                <p:cTn id="99" presetID="53" presetClass="entr" presetSubtype="16" fill="hold" nodeType="afterEffect">
                                  <p:stCondLst>
                                    <p:cond delay="0"/>
                                  </p:stCondLst>
                                  <p:childTnLst>
                                    <p:set>
                                      <p:cBhvr>
                                        <p:cTn id="100" dur="1" fill="hold">
                                          <p:stCondLst>
                                            <p:cond delay="0"/>
                                          </p:stCondLst>
                                        </p:cTn>
                                        <p:tgtEl>
                                          <p:spTgt spid="106"/>
                                        </p:tgtEl>
                                        <p:attrNameLst>
                                          <p:attrName>style.visibility</p:attrName>
                                        </p:attrNameLst>
                                      </p:cBhvr>
                                      <p:to>
                                        <p:strVal val="visible"/>
                                      </p:to>
                                    </p:set>
                                    <p:anim calcmode="lin" valueType="num">
                                      <p:cBhvr>
                                        <p:cTn id="101" dur="500" fill="hold"/>
                                        <p:tgtEl>
                                          <p:spTgt spid="106"/>
                                        </p:tgtEl>
                                        <p:attrNameLst>
                                          <p:attrName>ppt_w</p:attrName>
                                        </p:attrNameLst>
                                      </p:cBhvr>
                                      <p:tavLst>
                                        <p:tav tm="0">
                                          <p:val>
                                            <p:fltVal val="0"/>
                                          </p:val>
                                        </p:tav>
                                        <p:tav tm="100000">
                                          <p:val>
                                            <p:strVal val="#ppt_w"/>
                                          </p:val>
                                        </p:tav>
                                      </p:tavLst>
                                    </p:anim>
                                    <p:anim calcmode="lin" valueType="num">
                                      <p:cBhvr>
                                        <p:cTn id="102" dur="500" fill="hold"/>
                                        <p:tgtEl>
                                          <p:spTgt spid="106"/>
                                        </p:tgtEl>
                                        <p:attrNameLst>
                                          <p:attrName>ppt_h</p:attrName>
                                        </p:attrNameLst>
                                      </p:cBhvr>
                                      <p:tavLst>
                                        <p:tav tm="0">
                                          <p:val>
                                            <p:fltVal val="0"/>
                                          </p:val>
                                        </p:tav>
                                        <p:tav tm="100000">
                                          <p:val>
                                            <p:strVal val="#ppt_h"/>
                                          </p:val>
                                        </p:tav>
                                      </p:tavLst>
                                    </p:anim>
                                    <p:animEffect transition="in" filter="fade">
                                      <p:cBhvr>
                                        <p:cTn id="103" dur="500"/>
                                        <p:tgtEl>
                                          <p:spTgt spid="106"/>
                                        </p:tgtEl>
                                      </p:cBhvr>
                                    </p:animEffect>
                                  </p:childTnLst>
                                </p:cTn>
                              </p:par>
                            </p:childTnLst>
                          </p:cTn>
                        </p:par>
                        <p:par>
                          <p:cTn id="104" fill="hold">
                            <p:stCondLst>
                              <p:cond delay="10000"/>
                            </p:stCondLst>
                            <p:childTnLst>
                              <p:par>
                                <p:cTn id="105" presetID="18" presetClass="entr" presetSubtype="6" fill="hold" grpId="0" nodeType="afterEffect">
                                  <p:stCondLst>
                                    <p:cond delay="0"/>
                                  </p:stCondLst>
                                  <p:childTnLst>
                                    <p:set>
                                      <p:cBhvr>
                                        <p:cTn id="106" dur="1" fill="hold">
                                          <p:stCondLst>
                                            <p:cond delay="0"/>
                                          </p:stCondLst>
                                        </p:cTn>
                                        <p:tgtEl>
                                          <p:spTgt spid="105"/>
                                        </p:tgtEl>
                                        <p:attrNameLst>
                                          <p:attrName>style.visibility</p:attrName>
                                        </p:attrNameLst>
                                      </p:cBhvr>
                                      <p:to>
                                        <p:strVal val="visible"/>
                                      </p:to>
                                    </p:set>
                                    <p:animEffect transition="in" filter="strips(downRight)">
                                      <p:cBhvr>
                                        <p:cTn id="107" dur="500"/>
                                        <p:tgtEl>
                                          <p:spTgt spid="105"/>
                                        </p:tgtEl>
                                      </p:cBhvr>
                                    </p:animEffect>
                                  </p:childTnLst>
                                </p:cTn>
                              </p:par>
                            </p:childTnLst>
                          </p:cTn>
                        </p:par>
                        <p:par>
                          <p:cTn id="108" fill="hold">
                            <p:stCondLst>
                              <p:cond delay="10500"/>
                            </p:stCondLst>
                            <p:childTnLst>
                              <p:par>
                                <p:cTn id="109" presetID="53" presetClass="entr" presetSubtype="16" fill="hold" nodeType="afterEffect">
                                  <p:stCondLst>
                                    <p:cond delay="0"/>
                                  </p:stCondLst>
                                  <p:childTnLst>
                                    <p:set>
                                      <p:cBhvr>
                                        <p:cTn id="110" dur="1" fill="hold">
                                          <p:stCondLst>
                                            <p:cond delay="0"/>
                                          </p:stCondLst>
                                        </p:cTn>
                                        <p:tgtEl>
                                          <p:spTgt spid="108"/>
                                        </p:tgtEl>
                                        <p:attrNameLst>
                                          <p:attrName>style.visibility</p:attrName>
                                        </p:attrNameLst>
                                      </p:cBhvr>
                                      <p:to>
                                        <p:strVal val="visible"/>
                                      </p:to>
                                    </p:set>
                                    <p:anim calcmode="lin" valueType="num">
                                      <p:cBhvr>
                                        <p:cTn id="111" dur="500" fill="hold"/>
                                        <p:tgtEl>
                                          <p:spTgt spid="108"/>
                                        </p:tgtEl>
                                        <p:attrNameLst>
                                          <p:attrName>ppt_w</p:attrName>
                                        </p:attrNameLst>
                                      </p:cBhvr>
                                      <p:tavLst>
                                        <p:tav tm="0">
                                          <p:val>
                                            <p:fltVal val="0"/>
                                          </p:val>
                                        </p:tav>
                                        <p:tav tm="100000">
                                          <p:val>
                                            <p:strVal val="#ppt_w"/>
                                          </p:val>
                                        </p:tav>
                                      </p:tavLst>
                                    </p:anim>
                                    <p:anim calcmode="lin" valueType="num">
                                      <p:cBhvr>
                                        <p:cTn id="112" dur="500" fill="hold"/>
                                        <p:tgtEl>
                                          <p:spTgt spid="108"/>
                                        </p:tgtEl>
                                        <p:attrNameLst>
                                          <p:attrName>ppt_h</p:attrName>
                                        </p:attrNameLst>
                                      </p:cBhvr>
                                      <p:tavLst>
                                        <p:tav tm="0">
                                          <p:val>
                                            <p:fltVal val="0"/>
                                          </p:val>
                                        </p:tav>
                                        <p:tav tm="100000">
                                          <p:val>
                                            <p:strVal val="#ppt_h"/>
                                          </p:val>
                                        </p:tav>
                                      </p:tavLst>
                                    </p:anim>
                                    <p:animEffect transition="in" filter="fade">
                                      <p:cBhvr>
                                        <p:cTn id="113" dur="500"/>
                                        <p:tgtEl>
                                          <p:spTgt spid="108"/>
                                        </p:tgtEl>
                                      </p:cBhvr>
                                    </p:animEffect>
                                  </p:childTnLst>
                                </p:cTn>
                              </p:par>
                            </p:childTnLst>
                          </p:cTn>
                        </p:par>
                        <p:par>
                          <p:cTn id="114" fill="hold">
                            <p:stCondLst>
                              <p:cond delay="11000"/>
                            </p:stCondLst>
                            <p:childTnLst>
                              <p:par>
                                <p:cTn id="115" presetID="18" presetClass="entr" presetSubtype="6" fill="hold" grpId="0" nodeType="afterEffect">
                                  <p:stCondLst>
                                    <p:cond delay="0"/>
                                  </p:stCondLst>
                                  <p:childTnLst>
                                    <p:set>
                                      <p:cBhvr>
                                        <p:cTn id="116" dur="1" fill="hold">
                                          <p:stCondLst>
                                            <p:cond delay="0"/>
                                          </p:stCondLst>
                                        </p:cTn>
                                        <p:tgtEl>
                                          <p:spTgt spid="107"/>
                                        </p:tgtEl>
                                        <p:attrNameLst>
                                          <p:attrName>style.visibility</p:attrName>
                                        </p:attrNameLst>
                                      </p:cBhvr>
                                      <p:to>
                                        <p:strVal val="visible"/>
                                      </p:to>
                                    </p:set>
                                    <p:animEffect transition="in" filter="strips(downRight)">
                                      <p:cBhvr>
                                        <p:cTn id="117" dur="500"/>
                                        <p:tgtEl>
                                          <p:spTgt spid="107"/>
                                        </p:tgtEl>
                                      </p:cBhvr>
                                    </p:animEffect>
                                  </p:childTnLst>
                                </p:cTn>
                              </p:par>
                            </p:childTnLst>
                          </p:cTn>
                        </p:par>
                        <p:par>
                          <p:cTn id="118" fill="hold">
                            <p:stCondLst>
                              <p:cond delay="11500"/>
                            </p:stCondLst>
                            <p:childTnLst>
                              <p:par>
                                <p:cTn id="119" presetID="53" presetClass="entr" presetSubtype="16" fill="hold" nodeType="afterEffect">
                                  <p:stCondLst>
                                    <p:cond delay="0"/>
                                  </p:stCondLst>
                                  <p:childTnLst>
                                    <p:set>
                                      <p:cBhvr>
                                        <p:cTn id="120" dur="1" fill="hold">
                                          <p:stCondLst>
                                            <p:cond delay="0"/>
                                          </p:stCondLst>
                                        </p:cTn>
                                        <p:tgtEl>
                                          <p:spTgt spid="110"/>
                                        </p:tgtEl>
                                        <p:attrNameLst>
                                          <p:attrName>style.visibility</p:attrName>
                                        </p:attrNameLst>
                                      </p:cBhvr>
                                      <p:to>
                                        <p:strVal val="visible"/>
                                      </p:to>
                                    </p:set>
                                    <p:anim calcmode="lin" valueType="num">
                                      <p:cBhvr>
                                        <p:cTn id="121" dur="500" fill="hold"/>
                                        <p:tgtEl>
                                          <p:spTgt spid="110"/>
                                        </p:tgtEl>
                                        <p:attrNameLst>
                                          <p:attrName>ppt_w</p:attrName>
                                        </p:attrNameLst>
                                      </p:cBhvr>
                                      <p:tavLst>
                                        <p:tav tm="0">
                                          <p:val>
                                            <p:fltVal val="0"/>
                                          </p:val>
                                        </p:tav>
                                        <p:tav tm="100000">
                                          <p:val>
                                            <p:strVal val="#ppt_w"/>
                                          </p:val>
                                        </p:tav>
                                      </p:tavLst>
                                    </p:anim>
                                    <p:anim calcmode="lin" valueType="num">
                                      <p:cBhvr>
                                        <p:cTn id="122" dur="500" fill="hold"/>
                                        <p:tgtEl>
                                          <p:spTgt spid="110"/>
                                        </p:tgtEl>
                                        <p:attrNameLst>
                                          <p:attrName>ppt_h</p:attrName>
                                        </p:attrNameLst>
                                      </p:cBhvr>
                                      <p:tavLst>
                                        <p:tav tm="0">
                                          <p:val>
                                            <p:fltVal val="0"/>
                                          </p:val>
                                        </p:tav>
                                        <p:tav tm="100000">
                                          <p:val>
                                            <p:strVal val="#ppt_h"/>
                                          </p:val>
                                        </p:tav>
                                      </p:tavLst>
                                    </p:anim>
                                    <p:animEffect transition="in" filter="fade">
                                      <p:cBhvr>
                                        <p:cTn id="123" dur="500"/>
                                        <p:tgtEl>
                                          <p:spTgt spid="110"/>
                                        </p:tgtEl>
                                      </p:cBhvr>
                                    </p:animEffect>
                                  </p:childTnLst>
                                </p:cTn>
                              </p:par>
                            </p:childTnLst>
                          </p:cTn>
                        </p:par>
                        <p:par>
                          <p:cTn id="124" fill="hold">
                            <p:stCondLst>
                              <p:cond delay="12000"/>
                            </p:stCondLst>
                            <p:childTnLst>
                              <p:par>
                                <p:cTn id="125" presetID="18" presetClass="entr" presetSubtype="6" fill="hold" grpId="0" nodeType="afterEffect">
                                  <p:stCondLst>
                                    <p:cond delay="0"/>
                                  </p:stCondLst>
                                  <p:childTnLst>
                                    <p:set>
                                      <p:cBhvr>
                                        <p:cTn id="126" dur="1" fill="hold">
                                          <p:stCondLst>
                                            <p:cond delay="0"/>
                                          </p:stCondLst>
                                        </p:cTn>
                                        <p:tgtEl>
                                          <p:spTgt spid="109"/>
                                        </p:tgtEl>
                                        <p:attrNameLst>
                                          <p:attrName>style.visibility</p:attrName>
                                        </p:attrNameLst>
                                      </p:cBhvr>
                                      <p:to>
                                        <p:strVal val="visible"/>
                                      </p:to>
                                    </p:set>
                                    <p:animEffect transition="in" filter="strips(downRight)">
                                      <p:cBhvr>
                                        <p:cTn id="127" dur="500"/>
                                        <p:tgtEl>
                                          <p:spTgt spid="109"/>
                                        </p:tgtEl>
                                      </p:cBhvr>
                                    </p:animEffect>
                                  </p:childTnLst>
                                </p:cTn>
                              </p:par>
                            </p:childTnLst>
                          </p:cTn>
                        </p:par>
                        <p:par>
                          <p:cTn id="128" fill="hold">
                            <p:stCondLst>
                              <p:cond delay="12500"/>
                            </p:stCondLst>
                            <p:childTnLst>
                              <p:par>
                                <p:cTn id="129" presetID="10" presetClass="entr" presetSubtype="0" fill="hold" grpId="0" nodeType="afterEffect">
                                  <p:stCondLst>
                                    <p:cond delay="0"/>
                                  </p:stCondLst>
                                  <p:childTnLst>
                                    <p:set>
                                      <p:cBhvr>
                                        <p:cTn id="130" dur="1" fill="hold">
                                          <p:stCondLst>
                                            <p:cond delay="0"/>
                                          </p:stCondLst>
                                        </p:cTn>
                                        <p:tgtEl>
                                          <p:spTgt spid="55"/>
                                        </p:tgtEl>
                                        <p:attrNameLst>
                                          <p:attrName>style.visibility</p:attrName>
                                        </p:attrNameLst>
                                      </p:cBhvr>
                                      <p:to>
                                        <p:strVal val="visible"/>
                                      </p:to>
                                    </p:set>
                                    <p:animEffect transition="in" filter="fade">
                                      <p:cBhvr>
                                        <p:cTn id="1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p:bldP spid="33" grpId="0"/>
      <p:bldP spid="46" grpId="0"/>
      <p:bldP spid="51" grpId="0"/>
      <p:bldP spid="86" grpId="0"/>
      <p:bldP spid="88" grpId="0"/>
      <p:bldP spid="90" grpId="0"/>
      <p:bldP spid="92" grpId="0"/>
      <p:bldP spid="103" grpId="0"/>
      <p:bldP spid="105" grpId="0"/>
      <p:bldP spid="107" grpId="0"/>
      <p:bldP spid="109" grpId="0"/>
      <p:bldP spid="5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866359" y="2767281"/>
            <a:ext cx="7325641" cy="1323439"/>
            <a:chOff x="4866359" y="2767281"/>
            <a:chExt cx="7325641" cy="1323439"/>
          </a:xfrm>
        </p:grpSpPr>
        <p:sp>
          <p:nvSpPr>
            <p:cNvPr id="7" name="文本框 6"/>
            <p:cNvSpPr txBox="1"/>
            <p:nvPr/>
          </p:nvSpPr>
          <p:spPr>
            <a:xfrm>
              <a:off x="4866359" y="2767281"/>
              <a:ext cx="4288353"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迎客礼仪</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75730" y="2109454"/>
            <a:ext cx="2774097" cy="707886"/>
            <a:chOff x="4897249" y="2065338"/>
            <a:chExt cx="2774097"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商务接待礼仪</a:t>
              </a:r>
            </a:p>
          </p:txBody>
        </p:sp>
        <p:sp>
          <p:nvSpPr>
            <p:cNvPr id="11" name="文本框 10"/>
            <p:cNvSpPr txBox="1"/>
            <p:nvPr/>
          </p:nvSpPr>
          <p:spPr>
            <a:xfrm>
              <a:off x="4897249" y="2065338"/>
              <a:ext cx="554960"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A</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11598264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76111" y="980235"/>
            <a:ext cx="3070389" cy="707886"/>
          </a:xfrm>
          <a:prstGeom prst="rect">
            <a:avLst/>
          </a:prstGeom>
          <a:noFill/>
        </p:spPr>
        <p:txBody>
          <a:bodyPr wrap="square" rtlCol="0">
            <a:spAutoFit/>
          </a:bodyPr>
          <a:lstStyle/>
          <a:p>
            <a:r>
              <a:rPr lang="zh-CN" altLang="en-US" sz="4000" b="1">
                <a:solidFill>
                  <a:srgbClr val="E75047"/>
                </a:solidFill>
                <a:latin typeface="微软雅黑 Light" panose="020B0502040204020203" pitchFamily="34" charset="-122"/>
                <a:ea typeface="微软雅黑 Light" panose="020B0502040204020203" pitchFamily="34" charset="-122"/>
              </a:rPr>
              <a:t>接待礼仪</a:t>
            </a:r>
          </a:p>
        </p:txBody>
      </p:sp>
      <p:sp>
        <p:nvSpPr>
          <p:cNvPr id="4" name="矩形 3"/>
          <p:cNvSpPr/>
          <p:nvPr/>
        </p:nvSpPr>
        <p:spPr>
          <a:xfrm>
            <a:off x="768350" y="1955800"/>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 name="矩形 4"/>
          <p:cNvSpPr/>
          <p:nvPr/>
        </p:nvSpPr>
        <p:spPr>
          <a:xfrm>
            <a:off x="768350" y="2319153"/>
            <a:ext cx="3452100" cy="150746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7" name="矩形 6"/>
          <p:cNvSpPr/>
          <p:nvPr/>
        </p:nvSpPr>
        <p:spPr>
          <a:xfrm>
            <a:off x="768350" y="4223562"/>
            <a:ext cx="3452100" cy="1648785"/>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000" b="1" dirty="0">
                <a:solidFill>
                  <a:schemeClr val="bg1"/>
                </a:solidFill>
                <a:latin typeface="微软雅黑 Light" panose="020B0502040204020203" pitchFamily="34" charset="-122"/>
                <a:ea typeface="微软雅黑 Light" panose="020B0502040204020203" pitchFamily="34" charset="-122"/>
              </a:rPr>
              <a:t>来有迎声</a:t>
            </a:r>
            <a:endParaRPr lang="en-US" altLang="zh-CN" sz="4000" b="1" dirty="0">
              <a:solidFill>
                <a:schemeClr val="bg1"/>
              </a:solidFill>
              <a:latin typeface="微软雅黑 Light" panose="020B0502040204020203" pitchFamily="34" charset="-122"/>
              <a:ea typeface="微软雅黑 Light" panose="020B0502040204020203" pitchFamily="34" charset="-122"/>
            </a:endParaRPr>
          </a:p>
          <a:p>
            <a:pPr algn="ctr"/>
            <a:r>
              <a:rPr lang="zh-CN" altLang="en-US" sz="1200" dirty="0" smtClean="0">
                <a:solidFill>
                  <a:schemeClr val="accent3">
                    <a:lumMod val="40000"/>
                    <a:lumOff val="60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此处添加具体的文字描述此处添加具体的文字描述此处添加具体的文字描述此处添加具体的文字描述此处添加具体的文字描述此处添加具体的文字描述</a:t>
            </a:r>
            <a:endParaRPr lang="zh-CN" altLang="en-US" sz="1200" dirty="0">
              <a:solidFill>
                <a:schemeClr val="accent3">
                  <a:lumMod val="40000"/>
                  <a:lumOff val="60000"/>
                </a:schemeClr>
              </a:solidFill>
              <a:latin typeface="微软雅黑 Light" panose="020B0502040204020203" pitchFamily="34" charset="-122"/>
              <a:ea typeface="微软雅黑 Light" panose="020B0502040204020203" pitchFamily="34" charset="-122"/>
            </a:endParaRPr>
          </a:p>
        </p:txBody>
      </p:sp>
      <p:sp>
        <p:nvSpPr>
          <p:cNvPr id="8" name="矩形 7"/>
          <p:cNvSpPr/>
          <p:nvPr/>
        </p:nvSpPr>
        <p:spPr>
          <a:xfrm>
            <a:off x="768350" y="3860209"/>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1" name="矩形 10"/>
          <p:cNvSpPr/>
          <p:nvPr/>
        </p:nvSpPr>
        <p:spPr>
          <a:xfrm>
            <a:off x="4369950" y="1955800"/>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2" name="矩形 11"/>
          <p:cNvSpPr/>
          <p:nvPr/>
        </p:nvSpPr>
        <p:spPr>
          <a:xfrm>
            <a:off x="4369950" y="2319153"/>
            <a:ext cx="3452100" cy="150746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3" name="矩形 12"/>
          <p:cNvSpPr/>
          <p:nvPr/>
        </p:nvSpPr>
        <p:spPr>
          <a:xfrm>
            <a:off x="4369950" y="4223562"/>
            <a:ext cx="3452100" cy="1648785"/>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000" b="1" dirty="0">
                <a:solidFill>
                  <a:schemeClr val="bg1"/>
                </a:solidFill>
                <a:latin typeface="微软雅黑 Light" panose="020B0502040204020203" pitchFamily="34" charset="-122"/>
                <a:ea typeface="微软雅黑 Light" panose="020B0502040204020203" pitchFamily="34" charset="-122"/>
              </a:rPr>
              <a:t>问有答声</a:t>
            </a:r>
            <a:endParaRPr lang="en-US" altLang="zh-CN" sz="4000" b="1" dirty="0">
              <a:solidFill>
                <a:schemeClr val="bg1"/>
              </a:solidFill>
              <a:latin typeface="微软雅黑 Light" panose="020B0502040204020203" pitchFamily="34" charset="-122"/>
              <a:ea typeface="微软雅黑 Light" panose="020B0502040204020203" pitchFamily="34" charset="-122"/>
            </a:endParaRPr>
          </a:p>
          <a:p>
            <a:pPr algn="ctr"/>
            <a:r>
              <a:rPr lang="zh-CN" altLang="en-US" sz="1200" dirty="0" smtClean="0">
                <a:solidFill>
                  <a:schemeClr val="accent3">
                    <a:lumMod val="40000"/>
                    <a:lumOff val="60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此处添加具体的文字描述此处添加具体的文字描述此处添加具体的文字描述此处添加具体的文字描述此处添加具体的文字描述此处添加具体的文字描述</a:t>
            </a:r>
            <a:endParaRPr lang="zh-CN" altLang="en-US" sz="1200" dirty="0">
              <a:solidFill>
                <a:schemeClr val="accent3">
                  <a:lumMod val="40000"/>
                  <a:lumOff val="60000"/>
                </a:schemeClr>
              </a:solidFill>
              <a:latin typeface="微软雅黑 Light" panose="020B0502040204020203" pitchFamily="34" charset="-122"/>
              <a:ea typeface="微软雅黑 Light" panose="020B0502040204020203" pitchFamily="34" charset="-122"/>
            </a:endParaRPr>
          </a:p>
        </p:txBody>
      </p:sp>
      <p:sp>
        <p:nvSpPr>
          <p:cNvPr id="14" name="矩形 13"/>
          <p:cNvSpPr/>
          <p:nvPr/>
        </p:nvSpPr>
        <p:spPr>
          <a:xfrm>
            <a:off x="4369950" y="3860209"/>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6" name="矩形 15"/>
          <p:cNvSpPr/>
          <p:nvPr/>
        </p:nvSpPr>
        <p:spPr>
          <a:xfrm>
            <a:off x="7971550" y="1955800"/>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7" name="矩形 16"/>
          <p:cNvSpPr/>
          <p:nvPr/>
        </p:nvSpPr>
        <p:spPr>
          <a:xfrm>
            <a:off x="7971550" y="2319153"/>
            <a:ext cx="3452100" cy="150746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8" name="矩形 17"/>
          <p:cNvSpPr/>
          <p:nvPr/>
        </p:nvSpPr>
        <p:spPr>
          <a:xfrm>
            <a:off x="7971550" y="4223562"/>
            <a:ext cx="3452100" cy="1648785"/>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4000" b="1" dirty="0">
                <a:solidFill>
                  <a:schemeClr val="bg1"/>
                </a:solidFill>
                <a:latin typeface="微软雅黑 Light" panose="020B0502040204020203" pitchFamily="34" charset="-122"/>
                <a:ea typeface="微软雅黑 Light" panose="020B0502040204020203" pitchFamily="34" charset="-122"/>
              </a:rPr>
              <a:t>去有送声</a:t>
            </a:r>
            <a:endParaRPr lang="en-US" altLang="zh-CN" sz="4000" b="1" dirty="0">
              <a:solidFill>
                <a:schemeClr val="bg1"/>
              </a:solidFill>
              <a:latin typeface="微软雅黑 Light" panose="020B0502040204020203" pitchFamily="34" charset="-122"/>
              <a:ea typeface="微软雅黑 Light" panose="020B0502040204020203" pitchFamily="34" charset="-122"/>
            </a:endParaRPr>
          </a:p>
          <a:p>
            <a:pPr algn="ctr"/>
            <a:r>
              <a:rPr lang="zh-CN" altLang="en-US" sz="1200" dirty="0" smtClean="0">
                <a:solidFill>
                  <a:schemeClr val="accent3">
                    <a:lumMod val="40000"/>
                    <a:lumOff val="60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此处添加具体的文字描述此处添加具体的文字描述此处添加具体的文字描述此处添加具体的文字描述此处添加具体的文字描述此处添加具体的文字描述</a:t>
            </a:r>
            <a:endParaRPr lang="zh-CN" altLang="en-US" sz="1200" dirty="0">
              <a:solidFill>
                <a:schemeClr val="accent3">
                  <a:lumMod val="40000"/>
                  <a:lumOff val="60000"/>
                </a:schemeClr>
              </a:solidFill>
              <a:latin typeface="微软雅黑 Light" panose="020B0502040204020203" pitchFamily="34" charset="-122"/>
              <a:ea typeface="微软雅黑 Light" panose="020B0502040204020203" pitchFamily="34" charset="-122"/>
            </a:endParaRPr>
          </a:p>
        </p:txBody>
      </p:sp>
      <p:sp>
        <p:nvSpPr>
          <p:cNvPr id="19" name="矩形 18"/>
          <p:cNvSpPr/>
          <p:nvPr/>
        </p:nvSpPr>
        <p:spPr>
          <a:xfrm>
            <a:off x="7971550" y="3860209"/>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2" name="矩形 21"/>
          <p:cNvSpPr/>
          <p:nvPr/>
        </p:nvSpPr>
        <p:spPr>
          <a:xfrm>
            <a:off x="768350" y="5905943"/>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3" name="矩形 22"/>
          <p:cNvSpPr/>
          <p:nvPr/>
        </p:nvSpPr>
        <p:spPr>
          <a:xfrm>
            <a:off x="4369950" y="5905943"/>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4" name="矩形 23"/>
          <p:cNvSpPr/>
          <p:nvPr/>
        </p:nvSpPr>
        <p:spPr>
          <a:xfrm>
            <a:off x="7971550" y="5905943"/>
            <a:ext cx="3452100" cy="32975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2839720" y="1267989"/>
            <a:ext cx="3877985" cy="369332"/>
          </a:xfrm>
          <a:prstGeom prst="rect">
            <a:avLst/>
          </a:prstGeom>
          <a:noFill/>
        </p:spPr>
        <p:txBody>
          <a:bodyPr wrap="non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热情待客应做到：眼到，口到，意到</a:t>
            </a:r>
          </a:p>
        </p:txBody>
      </p:sp>
      <p:sp>
        <p:nvSpPr>
          <p:cNvPr id="20"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09089900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randombar(horizontal)">
                                      <p:cBhvr>
                                        <p:cTn id="11" dur="500"/>
                                        <p:tgtEl>
                                          <p:spTgt spid="25"/>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ppt_x"/>
                                          </p:val>
                                        </p:tav>
                                        <p:tav tm="100000">
                                          <p:val>
                                            <p:strVal val="#ppt_x"/>
                                          </p:val>
                                        </p:tav>
                                      </p:tavLst>
                                    </p:anim>
                                    <p:anim calcmode="lin" valueType="num">
                                      <p:cBhvr additive="base">
                                        <p:cTn id="57" dur="500" fill="hold"/>
                                        <p:tgtEl>
                                          <p:spTgt spid="23"/>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4500"/>
                            </p:stCondLst>
                            <p:childTnLst>
                              <p:par>
                                <p:cTn id="68" presetID="2" presetClass="entr" presetSubtype="4"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fill="hold"/>
                                        <p:tgtEl>
                                          <p:spTgt spid="19"/>
                                        </p:tgtEl>
                                        <p:attrNameLst>
                                          <p:attrName>ppt_x</p:attrName>
                                        </p:attrNameLst>
                                      </p:cBhvr>
                                      <p:tavLst>
                                        <p:tav tm="0">
                                          <p:val>
                                            <p:strVal val="#ppt_x"/>
                                          </p:val>
                                        </p:tav>
                                        <p:tav tm="100000">
                                          <p:val>
                                            <p:strVal val="#ppt_x"/>
                                          </p:val>
                                        </p:tav>
                                      </p:tavLst>
                                    </p:anim>
                                    <p:anim calcmode="lin" valueType="num">
                                      <p:cBhvr additive="base">
                                        <p:cTn id="71" dur="500" fill="hold"/>
                                        <p:tgtEl>
                                          <p:spTgt spid="19"/>
                                        </p:tgtEl>
                                        <p:attrNameLst>
                                          <p:attrName>ppt_y</p:attrName>
                                        </p:attrNameLst>
                                      </p:cBhvr>
                                      <p:tavLst>
                                        <p:tav tm="0">
                                          <p:val>
                                            <p:strVal val="1+#ppt_h/2"/>
                                          </p:val>
                                        </p:tav>
                                        <p:tav tm="100000">
                                          <p:val>
                                            <p:strVal val="#ppt_y"/>
                                          </p:val>
                                        </p:tav>
                                      </p:tavLst>
                                    </p:anim>
                                  </p:childTnLst>
                                </p:cTn>
                              </p:par>
                            </p:childTnLst>
                          </p:cTn>
                        </p:par>
                        <p:par>
                          <p:cTn id="72" fill="hold">
                            <p:stCondLst>
                              <p:cond delay="5000"/>
                            </p:stCondLst>
                            <p:childTnLst>
                              <p:par>
                                <p:cTn id="73" presetID="2" presetClass="entr" presetSubtype="4"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childTnLst>
                          </p:cTn>
                        </p:par>
                        <p:par>
                          <p:cTn id="81" fill="hold">
                            <p:stCondLst>
                              <p:cond delay="5500"/>
                            </p:stCondLst>
                            <p:childTnLst>
                              <p:par>
                                <p:cTn id="82" presetID="10" presetClass="entr" presetSubtype="0"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7" grpId="0" animBg="1"/>
      <p:bldP spid="8" grpId="0" animBg="1"/>
      <p:bldP spid="11" grpId="0" animBg="1"/>
      <p:bldP spid="12" grpId="0" animBg="1"/>
      <p:bldP spid="13" grpId="0" animBg="1"/>
      <p:bldP spid="14" grpId="0" animBg="1"/>
      <p:bldP spid="16" grpId="0" animBg="1"/>
      <p:bldP spid="17" grpId="0" animBg="1"/>
      <p:bldP spid="18" grpId="0" animBg="1"/>
      <p:bldP spid="19" grpId="0" animBg="1"/>
      <p:bldP spid="22" grpId="0" animBg="1"/>
      <p:bldP spid="23" grpId="0" animBg="1"/>
      <p:bldP spid="24" grpId="0" animBg="1"/>
      <p:bldP spid="25" grpId="0"/>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714875" y="2767281"/>
            <a:ext cx="7477125" cy="1323439"/>
            <a:chOff x="4714875" y="2767281"/>
            <a:chExt cx="7477125" cy="1323439"/>
          </a:xfrm>
        </p:grpSpPr>
        <p:sp>
          <p:nvSpPr>
            <p:cNvPr id="7" name="文本框 6"/>
            <p:cNvSpPr txBox="1"/>
            <p:nvPr/>
          </p:nvSpPr>
          <p:spPr>
            <a:xfrm>
              <a:off x="4714875" y="2767281"/>
              <a:ext cx="4591321"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会议礼仪 </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75730" y="2109454"/>
            <a:ext cx="2774097" cy="707886"/>
            <a:chOff x="4897249" y="2065338"/>
            <a:chExt cx="2774097"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商务接待礼仪</a:t>
              </a:r>
            </a:p>
          </p:txBody>
        </p:sp>
        <p:sp>
          <p:nvSpPr>
            <p:cNvPr id="11" name="文本框 10"/>
            <p:cNvSpPr txBox="1"/>
            <p:nvPr/>
          </p:nvSpPr>
          <p:spPr>
            <a:xfrm>
              <a:off x="4897249" y="2065338"/>
              <a:ext cx="554960"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A</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24612871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82811" y="408735"/>
            <a:ext cx="5226378"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会前准备</a:t>
            </a:r>
          </a:p>
        </p:txBody>
      </p:sp>
      <p:sp>
        <p:nvSpPr>
          <p:cNvPr id="6" name="矩形 5"/>
          <p:cNvSpPr/>
          <p:nvPr/>
        </p:nvSpPr>
        <p:spPr>
          <a:xfrm>
            <a:off x="3459239" y="1701800"/>
            <a:ext cx="2578100" cy="1587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7" name="矩形 6"/>
          <p:cNvSpPr/>
          <p:nvPr/>
        </p:nvSpPr>
        <p:spPr>
          <a:xfrm>
            <a:off x="8850086" y="3835400"/>
            <a:ext cx="2578100" cy="21971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9" name="矩形 8"/>
          <p:cNvSpPr/>
          <p:nvPr/>
        </p:nvSpPr>
        <p:spPr>
          <a:xfrm>
            <a:off x="6154663" y="1701800"/>
            <a:ext cx="2578100" cy="26162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1" name="矩形 10"/>
          <p:cNvSpPr/>
          <p:nvPr/>
        </p:nvSpPr>
        <p:spPr>
          <a:xfrm>
            <a:off x="763815" y="1701800"/>
            <a:ext cx="2578100" cy="433324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nvGrpSpPr>
          <p:cNvPr id="2" name="组合 1"/>
          <p:cNvGrpSpPr/>
          <p:nvPr/>
        </p:nvGrpSpPr>
        <p:grpSpPr>
          <a:xfrm>
            <a:off x="3459239" y="3416300"/>
            <a:ext cx="2578100" cy="2616200"/>
            <a:chOff x="3459239" y="3416300"/>
            <a:chExt cx="2578100" cy="2616200"/>
          </a:xfrm>
        </p:grpSpPr>
        <p:sp>
          <p:nvSpPr>
            <p:cNvPr id="5" name="矩形 4"/>
            <p:cNvSpPr/>
            <p:nvPr/>
          </p:nvSpPr>
          <p:spPr>
            <a:xfrm>
              <a:off x="3459239" y="3416300"/>
              <a:ext cx="2578100" cy="26162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3862624" y="3889828"/>
              <a:ext cx="1723550" cy="553998"/>
            </a:xfrm>
            <a:prstGeom prst="rect">
              <a:avLst/>
            </a:prstGeom>
            <a:noFill/>
          </p:spPr>
          <p:txBody>
            <a:bodyPr wrap="none" rtlCol="0">
              <a:spAutoFit/>
            </a:bodyPr>
            <a:lstStyle/>
            <a:p>
              <a:pPr algn="ctr"/>
              <a:r>
                <a:rPr lang="zh-CN" altLang="en-US" sz="3000" b="1">
                  <a:solidFill>
                    <a:schemeClr val="bg1"/>
                  </a:solidFill>
                  <a:latin typeface="微软雅黑 Light" panose="020B0502040204020203" pitchFamily="34" charset="-122"/>
                  <a:ea typeface="微软雅黑 Light" panose="020B0502040204020203" pitchFamily="34" charset="-122"/>
                </a:rPr>
                <a:t>会场布置</a:t>
              </a:r>
            </a:p>
          </p:txBody>
        </p:sp>
        <p:sp>
          <p:nvSpPr>
            <p:cNvPr id="17" name="文本框 16"/>
            <p:cNvSpPr txBox="1"/>
            <p:nvPr/>
          </p:nvSpPr>
          <p:spPr>
            <a:xfrm>
              <a:off x="3672114" y="4615543"/>
              <a:ext cx="2104571" cy="1061829"/>
            </a:xfrm>
            <a:prstGeom prst="rect">
              <a:avLst/>
            </a:prstGeom>
            <a:noFill/>
          </p:spPr>
          <p:txBody>
            <a:bodyPr wrap="square" rtlCol="0">
              <a:spAutoFit/>
            </a:bodyPr>
            <a:lstStyle/>
            <a:p>
              <a:pPr>
                <a:lnSpc>
                  <a:spcPct val="150000"/>
                </a:lnSpc>
              </a:pPr>
              <a:r>
                <a:rPr lang="zh-CN" altLang="en-US" sz="1400">
                  <a:solidFill>
                    <a:schemeClr val="bg1"/>
                  </a:solidFill>
                  <a:latin typeface="微软雅黑 Light" panose="020B0502040204020203" pitchFamily="34" charset="-122"/>
                  <a:ea typeface="微软雅黑 Light" panose="020B0502040204020203" pitchFamily="34" charset="-122"/>
                </a:rPr>
                <a:t>桌、椅、桌牌、指示、音响、空调、灯光、 投影、电脑、插座、试台 </a:t>
              </a:r>
            </a:p>
          </p:txBody>
        </p:sp>
      </p:grpSp>
      <p:grpSp>
        <p:nvGrpSpPr>
          <p:cNvPr id="12" name="组合 11"/>
          <p:cNvGrpSpPr/>
          <p:nvPr/>
        </p:nvGrpSpPr>
        <p:grpSpPr>
          <a:xfrm>
            <a:off x="6154663" y="4445000"/>
            <a:ext cx="2578100" cy="1587500"/>
            <a:chOff x="6154663" y="4445000"/>
            <a:chExt cx="2578100" cy="1587500"/>
          </a:xfrm>
        </p:grpSpPr>
        <p:sp>
          <p:nvSpPr>
            <p:cNvPr id="10" name="矩形 9"/>
            <p:cNvSpPr/>
            <p:nvPr/>
          </p:nvSpPr>
          <p:spPr>
            <a:xfrm>
              <a:off x="6154663" y="4445000"/>
              <a:ext cx="2578100" cy="1587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6696585" y="4949371"/>
              <a:ext cx="1338829" cy="553998"/>
            </a:xfrm>
            <a:prstGeom prst="rect">
              <a:avLst/>
            </a:prstGeom>
            <a:noFill/>
          </p:spPr>
          <p:txBody>
            <a:bodyPr wrap="none" rtlCol="0">
              <a:spAutoFit/>
            </a:bodyPr>
            <a:lstStyle/>
            <a:p>
              <a:pPr algn="ctr"/>
              <a:r>
                <a:rPr lang="zh-CN" altLang="en-US" sz="3000" b="1">
                  <a:solidFill>
                    <a:schemeClr val="bg1"/>
                  </a:solidFill>
                  <a:latin typeface="微软雅黑 Light" panose="020B0502040204020203" pitchFamily="34" charset="-122"/>
                  <a:ea typeface="微软雅黑 Light" panose="020B0502040204020203" pitchFamily="34" charset="-122"/>
                </a:rPr>
                <a:t>签到处</a:t>
              </a:r>
            </a:p>
          </p:txBody>
        </p:sp>
      </p:grpSp>
      <p:grpSp>
        <p:nvGrpSpPr>
          <p:cNvPr id="3" name="组合 2"/>
          <p:cNvGrpSpPr/>
          <p:nvPr/>
        </p:nvGrpSpPr>
        <p:grpSpPr>
          <a:xfrm>
            <a:off x="8850086" y="1701800"/>
            <a:ext cx="2578100" cy="2019300"/>
            <a:chOff x="8850086" y="1701800"/>
            <a:chExt cx="2578100" cy="2019300"/>
          </a:xfrm>
        </p:grpSpPr>
        <p:sp>
          <p:nvSpPr>
            <p:cNvPr id="8" name="矩形 7"/>
            <p:cNvSpPr/>
            <p:nvPr/>
          </p:nvSpPr>
          <p:spPr>
            <a:xfrm>
              <a:off x="8850086" y="1701800"/>
              <a:ext cx="2578100" cy="2019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9" name="文本框 18"/>
            <p:cNvSpPr txBox="1"/>
            <p:nvPr/>
          </p:nvSpPr>
          <p:spPr>
            <a:xfrm>
              <a:off x="9396243" y="2452914"/>
              <a:ext cx="1338829" cy="553998"/>
            </a:xfrm>
            <a:prstGeom prst="rect">
              <a:avLst/>
            </a:prstGeom>
            <a:noFill/>
          </p:spPr>
          <p:txBody>
            <a:bodyPr wrap="none" rtlCol="0">
              <a:spAutoFit/>
            </a:bodyPr>
            <a:lstStyle/>
            <a:p>
              <a:pPr algn="ctr"/>
              <a:r>
                <a:rPr lang="zh-CN" altLang="en-US" sz="3000" b="1">
                  <a:solidFill>
                    <a:schemeClr val="bg1"/>
                  </a:solidFill>
                  <a:latin typeface="微软雅黑 Light" panose="020B0502040204020203" pitchFamily="34" charset="-122"/>
                  <a:ea typeface="微软雅黑 Light" panose="020B0502040204020203" pitchFamily="34" charset="-122"/>
                </a:rPr>
                <a:t>指示牌</a:t>
              </a:r>
            </a:p>
          </p:txBody>
        </p:sp>
      </p:grpSp>
      <p:sp>
        <p:nvSpPr>
          <p:cNvPr id="20"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3954778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17" presetClass="entr" presetSubtype="1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strVal val="#ppt_h"/>
                                          </p:val>
                                        </p:tav>
                                        <p:tav tm="100000">
                                          <p:val>
                                            <p:strVal val="#ppt_h"/>
                                          </p:val>
                                        </p:tav>
                                      </p:tavLst>
                                    </p:anim>
                                  </p:childTnLst>
                                </p:cTn>
                              </p:par>
                            </p:childTnLst>
                          </p:cTn>
                        </p:par>
                        <p:par>
                          <p:cTn id="23" fill="hold">
                            <p:stCondLst>
                              <p:cond delay="2000"/>
                            </p:stCondLst>
                            <p:childTnLst>
                              <p:par>
                                <p:cTn id="24" presetID="17" presetClass="entr" presetSubtype="1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strVal val="#ppt_h"/>
                                          </p:val>
                                        </p:tav>
                                        <p:tav tm="100000">
                                          <p:val>
                                            <p:strVal val="#ppt_h"/>
                                          </p:val>
                                        </p:tav>
                                      </p:tavLst>
                                    </p:anim>
                                  </p:childTnLst>
                                </p:cTn>
                              </p:par>
                            </p:childTnLst>
                          </p:cTn>
                        </p:par>
                        <p:par>
                          <p:cTn id="28" fill="hold">
                            <p:stCondLst>
                              <p:cond delay="2500"/>
                            </p:stCondLst>
                            <p:childTnLst>
                              <p:par>
                                <p:cTn id="29" presetID="17" presetClass="entr" presetSubtype="1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childTnLst>
                                </p:cTn>
                              </p:par>
                            </p:childTnLst>
                          </p:cTn>
                        </p:par>
                        <p:par>
                          <p:cTn id="33" fill="hold">
                            <p:stCondLst>
                              <p:cond delay="3000"/>
                            </p:stCondLst>
                            <p:childTnLst>
                              <p:par>
                                <p:cTn id="34" presetID="17" presetClass="entr" presetSubtype="1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strVal val="#ppt_h"/>
                                          </p:val>
                                        </p:tav>
                                        <p:tav tm="100000">
                                          <p:val>
                                            <p:strVal val="#ppt_h"/>
                                          </p:val>
                                        </p:tav>
                                      </p:tavLst>
                                    </p:anim>
                                  </p:childTnLst>
                                </p:cTn>
                              </p:par>
                            </p:childTnLst>
                          </p:cTn>
                        </p:par>
                        <p:par>
                          <p:cTn id="38" fill="hold">
                            <p:stCondLst>
                              <p:cond delay="3500"/>
                            </p:stCondLst>
                            <p:childTnLst>
                              <p:par>
                                <p:cTn id="39" presetID="17" presetClass="entr" presetSubtype="1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strVal val="#ppt_h"/>
                                          </p:val>
                                        </p:tav>
                                        <p:tav tm="100000">
                                          <p:val>
                                            <p:strVal val="#ppt_h"/>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9" grpId="0" animBg="1"/>
      <p:bldP spid="11"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82811" y="408735"/>
            <a:ext cx="5226378"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会场布置注意细节</a:t>
            </a:r>
          </a:p>
        </p:txBody>
      </p:sp>
      <p:sp>
        <p:nvSpPr>
          <p:cNvPr id="3" name="矩形 2"/>
          <p:cNvSpPr/>
          <p:nvPr/>
        </p:nvSpPr>
        <p:spPr>
          <a:xfrm>
            <a:off x="820057" y="1785257"/>
            <a:ext cx="5239657" cy="431074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2" name="矩形 21"/>
          <p:cNvSpPr/>
          <p:nvPr/>
        </p:nvSpPr>
        <p:spPr>
          <a:xfrm>
            <a:off x="8810476" y="1785257"/>
            <a:ext cx="2575981" cy="22352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nvGrpSpPr>
          <p:cNvPr id="2" name="组合 1"/>
          <p:cNvGrpSpPr/>
          <p:nvPr/>
        </p:nvGrpSpPr>
        <p:grpSpPr>
          <a:xfrm>
            <a:off x="6161315" y="1785257"/>
            <a:ext cx="2575981" cy="2235200"/>
            <a:chOff x="6161315" y="1785257"/>
            <a:chExt cx="2575981" cy="2235200"/>
          </a:xfrm>
        </p:grpSpPr>
        <p:sp>
          <p:nvSpPr>
            <p:cNvPr id="21" name="矩形 20"/>
            <p:cNvSpPr/>
            <p:nvPr/>
          </p:nvSpPr>
          <p:spPr>
            <a:xfrm>
              <a:off x="6161315" y="1785257"/>
              <a:ext cx="2575981" cy="2235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6605824" y="2206171"/>
              <a:ext cx="1723550" cy="553998"/>
            </a:xfrm>
            <a:prstGeom prst="rect">
              <a:avLst/>
            </a:prstGeom>
            <a:noFill/>
          </p:spPr>
          <p:txBody>
            <a:bodyPr wrap="none" rtlCol="0">
              <a:spAutoFit/>
            </a:bodyPr>
            <a:lstStyle/>
            <a:p>
              <a:pPr algn="ctr"/>
              <a:r>
                <a:rPr lang="zh-CN" altLang="en-US" sz="3000" b="1">
                  <a:solidFill>
                    <a:schemeClr val="bg1"/>
                  </a:solidFill>
                  <a:latin typeface="微软雅黑 Light" panose="020B0502040204020203" pitchFamily="34" charset="-122"/>
                  <a:ea typeface="微软雅黑 Light" panose="020B0502040204020203" pitchFamily="34" charset="-122"/>
                </a:rPr>
                <a:t>小型会议</a:t>
              </a:r>
            </a:p>
          </p:txBody>
        </p:sp>
        <p:sp>
          <p:nvSpPr>
            <p:cNvPr id="24" name="文本框 23"/>
            <p:cNvSpPr txBox="1"/>
            <p:nvPr/>
          </p:nvSpPr>
          <p:spPr>
            <a:xfrm>
              <a:off x="6415314" y="2931886"/>
              <a:ext cx="2104571" cy="646331"/>
            </a:xfrm>
            <a:prstGeom prst="rect">
              <a:avLst/>
            </a:prstGeom>
            <a:noFill/>
          </p:spPr>
          <p:txBody>
            <a:bodyPr wrap="square" rtlCol="0">
              <a:spAutoFit/>
            </a:bodyPr>
            <a:lstStyle/>
            <a:p>
              <a:r>
                <a:rPr lang="zh-CN" altLang="en-US">
                  <a:solidFill>
                    <a:schemeClr val="bg1"/>
                  </a:solidFill>
                  <a:latin typeface="微软雅黑 Light" panose="020B0502040204020203" pitchFamily="34" charset="-122"/>
                  <a:ea typeface="微软雅黑 Light" panose="020B0502040204020203" pitchFamily="34" charset="-122"/>
                </a:rPr>
                <a:t>面门而坐、居右而坐、自由择座 </a:t>
              </a:r>
            </a:p>
          </p:txBody>
        </p:sp>
      </p:grpSp>
      <p:grpSp>
        <p:nvGrpSpPr>
          <p:cNvPr id="5" name="组合 4"/>
          <p:cNvGrpSpPr/>
          <p:nvPr/>
        </p:nvGrpSpPr>
        <p:grpSpPr>
          <a:xfrm>
            <a:off x="6161314" y="4122057"/>
            <a:ext cx="5239657" cy="1973943"/>
            <a:chOff x="6161314" y="4122057"/>
            <a:chExt cx="5239657" cy="1973943"/>
          </a:xfrm>
        </p:grpSpPr>
        <p:sp>
          <p:nvSpPr>
            <p:cNvPr id="20" name="矩形 19"/>
            <p:cNvSpPr/>
            <p:nvPr/>
          </p:nvSpPr>
          <p:spPr>
            <a:xfrm>
              <a:off x="6161314" y="4122057"/>
              <a:ext cx="5239657" cy="1973943"/>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6473372" y="4528458"/>
              <a:ext cx="1723550" cy="553998"/>
            </a:xfrm>
            <a:prstGeom prst="rect">
              <a:avLst/>
            </a:prstGeom>
            <a:noFill/>
          </p:spPr>
          <p:txBody>
            <a:bodyPr wrap="none" rtlCol="0">
              <a:spAutoFit/>
            </a:bodyPr>
            <a:lstStyle/>
            <a:p>
              <a:r>
                <a:rPr lang="zh-CN" altLang="en-US" sz="3000" b="1">
                  <a:solidFill>
                    <a:schemeClr val="bg1"/>
                  </a:solidFill>
                  <a:latin typeface="微软雅黑 Light" panose="020B0502040204020203" pitchFamily="34" charset="-122"/>
                  <a:ea typeface="微软雅黑 Light" panose="020B0502040204020203" pitchFamily="34" charset="-122"/>
                </a:rPr>
                <a:t>大型会议</a:t>
              </a:r>
            </a:p>
          </p:txBody>
        </p:sp>
        <p:sp>
          <p:nvSpPr>
            <p:cNvPr id="26" name="文本框 25"/>
            <p:cNvSpPr txBox="1"/>
            <p:nvPr/>
          </p:nvSpPr>
          <p:spPr>
            <a:xfrm>
              <a:off x="6473372" y="5109030"/>
              <a:ext cx="4354285" cy="646331"/>
            </a:xfrm>
            <a:prstGeom prst="rect">
              <a:avLst/>
            </a:prstGeom>
            <a:noFill/>
          </p:spPr>
          <p:txBody>
            <a:bodyPr wrap="square" rtlCol="0">
              <a:spAutoFit/>
            </a:bodyPr>
            <a:lstStyle/>
            <a:p>
              <a:r>
                <a:rPr lang="zh-CN" altLang="en-US">
                  <a:solidFill>
                    <a:schemeClr val="bg1"/>
                  </a:solidFill>
                  <a:latin typeface="微软雅黑 Light" panose="020B0502040204020203" pitchFamily="34" charset="-122"/>
                  <a:ea typeface="微软雅黑 Light" panose="020B0502040204020203" pitchFamily="34" charset="-122"/>
                </a:rPr>
                <a:t>前排高于后排、中央高于两侧、右侧高于左侧</a:t>
              </a:r>
            </a:p>
          </p:txBody>
        </p:sp>
      </p:grpSp>
      <p:sp>
        <p:nvSpPr>
          <p:cNvPr id="13"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8535098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5" presetClass="entr" presetSubtype="0"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p:cTn id="10" dur="1500" fill="hold"/>
                                        <p:tgtEl>
                                          <p:spTgt spid="3"/>
                                        </p:tgtEl>
                                        <p:attrNameLst>
                                          <p:attrName>ppt_w</p:attrName>
                                        </p:attrNameLst>
                                      </p:cBhvr>
                                      <p:tavLst>
                                        <p:tav tm="0">
                                          <p:val>
                                            <p:fltVal val="0"/>
                                          </p:val>
                                        </p:tav>
                                        <p:tav tm="100000">
                                          <p:val>
                                            <p:strVal val="#ppt_w"/>
                                          </p:val>
                                        </p:tav>
                                      </p:tavLst>
                                    </p:anim>
                                    <p:anim calcmode="lin" valueType="num">
                                      <p:cBhvr>
                                        <p:cTn id="11" dur="1500" fill="hold"/>
                                        <p:tgtEl>
                                          <p:spTgt spid="3"/>
                                        </p:tgtEl>
                                        <p:attrNameLst>
                                          <p:attrName>ppt_h</p:attrName>
                                        </p:attrNameLst>
                                      </p:cBhvr>
                                      <p:tavLst>
                                        <p:tav tm="0">
                                          <p:val>
                                            <p:fltVal val="0"/>
                                          </p:val>
                                        </p:tav>
                                        <p:tav tm="100000">
                                          <p:val>
                                            <p:strVal val="#ppt_h"/>
                                          </p:val>
                                        </p:tav>
                                      </p:tavLst>
                                    </p:anim>
                                    <p:anim calcmode="lin" valueType="num">
                                      <p:cBhvr>
                                        <p:cTn id="12" dur="1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3" dur="1500" fill="hold"/>
                                        <p:tgtEl>
                                          <p:spTgt spid="3"/>
                                        </p:tgtEl>
                                        <p:attrNameLst>
                                          <p:attrName>ppt_y</p:attrName>
                                        </p:attrNameLst>
                                      </p:cBhvr>
                                      <p:tavLst>
                                        <p:tav tm="0" fmla="#ppt_y+(sin(-2*pi*(1-$))*-#ppt_x+cos(-2*pi*(1-$))*(1-#ppt_y))*(1-$)">
                                          <p:val>
                                            <p:fltVal val="0"/>
                                          </p:val>
                                        </p:tav>
                                        <p:tav tm="100000">
                                          <p:val>
                                            <p:fltVal val="1"/>
                                          </p:val>
                                        </p:tav>
                                      </p:tavLst>
                                    </p:anim>
                                  </p:childTnLst>
                                </p:cTn>
                              </p:par>
                              <p:par>
                                <p:cTn id="14" presetID="15" presetClass="entr" presetSubtype="0" fill="hold" nodeType="withEffect">
                                  <p:stCondLst>
                                    <p:cond delay="500"/>
                                  </p:stCondLst>
                                  <p:childTnLst>
                                    <p:set>
                                      <p:cBhvr>
                                        <p:cTn id="15" dur="1" fill="hold">
                                          <p:stCondLst>
                                            <p:cond delay="0"/>
                                          </p:stCondLst>
                                        </p:cTn>
                                        <p:tgtEl>
                                          <p:spTgt spid="2"/>
                                        </p:tgtEl>
                                        <p:attrNameLst>
                                          <p:attrName>style.visibility</p:attrName>
                                        </p:attrNameLst>
                                      </p:cBhvr>
                                      <p:to>
                                        <p:strVal val="visible"/>
                                      </p:to>
                                    </p:set>
                                    <p:anim calcmode="lin" valueType="num">
                                      <p:cBhvr>
                                        <p:cTn id="16" dur="1500" fill="hold"/>
                                        <p:tgtEl>
                                          <p:spTgt spid="2"/>
                                        </p:tgtEl>
                                        <p:attrNameLst>
                                          <p:attrName>ppt_w</p:attrName>
                                        </p:attrNameLst>
                                      </p:cBhvr>
                                      <p:tavLst>
                                        <p:tav tm="0">
                                          <p:val>
                                            <p:fltVal val="0"/>
                                          </p:val>
                                        </p:tav>
                                        <p:tav tm="100000">
                                          <p:val>
                                            <p:strVal val="#ppt_w"/>
                                          </p:val>
                                        </p:tav>
                                      </p:tavLst>
                                    </p:anim>
                                    <p:anim calcmode="lin" valueType="num">
                                      <p:cBhvr>
                                        <p:cTn id="17" dur="1500" fill="hold"/>
                                        <p:tgtEl>
                                          <p:spTgt spid="2"/>
                                        </p:tgtEl>
                                        <p:attrNameLst>
                                          <p:attrName>ppt_h</p:attrName>
                                        </p:attrNameLst>
                                      </p:cBhvr>
                                      <p:tavLst>
                                        <p:tav tm="0">
                                          <p:val>
                                            <p:fltVal val="0"/>
                                          </p:val>
                                        </p:tav>
                                        <p:tav tm="100000">
                                          <p:val>
                                            <p:strVal val="#ppt_h"/>
                                          </p:val>
                                        </p:tav>
                                      </p:tavLst>
                                    </p:anim>
                                    <p:anim calcmode="lin" valueType="num">
                                      <p:cBhvr>
                                        <p:cTn id="18" dur="1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9" dur="1500" fill="hold"/>
                                        <p:tgtEl>
                                          <p:spTgt spid="2"/>
                                        </p:tgtEl>
                                        <p:attrNameLst>
                                          <p:attrName>ppt_y</p:attrName>
                                        </p:attrNameLst>
                                      </p:cBhvr>
                                      <p:tavLst>
                                        <p:tav tm="0" fmla="#ppt_y+(sin(-2*pi*(1-$))*-#ppt_x+cos(-2*pi*(1-$))*(1-#ppt_y))*(1-$)">
                                          <p:val>
                                            <p:fltVal val="0"/>
                                          </p:val>
                                        </p:tav>
                                        <p:tav tm="100000">
                                          <p:val>
                                            <p:fltVal val="1"/>
                                          </p:val>
                                        </p:tav>
                                      </p:tavLst>
                                    </p:anim>
                                  </p:childTnLst>
                                </p:cTn>
                              </p:par>
                              <p:par>
                                <p:cTn id="20" presetID="15" presetClass="entr" presetSubtype="0"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1500" fill="hold"/>
                                        <p:tgtEl>
                                          <p:spTgt spid="22"/>
                                        </p:tgtEl>
                                        <p:attrNameLst>
                                          <p:attrName>ppt_w</p:attrName>
                                        </p:attrNameLst>
                                      </p:cBhvr>
                                      <p:tavLst>
                                        <p:tav tm="0">
                                          <p:val>
                                            <p:fltVal val="0"/>
                                          </p:val>
                                        </p:tav>
                                        <p:tav tm="100000">
                                          <p:val>
                                            <p:strVal val="#ppt_w"/>
                                          </p:val>
                                        </p:tav>
                                      </p:tavLst>
                                    </p:anim>
                                    <p:anim calcmode="lin" valueType="num">
                                      <p:cBhvr>
                                        <p:cTn id="23" dur="1500" fill="hold"/>
                                        <p:tgtEl>
                                          <p:spTgt spid="22"/>
                                        </p:tgtEl>
                                        <p:attrNameLst>
                                          <p:attrName>ppt_h</p:attrName>
                                        </p:attrNameLst>
                                      </p:cBhvr>
                                      <p:tavLst>
                                        <p:tav tm="0">
                                          <p:val>
                                            <p:fltVal val="0"/>
                                          </p:val>
                                        </p:tav>
                                        <p:tav tm="100000">
                                          <p:val>
                                            <p:strVal val="#ppt_h"/>
                                          </p:val>
                                        </p:tav>
                                      </p:tavLst>
                                    </p:anim>
                                    <p:anim calcmode="lin" valueType="num">
                                      <p:cBhvr>
                                        <p:cTn id="24" dur="1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25" dur="1500" fill="hold"/>
                                        <p:tgtEl>
                                          <p:spTgt spid="22"/>
                                        </p:tgtEl>
                                        <p:attrNameLst>
                                          <p:attrName>ppt_y</p:attrName>
                                        </p:attrNameLst>
                                      </p:cBhvr>
                                      <p:tavLst>
                                        <p:tav tm="0" fmla="#ppt_y+(sin(-2*pi*(1-$))*-#ppt_x+cos(-2*pi*(1-$))*(1-#ppt_y))*(1-$)">
                                          <p:val>
                                            <p:fltVal val="0"/>
                                          </p:val>
                                        </p:tav>
                                        <p:tav tm="100000">
                                          <p:val>
                                            <p:fltVal val="1"/>
                                          </p:val>
                                        </p:tav>
                                      </p:tavLst>
                                    </p:anim>
                                  </p:childTnLst>
                                </p:cTn>
                              </p:par>
                              <p:par>
                                <p:cTn id="26" presetID="15" presetClass="entr" presetSubtype="0" fill="hold" nodeType="withEffect">
                                  <p:stCondLst>
                                    <p:cond delay="500"/>
                                  </p:stCondLst>
                                  <p:childTnLst>
                                    <p:set>
                                      <p:cBhvr>
                                        <p:cTn id="27" dur="1" fill="hold">
                                          <p:stCondLst>
                                            <p:cond delay="0"/>
                                          </p:stCondLst>
                                        </p:cTn>
                                        <p:tgtEl>
                                          <p:spTgt spid="5"/>
                                        </p:tgtEl>
                                        <p:attrNameLst>
                                          <p:attrName>style.visibility</p:attrName>
                                        </p:attrNameLst>
                                      </p:cBhvr>
                                      <p:to>
                                        <p:strVal val="visible"/>
                                      </p:to>
                                    </p:set>
                                    <p:anim calcmode="lin" valueType="num">
                                      <p:cBhvr>
                                        <p:cTn id="28" dur="1500" fill="hold"/>
                                        <p:tgtEl>
                                          <p:spTgt spid="5"/>
                                        </p:tgtEl>
                                        <p:attrNameLst>
                                          <p:attrName>ppt_w</p:attrName>
                                        </p:attrNameLst>
                                      </p:cBhvr>
                                      <p:tavLst>
                                        <p:tav tm="0">
                                          <p:val>
                                            <p:fltVal val="0"/>
                                          </p:val>
                                        </p:tav>
                                        <p:tav tm="100000">
                                          <p:val>
                                            <p:strVal val="#ppt_w"/>
                                          </p:val>
                                        </p:tav>
                                      </p:tavLst>
                                    </p:anim>
                                    <p:anim calcmode="lin" valueType="num">
                                      <p:cBhvr>
                                        <p:cTn id="29" dur="1500" fill="hold"/>
                                        <p:tgtEl>
                                          <p:spTgt spid="5"/>
                                        </p:tgtEl>
                                        <p:attrNameLst>
                                          <p:attrName>ppt_h</p:attrName>
                                        </p:attrNameLst>
                                      </p:cBhvr>
                                      <p:tavLst>
                                        <p:tav tm="0">
                                          <p:val>
                                            <p:fltVal val="0"/>
                                          </p:val>
                                        </p:tav>
                                        <p:tav tm="100000">
                                          <p:val>
                                            <p:strVal val="#ppt_h"/>
                                          </p:val>
                                        </p:tav>
                                      </p:tavLst>
                                    </p:anim>
                                    <p:anim calcmode="lin" valueType="num">
                                      <p:cBhvr>
                                        <p:cTn id="30" dur="1500" fill="hold"/>
                                        <p:tgtEl>
                                          <p:spTgt spid="5"/>
                                        </p:tgtEl>
                                        <p:attrNameLst>
                                          <p:attrName>ppt_x</p:attrName>
                                        </p:attrNameLst>
                                      </p:cBhvr>
                                      <p:tavLst>
                                        <p:tav tm="0" fmla="#ppt_x+(cos(-2*pi*(1-$))*-#ppt_x-sin(-2*pi*(1-$))*(1-#ppt_y))*(1-$)">
                                          <p:val>
                                            <p:fltVal val="0"/>
                                          </p:val>
                                        </p:tav>
                                        <p:tav tm="100000">
                                          <p:val>
                                            <p:fltVal val="1"/>
                                          </p:val>
                                        </p:tav>
                                      </p:tavLst>
                                    </p:anim>
                                    <p:anim calcmode="lin" valueType="num">
                                      <p:cBhvr>
                                        <p:cTn id="31" dur="15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2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37260" y="2133600"/>
            <a:ext cx="3261360" cy="394716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3482811" y="408735"/>
            <a:ext cx="5226378"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记住正确的席次</a:t>
            </a:r>
          </a:p>
        </p:txBody>
      </p:sp>
      <p:sp>
        <p:nvSpPr>
          <p:cNvPr id="14" name="Text Box 11"/>
          <p:cNvSpPr txBox="1">
            <a:spLocks noChangeArrowheads="1"/>
          </p:cNvSpPr>
          <p:nvPr/>
        </p:nvSpPr>
        <p:spPr bwMode="auto">
          <a:xfrm>
            <a:off x="1745492" y="1841499"/>
            <a:ext cx="1644896" cy="571144"/>
          </a:xfrm>
          <a:prstGeom prst="rect">
            <a:avLst/>
          </a:prstGeom>
          <a:solidFill>
            <a:schemeClr val="bg1"/>
          </a:solid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zh-CN" altLang="en-US" sz="2000">
                <a:solidFill>
                  <a:schemeClr val="tx1">
                    <a:lumMod val="75000"/>
                    <a:lumOff val="25000"/>
                  </a:schemeClr>
                </a:solidFill>
                <a:ea typeface="微软雅黑 Light" panose="020B0502040204020203" pitchFamily="34" charset="-122"/>
              </a:rPr>
              <a:t>客人席</a:t>
            </a:r>
          </a:p>
        </p:txBody>
      </p:sp>
      <p:grpSp>
        <p:nvGrpSpPr>
          <p:cNvPr id="7" name="组合 6"/>
          <p:cNvGrpSpPr/>
          <p:nvPr/>
        </p:nvGrpSpPr>
        <p:grpSpPr>
          <a:xfrm>
            <a:off x="1745492" y="2878796"/>
            <a:ext cx="1644897" cy="671665"/>
            <a:chOff x="1732326" y="2878796"/>
            <a:chExt cx="1644897" cy="671665"/>
          </a:xfrm>
          <a:solidFill>
            <a:schemeClr val="accent2">
              <a:lumMod val="20000"/>
              <a:lumOff val="80000"/>
            </a:schemeClr>
          </a:solidFill>
        </p:grpSpPr>
        <p:sp>
          <p:nvSpPr>
            <p:cNvPr id="15" name="Text Box 12"/>
            <p:cNvSpPr txBox="1">
              <a:spLocks noChangeArrowheads="1"/>
            </p:cNvSpPr>
            <p:nvPr/>
          </p:nvSpPr>
          <p:spPr bwMode="auto">
            <a:xfrm>
              <a:off x="1732326" y="2878796"/>
              <a:ext cx="548299" cy="671665"/>
            </a:xfrm>
            <a:prstGeom prst="rect">
              <a:avLst/>
            </a:prstGeom>
            <a:grp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a:solidFill>
                    <a:schemeClr val="tx1">
                      <a:lumMod val="75000"/>
                      <a:lumOff val="25000"/>
                    </a:schemeClr>
                  </a:solidFill>
                  <a:ea typeface="微软雅黑 Light" panose="020B0502040204020203" pitchFamily="34" charset="-122"/>
                </a:rPr>
                <a:t>3</a:t>
              </a:r>
            </a:p>
          </p:txBody>
        </p:sp>
        <p:sp>
          <p:nvSpPr>
            <p:cNvPr id="16" name="Rectangle 13"/>
            <p:cNvSpPr>
              <a:spLocks noChangeArrowheads="1"/>
            </p:cNvSpPr>
            <p:nvPr/>
          </p:nvSpPr>
          <p:spPr bwMode="auto">
            <a:xfrm>
              <a:off x="2280625" y="2878796"/>
              <a:ext cx="548299" cy="671665"/>
            </a:xfrm>
            <a:prstGeom prst="rect">
              <a:avLst/>
            </a:prstGeom>
            <a:grp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pPr>
              <a:r>
                <a:rPr lang="en-US" altLang="zh-CN">
                  <a:solidFill>
                    <a:schemeClr val="tx1">
                      <a:lumMod val="75000"/>
                      <a:lumOff val="25000"/>
                    </a:schemeClr>
                  </a:solidFill>
                  <a:ea typeface="微软雅黑 Light" panose="020B0502040204020203" pitchFamily="34" charset="-122"/>
                </a:rPr>
                <a:t>1</a:t>
              </a:r>
            </a:p>
          </p:txBody>
        </p:sp>
        <p:sp>
          <p:nvSpPr>
            <p:cNvPr id="17" name="Text Box 14"/>
            <p:cNvSpPr txBox="1">
              <a:spLocks noChangeArrowheads="1"/>
            </p:cNvSpPr>
            <p:nvPr/>
          </p:nvSpPr>
          <p:spPr bwMode="auto">
            <a:xfrm>
              <a:off x="2828924" y="2878796"/>
              <a:ext cx="548299" cy="671665"/>
            </a:xfrm>
            <a:prstGeom prst="rect">
              <a:avLst/>
            </a:prstGeom>
            <a:grp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a:solidFill>
                    <a:schemeClr val="tx1">
                      <a:lumMod val="75000"/>
                      <a:lumOff val="25000"/>
                    </a:schemeClr>
                  </a:solidFill>
                  <a:ea typeface="微软雅黑 Light" panose="020B0502040204020203" pitchFamily="34" charset="-122"/>
                </a:rPr>
                <a:t>2</a:t>
              </a:r>
            </a:p>
          </p:txBody>
        </p:sp>
      </p:grpSp>
      <p:sp>
        <p:nvSpPr>
          <p:cNvPr id="18" name="Text Box 15"/>
          <p:cNvSpPr txBox="1">
            <a:spLocks noChangeArrowheads="1"/>
          </p:cNvSpPr>
          <p:nvPr/>
        </p:nvSpPr>
        <p:spPr bwMode="auto">
          <a:xfrm>
            <a:off x="1748790" y="3756074"/>
            <a:ext cx="1638300" cy="671146"/>
          </a:xfrm>
          <a:prstGeom prst="rect">
            <a:avLst/>
          </a:prstGeom>
          <a:solidFill>
            <a:srgbClr val="E75047"/>
          </a:solidFill>
          <a:ln w="9525">
            <a:noFill/>
            <a:miter lim="800000"/>
            <a:headEnd/>
            <a:tailEnd/>
          </a:ln>
        </p:spPr>
        <p:txBody>
          <a:bodyPr wrap="square"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zh-CN" altLang="en-US" sz="3000">
                <a:solidFill>
                  <a:schemeClr val="bg1"/>
                </a:solidFill>
                <a:ea typeface="微软雅黑 Light" panose="020B0502040204020203" pitchFamily="34" charset="-122"/>
              </a:rPr>
              <a:t>桌子</a:t>
            </a:r>
          </a:p>
        </p:txBody>
      </p:sp>
      <p:grpSp>
        <p:nvGrpSpPr>
          <p:cNvPr id="8" name="组合 7"/>
          <p:cNvGrpSpPr/>
          <p:nvPr/>
        </p:nvGrpSpPr>
        <p:grpSpPr>
          <a:xfrm>
            <a:off x="1745492" y="4633351"/>
            <a:ext cx="1644897" cy="671665"/>
            <a:chOff x="1732326" y="4633351"/>
            <a:chExt cx="1644897" cy="671665"/>
          </a:xfrm>
          <a:solidFill>
            <a:schemeClr val="accent6">
              <a:lumMod val="20000"/>
              <a:lumOff val="80000"/>
            </a:schemeClr>
          </a:solidFill>
        </p:grpSpPr>
        <p:sp>
          <p:nvSpPr>
            <p:cNvPr id="27" name="Text Box 17"/>
            <p:cNvSpPr txBox="1">
              <a:spLocks noChangeArrowheads="1"/>
            </p:cNvSpPr>
            <p:nvPr/>
          </p:nvSpPr>
          <p:spPr bwMode="auto">
            <a:xfrm>
              <a:off x="1732326" y="4633351"/>
              <a:ext cx="548299" cy="671665"/>
            </a:xfrm>
            <a:prstGeom prst="rect">
              <a:avLst/>
            </a:prstGeom>
            <a:grp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a:solidFill>
                    <a:schemeClr val="tx1">
                      <a:lumMod val="75000"/>
                      <a:lumOff val="25000"/>
                    </a:schemeClr>
                  </a:solidFill>
                  <a:ea typeface="微软雅黑 Light" panose="020B0502040204020203" pitchFamily="34" charset="-122"/>
                </a:rPr>
                <a:t>3</a:t>
              </a:r>
            </a:p>
          </p:txBody>
        </p:sp>
        <p:sp>
          <p:nvSpPr>
            <p:cNvPr id="28" name="Rectangle 18"/>
            <p:cNvSpPr>
              <a:spLocks noChangeArrowheads="1"/>
            </p:cNvSpPr>
            <p:nvPr/>
          </p:nvSpPr>
          <p:spPr bwMode="auto">
            <a:xfrm>
              <a:off x="2280625" y="4633351"/>
              <a:ext cx="548299" cy="671665"/>
            </a:xfrm>
            <a:prstGeom prst="rect">
              <a:avLst/>
            </a:prstGeom>
            <a:grp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pPr>
              <a:r>
                <a:rPr lang="en-US" altLang="zh-CN">
                  <a:solidFill>
                    <a:schemeClr val="tx1">
                      <a:lumMod val="75000"/>
                      <a:lumOff val="25000"/>
                    </a:schemeClr>
                  </a:solidFill>
                  <a:ea typeface="微软雅黑 Light" panose="020B0502040204020203" pitchFamily="34" charset="-122"/>
                </a:rPr>
                <a:t>1</a:t>
              </a:r>
            </a:p>
          </p:txBody>
        </p:sp>
        <p:sp>
          <p:nvSpPr>
            <p:cNvPr id="29" name="Text Box 19"/>
            <p:cNvSpPr txBox="1">
              <a:spLocks noChangeArrowheads="1"/>
            </p:cNvSpPr>
            <p:nvPr/>
          </p:nvSpPr>
          <p:spPr bwMode="auto">
            <a:xfrm>
              <a:off x="2828924" y="4633351"/>
              <a:ext cx="548299" cy="671665"/>
            </a:xfrm>
            <a:prstGeom prst="rect">
              <a:avLst/>
            </a:prstGeom>
            <a:grp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en-US" altLang="zh-CN">
                  <a:solidFill>
                    <a:schemeClr val="tx1">
                      <a:lumMod val="75000"/>
                      <a:lumOff val="25000"/>
                    </a:schemeClr>
                  </a:solidFill>
                  <a:ea typeface="微软雅黑 Light" panose="020B0502040204020203" pitchFamily="34" charset="-122"/>
                </a:rPr>
                <a:t>2</a:t>
              </a:r>
            </a:p>
          </p:txBody>
        </p:sp>
      </p:grpSp>
      <p:sp>
        <p:nvSpPr>
          <p:cNvPr id="32" name="Text Box 22"/>
          <p:cNvSpPr txBox="1">
            <a:spLocks noChangeArrowheads="1"/>
          </p:cNvSpPr>
          <p:nvPr/>
        </p:nvSpPr>
        <p:spPr bwMode="auto">
          <a:xfrm>
            <a:off x="686946" y="3694773"/>
            <a:ext cx="492443" cy="877277"/>
          </a:xfrm>
          <a:prstGeom prst="rect">
            <a:avLst/>
          </a:prstGeom>
          <a:solidFill>
            <a:srgbClr val="F8F8F8"/>
          </a:solidFill>
          <a:ln>
            <a:noFill/>
          </a:ln>
        </p:spPr>
        <p:txBody>
          <a:bodyPr vert="eaVert" anchor="ctr">
            <a:sp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zh-CN" altLang="en-US" sz="2000">
                <a:solidFill>
                  <a:schemeClr val="tx1">
                    <a:lumMod val="75000"/>
                    <a:lumOff val="25000"/>
                  </a:schemeClr>
                </a:solidFill>
                <a:ea typeface="微软雅黑 Light" panose="020B0502040204020203" pitchFamily="34" charset="-122"/>
              </a:rPr>
              <a:t>入口</a:t>
            </a:r>
          </a:p>
        </p:txBody>
      </p:sp>
      <p:sp>
        <p:nvSpPr>
          <p:cNvPr id="35" name="Line 25"/>
          <p:cNvSpPr>
            <a:spLocks noChangeShapeType="1"/>
          </p:cNvSpPr>
          <p:nvPr/>
        </p:nvSpPr>
        <p:spPr bwMode="auto">
          <a:xfrm>
            <a:off x="745389" y="3694773"/>
            <a:ext cx="328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lstStyle/>
          <a:p>
            <a:pPr algn="ctr"/>
            <a:endPar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6" name="Line 26"/>
          <p:cNvSpPr>
            <a:spLocks noChangeShapeType="1"/>
          </p:cNvSpPr>
          <p:nvPr/>
        </p:nvSpPr>
        <p:spPr bwMode="auto">
          <a:xfrm>
            <a:off x="745389" y="4572049"/>
            <a:ext cx="32897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lstStyle/>
          <a:p>
            <a:pPr algn="ctr"/>
            <a:endPar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9" name="Text Box 16"/>
          <p:cNvSpPr txBox="1">
            <a:spLocks noChangeArrowheads="1"/>
          </p:cNvSpPr>
          <p:nvPr/>
        </p:nvSpPr>
        <p:spPr bwMode="auto">
          <a:xfrm>
            <a:off x="1581003" y="5766402"/>
            <a:ext cx="1973874" cy="571144"/>
          </a:xfrm>
          <a:prstGeom prst="rect">
            <a:avLst/>
          </a:prstGeom>
          <a:solidFill>
            <a:schemeClr val="bg1"/>
          </a:solidFill>
          <a:ln w="9525">
            <a:solidFill>
              <a:schemeClr val="tx1">
                <a:lumMod val="75000"/>
                <a:lumOff val="25000"/>
              </a:schemeClr>
            </a:solidFill>
            <a:miter lim="800000"/>
            <a:headEnd/>
            <a:tailEnd/>
          </a:ln>
        </p:spPr>
        <p:txBody>
          <a:bodyPr anchor="ctr">
            <a:noAutofit/>
          </a:bodyPr>
          <a:lstStyle>
            <a:lvl1pPr>
              <a:spcBef>
                <a:spcPct val="20000"/>
              </a:spcBef>
              <a:buFont typeface="Arial" panose="020B0604020202020204" pitchFamily="34" charset="0"/>
              <a:defRPr sz="24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r>
              <a:rPr lang="zh-CN" altLang="en-US" sz="2000">
                <a:solidFill>
                  <a:schemeClr val="tx1">
                    <a:lumMod val="75000"/>
                    <a:lumOff val="25000"/>
                  </a:schemeClr>
                </a:solidFill>
                <a:ea typeface="微软雅黑 Light" panose="020B0502040204020203" pitchFamily="34" charset="-122"/>
              </a:rPr>
              <a:t>公司内席</a:t>
            </a:r>
          </a:p>
        </p:txBody>
      </p:sp>
      <p:sp>
        <p:nvSpPr>
          <p:cNvPr id="10" name="文本框 9"/>
          <p:cNvSpPr txBox="1"/>
          <p:nvPr/>
        </p:nvSpPr>
        <p:spPr>
          <a:xfrm>
            <a:off x="7188200" y="1625600"/>
            <a:ext cx="2492990" cy="553998"/>
          </a:xfrm>
          <a:prstGeom prst="rect">
            <a:avLst/>
          </a:prstGeom>
          <a:noFill/>
        </p:spPr>
        <p:txBody>
          <a:bodyPr wrap="none" rtlCol="0">
            <a:spAutoFit/>
          </a:bodyPr>
          <a:lstStyle/>
          <a:p>
            <a:pPr algn="ctr"/>
            <a:r>
              <a:rPr lang="zh-CN" altLang="en-US" sz="3000">
                <a:solidFill>
                  <a:schemeClr val="tx1">
                    <a:lumMod val="75000"/>
                    <a:lumOff val="25000"/>
                  </a:schemeClr>
                </a:solidFill>
                <a:latin typeface="微软雅黑 Light" panose="020B0502040204020203" pitchFamily="34" charset="-122"/>
                <a:ea typeface="微软雅黑 Light" panose="020B0502040204020203" pitchFamily="34" charset="-122"/>
              </a:rPr>
              <a:t>在会议室时：</a:t>
            </a:r>
          </a:p>
        </p:txBody>
      </p:sp>
      <p:grpSp>
        <p:nvGrpSpPr>
          <p:cNvPr id="2" name="组合 1"/>
          <p:cNvGrpSpPr/>
          <p:nvPr/>
        </p:nvGrpSpPr>
        <p:grpSpPr>
          <a:xfrm>
            <a:off x="5448300" y="2498725"/>
            <a:ext cx="5867400" cy="742950"/>
            <a:chOff x="5448300" y="2498725"/>
            <a:chExt cx="5867400" cy="742950"/>
          </a:xfrm>
        </p:grpSpPr>
        <p:sp>
          <p:nvSpPr>
            <p:cNvPr id="41" name="圆角矩形 40"/>
            <p:cNvSpPr/>
            <p:nvPr/>
          </p:nvSpPr>
          <p:spPr>
            <a:xfrm>
              <a:off x="5448300" y="2498725"/>
              <a:ext cx="5867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42" name="文本框 41"/>
            <p:cNvSpPr txBox="1"/>
            <p:nvPr/>
          </p:nvSpPr>
          <p:spPr>
            <a:xfrm>
              <a:off x="6045200" y="2547035"/>
              <a:ext cx="5168900"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一般离入口较远的地方为上座，但三人时以中间为大位</a:t>
              </a:r>
            </a:p>
          </p:txBody>
        </p:sp>
      </p:grpSp>
      <p:grpSp>
        <p:nvGrpSpPr>
          <p:cNvPr id="3" name="组合 2"/>
          <p:cNvGrpSpPr/>
          <p:nvPr/>
        </p:nvGrpSpPr>
        <p:grpSpPr>
          <a:xfrm>
            <a:off x="5448300" y="3480858"/>
            <a:ext cx="5867400" cy="742950"/>
            <a:chOff x="5448300" y="3480858"/>
            <a:chExt cx="5867400" cy="742950"/>
          </a:xfrm>
        </p:grpSpPr>
        <p:sp>
          <p:nvSpPr>
            <p:cNvPr id="52" name="圆角矩形 51"/>
            <p:cNvSpPr/>
            <p:nvPr/>
          </p:nvSpPr>
          <p:spPr>
            <a:xfrm>
              <a:off x="5448300" y="3480858"/>
              <a:ext cx="5867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4" name="文本框 53"/>
            <p:cNvSpPr txBox="1"/>
            <p:nvPr/>
          </p:nvSpPr>
          <p:spPr>
            <a:xfrm>
              <a:off x="6045200" y="3529168"/>
              <a:ext cx="5168900"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若对方未用桌牌指定时，按职位高低依左图次序就座</a:t>
              </a:r>
            </a:p>
          </p:txBody>
        </p:sp>
      </p:grpSp>
      <p:grpSp>
        <p:nvGrpSpPr>
          <p:cNvPr id="5" name="组合 4"/>
          <p:cNvGrpSpPr/>
          <p:nvPr/>
        </p:nvGrpSpPr>
        <p:grpSpPr>
          <a:xfrm>
            <a:off x="5448300" y="4462991"/>
            <a:ext cx="5867400" cy="742950"/>
            <a:chOff x="5448300" y="4462991"/>
            <a:chExt cx="5867400" cy="742950"/>
          </a:xfrm>
        </p:grpSpPr>
        <p:sp>
          <p:nvSpPr>
            <p:cNvPr id="58" name="圆角矩形 57"/>
            <p:cNvSpPr/>
            <p:nvPr/>
          </p:nvSpPr>
          <p:spPr>
            <a:xfrm>
              <a:off x="5448300" y="4462991"/>
              <a:ext cx="5867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6045200" y="4511301"/>
              <a:ext cx="5168900"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同行中的领导在中途要退席时，要一起站起来向客户致意</a:t>
              </a:r>
            </a:p>
          </p:txBody>
        </p:sp>
      </p:grpSp>
      <p:grpSp>
        <p:nvGrpSpPr>
          <p:cNvPr id="9" name="组合 8"/>
          <p:cNvGrpSpPr/>
          <p:nvPr/>
        </p:nvGrpSpPr>
        <p:grpSpPr>
          <a:xfrm>
            <a:off x="5448300" y="5445125"/>
            <a:ext cx="5867400" cy="742950"/>
            <a:chOff x="5448300" y="5445125"/>
            <a:chExt cx="5867400" cy="742950"/>
          </a:xfrm>
        </p:grpSpPr>
        <p:sp>
          <p:nvSpPr>
            <p:cNvPr id="62" name="圆角矩形 61"/>
            <p:cNvSpPr/>
            <p:nvPr/>
          </p:nvSpPr>
          <p:spPr>
            <a:xfrm>
              <a:off x="5448300" y="5445125"/>
              <a:ext cx="5867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64" name="文本框 63"/>
            <p:cNvSpPr txBox="1"/>
            <p:nvPr/>
          </p:nvSpPr>
          <p:spPr>
            <a:xfrm>
              <a:off x="6045200" y="5493435"/>
              <a:ext cx="5168900"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当对方的领导进来时，要一起站起来打招呼，表示礼貌</a:t>
              </a:r>
            </a:p>
          </p:txBody>
        </p:sp>
      </p:grpSp>
      <p:sp>
        <p:nvSpPr>
          <p:cNvPr id="40" name="椭圆 39"/>
          <p:cNvSpPr/>
          <p:nvPr/>
        </p:nvSpPr>
        <p:spPr>
          <a:xfrm>
            <a:off x="5054600" y="2425700"/>
            <a:ext cx="889000" cy="88900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01</a:t>
            </a:r>
            <a:endParaRPr lang="zh-CN" altLang="en-US" sz="4000">
              <a:latin typeface="Swiss911 XCm BT" panose="020B0708030702060204" pitchFamily="34" charset="0"/>
              <a:ea typeface="微软雅黑 Light" panose="020B0502040204020203" pitchFamily="34" charset="-122"/>
            </a:endParaRPr>
          </a:p>
        </p:txBody>
      </p:sp>
      <p:sp>
        <p:nvSpPr>
          <p:cNvPr id="53" name="椭圆 52"/>
          <p:cNvSpPr/>
          <p:nvPr/>
        </p:nvSpPr>
        <p:spPr>
          <a:xfrm>
            <a:off x="5054600" y="3407833"/>
            <a:ext cx="889000" cy="88900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02</a:t>
            </a:r>
            <a:endParaRPr lang="zh-CN" altLang="en-US" sz="4000">
              <a:latin typeface="Swiss911 XCm BT" panose="020B0708030702060204" pitchFamily="34" charset="0"/>
              <a:ea typeface="微软雅黑 Light" panose="020B0502040204020203" pitchFamily="34" charset="-122"/>
            </a:endParaRPr>
          </a:p>
        </p:txBody>
      </p:sp>
      <p:sp>
        <p:nvSpPr>
          <p:cNvPr id="59" name="椭圆 58"/>
          <p:cNvSpPr/>
          <p:nvPr/>
        </p:nvSpPr>
        <p:spPr>
          <a:xfrm>
            <a:off x="5054600" y="4389966"/>
            <a:ext cx="889000" cy="88900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03</a:t>
            </a:r>
            <a:endParaRPr lang="zh-CN" altLang="en-US" sz="4000">
              <a:latin typeface="Swiss911 XCm BT" panose="020B0708030702060204" pitchFamily="34" charset="0"/>
              <a:ea typeface="微软雅黑 Light" panose="020B0502040204020203" pitchFamily="34" charset="-122"/>
            </a:endParaRPr>
          </a:p>
        </p:txBody>
      </p:sp>
      <p:sp>
        <p:nvSpPr>
          <p:cNvPr id="63" name="椭圆 62"/>
          <p:cNvSpPr/>
          <p:nvPr/>
        </p:nvSpPr>
        <p:spPr>
          <a:xfrm>
            <a:off x="5054600" y="5372100"/>
            <a:ext cx="889000" cy="889000"/>
          </a:xfrm>
          <a:prstGeom prst="ellipse">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04</a:t>
            </a:r>
            <a:endParaRPr lang="zh-CN" altLang="en-US" sz="4000">
              <a:latin typeface="Swiss911 XCm BT" panose="020B0708030702060204" pitchFamily="34" charset="0"/>
              <a:ea typeface="微软雅黑 Light" panose="020B0502040204020203" pitchFamily="34" charset="-122"/>
            </a:endParaRPr>
          </a:p>
        </p:txBody>
      </p:sp>
      <p:sp>
        <p:nvSpPr>
          <p:cNvPr id="37"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49406778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fltVal val="0"/>
                                          </p:val>
                                        </p:tav>
                                        <p:tav tm="100000">
                                          <p:val>
                                            <p:strVal val="#ppt_w"/>
                                          </p:val>
                                        </p:tav>
                                      </p:tavLst>
                                    </p:anim>
                                    <p:anim calcmode="lin" valueType="num">
                                      <p:cBhvr>
                                        <p:cTn id="18" dur="1000" fill="hold"/>
                                        <p:tgtEl>
                                          <p:spTgt spid="14"/>
                                        </p:tgtEl>
                                        <p:attrNameLst>
                                          <p:attrName>ppt_h</p:attrName>
                                        </p:attrNameLst>
                                      </p:cBhvr>
                                      <p:tavLst>
                                        <p:tav tm="0">
                                          <p:val>
                                            <p:fltVal val="0"/>
                                          </p:val>
                                        </p:tav>
                                        <p:tav tm="100000">
                                          <p:val>
                                            <p:strVal val="#ppt_h"/>
                                          </p:val>
                                        </p:tav>
                                      </p:tavLst>
                                    </p:anim>
                                    <p:anim calcmode="lin" valueType="num">
                                      <p:cBhvr>
                                        <p:cTn id="1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4"/>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1000" fill="hold"/>
                                        <p:tgtEl>
                                          <p:spTgt spid="18"/>
                                        </p:tgtEl>
                                        <p:attrNameLst>
                                          <p:attrName>ppt_w</p:attrName>
                                        </p:attrNameLst>
                                      </p:cBhvr>
                                      <p:tavLst>
                                        <p:tav tm="0">
                                          <p:val>
                                            <p:fltVal val="0"/>
                                          </p:val>
                                        </p:tav>
                                        <p:tav tm="100000">
                                          <p:val>
                                            <p:strVal val="#ppt_w"/>
                                          </p:val>
                                        </p:tav>
                                      </p:tavLst>
                                    </p:anim>
                                    <p:anim calcmode="lin" valueType="num">
                                      <p:cBhvr>
                                        <p:cTn id="30" dur="1000" fill="hold"/>
                                        <p:tgtEl>
                                          <p:spTgt spid="18"/>
                                        </p:tgtEl>
                                        <p:attrNameLst>
                                          <p:attrName>ppt_h</p:attrName>
                                        </p:attrNameLst>
                                      </p:cBhvr>
                                      <p:tavLst>
                                        <p:tav tm="0">
                                          <p:val>
                                            <p:fltVal val="0"/>
                                          </p:val>
                                        </p:tav>
                                        <p:tav tm="100000">
                                          <p:val>
                                            <p:strVal val="#ppt_h"/>
                                          </p:val>
                                        </p:tav>
                                      </p:tavLst>
                                    </p:anim>
                                    <p:anim calcmode="lin" valueType="num">
                                      <p:cBhvr>
                                        <p:cTn id="31"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8"/>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1000" fill="hold"/>
                                        <p:tgtEl>
                                          <p:spTgt spid="8"/>
                                        </p:tgtEl>
                                        <p:attrNameLst>
                                          <p:attrName>ppt_w</p:attrName>
                                        </p:attrNameLst>
                                      </p:cBhvr>
                                      <p:tavLst>
                                        <p:tav tm="0">
                                          <p:val>
                                            <p:fltVal val="0"/>
                                          </p:val>
                                        </p:tav>
                                        <p:tav tm="100000">
                                          <p:val>
                                            <p:strVal val="#ppt_w"/>
                                          </p:val>
                                        </p:tav>
                                      </p:tavLst>
                                    </p:anim>
                                    <p:anim calcmode="lin" valueType="num">
                                      <p:cBhvr>
                                        <p:cTn id="36" dur="1000" fill="hold"/>
                                        <p:tgtEl>
                                          <p:spTgt spid="8"/>
                                        </p:tgtEl>
                                        <p:attrNameLst>
                                          <p:attrName>ppt_h</p:attrName>
                                        </p:attrNameLst>
                                      </p:cBhvr>
                                      <p:tavLst>
                                        <p:tav tm="0">
                                          <p:val>
                                            <p:fltVal val="0"/>
                                          </p:val>
                                        </p:tav>
                                        <p:tav tm="100000">
                                          <p:val>
                                            <p:strVal val="#ppt_h"/>
                                          </p:val>
                                        </p:tav>
                                      </p:tavLst>
                                    </p:anim>
                                    <p:anim calcmode="lin" valueType="num">
                                      <p:cBhvr>
                                        <p:cTn id="37"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8"/>
                                        </p:tgtEl>
                                        <p:attrNameLst>
                                          <p:attrName>ppt_y</p:attrName>
                                        </p:attrNameLst>
                                      </p:cBhvr>
                                      <p:tavLst>
                                        <p:tav tm="0" fmla="#ppt_y+(sin(-2*pi*(1-$))*-#ppt_x+cos(-2*pi*(1-$))*(1-#ppt_y))*(1-$)">
                                          <p:val>
                                            <p:fltVal val="0"/>
                                          </p:val>
                                        </p:tav>
                                        <p:tav tm="100000">
                                          <p:val>
                                            <p:fltVal val="1"/>
                                          </p:val>
                                        </p:tav>
                                      </p:tavLst>
                                    </p:anim>
                                  </p:childTnLst>
                                </p:cTn>
                              </p:par>
                              <p:par>
                                <p:cTn id="39" presetID="15"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1000" fill="hold"/>
                                        <p:tgtEl>
                                          <p:spTgt spid="32"/>
                                        </p:tgtEl>
                                        <p:attrNameLst>
                                          <p:attrName>ppt_w</p:attrName>
                                        </p:attrNameLst>
                                      </p:cBhvr>
                                      <p:tavLst>
                                        <p:tav tm="0">
                                          <p:val>
                                            <p:fltVal val="0"/>
                                          </p:val>
                                        </p:tav>
                                        <p:tav tm="100000">
                                          <p:val>
                                            <p:strVal val="#ppt_w"/>
                                          </p:val>
                                        </p:tav>
                                      </p:tavLst>
                                    </p:anim>
                                    <p:anim calcmode="lin" valueType="num">
                                      <p:cBhvr>
                                        <p:cTn id="42" dur="1000" fill="hold"/>
                                        <p:tgtEl>
                                          <p:spTgt spid="32"/>
                                        </p:tgtEl>
                                        <p:attrNameLst>
                                          <p:attrName>ppt_h</p:attrName>
                                        </p:attrNameLst>
                                      </p:cBhvr>
                                      <p:tavLst>
                                        <p:tav tm="0">
                                          <p:val>
                                            <p:fltVal val="0"/>
                                          </p:val>
                                        </p:tav>
                                        <p:tav tm="100000">
                                          <p:val>
                                            <p:strVal val="#ppt_h"/>
                                          </p:val>
                                        </p:tav>
                                      </p:tavLst>
                                    </p:anim>
                                    <p:anim calcmode="lin" valueType="num">
                                      <p:cBhvr>
                                        <p:cTn id="43"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32"/>
                                        </p:tgtEl>
                                        <p:attrNameLst>
                                          <p:attrName>ppt_y</p:attrName>
                                        </p:attrNameLst>
                                      </p:cBhvr>
                                      <p:tavLst>
                                        <p:tav tm="0" fmla="#ppt_y+(sin(-2*pi*(1-$))*-#ppt_x+cos(-2*pi*(1-$))*(1-#ppt_y))*(1-$)">
                                          <p:val>
                                            <p:fltVal val="0"/>
                                          </p:val>
                                        </p:tav>
                                        <p:tav tm="100000">
                                          <p:val>
                                            <p:fltVal val="1"/>
                                          </p:val>
                                        </p:tav>
                                      </p:tavLst>
                                    </p:anim>
                                  </p:childTnLst>
                                </p:cTn>
                              </p:par>
                              <p:par>
                                <p:cTn id="45" presetID="15"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1000" fill="hold"/>
                                        <p:tgtEl>
                                          <p:spTgt spid="35"/>
                                        </p:tgtEl>
                                        <p:attrNameLst>
                                          <p:attrName>ppt_w</p:attrName>
                                        </p:attrNameLst>
                                      </p:cBhvr>
                                      <p:tavLst>
                                        <p:tav tm="0">
                                          <p:val>
                                            <p:fltVal val="0"/>
                                          </p:val>
                                        </p:tav>
                                        <p:tav tm="100000">
                                          <p:val>
                                            <p:strVal val="#ppt_w"/>
                                          </p:val>
                                        </p:tav>
                                      </p:tavLst>
                                    </p:anim>
                                    <p:anim calcmode="lin" valueType="num">
                                      <p:cBhvr>
                                        <p:cTn id="48" dur="1000" fill="hold"/>
                                        <p:tgtEl>
                                          <p:spTgt spid="35"/>
                                        </p:tgtEl>
                                        <p:attrNameLst>
                                          <p:attrName>ppt_h</p:attrName>
                                        </p:attrNameLst>
                                      </p:cBhvr>
                                      <p:tavLst>
                                        <p:tav tm="0">
                                          <p:val>
                                            <p:fltVal val="0"/>
                                          </p:val>
                                        </p:tav>
                                        <p:tav tm="100000">
                                          <p:val>
                                            <p:strVal val="#ppt_h"/>
                                          </p:val>
                                        </p:tav>
                                      </p:tavLst>
                                    </p:anim>
                                    <p:anim calcmode="lin" valueType="num">
                                      <p:cBhvr>
                                        <p:cTn id="49"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35"/>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1000" fill="hold"/>
                                        <p:tgtEl>
                                          <p:spTgt spid="36"/>
                                        </p:tgtEl>
                                        <p:attrNameLst>
                                          <p:attrName>ppt_w</p:attrName>
                                        </p:attrNameLst>
                                      </p:cBhvr>
                                      <p:tavLst>
                                        <p:tav tm="0">
                                          <p:val>
                                            <p:fltVal val="0"/>
                                          </p:val>
                                        </p:tav>
                                        <p:tav tm="100000">
                                          <p:val>
                                            <p:strVal val="#ppt_w"/>
                                          </p:val>
                                        </p:tav>
                                      </p:tavLst>
                                    </p:anim>
                                    <p:anim calcmode="lin" valueType="num">
                                      <p:cBhvr>
                                        <p:cTn id="54" dur="1000" fill="hold"/>
                                        <p:tgtEl>
                                          <p:spTgt spid="36"/>
                                        </p:tgtEl>
                                        <p:attrNameLst>
                                          <p:attrName>ppt_h</p:attrName>
                                        </p:attrNameLst>
                                      </p:cBhvr>
                                      <p:tavLst>
                                        <p:tav tm="0">
                                          <p:val>
                                            <p:fltVal val="0"/>
                                          </p:val>
                                        </p:tav>
                                        <p:tav tm="100000">
                                          <p:val>
                                            <p:strVal val="#ppt_h"/>
                                          </p:val>
                                        </p:tav>
                                      </p:tavLst>
                                    </p:anim>
                                    <p:anim calcmode="lin" valueType="num">
                                      <p:cBhvr>
                                        <p:cTn id="55"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36"/>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1000" fill="hold"/>
                                        <p:tgtEl>
                                          <p:spTgt spid="19"/>
                                        </p:tgtEl>
                                        <p:attrNameLst>
                                          <p:attrName>ppt_w</p:attrName>
                                        </p:attrNameLst>
                                      </p:cBhvr>
                                      <p:tavLst>
                                        <p:tav tm="0">
                                          <p:val>
                                            <p:fltVal val="0"/>
                                          </p:val>
                                        </p:tav>
                                        <p:tav tm="100000">
                                          <p:val>
                                            <p:strVal val="#ppt_w"/>
                                          </p:val>
                                        </p:tav>
                                      </p:tavLst>
                                    </p:anim>
                                    <p:anim calcmode="lin" valueType="num">
                                      <p:cBhvr>
                                        <p:cTn id="60" dur="1000" fill="hold"/>
                                        <p:tgtEl>
                                          <p:spTgt spid="19"/>
                                        </p:tgtEl>
                                        <p:attrNameLst>
                                          <p:attrName>ppt_h</p:attrName>
                                        </p:attrNameLst>
                                      </p:cBhvr>
                                      <p:tavLst>
                                        <p:tav tm="0">
                                          <p:val>
                                            <p:fltVal val="0"/>
                                          </p:val>
                                        </p:tav>
                                        <p:tav tm="100000">
                                          <p:val>
                                            <p:strVal val="#ppt_h"/>
                                          </p:val>
                                        </p:tav>
                                      </p:tavLst>
                                    </p:anim>
                                    <p:anim calcmode="lin" valueType="num">
                                      <p:cBhvr>
                                        <p:cTn id="61"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par>
                          <p:cTn id="67" fill="hold">
                            <p:stCondLst>
                              <p:cond delay="2000"/>
                            </p:stCondLst>
                            <p:childTnLst>
                              <p:par>
                                <p:cTn id="68" presetID="53" presetClass="entr" presetSubtype="16"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2500"/>
                            </p:stCondLst>
                            <p:childTnLst>
                              <p:par>
                                <p:cTn id="74" presetID="22" presetClass="entr" presetSubtype="8" fill="hold" nodeType="after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wipe(left)">
                                      <p:cBhvr>
                                        <p:cTn id="76" dur="500"/>
                                        <p:tgtEl>
                                          <p:spTgt spid="2"/>
                                        </p:tgtEl>
                                      </p:cBhvr>
                                    </p:animEffect>
                                  </p:childTnLst>
                                </p:cTn>
                              </p:par>
                            </p:childTnLst>
                          </p:cTn>
                        </p:par>
                        <p:par>
                          <p:cTn id="77" fill="hold">
                            <p:stCondLst>
                              <p:cond delay="3000"/>
                            </p:stCondLst>
                            <p:childTnLst>
                              <p:par>
                                <p:cTn id="78" presetID="53" presetClass="entr" presetSubtype="16" fill="hold" grpId="0"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500" fill="hold"/>
                                        <p:tgtEl>
                                          <p:spTgt spid="53"/>
                                        </p:tgtEl>
                                        <p:attrNameLst>
                                          <p:attrName>ppt_w</p:attrName>
                                        </p:attrNameLst>
                                      </p:cBhvr>
                                      <p:tavLst>
                                        <p:tav tm="0">
                                          <p:val>
                                            <p:fltVal val="0"/>
                                          </p:val>
                                        </p:tav>
                                        <p:tav tm="100000">
                                          <p:val>
                                            <p:strVal val="#ppt_w"/>
                                          </p:val>
                                        </p:tav>
                                      </p:tavLst>
                                    </p:anim>
                                    <p:anim calcmode="lin" valueType="num">
                                      <p:cBhvr>
                                        <p:cTn id="81" dur="500" fill="hold"/>
                                        <p:tgtEl>
                                          <p:spTgt spid="53"/>
                                        </p:tgtEl>
                                        <p:attrNameLst>
                                          <p:attrName>ppt_h</p:attrName>
                                        </p:attrNameLst>
                                      </p:cBhvr>
                                      <p:tavLst>
                                        <p:tav tm="0">
                                          <p:val>
                                            <p:fltVal val="0"/>
                                          </p:val>
                                        </p:tav>
                                        <p:tav tm="100000">
                                          <p:val>
                                            <p:strVal val="#ppt_h"/>
                                          </p:val>
                                        </p:tav>
                                      </p:tavLst>
                                    </p:anim>
                                    <p:animEffect transition="in" filter="fade">
                                      <p:cBhvr>
                                        <p:cTn id="82" dur="500"/>
                                        <p:tgtEl>
                                          <p:spTgt spid="53"/>
                                        </p:tgtEl>
                                      </p:cBhvr>
                                    </p:animEffect>
                                  </p:childTnLst>
                                </p:cTn>
                              </p:par>
                            </p:childTnLst>
                          </p:cTn>
                        </p:par>
                        <p:par>
                          <p:cTn id="83" fill="hold">
                            <p:stCondLst>
                              <p:cond delay="3500"/>
                            </p:stCondLst>
                            <p:childTnLst>
                              <p:par>
                                <p:cTn id="84" presetID="22" presetClass="entr" presetSubtype="8" fill="hold" nodeType="after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wipe(left)">
                                      <p:cBhvr>
                                        <p:cTn id="86" dur="500"/>
                                        <p:tgtEl>
                                          <p:spTgt spid="3"/>
                                        </p:tgtEl>
                                      </p:cBhvr>
                                    </p:animEffect>
                                  </p:childTnLst>
                                </p:cTn>
                              </p:par>
                            </p:childTnLst>
                          </p:cTn>
                        </p:par>
                        <p:par>
                          <p:cTn id="87" fill="hold">
                            <p:stCondLst>
                              <p:cond delay="4000"/>
                            </p:stCondLst>
                            <p:childTnLst>
                              <p:par>
                                <p:cTn id="88" presetID="53" presetClass="entr" presetSubtype="16" fill="hold" grpId="0" nodeType="afterEffect">
                                  <p:stCondLst>
                                    <p:cond delay="0"/>
                                  </p:stCondLst>
                                  <p:childTnLst>
                                    <p:set>
                                      <p:cBhvr>
                                        <p:cTn id="89" dur="1" fill="hold">
                                          <p:stCondLst>
                                            <p:cond delay="0"/>
                                          </p:stCondLst>
                                        </p:cTn>
                                        <p:tgtEl>
                                          <p:spTgt spid="59"/>
                                        </p:tgtEl>
                                        <p:attrNameLst>
                                          <p:attrName>style.visibility</p:attrName>
                                        </p:attrNameLst>
                                      </p:cBhvr>
                                      <p:to>
                                        <p:strVal val="visible"/>
                                      </p:to>
                                    </p:set>
                                    <p:anim calcmode="lin" valueType="num">
                                      <p:cBhvr>
                                        <p:cTn id="90" dur="500" fill="hold"/>
                                        <p:tgtEl>
                                          <p:spTgt spid="59"/>
                                        </p:tgtEl>
                                        <p:attrNameLst>
                                          <p:attrName>ppt_w</p:attrName>
                                        </p:attrNameLst>
                                      </p:cBhvr>
                                      <p:tavLst>
                                        <p:tav tm="0">
                                          <p:val>
                                            <p:fltVal val="0"/>
                                          </p:val>
                                        </p:tav>
                                        <p:tav tm="100000">
                                          <p:val>
                                            <p:strVal val="#ppt_w"/>
                                          </p:val>
                                        </p:tav>
                                      </p:tavLst>
                                    </p:anim>
                                    <p:anim calcmode="lin" valueType="num">
                                      <p:cBhvr>
                                        <p:cTn id="91" dur="500" fill="hold"/>
                                        <p:tgtEl>
                                          <p:spTgt spid="59"/>
                                        </p:tgtEl>
                                        <p:attrNameLst>
                                          <p:attrName>ppt_h</p:attrName>
                                        </p:attrNameLst>
                                      </p:cBhvr>
                                      <p:tavLst>
                                        <p:tav tm="0">
                                          <p:val>
                                            <p:fltVal val="0"/>
                                          </p:val>
                                        </p:tav>
                                        <p:tav tm="100000">
                                          <p:val>
                                            <p:strVal val="#ppt_h"/>
                                          </p:val>
                                        </p:tav>
                                      </p:tavLst>
                                    </p:anim>
                                    <p:animEffect transition="in" filter="fade">
                                      <p:cBhvr>
                                        <p:cTn id="92" dur="500"/>
                                        <p:tgtEl>
                                          <p:spTgt spid="59"/>
                                        </p:tgtEl>
                                      </p:cBhvr>
                                    </p:animEffect>
                                  </p:childTnLst>
                                </p:cTn>
                              </p:par>
                            </p:childTnLst>
                          </p:cTn>
                        </p:par>
                        <p:par>
                          <p:cTn id="93" fill="hold">
                            <p:stCondLst>
                              <p:cond delay="4500"/>
                            </p:stCondLst>
                            <p:childTnLst>
                              <p:par>
                                <p:cTn id="94" presetID="22" presetClass="entr" presetSubtype="8" fill="hold"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left)">
                                      <p:cBhvr>
                                        <p:cTn id="96" dur="500"/>
                                        <p:tgtEl>
                                          <p:spTgt spid="5"/>
                                        </p:tgtEl>
                                      </p:cBhvr>
                                    </p:animEffect>
                                  </p:childTnLst>
                                </p:cTn>
                              </p:par>
                            </p:childTnLst>
                          </p:cTn>
                        </p:par>
                        <p:par>
                          <p:cTn id="97" fill="hold">
                            <p:stCondLst>
                              <p:cond delay="5000"/>
                            </p:stCondLst>
                            <p:childTnLst>
                              <p:par>
                                <p:cTn id="98" presetID="53" presetClass="entr" presetSubtype="16" fill="hold" grpId="0" nodeType="afterEffect">
                                  <p:stCondLst>
                                    <p:cond delay="0"/>
                                  </p:stCondLst>
                                  <p:childTnLst>
                                    <p:set>
                                      <p:cBhvr>
                                        <p:cTn id="99" dur="1" fill="hold">
                                          <p:stCondLst>
                                            <p:cond delay="0"/>
                                          </p:stCondLst>
                                        </p:cTn>
                                        <p:tgtEl>
                                          <p:spTgt spid="63"/>
                                        </p:tgtEl>
                                        <p:attrNameLst>
                                          <p:attrName>style.visibility</p:attrName>
                                        </p:attrNameLst>
                                      </p:cBhvr>
                                      <p:to>
                                        <p:strVal val="visible"/>
                                      </p:to>
                                    </p:set>
                                    <p:anim calcmode="lin" valueType="num">
                                      <p:cBhvr>
                                        <p:cTn id="100" dur="500" fill="hold"/>
                                        <p:tgtEl>
                                          <p:spTgt spid="63"/>
                                        </p:tgtEl>
                                        <p:attrNameLst>
                                          <p:attrName>ppt_w</p:attrName>
                                        </p:attrNameLst>
                                      </p:cBhvr>
                                      <p:tavLst>
                                        <p:tav tm="0">
                                          <p:val>
                                            <p:fltVal val="0"/>
                                          </p:val>
                                        </p:tav>
                                        <p:tav tm="100000">
                                          <p:val>
                                            <p:strVal val="#ppt_w"/>
                                          </p:val>
                                        </p:tav>
                                      </p:tavLst>
                                    </p:anim>
                                    <p:anim calcmode="lin" valueType="num">
                                      <p:cBhvr>
                                        <p:cTn id="101" dur="500" fill="hold"/>
                                        <p:tgtEl>
                                          <p:spTgt spid="63"/>
                                        </p:tgtEl>
                                        <p:attrNameLst>
                                          <p:attrName>ppt_h</p:attrName>
                                        </p:attrNameLst>
                                      </p:cBhvr>
                                      <p:tavLst>
                                        <p:tav tm="0">
                                          <p:val>
                                            <p:fltVal val="0"/>
                                          </p:val>
                                        </p:tav>
                                        <p:tav tm="100000">
                                          <p:val>
                                            <p:strVal val="#ppt_h"/>
                                          </p:val>
                                        </p:tav>
                                      </p:tavLst>
                                    </p:anim>
                                    <p:animEffect transition="in" filter="fade">
                                      <p:cBhvr>
                                        <p:cTn id="102" dur="500"/>
                                        <p:tgtEl>
                                          <p:spTgt spid="63"/>
                                        </p:tgtEl>
                                      </p:cBhvr>
                                    </p:animEffect>
                                  </p:childTnLst>
                                </p:cTn>
                              </p:par>
                            </p:childTnLst>
                          </p:cTn>
                        </p:par>
                        <p:par>
                          <p:cTn id="103" fill="hold">
                            <p:stCondLst>
                              <p:cond delay="5500"/>
                            </p:stCondLst>
                            <p:childTnLst>
                              <p:par>
                                <p:cTn id="104" presetID="22" presetClass="entr" presetSubtype="8"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left)">
                                      <p:cBhvr>
                                        <p:cTn id="106" dur="500"/>
                                        <p:tgtEl>
                                          <p:spTgt spid="9"/>
                                        </p:tgtEl>
                                      </p:cBhvr>
                                    </p:animEffect>
                                  </p:childTnLst>
                                </p:cTn>
                              </p:par>
                            </p:childTnLst>
                          </p:cTn>
                        </p:par>
                        <p:par>
                          <p:cTn id="107" fill="hold">
                            <p:stCondLst>
                              <p:cond delay="6000"/>
                            </p:stCondLst>
                            <p:childTnLst>
                              <p:par>
                                <p:cTn id="108" presetID="10" presetClass="entr" presetSubtype="0" fill="hold" grpId="0" nodeType="after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14" grpId="0" animBg="1"/>
      <p:bldP spid="18" grpId="0" animBg="1"/>
      <p:bldP spid="32" grpId="0" animBg="1"/>
      <p:bldP spid="35" grpId="0" animBg="1"/>
      <p:bldP spid="36" grpId="0" animBg="1"/>
      <p:bldP spid="19" grpId="0" animBg="1"/>
      <p:bldP spid="10" grpId="0"/>
      <p:bldP spid="40" grpId="0" animBg="1"/>
      <p:bldP spid="53" grpId="0" animBg="1"/>
      <p:bldP spid="59" grpId="0" animBg="1"/>
      <p:bldP spid="63"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713271" y="2767281"/>
            <a:ext cx="7478729" cy="1323439"/>
            <a:chOff x="4713271" y="2767281"/>
            <a:chExt cx="7478729" cy="1323439"/>
          </a:xfrm>
        </p:grpSpPr>
        <p:sp>
          <p:nvSpPr>
            <p:cNvPr id="7" name="文本框 6"/>
            <p:cNvSpPr txBox="1"/>
            <p:nvPr/>
          </p:nvSpPr>
          <p:spPr>
            <a:xfrm>
              <a:off x="4713271" y="2767281"/>
              <a:ext cx="4594528"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拜访礼仪 </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75730" y="2109454"/>
            <a:ext cx="2774097" cy="707886"/>
            <a:chOff x="4897249" y="2065338"/>
            <a:chExt cx="2774097"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商务接待礼仪</a:t>
              </a:r>
            </a:p>
          </p:txBody>
        </p:sp>
        <p:sp>
          <p:nvSpPr>
            <p:cNvPr id="11" name="文本框 10"/>
            <p:cNvSpPr txBox="1"/>
            <p:nvPr/>
          </p:nvSpPr>
          <p:spPr>
            <a:xfrm>
              <a:off x="4897249" y="2065338"/>
              <a:ext cx="554960"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A</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28511885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3482811" y="408735"/>
            <a:ext cx="5226378"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公务拜访礼仪</a:t>
            </a:r>
          </a:p>
        </p:txBody>
      </p:sp>
      <p:sp>
        <p:nvSpPr>
          <p:cNvPr id="6" name="平行四边形 5"/>
          <p:cNvSpPr/>
          <p:nvPr/>
        </p:nvSpPr>
        <p:spPr>
          <a:xfrm>
            <a:off x="577840" y="3539080"/>
            <a:ext cx="1775645" cy="610907"/>
          </a:xfrm>
          <a:prstGeom prst="parallelogram">
            <a:avLst>
              <a:gd name="adj" fmla="val 61273"/>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01</a:t>
            </a:r>
            <a:endParaRPr lang="zh-CN" altLang="en-US" sz="3000">
              <a:latin typeface="Swiss911 XCm BT" panose="020B0708030702060204" pitchFamily="34" charset="0"/>
              <a:ea typeface="微软雅黑 Light" panose="020B0502040204020203" pitchFamily="34" charset="-122"/>
            </a:endParaRPr>
          </a:p>
        </p:txBody>
      </p:sp>
      <p:sp>
        <p:nvSpPr>
          <p:cNvPr id="7" name="平行四边形 6"/>
          <p:cNvSpPr/>
          <p:nvPr/>
        </p:nvSpPr>
        <p:spPr>
          <a:xfrm>
            <a:off x="2121287" y="3539080"/>
            <a:ext cx="1775645" cy="610907"/>
          </a:xfrm>
          <a:prstGeom prst="parallelogram">
            <a:avLst>
              <a:gd name="adj" fmla="val 6127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02</a:t>
            </a:r>
            <a:endParaRPr lang="zh-CN" altLang="en-US" sz="3000">
              <a:latin typeface="Swiss911 XCm BT" panose="020B0708030702060204" pitchFamily="34" charset="0"/>
              <a:ea typeface="微软雅黑 Light" panose="020B0502040204020203" pitchFamily="34" charset="-122"/>
            </a:endParaRPr>
          </a:p>
        </p:txBody>
      </p:sp>
      <p:sp>
        <p:nvSpPr>
          <p:cNvPr id="8" name="平行四边形 7"/>
          <p:cNvSpPr/>
          <p:nvPr/>
        </p:nvSpPr>
        <p:spPr>
          <a:xfrm>
            <a:off x="3664732" y="3539080"/>
            <a:ext cx="1775645" cy="610907"/>
          </a:xfrm>
          <a:prstGeom prst="parallelogram">
            <a:avLst>
              <a:gd name="adj" fmla="val 61273"/>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03</a:t>
            </a:r>
            <a:endParaRPr lang="zh-CN" altLang="en-US" sz="3000">
              <a:latin typeface="Swiss911 XCm BT" panose="020B0708030702060204" pitchFamily="34" charset="0"/>
              <a:ea typeface="微软雅黑 Light" panose="020B0502040204020203" pitchFamily="34" charset="-122"/>
            </a:endParaRPr>
          </a:p>
        </p:txBody>
      </p:sp>
      <p:sp>
        <p:nvSpPr>
          <p:cNvPr id="9" name="平行四边形 8"/>
          <p:cNvSpPr/>
          <p:nvPr/>
        </p:nvSpPr>
        <p:spPr>
          <a:xfrm>
            <a:off x="5208179" y="3539080"/>
            <a:ext cx="1775645" cy="610907"/>
          </a:xfrm>
          <a:prstGeom prst="parallelogram">
            <a:avLst>
              <a:gd name="adj" fmla="val 6127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04</a:t>
            </a:r>
            <a:endParaRPr lang="zh-CN" altLang="en-US" sz="3000">
              <a:latin typeface="Swiss911 XCm BT" panose="020B0708030702060204" pitchFamily="34" charset="0"/>
              <a:ea typeface="微软雅黑 Light" panose="020B0502040204020203" pitchFamily="34" charset="-122"/>
            </a:endParaRPr>
          </a:p>
        </p:txBody>
      </p:sp>
      <p:sp>
        <p:nvSpPr>
          <p:cNvPr id="10" name="平行四边形 9"/>
          <p:cNvSpPr/>
          <p:nvPr/>
        </p:nvSpPr>
        <p:spPr>
          <a:xfrm>
            <a:off x="6751624" y="3539080"/>
            <a:ext cx="1775645" cy="610907"/>
          </a:xfrm>
          <a:prstGeom prst="parallelogram">
            <a:avLst>
              <a:gd name="adj" fmla="val 61273"/>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05</a:t>
            </a:r>
            <a:endParaRPr lang="zh-CN" altLang="en-US" sz="3000">
              <a:latin typeface="Swiss911 XCm BT" panose="020B0708030702060204" pitchFamily="34" charset="0"/>
              <a:ea typeface="微软雅黑 Light" panose="020B0502040204020203" pitchFamily="34" charset="-122"/>
            </a:endParaRPr>
          </a:p>
        </p:txBody>
      </p:sp>
      <p:sp>
        <p:nvSpPr>
          <p:cNvPr id="11" name="平行四边形 10"/>
          <p:cNvSpPr/>
          <p:nvPr/>
        </p:nvSpPr>
        <p:spPr>
          <a:xfrm>
            <a:off x="8295071" y="3539080"/>
            <a:ext cx="1775645" cy="610907"/>
          </a:xfrm>
          <a:prstGeom prst="parallelogram">
            <a:avLst>
              <a:gd name="adj" fmla="val 6127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06</a:t>
            </a:r>
            <a:endParaRPr lang="zh-CN" altLang="en-US" sz="3000">
              <a:latin typeface="Swiss911 XCm BT" panose="020B0708030702060204" pitchFamily="34" charset="0"/>
              <a:ea typeface="微软雅黑 Light" panose="020B0502040204020203" pitchFamily="34" charset="-122"/>
            </a:endParaRPr>
          </a:p>
        </p:txBody>
      </p:sp>
      <p:sp>
        <p:nvSpPr>
          <p:cNvPr id="12" name="平行四边形 11"/>
          <p:cNvSpPr/>
          <p:nvPr/>
        </p:nvSpPr>
        <p:spPr>
          <a:xfrm>
            <a:off x="9838516" y="3539080"/>
            <a:ext cx="1775645" cy="610907"/>
          </a:xfrm>
          <a:prstGeom prst="parallelogram">
            <a:avLst>
              <a:gd name="adj" fmla="val 61273"/>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07</a:t>
            </a:r>
            <a:endParaRPr lang="zh-CN" altLang="en-US" sz="3000">
              <a:latin typeface="Swiss911 XCm BT" panose="020B0708030702060204" pitchFamily="34" charset="0"/>
              <a:ea typeface="微软雅黑 Light" panose="020B0502040204020203" pitchFamily="34" charset="-122"/>
            </a:endParaRPr>
          </a:p>
        </p:txBody>
      </p:sp>
      <p:cxnSp>
        <p:nvCxnSpPr>
          <p:cNvPr id="15" name="直接连接符 14"/>
          <p:cNvCxnSpPr/>
          <p:nvPr/>
        </p:nvCxnSpPr>
        <p:spPr>
          <a:xfrm flipV="1">
            <a:off x="1513380" y="2503484"/>
            <a:ext cx="0" cy="926084"/>
          </a:xfrm>
          <a:prstGeom prst="line">
            <a:avLst/>
          </a:prstGeom>
          <a:ln w="19050">
            <a:prstDash val="sysDot"/>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4587716" y="2503484"/>
            <a:ext cx="0" cy="926084"/>
          </a:xfrm>
          <a:prstGeom prst="line">
            <a:avLst/>
          </a:prstGeom>
          <a:ln w="19050">
            <a:prstDash val="sysDot"/>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662052" y="2503484"/>
            <a:ext cx="0" cy="926084"/>
          </a:xfrm>
          <a:prstGeom prst="line">
            <a:avLst/>
          </a:prstGeom>
          <a:ln w="19050">
            <a:prstDash val="sysDot"/>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0800000" flipV="1">
            <a:off x="9171357" y="4326618"/>
            <a:ext cx="0" cy="926084"/>
          </a:xfrm>
          <a:prstGeom prst="line">
            <a:avLst/>
          </a:prstGeom>
          <a:ln w="19050">
            <a:solidFill>
              <a:schemeClr val="tx1">
                <a:lumMod val="75000"/>
                <a:lumOff val="25000"/>
              </a:schemeClr>
            </a:solidFill>
            <a:prstDash val="sysDot"/>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0800000" flipV="1">
            <a:off x="6097022" y="4326618"/>
            <a:ext cx="0" cy="926084"/>
          </a:xfrm>
          <a:prstGeom prst="line">
            <a:avLst/>
          </a:prstGeom>
          <a:ln w="19050">
            <a:solidFill>
              <a:schemeClr val="tx1">
                <a:lumMod val="75000"/>
                <a:lumOff val="25000"/>
              </a:schemeClr>
            </a:solidFill>
            <a:prstDash val="sysDot"/>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0800000" flipV="1">
            <a:off x="3022686" y="4326618"/>
            <a:ext cx="0" cy="926084"/>
          </a:xfrm>
          <a:prstGeom prst="line">
            <a:avLst/>
          </a:prstGeom>
          <a:ln w="19050">
            <a:solidFill>
              <a:schemeClr val="tx1">
                <a:lumMod val="75000"/>
                <a:lumOff val="25000"/>
              </a:schemeClr>
            </a:solidFill>
            <a:prstDash val="sysDot"/>
            <a:headEnd type="oval"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0736385" y="2503484"/>
            <a:ext cx="0" cy="926084"/>
          </a:xfrm>
          <a:prstGeom prst="line">
            <a:avLst/>
          </a:prstGeom>
          <a:ln w="19050">
            <a:prstDash val="sysDot"/>
            <a:headEnd type="oval"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458470" y="1917700"/>
            <a:ext cx="1624330" cy="2903498"/>
            <a:chOff x="458470" y="1917700"/>
            <a:chExt cx="1624330" cy="2903498"/>
          </a:xfrm>
        </p:grpSpPr>
        <p:sp>
          <p:nvSpPr>
            <p:cNvPr id="24" name="文本框 23"/>
            <p:cNvSpPr txBox="1"/>
            <p:nvPr/>
          </p:nvSpPr>
          <p:spPr>
            <a:xfrm>
              <a:off x="953434" y="1917700"/>
              <a:ext cx="1107996" cy="369332"/>
            </a:xfrm>
            <a:prstGeom prst="rect">
              <a:avLst/>
            </a:prstGeom>
            <a:noFill/>
          </p:spPr>
          <p:txBody>
            <a:bodyPr wrap="none" rtlCol="0">
              <a:spAutoFit/>
            </a:bodyPr>
            <a:lstStyle/>
            <a:p>
              <a:pPr algn="ct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准备充分</a:t>
              </a:r>
            </a:p>
          </p:txBody>
        </p:sp>
        <p:sp>
          <p:nvSpPr>
            <p:cNvPr id="32" name="文本框 31"/>
            <p:cNvSpPr txBox="1"/>
            <p:nvPr/>
          </p:nvSpPr>
          <p:spPr>
            <a:xfrm>
              <a:off x="458470" y="4267200"/>
              <a:ext cx="1624330" cy="553998"/>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3441175" y="1917700"/>
            <a:ext cx="2262158" cy="2903498"/>
            <a:chOff x="3441175" y="1917700"/>
            <a:chExt cx="2262158" cy="2903498"/>
          </a:xfrm>
        </p:grpSpPr>
        <p:sp>
          <p:nvSpPr>
            <p:cNvPr id="25" name="文本框 24"/>
            <p:cNvSpPr txBox="1"/>
            <p:nvPr/>
          </p:nvSpPr>
          <p:spPr>
            <a:xfrm>
              <a:off x="3441175" y="1917700"/>
              <a:ext cx="2262158" cy="369332"/>
            </a:xfrm>
            <a:prstGeom prst="rect">
              <a:avLst/>
            </a:prstGeom>
            <a:noFill/>
          </p:spPr>
          <p:txBody>
            <a:bodyPr wrap="none" rtlCol="0">
              <a:spAutoFit/>
            </a:bodyPr>
            <a:lstStyle/>
            <a:p>
              <a:pPr algn="ct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遵守时间，不可失约</a:t>
              </a:r>
            </a:p>
          </p:txBody>
        </p:sp>
        <p:sp>
          <p:nvSpPr>
            <p:cNvPr id="33" name="文本框 32"/>
            <p:cNvSpPr txBox="1"/>
            <p:nvPr/>
          </p:nvSpPr>
          <p:spPr>
            <a:xfrm>
              <a:off x="3544570" y="4267200"/>
              <a:ext cx="1624330" cy="553998"/>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13" name="组合 12"/>
          <p:cNvGrpSpPr/>
          <p:nvPr/>
        </p:nvGrpSpPr>
        <p:grpSpPr>
          <a:xfrm>
            <a:off x="6706870" y="1917700"/>
            <a:ext cx="1624330" cy="2903498"/>
            <a:chOff x="6706870" y="1917700"/>
            <a:chExt cx="1624330" cy="2903498"/>
          </a:xfrm>
        </p:grpSpPr>
        <p:sp>
          <p:nvSpPr>
            <p:cNvPr id="26" name="文本框 25"/>
            <p:cNvSpPr txBox="1"/>
            <p:nvPr/>
          </p:nvSpPr>
          <p:spPr>
            <a:xfrm>
              <a:off x="7097007" y="1917700"/>
              <a:ext cx="1107996" cy="369332"/>
            </a:xfrm>
            <a:prstGeom prst="rect">
              <a:avLst/>
            </a:prstGeom>
            <a:noFill/>
          </p:spPr>
          <p:txBody>
            <a:bodyPr wrap="none" rtlCol="0">
              <a:spAutoFit/>
            </a:bodyPr>
            <a:lstStyle/>
            <a:p>
              <a:pPr algn="ct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语言得体</a:t>
              </a:r>
            </a:p>
          </p:txBody>
        </p:sp>
        <p:sp>
          <p:nvSpPr>
            <p:cNvPr id="34" name="文本框 33"/>
            <p:cNvSpPr txBox="1"/>
            <p:nvPr/>
          </p:nvSpPr>
          <p:spPr>
            <a:xfrm>
              <a:off x="6706870" y="4267200"/>
              <a:ext cx="1624330" cy="553998"/>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3" name="组合 2"/>
          <p:cNvGrpSpPr/>
          <p:nvPr/>
        </p:nvGrpSpPr>
        <p:grpSpPr>
          <a:xfrm>
            <a:off x="2097804" y="2844800"/>
            <a:ext cx="2105896" cy="2877558"/>
            <a:chOff x="2097804" y="2844800"/>
            <a:chExt cx="2105896" cy="2877558"/>
          </a:xfrm>
        </p:grpSpPr>
        <p:sp>
          <p:nvSpPr>
            <p:cNvPr id="28" name="文本框 27"/>
            <p:cNvSpPr txBox="1"/>
            <p:nvPr/>
          </p:nvSpPr>
          <p:spPr>
            <a:xfrm>
              <a:off x="2097804" y="5353026"/>
              <a:ext cx="1800493" cy="369332"/>
            </a:xfrm>
            <a:prstGeom prst="rect">
              <a:avLst/>
            </a:prstGeom>
            <a:noFill/>
          </p:spPr>
          <p:txBody>
            <a:bodyPr wrap="none" rtlCol="0">
              <a:spAutoFit/>
            </a:bodyPr>
            <a:lstStyle/>
            <a:p>
              <a:pPr algn="ct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选择合适的时机</a:t>
              </a:r>
            </a:p>
          </p:txBody>
        </p:sp>
        <p:sp>
          <p:nvSpPr>
            <p:cNvPr id="35" name="文本框 34"/>
            <p:cNvSpPr txBox="1"/>
            <p:nvPr/>
          </p:nvSpPr>
          <p:spPr>
            <a:xfrm>
              <a:off x="2579370" y="2844800"/>
              <a:ext cx="1624330" cy="553998"/>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 name="组合 4"/>
          <p:cNvGrpSpPr/>
          <p:nvPr/>
        </p:nvGrpSpPr>
        <p:grpSpPr>
          <a:xfrm>
            <a:off x="5522803" y="2844800"/>
            <a:ext cx="1766997" cy="2877558"/>
            <a:chOff x="5522803" y="2844800"/>
            <a:chExt cx="1766997" cy="2877558"/>
          </a:xfrm>
        </p:grpSpPr>
        <p:sp>
          <p:nvSpPr>
            <p:cNvPr id="29" name="文本框 28"/>
            <p:cNvSpPr txBox="1"/>
            <p:nvPr/>
          </p:nvSpPr>
          <p:spPr>
            <a:xfrm>
              <a:off x="5522803" y="5353026"/>
              <a:ext cx="1107996" cy="369332"/>
            </a:xfrm>
            <a:prstGeom prst="rect">
              <a:avLst/>
            </a:prstGeom>
            <a:noFill/>
          </p:spPr>
          <p:txBody>
            <a:bodyPr wrap="none" rtlCol="0">
              <a:spAutoFit/>
            </a:bodyPr>
            <a:lstStyle/>
            <a:p>
              <a:pPr algn="ct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举止有礼</a:t>
              </a:r>
            </a:p>
          </p:txBody>
        </p:sp>
        <p:sp>
          <p:nvSpPr>
            <p:cNvPr id="36" name="文本框 35"/>
            <p:cNvSpPr txBox="1"/>
            <p:nvPr/>
          </p:nvSpPr>
          <p:spPr>
            <a:xfrm>
              <a:off x="5665470" y="2844800"/>
              <a:ext cx="1624330" cy="553998"/>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14" name="组合 13"/>
          <p:cNvGrpSpPr/>
          <p:nvPr/>
        </p:nvGrpSpPr>
        <p:grpSpPr>
          <a:xfrm>
            <a:off x="8587624" y="2844800"/>
            <a:ext cx="1750176" cy="2877558"/>
            <a:chOff x="8587624" y="2844800"/>
            <a:chExt cx="1750176" cy="2877558"/>
          </a:xfrm>
        </p:grpSpPr>
        <p:sp>
          <p:nvSpPr>
            <p:cNvPr id="30" name="文本框 29"/>
            <p:cNvSpPr txBox="1"/>
            <p:nvPr/>
          </p:nvSpPr>
          <p:spPr>
            <a:xfrm>
              <a:off x="8587624" y="5353026"/>
              <a:ext cx="1107996" cy="369332"/>
            </a:xfrm>
            <a:prstGeom prst="rect">
              <a:avLst/>
            </a:prstGeom>
            <a:noFill/>
          </p:spPr>
          <p:txBody>
            <a:bodyPr wrap="none" rtlCol="0">
              <a:spAutoFit/>
            </a:bodyPr>
            <a:lstStyle/>
            <a:p>
              <a:pPr algn="ct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实事求是</a:t>
              </a:r>
            </a:p>
          </p:txBody>
        </p:sp>
        <p:sp>
          <p:nvSpPr>
            <p:cNvPr id="37" name="文本框 36"/>
            <p:cNvSpPr txBox="1"/>
            <p:nvPr/>
          </p:nvSpPr>
          <p:spPr>
            <a:xfrm>
              <a:off x="8713470" y="2844800"/>
              <a:ext cx="1624330" cy="553998"/>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22" name="组合 21"/>
          <p:cNvGrpSpPr/>
          <p:nvPr/>
        </p:nvGrpSpPr>
        <p:grpSpPr>
          <a:xfrm>
            <a:off x="9843770" y="1917700"/>
            <a:ext cx="1624330" cy="2903498"/>
            <a:chOff x="9843770" y="1917700"/>
            <a:chExt cx="1624330" cy="2903498"/>
          </a:xfrm>
        </p:grpSpPr>
        <p:sp>
          <p:nvSpPr>
            <p:cNvPr id="27" name="文本框 26"/>
            <p:cNvSpPr txBox="1"/>
            <p:nvPr/>
          </p:nvSpPr>
          <p:spPr>
            <a:xfrm>
              <a:off x="10161828" y="1917700"/>
              <a:ext cx="1107996" cy="369332"/>
            </a:xfrm>
            <a:prstGeom prst="rect">
              <a:avLst/>
            </a:prstGeom>
            <a:noFill/>
          </p:spPr>
          <p:txBody>
            <a:bodyPr wrap="none" rtlCol="0">
              <a:spAutoFit/>
            </a:bodyPr>
            <a:lstStyle/>
            <a:p>
              <a:pPr algn="ct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适时告退</a:t>
              </a:r>
            </a:p>
          </p:txBody>
        </p:sp>
        <p:sp>
          <p:nvSpPr>
            <p:cNvPr id="38" name="文本框 37"/>
            <p:cNvSpPr txBox="1"/>
            <p:nvPr/>
          </p:nvSpPr>
          <p:spPr>
            <a:xfrm>
              <a:off x="9843770" y="4267200"/>
              <a:ext cx="1624330" cy="553998"/>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sp>
        <p:nvSpPr>
          <p:cNvPr id="39"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83772137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randombar(horizontal)">
                                      <p:cBhvr>
                                        <p:cTn id="35" dur="500"/>
                                        <p:tgtEl>
                                          <p:spTgt spid="3"/>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down)">
                                      <p:cBhvr>
                                        <p:cTn id="45" dur="500"/>
                                        <p:tgtEl>
                                          <p:spTgt spid="17"/>
                                        </p:tgtEl>
                                      </p:cBhvr>
                                    </p:animEffect>
                                  </p:childTnLst>
                                </p:cTn>
                              </p:par>
                            </p:childTnLst>
                          </p:cTn>
                        </p:par>
                        <p:par>
                          <p:cTn id="46" fill="hold">
                            <p:stCondLst>
                              <p:cond delay="4500"/>
                            </p:stCondLst>
                            <p:childTnLst>
                              <p:par>
                                <p:cTn id="47" presetID="14" presetClass="entr" presetSubtype="1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6000"/>
                            </p:stCondLst>
                            <p:childTnLst>
                              <p:par>
                                <p:cTn id="61" presetID="14" presetClass="entr" presetSubtype="10"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randombar(horizontal)">
                                      <p:cBhvr>
                                        <p:cTn id="63" dur="500"/>
                                        <p:tgtEl>
                                          <p:spTgt spid="5"/>
                                        </p:tgtEl>
                                      </p:cBhvr>
                                    </p:animEffect>
                                  </p:childTnLst>
                                </p:cTn>
                              </p:par>
                            </p:childTnLst>
                          </p:cTn>
                        </p:par>
                        <p:par>
                          <p:cTn id="64" fill="hold">
                            <p:stCondLst>
                              <p:cond delay="65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7000"/>
                            </p:stCondLst>
                            <p:childTnLst>
                              <p:par>
                                <p:cTn id="71" presetID="22" presetClass="entr" presetSubtype="4"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down)">
                                      <p:cBhvr>
                                        <p:cTn id="73" dur="500"/>
                                        <p:tgtEl>
                                          <p:spTgt spid="19"/>
                                        </p:tgtEl>
                                      </p:cBhvr>
                                    </p:animEffect>
                                  </p:childTnLst>
                                </p:cTn>
                              </p:par>
                            </p:childTnLst>
                          </p:cTn>
                        </p:par>
                        <p:par>
                          <p:cTn id="74" fill="hold">
                            <p:stCondLst>
                              <p:cond delay="7500"/>
                            </p:stCondLst>
                            <p:childTnLst>
                              <p:par>
                                <p:cTn id="75" presetID="14" presetClass="entr" presetSubtype="10" fill="hold"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randombar(horizontal)">
                                      <p:cBhvr>
                                        <p:cTn id="77" dur="500"/>
                                        <p:tgtEl>
                                          <p:spTgt spid="13"/>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p:cTn id="81" dur="500" fill="hold"/>
                                        <p:tgtEl>
                                          <p:spTgt spid="11"/>
                                        </p:tgtEl>
                                        <p:attrNameLst>
                                          <p:attrName>ppt_w</p:attrName>
                                        </p:attrNameLst>
                                      </p:cBhvr>
                                      <p:tavLst>
                                        <p:tav tm="0">
                                          <p:val>
                                            <p:fltVal val="0"/>
                                          </p:val>
                                        </p:tav>
                                        <p:tav tm="100000">
                                          <p:val>
                                            <p:strVal val="#ppt_w"/>
                                          </p:val>
                                        </p:tav>
                                      </p:tavLst>
                                    </p:anim>
                                    <p:anim calcmode="lin" valueType="num">
                                      <p:cBhvr>
                                        <p:cTn id="82" dur="500" fill="hold"/>
                                        <p:tgtEl>
                                          <p:spTgt spid="11"/>
                                        </p:tgtEl>
                                        <p:attrNameLst>
                                          <p:attrName>ppt_h</p:attrName>
                                        </p:attrNameLst>
                                      </p:cBhvr>
                                      <p:tavLst>
                                        <p:tav tm="0">
                                          <p:val>
                                            <p:fltVal val="0"/>
                                          </p:val>
                                        </p:tav>
                                        <p:tav tm="100000">
                                          <p:val>
                                            <p:strVal val="#ppt_h"/>
                                          </p:val>
                                        </p:tav>
                                      </p:tavLst>
                                    </p:anim>
                                    <p:animEffect transition="in" filter="fade">
                                      <p:cBhvr>
                                        <p:cTn id="83" dur="500"/>
                                        <p:tgtEl>
                                          <p:spTgt spid="11"/>
                                        </p:tgtEl>
                                      </p:cBhvr>
                                    </p:animEffect>
                                  </p:childTnLst>
                                </p:cTn>
                              </p:par>
                            </p:childTnLst>
                          </p:cTn>
                        </p:par>
                        <p:par>
                          <p:cTn id="84" fill="hold">
                            <p:stCondLst>
                              <p:cond delay="8500"/>
                            </p:stCondLst>
                            <p:childTnLst>
                              <p:par>
                                <p:cTn id="85" presetID="22" presetClass="entr" presetSubtype="1"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up)">
                                      <p:cBhvr>
                                        <p:cTn id="87" dur="500"/>
                                        <p:tgtEl>
                                          <p:spTgt spid="16"/>
                                        </p:tgtEl>
                                      </p:cBhvr>
                                    </p:animEffect>
                                  </p:childTnLst>
                                </p:cTn>
                              </p:par>
                            </p:childTnLst>
                          </p:cTn>
                        </p:par>
                        <p:par>
                          <p:cTn id="88" fill="hold">
                            <p:stCondLst>
                              <p:cond delay="9000"/>
                            </p:stCondLst>
                            <p:childTnLst>
                              <p:par>
                                <p:cTn id="89" presetID="14" presetClass="entr" presetSubtype="10" fill="hold"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randombar(horizontal)">
                                      <p:cBhvr>
                                        <p:cTn id="91" dur="500"/>
                                        <p:tgtEl>
                                          <p:spTgt spid="1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p:cTn id="95" dur="500" fill="hold"/>
                                        <p:tgtEl>
                                          <p:spTgt spid="12"/>
                                        </p:tgtEl>
                                        <p:attrNameLst>
                                          <p:attrName>ppt_w</p:attrName>
                                        </p:attrNameLst>
                                      </p:cBhvr>
                                      <p:tavLst>
                                        <p:tav tm="0">
                                          <p:val>
                                            <p:fltVal val="0"/>
                                          </p:val>
                                        </p:tav>
                                        <p:tav tm="100000">
                                          <p:val>
                                            <p:strVal val="#ppt_w"/>
                                          </p:val>
                                        </p:tav>
                                      </p:tavLst>
                                    </p:anim>
                                    <p:anim calcmode="lin" valueType="num">
                                      <p:cBhvr>
                                        <p:cTn id="96" dur="500" fill="hold"/>
                                        <p:tgtEl>
                                          <p:spTgt spid="12"/>
                                        </p:tgtEl>
                                        <p:attrNameLst>
                                          <p:attrName>ppt_h</p:attrName>
                                        </p:attrNameLst>
                                      </p:cBhvr>
                                      <p:tavLst>
                                        <p:tav tm="0">
                                          <p:val>
                                            <p:fltVal val="0"/>
                                          </p:val>
                                        </p:tav>
                                        <p:tav tm="100000">
                                          <p:val>
                                            <p:strVal val="#ppt_h"/>
                                          </p:val>
                                        </p:tav>
                                      </p:tavLst>
                                    </p:anim>
                                    <p:animEffect transition="in" filter="fade">
                                      <p:cBhvr>
                                        <p:cTn id="97" dur="500"/>
                                        <p:tgtEl>
                                          <p:spTgt spid="12"/>
                                        </p:tgtEl>
                                      </p:cBhvr>
                                    </p:animEffect>
                                  </p:childTnLst>
                                </p:cTn>
                              </p:par>
                            </p:childTnLst>
                          </p:cTn>
                        </p:par>
                        <p:par>
                          <p:cTn id="98" fill="hold">
                            <p:stCondLst>
                              <p:cond delay="10000"/>
                            </p:stCondLst>
                            <p:childTnLst>
                              <p:par>
                                <p:cTn id="99" presetID="22" presetClass="entr" presetSubtype="4" fill="hold"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down)">
                                      <p:cBhvr>
                                        <p:cTn id="101" dur="500"/>
                                        <p:tgtEl>
                                          <p:spTgt spid="21"/>
                                        </p:tgtEl>
                                      </p:cBhvr>
                                    </p:animEffect>
                                  </p:childTnLst>
                                </p:cTn>
                              </p:par>
                            </p:childTnLst>
                          </p:cTn>
                        </p:par>
                        <p:par>
                          <p:cTn id="102" fill="hold">
                            <p:stCondLst>
                              <p:cond delay="10500"/>
                            </p:stCondLst>
                            <p:childTnLst>
                              <p:par>
                                <p:cTn id="103" presetID="14" presetClass="entr" presetSubtype="10" fill="hold" nodeType="after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randombar(horizontal)">
                                      <p:cBhvr>
                                        <p:cTn id="105" dur="500"/>
                                        <p:tgtEl>
                                          <p:spTgt spid="22"/>
                                        </p:tgtEl>
                                      </p:cBhvr>
                                    </p:animEffect>
                                  </p:childTnLst>
                                </p:cTn>
                              </p:par>
                            </p:childTnLst>
                          </p:cTn>
                        </p:par>
                        <p:par>
                          <p:cTn id="106" fill="hold">
                            <p:stCondLst>
                              <p:cond delay="11000"/>
                            </p:stCondLst>
                            <p:childTnLst>
                              <p:par>
                                <p:cTn id="107" presetID="10"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8" grpId="0" animBg="1"/>
      <p:bldP spid="9" grpId="0" animBg="1"/>
      <p:bldP spid="10" grpId="0" animBg="1"/>
      <p:bldP spid="11" grpId="0" animBg="1"/>
      <p:bldP spid="12" grpId="0" animBg="1"/>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拜访客户前的准备事项</a:t>
            </a:r>
          </a:p>
        </p:txBody>
      </p:sp>
      <p:sp>
        <p:nvSpPr>
          <p:cNvPr id="31" name="椭圆 30"/>
          <p:cNvSpPr/>
          <p:nvPr/>
        </p:nvSpPr>
        <p:spPr>
          <a:xfrm>
            <a:off x="4855028" y="2933700"/>
            <a:ext cx="2481944" cy="2481944"/>
          </a:xfrm>
          <a:prstGeom prst="ellipse">
            <a:avLst/>
          </a:prstGeom>
          <a:solidFill>
            <a:srgbClr val="E75047"/>
          </a:solidFill>
          <a:ln w="190500">
            <a:solidFill>
              <a:srgbClr val="E75047">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000" b="1">
                <a:latin typeface="Arial" panose="020B0604020202020204" pitchFamily="34" charset="0"/>
                <a:ea typeface="微软雅黑 Light" panose="020B0502040204020203" pitchFamily="34" charset="-122"/>
                <a:cs typeface="Arial" panose="020B0604020202020204" pitchFamily="34" charset="0"/>
              </a:rPr>
              <a:t>?</a:t>
            </a:r>
            <a:endParaRPr lang="zh-CN" altLang="en-US" sz="17000" b="1">
              <a:latin typeface="Arial" panose="020B0604020202020204" pitchFamily="34" charset="0"/>
              <a:ea typeface="微软雅黑 Light" panose="020B0502040204020203" pitchFamily="34" charset="-122"/>
              <a:cs typeface="Arial" panose="020B0604020202020204" pitchFamily="34" charset="0"/>
            </a:endParaRPr>
          </a:p>
        </p:txBody>
      </p:sp>
      <p:grpSp>
        <p:nvGrpSpPr>
          <p:cNvPr id="6" name="组合 5"/>
          <p:cNvGrpSpPr/>
          <p:nvPr/>
        </p:nvGrpSpPr>
        <p:grpSpPr>
          <a:xfrm>
            <a:off x="1104900" y="2574925"/>
            <a:ext cx="3200400" cy="742950"/>
            <a:chOff x="1104900" y="2574925"/>
            <a:chExt cx="3200400" cy="742950"/>
          </a:xfrm>
        </p:grpSpPr>
        <p:sp>
          <p:nvSpPr>
            <p:cNvPr id="39" name="圆角矩形 38"/>
            <p:cNvSpPr/>
            <p:nvPr/>
          </p:nvSpPr>
          <p:spPr>
            <a:xfrm>
              <a:off x="1104900" y="2574925"/>
              <a:ext cx="3200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41" name="文本框 40"/>
            <p:cNvSpPr txBox="1"/>
            <p:nvPr/>
          </p:nvSpPr>
          <p:spPr>
            <a:xfrm>
              <a:off x="1701800" y="2761734"/>
              <a:ext cx="2451100" cy="369332"/>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单位简介带了吗？</a:t>
              </a:r>
            </a:p>
          </p:txBody>
        </p:sp>
      </p:grpSp>
      <p:grpSp>
        <p:nvGrpSpPr>
          <p:cNvPr id="7" name="组合 6"/>
          <p:cNvGrpSpPr/>
          <p:nvPr/>
        </p:nvGrpSpPr>
        <p:grpSpPr>
          <a:xfrm>
            <a:off x="1104900" y="3667125"/>
            <a:ext cx="3200400" cy="742950"/>
            <a:chOff x="1104900" y="3667125"/>
            <a:chExt cx="3200400" cy="742950"/>
          </a:xfrm>
        </p:grpSpPr>
        <p:sp>
          <p:nvSpPr>
            <p:cNvPr id="42" name="圆角矩形 41"/>
            <p:cNvSpPr/>
            <p:nvPr/>
          </p:nvSpPr>
          <p:spPr>
            <a:xfrm>
              <a:off x="1104900" y="3667125"/>
              <a:ext cx="3200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44" name="文本框 43"/>
            <p:cNvSpPr txBox="1"/>
            <p:nvPr/>
          </p:nvSpPr>
          <p:spPr>
            <a:xfrm>
              <a:off x="1701800" y="3853934"/>
              <a:ext cx="2451100" cy="369332"/>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相关文件带齐了吗？</a:t>
              </a:r>
            </a:p>
          </p:txBody>
        </p:sp>
      </p:grpSp>
      <p:grpSp>
        <p:nvGrpSpPr>
          <p:cNvPr id="8" name="组合 7"/>
          <p:cNvGrpSpPr/>
          <p:nvPr/>
        </p:nvGrpSpPr>
        <p:grpSpPr>
          <a:xfrm>
            <a:off x="1104900" y="4759325"/>
            <a:ext cx="3200400" cy="742950"/>
            <a:chOff x="1104900" y="4759325"/>
            <a:chExt cx="3200400" cy="742950"/>
          </a:xfrm>
        </p:grpSpPr>
        <p:sp>
          <p:nvSpPr>
            <p:cNvPr id="45" name="圆角矩形 44"/>
            <p:cNvSpPr/>
            <p:nvPr/>
          </p:nvSpPr>
          <p:spPr>
            <a:xfrm>
              <a:off x="1104900" y="4759325"/>
              <a:ext cx="3200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47" name="文本框 46"/>
            <p:cNvSpPr txBox="1"/>
            <p:nvPr/>
          </p:nvSpPr>
          <p:spPr>
            <a:xfrm>
              <a:off x="1701800" y="4946134"/>
              <a:ext cx="2451100" cy="369332"/>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笔记本带了吗？</a:t>
              </a:r>
            </a:p>
          </p:txBody>
        </p:sp>
      </p:grpSp>
      <p:grpSp>
        <p:nvGrpSpPr>
          <p:cNvPr id="11" name="组合 10"/>
          <p:cNvGrpSpPr/>
          <p:nvPr/>
        </p:nvGrpSpPr>
        <p:grpSpPr>
          <a:xfrm>
            <a:off x="7962900" y="2583507"/>
            <a:ext cx="3200400" cy="742950"/>
            <a:chOff x="7962900" y="2583507"/>
            <a:chExt cx="3200400" cy="742950"/>
          </a:xfrm>
        </p:grpSpPr>
        <p:sp>
          <p:nvSpPr>
            <p:cNvPr id="49" name="圆角矩形 48"/>
            <p:cNvSpPr/>
            <p:nvPr/>
          </p:nvSpPr>
          <p:spPr>
            <a:xfrm>
              <a:off x="7962900" y="2583507"/>
              <a:ext cx="3200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1" name="文本框 50"/>
            <p:cNvSpPr txBox="1"/>
            <p:nvPr/>
          </p:nvSpPr>
          <p:spPr>
            <a:xfrm>
              <a:off x="8077200" y="2631817"/>
              <a:ext cx="2451100"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是否随身携带足够数量的名片？</a:t>
              </a:r>
            </a:p>
          </p:txBody>
        </p:sp>
      </p:grpSp>
      <p:grpSp>
        <p:nvGrpSpPr>
          <p:cNvPr id="10" name="组合 9"/>
          <p:cNvGrpSpPr/>
          <p:nvPr/>
        </p:nvGrpSpPr>
        <p:grpSpPr>
          <a:xfrm>
            <a:off x="7962900" y="3675707"/>
            <a:ext cx="3200400" cy="742950"/>
            <a:chOff x="7962900" y="3675707"/>
            <a:chExt cx="3200400" cy="742950"/>
          </a:xfrm>
        </p:grpSpPr>
        <p:sp>
          <p:nvSpPr>
            <p:cNvPr id="53" name="圆角矩形 52"/>
            <p:cNvSpPr/>
            <p:nvPr/>
          </p:nvSpPr>
          <p:spPr>
            <a:xfrm>
              <a:off x="7962900" y="3675707"/>
              <a:ext cx="3200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5" name="文本框 54"/>
            <p:cNvSpPr txBox="1"/>
            <p:nvPr/>
          </p:nvSpPr>
          <p:spPr>
            <a:xfrm>
              <a:off x="8077200" y="3724017"/>
              <a:ext cx="2451100" cy="646331"/>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对方地址</a:t>
              </a:r>
              <a:r>
                <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电话号码</a:t>
              </a:r>
              <a:r>
                <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联络人清楚吗？</a:t>
              </a:r>
            </a:p>
          </p:txBody>
        </p:sp>
      </p:grpSp>
      <p:grpSp>
        <p:nvGrpSpPr>
          <p:cNvPr id="9" name="组合 8"/>
          <p:cNvGrpSpPr/>
          <p:nvPr/>
        </p:nvGrpSpPr>
        <p:grpSpPr>
          <a:xfrm>
            <a:off x="7962900" y="4759325"/>
            <a:ext cx="3200400" cy="742950"/>
            <a:chOff x="7962900" y="4759325"/>
            <a:chExt cx="3200400" cy="742950"/>
          </a:xfrm>
        </p:grpSpPr>
        <p:sp>
          <p:nvSpPr>
            <p:cNvPr id="57" name="圆角矩形 56"/>
            <p:cNvSpPr/>
            <p:nvPr/>
          </p:nvSpPr>
          <p:spPr>
            <a:xfrm>
              <a:off x="7962900" y="4759325"/>
              <a:ext cx="3200400" cy="74295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9" name="文本框 58"/>
            <p:cNvSpPr txBox="1"/>
            <p:nvPr/>
          </p:nvSpPr>
          <p:spPr>
            <a:xfrm>
              <a:off x="8077200" y="4946134"/>
              <a:ext cx="2451100" cy="369332"/>
            </a:xfrm>
            <a:prstGeom prst="rect">
              <a:avLst/>
            </a:prstGeom>
            <a:noFill/>
          </p:spPr>
          <p:txBody>
            <a:bodyPr wrap="squar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仪容整洁吗？</a:t>
              </a:r>
            </a:p>
          </p:txBody>
        </p:sp>
      </p:grpSp>
      <p:sp>
        <p:nvSpPr>
          <p:cNvPr id="5" name="文本框 4"/>
          <p:cNvSpPr txBox="1"/>
          <p:nvPr/>
        </p:nvSpPr>
        <p:spPr>
          <a:xfrm>
            <a:off x="4544133" y="1308100"/>
            <a:ext cx="3103735" cy="553998"/>
          </a:xfrm>
          <a:prstGeom prst="rect">
            <a:avLst/>
          </a:prstGeom>
          <a:noFill/>
        </p:spPr>
        <p:txBody>
          <a:bodyPr wrap="none" rtlCol="0">
            <a:spAutoFit/>
          </a:bodyPr>
          <a:lstStyle/>
          <a:p>
            <a:pPr algn="ctr"/>
            <a:r>
              <a:rPr lang="zh-CN" altLang="en-US" sz="3000">
                <a:solidFill>
                  <a:schemeClr val="tx1">
                    <a:lumMod val="75000"/>
                    <a:lumOff val="25000"/>
                  </a:schemeClr>
                </a:solidFill>
                <a:latin typeface="微软雅黑 Light" panose="020B0502040204020203" pitchFamily="34" charset="-122"/>
                <a:ea typeface="微软雅黑 Light" panose="020B0502040204020203" pitchFamily="34" charset="-122"/>
              </a:rPr>
              <a:t>要提前</a:t>
            </a:r>
            <a:r>
              <a:rPr lang="en-US" altLang="zh-CN" sz="3000">
                <a:solidFill>
                  <a:schemeClr val="tx1">
                    <a:lumMod val="75000"/>
                    <a:lumOff val="25000"/>
                  </a:schemeClr>
                </a:solidFill>
                <a:latin typeface="微软雅黑 Light" panose="020B0502040204020203" pitchFamily="34" charset="-122"/>
                <a:ea typeface="微软雅黑 Light" panose="020B0502040204020203" pitchFamily="34" charset="-122"/>
              </a:rPr>
              <a:t>5</a:t>
            </a:r>
            <a:r>
              <a:rPr lang="zh-CN" altLang="en-US" sz="3000">
                <a:solidFill>
                  <a:schemeClr val="tx1">
                    <a:lumMod val="75000"/>
                    <a:lumOff val="25000"/>
                  </a:schemeClr>
                </a:solidFill>
                <a:latin typeface="微软雅黑 Light" panose="020B0502040204020203" pitchFamily="34" charset="-122"/>
                <a:ea typeface="微软雅黑 Light" panose="020B0502040204020203" pitchFamily="34" charset="-122"/>
              </a:rPr>
              <a:t>分钟到达</a:t>
            </a:r>
          </a:p>
        </p:txBody>
      </p:sp>
      <p:sp>
        <p:nvSpPr>
          <p:cNvPr id="40" name="椭圆 39"/>
          <p:cNvSpPr/>
          <p:nvPr/>
        </p:nvSpPr>
        <p:spPr>
          <a:xfrm>
            <a:off x="711200" y="2501900"/>
            <a:ext cx="889000" cy="889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01</a:t>
            </a:r>
            <a:endParaRPr lang="zh-CN" altLang="en-US" sz="4000">
              <a:latin typeface="Swiss911 XCm BT" panose="020B0708030702060204" pitchFamily="34" charset="0"/>
              <a:ea typeface="微软雅黑 Light" panose="020B0502040204020203" pitchFamily="34" charset="-122"/>
            </a:endParaRPr>
          </a:p>
        </p:txBody>
      </p:sp>
      <p:sp>
        <p:nvSpPr>
          <p:cNvPr id="43" name="椭圆 42"/>
          <p:cNvSpPr/>
          <p:nvPr/>
        </p:nvSpPr>
        <p:spPr>
          <a:xfrm>
            <a:off x="711200" y="3594100"/>
            <a:ext cx="889000" cy="889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02</a:t>
            </a:r>
            <a:endParaRPr lang="zh-CN" altLang="en-US" sz="4000">
              <a:latin typeface="Swiss911 XCm BT" panose="020B0708030702060204" pitchFamily="34" charset="0"/>
              <a:ea typeface="微软雅黑 Light" panose="020B0502040204020203" pitchFamily="34" charset="-122"/>
            </a:endParaRPr>
          </a:p>
        </p:txBody>
      </p:sp>
      <p:sp>
        <p:nvSpPr>
          <p:cNvPr id="46" name="椭圆 45"/>
          <p:cNvSpPr/>
          <p:nvPr/>
        </p:nvSpPr>
        <p:spPr>
          <a:xfrm>
            <a:off x="711200" y="4686300"/>
            <a:ext cx="889000" cy="889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03</a:t>
            </a:r>
            <a:endParaRPr lang="zh-CN" altLang="en-US" sz="4000">
              <a:latin typeface="Swiss911 XCm BT" panose="020B0708030702060204" pitchFamily="34" charset="0"/>
              <a:ea typeface="微软雅黑 Light" panose="020B0502040204020203" pitchFamily="34" charset="-122"/>
            </a:endParaRPr>
          </a:p>
        </p:txBody>
      </p:sp>
      <p:sp>
        <p:nvSpPr>
          <p:cNvPr id="50" name="椭圆 49"/>
          <p:cNvSpPr/>
          <p:nvPr/>
        </p:nvSpPr>
        <p:spPr>
          <a:xfrm>
            <a:off x="10541000" y="2510482"/>
            <a:ext cx="889000" cy="889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04</a:t>
            </a:r>
            <a:endParaRPr lang="zh-CN" altLang="en-US" sz="4000">
              <a:latin typeface="Swiss911 XCm BT" panose="020B0708030702060204" pitchFamily="34" charset="0"/>
              <a:ea typeface="微软雅黑 Light" panose="020B0502040204020203" pitchFamily="34" charset="-122"/>
            </a:endParaRPr>
          </a:p>
        </p:txBody>
      </p:sp>
      <p:sp>
        <p:nvSpPr>
          <p:cNvPr id="54" name="椭圆 53"/>
          <p:cNvSpPr/>
          <p:nvPr/>
        </p:nvSpPr>
        <p:spPr>
          <a:xfrm>
            <a:off x="10541000" y="3602682"/>
            <a:ext cx="889000" cy="889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05</a:t>
            </a:r>
            <a:endParaRPr lang="zh-CN" altLang="en-US" sz="4000">
              <a:latin typeface="Swiss911 XCm BT" panose="020B0708030702060204" pitchFamily="34" charset="0"/>
              <a:ea typeface="微软雅黑 Light" panose="020B0502040204020203" pitchFamily="34" charset="-122"/>
            </a:endParaRPr>
          </a:p>
        </p:txBody>
      </p:sp>
      <p:sp>
        <p:nvSpPr>
          <p:cNvPr id="58" name="椭圆 57"/>
          <p:cNvSpPr/>
          <p:nvPr/>
        </p:nvSpPr>
        <p:spPr>
          <a:xfrm>
            <a:off x="10541000" y="4686300"/>
            <a:ext cx="889000" cy="889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a:latin typeface="Swiss911 XCm BT" panose="020B0708030702060204" pitchFamily="34" charset="0"/>
                <a:ea typeface="微软雅黑 Light" panose="020B0502040204020203" pitchFamily="34" charset="-122"/>
              </a:rPr>
              <a:t>06</a:t>
            </a:r>
            <a:endParaRPr lang="zh-CN" altLang="en-US" sz="4000">
              <a:latin typeface="Swiss911 XCm BT" panose="020B0708030702060204" pitchFamily="34" charset="0"/>
              <a:ea typeface="微软雅黑 Light" panose="020B0502040204020203" pitchFamily="34" charset="-122"/>
            </a:endParaRPr>
          </a:p>
        </p:txBody>
      </p:sp>
    </p:spTree>
    <p:extLst>
      <p:ext uri="{BB962C8B-B14F-4D97-AF65-F5344CB8AC3E}">
        <p14:creationId xmlns:p14="http://schemas.microsoft.com/office/powerpoint/2010/main" val="65967353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4" decel="86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par>
                                <p:cTn id="19" presetID="32" presetClass="emph" presetSubtype="0" repeatCount="3000" fill="hold" grpId="1" nodeType="withEffect">
                                  <p:stCondLst>
                                    <p:cond delay="0"/>
                                  </p:stCondLst>
                                  <p:childTnLst>
                                    <p:animRot by="120000">
                                      <p:cBhvr>
                                        <p:cTn id="20" dur="133" fill="hold">
                                          <p:stCondLst>
                                            <p:cond delay="0"/>
                                          </p:stCondLst>
                                        </p:cTn>
                                        <p:tgtEl>
                                          <p:spTgt spid="31"/>
                                        </p:tgtEl>
                                        <p:attrNameLst>
                                          <p:attrName>r</p:attrName>
                                        </p:attrNameLst>
                                      </p:cBhvr>
                                    </p:animRot>
                                    <p:animRot by="-240000">
                                      <p:cBhvr>
                                        <p:cTn id="21" dur="267" fill="hold">
                                          <p:stCondLst>
                                            <p:cond delay="267"/>
                                          </p:stCondLst>
                                        </p:cTn>
                                        <p:tgtEl>
                                          <p:spTgt spid="31"/>
                                        </p:tgtEl>
                                        <p:attrNameLst>
                                          <p:attrName>r</p:attrName>
                                        </p:attrNameLst>
                                      </p:cBhvr>
                                    </p:animRot>
                                    <p:animRot by="240000">
                                      <p:cBhvr>
                                        <p:cTn id="22" dur="267" fill="hold">
                                          <p:stCondLst>
                                            <p:cond delay="533"/>
                                          </p:stCondLst>
                                        </p:cTn>
                                        <p:tgtEl>
                                          <p:spTgt spid="31"/>
                                        </p:tgtEl>
                                        <p:attrNameLst>
                                          <p:attrName>r</p:attrName>
                                        </p:attrNameLst>
                                      </p:cBhvr>
                                    </p:animRot>
                                    <p:animRot by="-240000">
                                      <p:cBhvr>
                                        <p:cTn id="23" dur="267" fill="hold">
                                          <p:stCondLst>
                                            <p:cond delay="800"/>
                                          </p:stCondLst>
                                        </p:cTn>
                                        <p:tgtEl>
                                          <p:spTgt spid="31"/>
                                        </p:tgtEl>
                                        <p:attrNameLst>
                                          <p:attrName>r</p:attrName>
                                        </p:attrNameLst>
                                      </p:cBhvr>
                                    </p:animRot>
                                    <p:animRot by="120000">
                                      <p:cBhvr>
                                        <p:cTn id="24" dur="267" fill="hold">
                                          <p:stCondLst>
                                            <p:cond delay="1067"/>
                                          </p:stCondLst>
                                        </p:cTn>
                                        <p:tgtEl>
                                          <p:spTgt spid="31"/>
                                        </p:tgtEl>
                                        <p:attrNameLst>
                                          <p:attrName>r</p:attrName>
                                        </p:attrNameLst>
                                      </p:cBhvr>
                                    </p:animRot>
                                  </p:childTnLst>
                                </p:cTn>
                              </p:par>
                              <p:par>
                                <p:cTn id="25" presetID="53" presetClass="entr" presetSubtype="16" fill="hold" grpId="0" nodeType="withEffect">
                                  <p:stCondLst>
                                    <p:cond delay="5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22" presetClass="entr" presetSubtype="8" fill="hold" nodeType="withEffect">
                                  <p:stCondLst>
                                    <p:cond delay="75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53" presetClass="entr" presetSubtype="16" fill="hold" grpId="0" nodeType="withEffect">
                                  <p:stCondLst>
                                    <p:cond delay="1000"/>
                                  </p:stCondLst>
                                  <p:childTnLst>
                                    <p:set>
                                      <p:cBhvr>
                                        <p:cTn id="34" dur="1" fill="hold">
                                          <p:stCondLst>
                                            <p:cond delay="0"/>
                                          </p:stCondLst>
                                        </p:cTn>
                                        <p:tgtEl>
                                          <p:spTgt spid="43"/>
                                        </p:tgtEl>
                                        <p:attrNameLst>
                                          <p:attrName>style.visibility</p:attrName>
                                        </p:attrNameLst>
                                      </p:cBhvr>
                                      <p:to>
                                        <p:strVal val="visible"/>
                                      </p:to>
                                    </p:set>
                                    <p:anim calcmode="lin" valueType="num">
                                      <p:cBhvr>
                                        <p:cTn id="35" dur="500" fill="hold"/>
                                        <p:tgtEl>
                                          <p:spTgt spid="43"/>
                                        </p:tgtEl>
                                        <p:attrNameLst>
                                          <p:attrName>ppt_w</p:attrName>
                                        </p:attrNameLst>
                                      </p:cBhvr>
                                      <p:tavLst>
                                        <p:tav tm="0">
                                          <p:val>
                                            <p:fltVal val="0"/>
                                          </p:val>
                                        </p:tav>
                                        <p:tav tm="100000">
                                          <p:val>
                                            <p:strVal val="#ppt_w"/>
                                          </p:val>
                                        </p:tav>
                                      </p:tavLst>
                                    </p:anim>
                                    <p:anim calcmode="lin" valueType="num">
                                      <p:cBhvr>
                                        <p:cTn id="36" dur="500" fill="hold"/>
                                        <p:tgtEl>
                                          <p:spTgt spid="43"/>
                                        </p:tgtEl>
                                        <p:attrNameLst>
                                          <p:attrName>ppt_h</p:attrName>
                                        </p:attrNameLst>
                                      </p:cBhvr>
                                      <p:tavLst>
                                        <p:tav tm="0">
                                          <p:val>
                                            <p:fltVal val="0"/>
                                          </p:val>
                                        </p:tav>
                                        <p:tav tm="100000">
                                          <p:val>
                                            <p:strVal val="#ppt_h"/>
                                          </p:val>
                                        </p:tav>
                                      </p:tavLst>
                                    </p:anim>
                                    <p:animEffect transition="in" filter="fade">
                                      <p:cBhvr>
                                        <p:cTn id="37" dur="500"/>
                                        <p:tgtEl>
                                          <p:spTgt spid="43"/>
                                        </p:tgtEl>
                                      </p:cBhvr>
                                    </p:animEffect>
                                  </p:childTnLst>
                                </p:cTn>
                              </p:par>
                              <p:par>
                                <p:cTn id="38" presetID="22" presetClass="entr" presetSubtype="8" fill="hold" nodeType="withEffect">
                                  <p:stCondLst>
                                    <p:cond delay="125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childTnLst>
                                </p:cTn>
                              </p:par>
                              <p:par>
                                <p:cTn id="46" presetID="22" presetClass="entr" presetSubtype="8" fill="hold" nodeType="withEffect">
                                  <p:stCondLst>
                                    <p:cond delay="175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par>
                                <p:cTn id="49" presetID="53" presetClass="entr" presetSubtype="16" fill="hold" grpId="0" nodeType="withEffect">
                                  <p:stCondLst>
                                    <p:cond delay="20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22" presetClass="entr" presetSubtype="2" fill="hold" nodeType="withEffect">
                                  <p:stCondLst>
                                    <p:cond delay="2250"/>
                                  </p:stCondLst>
                                  <p:childTnLst>
                                    <p:set>
                                      <p:cBhvr>
                                        <p:cTn id="55" dur="1" fill="hold">
                                          <p:stCondLst>
                                            <p:cond delay="0"/>
                                          </p:stCondLst>
                                        </p:cTn>
                                        <p:tgtEl>
                                          <p:spTgt spid="11"/>
                                        </p:tgtEl>
                                        <p:attrNameLst>
                                          <p:attrName>style.visibility</p:attrName>
                                        </p:attrNameLst>
                                      </p:cBhvr>
                                      <p:to>
                                        <p:strVal val="visible"/>
                                      </p:to>
                                    </p:set>
                                    <p:animEffect transition="in" filter="wipe(right)">
                                      <p:cBhvr>
                                        <p:cTn id="56" dur="500"/>
                                        <p:tgtEl>
                                          <p:spTgt spid="11"/>
                                        </p:tgtEl>
                                      </p:cBhvr>
                                    </p:animEffect>
                                  </p:childTnLst>
                                </p:cTn>
                              </p:par>
                              <p:par>
                                <p:cTn id="57" presetID="53" presetClass="entr" presetSubtype="16" fill="hold" grpId="0" nodeType="withEffect">
                                  <p:stCondLst>
                                    <p:cond delay="250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Effect transition="in" filter="fade">
                                      <p:cBhvr>
                                        <p:cTn id="61" dur="500"/>
                                        <p:tgtEl>
                                          <p:spTgt spid="54"/>
                                        </p:tgtEl>
                                      </p:cBhvr>
                                    </p:animEffect>
                                  </p:childTnLst>
                                </p:cTn>
                              </p:par>
                              <p:par>
                                <p:cTn id="62" presetID="22" presetClass="entr" presetSubtype="2" fill="hold" nodeType="withEffect">
                                  <p:stCondLst>
                                    <p:cond delay="2750"/>
                                  </p:stCondLst>
                                  <p:childTnLst>
                                    <p:set>
                                      <p:cBhvr>
                                        <p:cTn id="63" dur="1" fill="hold">
                                          <p:stCondLst>
                                            <p:cond delay="0"/>
                                          </p:stCondLst>
                                        </p:cTn>
                                        <p:tgtEl>
                                          <p:spTgt spid="10"/>
                                        </p:tgtEl>
                                        <p:attrNameLst>
                                          <p:attrName>style.visibility</p:attrName>
                                        </p:attrNameLst>
                                      </p:cBhvr>
                                      <p:to>
                                        <p:strVal val="visible"/>
                                      </p:to>
                                    </p:set>
                                    <p:animEffect transition="in" filter="wipe(right)">
                                      <p:cBhvr>
                                        <p:cTn id="64" dur="500"/>
                                        <p:tgtEl>
                                          <p:spTgt spid="10"/>
                                        </p:tgtEl>
                                      </p:cBhvr>
                                    </p:animEffect>
                                  </p:childTnLst>
                                </p:cTn>
                              </p:par>
                              <p:par>
                                <p:cTn id="65" presetID="53" presetClass="entr" presetSubtype="16" fill="hold" grpId="0" nodeType="withEffect">
                                  <p:stCondLst>
                                    <p:cond delay="300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2" presetClass="entr" presetSubtype="2" fill="hold" nodeType="withEffect">
                                  <p:stCondLst>
                                    <p:cond delay="3250"/>
                                  </p:stCondLst>
                                  <p:childTnLst>
                                    <p:set>
                                      <p:cBhvr>
                                        <p:cTn id="71" dur="1" fill="hold">
                                          <p:stCondLst>
                                            <p:cond delay="0"/>
                                          </p:stCondLst>
                                        </p:cTn>
                                        <p:tgtEl>
                                          <p:spTgt spid="9"/>
                                        </p:tgtEl>
                                        <p:attrNameLst>
                                          <p:attrName>style.visibility</p:attrName>
                                        </p:attrNameLst>
                                      </p:cBhvr>
                                      <p:to>
                                        <p:strVal val="visible"/>
                                      </p:to>
                                    </p:set>
                                    <p:animEffect transition="in" filter="wipe(right)">
                                      <p:cBhvr>
                                        <p:cTn id="7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animBg="1"/>
      <p:bldP spid="31" grpId="1" animBg="1"/>
      <p:bldP spid="5" grpId="0"/>
      <p:bldP spid="40" grpId="0" animBg="1"/>
      <p:bldP spid="43" grpId="0" animBg="1"/>
      <p:bldP spid="46" grpId="0" animBg="1"/>
      <p:bldP spid="50" grpId="0" animBg="1"/>
      <p:bldP spid="54" grpId="0" animBg="1"/>
      <p:bldP spid="5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0" y="5276850"/>
            <a:ext cx="1219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20700" y="1968500"/>
            <a:ext cx="1892300" cy="4545231"/>
            <a:chOff x="520700" y="1968500"/>
            <a:chExt cx="1892300" cy="4545231"/>
          </a:xfrm>
        </p:grpSpPr>
        <p:sp>
          <p:nvSpPr>
            <p:cNvPr id="9" name="椭圆 8"/>
            <p:cNvSpPr/>
            <p:nvPr/>
          </p:nvSpPr>
          <p:spPr>
            <a:xfrm>
              <a:off x="1187450" y="1968500"/>
              <a:ext cx="558800" cy="5588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Swiss911 XCm BT" panose="020B0708030702060204" pitchFamily="34" charset="0"/>
                  <a:ea typeface="微软雅黑 Light" panose="020B0502040204020203" pitchFamily="34" charset="-122"/>
                </a:rPr>
                <a:t>01</a:t>
              </a:r>
              <a:endParaRPr lang="zh-CN" altLang="en-US" sz="2000">
                <a:latin typeface="Swiss911 XCm BT" panose="020B0708030702060204" pitchFamily="34" charset="0"/>
                <a:ea typeface="微软雅黑 Light" panose="020B0502040204020203" pitchFamily="34" charset="-122"/>
              </a:endParaRPr>
            </a:p>
          </p:txBody>
        </p:sp>
        <p:cxnSp>
          <p:nvCxnSpPr>
            <p:cNvPr id="12" name="直接连接符 11"/>
            <p:cNvCxnSpPr/>
            <p:nvPr/>
          </p:nvCxnSpPr>
          <p:spPr>
            <a:xfrm>
              <a:off x="1457325" y="2527300"/>
              <a:ext cx="19050" cy="3187700"/>
            </a:xfrm>
            <a:prstGeom prst="line">
              <a:avLst/>
            </a:prstGeom>
            <a:ln w="127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396207" y="5194300"/>
              <a:ext cx="165100" cy="1651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0" name="圆角矩形 9"/>
            <p:cNvSpPr/>
            <p:nvPr/>
          </p:nvSpPr>
          <p:spPr>
            <a:xfrm>
              <a:off x="533400" y="3098800"/>
              <a:ext cx="1866900" cy="7239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信念、 价值</a:t>
              </a:r>
              <a:endParaRPr lang="en-US" altLang="zh-CN" b="1">
                <a:latin typeface="微软雅黑 Light" panose="020B0502040204020203" pitchFamily="34" charset="-122"/>
                <a:ea typeface="微软雅黑 Light" panose="020B0502040204020203" pitchFamily="34" charset="-122"/>
              </a:endParaRPr>
            </a:p>
            <a:p>
              <a:pPr algn="ctr"/>
              <a:r>
                <a:rPr lang="zh-CN" altLang="en-US" b="1">
                  <a:latin typeface="微软雅黑 Light" panose="020B0502040204020203" pitchFamily="34" charset="-122"/>
                  <a:ea typeface="微软雅黑 Light" panose="020B0502040204020203" pitchFamily="34" charset="-122"/>
                </a:rPr>
                <a:t>观、信仰</a:t>
              </a:r>
            </a:p>
          </p:txBody>
        </p:sp>
        <p:sp>
          <p:nvSpPr>
            <p:cNvPr id="72" name="文本框 71"/>
            <p:cNvSpPr txBox="1"/>
            <p:nvPr/>
          </p:nvSpPr>
          <p:spPr>
            <a:xfrm>
              <a:off x="520700" y="5867400"/>
              <a:ext cx="1892300"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2892425" y="1968500"/>
            <a:ext cx="1892300" cy="4545231"/>
            <a:chOff x="2892425" y="1968500"/>
            <a:chExt cx="1892300" cy="4545231"/>
          </a:xfrm>
        </p:grpSpPr>
        <p:sp>
          <p:nvSpPr>
            <p:cNvPr id="76" name="椭圆 75"/>
            <p:cNvSpPr/>
            <p:nvPr/>
          </p:nvSpPr>
          <p:spPr>
            <a:xfrm>
              <a:off x="3559175" y="1968500"/>
              <a:ext cx="558800" cy="5588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Swiss911 XCm BT" panose="020B0708030702060204" pitchFamily="34" charset="0"/>
                  <a:ea typeface="微软雅黑 Light" panose="020B0502040204020203" pitchFamily="34" charset="-122"/>
                </a:rPr>
                <a:t>02</a:t>
              </a:r>
              <a:endParaRPr lang="zh-CN" altLang="en-US" sz="2000">
                <a:latin typeface="Swiss911 XCm BT" panose="020B0708030702060204" pitchFamily="34" charset="0"/>
                <a:ea typeface="微软雅黑 Light" panose="020B0502040204020203" pitchFamily="34" charset="-122"/>
              </a:endParaRPr>
            </a:p>
          </p:txBody>
        </p:sp>
        <p:cxnSp>
          <p:nvCxnSpPr>
            <p:cNvPr id="77" name="直接连接符 76"/>
            <p:cNvCxnSpPr/>
            <p:nvPr/>
          </p:nvCxnSpPr>
          <p:spPr>
            <a:xfrm>
              <a:off x="3829050" y="2527300"/>
              <a:ext cx="19050" cy="3187700"/>
            </a:xfrm>
            <a:prstGeom prst="line">
              <a:avLst/>
            </a:prstGeom>
            <a:ln w="127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3767932" y="5194300"/>
              <a:ext cx="165100" cy="1651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79" name="圆角矩形 78"/>
            <p:cNvSpPr/>
            <p:nvPr/>
          </p:nvSpPr>
          <p:spPr>
            <a:xfrm>
              <a:off x="2905125" y="4076700"/>
              <a:ext cx="1866900" cy="7239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兴趣、爱好</a:t>
              </a:r>
            </a:p>
          </p:txBody>
        </p:sp>
        <p:sp>
          <p:nvSpPr>
            <p:cNvPr id="75" name="文本框 74"/>
            <p:cNvSpPr txBox="1"/>
            <p:nvPr/>
          </p:nvSpPr>
          <p:spPr>
            <a:xfrm>
              <a:off x="2892425" y="5867400"/>
              <a:ext cx="1892300"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 name="组合 4"/>
          <p:cNvGrpSpPr/>
          <p:nvPr/>
        </p:nvGrpSpPr>
        <p:grpSpPr>
          <a:xfrm>
            <a:off x="5264150" y="1968500"/>
            <a:ext cx="1892300" cy="4545231"/>
            <a:chOff x="5264150" y="1968500"/>
            <a:chExt cx="1892300" cy="4545231"/>
          </a:xfrm>
        </p:grpSpPr>
        <p:sp>
          <p:nvSpPr>
            <p:cNvPr id="83" name="椭圆 82"/>
            <p:cNvSpPr/>
            <p:nvPr/>
          </p:nvSpPr>
          <p:spPr>
            <a:xfrm>
              <a:off x="5930900" y="1968500"/>
              <a:ext cx="558800" cy="5588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Swiss911 XCm BT" panose="020B0708030702060204" pitchFamily="34" charset="0"/>
                  <a:ea typeface="微软雅黑 Light" panose="020B0502040204020203" pitchFamily="34" charset="-122"/>
                </a:rPr>
                <a:t>03</a:t>
              </a:r>
              <a:endParaRPr lang="zh-CN" altLang="en-US" sz="2000">
                <a:latin typeface="Swiss911 XCm BT" panose="020B0708030702060204" pitchFamily="34" charset="0"/>
                <a:ea typeface="微软雅黑 Light" panose="020B0502040204020203" pitchFamily="34" charset="-122"/>
              </a:endParaRPr>
            </a:p>
          </p:txBody>
        </p:sp>
        <p:cxnSp>
          <p:nvCxnSpPr>
            <p:cNvPr id="84" name="直接连接符 83"/>
            <p:cNvCxnSpPr/>
            <p:nvPr/>
          </p:nvCxnSpPr>
          <p:spPr>
            <a:xfrm>
              <a:off x="6200775" y="2527300"/>
              <a:ext cx="19050" cy="3187700"/>
            </a:xfrm>
            <a:prstGeom prst="line">
              <a:avLst/>
            </a:prstGeom>
            <a:ln w="127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6139657" y="5194300"/>
              <a:ext cx="165100" cy="1651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86" name="圆角矩形 85"/>
            <p:cNvSpPr/>
            <p:nvPr/>
          </p:nvSpPr>
          <p:spPr>
            <a:xfrm>
              <a:off x="5276850" y="3098800"/>
              <a:ext cx="1866900" cy="7239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观念共识 </a:t>
              </a:r>
              <a:endParaRPr lang="en-US" altLang="zh-CN" b="1">
                <a:latin typeface="微软雅黑 Light" panose="020B0502040204020203" pitchFamily="34" charset="-122"/>
                <a:ea typeface="微软雅黑 Light" panose="020B0502040204020203" pitchFamily="34" charset="-122"/>
              </a:endParaRPr>
            </a:p>
            <a:p>
              <a:pPr algn="ctr"/>
              <a:r>
                <a:rPr lang="zh-CN" altLang="en-US" b="1">
                  <a:latin typeface="微软雅黑 Light" panose="020B0502040204020203" pitchFamily="34" charset="-122"/>
                  <a:ea typeface="微软雅黑 Light" panose="020B0502040204020203" pitchFamily="34" charset="-122"/>
                </a:rPr>
                <a:t>（</a:t>
              </a:r>
              <a:r>
                <a:rPr lang="en-US" altLang="zh-CN" b="1">
                  <a:latin typeface="微软雅黑 Light" panose="020B0502040204020203" pitchFamily="34" charset="-122"/>
                  <a:ea typeface="微软雅黑 Light" panose="020B0502040204020203" pitchFamily="34" charset="-122"/>
                </a:rPr>
                <a:t>PMP</a:t>
              </a:r>
              <a:r>
                <a:rPr lang="zh-CN" altLang="en-US" b="1">
                  <a:latin typeface="微软雅黑 Light" panose="020B0502040204020203" pitchFamily="34" charset="-122"/>
                  <a:ea typeface="微软雅黑 Light" panose="020B0502040204020203" pitchFamily="34" charset="-122"/>
                </a:rPr>
                <a:t>）</a:t>
              </a:r>
              <a:r>
                <a:rPr lang="en-US" altLang="zh-CN" b="1">
                  <a:latin typeface="微软雅黑 Light" panose="020B0502040204020203" pitchFamily="34" charset="-122"/>
                  <a:ea typeface="微软雅黑 Light" panose="020B0502040204020203" pitchFamily="34" charset="-122"/>
                </a:rPr>
                <a:t> </a:t>
              </a:r>
              <a:endParaRPr lang="zh-CN" altLang="en-US" b="1">
                <a:latin typeface="微软雅黑 Light" panose="020B0502040204020203" pitchFamily="34" charset="-122"/>
                <a:ea typeface="微软雅黑 Light" panose="020B0502040204020203" pitchFamily="34" charset="-122"/>
              </a:endParaRPr>
            </a:p>
          </p:txBody>
        </p:sp>
        <p:sp>
          <p:nvSpPr>
            <p:cNvPr id="82" name="文本框 81"/>
            <p:cNvSpPr txBox="1"/>
            <p:nvPr/>
          </p:nvSpPr>
          <p:spPr>
            <a:xfrm>
              <a:off x="5264150" y="5867400"/>
              <a:ext cx="1892300"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6" name="组合 5"/>
          <p:cNvGrpSpPr/>
          <p:nvPr/>
        </p:nvGrpSpPr>
        <p:grpSpPr>
          <a:xfrm>
            <a:off x="7635875" y="1968500"/>
            <a:ext cx="1892300" cy="4545231"/>
            <a:chOff x="7635875" y="1968500"/>
            <a:chExt cx="1892300" cy="4545231"/>
          </a:xfrm>
        </p:grpSpPr>
        <p:sp>
          <p:nvSpPr>
            <p:cNvPr id="90" name="椭圆 89"/>
            <p:cNvSpPr/>
            <p:nvPr/>
          </p:nvSpPr>
          <p:spPr>
            <a:xfrm>
              <a:off x="8302625" y="1968500"/>
              <a:ext cx="558800" cy="5588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Swiss911 XCm BT" panose="020B0708030702060204" pitchFamily="34" charset="0"/>
                  <a:ea typeface="微软雅黑 Light" panose="020B0502040204020203" pitchFamily="34" charset="-122"/>
                </a:rPr>
                <a:t>04</a:t>
              </a:r>
              <a:endParaRPr lang="zh-CN" altLang="en-US" sz="2000">
                <a:latin typeface="Swiss911 XCm BT" panose="020B0708030702060204" pitchFamily="34" charset="0"/>
                <a:ea typeface="微软雅黑 Light" panose="020B0502040204020203" pitchFamily="34" charset="-122"/>
              </a:endParaRPr>
            </a:p>
          </p:txBody>
        </p:sp>
        <p:cxnSp>
          <p:nvCxnSpPr>
            <p:cNvPr id="91" name="直接连接符 90"/>
            <p:cNvCxnSpPr/>
            <p:nvPr/>
          </p:nvCxnSpPr>
          <p:spPr>
            <a:xfrm>
              <a:off x="8572500" y="2527300"/>
              <a:ext cx="19050" cy="3187700"/>
            </a:xfrm>
            <a:prstGeom prst="line">
              <a:avLst/>
            </a:prstGeom>
            <a:ln w="127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8511382" y="5194300"/>
              <a:ext cx="165100" cy="1651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93" name="圆角矩形 92"/>
            <p:cNvSpPr/>
            <p:nvPr/>
          </p:nvSpPr>
          <p:spPr>
            <a:xfrm>
              <a:off x="7648575" y="4013200"/>
              <a:ext cx="1866900" cy="7239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表达事实 </a:t>
              </a:r>
            </a:p>
          </p:txBody>
        </p:sp>
        <p:sp>
          <p:nvSpPr>
            <p:cNvPr id="89" name="文本框 88"/>
            <p:cNvSpPr txBox="1"/>
            <p:nvPr/>
          </p:nvSpPr>
          <p:spPr>
            <a:xfrm>
              <a:off x="7635875" y="5867400"/>
              <a:ext cx="1892300"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7" name="组合 6"/>
          <p:cNvGrpSpPr/>
          <p:nvPr/>
        </p:nvGrpSpPr>
        <p:grpSpPr>
          <a:xfrm>
            <a:off x="10007600" y="1968500"/>
            <a:ext cx="1892300" cy="4545231"/>
            <a:chOff x="10007600" y="1968500"/>
            <a:chExt cx="1892300" cy="4545231"/>
          </a:xfrm>
        </p:grpSpPr>
        <p:sp>
          <p:nvSpPr>
            <p:cNvPr id="97" name="椭圆 96"/>
            <p:cNvSpPr/>
            <p:nvPr/>
          </p:nvSpPr>
          <p:spPr>
            <a:xfrm>
              <a:off x="10674350" y="1968500"/>
              <a:ext cx="558800" cy="5588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Swiss911 XCm BT" panose="020B0708030702060204" pitchFamily="34" charset="0"/>
                  <a:ea typeface="微软雅黑 Light" panose="020B0502040204020203" pitchFamily="34" charset="-122"/>
                </a:rPr>
                <a:t>05</a:t>
              </a:r>
              <a:endParaRPr lang="zh-CN" altLang="en-US" sz="2000">
                <a:latin typeface="Swiss911 XCm BT" panose="020B0708030702060204" pitchFamily="34" charset="0"/>
                <a:ea typeface="微软雅黑 Light" panose="020B0502040204020203" pitchFamily="34" charset="-122"/>
              </a:endParaRPr>
            </a:p>
          </p:txBody>
        </p:sp>
        <p:cxnSp>
          <p:nvCxnSpPr>
            <p:cNvPr id="98" name="直接连接符 97"/>
            <p:cNvCxnSpPr/>
            <p:nvPr/>
          </p:nvCxnSpPr>
          <p:spPr>
            <a:xfrm>
              <a:off x="10944225" y="2527300"/>
              <a:ext cx="19050" cy="3187700"/>
            </a:xfrm>
            <a:prstGeom prst="line">
              <a:avLst/>
            </a:prstGeom>
            <a:ln w="127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9" name="椭圆 98"/>
            <p:cNvSpPr/>
            <p:nvPr/>
          </p:nvSpPr>
          <p:spPr>
            <a:xfrm>
              <a:off x="10883107" y="5194300"/>
              <a:ext cx="165100" cy="1651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00" name="圆角矩形 99"/>
            <p:cNvSpPr/>
            <p:nvPr/>
          </p:nvSpPr>
          <p:spPr>
            <a:xfrm>
              <a:off x="10020300" y="3098800"/>
              <a:ext cx="1866900" cy="7239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寒暄、打招呼 </a:t>
              </a:r>
            </a:p>
          </p:txBody>
        </p:sp>
        <p:sp>
          <p:nvSpPr>
            <p:cNvPr id="96" name="文本框 95"/>
            <p:cNvSpPr txBox="1"/>
            <p:nvPr/>
          </p:nvSpPr>
          <p:spPr>
            <a:xfrm>
              <a:off x="10007600" y="5867400"/>
              <a:ext cx="1892300"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2" name="组合 1"/>
          <p:cNvGrpSpPr/>
          <p:nvPr/>
        </p:nvGrpSpPr>
        <p:grpSpPr>
          <a:xfrm>
            <a:off x="2458957" y="508000"/>
            <a:ext cx="6555025" cy="876300"/>
            <a:chOff x="2458957" y="508000"/>
            <a:chExt cx="6555025" cy="876300"/>
          </a:xfrm>
        </p:grpSpPr>
        <p:sp>
          <p:nvSpPr>
            <p:cNvPr id="23" name="文本框 22"/>
            <p:cNvSpPr txBox="1"/>
            <p:nvPr/>
          </p:nvSpPr>
          <p:spPr>
            <a:xfrm>
              <a:off x="2458957" y="592207"/>
              <a:ext cx="3979944" cy="707886"/>
            </a:xfrm>
            <a:prstGeom prst="rect">
              <a:avLst/>
            </a:prstGeom>
            <a:noFill/>
          </p:spPr>
          <p:txBody>
            <a:bodyPr wrap="square" rtlCol="0">
              <a:spAutoFit/>
            </a:bodyPr>
            <a:lstStyle/>
            <a:p>
              <a:r>
                <a:rPr lang="zh-CN" altLang="en-US" sz="4000" b="1">
                  <a:solidFill>
                    <a:srgbClr val="E75047"/>
                  </a:solidFill>
                  <a:latin typeface="微软雅黑 Light" panose="020B0502040204020203" pitchFamily="34" charset="-122"/>
                  <a:ea typeface="微软雅黑 Light" panose="020B0502040204020203" pitchFamily="34" charset="-122"/>
                </a:rPr>
                <a:t>快速建立好感</a:t>
              </a:r>
            </a:p>
          </p:txBody>
        </p:sp>
        <p:sp>
          <p:nvSpPr>
            <p:cNvPr id="101" name="文本框 100"/>
            <p:cNvSpPr txBox="1"/>
            <p:nvPr/>
          </p:nvSpPr>
          <p:spPr>
            <a:xfrm>
              <a:off x="5895820" y="669151"/>
              <a:ext cx="3118162" cy="553998"/>
            </a:xfrm>
            <a:prstGeom prst="rect">
              <a:avLst/>
            </a:prstGeom>
            <a:noFill/>
          </p:spPr>
          <p:txBody>
            <a:bodyPr wrap="none" rtlCol="0">
              <a:spAutoFit/>
            </a:bodyPr>
            <a:lstStyle/>
            <a:p>
              <a:r>
                <a:rPr lang="zh-CN" altLang="en-US" sz="3000">
                  <a:solidFill>
                    <a:schemeClr val="tx1">
                      <a:lumMod val="75000"/>
                      <a:lumOff val="25000"/>
                    </a:schemeClr>
                  </a:solidFill>
                  <a:latin typeface="微软雅黑 Light" panose="020B0502040204020203" pitchFamily="34" charset="-122"/>
                  <a:ea typeface="微软雅黑 Light" panose="020B0502040204020203" pitchFamily="34" charset="-122"/>
                </a:rPr>
                <a:t>发表想法</a:t>
              </a:r>
              <a:r>
                <a:rPr lang="en-US" altLang="zh-CN" sz="300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3000">
                  <a:solidFill>
                    <a:schemeClr val="tx1">
                      <a:lumMod val="75000"/>
                      <a:lumOff val="25000"/>
                    </a:schemeClr>
                  </a:solidFill>
                  <a:latin typeface="微软雅黑 Light" panose="020B0502040204020203" pitchFamily="34" charset="-122"/>
                  <a:ea typeface="微软雅黑 Light" panose="020B0502040204020203" pitchFamily="34" charset="-122"/>
                </a:rPr>
                <a:t>赞美</a:t>
              </a:r>
              <a:r>
                <a:rPr lang="en-US" altLang="zh-CN" sz="300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sz="3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17" name="直接连接符 16"/>
            <p:cNvCxnSpPr/>
            <p:nvPr/>
          </p:nvCxnSpPr>
          <p:spPr>
            <a:xfrm flipH="1">
              <a:off x="5537200" y="508000"/>
              <a:ext cx="571500" cy="87630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7"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543851073"/>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750"/>
                                        <p:tgtEl>
                                          <p:spTgt spid="8"/>
                                        </p:tgtEl>
                                      </p:cBhvr>
                                    </p:animEffect>
                                  </p:childTnLst>
                                </p:cTn>
                              </p:par>
                            </p:childTnLst>
                          </p:cTn>
                        </p:par>
                        <p:par>
                          <p:cTn id="12" fill="hold">
                            <p:stCondLst>
                              <p:cond delay="175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750"/>
                                        <p:tgtEl>
                                          <p:spTgt spid="3"/>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750"/>
                                        <p:tgtEl>
                                          <p:spTgt spid="4"/>
                                        </p:tgtEl>
                                      </p:cBhvr>
                                    </p:animEffect>
                                  </p:childTnLst>
                                </p:cTn>
                              </p:par>
                            </p:childTnLst>
                          </p:cTn>
                        </p:par>
                        <p:par>
                          <p:cTn id="20" fill="hold">
                            <p:stCondLst>
                              <p:cond delay="325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750"/>
                                        <p:tgtEl>
                                          <p:spTgt spid="5"/>
                                        </p:tgtEl>
                                      </p:cBhvr>
                                    </p:animEffect>
                                  </p:childTnLst>
                                </p:cTn>
                              </p:par>
                            </p:childTnLst>
                          </p:cTn>
                        </p:par>
                        <p:par>
                          <p:cTn id="24" fill="hold">
                            <p:stCondLst>
                              <p:cond delay="4000"/>
                            </p:stCondLst>
                            <p:childTnLst>
                              <p:par>
                                <p:cTn id="25" presetID="22" presetClass="entr" presetSubtype="4"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750"/>
                                        <p:tgtEl>
                                          <p:spTgt spid="6"/>
                                        </p:tgtEl>
                                      </p:cBhvr>
                                    </p:animEffect>
                                  </p:childTnLst>
                                </p:cTn>
                              </p:par>
                            </p:childTnLst>
                          </p:cTn>
                        </p:par>
                        <p:par>
                          <p:cTn id="28" fill="hold">
                            <p:stCondLst>
                              <p:cond delay="4750"/>
                            </p:stCondLst>
                            <p:childTnLst>
                              <p:par>
                                <p:cTn id="29" presetID="22" presetClass="entr" presetSubtype="4"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750"/>
                                        <p:tgtEl>
                                          <p:spTgt spid="7"/>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肢体语言</a:t>
            </a:r>
          </a:p>
        </p:txBody>
      </p:sp>
      <p:sp>
        <p:nvSpPr>
          <p:cNvPr id="6" name="矩形 5"/>
          <p:cNvSpPr/>
          <p:nvPr/>
        </p:nvSpPr>
        <p:spPr>
          <a:xfrm>
            <a:off x="0" y="1689100"/>
            <a:ext cx="6121400" cy="47117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7" name="椭圆 26"/>
          <p:cNvSpPr/>
          <p:nvPr/>
        </p:nvSpPr>
        <p:spPr>
          <a:xfrm>
            <a:off x="5749925" y="1841500"/>
            <a:ext cx="692150" cy="692150"/>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01</a:t>
            </a:r>
            <a:endParaRPr lang="zh-CN" altLang="en-US" sz="3000">
              <a:latin typeface="Swiss911 XCm BT" panose="020B0708030702060204" pitchFamily="34" charset="0"/>
              <a:ea typeface="微软雅黑 Light" panose="020B0502040204020203" pitchFamily="34" charset="-122"/>
            </a:endParaRPr>
          </a:p>
        </p:txBody>
      </p:sp>
      <p:sp>
        <p:nvSpPr>
          <p:cNvPr id="28" name="椭圆 27"/>
          <p:cNvSpPr/>
          <p:nvPr/>
        </p:nvSpPr>
        <p:spPr>
          <a:xfrm>
            <a:off x="5749925" y="2730500"/>
            <a:ext cx="692150" cy="692150"/>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02</a:t>
            </a:r>
            <a:endParaRPr lang="zh-CN" altLang="en-US" sz="3000">
              <a:latin typeface="Swiss911 XCm BT" panose="020B0708030702060204" pitchFamily="34" charset="0"/>
              <a:ea typeface="微软雅黑 Light" panose="020B0502040204020203" pitchFamily="34" charset="-122"/>
            </a:endParaRPr>
          </a:p>
        </p:txBody>
      </p:sp>
      <p:sp>
        <p:nvSpPr>
          <p:cNvPr id="29" name="椭圆 28"/>
          <p:cNvSpPr/>
          <p:nvPr/>
        </p:nvSpPr>
        <p:spPr>
          <a:xfrm>
            <a:off x="5749925" y="3619500"/>
            <a:ext cx="692150" cy="692150"/>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03</a:t>
            </a:r>
            <a:endParaRPr lang="zh-CN" altLang="en-US" sz="3000">
              <a:latin typeface="Swiss911 XCm BT" panose="020B0708030702060204" pitchFamily="34" charset="0"/>
              <a:ea typeface="微软雅黑 Light" panose="020B0502040204020203" pitchFamily="34" charset="-122"/>
            </a:endParaRPr>
          </a:p>
        </p:txBody>
      </p:sp>
      <p:sp>
        <p:nvSpPr>
          <p:cNvPr id="30" name="椭圆 29"/>
          <p:cNvSpPr/>
          <p:nvPr/>
        </p:nvSpPr>
        <p:spPr>
          <a:xfrm>
            <a:off x="5749925" y="4508500"/>
            <a:ext cx="692150" cy="692150"/>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04</a:t>
            </a:r>
            <a:endParaRPr lang="zh-CN" altLang="en-US" sz="3000">
              <a:latin typeface="Swiss911 XCm BT" panose="020B0708030702060204" pitchFamily="34" charset="0"/>
              <a:ea typeface="微软雅黑 Light" panose="020B0502040204020203" pitchFamily="34" charset="-122"/>
            </a:endParaRPr>
          </a:p>
        </p:txBody>
      </p:sp>
      <p:sp>
        <p:nvSpPr>
          <p:cNvPr id="32" name="椭圆 31"/>
          <p:cNvSpPr/>
          <p:nvPr/>
        </p:nvSpPr>
        <p:spPr>
          <a:xfrm>
            <a:off x="5749925" y="5397500"/>
            <a:ext cx="692150" cy="692150"/>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a:latin typeface="Swiss911 XCm BT" panose="020B0708030702060204" pitchFamily="34" charset="0"/>
                <a:ea typeface="微软雅黑 Light" panose="020B0502040204020203" pitchFamily="34" charset="-122"/>
              </a:rPr>
              <a:t>05</a:t>
            </a:r>
            <a:endParaRPr lang="zh-CN" altLang="en-US" sz="3000">
              <a:latin typeface="Swiss911 XCm BT" panose="020B0708030702060204" pitchFamily="34" charset="0"/>
              <a:ea typeface="微软雅黑 Light" panose="020B0502040204020203" pitchFamily="34" charset="-122"/>
            </a:endParaRPr>
          </a:p>
        </p:txBody>
      </p:sp>
      <p:grpSp>
        <p:nvGrpSpPr>
          <p:cNvPr id="2" name="组合 1"/>
          <p:cNvGrpSpPr/>
          <p:nvPr/>
        </p:nvGrpSpPr>
        <p:grpSpPr>
          <a:xfrm>
            <a:off x="6489700" y="1941354"/>
            <a:ext cx="4697383" cy="492443"/>
            <a:chOff x="6489700" y="1941354"/>
            <a:chExt cx="4697383" cy="492443"/>
          </a:xfrm>
        </p:grpSpPr>
        <p:sp>
          <p:nvSpPr>
            <p:cNvPr id="7" name="文本框 6"/>
            <p:cNvSpPr txBox="1"/>
            <p:nvPr/>
          </p:nvSpPr>
          <p:spPr>
            <a:xfrm>
              <a:off x="6489700" y="1941354"/>
              <a:ext cx="1851789" cy="492443"/>
            </a:xfrm>
            <a:prstGeom prst="rect">
              <a:avLst/>
            </a:prstGeom>
            <a:noFill/>
          </p:spPr>
          <p:txBody>
            <a:bodyPr wrap="none" rtlCol="0">
              <a:spAutoFit/>
            </a:bodyPr>
            <a:lstStyle/>
            <a:p>
              <a:r>
                <a:rPr lang="zh-CN" altLang="en-US" sz="2600">
                  <a:solidFill>
                    <a:schemeClr val="tx1">
                      <a:lumMod val="75000"/>
                      <a:lumOff val="25000"/>
                    </a:schemeClr>
                  </a:solidFill>
                  <a:latin typeface="微软雅黑 Light" panose="020B0502040204020203" pitchFamily="34" charset="-122"/>
                  <a:ea typeface="微软雅黑 Light" panose="020B0502040204020203" pitchFamily="34" charset="-122"/>
                </a:rPr>
                <a:t>时时看手表</a:t>
              </a:r>
            </a:p>
          </p:txBody>
        </p:sp>
        <p:sp>
          <p:nvSpPr>
            <p:cNvPr id="12" name="文本框 11"/>
            <p:cNvSpPr txBox="1"/>
            <p:nvPr/>
          </p:nvSpPr>
          <p:spPr>
            <a:xfrm>
              <a:off x="8924925" y="2002909"/>
              <a:ext cx="2262158" cy="369332"/>
            </a:xfrm>
            <a:prstGeom prst="rect">
              <a:avLst/>
            </a:prstGeom>
            <a:noFill/>
          </p:spPr>
          <p:txBody>
            <a:bodyPr wrap="non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有时间压力，想结束</a:t>
              </a:r>
            </a:p>
          </p:txBody>
        </p:sp>
        <p:cxnSp>
          <p:nvCxnSpPr>
            <p:cNvPr id="14" name="直接箭头连接符 13"/>
            <p:cNvCxnSpPr/>
            <p:nvPr/>
          </p:nvCxnSpPr>
          <p:spPr>
            <a:xfrm>
              <a:off x="8362950" y="2187575"/>
              <a:ext cx="590550" cy="0"/>
            </a:xfrm>
            <a:prstGeom prst="straightConnector1">
              <a:avLst/>
            </a:prstGeom>
            <a:ln w="19050">
              <a:solidFill>
                <a:schemeClr val="bg1">
                  <a:lumMod val="50000"/>
                </a:schemeClr>
              </a:solidFill>
              <a:prstDash val="sysDot"/>
              <a:headEnd type="oval"/>
              <a:tailEnd type="stealth" w="lg" len="lg"/>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489700" y="2830354"/>
            <a:ext cx="3469626" cy="492443"/>
            <a:chOff x="6489700" y="2830354"/>
            <a:chExt cx="3469626" cy="492443"/>
          </a:xfrm>
        </p:grpSpPr>
        <p:sp>
          <p:nvSpPr>
            <p:cNvPr id="8" name="文本框 7"/>
            <p:cNvSpPr txBox="1"/>
            <p:nvPr/>
          </p:nvSpPr>
          <p:spPr>
            <a:xfrm>
              <a:off x="6489700" y="2830354"/>
              <a:ext cx="1184940" cy="492443"/>
            </a:xfrm>
            <a:prstGeom prst="rect">
              <a:avLst/>
            </a:prstGeom>
            <a:noFill/>
          </p:spPr>
          <p:txBody>
            <a:bodyPr wrap="none" rtlCol="0">
              <a:spAutoFit/>
            </a:bodyPr>
            <a:lstStyle/>
            <a:p>
              <a:r>
                <a:rPr lang="zh-CN" altLang="en-US" sz="2600">
                  <a:solidFill>
                    <a:schemeClr val="tx1">
                      <a:lumMod val="75000"/>
                      <a:lumOff val="25000"/>
                    </a:schemeClr>
                  </a:solidFill>
                  <a:latin typeface="微软雅黑 Light" panose="020B0502040204020203" pitchFamily="34" charset="-122"/>
                  <a:ea typeface="微软雅黑 Light" panose="020B0502040204020203" pitchFamily="34" charset="-122"/>
                </a:rPr>
                <a:t>打哈欠</a:t>
              </a:r>
            </a:p>
          </p:txBody>
        </p:sp>
        <p:cxnSp>
          <p:nvCxnSpPr>
            <p:cNvPr id="48" name="直接箭头连接符 47"/>
            <p:cNvCxnSpPr/>
            <p:nvPr/>
          </p:nvCxnSpPr>
          <p:spPr>
            <a:xfrm>
              <a:off x="7705725" y="3076575"/>
              <a:ext cx="590550" cy="0"/>
            </a:xfrm>
            <a:prstGeom prst="straightConnector1">
              <a:avLst/>
            </a:prstGeom>
            <a:ln w="19050">
              <a:solidFill>
                <a:schemeClr val="bg1">
                  <a:lumMod val="50000"/>
                </a:schemeClr>
              </a:solidFill>
              <a:prstDash val="sysDot"/>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8389666" y="2891909"/>
              <a:ext cx="1569660" cy="369332"/>
            </a:xfrm>
            <a:prstGeom prst="rect">
              <a:avLst/>
            </a:prstGeom>
            <a:noFill/>
          </p:spPr>
          <p:txBody>
            <a:bodyPr wrap="non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希望改变话题</a:t>
              </a:r>
            </a:p>
          </p:txBody>
        </p:sp>
      </p:grpSp>
      <p:grpSp>
        <p:nvGrpSpPr>
          <p:cNvPr id="4" name="组合 3"/>
          <p:cNvGrpSpPr/>
          <p:nvPr/>
        </p:nvGrpSpPr>
        <p:grpSpPr>
          <a:xfrm>
            <a:off x="6489700" y="3719354"/>
            <a:ext cx="3726104" cy="492443"/>
            <a:chOff x="6489700" y="3719354"/>
            <a:chExt cx="3726104" cy="492443"/>
          </a:xfrm>
        </p:grpSpPr>
        <p:sp>
          <p:nvSpPr>
            <p:cNvPr id="9" name="文本框 8"/>
            <p:cNvSpPr txBox="1"/>
            <p:nvPr/>
          </p:nvSpPr>
          <p:spPr>
            <a:xfrm>
              <a:off x="6489700" y="3719354"/>
              <a:ext cx="1518364" cy="492443"/>
            </a:xfrm>
            <a:prstGeom prst="rect">
              <a:avLst/>
            </a:prstGeom>
            <a:noFill/>
          </p:spPr>
          <p:txBody>
            <a:bodyPr wrap="none" rtlCol="0">
              <a:spAutoFit/>
            </a:bodyPr>
            <a:lstStyle/>
            <a:p>
              <a:r>
                <a:rPr lang="zh-CN" altLang="en-US" sz="2600">
                  <a:solidFill>
                    <a:schemeClr val="tx1">
                      <a:lumMod val="75000"/>
                      <a:lumOff val="25000"/>
                    </a:schemeClr>
                  </a:solidFill>
                  <a:latin typeface="微软雅黑 Light" panose="020B0502040204020203" pitchFamily="34" charset="-122"/>
                  <a:ea typeface="微软雅黑 Light" panose="020B0502040204020203" pitchFamily="34" charset="-122"/>
                </a:rPr>
                <a:t>环抱胳膊</a:t>
              </a:r>
            </a:p>
          </p:txBody>
        </p:sp>
        <p:cxnSp>
          <p:nvCxnSpPr>
            <p:cNvPr id="52" name="直接箭头连接符 51"/>
            <p:cNvCxnSpPr/>
            <p:nvPr/>
          </p:nvCxnSpPr>
          <p:spPr>
            <a:xfrm>
              <a:off x="8010525" y="3965575"/>
              <a:ext cx="590550" cy="0"/>
            </a:xfrm>
            <a:prstGeom prst="straightConnector1">
              <a:avLst/>
            </a:prstGeom>
            <a:ln w="19050">
              <a:solidFill>
                <a:schemeClr val="bg1">
                  <a:lumMod val="50000"/>
                </a:schemeClr>
              </a:solidFill>
              <a:prstDash val="sysDot"/>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8646144" y="3780909"/>
              <a:ext cx="1569660" cy="369332"/>
            </a:xfrm>
            <a:prstGeom prst="rect">
              <a:avLst/>
            </a:prstGeom>
            <a:noFill/>
          </p:spPr>
          <p:txBody>
            <a:bodyPr wrap="non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拒绝，不同意</a:t>
              </a:r>
            </a:p>
          </p:txBody>
        </p:sp>
      </p:grpSp>
      <p:grpSp>
        <p:nvGrpSpPr>
          <p:cNvPr id="5" name="组合 4"/>
          <p:cNvGrpSpPr/>
          <p:nvPr/>
        </p:nvGrpSpPr>
        <p:grpSpPr>
          <a:xfrm>
            <a:off x="6489700" y="4608354"/>
            <a:ext cx="3966967" cy="492443"/>
            <a:chOff x="6489700" y="4608354"/>
            <a:chExt cx="3966967" cy="492443"/>
          </a:xfrm>
        </p:grpSpPr>
        <p:sp>
          <p:nvSpPr>
            <p:cNvPr id="10" name="文本框 9"/>
            <p:cNvSpPr txBox="1"/>
            <p:nvPr/>
          </p:nvSpPr>
          <p:spPr>
            <a:xfrm>
              <a:off x="6489700" y="4608354"/>
              <a:ext cx="2185214" cy="492443"/>
            </a:xfrm>
            <a:prstGeom prst="rect">
              <a:avLst/>
            </a:prstGeom>
            <a:noFill/>
          </p:spPr>
          <p:txBody>
            <a:bodyPr wrap="none" rtlCol="0">
              <a:spAutoFit/>
            </a:bodyPr>
            <a:lstStyle/>
            <a:p>
              <a:r>
                <a:rPr lang="zh-CN" altLang="en-US" sz="2600">
                  <a:solidFill>
                    <a:schemeClr val="tx1">
                      <a:lumMod val="75000"/>
                      <a:lumOff val="25000"/>
                    </a:schemeClr>
                  </a:solidFill>
                  <a:latin typeface="微软雅黑 Light" panose="020B0502040204020203" pitchFamily="34" charset="-122"/>
                  <a:ea typeface="微软雅黑 Light" panose="020B0502040204020203" pitchFamily="34" charset="-122"/>
                </a:rPr>
                <a:t>没有看着对方</a:t>
              </a:r>
            </a:p>
          </p:txBody>
        </p:sp>
        <p:cxnSp>
          <p:nvCxnSpPr>
            <p:cNvPr id="56" name="直接箭头连接符 55"/>
            <p:cNvCxnSpPr/>
            <p:nvPr/>
          </p:nvCxnSpPr>
          <p:spPr>
            <a:xfrm>
              <a:off x="8677275" y="4854575"/>
              <a:ext cx="590550" cy="0"/>
            </a:xfrm>
            <a:prstGeom prst="straightConnector1">
              <a:avLst/>
            </a:prstGeom>
            <a:ln w="19050">
              <a:solidFill>
                <a:schemeClr val="bg1">
                  <a:lumMod val="50000"/>
                </a:schemeClr>
              </a:solidFill>
              <a:prstDash val="sysDot"/>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9348671" y="4669909"/>
              <a:ext cx="1107996" cy="369332"/>
            </a:xfrm>
            <a:prstGeom prst="rect">
              <a:avLst/>
            </a:prstGeom>
            <a:noFill/>
          </p:spPr>
          <p:txBody>
            <a:bodyPr wrap="non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不感兴趣</a:t>
              </a:r>
            </a:p>
          </p:txBody>
        </p:sp>
      </p:grpSp>
      <p:grpSp>
        <p:nvGrpSpPr>
          <p:cNvPr id="13" name="组合 12"/>
          <p:cNvGrpSpPr/>
          <p:nvPr/>
        </p:nvGrpSpPr>
        <p:grpSpPr>
          <a:xfrm>
            <a:off x="6489700" y="5497354"/>
            <a:ext cx="3156271" cy="492443"/>
            <a:chOff x="6489700" y="5497354"/>
            <a:chExt cx="3156271" cy="492443"/>
          </a:xfrm>
        </p:grpSpPr>
        <p:sp>
          <p:nvSpPr>
            <p:cNvPr id="11" name="文本框 10"/>
            <p:cNvSpPr txBox="1"/>
            <p:nvPr/>
          </p:nvSpPr>
          <p:spPr>
            <a:xfrm>
              <a:off x="6489700" y="5497354"/>
              <a:ext cx="1518364" cy="492443"/>
            </a:xfrm>
            <a:prstGeom prst="rect">
              <a:avLst/>
            </a:prstGeom>
            <a:noFill/>
          </p:spPr>
          <p:txBody>
            <a:bodyPr wrap="none" rtlCol="0">
              <a:spAutoFit/>
            </a:bodyPr>
            <a:lstStyle/>
            <a:p>
              <a:r>
                <a:rPr lang="zh-CN" altLang="en-US" sz="2600">
                  <a:solidFill>
                    <a:schemeClr val="tx1">
                      <a:lumMod val="75000"/>
                      <a:lumOff val="25000"/>
                    </a:schemeClr>
                  </a:solidFill>
                  <a:latin typeface="微软雅黑 Light" panose="020B0502040204020203" pitchFamily="34" charset="-122"/>
                  <a:ea typeface="微软雅黑 Light" panose="020B0502040204020203" pitchFamily="34" charset="-122"/>
                </a:rPr>
                <a:t>探出身体</a:t>
              </a:r>
            </a:p>
          </p:txBody>
        </p:sp>
        <p:cxnSp>
          <p:nvCxnSpPr>
            <p:cNvPr id="60" name="直接箭头连接符 59"/>
            <p:cNvCxnSpPr/>
            <p:nvPr/>
          </p:nvCxnSpPr>
          <p:spPr>
            <a:xfrm>
              <a:off x="8077200" y="5743575"/>
              <a:ext cx="590550" cy="0"/>
            </a:xfrm>
            <a:prstGeom prst="straightConnector1">
              <a:avLst/>
            </a:prstGeom>
            <a:ln w="19050">
              <a:solidFill>
                <a:schemeClr val="bg1">
                  <a:lumMod val="50000"/>
                </a:schemeClr>
              </a:solidFill>
              <a:prstDash val="sysDot"/>
              <a:headEnd type="oval"/>
              <a:tailEnd type="stealth" w="lg" len="lg"/>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8768808" y="5558909"/>
              <a:ext cx="877163" cy="369332"/>
            </a:xfrm>
            <a:prstGeom prst="rect">
              <a:avLst/>
            </a:prstGeom>
            <a:noFill/>
          </p:spPr>
          <p:txBody>
            <a:bodyPr wrap="non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有兴趣</a:t>
              </a:r>
            </a:p>
          </p:txBody>
        </p:sp>
      </p:grpSp>
      <p:sp>
        <p:nvSpPr>
          <p:cNvPr id="31"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32854424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500" fill="hold"/>
                                        <p:tgtEl>
                                          <p:spTgt spid="30"/>
                                        </p:tgtEl>
                                        <p:attrNameLst>
                                          <p:attrName>ppt_w</p:attrName>
                                        </p:attrNameLst>
                                      </p:cBhvr>
                                      <p:tavLst>
                                        <p:tav tm="0">
                                          <p:val>
                                            <p:fltVal val="0"/>
                                          </p:val>
                                        </p:tav>
                                        <p:tav tm="100000">
                                          <p:val>
                                            <p:strVal val="#ppt_w"/>
                                          </p:val>
                                        </p:tav>
                                      </p:tavLst>
                                    </p:anim>
                                    <p:anim calcmode="lin" valueType="num">
                                      <p:cBhvr>
                                        <p:cTn id="46" dur="500" fill="hold"/>
                                        <p:tgtEl>
                                          <p:spTgt spid="30"/>
                                        </p:tgtEl>
                                        <p:attrNameLst>
                                          <p:attrName>ppt_h</p:attrName>
                                        </p:attrNameLst>
                                      </p:cBhvr>
                                      <p:tavLst>
                                        <p:tav tm="0">
                                          <p:val>
                                            <p:fltVal val="0"/>
                                          </p:val>
                                        </p:tav>
                                        <p:tav tm="100000">
                                          <p:val>
                                            <p:strVal val="#ppt_h"/>
                                          </p:val>
                                        </p:tav>
                                      </p:tavLst>
                                    </p:anim>
                                    <p:animEffect transition="in" filter="fade">
                                      <p:cBhvr>
                                        <p:cTn id="47" dur="500"/>
                                        <p:tgtEl>
                                          <p:spTgt spid="3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27" grpId="0" animBg="1"/>
      <p:bldP spid="28" grpId="0" animBg="1"/>
      <p:bldP spid="29" grpId="0" animBg="1"/>
      <p:bldP spid="30" grpId="0" animBg="1"/>
      <p:bldP spid="32" grpId="0" animBg="1"/>
      <p:bldP spid="3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言语表达的要诀</a:t>
            </a:r>
          </a:p>
        </p:txBody>
      </p:sp>
      <p:sp>
        <p:nvSpPr>
          <p:cNvPr id="24" name="矩形 23"/>
          <p:cNvSpPr/>
          <p:nvPr/>
        </p:nvSpPr>
        <p:spPr>
          <a:xfrm>
            <a:off x="6311900" y="1689100"/>
            <a:ext cx="5207000" cy="4521200"/>
          </a:xfrm>
          <a:prstGeom prst="rect">
            <a:avLst/>
          </a:prstGeom>
          <a:blipFill>
            <a:blip r:embed="rId3"/>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5" name="椭圆 24"/>
          <p:cNvSpPr/>
          <p:nvPr/>
        </p:nvSpPr>
        <p:spPr>
          <a:xfrm>
            <a:off x="1038225" y="1727200"/>
            <a:ext cx="523875" cy="523875"/>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1</a:t>
            </a:r>
            <a:endParaRPr lang="zh-CN" altLang="en-US" sz="2400">
              <a:latin typeface="微软雅黑 Light" panose="020B0502040204020203" pitchFamily="34" charset="-122"/>
              <a:ea typeface="微软雅黑 Light" panose="020B0502040204020203" pitchFamily="34" charset="-122"/>
            </a:endParaRPr>
          </a:p>
        </p:txBody>
      </p:sp>
      <p:sp>
        <p:nvSpPr>
          <p:cNvPr id="26" name="椭圆 25"/>
          <p:cNvSpPr/>
          <p:nvPr/>
        </p:nvSpPr>
        <p:spPr>
          <a:xfrm>
            <a:off x="1038225" y="2357967"/>
            <a:ext cx="523875" cy="523875"/>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2</a:t>
            </a:r>
            <a:endParaRPr lang="zh-CN" altLang="en-US" sz="2400">
              <a:latin typeface="微软雅黑 Light" panose="020B0502040204020203" pitchFamily="34" charset="-122"/>
              <a:ea typeface="微软雅黑 Light" panose="020B0502040204020203" pitchFamily="34" charset="-122"/>
            </a:endParaRPr>
          </a:p>
        </p:txBody>
      </p:sp>
      <p:sp>
        <p:nvSpPr>
          <p:cNvPr id="31" name="椭圆 30"/>
          <p:cNvSpPr/>
          <p:nvPr/>
        </p:nvSpPr>
        <p:spPr>
          <a:xfrm>
            <a:off x="1038225" y="2988734"/>
            <a:ext cx="523875" cy="523875"/>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3</a:t>
            </a:r>
            <a:endParaRPr lang="zh-CN" altLang="en-US" sz="2400">
              <a:latin typeface="微软雅黑 Light" panose="020B0502040204020203" pitchFamily="34" charset="-122"/>
              <a:ea typeface="微软雅黑 Light" panose="020B0502040204020203" pitchFamily="34" charset="-122"/>
            </a:endParaRPr>
          </a:p>
        </p:txBody>
      </p:sp>
      <p:sp>
        <p:nvSpPr>
          <p:cNvPr id="33" name="椭圆 32"/>
          <p:cNvSpPr/>
          <p:nvPr/>
        </p:nvSpPr>
        <p:spPr>
          <a:xfrm>
            <a:off x="1038225" y="3619501"/>
            <a:ext cx="523875" cy="523875"/>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4</a:t>
            </a:r>
            <a:endParaRPr lang="zh-CN" altLang="en-US" sz="2400">
              <a:latin typeface="微软雅黑 Light" panose="020B0502040204020203" pitchFamily="34" charset="-122"/>
              <a:ea typeface="微软雅黑 Light" panose="020B0502040204020203" pitchFamily="34" charset="-122"/>
            </a:endParaRPr>
          </a:p>
        </p:txBody>
      </p:sp>
      <p:sp>
        <p:nvSpPr>
          <p:cNvPr id="34" name="椭圆 33"/>
          <p:cNvSpPr/>
          <p:nvPr/>
        </p:nvSpPr>
        <p:spPr>
          <a:xfrm>
            <a:off x="1038225" y="5511800"/>
            <a:ext cx="523875" cy="523875"/>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7</a:t>
            </a:r>
            <a:endParaRPr lang="zh-CN" altLang="en-US" sz="2400">
              <a:latin typeface="微软雅黑 Light" panose="020B0502040204020203" pitchFamily="34" charset="-122"/>
              <a:ea typeface="微软雅黑 Light" panose="020B0502040204020203" pitchFamily="34" charset="-122"/>
            </a:endParaRPr>
          </a:p>
        </p:txBody>
      </p:sp>
      <p:sp>
        <p:nvSpPr>
          <p:cNvPr id="35" name="文本框 34"/>
          <p:cNvSpPr txBox="1"/>
          <p:nvPr/>
        </p:nvSpPr>
        <p:spPr>
          <a:xfrm>
            <a:off x="1676400" y="1758305"/>
            <a:ext cx="35941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多赞美，少责怪</a:t>
            </a:r>
          </a:p>
        </p:txBody>
      </p:sp>
      <p:sp>
        <p:nvSpPr>
          <p:cNvPr id="36" name="文本框 35"/>
          <p:cNvSpPr txBox="1"/>
          <p:nvPr/>
        </p:nvSpPr>
        <p:spPr>
          <a:xfrm>
            <a:off x="1676400" y="2389072"/>
            <a:ext cx="35941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多激励，少嘲讽</a:t>
            </a:r>
          </a:p>
        </p:txBody>
      </p:sp>
      <p:sp>
        <p:nvSpPr>
          <p:cNvPr id="37" name="文本框 36"/>
          <p:cNvSpPr txBox="1"/>
          <p:nvPr/>
        </p:nvSpPr>
        <p:spPr>
          <a:xfrm>
            <a:off x="1676400" y="4281373"/>
            <a:ext cx="35941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说话时不要带着口头禅</a:t>
            </a:r>
          </a:p>
        </p:txBody>
      </p:sp>
      <p:sp>
        <p:nvSpPr>
          <p:cNvPr id="38" name="文本框 37"/>
          <p:cNvSpPr txBox="1"/>
          <p:nvPr/>
        </p:nvSpPr>
        <p:spPr>
          <a:xfrm>
            <a:off x="1676400" y="4912140"/>
            <a:ext cx="35941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态度要诚实</a:t>
            </a:r>
          </a:p>
        </p:txBody>
      </p:sp>
      <p:sp>
        <p:nvSpPr>
          <p:cNvPr id="39" name="文本框 38"/>
          <p:cNvSpPr txBox="1"/>
          <p:nvPr/>
        </p:nvSpPr>
        <p:spPr>
          <a:xfrm>
            <a:off x="1676400" y="5542905"/>
            <a:ext cx="35941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多用礼貌用语</a:t>
            </a:r>
          </a:p>
        </p:txBody>
      </p:sp>
      <p:sp>
        <p:nvSpPr>
          <p:cNvPr id="51" name="椭圆 50"/>
          <p:cNvSpPr/>
          <p:nvPr/>
        </p:nvSpPr>
        <p:spPr>
          <a:xfrm>
            <a:off x="1038225" y="4881035"/>
            <a:ext cx="523875" cy="523875"/>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6</a:t>
            </a:r>
            <a:endParaRPr lang="zh-CN" altLang="en-US" sz="2400">
              <a:latin typeface="微软雅黑 Light" panose="020B0502040204020203" pitchFamily="34" charset="-122"/>
              <a:ea typeface="微软雅黑 Light" panose="020B0502040204020203" pitchFamily="34" charset="-122"/>
            </a:endParaRPr>
          </a:p>
        </p:txBody>
      </p:sp>
      <p:sp>
        <p:nvSpPr>
          <p:cNvPr id="53" name="椭圆 52"/>
          <p:cNvSpPr/>
          <p:nvPr/>
        </p:nvSpPr>
        <p:spPr>
          <a:xfrm>
            <a:off x="1038225" y="4250268"/>
            <a:ext cx="523875" cy="523875"/>
          </a:xfrm>
          <a:prstGeom prst="ellipse">
            <a:avLst/>
          </a:prstGeom>
          <a:solidFill>
            <a:srgbClr val="E75047"/>
          </a:solidFill>
          <a:ln w="38100">
            <a:solidFill>
              <a:srgbClr val="FFFFFF">
                <a:alpha val="8196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微软雅黑 Light" panose="020B0502040204020203" pitchFamily="34" charset="-122"/>
                <a:ea typeface="微软雅黑 Light" panose="020B0502040204020203" pitchFamily="34" charset="-122"/>
              </a:rPr>
              <a:t>5</a:t>
            </a:r>
            <a:endParaRPr lang="zh-CN" altLang="en-US" sz="2400">
              <a:latin typeface="微软雅黑 Light" panose="020B0502040204020203" pitchFamily="34" charset="-122"/>
              <a:ea typeface="微软雅黑 Light" panose="020B0502040204020203" pitchFamily="34" charset="-122"/>
            </a:endParaRPr>
          </a:p>
        </p:txBody>
      </p:sp>
      <p:sp>
        <p:nvSpPr>
          <p:cNvPr id="54" name="文本框 53"/>
          <p:cNvSpPr txBox="1"/>
          <p:nvPr/>
        </p:nvSpPr>
        <p:spPr>
          <a:xfrm>
            <a:off x="1676400" y="3019839"/>
            <a:ext cx="48895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批评要具建设性，避免无的放矢</a:t>
            </a:r>
          </a:p>
        </p:txBody>
      </p:sp>
      <p:sp>
        <p:nvSpPr>
          <p:cNvPr id="55" name="文本框 54"/>
          <p:cNvSpPr txBox="1"/>
          <p:nvPr/>
        </p:nvSpPr>
        <p:spPr>
          <a:xfrm>
            <a:off x="1676400" y="3650606"/>
            <a:ext cx="35941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用字遣词要高雅</a:t>
            </a:r>
          </a:p>
        </p:txBody>
      </p:sp>
      <p:sp>
        <p:nvSpPr>
          <p:cNvPr id="18"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85190207"/>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2" fill="hold" grpId="0" nodeType="afterEffect" p14:presetBounceEnd="79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79000">
                                          <p:cBhvr additive="base">
                                            <p:cTn id="11" dur="1000" fill="hold"/>
                                            <p:tgtEl>
                                              <p:spTgt spid="24"/>
                                            </p:tgtEl>
                                            <p:attrNameLst>
                                              <p:attrName>ppt_x</p:attrName>
                                            </p:attrNameLst>
                                          </p:cBhvr>
                                          <p:tavLst>
                                            <p:tav tm="0">
                                              <p:val>
                                                <p:strVal val="1+#ppt_w/2"/>
                                              </p:val>
                                            </p:tav>
                                            <p:tav tm="100000">
                                              <p:val>
                                                <p:strVal val="#ppt_x"/>
                                              </p:val>
                                            </p:tav>
                                          </p:tavLst>
                                        </p:anim>
                                        <p:anim calcmode="lin" valueType="num" p14:bounceEnd="79000">
                                          <p:cBhvr additive="base">
                                            <p:cTn id="12" dur="10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childTnLst>
                              </p:cTn>
                            </p:par>
                            <p:par>
                              <p:cTn id="43" fill="hold">
                                <p:stCondLst>
                                  <p:cond delay="4500"/>
                                </p:stCondLst>
                                <p:childTnLst>
                                  <p:par>
                                    <p:cTn id="44" presetID="53" presetClass="entr" presetSubtype="1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left)">
                                          <p:cBhvr>
                                            <p:cTn id="52" dur="500"/>
                                            <p:tgtEl>
                                              <p:spTgt spid="55"/>
                                            </p:tgtEl>
                                          </p:cBhvr>
                                        </p:animEffect>
                                      </p:childTnLst>
                                    </p:cTn>
                                  </p:par>
                                </p:childTnLst>
                              </p:cTn>
                            </p:par>
                            <p:par>
                              <p:cTn id="53" fill="hold">
                                <p:stCondLst>
                                  <p:cond delay="5500"/>
                                </p:stCondLst>
                                <p:childTnLst>
                                  <p:par>
                                    <p:cTn id="54" presetID="5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left)">
                                          <p:cBhvr>
                                            <p:cTn id="62" dur="500"/>
                                            <p:tgtEl>
                                              <p:spTgt spid="37"/>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Effect transition="in" filter="fade">
                                          <p:cBhvr>
                                            <p:cTn id="68" dur="500"/>
                                            <p:tgtEl>
                                              <p:spTgt spid="51"/>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left)">
                                          <p:cBhvr>
                                            <p:cTn id="72" dur="500"/>
                                            <p:tgtEl>
                                              <p:spTgt spid="38"/>
                                            </p:tgtEl>
                                          </p:cBhvr>
                                        </p:animEffect>
                                      </p:childTnLst>
                                    </p:cTn>
                                  </p:par>
                                </p:childTnLst>
                              </p:cTn>
                            </p:par>
                            <p:par>
                              <p:cTn id="73" fill="hold">
                                <p:stCondLst>
                                  <p:cond delay="7500"/>
                                </p:stCondLst>
                                <p:childTnLst>
                                  <p:par>
                                    <p:cTn id="74" presetID="53" presetClass="entr" presetSubtype="16"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animEffect transition="in" filter="fade">
                                          <p:cBhvr>
                                            <p:cTn id="78" dur="500"/>
                                            <p:tgtEl>
                                              <p:spTgt spid="34"/>
                                            </p:tgtEl>
                                          </p:cBhvr>
                                        </p:animEffect>
                                      </p:childTnLst>
                                    </p:cTn>
                                  </p:par>
                                </p:childTnLst>
                              </p:cTn>
                            </p:par>
                            <p:par>
                              <p:cTn id="79" fill="hold">
                                <p:stCondLst>
                                  <p:cond delay="80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8500"/>
                                </p:stCondLst>
                                <p:childTnLst>
                                  <p:par>
                                    <p:cTn id="84" presetID="10" presetClass="entr" presetSubtype="0"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fade">
                                          <p:cBhvr>
                                            <p:cTn id="8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6" grpId="0" animBg="1"/>
          <p:bldP spid="31" grpId="0" animBg="1"/>
          <p:bldP spid="33" grpId="0" animBg="1"/>
          <p:bldP spid="34" grpId="0" animBg="1"/>
          <p:bldP spid="35" grpId="0"/>
          <p:bldP spid="36" grpId="0"/>
          <p:bldP spid="37" grpId="0"/>
          <p:bldP spid="38" grpId="0"/>
          <p:bldP spid="39" grpId="0"/>
          <p:bldP spid="51" grpId="0" animBg="1"/>
          <p:bldP spid="53" grpId="0" animBg="1"/>
          <p:bldP spid="54" grpId="0"/>
          <p:bldP spid="55"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1+#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childTnLst>
                              </p:cTn>
                            </p:par>
                            <p:par>
                              <p:cTn id="43" fill="hold">
                                <p:stCondLst>
                                  <p:cond delay="4500"/>
                                </p:stCondLst>
                                <p:childTnLst>
                                  <p:par>
                                    <p:cTn id="44" presetID="53" presetClass="entr" presetSubtype="1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left)">
                                          <p:cBhvr>
                                            <p:cTn id="52" dur="500"/>
                                            <p:tgtEl>
                                              <p:spTgt spid="55"/>
                                            </p:tgtEl>
                                          </p:cBhvr>
                                        </p:animEffect>
                                      </p:childTnLst>
                                    </p:cTn>
                                  </p:par>
                                </p:childTnLst>
                              </p:cTn>
                            </p:par>
                            <p:par>
                              <p:cTn id="53" fill="hold">
                                <p:stCondLst>
                                  <p:cond delay="5500"/>
                                </p:stCondLst>
                                <p:childTnLst>
                                  <p:par>
                                    <p:cTn id="54" presetID="5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left)">
                                          <p:cBhvr>
                                            <p:cTn id="62" dur="500"/>
                                            <p:tgtEl>
                                              <p:spTgt spid="37"/>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Effect transition="in" filter="fade">
                                          <p:cBhvr>
                                            <p:cTn id="68" dur="500"/>
                                            <p:tgtEl>
                                              <p:spTgt spid="51"/>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left)">
                                          <p:cBhvr>
                                            <p:cTn id="72" dur="500"/>
                                            <p:tgtEl>
                                              <p:spTgt spid="38"/>
                                            </p:tgtEl>
                                          </p:cBhvr>
                                        </p:animEffect>
                                      </p:childTnLst>
                                    </p:cTn>
                                  </p:par>
                                </p:childTnLst>
                              </p:cTn>
                            </p:par>
                            <p:par>
                              <p:cTn id="73" fill="hold">
                                <p:stCondLst>
                                  <p:cond delay="7500"/>
                                </p:stCondLst>
                                <p:childTnLst>
                                  <p:par>
                                    <p:cTn id="74" presetID="53" presetClass="entr" presetSubtype="16"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animEffect transition="in" filter="fade">
                                          <p:cBhvr>
                                            <p:cTn id="78" dur="500"/>
                                            <p:tgtEl>
                                              <p:spTgt spid="34"/>
                                            </p:tgtEl>
                                          </p:cBhvr>
                                        </p:animEffect>
                                      </p:childTnLst>
                                    </p:cTn>
                                  </p:par>
                                </p:childTnLst>
                              </p:cTn>
                            </p:par>
                            <p:par>
                              <p:cTn id="79" fill="hold">
                                <p:stCondLst>
                                  <p:cond delay="80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8500"/>
                                </p:stCondLst>
                                <p:childTnLst>
                                  <p:par>
                                    <p:cTn id="84" presetID="10" presetClass="entr" presetSubtype="0"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fade">
                                          <p:cBhvr>
                                            <p:cTn id="8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6" grpId="0" animBg="1"/>
          <p:bldP spid="31" grpId="0" animBg="1"/>
          <p:bldP spid="33" grpId="0" animBg="1"/>
          <p:bldP spid="34" grpId="0" animBg="1"/>
          <p:bldP spid="35" grpId="0"/>
          <p:bldP spid="36" grpId="0"/>
          <p:bldP spid="37" grpId="0"/>
          <p:bldP spid="38" grpId="0"/>
          <p:bldP spid="39" grpId="0"/>
          <p:bldP spid="51" grpId="0" animBg="1"/>
          <p:bldP spid="53" grpId="0" animBg="1"/>
          <p:bldP spid="54" grpId="0"/>
          <p:bldP spid="55" grpId="0"/>
          <p:bldP spid="18"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聆听他人讲话的正确姿势</a:t>
            </a:r>
          </a:p>
        </p:txBody>
      </p:sp>
      <p:sp>
        <p:nvSpPr>
          <p:cNvPr id="24" name="矩形 23"/>
          <p:cNvSpPr/>
          <p:nvPr/>
        </p:nvSpPr>
        <p:spPr>
          <a:xfrm>
            <a:off x="812800" y="1993900"/>
            <a:ext cx="5105400" cy="3924300"/>
          </a:xfrm>
          <a:prstGeom prst="rect">
            <a:avLst/>
          </a:prstGeom>
          <a:blipFill>
            <a:blip r:embed="rId3"/>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 name="文本框 1"/>
          <p:cNvSpPr txBox="1"/>
          <p:nvPr/>
        </p:nvSpPr>
        <p:spPr>
          <a:xfrm>
            <a:off x="6302376" y="2041525"/>
            <a:ext cx="5178424" cy="3760004"/>
          </a:xfrm>
          <a:prstGeom prst="rect">
            <a:avLst/>
          </a:prstGeom>
          <a:noFill/>
        </p:spPr>
        <p:txBody>
          <a:bodyPr wrap="square" rtlCol="0">
            <a:spAutoFit/>
          </a:bodyPr>
          <a:lstStyle/>
          <a:p>
            <a:pPr marL="285750" indent="-285750">
              <a:spcBef>
                <a:spcPts val="700"/>
              </a:spcBef>
              <a:spcAft>
                <a:spcPts val="7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切勿双腿张开、交叉、翘二郎腿或抖动</a:t>
            </a:r>
          </a:p>
          <a:p>
            <a:pPr marL="285750" indent="-285750">
              <a:spcBef>
                <a:spcPts val="700"/>
              </a:spcBef>
              <a:spcAft>
                <a:spcPts val="7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双手切勿交叉放在桌上或胸前，不可单手或双手托额、手肘支在桌上</a:t>
            </a:r>
          </a:p>
          <a:p>
            <a:pPr marL="285750" indent="-285750">
              <a:spcBef>
                <a:spcPts val="700"/>
              </a:spcBef>
              <a:spcAft>
                <a:spcPts val="7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不可打哈欠、眼神飘忽、东张西望，臀部应占椅子五分之四，背脊挺直靠在椅背上，膝盖靠拢、双脚并拢，双手叠放在膝盖上</a:t>
            </a:r>
          </a:p>
          <a:p>
            <a:pPr marL="285750" indent="-285750">
              <a:spcBef>
                <a:spcPts val="700"/>
              </a:spcBef>
              <a:spcAft>
                <a:spcPts val="7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面带微笑、眼神温和地注视对方</a:t>
            </a:r>
          </a:p>
          <a:p>
            <a:pPr marL="285750" indent="-285750">
              <a:spcBef>
                <a:spcPts val="700"/>
              </a:spcBef>
              <a:spcAft>
                <a:spcPts val="7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在适当的时候可以用点头表示赞同或了解，作笔记对主讲者来说，会有相当受尊重的感受</a:t>
            </a:r>
          </a:p>
          <a:p>
            <a:pPr marL="285750" indent="-285750">
              <a:spcBef>
                <a:spcPts val="700"/>
              </a:spcBef>
              <a:spcAft>
                <a:spcPts val="7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与人对谈时，最好采对坐或“</a:t>
            </a:r>
            <a:r>
              <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rPr>
              <a:t>L”</a:t>
            </a: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型式</a:t>
            </a:r>
          </a:p>
        </p:txBody>
      </p:sp>
      <p:sp>
        <p:nvSpPr>
          <p:cNvPr id="5"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98763662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2000"/>
                                        <p:tgtEl>
                                          <p:spTgt spid="2"/>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714875" y="2767281"/>
            <a:ext cx="7477125" cy="1323439"/>
            <a:chOff x="4714875" y="2767281"/>
            <a:chExt cx="7477125" cy="1323439"/>
          </a:xfrm>
        </p:grpSpPr>
        <p:sp>
          <p:nvSpPr>
            <p:cNvPr id="7" name="文本框 6"/>
            <p:cNvSpPr txBox="1"/>
            <p:nvPr/>
          </p:nvSpPr>
          <p:spPr>
            <a:xfrm>
              <a:off x="4714875" y="2767281"/>
              <a:ext cx="4591321"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仪表礼仪 </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90157" y="2109454"/>
            <a:ext cx="2759670" cy="707886"/>
            <a:chOff x="4911676" y="2065338"/>
            <a:chExt cx="2759670"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个人职业形象</a:t>
              </a:r>
            </a:p>
          </p:txBody>
        </p:sp>
        <p:sp>
          <p:nvSpPr>
            <p:cNvPr id="11" name="文本框 10"/>
            <p:cNvSpPr txBox="1"/>
            <p:nvPr/>
          </p:nvSpPr>
          <p:spPr>
            <a:xfrm>
              <a:off x="4911676" y="2065338"/>
              <a:ext cx="526106"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B</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17858080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第一印象</a:t>
            </a:r>
          </a:p>
        </p:txBody>
      </p:sp>
      <p:sp>
        <p:nvSpPr>
          <p:cNvPr id="3" name="文本框 2"/>
          <p:cNvSpPr txBox="1"/>
          <p:nvPr/>
        </p:nvSpPr>
        <p:spPr>
          <a:xfrm>
            <a:off x="3810759" y="1104900"/>
            <a:ext cx="4570482"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一个人永远没有第二次机会给别人第一印象</a:t>
            </a:r>
          </a:p>
        </p:txBody>
      </p:sp>
      <p:sp>
        <p:nvSpPr>
          <p:cNvPr id="7" name="同心圆 6"/>
          <p:cNvSpPr>
            <a:spLocks noChangeAspect="1"/>
          </p:cNvSpPr>
          <p:nvPr/>
        </p:nvSpPr>
        <p:spPr>
          <a:xfrm>
            <a:off x="1509015" y="1926607"/>
            <a:ext cx="2404872" cy="2404872"/>
          </a:xfrm>
          <a:prstGeom prst="donut">
            <a:avLst>
              <a:gd name="adj" fmla="val 91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grpSp>
        <p:nvGrpSpPr>
          <p:cNvPr id="44" name="组合 43"/>
          <p:cNvGrpSpPr/>
          <p:nvPr/>
        </p:nvGrpSpPr>
        <p:grpSpPr>
          <a:xfrm>
            <a:off x="1507238" y="1924831"/>
            <a:ext cx="2408425" cy="2408425"/>
            <a:chOff x="1507238" y="1924831"/>
            <a:chExt cx="2408425" cy="2408425"/>
          </a:xfrm>
        </p:grpSpPr>
        <p:sp>
          <p:nvSpPr>
            <p:cNvPr id="39" name="同心圆 38"/>
            <p:cNvSpPr>
              <a:spLocks noChangeAspect="1"/>
            </p:cNvSpPr>
            <p:nvPr/>
          </p:nvSpPr>
          <p:spPr>
            <a:xfrm>
              <a:off x="1509015" y="1926607"/>
              <a:ext cx="2404872" cy="2404872"/>
            </a:xfrm>
            <a:prstGeom prst="donut">
              <a:avLst>
                <a:gd name="adj" fmla="val 91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5" name="空心弧 4"/>
            <p:cNvSpPr/>
            <p:nvPr/>
          </p:nvSpPr>
          <p:spPr>
            <a:xfrm rot="5686111">
              <a:off x="1507238" y="1924831"/>
              <a:ext cx="2408425" cy="2408425"/>
            </a:xfrm>
            <a:prstGeom prst="blockArc">
              <a:avLst>
                <a:gd name="adj1" fmla="val 10800000"/>
                <a:gd name="adj2" fmla="val 1999541"/>
                <a:gd name="adj3" fmla="val 9160"/>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grpSp>
      <p:grpSp>
        <p:nvGrpSpPr>
          <p:cNvPr id="36" name="组合 35"/>
          <p:cNvGrpSpPr/>
          <p:nvPr/>
        </p:nvGrpSpPr>
        <p:grpSpPr>
          <a:xfrm>
            <a:off x="1595643" y="2313435"/>
            <a:ext cx="2231616" cy="3311205"/>
            <a:chOff x="1595643" y="2313435"/>
            <a:chExt cx="2231616" cy="3311205"/>
          </a:xfrm>
        </p:grpSpPr>
        <p:grpSp>
          <p:nvGrpSpPr>
            <p:cNvPr id="13" name="组合 12"/>
            <p:cNvGrpSpPr/>
            <p:nvPr/>
          </p:nvGrpSpPr>
          <p:grpSpPr>
            <a:xfrm>
              <a:off x="2089636" y="2313435"/>
              <a:ext cx="1567294" cy="1631216"/>
              <a:chOff x="1992105" y="2613392"/>
              <a:chExt cx="1567294" cy="1631216"/>
            </a:xfrm>
          </p:grpSpPr>
          <p:sp>
            <p:nvSpPr>
              <p:cNvPr id="11" name="文本框 10"/>
              <p:cNvSpPr txBox="1"/>
              <p:nvPr/>
            </p:nvSpPr>
            <p:spPr>
              <a:xfrm>
                <a:off x="1992105" y="2613392"/>
                <a:ext cx="1159292" cy="1631216"/>
              </a:xfrm>
              <a:prstGeom prst="rect">
                <a:avLst/>
              </a:prstGeom>
              <a:noFill/>
            </p:spPr>
            <p:txBody>
              <a:bodyPr wrap="none" rtlCol="0">
                <a:spAutoFit/>
              </a:bodyPr>
              <a:lstStyle/>
              <a:p>
                <a:pPr algn="ctr"/>
                <a:r>
                  <a:rPr lang="en-US" altLang="zh-CN" sz="10000">
                    <a:solidFill>
                      <a:schemeClr val="tx1">
                        <a:lumMod val="75000"/>
                        <a:lumOff val="25000"/>
                      </a:schemeClr>
                    </a:solidFill>
                    <a:latin typeface="Swiss911 XCm BT" panose="020B0708030702060204" pitchFamily="34" charset="0"/>
                    <a:ea typeface="微软雅黑 Light" panose="020B0502040204020203" pitchFamily="34" charset="-122"/>
                  </a:rPr>
                  <a:t>58</a:t>
                </a:r>
                <a:endParaRPr lang="zh-CN" altLang="en-US" sz="10000">
                  <a:solidFill>
                    <a:schemeClr val="tx1">
                      <a:lumMod val="75000"/>
                      <a:lumOff val="25000"/>
                    </a:schemeClr>
                  </a:solidFill>
                  <a:latin typeface="Swiss911 XCm BT" panose="020B0708030702060204" pitchFamily="34" charset="0"/>
                  <a:ea typeface="微软雅黑 Light" panose="020B0502040204020203" pitchFamily="34" charset="-122"/>
                </a:endParaRPr>
              </a:p>
            </p:txBody>
          </p:sp>
          <p:sp>
            <p:nvSpPr>
              <p:cNvPr id="12" name="文本框 11"/>
              <p:cNvSpPr txBox="1"/>
              <p:nvPr/>
            </p:nvSpPr>
            <p:spPr>
              <a:xfrm>
                <a:off x="2983600" y="3333750"/>
                <a:ext cx="575799" cy="646331"/>
              </a:xfrm>
              <a:prstGeom prst="rect">
                <a:avLst/>
              </a:prstGeom>
              <a:noFill/>
            </p:spPr>
            <p:txBody>
              <a:bodyPr wrap="none" rtlCol="0">
                <a:spAutoFit/>
              </a:bodyPr>
              <a:lstStyle/>
              <a:p>
                <a:pPr algn="ctr"/>
                <a:r>
                  <a:rPr lang="en-US" altLang="zh-CN" sz="3600" b="1">
                    <a:solidFill>
                      <a:schemeClr val="bg1">
                        <a:lumMod val="50000"/>
                      </a:schemeClr>
                    </a:solidFill>
                    <a:latin typeface="微软雅黑 Light" panose="020B0502040204020203" pitchFamily="34" charset="-122"/>
                    <a:ea typeface="微软雅黑 Light" panose="020B0502040204020203" pitchFamily="34" charset="-122"/>
                  </a:rPr>
                  <a:t>%</a:t>
                </a:r>
                <a:endParaRPr lang="zh-CN" altLang="en-US" sz="3600" b="1">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文本框 13"/>
            <p:cNvSpPr txBox="1"/>
            <p:nvPr/>
          </p:nvSpPr>
          <p:spPr>
            <a:xfrm>
              <a:off x="1767122" y="4455222"/>
              <a:ext cx="1888659" cy="553998"/>
            </a:xfrm>
            <a:prstGeom prst="rect">
              <a:avLst/>
            </a:prstGeom>
            <a:noFill/>
          </p:spPr>
          <p:txBody>
            <a:bodyPr wrap="none" rtlCol="0">
              <a:spAutoFit/>
            </a:bodyPr>
            <a:lstStyle/>
            <a:p>
              <a:pPr algn="ctr"/>
              <a:r>
                <a:rPr lang="zh-CN" altLang="en-US" sz="3000">
                  <a:solidFill>
                    <a:srgbClr val="E75047"/>
                  </a:solidFill>
                  <a:latin typeface="微软雅黑 Light" panose="020B0502040204020203" pitchFamily="34" charset="-122"/>
                  <a:ea typeface="微软雅黑 Light" panose="020B0502040204020203" pitchFamily="34" charset="-122"/>
                </a:rPr>
                <a:t>外表</a:t>
              </a:r>
              <a:r>
                <a:rPr lang="en-US" altLang="zh-CN" sz="3000">
                  <a:solidFill>
                    <a:srgbClr val="E75047"/>
                  </a:solidFill>
                  <a:latin typeface="微软雅黑 Light" panose="020B0502040204020203" pitchFamily="34" charset="-122"/>
                  <a:ea typeface="微软雅黑 Light" panose="020B0502040204020203" pitchFamily="34" charset="-122"/>
                </a:rPr>
                <a:t>/</a:t>
              </a:r>
              <a:r>
                <a:rPr lang="zh-CN" altLang="en-US" sz="3000">
                  <a:solidFill>
                    <a:srgbClr val="E75047"/>
                  </a:solidFill>
                  <a:latin typeface="微软雅黑 Light" panose="020B0502040204020203" pitchFamily="34" charset="-122"/>
                  <a:ea typeface="微软雅黑 Light" panose="020B0502040204020203" pitchFamily="34" charset="-122"/>
                </a:rPr>
                <a:t>形象</a:t>
              </a:r>
            </a:p>
          </p:txBody>
        </p:sp>
        <p:sp>
          <p:nvSpPr>
            <p:cNvPr id="16" name="文本框 15"/>
            <p:cNvSpPr txBox="1"/>
            <p:nvPr/>
          </p:nvSpPr>
          <p:spPr>
            <a:xfrm>
              <a:off x="1595643" y="5039865"/>
              <a:ext cx="2231616"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仪态，表情，视线，衣服色彩，姿势，态度</a:t>
              </a:r>
            </a:p>
          </p:txBody>
        </p:sp>
      </p:grpSp>
      <p:sp>
        <p:nvSpPr>
          <p:cNvPr id="19" name="同心圆 18"/>
          <p:cNvSpPr>
            <a:spLocks noChangeAspect="1"/>
          </p:cNvSpPr>
          <p:nvPr/>
        </p:nvSpPr>
        <p:spPr>
          <a:xfrm>
            <a:off x="4893565" y="1926607"/>
            <a:ext cx="2404872" cy="2404872"/>
          </a:xfrm>
          <a:prstGeom prst="donut">
            <a:avLst>
              <a:gd name="adj" fmla="val 91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grpSp>
        <p:nvGrpSpPr>
          <p:cNvPr id="43" name="组合 42"/>
          <p:cNvGrpSpPr/>
          <p:nvPr/>
        </p:nvGrpSpPr>
        <p:grpSpPr>
          <a:xfrm>
            <a:off x="4891788" y="1924831"/>
            <a:ext cx="2408425" cy="2408425"/>
            <a:chOff x="4891788" y="1924831"/>
            <a:chExt cx="2408425" cy="2408425"/>
          </a:xfrm>
        </p:grpSpPr>
        <p:sp>
          <p:nvSpPr>
            <p:cNvPr id="40" name="同心圆 39"/>
            <p:cNvSpPr>
              <a:spLocks noChangeAspect="1"/>
            </p:cNvSpPr>
            <p:nvPr/>
          </p:nvSpPr>
          <p:spPr>
            <a:xfrm>
              <a:off x="4893565" y="1926607"/>
              <a:ext cx="2404872" cy="2404872"/>
            </a:xfrm>
            <a:prstGeom prst="donut">
              <a:avLst>
                <a:gd name="adj" fmla="val 91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20" name="空心弧 19"/>
            <p:cNvSpPr/>
            <p:nvPr/>
          </p:nvSpPr>
          <p:spPr>
            <a:xfrm rot="5686111">
              <a:off x="4891788" y="1924831"/>
              <a:ext cx="2408425" cy="2408425"/>
            </a:xfrm>
            <a:prstGeom prst="blockArc">
              <a:avLst>
                <a:gd name="adj1" fmla="val 10800000"/>
                <a:gd name="adj2" fmla="val 17079693"/>
                <a:gd name="adj3" fmla="val 914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grpSp>
      <p:grpSp>
        <p:nvGrpSpPr>
          <p:cNvPr id="37" name="组合 36"/>
          <p:cNvGrpSpPr/>
          <p:nvPr/>
        </p:nvGrpSpPr>
        <p:grpSpPr>
          <a:xfrm>
            <a:off x="4980193" y="2313435"/>
            <a:ext cx="2231616" cy="3311205"/>
            <a:chOff x="4980193" y="2313435"/>
            <a:chExt cx="2231616" cy="3311205"/>
          </a:xfrm>
        </p:grpSpPr>
        <p:grpSp>
          <p:nvGrpSpPr>
            <p:cNvPr id="21" name="组合 20"/>
            <p:cNvGrpSpPr/>
            <p:nvPr/>
          </p:nvGrpSpPr>
          <p:grpSpPr>
            <a:xfrm>
              <a:off x="5474186" y="2313435"/>
              <a:ext cx="1567294" cy="1631216"/>
              <a:chOff x="1992105" y="2613392"/>
              <a:chExt cx="1567294" cy="1631216"/>
            </a:xfrm>
          </p:grpSpPr>
          <p:sp>
            <p:nvSpPr>
              <p:cNvPr id="24" name="文本框 23"/>
              <p:cNvSpPr txBox="1"/>
              <p:nvPr/>
            </p:nvSpPr>
            <p:spPr>
              <a:xfrm>
                <a:off x="1992105" y="2613392"/>
                <a:ext cx="1159292" cy="1631216"/>
              </a:xfrm>
              <a:prstGeom prst="rect">
                <a:avLst/>
              </a:prstGeom>
              <a:noFill/>
            </p:spPr>
            <p:txBody>
              <a:bodyPr wrap="none" rtlCol="0">
                <a:spAutoFit/>
              </a:bodyPr>
              <a:lstStyle/>
              <a:p>
                <a:pPr algn="ctr"/>
                <a:r>
                  <a:rPr lang="en-US" altLang="zh-CN" sz="10000">
                    <a:solidFill>
                      <a:schemeClr val="tx1">
                        <a:lumMod val="75000"/>
                        <a:lumOff val="25000"/>
                      </a:schemeClr>
                    </a:solidFill>
                    <a:latin typeface="Swiss911 XCm BT" panose="020B0708030702060204" pitchFamily="34" charset="0"/>
                    <a:ea typeface="微软雅黑 Light" panose="020B0502040204020203" pitchFamily="34" charset="-122"/>
                  </a:rPr>
                  <a:t>35</a:t>
                </a:r>
                <a:endParaRPr lang="zh-CN" altLang="en-US" sz="10000">
                  <a:solidFill>
                    <a:schemeClr val="tx1">
                      <a:lumMod val="75000"/>
                      <a:lumOff val="25000"/>
                    </a:schemeClr>
                  </a:solidFill>
                  <a:latin typeface="Swiss911 XCm BT" panose="020B0708030702060204" pitchFamily="34" charset="0"/>
                  <a:ea typeface="微软雅黑 Light" panose="020B0502040204020203" pitchFamily="34" charset="-122"/>
                </a:endParaRPr>
              </a:p>
            </p:txBody>
          </p:sp>
          <p:sp>
            <p:nvSpPr>
              <p:cNvPr id="25" name="文本框 24"/>
              <p:cNvSpPr txBox="1"/>
              <p:nvPr/>
            </p:nvSpPr>
            <p:spPr>
              <a:xfrm>
                <a:off x="2983600" y="3333750"/>
                <a:ext cx="575799" cy="646331"/>
              </a:xfrm>
              <a:prstGeom prst="rect">
                <a:avLst/>
              </a:prstGeom>
              <a:noFill/>
            </p:spPr>
            <p:txBody>
              <a:bodyPr wrap="none" rtlCol="0">
                <a:spAutoFit/>
              </a:bodyPr>
              <a:lstStyle/>
              <a:p>
                <a:pPr algn="ctr"/>
                <a:r>
                  <a:rPr lang="en-US" altLang="zh-CN" sz="3600" b="1">
                    <a:solidFill>
                      <a:schemeClr val="bg1">
                        <a:lumMod val="50000"/>
                      </a:schemeClr>
                    </a:solidFill>
                    <a:latin typeface="微软雅黑 Light" panose="020B0502040204020203" pitchFamily="34" charset="-122"/>
                    <a:ea typeface="微软雅黑 Light" panose="020B0502040204020203" pitchFamily="34" charset="-122"/>
                  </a:rPr>
                  <a:t>%</a:t>
                </a:r>
                <a:endParaRPr lang="zh-CN" altLang="en-US" sz="3600" b="1">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文本框 21"/>
            <p:cNvSpPr txBox="1"/>
            <p:nvPr/>
          </p:nvSpPr>
          <p:spPr>
            <a:xfrm>
              <a:off x="5618948" y="4455222"/>
              <a:ext cx="954107" cy="553998"/>
            </a:xfrm>
            <a:prstGeom prst="rect">
              <a:avLst/>
            </a:prstGeom>
            <a:noFill/>
          </p:spPr>
          <p:txBody>
            <a:bodyPr wrap="none" rtlCol="0">
              <a:spAutoFit/>
            </a:bodyPr>
            <a:lstStyle/>
            <a:p>
              <a:pPr algn="ctr"/>
              <a:r>
                <a:rPr lang="zh-CN" altLang="en-US" sz="3000">
                  <a:solidFill>
                    <a:srgbClr val="E75047"/>
                  </a:solidFill>
                  <a:latin typeface="微软雅黑 Light" panose="020B0502040204020203" pitchFamily="34" charset="-122"/>
                  <a:ea typeface="微软雅黑 Light" panose="020B0502040204020203" pitchFamily="34" charset="-122"/>
                </a:rPr>
                <a:t>声音</a:t>
              </a:r>
            </a:p>
          </p:txBody>
        </p:sp>
        <p:sp>
          <p:nvSpPr>
            <p:cNvPr id="23" name="文本框 22"/>
            <p:cNvSpPr txBox="1"/>
            <p:nvPr/>
          </p:nvSpPr>
          <p:spPr>
            <a:xfrm>
              <a:off x="4980193" y="5039865"/>
              <a:ext cx="2231616" cy="584775"/>
            </a:xfrm>
            <a:prstGeom prst="rect">
              <a:avLst/>
            </a:prstGeom>
            <a:noFill/>
          </p:spPr>
          <p:txBody>
            <a:bodyPr wrap="square" rtlCol="0">
              <a:spAutoFit/>
            </a:bodyPr>
            <a:lstStyle/>
            <a:p>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音调，语气，用词，说话速度，音量</a:t>
              </a:r>
            </a:p>
          </p:txBody>
        </p:sp>
      </p:grpSp>
      <p:sp>
        <p:nvSpPr>
          <p:cNvPr id="27" name="同心圆 26"/>
          <p:cNvSpPr>
            <a:spLocks noChangeAspect="1"/>
          </p:cNvSpPr>
          <p:nvPr/>
        </p:nvSpPr>
        <p:spPr>
          <a:xfrm>
            <a:off x="8278115" y="1926607"/>
            <a:ext cx="2404872" cy="2404872"/>
          </a:xfrm>
          <a:prstGeom prst="donut">
            <a:avLst>
              <a:gd name="adj" fmla="val 91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grpSp>
        <p:nvGrpSpPr>
          <p:cNvPr id="42" name="组合 41"/>
          <p:cNvGrpSpPr/>
          <p:nvPr/>
        </p:nvGrpSpPr>
        <p:grpSpPr>
          <a:xfrm>
            <a:off x="8276338" y="1924831"/>
            <a:ext cx="2408425" cy="2408425"/>
            <a:chOff x="8276338" y="1924831"/>
            <a:chExt cx="2408425" cy="2408425"/>
          </a:xfrm>
        </p:grpSpPr>
        <p:sp>
          <p:nvSpPr>
            <p:cNvPr id="41" name="同心圆 40"/>
            <p:cNvSpPr>
              <a:spLocks noChangeAspect="1"/>
            </p:cNvSpPr>
            <p:nvPr/>
          </p:nvSpPr>
          <p:spPr>
            <a:xfrm>
              <a:off x="8278115" y="1926607"/>
              <a:ext cx="2404872" cy="2404872"/>
            </a:xfrm>
            <a:prstGeom prst="donut">
              <a:avLst>
                <a:gd name="adj" fmla="val 91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28" name="空心弧 27"/>
            <p:cNvSpPr/>
            <p:nvPr/>
          </p:nvSpPr>
          <p:spPr>
            <a:xfrm rot="5686111">
              <a:off x="8276338" y="1924831"/>
              <a:ext cx="2408425" cy="2408425"/>
            </a:xfrm>
            <a:prstGeom prst="blockArc">
              <a:avLst>
                <a:gd name="adj1" fmla="val 10800000"/>
                <a:gd name="adj2" fmla="val 13209985"/>
                <a:gd name="adj3" fmla="val 9265"/>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grpSp>
      <p:grpSp>
        <p:nvGrpSpPr>
          <p:cNvPr id="38" name="组合 37"/>
          <p:cNvGrpSpPr/>
          <p:nvPr/>
        </p:nvGrpSpPr>
        <p:grpSpPr>
          <a:xfrm>
            <a:off x="8364743" y="2313435"/>
            <a:ext cx="2231616" cy="3064984"/>
            <a:chOff x="8364743" y="2313435"/>
            <a:chExt cx="2231616" cy="3064984"/>
          </a:xfrm>
        </p:grpSpPr>
        <p:grpSp>
          <p:nvGrpSpPr>
            <p:cNvPr id="29" name="组合 28"/>
            <p:cNvGrpSpPr/>
            <p:nvPr/>
          </p:nvGrpSpPr>
          <p:grpSpPr>
            <a:xfrm>
              <a:off x="9102392" y="2313435"/>
              <a:ext cx="1044238" cy="1631216"/>
              <a:chOff x="2235761" y="2613392"/>
              <a:chExt cx="1044238" cy="1631216"/>
            </a:xfrm>
          </p:grpSpPr>
          <p:sp>
            <p:nvSpPr>
              <p:cNvPr id="32" name="文本框 31"/>
              <p:cNvSpPr txBox="1"/>
              <p:nvPr/>
            </p:nvSpPr>
            <p:spPr>
              <a:xfrm>
                <a:off x="2235761" y="2613392"/>
                <a:ext cx="671979" cy="1631216"/>
              </a:xfrm>
              <a:prstGeom prst="rect">
                <a:avLst/>
              </a:prstGeom>
              <a:noFill/>
            </p:spPr>
            <p:txBody>
              <a:bodyPr wrap="none" rtlCol="0">
                <a:spAutoFit/>
              </a:bodyPr>
              <a:lstStyle/>
              <a:p>
                <a:pPr algn="ctr"/>
                <a:r>
                  <a:rPr lang="en-US" altLang="zh-CN" sz="10000">
                    <a:solidFill>
                      <a:schemeClr val="tx1">
                        <a:lumMod val="75000"/>
                        <a:lumOff val="25000"/>
                      </a:schemeClr>
                    </a:solidFill>
                    <a:latin typeface="Swiss911 XCm BT" panose="020B0708030702060204" pitchFamily="34" charset="0"/>
                    <a:ea typeface="微软雅黑 Light" panose="020B0502040204020203" pitchFamily="34" charset="-122"/>
                  </a:rPr>
                  <a:t>7</a:t>
                </a:r>
                <a:endParaRPr lang="zh-CN" altLang="en-US" sz="10000">
                  <a:solidFill>
                    <a:schemeClr val="tx1">
                      <a:lumMod val="75000"/>
                      <a:lumOff val="25000"/>
                    </a:schemeClr>
                  </a:solidFill>
                  <a:latin typeface="Swiss911 XCm BT" panose="020B0708030702060204" pitchFamily="34" charset="0"/>
                  <a:ea typeface="微软雅黑 Light" panose="020B0502040204020203" pitchFamily="34" charset="-122"/>
                </a:endParaRPr>
              </a:p>
            </p:txBody>
          </p:sp>
          <p:sp>
            <p:nvSpPr>
              <p:cNvPr id="33" name="文本框 32"/>
              <p:cNvSpPr txBox="1"/>
              <p:nvPr/>
            </p:nvSpPr>
            <p:spPr>
              <a:xfrm>
                <a:off x="2704200" y="3333750"/>
                <a:ext cx="575799" cy="646331"/>
              </a:xfrm>
              <a:prstGeom prst="rect">
                <a:avLst/>
              </a:prstGeom>
              <a:noFill/>
            </p:spPr>
            <p:txBody>
              <a:bodyPr wrap="none" rtlCol="0">
                <a:spAutoFit/>
              </a:bodyPr>
              <a:lstStyle/>
              <a:p>
                <a:pPr algn="ctr"/>
                <a:r>
                  <a:rPr lang="en-US" altLang="zh-CN" sz="3600" b="1">
                    <a:solidFill>
                      <a:schemeClr val="bg1">
                        <a:lumMod val="50000"/>
                      </a:schemeClr>
                    </a:solidFill>
                    <a:latin typeface="微软雅黑 Light" panose="020B0502040204020203" pitchFamily="34" charset="-122"/>
                    <a:ea typeface="微软雅黑 Light" panose="020B0502040204020203" pitchFamily="34" charset="-122"/>
                  </a:rPr>
                  <a:t>%</a:t>
                </a:r>
                <a:endParaRPr lang="zh-CN" altLang="en-US" sz="3600" b="1">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30" name="文本框 29"/>
            <p:cNvSpPr txBox="1"/>
            <p:nvPr/>
          </p:nvSpPr>
          <p:spPr>
            <a:xfrm>
              <a:off x="8618777" y="4455222"/>
              <a:ext cx="1723549" cy="553998"/>
            </a:xfrm>
            <a:prstGeom prst="rect">
              <a:avLst/>
            </a:prstGeom>
            <a:noFill/>
          </p:spPr>
          <p:txBody>
            <a:bodyPr wrap="none" rtlCol="0">
              <a:spAutoFit/>
            </a:bodyPr>
            <a:lstStyle/>
            <a:p>
              <a:pPr algn="ctr"/>
              <a:r>
                <a:rPr lang="zh-CN" altLang="en-US" sz="3000">
                  <a:solidFill>
                    <a:srgbClr val="E75047"/>
                  </a:solidFill>
                  <a:latin typeface="微软雅黑 Light" panose="020B0502040204020203" pitchFamily="34" charset="-122"/>
                  <a:ea typeface="微软雅黑 Light" panose="020B0502040204020203" pitchFamily="34" charset="-122"/>
                </a:rPr>
                <a:t>言词内容</a:t>
              </a:r>
            </a:p>
          </p:txBody>
        </p:sp>
        <p:sp>
          <p:nvSpPr>
            <p:cNvPr id="31" name="文本框 30"/>
            <p:cNvSpPr txBox="1"/>
            <p:nvPr/>
          </p:nvSpPr>
          <p:spPr>
            <a:xfrm>
              <a:off x="8364743" y="5039865"/>
              <a:ext cx="2231616" cy="338554"/>
            </a:xfrm>
            <a:prstGeom prst="rect">
              <a:avLst/>
            </a:prstGeom>
            <a:noFill/>
          </p:spPr>
          <p:txBody>
            <a:bodyPr wrap="square" rtlCol="0">
              <a:spAutoFit/>
            </a:bodyPr>
            <a:lstStyle/>
            <a:p>
              <a:r>
                <a:rPr lang="zh-CN" altLang="en-US" sz="1600">
                  <a:solidFill>
                    <a:schemeClr val="tx1">
                      <a:lumMod val="75000"/>
                      <a:lumOff val="25000"/>
                    </a:schemeClr>
                  </a:solidFill>
                  <a:latin typeface="微软雅黑 Light" panose="020B0502040204020203" pitchFamily="34" charset="-122"/>
                  <a:ea typeface="微软雅黑 Light" panose="020B0502040204020203" pitchFamily="34" charset="-122"/>
                </a:rPr>
                <a:t>说话的话题及内容方面</a:t>
              </a:r>
            </a:p>
          </p:txBody>
        </p:sp>
      </p:grpSp>
      <p:sp>
        <p:nvSpPr>
          <p:cNvPr id="35" name="文本框 34"/>
          <p:cNvSpPr txBox="1"/>
          <p:nvPr/>
        </p:nvSpPr>
        <p:spPr>
          <a:xfrm>
            <a:off x="2485075" y="6019800"/>
            <a:ext cx="7221850" cy="369332"/>
          </a:xfrm>
          <a:prstGeom prst="rect">
            <a:avLst/>
          </a:prstGeom>
          <a:noFill/>
        </p:spPr>
        <p:txBody>
          <a:bodyPr wrap="none" rtlCol="0">
            <a:spAutoFit/>
          </a:bodyPr>
          <a:lstStyle/>
          <a:p>
            <a:pPr algn="ctr"/>
            <a:r>
              <a:rPr lang="en-US" altLang="zh-CN" b="1">
                <a:solidFill>
                  <a:schemeClr val="tx1">
                    <a:lumMod val="75000"/>
                    <a:lumOff val="25000"/>
                  </a:schemeClr>
                </a:solidFill>
                <a:latin typeface="微软雅黑 Light" panose="020B0502040204020203" pitchFamily="34" charset="-122"/>
                <a:ea typeface="微软雅黑 Light" panose="020B0502040204020203" pitchFamily="34" charset="-122"/>
              </a:rPr>
              <a:t>Tips</a:t>
            </a:r>
            <a:r>
              <a:rPr lang="zh-CN" altLang="en-US" b="1">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我们应该把注意力放在</a:t>
            </a:r>
            <a:r>
              <a:rPr lang="en-US" altLang="zh-CN" b="1">
                <a:solidFill>
                  <a:srgbClr val="E75047"/>
                </a:solidFill>
                <a:latin typeface="微软雅黑 Light" panose="020B0502040204020203" pitchFamily="34" charset="-122"/>
                <a:ea typeface="微软雅黑 Light" panose="020B0502040204020203" pitchFamily="34" charset="-122"/>
              </a:rPr>
              <a:t>93%</a:t>
            </a: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的关键因素上（</a:t>
            </a:r>
            <a:r>
              <a:rPr lang="zh-CN" altLang="en-US" b="1">
                <a:solidFill>
                  <a:srgbClr val="E75047"/>
                </a:solidFill>
                <a:latin typeface="微软雅黑 Light" panose="020B0502040204020203" pitchFamily="34" charset="-122"/>
                <a:ea typeface="微软雅黑 Light" panose="020B0502040204020203" pitchFamily="34" charset="-122"/>
              </a:rPr>
              <a:t>外表</a:t>
            </a:r>
            <a:r>
              <a:rPr lang="en-US" altLang="zh-CN" b="1">
                <a:solidFill>
                  <a:srgbClr val="E75047"/>
                </a:solidFill>
                <a:latin typeface="微软雅黑 Light" panose="020B0502040204020203" pitchFamily="34" charset="-122"/>
                <a:ea typeface="微软雅黑 Light" panose="020B0502040204020203" pitchFamily="34" charset="-122"/>
              </a:rPr>
              <a:t>/</a:t>
            </a:r>
            <a:r>
              <a:rPr lang="zh-CN" altLang="en-US" b="1">
                <a:solidFill>
                  <a:srgbClr val="E75047"/>
                </a:solidFill>
                <a:latin typeface="微软雅黑 Light" panose="020B0502040204020203" pitchFamily="34" charset="-122"/>
                <a:ea typeface="微软雅黑 Light" panose="020B0502040204020203" pitchFamily="34" charset="-122"/>
              </a:rPr>
              <a:t>形象</a:t>
            </a:r>
            <a:r>
              <a:rPr lang="en-US" altLang="zh-CN" b="1">
                <a:solidFill>
                  <a:srgbClr val="E75047"/>
                </a:solidFill>
                <a:latin typeface="微软雅黑 Light" panose="020B0502040204020203" pitchFamily="34" charset="-122"/>
                <a:ea typeface="微软雅黑 Light" panose="020B0502040204020203" pitchFamily="34" charset="-122"/>
              </a:rPr>
              <a:t>+</a:t>
            </a:r>
            <a:r>
              <a:rPr lang="zh-CN" altLang="en-US" b="1">
                <a:solidFill>
                  <a:srgbClr val="E75047"/>
                </a:solidFill>
                <a:latin typeface="微软雅黑 Light" panose="020B0502040204020203" pitchFamily="34" charset="-122"/>
                <a:ea typeface="微软雅黑 Light" panose="020B0502040204020203" pitchFamily="34" charset="-122"/>
              </a:rPr>
              <a:t>声音</a:t>
            </a: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a:t>
            </a:r>
          </a:p>
        </p:txBody>
      </p:sp>
      <p:sp>
        <p:nvSpPr>
          <p:cNvPr id="45"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3206972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heel(1)">
                                      <p:cBhvr>
                                        <p:cTn id="21" dur="1000"/>
                                        <p:tgtEl>
                                          <p:spTgt spid="44"/>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up)">
                                      <p:cBhvr>
                                        <p:cTn id="25" dur="1000"/>
                                        <p:tgtEl>
                                          <p:spTgt spid="36"/>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4000"/>
                            </p:stCondLst>
                            <p:childTnLst>
                              <p:par>
                                <p:cTn id="31" presetID="21" presetClass="entr" presetSubtype="1"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heel(1)">
                                      <p:cBhvr>
                                        <p:cTn id="33" dur="1000"/>
                                        <p:tgtEl>
                                          <p:spTgt spid="43"/>
                                        </p:tgtEl>
                                      </p:cBhvr>
                                    </p:animEffect>
                                  </p:childTnLst>
                                </p:cTn>
                              </p:par>
                            </p:childTnLst>
                          </p:cTn>
                        </p:par>
                        <p:par>
                          <p:cTn id="34" fill="hold">
                            <p:stCondLst>
                              <p:cond delay="5000"/>
                            </p:stCondLst>
                            <p:childTnLst>
                              <p:par>
                                <p:cTn id="35" presetID="22" presetClass="entr" presetSubtype="1"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1000"/>
                                        <p:tgtEl>
                                          <p:spTgt spid="37"/>
                                        </p:tgtEl>
                                      </p:cBhvr>
                                    </p:animEffect>
                                  </p:childTnLst>
                                </p:cTn>
                              </p:par>
                            </p:childTnLst>
                          </p:cTn>
                        </p:par>
                        <p:par>
                          <p:cTn id="38" fill="hold">
                            <p:stCondLst>
                              <p:cond delay="60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6500"/>
                            </p:stCondLst>
                            <p:childTnLst>
                              <p:par>
                                <p:cTn id="43" presetID="21" presetClass="entr" presetSubtype="1" fill="hold"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heel(1)">
                                      <p:cBhvr>
                                        <p:cTn id="45" dur="1000"/>
                                        <p:tgtEl>
                                          <p:spTgt spid="42"/>
                                        </p:tgtEl>
                                      </p:cBhvr>
                                    </p:animEffect>
                                  </p:childTnLst>
                                </p:cTn>
                              </p:par>
                            </p:childTnLst>
                          </p:cTn>
                        </p:par>
                        <p:par>
                          <p:cTn id="46" fill="hold">
                            <p:stCondLst>
                              <p:cond delay="7500"/>
                            </p:stCondLst>
                            <p:childTnLst>
                              <p:par>
                                <p:cTn id="47" presetID="22" presetClass="entr" presetSubtype="1"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up)">
                                      <p:cBhvr>
                                        <p:cTn id="49" dur="1000"/>
                                        <p:tgtEl>
                                          <p:spTgt spid="38"/>
                                        </p:tgtEl>
                                      </p:cBhvr>
                                    </p:animEffect>
                                  </p:childTnLst>
                                </p:cTn>
                              </p:par>
                            </p:childTnLst>
                          </p:cTn>
                        </p:par>
                        <p:par>
                          <p:cTn id="50" fill="hold">
                            <p:stCondLst>
                              <p:cond delay="8500"/>
                            </p:stCondLst>
                            <p:childTnLst>
                              <p:par>
                                <p:cTn id="51" presetID="22" presetClass="entr" presetSubtype="8"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1000"/>
                                        <p:tgtEl>
                                          <p:spTgt spid="35"/>
                                        </p:tgtEl>
                                      </p:cBhvr>
                                    </p:animEffect>
                                  </p:childTnLst>
                                </p:cTn>
                              </p:par>
                            </p:childTnLst>
                          </p:cTn>
                        </p:par>
                        <p:par>
                          <p:cTn id="54" fill="hold">
                            <p:stCondLst>
                              <p:cond delay="9500"/>
                            </p:stCondLst>
                            <p:childTnLst>
                              <p:par>
                                <p:cTn id="55" presetID="10" presetClass="entr" presetSubtype="0" fill="hold" grpId="0"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animBg="1"/>
      <p:bldP spid="19" grpId="0" animBg="1"/>
      <p:bldP spid="27" grpId="0" animBg="1"/>
      <p:bldP spid="35" grpId="0"/>
      <p:bldP spid="4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商务人士形象基本要求</a:t>
            </a:r>
          </a:p>
        </p:txBody>
      </p:sp>
      <p:sp>
        <p:nvSpPr>
          <p:cNvPr id="3" name="文本框 2"/>
          <p:cNvSpPr txBox="1"/>
          <p:nvPr/>
        </p:nvSpPr>
        <p:spPr>
          <a:xfrm>
            <a:off x="5123618" y="1104900"/>
            <a:ext cx="1944763"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您应当拥有的</a:t>
            </a:r>
            <a:r>
              <a:rPr lang="en-US" altLang="zh-CN">
                <a:solidFill>
                  <a:schemeClr val="tx1">
                    <a:lumMod val="75000"/>
                    <a:lumOff val="25000"/>
                  </a:schemeClr>
                </a:solidFill>
                <a:latin typeface="微软雅黑 Light" panose="020B0502040204020203" pitchFamily="34" charset="-122"/>
                <a:ea typeface="微软雅黑 Light" panose="020B0502040204020203" pitchFamily="34" charset="-122"/>
              </a:rPr>
              <a:t>……</a:t>
            </a:r>
          </a:p>
        </p:txBody>
      </p:sp>
      <p:sp>
        <p:nvSpPr>
          <p:cNvPr id="6" name="矩形 5"/>
          <p:cNvSpPr/>
          <p:nvPr/>
        </p:nvSpPr>
        <p:spPr>
          <a:xfrm>
            <a:off x="943428" y="1901372"/>
            <a:ext cx="3670637" cy="18161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4" name="矩形 33"/>
          <p:cNvSpPr/>
          <p:nvPr/>
        </p:nvSpPr>
        <p:spPr>
          <a:xfrm>
            <a:off x="943428" y="3857172"/>
            <a:ext cx="3670637" cy="24257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6" name="矩形 35"/>
          <p:cNvSpPr/>
          <p:nvPr/>
        </p:nvSpPr>
        <p:spPr>
          <a:xfrm>
            <a:off x="7577935" y="4466772"/>
            <a:ext cx="3670637" cy="18161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7" name="矩形 36"/>
          <p:cNvSpPr/>
          <p:nvPr/>
        </p:nvSpPr>
        <p:spPr>
          <a:xfrm>
            <a:off x="7577935" y="1901372"/>
            <a:ext cx="3670637" cy="24257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8" name="矩形 37"/>
          <p:cNvSpPr/>
          <p:nvPr/>
        </p:nvSpPr>
        <p:spPr>
          <a:xfrm>
            <a:off x="4759410" y="1901372"/>
            <a:ext cx="2673181" cy="4381500"/>
          </a:xfrm>
          <a:prstGeom prst="rect">
            <a:avLst/>
          </a:prstGeom>
          <a:blipFill>
            <a:blip r:embed="rId3"/>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nvGrpSpPr>
          <p:cNvPr id="53" name="组合 52"/>
          <p:cNvGrpSpPr/>
          <p:nvPr/>
        </p:nvGrpSpPr>
        <p:grpSpPr>
          <a:xfrm>
            <a:off x="1971995" y="2280867"/>
            <a:ext cx="2271410" cy="1207141"/>
            <a:chOff x="1971995" y="2280867"/>
            <a:chExt cx="2271410" cy="1207141"/>
          </a:xfrm>
        </p:grpSpPr>
        <p:sp>
          <p:nvSpPr>
            <p:cNvPr id="15" name="文本框 14"/>
            <p:cNvSpPr txBox="1"/>
            <p:nvPr/>
          </p:nvSpPr>
          <p:spPr>
            <a:xfrm>
              <a:off x="1971995" y="2280867"/>
              <a:ext cx="2167581" cy="646331"/>
            </a:xfrm>
            <a:prstGeom prst="rect">
              <a:avLst/>
            </a:prstGeom>
            <a:noFill/>
          </p:spPr>
          <p:txBody>
            <a:bodyPr wrap="none" rtlCol="0">
              <a:spAutoFit/>
            </a:bodyPr>
            <a:lstStyle/>
            <a:p>
              <a:r>
                <a:rPr lang="zh-CN" altLang="en-US" sz="3600">
                  <a:solidFill>
                    <a:schemeClr val="bg1"/>
                  </a:solidFill>
                  <a:latin typeface="微软雅黑 Light" panose="020B0502040204020203" pitchFamily="34" charset="-122"/>
                  <a:ea typeface="微软雅黑 Light" panose="020B0502040204020203" pitchFamily="34" charset="-122"/>
                </a:rPr>
                <a:t>仪容整洁 </a:t>
              </a:r>
            </a:p>
          </p:txBody>
        </p:sp>
        <p:sp>
          <p:nvSpPr>
            <p:cNvPr id="39" name="文本框 38"/>
            <p:cNvSpPr txBox="1"/>
            <p:nvPr/>
          </p:nvSpPr>
          <p:spPr>
            <a:xfrm>
              <a:off x="1971995" y="2934010"/>
              <a:ext cx="2271410" cy="553998"/>
            </a:xfrm>
            <a:prstGeom prst="rect">
              <a:avLst/>
            </a:prstGeom>
            <a:noFill/>
          </p:spPr>
          <p:txBody>
            <a:bodyPr wrap="square" rtlCol="0">
              <a:spAutoFit/>
            </a:bodyPr>
            <a:lstStyle/>
            <a:p>
              <a:r>
                <a:rPr lang="zh-CN" altLang="en-US" sz="1000" dirty="0" smtClean="0">
                  <a:solidFill>
                    <a:schemeClr val="accent3">
                      <a:lumMod val="20000"/>
                      <a:lumOff val="80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accent3">
                    <a:lumMod val="20000"/>
                    <a:lumOff val="80000"/>
                  </a:schemeClr>
                </a:solidFill>
                <a:latin typeface="微软雅黑 Light" panose="020B0502040204020203" pitchFamily="34" charset="-122"/>
                <a:ea typeface="微软雅黑 Light" panose="020B0502040204020203" pitchFamily="34" charset="-122"/>
              </a:endParaRPr>
            </a:p>
          </p:txBody>
        </p:sp>
      </p:grpSp>
      <p:grpSp>
        <p:nvGrpSpPr>
          <p:cNvPr id="54" name="组合 53"/>
          <p:cNvGrpSpPr/>
          <p:nvPr/>
        </p:nvGrpSpPr>
        <p:grpSpPr>
          <a:xfrm>
            <a:off x="1971995" y="4421901"/>
            <a:ext cx="2271410" cy="1668806"/>
            <a:chOff x="1971995" y="4421901"/>
            <a:chExt cx="2271410" cy="1668806"/>
          </a:xfrm>
        </p:grpSpPr>
        <p:sp>
          <p:nvSpPr>
            <p:cNvPr id="40" name="文本框 39"/>
            <p:cNvSpPr txBox="1"/>
            <p:nvPr/>
          </p:nvSpPr>
          <p:spPr>
            <a:xfrm>
              <a:off x="1971995" y="4421901"/>
              <a:ext cx="2167581" cy="646331"/>
            </a:xfrm>
            <a:prstGeom prst="rect">
              <a:avLst/>
            </a:prstGeom>
            <a:noFill/>
          </p:spPr>
          <p:txBody>
            <a:bodyPr wrap="none" rtlCol="0">
              <a:spAutoFit/>
            </a:bodyPr>
            <a:lstStyle/>
            <a:p>
              <a:r>
                <a:rPr lang="zh-CN" altLang="en-US" sz="3600">
                  <a:solidFill>
                    <a:schemeClr val="bg1"/>
                  </a:solidFill>
                  <a:latin typeface="微软雅黑 Light" panose="020B0502040204020203" pitchFamily="34" charset="-122"/>
                  <a:ea typeface="微软雅黑 Light" panose="020B0502040204020203" pitchFamily="34" charset="-122"/>
                </a:rPr>
                <a:t>着装得体 </a:t>
              </a:r>
            </a:p>
          </p:txBody>
        </p:sp>
        <p:sp>
          <p:nvSpPr>
            <p:cNvPr id="41" name="文本框 40"/>
            <p:cNvSpPr txBox="1"/>
            <p:nvPr/>
          </p:nvSpPr>
          <p:spPr>
            <a:xfrm>
              <a:off x="1971995" y="5075044"/>
              <a:ext cx="2271410" cy="1015663"/>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000" dirty="0">
                <a:solidFill>
                  <a:schemeClr val="bg1">
                    <a:lumMod val="75000"/>
                  </a:schemeClr>
                </a:solidFill>
                <a:latin typeface="微软雅黑 Light" panose="020B0502040204020203" pitchFamily="34" charset="-122"/>
                <a:ea typeface="微软雅黑 Light" panose="020B0502040204020203" pitchFamily="34" charset="-122"/>
              </a:endParaRPr>
            </a:p>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5" name="组合 54"/>
          <p:cNvGrpSpPr/>
          <p:nvPr/>
        </p:nvGrpSpPr>
        <p:grpSpPr>
          <a:xfrm>
            <a:off x="8863449" y="2526194"/>
            <a:ext cx="2271410" cy="1668806"/>
            <a:chOff x="8863449" y="2526194"/>
            <a:chExt cx="2271410" cy="1668806"/>
          </a:xfrm>
        </p:grpSpPr>
        <p:sp>
          <p:nvSpPr>
            <p:cNvPr id="42" name="文本框 41"/>
            <p:cNvSpPr txBox="1"/>
            <p:nvPr/>
          </p:nvSpPr>
          <p:spPr>
            <a:xfrm>
              <a:off x="8863449" y="2526194"/>
              <a:ext cx="2031325" cy="646331"/>
            </a:xfrm>
            <a:prstGeom prst="rect">
              <a:avLst/>
            </a:prstGeom>
            <a:noFill/>
          </p:spPr>
          <p:txBody>
            <a:bodyPr wrap="none" rtlCol="0">
              <a:spAutoFit/>
            </a:bodyPr>
            <a:lstStyle/>
            <a:p>
              <a:r>
                <a:rPr lang="zh-CN" altLang="en-US" sz="3600">
                  <a:solidFill>
                    <a:schemeClr val="bg1"/>
                  </a:solidFill>
                  <a:latin typeface="微软雅黑 Light" panose="020B0502040204020203" pitchFamily="34" charset="-122"/>
                  <a:ea typeface="微软雅黑 Light" panose="020B0502040204020203" pitchFamily="34" charset="-122"/>
                </a:rPr>
                <a:t>举止端庄</a:t>
              </a:r>
            </a:p>
          </p:txBody>
        </p:sp>
        <p:sp>
          <p:nvSpPr>
            <p:cNvPr id="43" name="文本框 42"/>
            <p:cNvSpPr txBox="1"/>
            <p:nvPr/>
          </p:nvSpPr>
          <p:spPr>
            <a:xfrm>
              <a:off x="8863449" y="3179337"/>
              <a:ext cx="2271410" cy="1015663"/>
            </a:xfrm>
            <a:prstGeom prst="rect">
              <a:avLst/>
            </a:prstGeom>
            <a:noFill/>
          </p:spPr>
          <p:txBody>
            <a:bodyPr wrap="square" rtlCol="0">
              <a:spAutoFit/>
            </a:bodyPr>
            <a:lstStyle/>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000" dirty="0">
                <a:solidFill>
                  <a:schemeClr val="bg1">
                    <a:lumMod val="75000"/>
                  </a:schemeClr>
                </a:solidFill>
                <a:latin typeface="微软雅黑 Light" panose="020B0502040204020203" pitchFamily="34" charset="-122"/>
                <a:ea typeface="微软雅黑 Light" panose="020B0502040204020203" pitchFamily="34" charset="-122"/>
              </a:endParaRPr>
            </a:p>
            <a:p>
              <a:r>
                <a:rPr lang="zh-CN" altLang="en-US" sz="10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6" name="组合 55"/>
          <p:cNvGrpSpPr/>
          <p:nvPr/>
        </p:nvGrpSpPr>
        <p:grpSpPr>
          <a:xfrm>
            <a:off x="8863449" y="4890252"/>
            <a:ext cx="2271410" cy="1207141"/>
            <a:chOff x="8863449" y="4890252"/>
            <a:chExt cx="2271410" cy="1207141"/>
          </a:xfrm>
        </p:grpSpPr>
        <p:sp>
          <p:nvSpPr>
            <p:cNvPr id="44" name="文本框 43"/>
            <p:cNvSpPr txBox="1"/>
            <p:nvPr/>
          </p:nvSpPr>
          <p:spPr>
            <a:xfrm>
              <a:off x="8863449" y="4890252"/>
              <a:ext cx="2031325" cy="646331"/>
            </a:xfrm>
            <a:prstGeom prst="rect">
              <a:avLst/>
            </a:prstGeom>
            <a:noFill/>
          </p:spPr>
          <p:txBody>
            <a:bodyPr wrap="none" rtlCol="0">
              <a:spAutoFit/>
            </a:bodyPr>
            <a:lstStyle/>
            <a:p>
              <a:r>
                <a:rPr lang="zh-CN" altLang="en-US" sz="3600">
                  <a:solidFill>
                    <a:schemeClr val="bg1"/>
                  </a:solidFill>
                  <a:latin typeface="微软雅黑 Light" panose="020B0502040204020203" pitchFamily="34" charset="-122"/>
                  <a:ea typeface="微软雅黑 Light" panose="020B0502040204020203" pitchFamily="34" charset="-122"/>
                </a:rPr>
                <a:t>言谈温雅</a:t>
              </a:r>
            </a:p>
          </p:txBody>
        </p:sp>
        <p:sp>
          <p:nvSpPr>
            <p:cNvPr id="45" name="文本框 44"/>
            <p:cNvSpPr txBox="1"/>
            <p:nvPr/>
          </p:nvSpPr>
          <p:spPr>
            <a:xfrm>
              <a:off x="8863449" y="5543395"/>
              <a:ext cx="2271410" cy="553998"/>
            </a:xfrm>
            <a:prstGeom prst="rect">
              <a:avLst/>
            </a:prstGeom>
            <a:noFill/>
          </p:spPr>
          <p:txBody>
            <a:bodyPr wrap="square" rtlCol="0">
              <a:spAutoFit/>
            </a:bodyPr>
            <a:lstStyle/>
            <a:p>
              <a:r>
                <a:rPr lang="zh-CN" altLang="en-US" sz="1000" dirty="0" smtClean="0">
                  <a:solidFill>
                    <a:schemeClr val="accent3">
                      <a:lumMod val="20000"/>
                      <a:lumOff val="80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000" dirty="0">
                <a:solidFill>
                  <a:schemeClr val="accent3">
                    <a:lumMod val="20000"/>
                    <a:lumOff val="80000"/>
                  </a:schemeClr>
                </a:solidFill>
                <a:latin typeface="微软雅黑 Light" panose="020B0502040204020203" pitchFamily="34" charset="-122"/>
                <a:ea typeface="微软雅黑 Light" panose="020B0502040204020203" pitchFamily="34" charset="-122"/>
              </a:endParaRPr>
            </a:p>
          </p:txBody>
        </p:sp>
      </p:grpSp>
      <p:sp>
        <p:nvSpPr>
          <p:cNvPr id="46" name="Freeform 5"/>
          <p:cNvSpPr>
            <a:spLocks noEditPoints="1"/>
          </p:cNvSpPr>
          <p:nvPr/>
        </p:nvSpPr>
        <p:spPr bwMode="auto">
          <a:xfrm>
            <a:off x="1323433" y="4437584"/>
            <a:ext cx="463550" cy="539899"/>
          </a:xfrm>
          <a:custGeom>
            <a:avLst/>
            <a:gdLst>
              <a:gd name="T0" fmla="*/ 1491 w 3050"/>
              <a:gd name="T1" fmla="*/ 3404 h 3564"/>
              <a:gd name="T2" fmla="*/ 1113 w 3050"/>
              <a:gd name="T3" fmla="*/ 3080 h 3564"/>
              <a:gd name="T4" fmla="*/ 1227 w 3050"/>
              <a:gd name="T5" fmla="*/ 1606 h 3564"/>
              <a:gd name="T6" fmla="*/ 1324 w 3050"/>
              <a:gd name="T7" fmla="*/ 1614 h 3564"/>
              <a:gd name="T8" fmla="*/ 1420 w 3050"/>
              <a:gd name="T9" fmla="*/ 1687 h 3564"/>
              <a:gd name="T10" fmla="*/ 1812 w 3050"/>
              <a:gd name="T11" fmla="*/ 1595 h 3564"/>
              <a:gd name="T12" fmla="*/ 1991 w 3050"/>
              <a:gd name="T13" fmla="*/ 3083 h 3564"/>
              <a:gd name="T14" fmla="*/ 1817 w 3050"/>
              <a:gd name="T15" fmla="*/ 3243 h 3564"/>
              <a:gd name="T16" fmla="*/ 1594 w 3050"/>
              <a:gd name="T17" fmla="*/ 3428 h 3564"/>
              <a:gd name="T18" fmla="*/ 1491 w 3050"/>
              <a:gd name="T19" fmla="*/ 3404 h 3564"/>
              <a:gd name="T20" fmla="*/ 1604 w 3050"/>
              <a:gd name="T21" fmla="*/ 873 h 3564"/>
              <a:gd name="T22" fmla="*/ 2132 w 3050"/>
              <a:gd name="T23" fmla="*/ 393 h 3564"/>
              <a:gd name="T24" fmla="*/ 915 w 3050"/>
              <a:gd name="T25" fmla="*/ 384 h 3564"/>
              <a:gd name="T26" fmla="*/ 1420 w 3050"/>
              <a:gd name="T27" fmla="*/ 892 h 3564"/>
              <a:gd name="T28" fmla="*/ 811 w 3050"/>
              <a:gd name="T29" fmla="*/ 1593 h 3564"/>
              <a:gd name="T30" fmla="*/ 557 w 3050"/>
              <a:gd name="T31" fmla="*/ 887 h 3564"/>
              <a:gd name="T32" fmla="*/ 48 w 3050"/>
              <a:gd name="T33" fmla="*/ 1142 h 3564"/>
              <a:gd name="T34" fmla="*/ 48 w 3050"/>
              <a:gd name="T35" fmla="*/ 3496 h 3564"/>
              <a:gd name="T36" fmla="*/ 133 w 3050"/>
              <a:gd name="T37" fmla="*/ 3536 h 3564"/>
              <a:gd name="T38" fmla="*/ 425 w 3050"/>
              <a:gd name="T39" fmla="*/ 3535 h 3564"/>
              <a:gd name="T40" fmla="*/ 3018 w 3050"/>
              <a:gd name="T41" fmla="*/ 3529 h 3564"/>
              <a:gd name="T42" fmla="*/ 3023 w 3050"/>
              <a:gd name="T43" fmla="*/ 1413 h 3564"/>
              <a:gd name="T44" fmla="*/ 2965 w 3050"/>
              <a:gd name="T45" fmla="*/ 1143 h 3564"/>
              <a:gd name="T46" fmla="*/ 2717 w 3050"/>
              <a:gd name="T47" fmla="*/ 1006 h 3564"/>
              <a:gd name="T48" fmla="*/ 2409 w 3050"/>
              <a:gd name="T49" fmla="*/ 832 h 3564"/>
              <a:gd name="T50" fmla="*/ 2230 w 3050"/>
              <a:gd name="T51" fmla="*/ 1561 h 3564"/>
              <a:gd name="T52" fmla="*/ 2111 w 3050"/>
              <a:gd name="T53" fmla="*/ 1500 h 3564"/>
              <a:gd name="T54" fmla="*/ 1604 w 3050"/>
              <a:gd name="T55" fmla="*/ 873 h 3564"/>
              <a:gd name="T56" fmla="*/ 1364 w 3050"/>
              <a:gd name="T57" fmla="*/ 1592 h 3564"/>
              <a:gd name="T58" fmla="*/ 1302 w 3050"/>
              <a:gd name="T59" fmla="*/ 1544 h 3564"/>
              <a:gd name="T60" fmla="*/ 1235 w 3050"/>
              <a:gd name="T61" fmla="*/ 1185 h 3564"/>
              <a:gd name="T62" fmla="*/ 1417 w 3050"/>
              <a:gd name="T63" fmla="*/ 1075 h 3564"/>
              <a:gd name="T64" fmla="*/ 1510 w 3050"/>
              <a:gd name="T65" fmla="*/ 1047 h 3564"/>
              <a:gd name="T66" fmla="*/ 1774 w 3050"/>
              <a:gd name="T67" fmla="*/ 1228 h 3564"/>
              <a:gd name="T68" fmla="*/ 1774 w 3050"/>
              <a:gd name="T69" fmla="*/ 1466 h 3564"/>
              <a:gd name="T70" fmla="*/ 1508 w 3050"/>
              <a:gd name="T71" fmla="*/ 1652 h 3564"/>
              <a:gd name="T72" fmla="*/ 1364 w 3050"/>
              <a:gd name="T73" fmla="*/ 1592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50" h="3564">
                <a:moveTo>
                  <a:pt x="1491" y="3404"/>
                </a:moveTo>
                <a:cubicBezTo>
                  <a:pt x="1440" y="3303"/>
                  <a:pt x="1214" y="3180"/>
                  <a:pt x="1113" y="3080"/>
                </a:cubicBezTo>
                <a:lnTo>
                  <a:pt x="1227" y="1606"/>
                </a:lnTo>
                <a:lnTo>
                  <a:pt x="1324" y="1614"/>
                </a:lnTo>
                <a:lnTo>
                  <a:pt x="1420" y="1687"/>
                </a:lnTo>
                <a:cubicBezTo>
                  <a:pt x="1632" y="1802"/>
                  <a:pt x="1554" y="1644"/>
                  <a:pt x="1812" y="1595"/>
                </a:cubicBezTo>
                <a:cubicBezTo>
                  <a:pt x="1771" y="1910"/>
                  <a:pt x="1998" y="2690"/>
                  <a:pt x="1991" y="3083"/>
                </a:cubicBezTo>
                <a:cubicBezTo>
                  <a:pt x="1924" y="3121"/>
                  <a:pt x="1849" y="3168"/>
                  <a:pt x="1817" y="3243"/>
                </a:cubicBezTo>
                <a:cubicBezTo>
                  <a:pt x="1723" y="3286"/>
                  <a:pt x="1662" y="3349"/>
                  <a:pt x="1594" y="3428"/>
                </a:cubicBezTo>
                <a:lnTo>
                  <a:pt x="1491" y="3404"/>
                </a:lnTo>
                <a:close/>
                <a:moveTo>
                  <a:pt x="1604" y="873"/>
                </a:moveTo>
                <a:cubicBezTo>
                  <a:pt x="1731" y="859"/>
                  <a:pt x="2089" y="597"/>
                  <a:pt x="2132" y="393"/>
                </a:cubicBezTo>
                <a:cubicBezTo>
                  <a:pt x="2216" y="0"/>
                  <a:pt x="843" y="94"/>
                  <a:pt x="915" y="384"/>
                </a:cubicBezTo>
                <a:cubicBezTo>
                  <a:pt x="966" y="587"/>
                  <a:pt x="1275" y="785"/>
                  <a:pt x="1420" y="892"/>
                </a:cubicBezTo>
                <a:cubicBezTo>
                  <a:pt x="1364" y="986"/>
                  <a:pt x="914" y="1516"/>
                  <a:pt x="811" y="1593"/>
                </a:cubicBezTo>
                <a:lnTo>
                  <a:pt x="557" y="887"/>
                </a:lnTo>
                <a:lnTo>
                  <a:pt x="48" y="1142"/>
                </a:lnTo>
                <a:lnTo>
                  <a:pt x="48" y="3496"/>
                </a:lnTo>
                <a:cubicBezTo>
                  <a:pt x="98" y="3543"/>
                  <a:pt x="0" y="3514"/>
                  <a:pt x="133" y="3536"/>
                </a:cubicBezTo>
                <a:lnTo>
                  <a:pt x="425" y="3535"/>
                </a:lnTo>
                <a:cubicBezTo>
                  <a:pt x="1081" y="3535"/>
                  <a:pt x="2551" y="3564"/>
                  <a:pt x="3018" y="3529"/>
                </a:cubicBezTo>
                <a:cubicBezTo>
                  <a:pt x="3050" y="3011"/>
                  <a:pt x="3018" y="2028"/>
                  <a:pt x="3023" y="1413"/>
                </a:cubicBezTo>
                <a:cubicBezTo>
                  <a:pt x="3025" y="1090"/>
                  <a:pt x="3036" y="1179"/>
                  <a:pt x="2965" y="1143"/>
                </a:cubicBezTo>
                <a:lnTo>
                  <a:pt x="2717" y="1006"/>
                </a:lnTo>
                <a:lnTo>
                  <a:pt x="2409" y="832"/>
                </a:lnTo>
                <a:cubicBezTo>
                  <a:pt x="2350" y="924"/>
                  <a:pt x="2214" y="1457"/>
                  <a:pt x="2230" y="1561"/>
                </a:cubicBezTo>
                <a:cubicBezTo>
                  <a:pt x="2127" y="1562"/>
                  <a:pt x="2173" y="1575"/>
                  <a:pt x="2111" y="1500"/>
                </a:cubicBezTo>
                <a:cubicBezTo>
                  <a:pt x="1976" y="1332"/>
                  <a:pt x="1646" y="1000"/>
                  <a:pt x="1604" y="873"/>
                </a:cubicBezTo>
                <a:close/>
                <a:moveTo>
                  <a:pt x="1364" y="1592"/>
                </a:moveTo>
                <a:cubicBezTo>
                  <a:pt x="1331" y="1552"/>
                  <a:pt x="1328" y="1566"/>
                  <a:pt x="1302" y="1544"/>
                </a:cubicBezTo>
                <a:cubicBezTo>
                  <a:pt x="1207" y="1464"/>
                  <a:pt x="1235" y="1488"/>
                  <a:pt x="1235" y="1185"/>
                </a:cubicBezTo>
                <a:cubicBezTo>
                  <a:pt x="1306" y="1151"/>
                  <a:pt x="1370" y="1132"/>
                  <a:pt x="1417" y="1075"/>
                </a:cubicBezTo>
                <a:lnTo>
                  <a:pt x="1510" y="1047"/>
                </a:lnTo>
                <a:cubicBezTo>
                  <a:pt x="1597" y="1087"/>
                  <a:pt x="1727" y="1130"/>
                  <a:pt x="1774" y="1228"/>
                </a:cubicBezTo>
                <a:lnTo>
                  <a:pt x="1774" y="1466"/>
                </a:lnTo>
                <a:cubicBezTo>
                  <a:pt x="1734" y="1551"/>
                  <a:pt x="1593" y="1614"/>
                  <a:pt x="1508" y="1652"/>
                </a:cubicBezTo>
                <a:lnTo>
                  <a:pt x="1364" y="15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endParaRPr>
          </a:p>
        </p:txBody>
      </p:sp>
      <p:sp>
        <p:nvSpPr>
          <p:cNvPr id="50" name="Freeform 9"/>
          <p:cNvSpPr>
            <a:spLocks noEditPoints="1"/>
          </p:cNvSpPr>
          <p:nvPr/>
        </p:nvSpPr>
        <p:spPr bwMode="auto">
          <a:xfrm>
            <a:off x="1422028" y="2328127"/>
            <a:ext cx="351015" cy="873357"/>
          </a:xfrm>
          <a:custGeom>
            <a:avLst/>
            <a:gdLst>
              <a:gd name="T0" fmla="*/ 804 w 1505"/>
              <a:gd name="T1" fmla="*/ 3769 h 3769"/>
              <a:gd name="T2" fmla="*/ 1409 w 1505"/>
              <a:gd name="T3" fmla="*/ 3107 h 3769"/>
              <a:gd name="T4" fmla="*/ 1452 w 1505"/>
              <a:gd name="T5" fmla="*/ 2823 h 3769"/>
              <a:gd name="T6" fmla="*/ 1091 w 1505"/>
              <a:gd name="T7" fmla="*/ 1549 h 3769"/>
              <a:gd name="T8" fmla="*/ 397 w 1505"/>
              <a:gd name="T9" fmla="*/ 1857 h 3769"/>
              <a:gd name="T10" fmla="*/ 173 w 1505"/>
              <a:gd name="T11" fmla="*/ 2636 h 3769"/>
              <a:gd name="T12" fmla="*/ 297 w 1505"/>
              <a:gd name="T13" fmla="*/ 3292 h 3769"/>
              <a:gd name="T14" fmla="*/ 804 w 1505"/>
              <a:gd name="T15" fmla="*/ 3769 h 3769"/>
              <a:gd name="T16" fmla="*/ 999 w 1505"/>
              <a:gd name="T17" fmla="*/ 1227 h 3769"/>
              <a:gd name="T18" fmla="*/ 942 w 1505"/>
              <a:gd name="T19" fmla="*/ 967 h 3769"/>
              <a:gd name="T20" fmla="*/ 1046 w 1505"/>
              <a:gd name="T21" fmla="*/ 753 h 3769"/>
              <a:gd name="T22" fmla="*/ 500 w 1505"/>
              <a:gd name="T23" fmla="*/ 753 h 3769"/>
              <a:gd name="T24" fmla="*/ 559 w 1505"/>
              <a:gd name="T25" fmla="*/ 1202 h 3769"/>
              <a:gd name="T26" fmla="*/ 461 w 1505"/>
              <a:gd name="T27" fmla="*/ 1568 h 3769"/>
              <a:gd name="T28" fmla="*/ 505 w 1505"/>
              <a:gd name="T29" fmla="*/ 1600 h 3769"/>
              <a:gd name="T30" fmla="*/ 1037 w 1505"/>
              <a:gd name="T31" fmla="*/ 1363 h 3769"/>
              <a:gd name="T32" fmla="*/ 999 w 1505"/>
              <a:gd name="T33" fmla="*/ 1227 h 3769"/>
              <a:gd name="T34" fmla="*/ 380 w 1505"/>
              <a:gd name="T35" fmla="*/ 430 h 3769"/>
              <a:gd name="T36" fmla="*/ 430 w 1505"/>
              <a:gd name="T37" fmla="*/ 489 h 3769"/>
              <a:gd name="T38" fmla="*/ 1144 w 1505"/>
              <a:gd name="T39" fmla="*/ 489 h 3769"/>
              <a:gd name="T40" fmla="*/ 1157 w 1505"/>
              <a:gd name="T41" fmla="*/ 443 h 3769"/>
              <a:gd name="T42" fmla="*/ 932 w 1505"/>
              <a:gd name="T43" fmla="*/ 0 h 3769"/>
              <a:gd name="T44" fmla="*/ 562 w 1505"/>
              <a:gd name="T45" fmla="*/ 3 h 3769"/>
              <a:gd name="T46" fmla="*/ 380 w 1505"/>
              <a:gd name="T47" fmla="*/ 430 h 3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05" h="3769">
                <a:moveTo>
                  <a:pt x="804" y="3769"/>
                </a:moveTo>
                <a:cubicBezTo>
                  <a:pt x="942" y="3578"/>
                  <a:pt x="1234" y="3296"/>
                  <a:pt x="1409" y="3107"/>
                </a:cubicBezTo>
                <a:cubicBezTo>
                  <a:pt x="1505" y="3004"/>
                  <a:pt x="1501" y="2986"/>
                  <a:pt x="1452" y="2823"/>
                </a:cubicBezTo>
                <a:cubicBezTo>
                  <a:pt x="1340" y="2444"/>
                  <a:pt x="1234" y="1913"/>
                  <a:pt x="1091" y="1549"/>
                </a:cubicBezTo>
                <a:cubicBezTo>
                  <a:pt x="1016" y="1555"/>
                  <a:pt x="437" y="1816"/>
                  <a:pt x="397" y="1857"/>
                </a:cubicBezTo>
                <a:cubicBezTo>
                  <a:pt x="326" y="1929"/>
                  <a:pt x="212" y="2489"/>
                  <a:pt x="173" y="2636"/>
                </a:cubicBezTo>
                <a:cubicBezTo>
                  <a:pt x="43" y="3130"/>
                  <a:pt x="0" y="3003"/>
                  <a:pt x="297" y="3292"/>
                </a:cubicBezTo>
                <a:cubicBezTo>
                  <a:pt x="405" y="3397"/>
                  <a:pt x="690" y="3712"/>
                  <a:pt x="804" y="3769"/>
                </a:cubicBezTo>
                <a:close/>
                <a:moveTo>
                  <a:pt x="999" y="1227"/>
                </a:moveTo>
                <a:cubicBezTo>
                  <a:pt x="988" y="1163"/>
                  <a:pt x="936" y="1013"/>
                  <a:pt x="942" y="967"/>
                </a:cubicBezTo>
                <a:cubicBezTo>
                  <a:pt x="951" y="904"/>
                  <a:pt x="1021" y="860"/>
                  <a:pt x="1046" y="753"/>
                </a:cubicBezTo>
                <a:lnTo>
                  <a:pt x="500" y="753"/>
                </a:lnTo>
                <a:cubicBezTo>
                  <a:pt x="588" y="1053"/>
                  <a:pt x="632" y="740"/>
                  <a:pt x="559" y="1202"/>
                </a:cubicBezTo>
                <a:lnTo>
                  <a:pt x="461" y="1568"/>
                </a:lnTo>
                <a:cubicBezTo>
                  <a:pt x="466" y="1614"/>
                  <a:pt x="454" y="1600"/>
                  <a:pt x="505" y="1600"/>
                </a:cubicBezTo>
                <a:lnTo>
                  <a:pt x="1037" y="1363"/>
                </a:lnTo>
                <a:lnTo>
                  <a:pt x="999" y="1227"/>
                </a:lnTo>
                <a:close/>
                <a:moveTo>
                  <a:pt x="380" y="430"/>
                </a:moveTo>
                <a:cubicBezTo>
                  <a:pt x="386" y="509"/>
                  <a:pt x="347" y="469"/>
                  <a:pt x="430" y="489"/>
                </a:cubicBezTo>
                <a:lnTo>
                  <a:pt x="1144" y="489"/>
                </a:lnTo>
                <a:cubicBezTo>
                  <a:pt x="1188" y="446"/>
                  <a:pt x="1162" y="513"/>
                  <a:pt x="1157" y="443"/>
                </a:cubicBezTo>
                <a:cubicBezTo>
                  <a:pt x="1139" y="354"/>
                  <a:pt x="1015" y="61"/>
                  <a:pt x="932" y="0"/>
                </a:cubicBezTo>
                <a:lnTo>
                  <a:pt x="562" y="3"/>
                </a:lnTo>
                <a:lnTo>
                  <a:pt x="380" y="4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endParaRPr>
          </a:p>
        </p:txBody>
      </p:sp>
      <p:pic>
        <p:nvPicPr>
          <p:cNvPr id="51" name="图片 50"/>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151541" y="4891587"/>
            <a:ext cx="609564" cy="703984"/>
          </a:xfrm>
          <a:prstGeom prst="rect">
            <a:avLst/>
          </a:prstGeom>
        </p:spPr>
      </p:pic>
      <p:pic>
        <p:nvPicPr>
          <p:cNvPr id="52" name="图片 51"/>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8095786" y="2550674"/>
            <a:ext cx="669073" cy="566688"/>
          </a:xfrm>
          <a:prstGeom prst="rect">
            <a:avLst/>
          </a:prstGeom>
        </p:spPr>
      </p:pic>
      <p:sp>
        <p:nvSpPr>
          <p:cNvPr id="57"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7409629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randombar(horizontal)">
                                      <p:cBhvr>
                                        <p:cTn id="16" dur="500"/>
                                        <p:tgtEl>
                                          <p:spTgt spid="3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Effect transition="in" filter="fade">
                                      <p:cBhvr>
                                        <p:cTn id="26" dur="500"/>
                                        <p:tgtEl>
                                          <p:spTgt spid="50"/>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up)">
                                      <p:cBhvr>
                                        <p:cTn id="30" dur="500"/>
                                        <p:tgtEl>
                                          <p:spTgt spid="53"/>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randombar(horizontal)">
                                      <p:cBhvr>
                                        <p:cTn id="34" dur="500"/>
                                        <p:tgtEl>
                                          <p:spTgt spid="34"/>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500" fill="hold"/>
                                        <p:tgtEl>
                                          <p:spTgt spid="46"/>
                                        </p:tgtEl>
                                        <p:attrNameLst>
                                          <p:attrName>ppt_w</p:attrName>
                                        </p:attrNameLst>
                                      </p:cBhvr>
                                      <p:tavLst>
                                        <p:tav tm="0">
                                          <p:val>
                                            <p:fltVal val="0"/>
                                          </p:val>
                                        </p:tav>
                                        <p:tav tm="100000">
                                          <p:val>
                                            <p:strVal val="#ppt_w"/>
                                          </p:val>
                                        </p:tav>
                                      </p:tavLst>
                                    </p:anim>
                                    <p:anim calcmode="lin" valueType="num">
                                      <p:cBhvr>
                                        <p:cTn id="39" dur="500" fill="hold"/>
                                        <p:tgtEl>
                                          <p:spTgt spid="46"/>
                                        </p:tgtEl>
                                        <p:attrNameLst>
                                          <p:attrName>ppt_h</p:attrName>
                                        </p:attrNameLst>
                                      </p:cBhvr>
                                      <p:tavLst>
                                        <p:tav tm="0">
                                          <p:val>
                                            <p:fltVal val="0"/>
                                          </p:val>
                                        </p:tav>
                                        <p:tav tm="100000">
                                          <p:val>
                                            <p:strVal val="#ppt_h"/>
                                          </p:val>
                                        </p:tav>
                                      </p:tavLst>
                                    </p:anim>
                                    <p:animEffect transition="in" filter="fade">
                                      <p:cBhvr>
                                        <p:cTn id="40" dur="500"/>
                                        <p:tgtEl>
                                          <p:spTgt spid="46"/>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up)">
                                      <p:cBhvr>
                                        <p:cTn id="44" dur="500"/>
                                        <p:tgtEl>
                                          <p:spTgt spid="54"/>
                                        </p:tgtEl>
                                      </p:cBhvr>
                                    </p:animEffect>
                                  </p:childTnLst>
                                </p:cTn>
                              </p:par>
                            </p:childTnLst>
                          </p:cTn>
                        </p:par>
                        <p:par>
                          <p:cTn id="45" fill="hold">
                            <p:stCondLst>
                              <p:cond delay="4500"/>
                            </p:stCondLst>
                            <p:childTnLst>
                              <p:par>
                                <p:cTn id="46" presetID="14" presetClass="entr" presetSubtype="1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randombar(horizontal)">
                                      <p:cBhvr>
                                        <p:cTn id="48" dur="500"/>
                                        <p:tgtEl>
                                          <p:spTgt spid="37"/>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par>
                          <p:cTn id="55" fill="hold">
                            <p:stCondLst>
                              <p:cond delay="5500"/>
                            </p:stCondLst>
                            <p:childTnLst>
                              <p:par>
                                <p:cTn id="56" presetID="22" presetClass="entr" presetSubtype="1"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wipe(up)">
                                      <p:cBhvr>
                                        <p:cTn id="58" dur="500"/>
                                        <p:tgtEl>
                                          <p:spTgt spid="55"/>
                                        </p:tgtEl>
                                      </p:cBhvr>
                                    </p:animEffect>
                                  </p:childTnLst>
                                </p:cTn>
                              </p:par>
                            </p:childTnLst>
                          </p:cTn>
                        </p:par>
                        <p:par>
                          <p:cTn id="59" fill="hold">
                            <p:stCondLst>
                              <p:cond delay="6000"/>
                            </p:stCondLst>
                            <p:childTnLst>
                              <p:par>
                                <p:cTn id="60" presetID="14" presetClass="entr" presetSubtype="1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randombar(horizontal)">
                                      <p:cBhvr>
                                        <p:cTn id="62" dur="500"/>
                                        <p:tgtEl>
                                          <p:spTgt spid="36"/>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Effect transition="in" filter="fade">
                                      <p:cBhvr>
                                        <p:cTn id="68" dur="500"/>
                                        <p:tgtEl>
                                          <p:spTgt spid="51"/>
                                        </p:tgtEl>
                                      </p:cBhvr>
                                    </p:animEffect>
                                  </p:childTnLst>
                                </p:cTn>
                              </p:par>
                            </p:childTnLst>
                          </p:cTn>
                        </p:par>
                        <p:par>
                          <p:cTn id="69" fill="hold">
                            <p:stCondLst>
                              <p:cond delay="7000"/>
                            </p:stCondLst>
                            <p:childTnLst>
                              <p:par>
                                <p:cTn id="70" presetID="22" presetClass="entr" presetSubtype="1"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wipe(up)">
                                      <p:cBhvr>
                                        <p:cTn id="72" dur="500"/>
                                        <p:tgtEl>
                                          <p:spTgt spid="56"/>
                                        </p:tgtEl>
                                      </p:cBhvr>
                                    </p:animEffect>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34" grpId="0" animBg="1"/>
      <p:bldP spid="36" grpId="0" animBg="1"/>
      <p:bldP spid="37" grpId="0" animBg="1"/>
      <p:bldP spid="38" grpId="0" animBg="1"/>
      <p:bldP spid="46" grpId="0" animBg="1"/>
      <p:bldP spid="50" grpId="0" animBg="1"/>
      <p:bldP spid="5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发型及面部修饰</a:t>
            </a:r>
          </a:p>
        </p:txBody>
      </p:sp>
      <p:sp>
        <p:nvSpPr>
          <p:cNvPr id="8" name="文本框 7"/>
          <p:cNvSpPr txBox="1"/>
          <p:nvPr/>
        </p:nvSpPr>
        <p:spPr>
          <a:xfrm>
            <a:off x="4560850" y="1159727"/>
            <a:ext cx="2954655" cy="369332"/>
          </a:xfrm>
          <a:prstGeom prst="rect">
            <a:avLst/>
          </a:prstGeom>
          <a:noFill/>
        </p:spPr>
        <p:txBody>
          <a:bodyPr wrap="none" rtlCol="0">
            <a:spAutoFit/>
          </a:bodyPr>
          <a:lstStyle/>
          <a:p>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遵循上限、侧限及下限要求</a:t>
            </a:r>
          </a:p>
        </p:txBody>
      </p:sp>
      <p:sp>
        <p:nvSpPr>
          <p:cNvPr id="9" name="矩形 8"/>
          <p:cNvSpPr/>
          <p:nvPr/>
        </p:nvSpPr>
        <p:spPr>
          <a:xfrm>
            <a:off x="1023393" y="2029521"/>
            <a:ext cx="1166641" cy="1166641"/>
          </a:xfrm>
          <a:prstGeom prst="rect">
            <a:avLst/>
          </a:prstGeom>
          <a:blipFill>
            <a:blip r:embed="rId3"/>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7" name="矩形 26"/>
          <p:cNvSpPr/>
          <p:nvPr/>
        </p:nvSpPr>
        <p:spPr>
          <a:xfrm>
            <a:off x="1023393" y="3561475"/>
            <a:ext cx="1166641" cy="1166641"/>
          </a:xfrm>
          <a:prstGeom prst="rect">
            <a:avLst/>
          </a:prstGeom>
          <a:blipFill dpi="0" rotWithShape="1">
            <a:blip r:embed="rId4"/>
            <a:srcRect/>
            <a:stretch>
              <a:fillRect b="-3000"/>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2" name="矩形 31"/>
          <p:cNvSpPr/>
          <p:nvPr/>
        </p:nvSpPr>
        <p:spPr>
          <a:xfrm>
            <a:off x="6275618" y="3561475"/>
            <a:ext cx="1166641" cy="1166641"/>
          </a:xfrm>
          <a:prstGeom prst="rect">
            <a:avLst/>
          </a:prstGeom>
          <a:blipFill dpi="0" rotWithShape="1">
            <a:blip r:embed="rId5"/>
            <a:srcRect/>
            <a:stretch>
              <a:fillRect t="-2000"/>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5" name="矩形 34"/>
          <p:cNvSpPr/>
          <p:nvPr/>
        </p:nvSpPr>
        <p:spPr>
          <a:xfrm>
            <a:off x="1023393" y="5089192"/>
            <a:ext cx="1166641" cy="1166641"/>
          </a:xfrm>
          <a:prstGeom prst="rect">
            <a:avLst/>
          </a:prstGeom>
          <a:blipFill dpi="0" rotWithShape="1">
            <a:blip r:embed="rId6"/>
            <a:srcRect/>
            <a:stretch>
              <a:fillRect l="-20000" t="-10000"/>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48" name="矩形 47"/>
          <p:cNvSpPr/>
          <p:nvPr/>
        </p:nvSpPr>
        <p:spPr>
          <a:xfrm>
            <a:off x="6275618" y="5089192"/>
            <a:ext cx="1166641" cy="1166641"/>
          </a:xfrm>
          <a:prstGeom prst="rect">
            <a:avLst/>
          </a:prstGeom>
          <a:blipFill>
            <a:blip r:embed="rId7"/>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nvGrpSpPr>
          <p:cNvPr id="12" name="组合 11"/>
          <p:cNvGrpSpPr/>
          <p:nvPr/>
        </p:nvGrpSpPr>
        <p:grpSpPr>
          <a:xfrm>
            <a:off x="2183626" y="2029521"/>
            <a:ext cx="9073882" cy="1166641"/>
            <a:chOff x="2183626" y="2029521"/>
            <a:chExt cx="9073882" cy="1166641"/>
          </a:xfrm>
        </p:grpSpPr>
        <p:sp>
          <p:nvSpPr>
            <p:cNvPr id="26" name="矩形 25"/>
            <p:cNvSpPr/>
            <p:nvPr/>
          </p:nvSpPr>
          <p:spPr>
            <a:xfrm>
              <a:off x="2183626" y="2029521"/>
              <a:ext cx="9073882" cy="1166641"/>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2453269" y="2335842"/>
              <a:ext cx="6494085" cy="553998"/>
            </a:xfrm>
            <a:prstGeom prst="rect">
              <a:avLst/>
            </a:prstGeom>
            <a:noFill/>
          </p:spPr>
          <p:txBody>
            <a:bodyPr wrap="none" rtlCol="0">
              <a:spAutoFit/>
            </a:bodyPr>
            <a:lstStyle/>
            <a:p>
              <a:r>
                <a:rPr lang="zh-CN" altLang="en-US" sz="3000">
                  <a:solidFill>
                    <a:schemeClr val="bg1"/>
                  </a:solidFill>
                  <a:latin typeface="微软雅黑 Light" panose="020B0502040204020203" pitchFamily="34" charset="-122"/>
                  <a:ea typeface="微软雅黑 Light" panose="020B0502040204020203" pitchFamily="34" charset="-122"/>
                </a:rPr>
                <a:t>女士发型：</a:t>
              </a:r>
              <a:r>
                <a:rPr lang="zh-CN" altLang="en-US">
                  <a:solidFill>
                    <a:schemeClr val="bg1"/>
                  </a:solidFill>
                  <a:latin typeface="微软雅黑 Light" panose="020B0502040204020203" pitchFamily="34" charset="-122"/>
                  <a:ea typeface="微软雅黑 Light" panose="020B0502040204020203" pitchFamily="34" charset="-122"/>
                </a:rPr>
                <a:t>前不盖额，后不过肩，提倡盘发，大忌披发</a:t>
              </a:r>
            </a:p>
          </p:txBody>
        </p:sp>
      </p:grpSp>
      <p:grpSp>
        <p:nvGrpSpPr>
          <p:cNvPr id="13" name="组合 12"/>
          <p:cNvGrpSpPr/>
          <p:nvPr/>
        </p:nvGrpSpPr>
        <p:grpSpPr>
          <a:xfrm>
            <a:off x="2183625" y="3561475"/>
            <a:ext cx="3806316" cy="1166641"/>
            <a:chOff x="2183625" y="3561475"/>
            <a:chExt cx="3806316" cy="1166641"/>
          </a:xfrm>
        </p:grpSpPr>
        <p:sp>
          <p:nvSpPr>
            <p:cNvPr id="28" name="矩形 27"/>
            <p:cNvSpPr/>
            <p:nvPr/>
          </p:nvSpPr>
          <p:spPr>
            <a:xfrm>
              <a:off x="2183625" y="3561475"/>
              <a:ext cx="3806316" cy="11666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3" name="文本框 52"/>
            <p:cNvSpPr txBox="1"/>
            <p:nvPr/>
          </p:nvSpPr>
          <p:spPr>
            <a:xfrm>
              <a:off x="2453269" y="3729297"/>
              <a:ext cx="2262158" cy="830997"/>
            </a:xfrm>
            <a:prstGeom prst="rect">
              <a:avLst/>
            </a:prstGeom>
            <a:noFill/>
          </p:spPr>
          <p:txBody>
            <a:bodyPr wrap="none" rtlCol="0">
              <a:spAutoFit/>
            </a:bodyPr>
            <a:lstStyle/>
            <a:p>
              <a:r>
                <a:rPr lang="zh-CN" altLang="en-US" sz="3000">
                  <a:solidFill>
                    <a:schemeClr val="bg1"/>
                  </a:solidFill>
                  <a:latin typeface="微软雅黑 Light" panose="020B0502040204020203" pitchFamily="34" charset="-122"/>
                  <a:ea typeface="微软雅黑 Light" panose="020B0502040204020203" pitchFamily="34" charset="-122"/>
                </a:rPr>
                <a:t>胡子：</a:t>
              </a:r>
              <a:endParaRPr lang="en-US" altLang="zh-CN" sz="3000">
                <a:solidFill>
                  <a:schemeClr val="bg1"/>
                </a:solidFill>
                <a:latin typeface="微软雅黑 Light" panose="020B0502040204020203" pitchFamily="34" charset="-122"/>
                <a:ea typeface="微软雅黑 Light" panose="020B0502040204020203" pitchFamily="34" charset="-122"/>
              </a:endParaRPr>
            </a:p>
            <a:p>
              <a:r>
                <a:rPr lang="zh-CN" altLang="en-US">
                  <a:solidFill>
                    <a:schemeClr val="bg1"/>
                  </a:solidFill>
                  <a:latin typeface="微软雅黑 Light" panose="020B0502040204020203" pitchFamily="34" charset="-122"/>
                  <a:ea typeface="微软雅黑 Light" panose="020B0502040204020203" pitchFamily="34" charset="-122"/>
                </a:rPr>
                <a:t>养成每日剃须的习惯</a:t>
              </a:r>
            </a:p>
          </p:txBody>
        </p:sp>
      </p:grpSp>
      <p:grpSp>
        <p:nvGrpSpPr>
          <p:cNvPr id="14" name="组合 13"/>
          <p:cNvGrpSpPr/>
          <p:nvPr/>
        </p:nvGrpSpPr>
        <p:grpSpPr>
          <a:xfrm>
            <a:off x="2183625" y="5089192"/>
            <a:ext cx="3806316" cy="1166641"/>
            <a:chOff x="2183625" y="5089192"/>
            <a:chExt cx="3806316" cy="1166641"/>
          </a:xfrm>
        </p:grpSpPr>
        <p:sp>
          <p:nvSpPr>
            <p:cNvPr id="47" name="矩形 46"/>
            <p:cNvSpPr/>
            <p:nvPr/>
          </p:nvSpPr>
          <p:spPr>
            <a:xfrm>
              <a:off x="2183625" y="5089192"/>
              <a:ext cx="3806316" cy="11666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4" name="文本框 53"/>
            <p:cNvSpPr txBox="1"/>
            <p:nvPr/>
          </p:nvSpPr>
          <p:spPr>
            <a:xfrm>
              <a:off x="2453269" y="5272403"/>
              <a:ext cx="3262432" cy="800219"/>
            </a:xfrm>
            <a:prstGeom prst="rect">
              <a:avLst/>
            </a:prstGeom>
            <a:noFill/>
          </p:spPr>
          <p:txBody>
            <a:bodyPr wrap="none" rtlCol="0">
              <a:spAutoFit/>
            </a:bodyPr>
            <a:lstStyle/>
            <a:p>
              <a:r>
                <a:rPr lang="zh-CN" altLang="en-US" sz="3000">
                  <a:solidFill>
                    <a:schemeClr val="bg1"/>
                  </a:solidFill>
                  <a:latin typeface="微软雅黑 Light" panose="020B0502040204020203" pitchFamily="34" charset="-122"/>
                  <a:ea typeface="微软雅黑 Light" panose="020B0502040204020203" pitchFamily="34" charset="-122"/>
                </a:rPr>
                <a:t>鼻子：</a:t>
              </a:r>
              <a:endParaRPr lang="en-US" altLang="zh-CN" sz="3000">
                <a:solidFill>
                  <a:schemeClr val="bg1"/>
                </a:solidFill>
                <a:latin typeface="微软雅黑 Light" panose="020B0502040204020203" pitchFamily="34" charset="-122"/>
                <a:ea typeface="微软雅黑 Light" panose="020B0502040204020203" pitchFamily="34" charset="-122"/>
              </a:endParaRPr>
            </a:p>
            <a:p>
              <a:r>
                <a:rPr lang="zh-CN" altLang="en-US" sz="1600">
                  <a:solidFill>
                    <a:schemeClr val="bg1"/>
                  </a:solidFill>
                  <a:latin typeface="微软雅黑 Light" panose="020B0502040204020203" pitchFamily="34" charset="-122"/>
                  <a:ea typeface="微软雅黑 Light" panose="020B0502040204020203" pitchFamily="34" charset="-122"/>
                </a:rPr>
                <a:t>鼻毛长于鼻孔之外，极其有损形象</a:t>
              </a:r>
            </a:p>
          </p:txBody>
        </p:sp>
      </p:grpSp>
      <p:grpSp>
        <p:nvGrpSpPr>
          <p:cNvPr id="16" name="组合 15"/>
          <p:cNvGrpSpPr/>
          <p:nvPr/>
        </p:nvGrpSpPr>
        <p:grpSpPr>
          <a:xfrm>
            <a:off x="7435850" y="3561475"/>
            <a:ext cx="3806316" cy="1166641"/>
            <a:chOff x="7435850" y="3561475"/>
            <a:chExt cx="3806316" cy="1166641"/>
          </a:xfrm>
        </p:grpSpPr>
        <p:sp>
          <p:nvSpPr>
            <p:cNvPr id="33" name="矩形 32"/>
            <p:cNvSpPr/>
            <p:nvPr/>
          </p:nvSpPr>
          <p:spPr>
            <a:xfrm>
              <a:off x="7435850" y="3561475"/>
              <a:ext cx="3806316" cy="11666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5" name="文本框 54"/>
            <p:cNvSpPr txBox="1"/>
            <p:nvPr/>
          </p:nvSpPr>
          <p:spPr>
            <a:xfrm>
              <a:off x="7711069" y="3729297"/>
              <a:ext cx="1800493" cy="830997"/>
            </a:xfrm>
            <a:prstGeom prst="rect">
              <a:avLst/>
            </a:prstGeom>
            <a:noFill/>
          </p:spPr>
          <p:txBody>
            <a:bodyPr wrap="none" rtlCol="0">
              <a:spAutoFit/>
            </a:bodyPr>
            <a:lstStyle/>
            <a:p>
              <a:r>
                <a:rPr lang="zh-CN" altLang="en-US" sz="3000">
                  <a:solidFill>
                    <a:schemeClr val="bg1"/>
                  </a:solidFill>
                  <a:latin typeface="微软雅黑 Light" panose="020B0502040204020203" pitchFamily="34" charset="-122"/>
                  <a:ea typeface="微软雅黑 Light" panose="020B0502040204020203" pitchFamily="34" charset="-122"/>
                </a:rPr>
                <a:t>耳朵：</a:t>
              </a:r>
              <a:endParaRPr lang="en-US" altLang="zh-CN" sz="3000">
                <a:solidFill>
                  <a:schemeClr val="bg1"/>
                </a:solidFill>
                <a:latin typeface="微软雅黑 Light" panose="020B0502040204020203" pitchFamily="34" charset="-122"/>
                <a:ea typeface="微软雅黑 Light" panose="020B0502040204020203" pitchFamily="34" charset="-122"/>
              </a:endParaRPr>
            </a:p>
            <a:p>
              <a:r>
                <a:rPr lang="zh-CN" altLang="en-US">
                  <a:solidFill>
                    <a:schemeClr val="bg1"/>
                  </a:solidFill>
                  <a:latin typeface="微软雅黑 Light" panose="020B0502040204020203" pitchFamily="34" charset="-122"/>
                  <a:ea typeface="微软雅黑 Light" panose="020B0502040204020203" pitchFamily="34" charset="-122"/>
                </a:rPr>
                <a:t>注意耳朵的清洁</a:t>
              </a:r>
            </a:p>
          </p:txBody>
        </p:sp>
      </p:grpSp>
      <p:grpSp>
        <p:nvGrpSpPr>
          <p:cNvPr id="17" name="组合 16"/>
          <p:cNvGrpSpPr/>
          <p:nvPr/>
        </p:nvGrpSpPr>
        <p:grpSpPr>
          <a:xfrm>
            <a:off x="7435850" y="5089192"/>
            <a:ext cx="3806316" cy="1166641"/>
            <a:chOff x="7435850" y="5089192"/>
            <a:chExt cx="3806316" cy="1166641"/>
          </a:xfrm>
        </p:grpSpPr>
        <p:sp>
          <p:nvSpPr>
            <p:cNvPr id="49" name="矩形 48"/>
            <p:cNvSpPr/>
            <p:nvPr/>
          </p:nvSpPr>
          <p:spPr>
            <a:xfrm>
              <a:off x="7435850" y="5089192"/>
              <a:ext cx="3806316" cy="116664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6" name="文本框 55"/>
            <p:cNvSpPr txBox="1"/>
            <p:nvPr/>
          </p:nvSpPr>
          <p:spPr>
            <a:xfrm>
              <a:off x="7711069" y="5257014"/>
              <a:ext cx="3185487" cy="830997"/>
            </a:xfrm>
            <a:prstGeom prst="rect">
              <a:avLst/>
            </a:prstGeom>
            <a:noFill/>
          </p:spPr>
          <p:txBody>
            <a:bodyPr wrap="none" rtlCol="0">
              <a:spAutoFit/>
            </a:bodyPr>
            <a:lstStyle/>
            <a:p>
              <a:r>
                <a:rPr lang="zh-CN" altLang="en-US" sz="3000">
                  <a:solidFill>
                    <a:schemeClr val="bg1"/>
                  </a:solidFill>
                  <a:latin typeface="微软雅黑 Light" panose="020B0502040204020203" pitchFamily="34" charset="-122"/>
                  <a:ea typeface="微软雅黑 Light" panose="020B0502040204020203" pitchFamily="34" charset="-122"/>
                </a:rPr>
                <a:t>口：</a:t>
              </a:r>
              <a:endParaRPr lang="en-US" altLang="zh-CN" sz="3000">
                <a:solidFill>
                  <a:schemeClr val="bg1"/>
                </a:solidFill>
                <a:latin typeface="微软雅黑 Light" panose="020B0502040204020203" pitchFamily="34" charset="-122"/>
                <a:ea typeface="微软雅黑 Light" panose="020B0502040204020203" pitchFamily="34" charset="-122"/>
              </a:endParaRPr>
            </a:p>
            <a:p>
              <a:r>
                <a:rPr lang="zh-CN" altLang="en-US">
                  <a:solidFill>
                    <a:schemeClr val="bg1"/>
                  </a:solidFill>
                  <a:latin typeface="微软雅黑 Light" panose="020B0502040204020203" pitchFamily="34" charset="-122"/>
                  <a:ea typeface="微软雅黑 Light" panose="020B0502040204020203" pitchFamily="34" charset="-122"/>
                </a:rPr>
                <a:t>饭后及时刷牙，保持口气清洁</a:t>
              </a:r>
            </a:p>
          </p:txBody>
        </p:sp>
      </p:grpSp>
      <p:sp>
        <p:nvSpPr>
          <p:cNvPr id="57"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81578807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 presetClass="entr" presetSubtype="8" decel="88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decel="8800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decel="88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decel="88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decel="88000"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1+#ppt_w/2"/>
                                          </p:val>
                                        </p:tav>
                                        <p:tav tm="100000">
                                          <p:val>
                                            <p:strVal val="#ppt_x"/>
                                          </p:val>
                                        </p:tav>
                                      </p:tavLst>
                                    </p:anim>
                                    <p:anim calcmode="lin" valueType="num">
                                      <p:cBhvr additive="base">
                                        <p:cTn id="38" dur="500" fill="hold"/>
                                        <p:tgtEl>
                                          <p:spTgt spid="3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decel="88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1+#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decel="8800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decel="8800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decel="88000"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500" fill="hold"/>
                                        <p:tgtEl>
                                          <p:spTgt spid="48"/>
                                        </p:tgtEl>
                                        <p:attrNameLst>
                                          <p:attrName>ppt_x</p:attrName>
                                        </p:attrNameLst>
                                      </p:cBhvr>
                                      <p:tavLst>
                                        <p:tav tm="0">
                                          <p:val>
                                            <p:strVal val="1+#ppt_w/2"/>
                                          </p:val>
                                        </p:tav>
                                        <p:tav tm="100000">
                                          <p:val>
                                            <p:strVal val="#ppt_x"/>
                                          </p:val>
                                        </p:tav>
                                      </p:tavLst>
                                    </p:anim>
                                    <p:anim calcmode="lin" valueType="num">
                                      <p:cBhvr additive="base">
                                        <p:cTn id="58" dur="500" fill="hold"/>
                                        <p:tgtEl>
                                          <p:spTgt spid="4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decel="88000"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1+#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animBg="1"/>
      <p:bldP spid="27" grpId="0" animBg="1"/>
      <p:bldP spid="32" grpId="0" animBg="1"/>
      <p:bldP spid="35" grpId="0" animBg="1"/>
      <p:bldP spid="48" grpId="0" animBg="1"/>
      <p:bldP spid="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89400" y="1104900"/>
            <a:ext cx="3568700" cy="5003800"/>
          </a:xfrm>
          <a:prstGeom prst="rect">
            <a:avLst/>
          </a:prstGeom>
          <a:blipFill dpi="0" rotWithShape="1">
            <a:blip r:embed="rId3"/>
            <a:srcRect/>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2" name="矩形 21"/>
          <p:cNvSpPr/>
          <p:nvPr/>
        </p:nvSpPr>
        <p:spPr>
          <a:xfrm>
            <a:off x="901700" y="1104900"/>
            <a:ext cx="3213100" cy="50038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a:solidFill>
                  <a:schemeClr val="bg1"/>
                </a:solidFill>
                <a:latin typeface="微软雅黑 Light" panose="020B0502040204020203" pitchFamily="34" charset="-122"/>
                <a:ea typeface="微软雅黑 Light" panose="020B0502040204020203" pitchFamily="34" charset="-122"/>
              </a:rPr>
              <a:t>服装</a:t>
            </a:r>
            <a:endParaRPr lang="en-US" altLang="zh-CN" sz="6000">
              <a:solidFill>
                <a:schemeClr val="bg1"/>
              </a:solidFill>
              <a:latin typeface="微软雅黑 Light" panose="020B0502040204020203" pitchFamily="34" charset="-122"/>
              <a:ea typeface="微软雅黑 Light" panose="020B0502040204020203" pitchFamily="34" charset="-122"/>
            </a:endParaRPr>
          </a:p>
          <a:p>
            <a:pPr algn="ctr"/>
            <a:r>
              <a:rPr lang="zh-CN" altLang="en-US" sz="6000">
                <a:solidFill>
                  <a:schemeClr val="bg1"/>
                </a:solidFill>
                <a:latin typeface="微软雅黑 Light" panose="020B0502040204020203" pitchFamily="34" charset="-122"/>
                <a:ea typeface="微软雅黑 Light" panose="020B0502040204020203" pitchFamily="34" charset="-122"/>
              </a:rPr>
              <a:t>穿着</a:t>
            </a:r>
            <a:endParaRPr lang="en-US" altLang="zh-CN" sz="6000">
              <a:solidFill>
                <a:schemeClr val="bg1"/>
              </a:solidFill>
              <a:latin typeface="微软雅黑 Light" panose="020B0502040204020203" pitchFamily="34" charset="-122"/>
              <a:ea typeface="微软雅黑 Light" panose="020B0502040204020203" pitchFamily="34" charset="-122"/>
            </a:endParaRPr>
          </a:p>
          <a:p>
            <a:pPr algn="ctr"/>
            <a:r>
              <a:rPr lang="zh-CN" altLang="en-US" sz="6000">
                <a:solidFill>
                  <a:schemeClr val="bg1"/>
                </a:solidFill>
                <a:latin typeface="微软雅黑 Light" panose="020B0502040204020203" pitchFamily="34" charset="-122"/>
                <a:ea typeface="微软雅黑 Light" panose="020B0502040204020203" pitchFamily="34" charset="-122"/>
              </a:rPr>
              <a:t>要求</a:t>
            </a:r>
          </a:p>
        </p:txBody>
      </p:sp>
      <p:grpSp>
        <p:nvGrpSpPr>
          <p:cNvPr id="17" name="组合 16"/>
          <p:cNvGrpSpPr/>
          <p:nvPr/>
        </p:nvGrpSpPr>
        <p:grpSpPr>
          <a:xfrm>
            <a:off x="8223250" y="1377156"/>
            <a:ext cx="400050" cy="400050"/>
            <a:chOff x="8548688" y="2781300"/>
            <a:chExt cx="585788" cy="585788"/>
          </a:xfrm>
        </p:grpSpPr>
        <p:sp>
          <p:nvSpPr>
            <p:cNvPr id="16" name="椭圆 15"/>
            <p:cNvSpPr/>
            <p:nvPr/>
          </p:nvSpPr>
          <p:spPr>
            <a:xfrm>
              <a:off x="8548688" y="2781300"/>
              <a:ext cx="585788" cy="585788"/>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3" name="任意多边形 12"/>
            <p:cNvSpPr/>
            <p:nvPr/>
          </p:nvSpPr>
          <p:spPr>
            <a:xfrm>
              <a:off x="8620125" y="2892879"/>
              <a:ext cx="393474" cy="393249"/>
            </a:xfrm>
            <a:custGeom>
              <a:avLst/>
              <a:gdLst>
                <a:gd name="connsiteX0" fmla="*/ 0 w 1042987"/>
                <a:gd name="connsiteY0" fmla="*/ 676275 h 1042987"/>
                <a:gd name="connsiteX1" fmla="*/ 280987 w 1042987"/>
                <a:gd name="connsiteY1" fmla="*/ 500062 h 1042987"/>
                <a:gd name="connsiteX2" fmla="*/ 423862 w 1042987"/>
                <a:gd name="connsiteY2" fmla="*/ 757237 h 1042987"/>
                <a:gd name="connsiteX3" fmla="*/ 1042987 w 1042987"/>
                <a:gd name="connsiteY3" fmla="*/ 0 h 1042987"/>
                <a:gd name="connsiteX4" fmla="*/ 1038225 w 1042987"/>
                <a:gd name="connsiteY4" fmla="*/ 419100 h 1042987"/>
                <a:gd name="connsiteX5" fmla="*/ 428625 w 1042987"/>
                <a:gd name="connsiteY5" fmla="*/ 1042987 h 1042987"/>
                <a:gd name="connsiteX6" fmla="*/ 0 w 1042987"/>
                <a:gd name="connsiteY6" fmla="*/ 676275 h 104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2987" h="1042987">
                  <a:moveTo>
                    <a:pt x="0" y="676275"/>
                  </a:moveTo>
                  <a:lnTo>
                    <a:pt x="280987" y="500062"/>
                  </a:lnTo>
                  <a:lnTo>
                    <a:pt x="423862" y="757237"/>
                  </a:lnTo>
                  <a:lnTo>
                    <a:pt x="1042987" y="0"/>
                  </a:lnTo>
                  <a:cubicBezTo>
                    <a:pt x="1041400" y="139700"/>
                    <a:pt x="1039812" y="279400"/>
                    <a:pt x="1038225" y="419100"/>
                  </a:cubicBezTo>
                  <a:lnTo>
                    <a:pt x="428625" y="1042987"/>
                  </a:lnTo>
                  <a:lnTo>
                    <a:pt x="0" y="6762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19" name="组合 18"/>
          <p:cNvGrpSpPr/>
          <p:nvPr/>
        </p:nvGrpSpPr>
        <p:grpSpPr>
          <a:xfrm>
            <a:off x="8690208" y="1308100"/>
            <a:ext cx="2874282" cy="896640"/>
            <a:chOff x="8623300" y="1308100"/>
            <a:chExt cx="2874282" cy="896640"/>
          </a:xfrm>
        </p:grpSpPr>
        <p:sp>
          <p:nvSpPr>
            <p:cNvPr id="5" name="文本框 4"/>
            <p:cNvSpPr txBox="1"/>
            <p:nvPr/>
          </p:nvSpPr>
          <p:spPr>
            <a:xfrm>
              <a:off x="8623300" y="1308100"/>
              <a:ext cx="25908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合体合身</a:t>
              </a:r>
            </a:p>
          </p:txBody>
        </p:sp>
        <p:sp>
          <p:nvSpPr>
            <p:cNvPr id="38" name="文本框 37"/>
            <p:cNvSpPr txBox="1"/>
            <p:nvPr/>
          </p:nvSpPr>
          <p:spPr>
            <a:xfrm>
              <a:off x="8623300" y="1743075"/>
              <a:ext cx="2874282" cy="461665"/>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8220471" y="2338949"/>
            <a:ext cx="400050" cy="400050"/>
            <a:chOff x="8220471" y="2615257"/>
            <a:chExt cx="400050" cy="400050"/>
          </a:xfrm>
        </p:grpSpPr>
        <p:sp>
          <p:nvSpPr>
            <p:cNvPr id="36" name="椭圆 35"/>
            <p:cNvSpPr/>
            <p:nvPr/>
          </p:nvSpPr>
          <p:spPr>
            <a:xfrm>
              <a:off x="8220471" y="2615257"/>
              <a:ext cx="400050" cy="400050"/>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5" name="乘号 14"/>
            <p:cNvSpPr/>
            <p:nvPr/>
          </p:nvSpPr>
          <p:spPr>
            <a:xfrm>
              <a:off x="8227615" y="2622401"/>
              <a:ext cx="385763" cy="385763"/>
            </a:xfrm>
            <a:prstGeom prst="mathMultiply">
              <a:avLst>
                <a:gd name="adj1" fmla="val 192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39" name="组合 38"/>
          <p:cNvGrpSpPr/>
          <p:nvPr/>
        </p:nvGrpSpPr>
        <p:grpSpPr>
          <a:xfrm>
            <a:off x="8690208" y="2269893"/>
            <a:ext cx="2874282" cy="896640"/>
            <a:chOff x="8623300" y="1308100"/>
            <a:chExt cx="2874282" cy="896640"/>
          </a:xfrm>
        </p:grpSpPr>
        <p:sp>
          <p:nvSpPr>
            <p:cNvPr id="40" name="文本框 39"/>
            <p:cNvSpPr txBox="1"/>
            <p:nvPr/>
          </p:nvSpPr>
          <p:spPr>
            <a:xfrm>
              <a:off x="8623300" y="1308100"/>
              <a:ext cx="25908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切忌杂乱</a:t>
              </a:r>
            </a:p>
          </p:txBody>
        </p:sp>
        <p:sp>
          <p:nvSpPr>
            <p:cNvPr id="41" name="文本框 40"/>
            <p:cNvSpPr txBox="1"/>
            <p:nvPr/>
          </p:nvSpPr>
          <p:spPr>
            <a:xfrm>
              <a:off x="8623300" y="1743075"/>
              <a:ext cx="2874282" cy="461665"/>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44" name="组合 43"/>
          <p:cNvGrpSpPr/>
          <p:nvPr/>
        </p:nvGrpSpPr>
        <p:grpSpPr>
          <a:xfrm>
            <a:off x="8220471" y="3300742"/>
            <a:ext cx="400050" cy="400050"/>
            <a:chOff x="8220471" y="2615257"/>
            <a:chExt cx="400050" cy="400050"/>
          </a:xfrm>
        </p:grpSpPr>
        <p:sp>
          <p:nvSpPr>
            <p:cNvPr id="51" name="椭圆 50"/>
            <p:cNvSpPr/>
            <p:nvPr/>
          </p:nvSpPr>
          <p:spPr>
            <a:xfrm>
              <a:off x="8220471" y="2615257"/>
              <a:ext cx="400050" cy="400050"/>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2" name="乘号 51"/>
            <p:cNvSpPr/>
            <p:nvPr/>
          </p:nvSpPr>
          <p:spPr>
            <a:xfrm>
              <a:off x="8227615" y="2622401"/>
              <a:ext cx="385763" cy="385763"/>
            </a:xfrm>
            <a:prstGeom prst="mathMultiply">
              <a:avLst>
                <a:gd name="adj1" fmla="val 192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45" name="组合 44"/>
          <p:cNvGrpSpPr/>
          <p:nvPr/>
        </p:nvGrpSpPr>
        <p:grpSpPr>
          <a:xfrm>
            <a:off x="8690208" y="3231686"/>
            <a:ext cx="2874282" cy="896640"/>
            <a:chOff x="8623300" y="1308100"/>
            <a:chExt cx="2874282" cy="896640"/>
          </a:xfrm>
        </p:grpSpPr>
        <p:sp>
          <p:nvSpPr>
            <p:cNvPr id="46" name="文本框 45"/>
            <p:cNvSpPr txBox="1"/>
            <p:nvPr/>
          </p:nvSpPr>
          <p:spPr>
            <a:xfrm>
              <a:off x="8623300" y="1308100"/>
              <a:ext cx="25908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忌残忌破</a:t>
              </a:r>
            </a:p>
          </p:txBody>
        </p:sp>
        <p:sp>
          <p:nvSpPr>
            <p:cNvPr id="50" name="文本框 49"/>
            <p:cNvSpPr txBox="1"/>
            <p:nvPr/>
          </p:nvSpPr>
          <p:spPr>
            <a:xfrm>
              <a:off x="8623300" y="1743075"/>
              <a:ext cx="2874282" cy="461665"/>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8" name="组合 57"/>
          <p:cNvGrpSpPr/>
          <p:nvPr/>
        </p:nvGrpSpPr>
        <p:grpSpPr>
          <a:xfrm>
            <a:off x="8220471" y="4262535"/>
            <a:ext cx="400050" cy="400050"/>
            <a:chOff x="8220471" y="2615257"/>
            <a:chExt cx="400050" cy="400050"/>
          </a:xfrm>
        </p:grpSpPr>
        <p:sp>
          <p:nvSpPr>
            <p:cNvPr id="62" name="椭圆 61"/>
            <p:cNvSpPr/>
            <p:nvPr/>
          </p:nvSpPr>
          <p:spPr>
            <a:xfrm>
              <a:off x="8220471" y="2615257"/>
              <a:ext cx="400050" cy="400050"/>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63" name="乘号 62"/>
            <p:cNvSpPr/>
            <p:nvPr/>
          </p:nvSpPr>
          <p:spPr>
            <a:xfrm>
              <a:off x="8227615" y="2622401"/>
              <a:ext cx="385763" cy="385763"/>
            </a:xfrm>
            <a:prstGeom prst="mathMultiply">
              <a:avLst>
                <a:gd name="adj1" fmla="val 192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59" name="组合 58"/>
          <p:cNvGrpSpPr/>
          <p:nvPr/>
        </p:nvGrpSpPr>
        <p:grpSpPr>
          <a:xfrm>
            <a:off x="8690208" y="4193479"/>
            <a:ext cx="2874282" cy="896640"/>
            <a:chOff x="8623300" y="1308100"/>
            <a:chExt cx="2874282" cy="896640"/>
          </a:xfrm>
        </p:grpSpPr>
        <p:sp>
          <p:nvSpPr>
            <p:cNvPr id="60" name="文本框 59"/>
            <p:cNvSpPr txBox="1"/>
            <p:nvPr/>
          </p:nvSpPr>
          <p:spPr>
            <a:xfrm>
              <a:off x="8623300" y="1308100"/>
              <a:ext cx="25908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忌污忌皱</a:t>
              </a:r>
            </a:p>
          </p:txBody>
        </p:sp>
        <p:sp>
          <p:nvSpPr>
            <p:cNvPr id="61" name="文本框 60"/>
            <p:cNvSpPr txBox="1"/>
            <p:nvPr/>
          </p:nvSpPr>
          <p:spPr>
            <a:xfrm>
              <a:off x="8623300" y="1743075"/>
              <a:ext cx="2874282" cy="461665"/>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65" name="组合 64"/>
          <p:cNvGrpSpPr/>
          <p:nvPr/>
        </p:nvGrpSpPr>
        <p:grpSpPr>
          <a:xfrm>
            <a:off x="8220471" y="5224328"/>
            <a:ext cx="400050" cy="400050"/>
            <a:chOff x="8220471" y="2615257"/>
            <a:chExt cx="400050" cy="400050"/>
          </a:xfrm>
        </p:grpSpPr>
        <p:sp>
          <p:nvSpPr>
            <p:cNvPr id="69" name="椭圆 68"/>
            <p:cNvSpPr/>
            <p:nvPr/>
          </p:nvSpPr>
          <p:spPr>
            <a:xfrm>
              <a:off x="8220471" y="2615257"/>
              <a:ext cx="400050" cy="400050"/>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70" name="乘号 69"/>
            <p:cNvSpPr/>
            <p:nvPr/>
          </p:nvSpPr>
          <p:spPr>
            <a:xfrm>
              <a:off x="8227615" y="2622401"/>
              <a:ext cx="385763" cy="385763"/>
            </a:xfrm>
            <a:prstGeom prst="mathMultiply">
              <a:avLst>
                <a:gd name="adj1" fmla="val 192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66" name="组合 65"/>
          <p:cNvGrpSpPr/>
          <p:nvPr/>
        </p:nvGrpSpPr>
        <p:grpSpPr>
          <a:xfrm>
            <a:off x="8690208" y="5155272"/>
            <a:ext cx="2874282" cy="896640"/>
            <a:chOff x="8623300" y="1308100"/>
            <a:chExt cx="2874282" cy="896640"/>
          </a:xfrm>
        </p:grpSpPr>
        <p:sp>
          <p:nvSpPr>
            <p:cNvPr id="67" name="文本框 66"/>
            <p:cNvSpPr txBox="1"/>
            <p:nvPr/>
          </p:nvSpPr>
          <p:spPr>
            <a:xfrm>
              <a:off x="8623300" y="1308100"/>
              <a:ext cx="25908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忌衣冠不整</a:t>
              </a:r>
            </a:p>
          </p:txBody>
        </p:sp>
        <p:sp>
          <p:nvSpPr>
            <p:cNvPr id="68" name="文本框 67"/>
            <p:cNvSpPr txBox="1"/>
            <p:nvPr/>
          </p:nvSpPr>
          <p:spPr>
            <a:xfrm>
              <a:off x="8623300" y="1743075"/>
              <a:ext cx="2874282" cy="461665"/>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sp>
        <p:nvSpPr>
          <p:cNvPr id="71"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536041622"/>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82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82000">
                                          <p:cBhvr additive="base">
                                            <p:cTn id="7" dur="1000" fill="hold"/>
                                            <p:tgtEl>
                                              <p:spTgt spid="22"/>
                                            </p:tgtEl>
                                            <p:attrNameLst>
                                              <p:attrName>ppt_x</p:attrName>
                                            </p:attrNameLst>
                                          </p:cBhvr>
                                          <p:tavLst>
                                            <p:tav tm="0">
                                              <p:val>
                                                <p:strVal val="0-#ppt_w/2"/>
                                              </p:val>
                                            </p:tav>
                                            <p:tav tm="100000">
                                              <p:val>
                                                <p:strVal val="#ppt_x"/>
                                              </p:val>
                                            </p:tav>
                                          </p:tavLst>
                                        </p:anim>
                                        <p:anim calcmode="lin" valueType="num" p14:bounceEnd="82000">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81333"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53" presetClass="entr" presetSubtype="16"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2250"/>
                                </p:stCondLst>
                                <p:childTnLst>
                                  <p:par>
                                    <p:cTn id="21" presetID="18" presetClass="entr" presetSubtype="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strips(downRight)">
                                          <p:cBhvr>
                                            <p:cTn id="23" dur="500"/>
                                            <p:tgtEl>
                                              <p:spTgt spid="19"/>
                                            </p:tgtEl>
                                          </p:cBhvr>
                                        </p:animEffect>
                                      </p:childTnLst>
                                    </p:cTn>
                                  </p:par>
                                </p:childTnLst>
                              </p:cTn>
                            </p:par>
                            <p:par>
                              <p:cTn id="24" fill="hold">
                                <p:stCondLst>
                                  <p:cond delay="275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3250"/>
                                </p:stCondLst>
                                <p:childTnLst>
                                  <p:par>
                                    <p:cTn id="31" presetID="18" presetClass="entr" presetSubtype="6"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trips(downRight)">
                                          <p:cBhvr>
                                            <p:cTn id="33" dur="500"/>
                                            <p:tgtEl>
                                              <p:spTgt spid="39"/>
                                            </p:tgtEl>
                                          </p:cBhvr>
                                        </p:animEffect>
                                      </p:childTnLst>
                                    </p:cTn>
                                  </p:par>
                                </p:childTnLst>
                              </p:cTn>
                            </p:par>
                            <p:par>
                              <p:cTn id="34" fill="hold">
                                <p:stCondLst>
                                  <p:cond delay="3750"/>
                                </p:stCondLst>
                                <p:childTnLst>
                                  <p:par>
                                    <p:cTn id="35" presetID="53" presetClass="entr" presetSubtype="16"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childTnLst>
                              </p:cTn>
                            </p:par>
                            <p:par>
                              <p:cTn id="40" fill="hold">
                                <p:stCondLst>
                                  <p:cond delay="4250"/>
                                </p:stCondLst>
                                <p:childTnLst>
                                  <p:par>
                                    <p:cTn id="41" presetID="18" presetClass="entr" presetSubtype="6"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strips(downRight)">
                                          <p:cBhvr>
                                            <p:cTn id="43" dur="500"/>
                                            <p:tgtEl>
                                              <p:spTgt spid="45"/>
                                            </p:tgtEl>
                                          </p:cBhvr>
                                        </p:animEffect>
                                      </p:childTnLst>
                                    </p:cTn>
                                  </p:par>
                                </p:childTnLst>
                              </p:cTn>
                            </p:par>
                            <p:par>
                              <p:cTn id="44" fill="hold">
                                <p:stCondLst>
                                  <p:cond delay="4750"/>
                                </p:stCondLst>
                                <p:childTnLst>
                                  <p:par>
                                    <p:cTn id="45" presetID="53" presetClass="entr" presetSubtype="16"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childTnLst>
                              </p:cTn>
                            </p:par>
                            <p:par>
                              <p:cTn id="50" fill="hold">
                                <p:stCondLst>
                                  <p:cond delay="5250"/>
                                </p:stCondLst>
                                <p:childTnLst>
                                  <p:par>
                                    <p:cTn id="51" presetID="18" presetClass="entr" presetSubtype="6" fill="hold"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strips(downRight)">
                                          <p:cBhvr>
                                            <p:cTn id="53" dur="500"/>
                                            <p:tgtEl>
                                              <p:spTgt spid="59"/>
                                            </p:tgtEl>
                                          </p:cBhvr>
                                        </p:animEffect>
                                      </p:childTnLst>
                                    </p:cTn>
                                  </p:par>
                                </p:childTnLst>
                              </p:cTn>
                            </p:par>
                            <p:par>
                              <p:cTn id="54" fill="hold">
                                <p:stCondLst>
                                  <p:cond delay="5750"/>
                                </p:stCondLst>
                                <p:childTnLst>
                                  <p:par>
                                    <p:cTn id="55" presetID="53" presetClass="entr" presetSubtype="16" fill="hold" nodeType="afterEffect">
                                      <p:stCondLst>
                                        <p:cond delay="0"/>
                                      </p:stCondLst>
                                      <p:childTnLst>
                                        <p:set>
                                          <p:cBhvr>
                                            <p:cTn id="56" dur="1" fill="hold">
                                              <p:stCondLst>
                                                <p:cond delay="0"/>
                                              </p:stCondLst>
                                            </p:cTn>
                                            <p:tgtEl>
                                              <p:spTgt spid="65"/>
                                            </p:tgtEl>
                                            <p:attrNameLst>
                                              <p:attrName>style.visibility</p:attrName>
                                            </p:attrNameLst>
                                          </p:cBhvr>
                                          <p:to>
                                            <p:strVal val="visible"/>
                                          </p:to>
                                        </p:set>
                                        <p:anim calcmode="lin" valueType="num">
                                          <p:cBhvr>
                                            <p:cTn id="57" dur="500" fill="hold"/>
                                            <p:tgtEl>
                                              <p:spTgt spid="65"/>
                                            </p:tgtEl>
                                            <p:attrNameLst>
                                              <p:attrName>ppt_w</p:attrName>
                                            </p:attrNameLst>
                                          </p:cBhvr>
                                          <p:tavLst>
                                            <p:tav tm="0">
                                              <p:val>
                                                <p:fltVal val="0"/>
                                              </p:val>
                                            </p:tav>
                                            <p:tav tm="100000">
                                              <p:val>
                                                <p:strVal val="#ppt_w"/>
                                              </p:val>
                                            </p:tav>
                                          </p:tavLst>
                                        </p:anim>
                                        <p:anim calcmode="lin" valueType="num">
                                          <p:cBhvr>
                                            <p:cTn id="58" dur="500" fill="hold"/>
                                            <p:tgtEl>
                                              <p:spTgt spid="65"/>
                                            </p:tgtEl>
                                            <p:attrNameLst>
                                              <p:attrName>ppt_h</p:attrName>
                                            </p:attrNameLst>
                                          </p:cBhvr>
                                          <p:tavLst>
                                            <p:tav tm="0">
                                              <p:val>
                                                <p:fltVal val="0"/>
                                              </p:val>
                                            </p:tav>
                                            <p:tav tm="100000">
                                              <p:val>
                                                <p:strVal val="#ppt_h"/>
                                              </p:val>
                                            </p:tav>
                                          </p:tavLst>
                                        </p:anim>
                                        <p:animEffect transition="in" filter="fade">
                                          <p:cBhvr>
                                            <p:cTn id="59" dur="500"/>
                                            <p:tgtEl>
                                              <p:spTgt spid="65"/>
                                            </p:tgtEl>
                                          </p:cBhvr>
                                        </p:animEffect>
                                      </p:childTnLst>
                                    </p:cTn>
                                  </p:par>
                                </p:childTnLst>
                              </p:cTn>
                            </p:par>
                            <p:par>
                              <p:cTn id="60" fill="hold">
                                <p:stCondLst>
                                  <p:cond delay="6250"/>
                                </p:stCondLst>
                                <p:childTnLst>
                                  <p:par>
                                    <p:cTn id="61" presetID="18" presetClass="entr" presetSubtype="6" fill="hold"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strips(downRight)">
                                          <p:cBhvr>
                                            <p:cTn id="63" dur="500"/>
                                            <p:tgtEl>
                                              <p:spTgt spid="66"/>
                                            </p:tgtEl>
                                          </p:cBhvr>
                                        </p:animEffect>
                                      </p:childTnLst>
                                    </p:cTn>
                                  </p:par>
                                </p:childTnLst>
                              </p:cTn>
                            </p:par>
                            <p:par>
                              <p:cTn id="64" fill="hold">
                                <p:stCondLst>
                                  <p:cond delay="6750"/>
                                </p:stCondLst>
                                <p:childTnLst>
                                  <p:par>
                                    <p:cTn id="65" presetID="10" presetClass="entr" presetSubtype="0"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7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81333"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53" presetClass="entr" presetSubtype="16"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2250"/>
                                </p:stCondLst>
                                <p:childTnLst>
                                  <p:par>
                                    <p:cTn id="21" presetID="18" presetClass="entr" presetSubtype="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strips(downRight)">
                                          <p:cBhvr>
                                            <p:cTn id="23" dur="500"/>
                                            <p:tgtEl>
                                              <p:spTgt spid="19"/>
                                            </p:tgtEl>
                                          </p:cBhvr>
                                        </p:animEffect>
                                      </p:childTnLst>
                                    </p:cTn>
                                  </p:par>
                                </p:childTnLst>
                              </p:cTn>
                            </p:par>
                            <p:par>
                              <p:cTn id="24" fill="hold">
                                <p:stCondLst>
                                  <p:cond delay="275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3250"/>
                                </p:stCondLst>
                                <p:childTnLst>
                                  <p:par>
                                    <p:cTn id="31" presetID="18" presetClass="entr" presetSubtype="6"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trips(downRight)">
                                          <p:cBhvr>
                                            <p:cTn id="33" dur="500"/>
                                            <p:tgtEl>
                                              <p:spTgt spid="39"/>
                                            </p:tgtEl>
                                          </p:cBhvr>
                                        </p:animEffect>
                                      </p:childTnLst>
                                    </p:cTn>
                                  </p:par>
                                </p:childTnLst>
                              </p:cTn>
                            </p:par>
                            <p:par>
                              <p:cTn id="34" fill="hold">
                                <p:stCondLst>
                                  <p:cond delay="3750"/>
                                </p:stCondLst>
                                <p:childTnLst>
                                  <p:par>
                                    <p:cTn id="35" presetID="53" presetClass="entr" presetSubtype="16"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childTnLst>
                              </p:cTn>
                            </p:par>
                            <p:par>
                              <p:cTn id="40" fill="hold">
                                <p:stCondLst>
                                  <p:cond delay="4250"/>
                                </p:stCondLst>
                                <p:childTnLst>
                                  <p:par>
                                    <p:cTn id="41" presetID="18" presetClass="entr" presetSubtype="6"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strips(downRight)">
                                          <p:cBhvr>
                                            <p:cTn id="43" dur="500"/>
                                            <p:tgtEl>
                                              <p:spTgt spid="45"/>
                                            </p:tgtEl>
                                          </p:cBhvr>
                                        </p:animEffect>
                                      </p:childTnLst>
                                    </p:cTn>
                                  </p:par>
                                </p:childTnLst>
                              </p:cTn>
                            </p:par>
                            <p:par>
                              <p:cTn id="44" fill="hold">
                                <p:stCondLst>
                                  <p:cond delay="4750"/>
                                </p:stCondLst>
                                <p:childTnLst>
                                  <p:par>
                                    <p:cTn id="45" presetID="53" presetClass="entr" presetSubtype="16"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childTnLst>
                              </p:cTn>
                            </p:par>
                            <p:par>
                              <p:cTn id="50" fill="hold">
                                <p:stCondLst>
                                  <p:cond delay="5250"/>
                                </p:stCondLst>
                                <p:childTnLst>
                                  <p:par>
                                    <p:cTn id="51" presetID="18" presetClass="entr" presetSubtype="6" fill="hold"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strips(downRight)">
                                          <p:cBhvr>
                                            <p:cTn id="53" dur="500"/>
                                            <p:tgtEl>
                                              <p:spTgt spid="59"/>
                                            </p:tgtEl>
                                          </p:cBhvr>
                                        </p:animEffect>
                                      </p:childTnLst>
                                    </p:cTn>
                                  </p:par>
                                </p:childTnLst>
                              </p:cTn>
                            </p:par>
                            <p:par>
                              <p:cTn id="54" fill="hold">
                                <p:stCondLst>
                                  <p:cond delay="5750"/>
                                </p:stCondLst>
                                <p:childTnLst>
                                  <p:par>
                                    <p:cTn id="55" presetID="53" presetClass="entr" presetSubtype="16" fill="hold" nodeType="afterEffect">
                                      <p:stCondLst>
                                        <p:cond delay="0"/>
                                      </p:stCondLst>
                                      <p:childTnLst>
                                        <p:set>
                                          <p:cBhvr>
                                            <p:cTn id="56" dur="1" fill="hold">
                                              <p:stCondLst>
                                                <p:cond delay="0"/>
                                              </p:stCondLst>
                                            </p:cTn>
                                            <p:tgtEl>
                                              <p:spTgt spid="65"/>
                                            </p:tgtEl>
                                            <p:attrNameLst>
                                              <p:attrName>style.visibility</p:attrName>
                                            </p:attrNameLst>
                                          </p:cBhvr>
                                          <p:to>
                                            <p:strVal val="visible"/>
                                          </p:to>
                                        </p:set>
                                        <p:anim calcmode="lin" valueType="num">
                                          <p:cBhvr>
                                            <p:cTn id="57" dur="500" fill="hold"/>
                                            <p:tgtEl>
                                              <p:spTgt spid="65"/>
                                            </p:tgtEl>
                                            <p:attrNameLst>
                                              <p:attrName>ppt_w</p:attrName>
                                            </p:attrNameLst>
                                          </p:cBhvr>
                                          <p:tavLst>
                                            <p:tav tm="0">
                                              <p:val>
                                                <p:fltVal val="0"/>
                                              </p:val>
                                            </p:tav>
                                            <p:tav tm="100000">
                                              <p:val>
                                                <p:strVal val="#ppt_w"/>
                                              </p:val>
                                            </p:tav>
                                          </p:tavLst>
                                        </p:anim>
                                        <p:anim calcmode="lin" valueType="num">
                                          <p:cBhvr>
                                            <p:cTn id="58" dur="500" fill="hold"/>
                                            <p:tgtEl>
                                              <p:spTgt spid="65"/>
                                            </p:tgtEl>
                                            <p:attrNameLst>
                                              <p:attrName>ppt_h</p:attrName>
                                            </p:attrNameLst>
                                          </p:cBhvr>
                                          <p:tavLst>
                                            <p:tav tm="0">
                                              <p:val>
                                                <p:fltVal val="0"/>
                                              </p:val>
                                            </p:tav>
                                            <p:tav tm="100000">
                                              <p:val>
                                                <p:strVal val="#ppt_h"/>
                                              </p:val>
                                            </p:tav>
                                          </p:tavLst>
                                        </p:anim>
                                        <p:animEffect transition="in" filter="fade">
                                          <p:cBhvr>
                                            <p:cTn id="59" dur="500"/>
                                            <p:tgtEl>
                                              <p:spTgt spid="65"/>
                                            </p:tgtEl>
                                          </p:cBhvr>
                                        </p:animEffect>
                                      </p:childTnLst>
                                    </p:cTn>
                                  </p:par>
                                </p:childTnLst>
                              </p:cTn>
                            </p:par>
                            <p:par>
                              <p:cTn id="60" fill="hold">
                                <p:stCondLst>
                                  <p:cond delay="6250"/>
                                </p:stCondLst>
                                <p:childTnLst>
                                  <p:par>
                                    <p:cTn id="61" presetID="18" presetClass="entr" presetSubtype="6" fill="hold" nodeType="after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strips(downRight)">
                                          <p:cBhvr>
                                            <p:cTn id="63" dur="500"/>
                                            <p:tgtEl>
                                              <p:spTgt spid="66"/>
                                            </p:tgtEl>
                                          </p:cBhvr>
                                        </p:animEffect>
                                      </p:childTnLst>
                                    </p:cTn>
                                  </p:par>
                                </p:childTnLst>
                              </p:cTn>
                            </p:par>
                            <p:par>
                              <p:cTn id="64" fill="hold">
                                <p:stCondLst>
                                  <p:cond delay="6750"/>
                                </p:stCondLst>
                                <p:childTnLst>
                                  <p:par>
                                    <p:cTn id="65" presetID="10" presetClass="entr" presetSubtype="0"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71"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0" y="3213100"/>
            <a:ext cx="121920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服饰的“</a:t>
            </a:r>
            <a:r>
              <a:rPr lang="en-US" altLang="zh-CN" sz="4000" b="1">
                <a:solidFill>
                  <a:srgbClr val="E75047"/>
                </a:solidFill>
                <a:latin typeface="微软雅黑 Light" panose="020B0502040204020203" pitchFamily="34" charset="-122"/>
                <a:ea typeface="微软雅黑 Light" panose="020B0502040204020203" pitchFamily="34" charset="-122"/>
              </a:rPr>
              <a:t>TPO”</a:t>
            </a:r>
            <a:r>
              <a:rPr lang="zh-CN" altLang="en-US" sz="4000" b="1">
                <a:solidFill>
                  <a:srgbClr val="E75047"/>
                </a:solidFill>
                <a:latin typeface="微软雅黑 Light" panose="020B0502040204020203" pitchFamily="34" charset="-122"/>
                <a:ea typeface="微软雅黑 Light" panose="020B0502040204020203" pitchFamily="34" charset="-122"/>
              </a:rPr>
              <a:t>原则</a:t>
            </a:r>
          </a:p>
        </p:txBody>
      </p:sp>
      <p:sp>
        <p:nvSpPr>
          <p:cNvPr id="2" name="文本框 1"/>
          <p:cNvSpPr txBox="1"/>
          <p:nvPr/>
        </p:nvSpPr>
        <p:spPr>
          <a:xfrm>
            <a:off x="4157008" y="1168400"/>
            <a:ext cx="3877985"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服饰应时，应景，应事，应己，应制</a:t>
            </a:r>
          </a:p>
        </p:txBody>
      </p:sp>
      <p:sp>
        <p:nvSpPr>
          <p:cNvPr id="47" name="椭圆 46"/>
          <p:cNvSpPr/>
          <p:nvPr/>
        </p:nvSpPr>
        <p:spPr>
          <a:xfrm>
            <a:off x="1437254" y="2266156"/>
            <a:ext cx="1784350" cy="1784350"/>
          </a:xfrm>
          <a:prstGeom prst="ellipse">
            <a:avLst/>
          </a:prstGeom>
          <a:solidFill>
            <a:schemeClr val="bg1"/>
          </a:solidFill>
          <a:ln w="381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b="1">
                <a:solidFill>
                  <a:srgbClr val="E75047"/>
                </a:solidFill>
                <a:latin typeface="微软雅黑 Light" panose="020B0502040204020203" pitchFamily="34" charset="-122"/>
                <a:ea typeface="微软雅黑 Light" panose="020B0502040204020203" pitchFamily="34" charset="-122"/>
              </a:rPr>
              <a:t>T</a:t>
            </a:r>
            <a:endParaRPr lang="zh-CN" altLang="en-US" sz="8000" b="1">
              <a:solidFill>
                <a:srgbClr val="E75047"/>
              </a:solidFill>
              <a:latin typeface="微软雅黑 Light" panose="020B0502040204020203" pitchFamily="34" charset="-122"/>
              <a:ea typeface="微软雅黑 Light" panose="020B0502040204020203" pitchFamily="34" charset="-122"/>
            </a:endParaRPr>
          </a:p>
        </p:txBody>
      </p:sp>
      <p:grpSp>
        <p:nvGrpSpPr>
          <p:cNvPr id="9" name="组合 8"/>
          <p:cNvGrpSpPr/>
          <p:nvPr/>
        </p:nvGrpSpPr>
        <p:grpSpPr>
          <a:xfrm>
            <a:off x="892288" y="4305300"/>
            <a:ext cx="2874282" cy="1590338"/>
            <a:chOff x="892288" y="4305300"/>
            <a:chExt cx="2874282" cy="1590338"/>
          </a:xfrm>
        </p:grpSpPr>
        <p:sp>
          <p:nvSpPr>
            <p:cNvPr id="3" name="文本框 2"/>
            <p:cNvSpPr txBox="1"/>
            <p:nvPr/>
          </p:nvSpPr>
          <p:spPr>
            <a:xfrm>
              <a:off x="1307355" y="4305300"/>
              <a:ext cx="2044149" cy="553998"/>
            </a:xfrm>
            <a:prstGeom prst="rect">
              <a:avLst/>
            </a:prstGeom>
            <a:noFill/>
          </p:spPr>
          <p:txBody>
            <a:bodyPr wrap="none" rtlCol="0">
              <a:spAutoFit/>
            </a:bodyPr>
            <a:lstStyle/>
            <a:p>
              <a:pPr algn="ctr"/>
              <a:r>
                <a:rPr lang="en-US" altLang="zh-CN" sz="3000" b="1">
                  <a:solidFill>
                    <a:srgbClr val="E75047"/>
                  </a:solidFill>
                  <a:latin typeface="微软雅黑 Light" panose="020B0502040204020203" pitchFamily="34" charset="-122"/>
                  <a:ea typeface="微软雅黑 Light" panose="020B0502040204020203" pitchFamily="34" charset="-122"/>
                </a:rPr>
                <a:t>TIME </a:t>
              </a:r>
              <a:r>
                <a:rPr lang="zh-CN" altLang="en-US" sz="3000" b="1">
                  <a:solidFill>
                    <a:srgbClr val="E75047"/>
                  </a:solidFill>
                  <a:latin typeface="微软雅黑 Light" panose="020B0502040204020203" pitchFamily="34" charset="-122"/>
                  <a:ea typeface="微软雅黑 Light" panose="020B0502040204020203" pitchFamily="34" charset="-122"/>
                </a:rPr>
                <a:t>时间 </a:t>
              </a:r>
            </a:p>
          </p:txBody>
        </p:sp>
        <p:sp>
          <p:nvSpPr>
            <p:cNvPr id="48" name="文本框 47"/>
            <p:cNvSpPr txBox="1"/>
            <p:nvPr/>
          </p:nvSpPr>
          <p:spPr>
            <a:xfrm>
              <a:off x="892288" y="4879975"/>
              <a:ext cx="2874282" cy="1015663"/>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200" dirty="0">
                <a:solidFill>
                  <a:schemeClr val="bg1">
                    <a:lumMod val="75000"/>
                  </a:schemeClr>
                </a:solidFill>
                <a:latin typeface="微软雅黑 Light" panose="020B0502040204020203" pitchFamily="34" charset="-122"/>
                <a:ea typeface="微软雅黑 Light" panose="020B0502040204020203" pitchFamily="34" charset="-122"/>
              </a:endParaRPr>
            </a:p>
            <a:p>
              <a:endParaRPr lang="en-US" altLang="zh-CN" sz="1200" dirty="0">
                <a:solidFill>
                  <a:schemeClr val="bg1">
                    <a:lumMod val="75000"/>
                  </a:schemeClr>
                </a:solidFill>
                <a:latin typeface="微软雅黑 Light" panose="020B0502040204020203" pitchFamily="34" charset="-122"/>
                <a:ea typeface="微软雅黑 Light" panose="020B0502040204020203" pitchFamily="34" charset="-122"/>
              </a:endParaRPr>
            </a:p>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sp>
        <p:nvSpPr>
          <p:cNvPr id="53" name="椭圆 52"/>
          <p:cNvSpPr/>
          <p:nvPr/>
        </p:nvSpPr>
        <p:spPr>
          <a:xfrm>
            <a:off x="5203824" y="2266156"/>
            <a:ext cx="1784350" cy="1784350"/>
          </a:xfrm>
          <a:prstGeom prst="ellipse">
            <a:avLst/>
          </a:prstGeom>
          <a:solidFill>
            <a:schemeClr val="bg1"/>
          </a:solidFill>
          <a:ln w="381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b="1">
                <a:solidFill>
                  <a:srgbClr val="E75047"/>
                </a:solidFill>
                <a:latin typeface="微软雅黑 Light" panose="020B0502040204020203" pitchFamily="34" charset="-122"/>
                <a:ea typeface="微软雅黑 Light" panose="020B0502040204020203" pitchFamily="34" charset="-122"/>
              </a:rPr>
              <a:t>P</a:t>
            </a:r>
            <a:endParaRPr lang="zh-CN" altLang="en-US" sz="8000" b="1">
              <a:solidFill>
                <a:srgbClr val="E75047"/>
              </a:solidFill>
              <a:latin typeface="微软雅黑 Light" panose="020B0502040204020203" pitchFamily="34" charset="-122"/>
              <a:ea typeface="微软雅黑 Light" panose="020B0502040204020203" pitchFamily="34" charset="-122"/>
            </a:endParaRPr>
          </a:p>
        </p:txBody>
      </p:sp>
      <p:grpSp>
        <p:nvGrpSpPr>
          <p:cNvPr id="10" name="组合 9"/>
          <p:cNvGrpSpPr/>
          <p:nvPr/>
        </p:nvGrpSpPr>
        <p:grpSpPr>
          <a:xfrm>
            <a:off x="4658858" y="4305300"/>
            <a:ext cx="2874282" cy="1590338"/>
            <a:chOff x="4658858" y="4305300"/>
            <a:chExt cx="2874282" cy="1590338"/>
          </a:xfrm>
        </p:grpSpPr>
        <p:sp>
          <p:nvSpPr>
            <p:cNvPr id="54" name="文本框 53"/>
            <p:cNvSpPr txBox="1"/>
            <p:nvPr/>
          </p:nvSpPr>
          <p:spPr>
            <a:xfrm>
              <a:off x="4944818" y="4305300"/>
              <a:ext cx="2302362" cy="553998"/>
            </a:xfrm>
            <a:prstGeom prst="rect">
              <a:avLst/>
            </a:prstGeom>
            <a:noFill/>
          </p:spPr>
          <p:txBody>
            <a:bodyPr wrap="none" rtlCol="0">
              <a:spAutoFit/>
            </a:bodyPr>
            <a:lstStyle/>
            <a:p>
              <a:pPr algn="ctr"/>
              <a:r>
                <a:rPr lang="en-US" altLang="zh-CN" sz="3000" b="1">
                  <a:solidFill>
                    <a:srgbClr val="E75047"/>
                  </a:solidFill>
                  <a:latin typeface="微软雅黑 Light" panose="020B0502040204020203" pitchFamily="34" charset="-122"/>
                  <a:ea typeface="微软雅黑 Light" panose="020B0502040204020203" pitchFamily="34" charset="-122"/>
                </a:rPr>
                <a:t>PLACE </a:t>
              </a:r>
              <a:r>
                <a:rPr lang="zh-CN" altLang="en-US" sz="3000" b="1">
                  <a:solidFill>
                    <a:srgbClr val="E75047"/>
                  </a:solidFill>
                  <a:latin typeface="微软雅黑 Light" panose="020B0502040204020203" pitchFamily="34" charset="-122"/>
                  <a:ea typeface="微软雅黑 Light" panose="020B0502040204020203" pitchFamily="34" charset="-122"/>
                </a:rPr>
                <a:t>地点</a:t>
              </a:r>
            </a:p>
          </p:txBody>
        </p:sp>
        <p:sp>
          <p:nvSpPr>
            <p:cNvPr id="55" name="文本框 54"/>
            <p:cNvSpPr txBox="1"/>
            <p:nvPr/>
          </p:nvSpPr>
          <p:spPr>
            <a:xfrm>
              <a:off x="4658858" y="4879975"/>
              <a:ext cx="2874282" cy="1015663"/>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200" dirty="0">
                <a:solidFill>
                  <a:schemeClr val="bg1">
                    <a:lumMod val="75000"/>
                  </a:schemeClr>
                </a:solidFill>
                <a:latin typeface="微软雅黑 Light" panose="020B0502040204020203" pitchFamily="34" charset="-122"/>
                <a:ea typeface="微软雅黑 Light" panose="020B0502040204020203" pitchFamily="34" charset="-122"/>
              </a:endParaRPr>
            </a:p>
            <a:p>
              <a:endParaRPr lang="en-US" altLang="zh-CN" sz="1200" dirty="0">
                <a:solidFill>
                  <a:schemeClr val="bg1">
                    <a:lumMod val="75000"/>
                  </a:schemeClr>
                </a:solidFill>
                <a:latin typeface="微软雅黑 Light" panose="020B0502040204020203" pitchFamily="34" charset="-122"/>
                <a:ea typeface="微软雅黑 Light" panose="020B0502040204020203" pitchFamily="34" charset="-122"/>
              </a:endParaRPr>
            </a:p>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sp>
        <p:nvSpPr>
          <p:cNvPr id="71" name="椭圆 70"/>
          <p:cNvSpPr/>
          <p:nvPr/>
        </p:nvSpPr>
        <p:spPr>
          <a:xfrm>
            <a:off x="8970395" y="2266156"/>
            <a:ext cx="1784350" cy="1784350"/>
          </a:xfrm>
          <a:prstGeom prst="ellipse">
            <a:avLst/>
          </a:prstGeom>
          <a:solidFill>
            <a:schemeClr val="bg1"/>
          </a:solidFill>
          <a:ln w="3810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b="1">
                <a:solidFill>
                  <a:srgbClr val="E75047"/>
                </a:solidFill>
                <a:latin typeface="微软雅黑 Light" panose="020B0502040204020203" pitchFamily="34" charset="-122"/>
                <a:ea typeface="微软雅黑 Light" panose="020B0502040204020203" pitchFamily="34" charset="-122"/>
              </a:rPr>
              <a:t>O</a:t>
            </a:r>
            <a:endParaRPr lang="zh-CN" altLang="en-US" sz="8000" b="1">
              <a:solidFill>
                <a:srgbClr val="E75047"/>
              </a:solidFill>
              <a:latin typeface="微软雅黑 Light" panose="020B0502040204020203" pitchFamily="34" charset="-122"/>
              <a:ea typeface="微软雅黑 Light" panose="020B0502040204020203" pitchFamily="34" charset="-122"/>
            </a:endParaRPr>
          </a:p>
        </p:txBody>
      </p:sp>
      <p:grpSp>
        <p:nvGrpSpPr>
          <p:cNvPr id="11" name="组合 10"/>
          <p:cNvGrpSpPr/>
          <p:nvPr/>
        </p:nvGrpSpPr>
        <p:grpSpPr>
          <a:xfrm>
            <a:off x="8425429" y="4305300"/>
            <a:ext cx="2874282" cy="1590338"/>
            <a:chOff x="8425429" y="4305300"/>
            <a:chExt cx="2874282" cy="1590338"/>
          </a:xfrm>
        </p:grpSpPr>
        <p:sp>
          <p:nvSpPr>
            <p:cNvPr id="72" name="文本框 71"/>
            <p:cNvSpPr txBox="1"/>
            <p:nvPr/>
          </p:nvSpPr>
          <p:spPr>
            <a:xfrm>
              <a:off x="8531918" y="4305300"/>
              <a:ext cx="2661306" cy="553998"/>
            </a:xfrm>
            <a:prstGeom prst="rect">
              <a:avLst/>
            </a:prstGeom>
            <a:noFill/>
          </p:spPr>
          <p:txBody>
            <a:bodyPr wrap="none" rtlCol="0">
              <a:spAutoFit/>
            </a:bodyPr>
            <a:lstStyle/>
            <a:p>
              <a:pPr algn="ctr"/>
              <a:r>
                <a:rPr lang="en-US" altLang="zh-CN" sz="3000" b="1">
                  <a:solidFill>
                    <a:srgbClr val="E75047"/>
                  </a:solidFill>
                  <a:latin typeface="微软雅黑 Light" panose="020B0502040204020203" pitchFamily="34" charset="-122"/>
                  <a:ea typeface="微软雅黑 Light" panose="020B0502040204020203" pitchFamily="34" charset="-122"/>
                </a:rPr>
                <a:t>Occasion </a:t>
              </a:r>
              <a:r>
                <a:rPr lang="zh-CN" altLang="en-US" sz="3000" b="1">
                  <a:solidFill>
                    <a:srgbClr val="E75047"/>
                  </a:solidFill>
                  <a:latin typeface="微软雅黑 Light" panose="020B0502040204020203" pitchFamily="34" charset="-122"/>
                  <a:ea typeface="微软雅黑 Light" panose="020B0502040204020203" pitchFamily="34" charset="-122"/>
                </a:rPr>
                <a:t>场合</a:t>
              </a:r>
            </a:p>
          </p:txBody>
        </p:sp>
        <p:sp>
          <p:nvSpPr>
            <p:cNvPr id="73" name="文本框 72"/>
            <p:cNvSpPr txBox="1"/>
            <p:nvPr/>
          </p:nvSpPr>
          <p:spPr>
            <a:xfrm>
              <a:off x="8425429" y="4879975"/>
              <a:ext cx="2874282" cy="1015663"/>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en-US" altLang="zh-CN" sz="1200" dirty="0">
                <a:solidFill>
                  <a:schemeClr val="bg1">
                    <a:lumMod val="75000"/>
                  </a:schemeClr>
                </a:solidFill>
                <a:latin typeface="微软雅黑 Light" panose="020B0502040204020203" pitchFamily="34" charset="-122"/>
                <a:ea typeface="微软雅黑 Light" panose="020B0502040204020203" pitchFamily="34" charset="-122"/>
              </a:endParaRPr>
            </a:p>
            <a:p>
              <a:endParaRPr lang="en-US" altLang="zh-CN" sz="1200" dirty="0">
                <a:solidFill>
                  <a:schemeClr val="bg1">
                    <a:lumMod val="75000"/>
                  </a:schemeClr>
                </a:solidFill>
                <a:latin typeface="微软雅黑 Light" panose="020B0502040204020203" pitchFamily="34" charset="-122"/>
                <a:ea typeface="微软雅黑 Light" panose="020B0502040204020203" pitchFamily="34" charset="-122"/>
              </a:endParaRPr>
            </a:p>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sp>
        <p:nvSpPr>
          <p:cNvPr id="74"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75519259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fltVal val="0"/>
                                          </p:val>
                                        </p:tav>
                                        <p:tav tm="100000">
                                          <p:val>
                                            <p:strVal val="#ppt_h"/>
                                          </p:val>
                                        </p:tav>
                                      </p:tavLst>
                                    </p:anim>
                                    <p:animEffect transition="in" filter="fade">
                                      <p:cBhvr>
                                        <p:cTn id="23" dur="500"/>
                                        <p:tgtEl>
                                          <p:spTgt spid="47"/>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P spid="47" grpId="0" animBg="1"/>
      <p:bldP spid="53" grpId="0" animBg="1"/>
      <p:bldP spid="71" grpId="0" animBg="1"/>
      <p:bldP spid="7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商务着装要求五不准</a:t>
            </a:r>
          </a:p>
        </p:txBody>
      </p:sp>
      <p:sp>
        <p:nvSpPr>
          <p:cNvPr id="2" name="文本框 1"/>
          <p:cNvSpPr txBox="1"/>
          <p:nvPr/>
        </p:nvSpPr>
        <p:spPr>
          <a:xfrm>
            <a:off x="5080338" y="1130300"/>
            <a:ext cx="2031325"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（女士职业套装）</a:t>
            </a:r>
          </a:p>
        </p:txBody>
      </p:sp>
      <p:sp>
        <p:nvSpPr>
          <p:cNvPr id="14" name="椭圆 13"/>
          <p:cNvSpPr/>
          <p:nvPr/>
        </p:nvSpPr>
        <p:spPr>
          <a:xfrm>
            <a:off x="1463675" y="2113756"/>
            <a:ext cx="1212850" cy="1212850"/>
          </a:xfrm>
          <a:prstGeom prst="ellipse">
            <a:avLst/>
          </a:prstGeom>
          <a:solidFill>
            <a:schemeClr val="tx1">
              <a:lumMod val="75000"/>
              <a:lumOff val="25000"/>
            </a:schemeClr>
          </a:solidFill>
          <a:ln w="190500">
            <a:solidFill>
              <a:schemeClr val="tx1">
                <a:lumMod val="75000"/>
                <a:lumOff val="25000"/>
                <a:alpha val="27843"/>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000">
                <a:latin typeface="Swiss911 XCm BT" panose="020B0708030702060204" pitchFamily="34" charset="0"/>
                <a:ea typeface="微软雅黑 Light" panose="020B0502040204020203" pitchFamily="34" charset="-122"/>
              </a:rPr>
              <a:t>01</a:t>
            </a:r>
            <a:endParaRPr lang="zh-CN" altLang="en-US" sz="5000">
              <a:latin typeface="Swiss911 XCm BT" panose="020B0708030702060204" pitchFamily="34" charset="0"/>
              <a:ea typeface="微软雅黑 Light" panose="020B0502040204020203" pitchFamily="34" charset="-122"/>
            </a:endParaRPr>
          </a:p>
        </p:txBody>
      </p:sp>
      <p:sp>
        <p:nvSpPr>
          <p:cNvPr id="23" name="椭圆 22"/>
          <p:cNvSpPr/>
          <p:nvPr/>
        </p:nvSpPr>
        <p:spPr>
          <a:xfrm>
            <a:off x="3476625" y="3117056"/>
            <a:ext cx="1212850" cy="1212850"/>
          </a:xfrm>
          <a:prstGeom prst="ellipse">
            <a:avLst/>
          </a:prstGeom>
          <a:solidFill>
            <a:srgbClr val="E75047"/>
          </a:solidFill>
          <a:ln w="1905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000">
                <a:latin typeface="Swiss911 XCm BT" panose="020B0708030702060204" pitchFamily="34" charset="0"/>
                <a:ea typeface="微软雅黑 Light" panose="020B0502040204020203" pitchFamily="34" charset="-122"/>
              </a:rPr>
              <a:t>02</a:t>
            </a:r>
            <a:endParaRPr lang="zh-CN" altLang="en-US" sz="5000">
              <a:latin typeface="Swiss911 XCm BT" panose="020B0708030702060204" pitchFamily="34" charset="0"/>
              <a:ea typeface="微软雅黑 Light" panose="020B0502040204020203" pitchFamily="34" charset="-122"/>
            </a:endParaRPr>
          </a:p>
        </p:txBody>
      </p:sp>
      <p:grpSp>
        <p:nvGrpSpPr>
          <p:cNvPr id="17" name="组合 16"/>
          <p:cNvGrpSpPr/>
          <p:nvPr/>
        </p:nvGrpSpPr>
        <p:grpSpPr>
          <a:xfrm>
            <a:off x="3298220" y="4292600"/>
            <a:ext cx="1569660" cy="2208431"/>
            <a:chOff x="3298220" y="4292600"/>
            <a:chExt cx="1569660" cy="2208431"/>
          </a:xfrm>
        </p:grpSpPr>
        <p:cxnSp>
          <p:nvCxnSpPr>
            <p:cNvPr id="22" name="直接连接符 21"/>
            <p:cNvCxnSpPr/>
            <p:nvPr/>
          </p:nvCxnSpPr>
          <p:spPr>
            <a:xfrm>
              <a:off x="4083050" y="4292600"/>
              <a:ext cx="0" cy="1473200"/>
            </a:xfrm>
            <a:prstGeom prst="line">
              <a:avLst/>
            </a:prstGeom>
            <a:ln w="25400">
              <a:solidFill>
                <a:schemeClr val="tx1">
                  <a:lumMod val="75000"/>
                  <a:lumOff val="2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3298220" y="5854700"/>
              <a:ext cx="1569660" cy="646331"/>
            </a:xfrm>
            <a:prstGeom prst="rect">
              <a:avLst/>
            </a:prstGeom>
            <a:noFill/>
          </p:spPr>
          <p:txBody>
            <a:bodyPr wrap="none" rtlCol="0">
              <a:spAutoFit/>
            </a:bodyPr>
            <a:lstStyle/>
            <a:p>
              <a:pPr algn="ctr"/>
              <a:r>
                <a:rPr lang="zh-CN" altLang="en-US">
                  <a:solidFill>
                    <a:srgbClr val="E75047"/>
                  </a:solidFill>
                  <a:latin typeface="微软雅黑 Light" panose="020B0502040204020203" pitchFamily="34" charset="-122"/>
                  <a:ea typeface="微软雅黑 Light" panose="020B0502040204020203" pitchFamily="34" charset="-122"/>
                </a:rPr>
                <a:t>正式高级场合</a:t>
              </a:r>
              <a:endParaRPr lang="en-US" altLang="zh-CN">
                <a:solidFill>
                  <a:srgbClr val="E75047"/>
                </a:solidFill>
                <a:latin typeface="微软雅黑 Light" panose="020B0502040204020203" pitchFamily="34" charset="-122"/>
                <a:ea typeface="微软雅黑 Light" panose="020B0502040204020203" pitchFamily="34" charset="-122"/>
              </a:endParaRPr>
            </a:p>
            <a:p>
              <a:pPr algn="ctr"/>
              <a:r>
                <a:rPr lang="zh-CN" altLang="en-US">
                  <a:solidFill>
                    <a:srgbClr val="E75047"/>
                  </a:solidFill>
                  <a:latin typeface="微软雅黑 Light" panose="020B0502040204020203" pitchFamily="34" charset="-122"/>
                  <a:ea typeface="微软雅黑 Light" panose="020B0502040204020203" pitchFamily="34" charset="-122"/>
                </a:rPr>
                <a:t>不光腿</a:t>
              </a:r>
            </a:p>
          </p:txBody>
        </p:sp>
      </p:grpSp>
      <p:sp>
        <p:nvSpPr>
          <p:cNvPr id="27" name="椭圆 26"/>
          <p:cNvSpPr/>
          <p:nvPr/>
        </p:nvSpPr>
        <p:spPr>
          <a:xfrm>
            <a:off x="5489575" y="2113756"/>
            <a:ext cx="1212850" cy="1212850"/>
          </a:xfrm>
          <a:prstGeom prst="ellipse">
            <a:avLst/>
          </a:prstGeom>
          <a:solidFill>
            <a:schemeClr val="tx1">
              <a:lumMod val="75000"/>
              <a:lumOff val="25000"/>
            </a:schemeClr>
          </a:solidFill>
          <a:ln w="190500">
            <a:solidFill>
              <a:schemeClr val="tx1">
                <a:lumMod val="75000"/>
                <a:lumOff val="25000"/>
                <a:alpha val="27843"/>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000">
                <a:latin typeface="Swiss911 XCm BT" panose="020B0708030702060204" pitchFamily="34" charset="0"/>
                <a:ea typeface="微软雅黑 Light" panose="020B0502040204020203" pitchFamily="34" charset="-122"/>
              </a:rPr>
              <a:t>03</a:t>
            </a:r>
            <a:endParaRPr lang="zh-CN" altLang="en-US" sz="5000">
              <a:latin typeface="Swiss911 XCm BT" panose="020B0708030702060204" pitchFamily="34" charset="0"/>
              <a:ea typeface="微软雅黑 Light" panose="020B0502040204020203" pitchFamily="34" charset="-122"/>
            </a:endParaRPr>
          </a:p>
        </p:txBody>
      </p:sp>
      <p:sp>
        <p:nvSpPr>
          <p:cNvPr id="31" name="椭圆 30"/>
          <p:cNvSpPr/>
          <p:nvPr/>
        </p:nvSpPr>
        <p:spPr>
          <a:xfrm>
            <a:off x="7502525" y="3117056"/>
            <a:ext cx="1212850" cy="1212850"/>
          </a:xfrm>
          <a:prstGeom prst="ellipse">
            <a:avLst/>
          </a:prstGeom>
          <a:solidFill>
            <a:srgbClr val="E75047"/>
          </a:solidFill>
          <a:ln w="1905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000">
                <a:latin typeface="Swiss911 XCm BT" panose="020B0708030702060204" pitchFamily="34" charset="0"/>
                <a:ea typeface="微软雅黑 Light" panose="020B0502040204020203" pitchFamily="34" charset="-122"/>
              </a:rPr>
              <a:t>04</a:t>
            </a:r>
            <a:endParaRPr lang="zh-CN" altLang="en-US" sz="5000">
              <a:latin typeface="Swiss911 XCm BT" panose="020B0708030702060204" pitchFamily="34" charset="0"/>
              <a:ea typeface="微软雅黑 Light" panose="020B0502040204020203" pitchFamily="34" charset="-122"/>
            </a:endParaRPr>
          </a:p>
        </p:txBody>
      </p:sp>
      <p:grpSp>
        <p:nvGrpSpPr>
          <p:cNvPr id="19" name="组合 18"/>
          <p:cNvGrpSpPr/>
          <p:nvPr/>
        </p:nvGrpSpPr>
        <p:grpSpPr>
          <a:xfrm>
            <a:off x="7093288" y="4292600"/>
            <a:ext cx="2031325" cy="2208431"/>
            <a:chOff x="7093288" y="4292600"/>
            <a:chExt cx="2031325" cy="2208431"/>
          </a:xfrm>
        </p:grpSpPr>
        <p:cxnSp>
          <p:nvCxnSpPr>
            <p:cNvPr id="30" name="直接连接符 29"/>
            <p:cNvCxnSpPr/>
            <p:nvPr/>
          </p:nvCxnSpPr>
          <p:spPr>
            <a:xfrm>
              <a:off x="8108950" y="4292600"/>
              <a:ext cx="0" cy="1473200"/>
            </a:xfrm>
            <a:prstGeom prst="line">
              <a:avLst/>
            </a:prstGeom>
            <a:ln w="25400">
              <a:solidFill>
                <a:schemeClr val="tx1">
                  <a:lumMod val="75000"/>
                  <a:lumOff val="2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7093288" y="5854700"/>
              <a:ext cx="2031325" cy="646331"/>
            </a:xfrm>
            <a:prstGeom prst="rect">
              <a:avLst/>
            </a:prstGeom>
            <a:noFill/>
          </p:spPr>
          <p:txBody>
            <a:bodyPr wrap="none" rtlCol="0">
              <a:spAutoFit/>
            </a:bodyPr>
            <a:lstStyle/>
            <a:p>
              <a:pPr algn="ctr"/>
              <a:r>
                <a:rPr lang="zh-CN" altLang="en-US">
                  <a:solidFill>
                    <a:srgbClr val="E75047"/>
                  </a:solidFill>
                  <a:latin typeface="微软雅黑 Light" panose="020B0502040204020203" pitchFamily="34" charset="-122"/>
                  <a:ea typeface="微软雅黑 Light" panose="020B0502040204020203" pitchFamily="34" charset="-122"/>
                </a:rPr>
                <a:t>穿贴近肉色的袜子</a:t>
              </a:r>
              <a:endParaRPr lang="en-US" altLang="zh-CN">
                <a:solidFill>
                  <a:srgbClr val="E75047"/>
                </a:solidFill>
                <a:latin typeface="微软雅黑 Light" panose="020B0502040204020203" pitchFamily="34" charset="-122"/>
                <a:ea typeface="微软雅黑 Light" panose="020B0502040204020203" pitchFamily="34" charset="-122"/>
              </a:endParaRPr>
            </a:p>
            <a:p>
              <a:pPr algn="ctr"/>
              <a:r>
                <a:rPr lang="zh-CN" altLang="en-US">
                  <a:solidFill>
                    <a:srgbClr val="E75047"/>
                  </a:solidFill>
                  <a:latin typeface="微软雅黑 Light" panose="020B0502040204020203" pitchFamily="34" charset="-122"/>
                  <a:ea typeface="微软雅黑 Light" panose="020B0502040204020203" pitchFamily="34" charset="-122"/>
                </a:rPr>
                <a:t>不穿镂花的丝袜</a:t>
              </a:r>
            </a:p>
          </p:txBody>
        </p:sp>
      </p:grpSp>
      <p:sp>
        <p:nvSpPr>
          <p:cNvPr id="35" name="椭圆 34"/>
          <p:cNvSpPr/>
          <p:nvPr/>
        </p:nvSpPr>
        <p:spPr>
          <a:xfrm>
            <a:off x="9515475" y="2113756"/>
            <a:ext cx="1212850" cy="1212850"/>
          </a:xfrm>
          <a:prstGeom prst="ellipse">
            <a:avLst/>
          </a:prstGeom>
          <a:solidFill>
            <a:schemeClr val="tx1">
              <a:lumMod val="75000"/>
              <a:lumOff val="25000"/>
            </a:schemeClr>
          </a:solidFill>
          <a:ln w="190500">
            <a:solidFill>
              <a:schemeClr val="tx1">
                <a:lumMod val="75000"/>
                <a:lumOff val="25000"/>
                <a:alpha val="27843"/>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000">
                <a:latin typeface="Swiss911 XCm BT" panose="020B0708030702060204" pitchFamily="34" charset="0"/>
                <a:ea typeface="微软雅黑 Light" panose="020B0502040204020203" pitchFamily="34" charset="-122"/>
              </a:rPr>
              <a:t>05</a:t>
            </a:r>
            <a:endParaRPr lang="zh-CN" altLang="en-US" sz="5000">
              <a:latin typeface="Swiss911 XCm BT" panose="020B0708030702060204" pitchFamily="34" charset="0"/>
              <a:ea typeface="微软雅黑 Light" panose="020B0502040204020203" pitchFamily="34" charset="-122"/>
            </a:endParaRPr>
          </a:p>
        </p:txBody>
      </p:sp>
      <p:grpSp>
        <p:nvGrpSpPr>
          <p:cNvPr id="16" name="组合 15"/>
          <p:cNvGrpSpPr/>
          <p:nvPr/>
        </p:nvGrpSpPr>
        <p:grpSpPr>
          <a:xfrm>
            <a:off x="1133588" y="3289300"/>
            <a:ext cx="1889012" cy="2275106"/>
            <a:chOff x="1133588" y="3289300"/>
            <a:chExt cx="1889012" cy="2275106"/>
          </a:xfrm>
        </p:grpSpPr>
        <p:cxnSp>
          <p:nvCxnSpPr>
            <p:cNvPr id="9" name="直接连接符 8"/>
            <p:cNvCxnSpPr/>
            <p:nvPr/>
          </p:nvCxnSpPr>
          <p:spPr>
            <a:xfrm>
              <a:off x="2070100" y="3289300"/>
              <a:ext cx="0" cy="1193800"/>
            </a:xfrm>
            <a:prstGeom prst="line">
              <a:avLst/>
            </a:prstGeom>
            <a:ln w="25400">
              <a:solidFill>
                <a:schemeClr val="tx1">
                  <a:lumMod val="75000"/>
                  <a:lumOff val="2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133588" y="4559300"/>
              <a:ext cx="1889012" cy="1005106"/>
              <a:chOff x="1133588" y="4559300"/>
              <a:chExt cx="1889012" cy="1005106"/>
            </a:xfrm>
          </p:grpSpPr>
          <p:sp>
            <p:nvSpPr>
              <p:cNvPr id="6" name="文本框 5"/>
              <p:cNvSpPr txBox="1"/>
              <p:nvPr/>
            </p:nvSpPr>
            <p:spPr>
              <a:xfrm>
                <a:off x="1169854" y="4559300"/>
                <a:ext cx="1800493" cy="369332"/>
              </a:xfrm>
              <a:prstGeom prst="rect">
                <a:avLst/>
              </a:prstGeom>
              <a:noFill/>
            </p:spPr>
            <p:txBody>
              <a:bodyPr wrap="none" rtlCol="0">
                <a:spAutoFit/>
              </a:bodyPr>
              <a:lstStyle/>
              <a:p>
                <a:pPr algn="ctr"/>
                <a:r>
                  <a:rPr lang="zh-CN" altLang="en-US">
                    <a:solidFill>
                      <a:srgbClr val="E75047"/>
                    </a:solidFill>
                    <a:latin typeface="微软雅黑 Light" panose="020B0502040204020203" pitchFamily="34" charset="-122"/>
                    <a:ea typeface="微软雅黑 Light" panose="020B0502040204020203" pitchFamily="34" charset="-122"/>
                  </a:rPr>
                  <a:t>一种裙子不能穿</a:t>
                </a:r>
              </a:p>
            </p:txBody>
          </p:sp>
          <p:sp>
            <p:nvSpPr>
              <p:cNvPr id="38" name="文本框 37"/>
              <p:cNvSpPr txBox="1"/>
              <p:nvPr/>
            </p:nvSpPr>
            <p:spPr>
              <a:xfrm>
                <a:off x="1133588" y="4918075"/>
                <a:ext cx="1889012"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grpSp>
        <p:nvGrpSpPr>
          <p:cNvPr id="18" name="组合 17"/>
          <p:cNvGrpSpPr/>
          <p:nvPr/>
        </p:nvGrpSpPr>
        <p:grpSpPr>
          <a:xfrm>
            <a:off x="5172188" y="3289300"/>
            <a:ext cx="1889012" cy="2275106"/>
            <a:chOff x="5172188" y="3289300"/>
            <a:chExt cx="1889012" cy="2275106"/>
          </a:xfrm>
        </p:grpSpPr>
        <p:cxnSp>
          <p:nvCxnSpPr>
            <p:cNvPr id="26" name="直接连接符 25"/>
            <p:cNvCxnSpPr/>
            <p:nvPr/>
          </p:nvCxnSpPr>
          <p:spPr>
            <a:xfrm>
              <a:off x="6096000" y="3289300"/>
              <a:ext cx="0" cy="1193800"/>
            </a:xfrm>
            <a:prstGeom prst="line">
              <a:avLst/>
            </a:prstGeom>
            <a:ln w="25400">
              <a:solidFill>
                <a:schemeClr val="tx1">
                  <a:lumMod val="75000"/>
                  <a:lumOff val="2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172188" y="4559300"/>
              <a:ext cx="1889012" cy="1005106"/>
              <a:chOff x="5172188" y="4559300"/>
              <a:chExt cx="1889012" cy="1005106"/>
            </a:xfrm>
          </p:grpSpPr>
          <p:sp>
            <p:nvSpPr>
              <p:cNvPr id="28" name="文本框 27"/>
              <p:cNvSpPr txBox="1"/>
              <p:nvPr/>
            </p:nvSpPr>
            <p:spPr>
              <a:xfrm>
                <a:off x="5426586" y="4559300"/>
                <a:ext cx="1338828" cy="369332"/>
              </a:xfrm>
              <a:prstGeom prst="rect">
                <a:avLst/>
              </a:prstGeom>
              <a:noFill/>
            </p:spPr>
            <p:txBody>
              <a:bodyPr wrap="none" rtlCol="0">
                <a:spAutoFit/>
              </a:bodyPr>
              <a:lstStyle/>
              <a:p>
                <a:pPr algn="ctr"/>
                <a:r>
                  <a:rPr lang="zh-CN" altLang="en-US">
                    <a:solidFill>
                      <a:srgbClr val="E75047"/>
                    </a:solidFill>
                    <a:latin typeface="微软雅黑 Light" panose="020B0502040204020203" pitchFamily="34" charset="-122"/>
                    <a:ea typeface="微软雅黑 Light" panose="020B0502040204020203" pitchFamily="34" charset="-122"/>
                  </a:rPr>
                  <a:t>鞋袜要配套</a:t>
                </a:r>
              </a:p>
            </p:txBody>
          </p:sp>
          <p:sp>
            <p:nvSpPr>
              <p:cNvPr id="39" name="文本框 38"/>
              <p:cNvSpPr txBox="1"/>
              <p:nvPr/>
            </p:nvSpPr>
            <p:spPr>
              <a:xfrm>
                <a:off x="5172188" y="4918075"/>
                <a:ext cx="1889012"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grpSp>
        <p:nvGrpSpPr>
          <p:cNvPr id="20" name="组合 19"/>
          <p:cNvGrpSpPr/>
          <p:nvPr/>
        </p:nvGrpSpPr>
        <p:grpSpPr>
          <a:xfrm>
            <a:off x="9210788" y="3289300"/>
            <a:ext cx="2409712" cy="2541806"/>
            <a:chOff x="9210788" y="3289300"/>
            <a:chExt cx="2409712" cy="2541806"/>
          </a:xfrm>
        </p:grpSpPr>
        <p:cxnSp>
          <p:nvCxnSpPr>
            <p:cNvPr id="34" name="直接连接符 33"/>
            <p:cNvCxnSpPr/>
            <p:nvPr/>
          </p:nvCxnSpPr>
          <p:spPr>
            <a:xfrm>
              <a:off x="10121900" y="3289300"/>
              <a:ext cx="0" cy="1193800"/>
            </a:xfrm>
            <a:prstGeom prst="line">
              <a:avLst/>
            </a:prstGeom>
            <a:ln w="25400">
              <a:solidFill>
                <a:schemeClr val="tx1">
                  <a:lumMod val="75000"/>
                  <a:lumOff val="2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9221654" y="4559300"/>
              <a:ext cx="1800493" cy="646331"/>
            </a:xfrm>
            <a:prstGeom prst="rect">
              <a:avLst/>
            </a:prstGeom>
            <a:noFill/>
          </p:spPr>
          <p:txBody>
            <a:bodyPr wrap="none" rtlCol="0">
              <a:spAutoFit/>
            </a:bodyPr>
            <a:lstStyle/>
            <a:p>
              <a:pPr algn="ctr"/>
              <a:r>
                <a:rPr lang="zh-CN" altLang="en-US">
                  <a:solidFill>
                    <a:srgbClr val="E75047"/>
                  </a:solidFill>
                  <a:latin typeface="微软雅黑 Light" panose="020B0502040204020203" pitchFamily="34" charset="-122"/>
                  <a:ea typeface="微软雅黑 Light" panose="020B0502040204020203" pitchFamily="34" charset="-122"/>
                </a:rPr>
                <a:t>袜子长度</a:t>
              </a:r>
              <a:endParaRPr lang="en-US" altLang="zh-CN">
                <a:solidFill>
                  <a:srgbClr val="E75047"/>
                </a:solidFill>
                <a:latin typeface="微软雅黑 Light" panose="020B0502040204020203" pitchFamily="34" charset="-122"/>
                <a:ea typeface="微软雅黑 Light" panose="020B0502040204020203" pitchFamily="34" charset="-122"/>
              </a:endParaRPr>
            </a:p>
            <a:p>
              <a:pPr algn="ctr"/>
              <a:r>
                <a:rPr lang="zh-CN" altLang="en-US">
                  <a:solidFill>
                    <a:srgbClr val="E75047"/>
                  </a:solidFill>
                  <a:latin typeface="微软雅黑 Light" panose="020B0502040204020203" pitchFamily="34" charset="-122"/>
                  <a:ea typeface="微软雅黑 Light" panose="020B0502040204020203" pitchFamily="34" charset="-122"/>
                </a:rPr>
                <a:t>避免出现三节腿</a:t>
              </a:r>
            </a:p>
          </p:txBody>
        </p:sp>
        <p:sp>
          <p:nvSpPr>
            <p:cNvPr id="40" name="文本框 39"/>
            <p:cNvSpPr txBox="1"/>
            <p:nvPr/>
          </p:nvSpPr>
          <p:spPr>
            <a:xfrm>
              <a:off x="9210788" y="5184775"/>
              <a:ext cx="2409712"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sp>
        <p:nvSpPr>
          <p:cNvPr id="49"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8698587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1000"/>
                                        <p:tgtEl>
                                          <p:spTgt spid="16"/>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1000"/>
                                        <p:tgtEl>
                                          <p:spTgt spid="17"/>
                                        </p:tgtEl>
                                      </p:cBhvr>
                                    </p:animEffect>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1000"/>
                                        <p:tgtEl>
                                          <p:spTgt spid="18"/>
                                        </p:tgtEl>
                                      </p:cBhvr>
                                    </p:animEffect>
                                  </p:childTnLst>
                                </p:cTn>
                              </p:par>
                            </p:childTnLst>
                          </p:cTn>
                        </p:par>
                        <p:par>
                          <p:cTn id="43" fill="hold">
                            <p:stCondLst>
                              <p:cond delay="5500"/>
                            </p:stCondLst>
                            <p:childTnLst>
                              <p:par>
                                <p:cTn id="44" presetID="53" presetClass="entr" presetSubtype="16"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childTnLst>
                          </p:cTn>
                        </p:par>
                        <p:par>
                          <p:cTn id="49" fill="hold">
                            <p:stCondLst>
                              <p:cond delay="6000"/>
                            </p:stCondLst>
                            <p:childTnLst>
                              <p:par>
                                <p:cTn id="50" presetID="22" presetClass="entr" presetSubtype="1"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up)">
                                      <p:cBhvr>
                                        <p:cTn id="52" dur="1000"/>
                                        <p:tgtEl>
                                          <p:spTgt spid="19"/>
                                        </p:tgtEl>
                                      </p:cBhvr>
                                    </p:animEffect>
                                  </p:childTnLst>
                                </p:cTn>
                              </p:par>
                            </p:childTnLst>
                          </p:cTn>
                        </p:par>
                        <p:par>
                          <p:cTn id="53" fill="hold">
                            <p:stCondLst>
                              <p:cond delay="7000"/>
                            </p:stCondLst>
                            <p:childTnLst>
                              <p:par>
                                <p:cTn id="54" presetID="53" presetClass="entr" presetSubtype="16"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ppt_w</p:attrName>
                                        </p:attrNameLst>
                                      </p:cBhvr>
                                      <p:tavLst>
                                        <p:tav tm="0">
                                          <p:val>
                                            <p:fltVal val="0"/>
                                          </p:val>
                                        </p:tav>
                                        <p:tav tm="100000">
                                          <p:val>
                                            <p:strVal val="#ppt_w"/>
                                          </p:val>
                                        </p:tav>
                                      </p:tavLst>
                                    </p:anim>
                                    <p:anim calcmode="lin" valueType="num">
                                      <p:cBhvr>
                                        <p:cTn id="57" dur="500" fill="hold"/>
                                        <p:tgtEl>
                                          <p:spTgt spid="35"/>
                                        </p:tgtEl>
                                        <p:attrNameLst>
                                          <p:attrName>ppt_h</p:attrName>
                                        </p:attrNameLst>
                                      </p:cBhvr>
                                      <p:tavLst>
                                        <p:tav tm="0">
                                          <p:val>
                                            <p:fltVal val="0"/>
                                          </p:val>
                                        </p:tav>
                                        <p:tav tm="100000">
                                          <p:val>
                                            <p:strVal val="#ppt_h"/>
                                          </p:val>
                                        </p:tav>
                                      </p:tavLst>
                                    </p:anim>
                                    <p:animEffect transition="in" filter="fade">
                                      <p:cBhvr>
                                        <p:cTn id="58" dur="500"/>
                                        <p:tgtEl>
                                          <p:spTgt spid="35"/>
                                        </p:tgtEl>
                                      </p:cBhvr>
                                    </p:animEffect>
                                  </p:childTnLst>
                                </p:cTn>
                              </p:par>
                            </p:childTnLst>
                          </p:cTn>
                        </p:par>
                        <p:par>
                          <p:cTn id="59" fill="hold">
                            <p:stCondLst>
                              <p:cond delay="7500"/>
                            </p:stCondLst>
                            <p:childTnLst>
                              <p:par>
                                <p:cTn id="60" presetID="22" presetClass="entr" presetSubtype="1"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up)">
                                      <p:cBhvr>
                                        <p:cTn id="62" dur="1000"/>
                                        <p:tgtEl>
                                          <p:spTgt spid="20"/>
                                        </p:tgtEl>
                                      </p:cBhvr>
                                    </p:animEffect>
                                  </p:childTnLst>
                                </p:cTn>
                              </p:par>
                            </p:childTnLst>
                          </p:cTn>
                        </p:par>
                        <p:par>
                          <p:cTn id="63" fill="hold">
                            <p:stCondLst>
                              <p:cond delay="8500"/>
                            </p:stCondLst>
                            <p:childTnLst>
                              <p:par>
                                <p:cTn id="64" presetID="10" presetClass="entr" presetSubtype="0"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p:bldP spid="14" grpId="0" animBg="1"/>
      <p:bldP spid="23" grpId="0" animBg="1"/>
      <p:bldP spid="27" grpId="0" animBg="1"/>
      <p:bldP spid="31" grpId="0" animBg="1"/>
      <p:bldP spid="35" grpId="0" animBg="1"/>
      <p:bldP spid="4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面部修饰</a:t>
            </a:r>
          </a:p>
        </p:txBody>
      </p:sp>
      <p:sp>
        <p:nvSpPr>
          <p:cNvPr id="2" name="文本框 1"/>
          <p:cNvSpPr txBox="1"/>
          <p:nvPr/>
        </p:nvSpPr>
        <p:spPr>
          <a:xfrm>
            <a:off x="5542002" y="1130300"/>
            <a:ext cx="1107996"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（女士）</a:t>
            </a:r>
          </a:p>
        </p:txBody>
      </p:sp>
      <p:grpSp>
        <p:nvGrpSpPr>
          <p:cNvPr id="7" name="组合 6"/>
          <p:cNvGrpSpPr/>
          <p:nvPr/>
        </p:nvGrpSpPr>
        <p:grpSpPr>
          <a:xfrm>
            <a:off x="1193800" y="1803400"/>
            <a:ext cx="10998200" cy="4330700"/>
            <a:chOff x="1193800" y="1803400"/>
            <a:chExt cx="10998200" cy="4330700"/>
          </a:xfrm>
        </p:grpSpPr>
        <p:sp>
          <p:nvSpPr>
            <p:cNvPr id="5" name="矩形 4"/>
            <p:cNvSpPr/>
            <p:nvPr/>
          </p:nvSpPr>
          <p:spPr>
            <a:xfrm>
              <a:off x="1193800" y="1803400"/>
              <a:ext cx="10998200" cy="4330700"/>
            </a:xfrm>
            <a:prstGeom prst="rect">
              <a:avLst/>
            </a:pr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 name="文本框 2"/>
            <p:cNvSpPr txBox="1"/>
            <p:nvPr/>
          </p:nvSpPr>
          <p:spPr>
            <a:xfrm>
              <a:off x="4864100" y="2468340"/>
              <a:ext cx="6654800" cy="3000821"/>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b="1">
                  <a:solidFill>
                    <a:srgbClr val="E75047"/>
                  </a:solidFill>
                  <a:latin typeface="微软雅黑 Light" panose="020B0502040204020203" pitchFamily="34" charset="-122"/>
                  <a:ea typeface="微软雅黑 Light" panose="020B0502040204020203" pitchFamily="34" charset="-122"/>
                </a:rPr>
                <a:t>女士化妆是自尊自爱的表现，也是对别人的一种尊重，是企业管理完善的一个标志。</a:t>
              </a:r>
              <a:endParaRPr lang="en-US" altLang="zh-CN" b="1">
                <a:solidFill>
                  <a:srgbClr val="E75047"/>
                </a:solidFill>
                <a:latin typeface="微软雅黑 Light" panose="020B0502040204020203" pitchFamily="34" charset="-122"/>
                <a:ea typeface="微软雅黑 Light" panose="020B0502040204020203" pitchFamily="34" charset="-122"/>
              </a:endParaRPr>
            </a:p>
            <a:p>
              <a:pPr marL="285750" indent="-285750">
                <a:lnSpc>
                  <a:spcPct val="150000"/>
                </a:lnSpc>
                <a:buFont typeface="Wingdings" panose="05000000000000000000" pitchFamily="2" charset="2"/>
                <a:buChar char="l"/>
              </a:pPr>
              <a:endParaRPr lang="zh-CN" altLang="en-US">
                <a:solidFill>
                  <a:schemeClr val="bg1"/>
                </a:solidFill>
                <a:latin typeface="微软雅黑 Light" panose="020B0502040204020203" pitchFamily="34" charset="-122"/>
                <a:ea typeface="微软雅黑 Light" panose="020B0502040204020203" pitchFamily="34" charset="-122"/>
              </a:endParaRPr>
            </a:p>
            <a:p>
              <a:pPr marL="285750" indent="-285750">
                <a:lnSpc>
                  <a:spcPct val="150000"/>
                </a:lnSpc>
                <a:buFont typeface="Wingdings" panose="05000000000000000000" pitchFamily="2" charset="2"/>
                <a:buChar char="l"/>
              </a:pPr>
              <a:r>
                <a:rPr lang="zh-CN" altLang="en-US">
                  <a:solidFill>
                    <a:schemeClr val="bg1"/>
                  </a:solidFill>
                  <a:latin typeface="微软雅黑 Light" panose="020B0502040204020203" pitchFamily="34" charset="-122"/>
                  <a:ea typeface="微软雅黑 Light" panose="020B0502040204020203" pitchFamily="34" charset="-122"/>
                </a:rPr>
                <a:t>要求化淡妆，保持清新自然，化妆注意事项：</a:t>
              </a:r>
              <a:endParaRPr lang="en-US" altLang="zh-CN">
                <a:solidFill>
                  <a:schemeClr val="bg1"/>
                </a:solidFill>
                <a:latin typeface="微软雅黑 Light" panose="020B0502040204020203" pitchFamily="34" charset="-122"/>
                <a:ea typeface="微软雅黑 Light" panose="020B0502040204020203" pitchFamily="34" charset="-122"/>
              </a:endParaRPr>
            </a:p>
            <a:p>
              <a:pPr marL="285750" indent="-285750">
                <a:lnSpc>
                  <a:spcPct val="150000"/>
                </a:lnSpc>
                <a:buFont typeface="Wingdings" panose="05000000000000000000" pitchFamily="2" charset="2"/>
                <a:buChar char="l"/>
              </a:pPr>
              <a:endParaRPr lang="zh-CN" altLang="en-US">
                <a:solidFill>
                  <a:schemeClr val="bg1"/>
                </a:solidFill>
                <a:latin typeface="微软雅黑 Light" panose="020B0502040204020203" pitchFamily="34" charset="-122"/>
                <a:ea typeface="微软雅黑 Light" panose="020B0502040204020203" pitchFamily="34" charset="-122"/>
              </a:endParaRPr>
            </a:p>
            <a:p>
              <a:pPr marL="285750" indent="-285750">
                <a:lnSpc>
                  <a:spcPct val="150000"/>
                </a:lnSpc>
                <a:buFont typeface="Wingdings" panose="05000000000000000000" pitchFamily="2" charset="2"/>
                <a:buChar char="l"/>
              </a:pPr>
              <a:r>
                <a:rPr lang="zh-CN" altLang="en-US">
                  <a:solidFill>
                    <a:schemeClr val="bg1"/>
                  </a:solidFill>
                  <a:latin typeface="微软雅黑 Light" panose="020B0502040204020203" pitchFamily="34" charset="-122"/>
                  <a:ea typeface="微软雅黑 Light" panose="020B0502040204020203" pitchFamily="34" charset="-122"/>
                </a:rPr>
                <a:t>化妆要自然，力求妆成有却无，化妆要美化，不能化另类妆化妆应避人。</a:t>
              </a:r>
            </a:p>
          </p:txBody>
        </p:sp>
      </p:grpSp>
      <p:pic>
        <p:nvPicPr>
          <p:cNvPr id="4" name="图片 3"/>
          <p:cNvPicPr>
            <a:picLocks noChangeAspect="1"/>
          </p:cNvPicPr>
          <p:nvPr/>
        </p:nvPicPr>
        <p:blipFill rotWithShape="1">
          <a:blip r:embed="rId3"/>
          <a:srcRect l="9905" t="5740"/>
          <a:stretch/>
        </p:blipFill>
        <p:spPr>
          <a:xfrm>
            <a:off x="1328545" y="1911350"/>
            <a:ext cx="2972814" cy="4114800"/>
          </a:xfrm>
          <a:prstGeom prst="rect">
            <a:avLst/>
          </a:prstGeom>
          <a:noFill/>
          <a:ln w="12700">
            <a:solidFill>
              <a:schemeClr val="tx1">
                <a:lumMod val="50000"/>
                <a:lumOff val="50000"/>
              </a:schemeClr>
            </a:solidFill>
          </a:ln>
        </p:spPr>
      </p:pic>
      <p:sp>
        <p:nvSpPr>
          <p:cNvPr id="29"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754025760"/>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 presetClass="entr" presetSubtype="8" fill="hold" nodeType="afterEffect" p14:presetBounceEnd="86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86000">
                                          <p:cBhvr additive="base">
                                            <p:cTn id="11" dur="1500" fill="hold"/>
                                            <p:tgtEl>
                                              <p:spTgt spid="4"/>
                                            </p:tgtEl>
                                            <p:attrNameLst>
                                              <p:attrName>ppt_x</p:attrName>
                                            </p:attrNameLst>
                                          </p:cBhvr>
                                          <p:tavLst>
                                            <p:tav tm="0">
                                              <p:val>
                                                <p:strVal val="0-#ppt_w/2"/>
                                              </p:val>
                                            </p:tav>
                                            <p:tav tm="100000">
                                              <p:val>
                                                <p:strVal val="#ppt_x"/>
                                              </p:val>
                                            </p:tav>
                                          </p:tavLst>
                                        </p:anim>
                                        <p:anim calcmode="lin" valueType="num" p14:bounceEnd="86000">
                                          <p:cBhvr additive="base">
                                            <p:cTn id="12" dur="1500" fill="hold"/>
                                            <p:tgtEl>
                                              <p:spTgt spid="4"/>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500"/>
                                            <p:tgtEl>
                                              <p:spTgt spid="7"/>
                                            </p:tgtEl>
                                          </p:cBhvr>
                                        </p:animEffect>
                                      </p:childTnLst>
                                    </p:cTn>
                                  </p:par>
                                </p:childTnLst>
                              </p:cTn>
                            </p:par>
                            <p:par>
                              <p:cTn id="16" fill="hold">
                                <p:stCondLst>
                                  <p:cond delay="275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0-#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500"/>
                                            <p:tgtEl>
                                              <p:spTgt spid="7"/>
                                            </p:tgtEl>
                                          </p:cBhvr>
                                        </p:animEffect>
                                      </p:childTnLst>
                                    </p:cTn>
                                  </p:par>
                                </p:childTnLst>
                              </p:cTn>
                            </p:par>
                            <p:par>
                              <p:cTn id="16" fill="hold">
                                <p:stCondLst>
                                  <p:cond delay="275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9"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5608557" y="1742235"/>
            <a:ext cx="4729244" cy="707886"/>
          </a:xfrm>
          <a:prstGeom prst="rect">
            <a:avLst/>
          </a:prstGeom>
          <a:noFill/>
        </p:spPr>
        <p:txBody>
          <a:bodyPr wrap="square" rtlCol="0">
            <a:spAutoFit/>
          </a:bodyPr>
          <a:lstStyle/>
          <a:p>
            <a:r>
              <a:rPr lang="zh-CN" altLang="en-US" sz="4000" b="1">
                <a:solidFill>
                  <a:srgbClr val="E75047"/>
                </a:solidFill>
                <a:latin typeface="微软雅黑 Light" panose="020B0502040204020203" pitchFamily="34" charset="-122"/>
                <a:ea typeface="微软雅黑 Light" panose="020B0502040204020203" pitchFamily="34" charset="-122"/>
              </a:rPr>
              <a:t>女士鞋子的要求</a:t>
            </a:r>
          </a:p>
        </p:txBody>
      </p:sp>
      <p:grpSp>
        <p:nvGrpSpPr>
          <p:cNvPr id="11" name="组合 10"/>
          <p:cNvGrpSpPr/>
          <p:nvPr/>
        </p:nvGrpSpPr>
        <p:grpSpPr>
          <a:xfrm>
            <a:off x="5722857" y="5161756"/>
            <a:ext cx="400050" cy="400050"/>
            <a:chOff x="8548688" y="2781300"/>
            <a:chExt cx="585788" cy="585788"/>
          </a:xfrm>
        </p:grpSpPr>
        <p:sp>
          <p:nvSpPr>
            <p:cNvPr id="15" name="椭圆 14"/>
            <p:cNvSpPr/>
            <p:nvPr/>
          </p:nvSpPr>
          <p:spPr>
            <a:xfrm>
              <a:off x="8548688" y="2781300"/>
              <a:ext cx="585788" cy="585788"/>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6" name="任意多边形 15"/>
            <p:cNvSpPr/>
            <p:nvPr/>
          </p:nvSpPr>
          <p:spPr>
            <a:xfrm>
              <a:off x="8620125" y="2892879"/>
              <a:ext cx="393474" cy="393249"/>
            </a:xfrm>
            <a:custGeom>
              <a:avLst/>
              <a:gdLst>
                <a:gd name="connsiteX0" fmla="*/ 0 w 1042987"/>
                <a:gd name="connsiteY0" fmla="*/ 676275 h 1042987"/>
                <a:gd name="connsiteX1" fmla="*/ 280987 w 1042987"/>
                <a:gd name="connsiteY1" fmla="*/ 500062 h 1042987"/>
                <a:gd name="connsiteX2" fmla="*/ 423862 w 1042987"/>
                <a:gd name="connsiteY2" fmla="*/ 757237 h 1042987"/>
                <a:gd name="connsiteX3" fmla="*/ 1042987 w 1042987"/>
                <a:gd name="connsiteY3" fmla="*/ 0 h 1042987"/>
                <a:gd name="connsiteX4" fmla="*/ 1038225 w 1042987"/>
                <a:gd name="connsiteY4" fmla="*/ 419100 h 1042987"/>
                <a:gd name="connsiteX5" fmla="*/ 428625 w 1042987"/>
                <a:gd name="connsiteY5" fmla="*/ 1042987 h 1042987"/>
                <a:gd name="connsiteX6" fmla="*/ 0 w 1042987"/>
                <a:gd name="connsiteY6" fmla="*/ 676275 h 104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2987" h="1042987">
                  <a:moveTo>
                    <a:pt x="0" y="676275"/>
                  </a:moveTo>
                  <a:lnTo>
                    <a:pt x="280987" y="500062"/>
                  </a:lnTo>
                  <a:lnTo>
                    <a:pt x="423862" y="757237"/>
                  </a:lnTo>
                  <a:lnTo>
                    <a:pt x="1042987" y="0"/>
                  </a:lnTo>
                  <a:cubicBezTo>
                    <a:pt x="1041400" y="139700"/>
                    <a:pt x="1039812" y="279400"/>
                    <a:pt x="1038225" y="419100"/>
                  </a:cubicBezTo>
                  <a:lnTo>
                    <a:pt x="428625" y="1042987"/>
                  </a:lnTo>
                  <a:lnTo>
                    <a:pt x="0" y="6762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12" name="组合 11"/>
          <p:cNvGrpSpPr/>
          <p:nvPr/>
        </p:nvGrpSpPr>
        <p:grpSpPr>
          <a:xfrm>
            <a:off x="6189815" y="5092700"/>
            <a:ext cx="5000392" cy="1081306"/>
            <a:chOff x="8623300" y="1308100"/>
            <a:chExt cx="5000392" cy="1081306"/>
          </a:xfrm>
        </p:grpSpPr>
        <p:sp>
          <p:nvSpPr>
            <p:cNvPr id="13" name="文本框 12"/>
            <p:cNvSpPr txBox="1"/>
            <p:nvPr/>
          </p:nvSpPr>
          <p:spPr>
            <a:xfrm>
              <a:off x="8623300" y="1308100"/>
              <a:ext cx="2590800"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穿正装凉鞋</a:t>
              </a:r>
            </a:p>
          </p:txBody>
        </p:sp>
        <p:sp>
          <p:nvSpPr>
            <p:cNvPr id="14" name="文本框 13"/>
            <p:cNvSpPr txBox="1"/>
            <p:nvPr/>
          </p:nvSpPr>
          <p:spPr>
            <a:xfrm>
              <a:off x="8623300" y="1743075"/>
              <a:ext cx="5000392"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18" name="组合 17"/>
          <p:cNvGrpSpPr/>
          <p:nvPr/>
        </p:nvGrpSpPr>
        <p:grpSpPr>
          <a:xfrm>
            <a:off x="5722857" y="2886943"/>
            <a:ext cx="400050" cy="400050"/>
            <a:chOff x="8220471" y="2615257"/>
            <a:chExt cx="400050" cy="400050"/>
          </a:xfrm>
        </p:grpSpPr>
        <p:sp>
          <p:nvSpPr>
            <p:cNvPr id="22" name="椭圆 21"/>
            <p:cNvSpPr/>
            <p:nvPr/>
          </p:nvSpPr>
          <p:spPr>
            <a:xfrm>
              <a:off x="8220471" y="2615257"/>
              <a:ext cx="400050" cy="400050"/>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3" name="乘号 22"/>
            <p:cNvSpPr/>
            <p:nvPr/>
          </p:nvSpPr>
          <p:spPr>
            <a:xfrm>
              <a:off x="8227615" y="2622401"/>
              <a:ext cx="385763" cy="385763"/>
            </a:xfrm>
            <a:prstGeom prst="mathMultiply">
              <a:avLst>
                <a:gd name="adj1" fmla="val 192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19" name="组合 18"/>
          <p:cNvGrpSpPr/>
          <p:nvPr/>
        </p:nvGrpSpPr>
        <p:grpSpPr>
          <a:xfrm>
            <a:off x="6192594" y="2817887"/>
            <a:ext cx="4924192" cy="1081306"/>
            <a:chOff x="8623300" y="1308100"/>
            <a:chExt cx="4924192" cy="1081306"/>
          </a:xfrm>
        </p:grpSpPr>
        <p:sp>
          <p:nvSpPr>
            <p:cNvPr id="20" name="文本框 19"/>
            <p:cNvSpPr txBox="1"/>
            <p:nvPr/>
          </p:nvSpPr>
          <p:spPr>
            <a:xfrm>
              <a:off x="8623300" y="1308100"/>
              <a:ext cx="3997092"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不穿过高、过细的鞋跟</a:t>
              </a:r>
            </a:p>
          </p:txBody>
        </p:sp>
        <p:sp>
          <p:nvSpPr>
            <p:cNvPr id="21" name="文本框 20"/>
            <p:cNvSpPr txBox="1"/>
            <p:nvPr/>
          </p:nvSpPr>
          <p:spPr>
            <a:xfrm>
              <a:off x="8623300" y="1743075"/>
              <a:ext cx="4924192"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25" name="组合 24"/>
          <p:cNvGrpSpPr/>
          <p:nvPr/>
        </p:nvGrpSpPr>
        <p:grpSpPr>
          <a:xfrm>
            <a:off x="5722857" y="4024349"/>
            <a:ext cx="400050" cy="400050"/>
            <a:chOff x="8220471" y="2615257"/>
            <a:chExt cx="400050" cy="400050"/>
          </a:xfrm>
        </p:grpSpPr>
        <p:sp>
          <p:nvSpPr>
            <p:cNvPr id="29" name="椭圆 28"/>
            <p:cNvSpPr/>
            <p:nvPr/>
          </p:nvSpPr>
          <p:spPr>
            <a:xfrm>
              <a:off x="8220471" y="2615257"/>
              <a:ext cx="400050" cy="400050"/>
            </a:xfrm>
            <a:prstGeom prst="ellipse">
              <a:avLst/>
            </a:prstGeom>
            <a:solidFill>
              <a:srgbClr val="E75047"/>
            </a:solidFill>
            <a:ln w="76200">
              <a:solidFill>
                <a:srgbClr val="E75047">
                  <a:alpha val="2784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0" name="乘号 29"/>
            <p:cNvSpPr/>
            <p:nvPr/>
          </p:nvSpPr>
          <p:spPr>
            <a:xfrm>
              <a:off x="8227615" y="2622401"/>
              <a:ext cx="385763" cy="385763"/>
            </a:xfrm>
            <a:prstGeom prst="mathMultiply">
              <a:avLst>
                <a:gd name="adj1" fmla="val 192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grpSp>
        <p:nvGrpSpPr>
          <p:cNvPr id="26" name="组合 25"/>
          <p:cNvGrpSpPr/>
          <p:nvPr/>
        </p:nvGrpSpPr>
        <p:grpSpPr>
          <a:xfrm>
            <a:off x="6192594" y="3955293"/>
            <a:ext cx="4962292" cy="1081306"/>
            <a:chOff x="8623300" y="1308100"/>
            <a:chExt cx="4962292" cy="1081306"/>
          </a:xfrm>
        </p:grpSpPr>
        <p:sp>
          <p:nvSpPr>
            <p:cNvPr id="27" name="文本框 26"/>
            <p:cNvSpPr txBox="1"/>
            <p:nvPr/>
          </p:nvSpPr>
          <p:spPr>
            <a:xfrm>
              <a:off x="8623300" y="1308100"/>
              <a:ext cx="4886092" cy="461665"/>
            </a:xfrm>
            <a:prstGeom prst="rect">
              <a:avLst/>
            </a:prstGeom>
            <a:noFill/>
          </p:spPr>
          <p:txBody>
            <a:bodyPr wrap="square" rtlCol="0">
              <a:spAutoFit/>
            </a:bodyPr>
            <a:lstStyle/>
            <a:p>
              <a:r>
                <a:rPr lang="zh-CN" altLang="en-US" sz="2400">
                  <a:solidFill>
                    <a:schemeClr val="tx1">
                      <a:lumMod val="75000"/>
                      <a:lumOff val="25000"/>
                    </a:schemeClr>
                  </a:solidFill>
                  <a:latin typeface="微软雅黑 Light" panose="020B0502040204020203" pitchFamily="34" charset="-122"/>
                  <a:ea typeface="微软雅黑 Light" panose="020B0502040204020203" pitchFamily="34" charset="-122"/>
                </a:rPr>
                <a:t>不穿前不露脚趾后露脚跟的凉鞋</a:t>
              </a:r>
            </a:p>
          </p:txBody>
        </p:sp>
        <p:sp>
          <p:nvSpPr>
            <p:cNvPr id="28" name="文本框 27"/>
            <p:cNvSpPr txBox="1"/>
            <p:nvPr/>
          </p:nvSpPr>
          <p:spPr>
            <a:xfrm>
              <a:off x="8623300" y="1743075"/>
              <a:ext cx="4962292" cy="646331"/>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31" name="组合 30"/>
          <p:cNvGrpSpPr/>
          <p:nvPr/>
        </p:nvGrpSpPr>
        <p:grpSpPr>
          <a:xfrm>
            <a:off x="0" y="-1"/>
            <a:ext cx="4940300" cy="6858001"/>
            <a:chOff x="0" y="-1"/>
            <a:chExt cx="4940300" cy="6858001"/>
          </a:xfrm>
        </p:grpSpPr>
        <p:pic>
          <p:nvPicPr>
            <p:cNvPr id="8" name="图片 7"/>
            <p:cNvPicPr>
              <a:picLocks noChangeAspect="1"/>
            </p:cNvPicPr>
            <p:nvPr/>
          </p:nvPicPr>
          <p:blipFill>
            <a:blip r:embed="rId3"/>
            <a:stretch>
              <a:fillRect/>
            </a:stretch>
          </p:blipFill>
          <p:spPr>
            <a:xfrm>
              <a:off x="0" y="-1"/>
              <a:ext cx="4940300" cy="6858001"/>
            </a:xfrm>
            <a:prstGeom prst="rect">
              <a:avLst/>
            </a:prstGeom>
          </p:spPr>
        </p:pic>
        <p:sp>
          <p:nvSpPr>
            <p:cNvPr id="9" name="矩形 8"/>
            <p:cNvSpPr/>
            <p:nvPr/>
          </p:nvSpPr>
          <p:spPr>
            <a:xfrm>
              <a:off x="3378200" y="0"/>
              <a:ext cx="1562100" cy="6858000"/>
            </a:xfrm>
            <a:prstGeom prst="rect">
              <a:avLst/>
            </a:prstGeom>
            <a:gradFill>
              <a:gsLst>
                <a:gs pos="21000">
                  <a:schemeClr val="tx1">
                    <a:lumMod val="75000"/>
                    <a:lumOff val="25000"/>
                    <a:alpha val="0"/>
                  </a:schemeClr>
                </a:gs>
                <a:gs pos="100000">
                  <a:schemeClr val="tx1">
                    <a:lumMod val="75000"/>
                    <a:lumOff val="25000"/>
                    <a:alpha val="1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sp>
        <p:nvSpPr>
          <p:cNvPr id="33"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70893903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53" presetClass="entr" presetSubtype="16" fill="hold" grpId="1"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animEffect transition="in" filter="fade">
                                      <p:cBhvr>
                                        <p:cTn id="13" dur="500"/>
                                        <p:tgtEl>
                                          <p:spTgt spid="4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500"/>
                            </p:stCondLst>
                            <p:childTnLst>
                              <p:par>
                                <p:cTn id="21" presetID="18" presetClass="entr" presetSubtype="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strips(downRight)">
                                      <p:cBhvr>
                                        <p:cTn id="23" dur="500"/>
                                        <p:tgtEl>
                                          <p:spTgt spid="1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childTnLst>
                          </p:cTn>
                        </p:par>
                        <p:par>
                          <p:cTn id="30" fill="hold">
                            <p:stCondLst>
                              <p:cond delay="2500"/>
                            </p:stCondLst>
                            <p:childTnLst>
                              <p:par>
                                <p:cTn id="31" presetID="18" presetClass="entr" presetSubtype="6"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strips(downRight)">
                                      <p:cBhvr>
                                        <p:cTn id="33" dur="500"/>
                                        <p:tgtEl>
                                          <p:spTgt spid="26"/>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500"/>
                            </p:stCondLst>
                            <p:childTnLst>
                              <p:par>
                                <p:cTn id="41" presetID="18" presetClass="entr" presetSubtype="6"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strips(downRight)">
                                      <p:cBhvr>
                                        <p:cTn id="43" dur="500"/>
                                        <p:tgtEl>
                                          <p:spTgt spid="12"/>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1"/>
      <p:bldP spid="3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866359" y="2767281"/>
            <a:ext cx="7325641" cy="1323439"/>
            <a:chOff x="4866359" y="2767281"/>
            <a:chExt cx="7325641" cy="1323439"/>
          </a:xfrm>
        </p:grpSpPr>
        <p:sp>
          <p:nvSpPr>
            <p:cNvPr id="7" name="文本框 6"/>
            <p:cNvSpPr txBox="1"/>
            <p:nvPr/>
          </p:nvSpPr>
          <p:spPr>
            <a:xfrm>
              <a:off x="4866359" y="2767281"/>
              <a:ext cx="4288353"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仪态礼仪</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90157" y="2109454"/>
            <a:ext cx="2759670" cy="707886"/>
            <a:chOff x="4911676" y="2065338"/>
            <a:chExt cx="2759670" cy="707886"/>
          </a:xfrm>
        </p:grpSpPr>
        <p:sp>
          <p:nvSpPr>
            <p:cNvPr id="4" name="文本框 3"/>
            <p:cNvSpPr txBox="1"/>
            <p:nvPr/>
          </p:nvSpPr>
          <p:spPr>
            <a:xfrm>
              <a:off x="5332244" y="2158267"/>
              <a:ext cx="2339102" cy="523220"/>
            </a:xfrm>
            <a:prstGeom prst="rect">
              <a:avLst/>
            </a:prstGeom>
            <a:noFill/>
          </p:spPr>
          <p:txBody>
            <a:bodyPr wrap="none" rtlCol="0">
              <a:spAutoFit/>
            </a:bodyPr>
            <a:lstStyle/>
            <a:p>
              <a:r>
                <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rPr>
                <a:t>个人职业形象</a:t>
              </a:r>
            </a:p>
          </p:txBody>
        </p:sp>
        <p:sp>
          <p:nvSpPr>
            <p:cNvPr id="11" name="文本框 10"/>
            <p:cNvSpPr txBox="1"/>
            <p:nvPr/>
          </p:nvSpPr>
          <p:spPr>
            <a:xfrm>
              <a:off x="4911676" y="2065338"/>
              <a:ext cx="526106" cy="707886"/>
            </a:xfrm>
            <a:prstGeom prst="rect">
              <a:avLst/>
            </a:prstGeom>
            <a:noFill/>
          </p:spPr>
          <p:txBody>
            <a:bodyPr wrap="none" rtlCol="0">
              <a:spAutoFit/>
            </a:bodyPr>
            <a:lstStyle/>
            <a:p>
              <a:pPr algn="ctr"/>
              <a:r>
                <a:rPr lang="en-US" altLang="zh-CN"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B</a:t>
              </a:r>
              <a:endPar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spTree>
    <p:extLst>
      <p:ext uri="{BB962C8B-B14F-4D97-AF65-F5344CB8AC3E}">
        <p14:creationId xmlns:p14="http://schemas.microsoft.com/office/powerpoint/2010/main" val="35664367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95300" y="1803400"/>
            <a:ext cx="3595145" cy="4584700"/>
          </a:xfrm>
          <a:prstGeom prst="rect">
            <a:avLst/>
          </a:prstGeom>
          <a:blipFill>
            <a:blip r:embed="rId3"/>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7" name="矩形 6"/>
          <p:cNvSpPr/>
          <p:nvPr/>
        </p:nvSpPr>
        <p:spPr>
          <a:xfrm>
            <a:off x="8038055" y="1803400"/>
            <a:ext cx="3595145" cy="4584700"/>
          </a:xfrm>
          <a:prstGeom prst="rect">
            <a:avLst/>
          </a:prstGeom>
          <a:blipFill>
            <a:blip r:embed="rId4"/>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 name="文本框 1"/>
          <p:cNvSpPr txBox="1"/>
          <p:nvPr/>
        </p:nvSpPr>
        <p:spPr>
          <a:xfrm>
            <a:off x="2954256" y="408735"/>
            <a:ext cx="6283489" cy="707886"/>
          </a:xfrm>
          <a:prstGeom prst="rect">
            <a:avLst/>
          </a:prstGeom>
          <a:noFill/>
        </p:spPr>
        <p:txBody>
          <a:bodyPr wrap="square" rtlCol="0">
            <a:spAutoFit/>
          </a:bodyPr>
          <a:lstStyle/>
          <a:p>
            <a:pPr algn="ctr"/>
            <a:r>
              <a:rPr lang="zh-CN" altLang="en-US" sz="4000">
                <a:solidFill>
                  <a:srgbClr val="E75047"/>
                </a:solidFill>
                <a:latin typeface="微软雅黑 Light" panose="020B0502040204020203" pitchFamily="34" charset="-122"/>
                <a:ea typeface="微软雅黑 Light" panose="020B0502040204020203" pitchFamily="34" charset="-122"/>
              </a:rPr>
              <a:t>仪态礼仪：</a:t>
            </a:r>
            <a:r>
              <a:rPr lang="zh-CN" altLang="en-US" sz="4000" b="1">
                <a:solidFill>
                  <a:srgbClr val="E75047"/>
                </a:solidFill>
                <a:latin typeface="微软雅黑 Light" panose="020B0502040204020203" pitchFamily="34" charset="-122"/>
                <a:ea typeface="微软雅黑 Light" panose="020B0502040204020203" pitchFamily="34" charset="-122"/>
              </a:rPr>
              <a:t>微笑</a:t>
            </a:r>
          </a:p>
        </p:txBody>
      </p:sp>
      <p:sp>
        <p:nvSpPr>
          <p:cNvPr id="3" name="文本框 2"/>
          <p:cNvSpPr txBox="1"/>
          <p:nvPr/>
        </p:nvSpPr>
        <p:spPr>
          <a:xfrm>
            <a:off x="4618672" y="1130300"/>
            <a:ext cx="2954656"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亲切的微笑是最美丽的语言</a:t>
            </a:r>
          </a:p>
        </p:txBody>
      </p:sp>
      <p:grpSp>
        <p:nvGrpSpPr>
          <p:cNvPr id="9" name="组合 8"/>
          <p:cNvGrpSpPr/>
          <p:nvPr/>
        </p:nvGrpSpPr>
        <p:grpSpPr>
          <a:xfrm>
            <a:off x="4231431" y="1803400"/>
            <a:ext cx="3595145" cy="4584700"/>
            <a:chOff x="4231431" y="1803400"/>
            <a:chExt cx="3595145" cy="4584700"/>
          </a:xfrm>
        </p:grpSpPr>
        <p:sp>
          <p:nvSpPr>
            <p:cNvPr id="6" name="矩形 5"/>
            <p:cNvSpPr/>
            <p:nvPr/>
          </p:nvSpPr>
          <p:spPr>
            <a:xfrm>
              <a:off x="4231431" y="1803400"/>
              <a:ext cx="3595145" cy="45847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4514850" y="2387590"/>
              <a:ext cx="3098800" cy="3416320"/>
            </a:xfrm>
            <a:prstGeom prst="rect">
              <a:avLst/>
            </a:prstGeom>
            <a:noFill/>
          </p:spPr>
          <p:txBody>
            <a:bodyPr wrap="square" rtlCol="0">
              <a:spAutoFit/>
            </a:bodyPr>
            <a:lstStyle/>
            <a:p>
              <a:pPr marL="285750" indent="-285750">
                <a:buFont typeface="Wingdings" panose="05000000000000000000" pitchFamily="2" charset="2"/>
                <a:buChar char="l"/>
              </a:pPr>
              <a:r>
                <a:rPr lang="zh-CN" altLang="en-US">
                  <a:solidFill>
                    <a:schemeClr val="bg1"/>
                  </a:solidFill>
                  <a:latin typeface="微软雅黑 Light" panose="020B0502040204020203" pitchFamily="34" charset="-122"/>
                  <a:ea typeface="微软雅黑 Light" panose="020B0502040204020203" pitchFamily="34" charset="-122"/>
                </a:rPr>
                <a:t>微笑是一种国际礼仪，它体现了人类最真诚的相互尊重与亲近。微笑也是最基本的礼仪，它应伴随着我们度过工作和生活中每一刻，无论你是对待客户、同事还是对待家人，以及陌生人。</a:t>
              </a:r>
              <a:endParaRPr lang="en-US" altLang="zh-CN">
                <a:solidFill>
                  <a:schemeClr val="bg1"/>
                </a:solidFill>
                <a:latin typeface="微软雅黑 Light" panose="020B0502040204020203" pitchFamily="34" charset="-122"/>
                <a:ea typeface="微软雅黑 Light" panose="020B0502040204020203" pitchFamily="34" charset="-122"/>
              </a:endParaRPr>
            </a:p>
            <a:p>
              <a:pPr marL="285750" indent="-285750">
                <a:buFont typeface="Wingdings" panose="05000000000000000000" pitchFamily="2" charset="2"/>
                <a:buChar char="l"/>
              </a:pPr>
              <a:endParaRPr lang="zh-CN" altLang="en-US">
                <a:solidFill>
                  <a:schemeClr val="bg1"/>
                </a:solidFill>
                <a:latin typeface="微软雅黑 Light" panose="020B0502040204020203" pitchFamily="34" charset="-122"/>
                <a:ea typeface="微软雅黑 Light" panose="020B0502040204020203" pitchFamily="34" charset="-122"/>
              </a:endParaRPr>
            </a:p>
            <a:p>
              <a:pPr marL="285750" indent="-285750">
                <a:buFont typeface="Wingdings" panose="05000000000000000000" pitchFamily="2" charset="2"/>
                <a:buChar char="l"/>
              </a:pPr>
              <a:r>
                <a:rPr lang="zh-CN" altLang="en-US">
                  <a:solidFill>
                    <a:schemeClr val="bg1"/>
                  </a:solidFill>
                  <a:latin typeface="微软雅黑 Light" panose="020B0502040204020203" pitchFamily="34" charset="-122"/>
                  <a:ea typeface="微软雅黑 Light" panose="020B0502040204020203" pitchFamily="34" charset="-122"/>
                </a:rPr>
                <a:t>微笑是“诚于衷而形于外”，因此，它应当是出自内心的真诚。</a:t>
              </a:r>
            </a:p>
          </p:txBody>
        </p:sp>
      </p:grpSp>
      <p:sp>
        <p:nvSpPr>
          <p:cNvPr id="10"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5822774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14:presetBounceEnd="83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83000">
                                          <p:cBhvr additive="base">
                                            <p:cTn id="17" dur="1000" fill="hold"/>
                                            <p:tgtEl>
                                              <p:spTgt spid="5"/>
                                            </p:tgtEl>
                                            <p:attrNameLst>
                                              <p:attrName>ppt_x</p:attrName>
                                            </p:attrNameLst>
                                          </p:cBhvr>
                                          <p:tavLst>
                                            <p:tav tm="0">
                                              <p:val>
                                                <p:strVal val="0-#ppt_w/2"/>
                                              </p:val>
                                            </p:tav>
                                            <p:tav tm="100000">
                                              <p:val>
                                                <p:strVal val="#ppt_x"/>
                                              </p:val>
                                            </p:tav>
                                          </p:tavLst>
                                        </p:anim>
                                        <p:anim calcmode="lin" valueType="num" p14:bounceEnd="83000">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decel="7900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1+#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decel="79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1+#ppt_w/2"/>
                                              </p:val>
                                            </p:tav>
                                            <p:tav tm="100000">
                                              <p:val>
                                                <p:strVal val="#ppt_x"/>
                                              </p:val>
                                            </p:tav>
                                          </p:tavLst>
                                        </p:anim>
                                        <p:anim calcmode="lin" valueType="num">
                                          <p:cBhvr additive="base">
                                            <p:cTn id="28" dur="10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p:bldP spid="3" grpId="0"/>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decel="7900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1+#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decel="79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1+#ppt_w/2"/>
                                              </p:val>
                                            </p:tav>
                                            <p:tav tm="100000">
                                              <p:val>
                                                <p:strVal val="#ppt_x"/>
                                              </p:val>
                                            </p:tav>
                                          </p:tavLst>
                                        </p:anim>
                                        <p:anim calcmode="lin" valueType="num">
                                          <p:cBhvr additive="base">
                                            <p:cTn id="28" dur="10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p:bldP spid="3" grpId="0"/>
          <p:bldP spid="10"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眼睛也会说话</a:t>
            </a:r>
          </a:p>
        </p:txBody>
      </p:sp>
      <p:sp>
        <p:nvSpPr>
          <p:cNvPr id="9" name="矩形 8"/>
          <p:cNvSpPr/>
          <p:nvPr/>
        </p:nvSpPr>
        <p:spPr>
          <a:xfrm>
            <a:off x="749300" y="1612900"/>
            <a:ext cx="2705100" cy="3517900"/>
          </a:xfrm>
          <a:prstGeom prst="rect">
            <a:avLst/>
          </a:prstGeom>
          <a:blipFill dpi="0" rotWithShape="1">
            <a:blip r:embed="rId3"/>
            <a:srcRect/>
            <a:stretch>
              <a:fillRect t="-2000" b="-5000"/>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0" name="矩形 9"/>
          <p:cNvSpPr/>
          <p:nvPr/>
        </p:nvSpPr>
        <p:spPr>
          <a:xfrm>
            <a:off x="3661833" y="1612900"/>
            <a:ext cx="2438400" cy="17018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latin typeface="微软雅黑 Light" panose="020B0502040204020203" pitchFamily="34" charset="-122"/>
                <a:ea typeface="微软雅黑 Light" panose="020B0502040204020203" pitchFamily="34" charset="-122"/>
              </a:rPr>
              <a:t>心笑脸就笑</a:t>
            </a:r>
            <a:endParaRPr lang="en-US" altLang="zh-CN" sz="2200">
              <a:latin typeface="微软雅黑 Light" panose="020B0502040204020203" pitchFamily="34" charset="-122"/>
              <a:ea typeface="微软雅黑 Light" panose="020B0502040204020203" pitchFamily="34" charset="-122"/>
            </a:endParaRPr>
          </a:p>
          <a:p>
            <a:pPr algn="ctr"/>
            <a:r>
              <a:rPr lang="zh-CN" altLang="en-US" sz="2200">
                <a:latin typeface="微软雅黑 Light" panose="020B0502040204020203" pitchFamily="34" charset="-122"/>
                <a:ea typeface="微软雅黑 Light" panose="020B0502040204020203" pitchFamily="34" charset="-122"/>
              </a:rPr>
              <a:t>脸笑眼就笑</a:t>
            </a:r>
          </a:p>
        </p:txBody>
      </p:sp>
      <p:sp>
        <p:nvSpPr>
          <p:cNvPr id="11" name="矩形 10"/>
          <p:cNvSpPr/>
          <p:nvPr/>
        </p:nvSpPr>
        <p:spPr>
          <a:xfrm>
            <a:off x="3661833" y="3429000"/>
            <a:ext cx="2438400" cy="17018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latin typeface="微软雅黑 Light" panose="020B0502040204020203" pitchFamily="34" charset="-122"/>
                <a:ea typeface="微软雅黑 Light" panose="020B0502040204020203" pitchFamily="34" charset="-122"/>
              </a:rPr>
              <a:t>看着您说话</a:t>
            </a:r>
            <a:endParaRPr lang="en-US" altLang="zh-CN" sz="2200">
              <a:latin typeface="微软雅黑 Light" panose="020B0502040204020203" pitchFamily="34" charset="-122"/>
              <a:ea typeface="微软雅黑 Light" panose="020B0502040204020203" pitchFamily="34" charset="-122"/>
            </a:endParaRPr>
          </a:p>
          <a:p>
            <a:pPr algn="ctr"/>
            <a:r>
              <a:rPr lang="zh-CN" altLang="en-US" sz="2200">
                <a:latin typeface="微软雅黑 Light" panose="020B0502040204020203" pitchFamily="34" charset="-122"/>
                <a:ea typeface="微软雅黑 Light" panose="020B0502040204020203" pitchFamily="34" charset="-122"/>
              </a:rPr>
              <a:t>的对象</a:t>
            </a:r>
          </a:p>
        </p:txBody>
      </p:sp>
      <p:sp>
        <p:nvSpPr>
          <p:cNvPr id="12" name="矩形 11"/>
          <p:cNvSpPr/>
          <p:nvPr/>
        </p:nvSpPr>
        <p:spPr>
          <a:xfrm>
            <a:off x="6307666" y="1612900"/>
            <a:ext cx="2438400" cy="17018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latin typeface="微软雅黑 Light" panose="020B0502040204020203" pitchFamily="34" charset="-122"/>
                <a:ea typeface="微软雅黑 Light" panose="020B0502040204020203" pitchFamily="34" charset="-122"/>
              </a:rPr>
              <a:t>眉目传情</a:t>
            </a:r>
          </a:p>
        </p:txBody>
      </p:sp>
      <p:sp>
        <p:nvSpPr>
          <p:cNvPr id="13" name="矩形 12"/>
          <p:cNvSpPr/>
          <p:nvPr/>
        </p:nvSpPr>
        <p:spPr>
          <a:xfrm>
            <a:off x="6307666" y="3429000"/>
            <a:ext cx="2438400" cy="17018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latin typeface="微软雅黑 Light" panose="020B0502040204020203" pitchFamily="34" charset="-122"/>
                <a:ea typeface="微软雅黑 Light" panose="020B0502040204020203" pitchFamily="34" charset="-122"/>
              </a:rPr>
              <a:t>看着在</a:t>
            </a:r>
            <a:endParaRPr lang="en-US" altLang="zh-CN" sz="2200">
              <a:latin typeface="微软雅黑 Light" panose="020B0502040204020203" pitchFamily="34" charset="-122"/>
              <a:ea typeface="微软雅黑 Light" panose="020B0502040204020203" pitchFamily="34" charset="-122"/>
            </a:endParaRPr>
          </a:p>
          <a:p>
            <a:pPr algn="ctr"/>
            <a:r>
              <a:rPr lang="zh-CN" altLang="en-US" sz="2200">
                <a:latin typeface="微软雅黑 Light" panose="020B0502040204020203" pitchFamily="34" charset="-122"/>
                <a:ea typeface="微软雅黑 Light" panose="020B0502040204020203" pitchFamily="34" charset="-122"/>
              </a:rPr>
              <a:t>说话的人</a:t>
            </a:r>
          </a:p>
        </p:txBody>
      </p:sp>
      <p:sp>
        <p:nvSpPr>
          <p:cNvPr id="14" name="矩形 13"/>
          <p:cNvSpPr/>
          <p:nvPr/>
        </p:nvSpPr>
        <p:spPr>
          <a:xfrm>
            <a:off x="8953500" y="1612900"/>
            <a:ext cx="2438400" cy="17018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a:latin typeface="微软雅黑 Light" panose="020B0502040204020203" pitchFamily="34" charset="-122"/>
                <a:ea typeface="微软雅黑 Light" panose="020B0502040204020203" pitchFamily="34" charset="-122"/>
              </a:rPr>
              <a:t>视觉焦点</a:t>
            </a:r>
          </a:p>
        </p:txBody>
      </p:sp>
      <p:sp>
        <p:nvSpPr>
          <p:cNvPr id="15" name="矩形 14"/>
          <p:cNvSpPr/>
          <p:nvPr/>
        </p:nvSpPr>
        <p:spPr>
          <a:xfrm>
            <a:off x="8953500" y="3429000"/>
            <a:ext cx="2438400" cy="17018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带着笑脸即使说严肃的话都不像在骂人</a:t>
            </a:r>
          </a:p>
        </p:txBody>
      </p:sp>
      <p:sp>
        <p:nvSpPr>
          <p:cNvPr id="16" name="文本框 15"/>
          <p:cNvSpPr txBox="1"/>
          <p:nvPr/>
        </p:nvSpPr>
        <p:spPr>
          <a:xfrm>
            <a:off x="769694" y="5640462"/>
            <a:ext cx="10634906" cy="830997"/>
          </a:xfrm>
          <a:prstGeom prst="rect">
            <a:avLst/>
          </a:prstGeom>
          <a:noFill/>
        </p:spPr>
        <p:txBody>
          <a:bodyPr wrap="square" rtlCol="0">
            <a:spAutoFit/>
          </a:bodyPr>
          <a:lstStyle/>
          <a:p>
            <a:r>
              <a:rPr lang="zh-CN" altLang="en-US" sz="1200" dirty="0" smtClean="0">
                <a:solidFill>
                  <a:schemeClr val="bg1">
                    <a:lumMod val="75000"/>
                  </a:schemeClr>
                </a:solidFill>
                <a:latin typeface="微软雅黑 Light" panose="020B0502040204020203" pitchFamily="34" charset="-122"/>
                <a:ea typeface="微软雅黑 Light" panose="020B0502040204020203" pitchFamily="34" charset="-122"/>
              </a:rPr>
              <a:t>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此处添加具体的文字描述。</a:t>
            </a:r>
            <a:endParaRPr lang="zh-CN" altLang="en-US" sz="1200" dirty="0">
              <a:solidFill>
                <a:schemeClr val="bg1">
                  <a:lumMod val="75000"/>
                </a:schemeClr>
              </a:solidFill>
              <a:latin typeface="微软雅黑 Light" panose="020B0502040204020203" pitchFamily="34" charset="-122"/>
              <a:ea typeface="微软雅黑 Light" panose="020B0502040204020203" pitchFamily="34" charset="-122"/>
            </a:endParaRPr>
          </a:p>
        </p:txBody>
      </p:sp>
      <p:cxnSp>
        <p:nvCxnSpPr>
          <p:cNvPr id="18" name="直接连接符 17"/>
          <p:cNvCxnSpPr/>
          <p:nvPr/>
        </p:nvCxnSpPr>
        <p:spPr>
          <a:xfrm>
            <a:off x="0" y="5473700"/>
            <a:ext cx="12192000" cy="0"/>
          </a:xfrm>
          <a:prstGeom prst="line">
            <a:avLst/>
          </a:prstGeom>
          <a:ln w="190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05266746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1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17" presetClass="entr" presetSubtype="1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childTnLst>
                                </p:cTn>
                              </p:par>
                            </p:childTnLst>
                          </p:cTn>
                        </p:par>
                        <p:par>
                          <p:cTn id="23" fill="hold">
                            <p:stCondLst>
                              <p:cond delay="2000"/>
                            </p:stCondLst>
                            <p:childTnLst>
                              <p:par>
                                <p:cTn id="24" presetID="17"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strVal val="#ppt_h"/>
                                          </p:val>
                                        </p:tav>
                                        <p:tav tm="100000">
                                          <p:val>
                                            <p:strVal val="#ppt_h"/>
                                          </p:val>
                                        </p:tav>
                                      </p:tavLst>
                                    </p:anim>
                                  </p:childTnLst>
                                </p:cTn>
                              </p:par>
                            </p:childTnLst>
                          </p:cTn>
                        </p:par>
                        <p:par>
                          <p:cTn id="28" fill="hold">
                            <p:stCondLst>
                              <p:cond delay="2500"/>
                            </p:stCondLst>
                            <p:childTnLst>
                              <p:par>
                                <p:cTn id="29" presetID="17"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strVal val="#ppt_h"/>
                                          </p:val>
                                        </p:tav>
                                        <p:tav tm="100000">
                                          <p:val>
                                            <p:strVal val="#ppt_h"/>
                                          </p:val>
                                        </p:tav>
                                      </p:tavLst>
                                    </p:anim>
                                  </p:childTnLst>
                                </p:cTn>
                              </p:par>
                            </p:childTnLst>
                          </p:cTn>
                        </p:par>
                        <p:par>
                          <p:cTn id="33" fill="hold">
                            <p:stCondLst>
                              <p:cond delay="3000"/>
                            </p:stCondLst>
                            <p:childTnLst>
                              <p:par>
                                <p:cTn id="34" presetID="17" presetClass="entr" presetSubtype="1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strVal val="#ppt_h"/>
                                          </p:val>
                                        </p:tav>
                                        <p:tav tm="100000">
                                          <p:val>
                                            <p:strVal val="#ppt_h"/>
                                          </p:val>
                                        </p:tav>
                                      </p:tavLst>
                                    </p:anim>
                                  </p:childTnLst>
                                </p:cTn>
                              </p:par>
                            </p:childTnLst>
                          </p:cTn>
                        </p:par>
                        <p:par>
                          <p:cTn id="38" fill="hold">
                            <p:stCondLst>
                              <p:cond delay="3500"/>
                            </p:stCondLst>
                            <p:childTnLst>
                              <p:par>
                                <p:cTn id="39" presetID="17" presetClass="entr" presetSubtype="1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strVal val="#ppt_h"/>
                                          </p:val>
                                        </p:tav>
                                        <p:tav tm="100000">
                                          <p:val>
                                            <p:strVal val="#ppt_h"/>
                                          </p:val>
                                        </p:tav>
                                      </p:tavLst>
                                    </p:anim>
                                  </p:childTnLst>
                                </p:cTn>
                              </p:par>
                            </p:childTnLst>
                          </p:cTn>
                        </p:par>
                        <p:par>
                          <p:cTn id="43" fill="hold">
                            <p:stCondLst>
                              <p:cond delay="400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1000"/>
                                        <p:tgtEl>
                                          <p:spTgt spid="18"/>
                                        </p:tgtEl>
                                      </p:cBhvr>
                                    </p:animEffect>
                                  </p:childTnLst>
                                </p:cTn>
                              </p:par>
                              <p:par>
                                <p:cTn id="47" presetID="18" presetClass="entr" presetSubtype="6" fill="hold" grpId="0" nodeType="withEffect">
                                  <p:stCondLst>
                                    <p:cond delay="500"/>
                                  </p:stCondLst>
                                  <p:childTnLst>
                                    <p:set>
                                      <p:cBhvr>
                                        <p:cTn id="48" dur="1" fill="hold">
                                          <p:stCondLst>
                                            <p:cond delay="0"/>
                                          </p:stCondLst>
                                        </p:cTn>
                                        <p:tgtEl>
                                          <p:spTgt spid="16"/>
                                        </p:tgtEl>
                                        <p:attrNameLst>
                                          <p:attrName>style.visibility</p:attrName>
                                        </p:attrNameLst>
                                      </p:cBhvr>
                                      <p:to>
                                        <p:strVal val="visible"/>
                                      </p:to>
                                    </p:set>
                                    <p:animEffect transition="in" filter="strips(downRight)">
                                      <p:cBhvr>
                                        <p:cTn id="49" dur="500"/>
                                        <p:tgtEl>
                                          <p:spTgt spid="16"/>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P spid="11" grpId="0" animBg="1"/>
      <p:bldP spid="12" grpId="0" animBg="1"/>
      <p:bldP spid="13" grpId="0" animBg="1"/>
      <p:bldP spid="14" grpId="0" animBg="1"/>
      <p:bldP spid="15" grpId="0" animBg="1"/>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态度决定一切</a:t>
            </a:r>
          </a:p>
        </p:txBody>
      </p:sp>
      <p:sp>
        <p:nvSpPr>
          <p:cNvPr id="4" name="圆角矩形 3"/>
          <p:cNvSpPr/>
          <p:nvPr/>
        </p:nvSpPr>
        <p:spPr>
          <a:xfrm>
            <a:off x="939800" y="1631950"/>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一见面就面带微笑</a:t>
            </a:r>
          </a:p>
        </p:txBody>
      </p:sp>
      <p:sp>
        <p:nvSpPr>
          <p:cNvPr id="19" name="圆角矩形 18"/>
          <p:cNvSpPr/>
          <p:nvPr/>
        </p:nvSpPr>
        <p:spPr>
          <a:xfrm>
            <a:off x="939800" y="2237014"/>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眼光柔和的注视对方</a:t>
            </a:r>
          </a:p>
        </p:txBody>
      </p:sp>
      <p:sp>
        <p:nvSpPr>
          <p:cNvPr id="20" name="圆角矩形 19"/>
          <p:cNvSpPr/>
          <p:nvPr/>
        </p:nvSpPr>
        <p:spPr>
          <a:xfrm>
            <a:off x="939800" y="2842078"/>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向前迈出一步打招呼</a:t>
            </a:r>
          </a:p>
        </p:txBody>
      </p:sp>
      <p:sp>
        <p:nvSpPr>
          <p:cNvPr id="21" name="圆角矩形 20"/>
          <p:cNvSpPr/>
          <p:nvPr/>
        </p:nvSpPr>
        <p:spPr>
          <a:xfrm>
            <a:off x="939800" y="3447142"/>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干脆利落的动作</a:t>
            </a:r>
          </a:p>
        </p:txBody>
      </p:sp>
      <p:sp>
        <p:nvSpPr>
          <p:cNvPr id="22" name="圆角矩形 21"/>
          <p:cNvSpPr/>
          <p:nvPr/>
        </p:nvSpPr>
        <p:spPr>
          <a:xfrm>
            <a:off x="939800" y="4052206"/>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从容的态度</a:t>
            </a:r>
          </a:p>
        </p:txBody>
      </p:sp>
      <p:sp>
        <p:nvSpPr>
          <p:cNvPr id="23" name="圆角矩形 22"/>
          <p:cNvSpPr/>
          <p:nvPr/>
        </p:nvSpPr>
        <p:spPr>
          <a:xfrm>
            <a:off x="939800" y="4657270"/>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抬头挺胸</a:t>
            </a:r>
          </a:p>
        </p:txBody>
      </p:sp>
      <p:sp>
        <p:nvSpPr>
          <p:cNvPr id="24" name="圆角矩形 23"/>
          <p:cNvSpPr/>
          <p:nvPr/>
        </p:nvSpPr>
        <p:spPr>
          <a:xfrm>
            <a:off x="939800" y="5262334"/>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脚步稳以轻松的姿态站定</a:t>
            </a:r>
          </a:p>
        </p:txBody>
      </p:sp>
      <p:sp>
        <p:nvSpPr>
          <p:cNvPr id="25" name="圆角矩形 24"/>
          <p:cNvSpPr/>
          <p:nvPr/>
        </p:nvSpPr>
        <p:spPr>
          <a:xfrm>
            <a:off x="939800" y="5867400"/>
            <a:ext cx="3644900" cy="508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身体和眼光都确实的朝向对方</a:t>
            </a:r>
          </a:p>
        </p:txBody>
      </p:sp>
      <p:sp>
        <p:nvSpPr>
          <p:cNvPr id="26" name="圆角矩形 25"/>
          <p:cNvSpPr/>
          <p:nvPr/>
        </p:nvSpPr>
        <p:spPr>
          <a:xfrm>
            <a:off x="7848600" y="4001406"/>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表示接受</a:t>
            </a:r>
          </a:p>
        </p:txBody>
      </p:sp>
      <p:sp>
        <p:nvSpPr>
          <p:cNvPr id="27" name="圆角矩形 26"/>
          <p:cNvSpPr/>
          <p:nvPr/>
        </p:nvSpPr>
        <p:spPr>
          <a:xfrm>
            <a:off x="7848600" y="3396342"/>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表示亲切</a:t>
            </a:r>
          </a:p>
        </p:txBody>
      </p:sp>
      <p:sp>
        <p:nvSpPr>
          <p:cNvPr id="28" name="圆角矩形 27"/>
          <p:cNvSpPr/>
          <p:nvPr/>
        </p:nvSpPr>
        <p:spPr>
          <a:xfrm>
            <a:off x="7848600" y="2186214"/>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表示亲密</a:t>
            </a:r>
          </a:p>
        </p:txBody>
      </p:sp>
      <p:sp>
        <p:nvSpPr>
          <p:cNvPr id="29" name="圆角矩形 28"/>
          <p:cNvSpPr/>
          <p:nvPr/>
        </p:nvSpPr>
        <p:spPr>
          <a:xfrm>
            <a:off x="7848600" y="5211534"/>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表示有决心果断</a:t>
            </a:r>
          </a:p>
        </p:txBody>
      </p:sp>
      <p:sp>
        <p:nvSpPr>
          <p:cNvPr id="30" name="圆角矩形 29"/>
          <p:cNvSpPr/>
          <p:nvPr/>
        </p:nvSpPr>
        <p:spPr>
          <a:xfrm>
            <a:off x="7848600" y="4606470"/>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表示自信</a:t>
            </a:r>
          </a:p>
        </p:txBody>
      </p:sp>
      <p:sp>
        <p:nvSpPr>
          <p:cNvPr id="31" name="圆角矩形 30"/>
          <p:cNvSpPr/>
          <p:nvPr/>
        </p:nvSpPr>
        <p:spPr>
          <a:xfrm>
            <a:off x="7848600" y="5816600"/>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表示精神</a:t>
            </a:r>
          </a:p>
        </p:txBody>
      </p:sp>
      <p:sp>
        <p:nvSpPr>
          <p:cNvPr id="32" name="圆角矩形 31"/>
          <p:cNvSpPr/>
          <p:nvPr/>
        </p:nvSpPr>
        <p:spPr>
          <a:xfrm>
            <a:off x="7848600" y="1581150"/>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表示心胸宽大</a:t>
            </a:r>
          </a:p>
        </p:txBody>
      </p:sp>
      <p:sp>
        <p:nvSpPr>
          <p:cNvPr id="33" name="圆角矩形 32"/>
          <p:cNvSpPr/>
          <p:nvPr/>
        </p:nvSpPr>
        <p:spPr>
          <a:xfrm>
            <a:off x="7848600" y="2791278"/>
            <a:ext cx="3340100" cy="508000"/>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latin typeface="微软雅黑 Light" panose="020B0502040204020203" pitchFamily="34" charset="-122"/>
                <a:ea typeface="微软雅黑 Light" panose="020B0502040204020203" pitchFamily="34" charset="-122"/>
              </a:rPr>
              <a:t>表示信赖</a:t>
            </a:r>
          </a:p>
        </p:txBody>
      </p:sp>
      <p:cxnSp>
        <p:nvCxnSpPr>
          <p:cNvPr id="8" name="直接箭头连接符 7"/>
          <p:cNvCxnSpPr>
            <a:stCxn id="4" idx="3"/>
            <a:endCxn id="26" idx="1"/>
          </p:cNvCxnSpPr>
          <p:nvPr/>
        </p:nvCxnSpPr>
        <p:spPr>
          <a:xfrm>
            <a:off x="4584700" y="1885950"/>
            <a:ext cx="3263900" cy="2369456"/>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19" idx="3"/>
            <a:endCxn id="27" idx="1"/>
          </p:cNvCxnSpPr>
          <p:nvPr/>
        </p:nvCxnSpPr>
        <p:spPr>
          <a:xfrm>
            <a:off x="4584700" y="2491014"/>
            <a:ext cx="3263900" cy="1159328"/>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a:stCxn id="20" idx="3"/>
            <a:endCxn id="28" idx="1"/>
          </p:cNvCxnSpPr>
          <p:nvPr/>
        </p:nvCxnSpPr>
        <p:spPr>
          <a:xfrm flipV="1">
            <a:off x="4584700" y="2440214"/>
            <a:ext cx="3263900" cy="655864"/>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a:stCxn id="21" idx="3"/>
            <a:endCxn id="29" idx="1"/>
          </p:cNvCxnSpPr>
          <p:nvPr/>
        </p:nvCxnSpPr>
        <p:spPr>
          <a:xfrm>
            <a:off x="4584700" y="3701142"/>
            <a:ext cx="3263900" cy="1764392"/>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a:stCxn id="22" idx="3"/>
            <a:endCxn id="30" idx="1"/>
          </p:cNvCxnSpPr>
          <p:nvPr/>
        </p:nvCxnSpPr>
        <p:spPr>
          <a:xfrm>
            <a:off x="4584700" y="4306206"/>
            <a:ext cx="3263900" cy="554264"/>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a:stCxn id="23" idx="3"/>
            <a:endCxn id="31" idx="1"/>
          </p:cNvCxnSpPr>
          <p:nvPr/>
        </p:nvCxnSpPr>
        <p:spPr>
          <a:xfrm>
            <a:off x="4584700" y="4911270"/>
            <a:ext cx="3263900" cy="1159330"/>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4" idx="3"/>
            <a:endCxn id="32" idx="1"/>
          </p:cNvCxnSpPr>
          <p:nvPr/>
        </p:nvCxnSpPr>
        <p:spPr>
          <a:xfrm flipV="1">
            <a:off x="4584700" y="1835150"/>
            <a:ext cx="3263900" cy="3681184"/>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a:stCxn id="25" idx="3"/>
            <a:endCxn id="33" idx="1"/>
          </p:cNvCxnSpPr>
          <p:nvPr/>
        </p:nvCxnSpPr>
        <p:spPr>
          <a:xfrm flipV="1">
            <a:off x="4584700" y="3045278"/>
            <a:ext cx="3263900" cy="3076122"/>
          </a:xfrm>
          <a:prstGeom prst="straightConnector1">
            <a:avLst/>
          </a:prstGeom>
          <a:ln w="12700">
            <a:solidFill>
              <a:schemeClr val="bg1">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82"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96624079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500"/>
                                        <p:tgtEl>
                                          <p:spTgt spid="26"/>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randombar(horizontal)">
                                      <p:cBhvr>
                                        <p:cTn id="23" dur="500"/>
                                        <p:tgtEl>
                                          <p:spTgt spid="1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randombar(horizontal)">
                                      <p:cBhvr>
                                        <p:cTn id="31" dur="500"/>
                                        <p:tgtEl>
                                          <p:spTgt spid="27"/>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randombar(horizontal)">
                                      <p:cBhvr>
                                        <p:cTn id="35" dur="500"/>
                                        <p:tgtEl>
                                          <p:spTgt spid="20"/>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randombar(horizontal)">
                                      <p:cBhvr>
                                        <p:cTn id="43" dur="500"/>
                                        <p:tgtEl>
                                          <p:spTgt spid="28"/>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childTnLst>
                          </p:cTn>
                        </p:par>
                        <p:par>
                          <p:cTn id="52" fill="hold">
                            <p:stCondLst>
                              <p:cond delay="6000"/>
                            </p:stCondLst>
                            <p:childTnLst>
                              <p:par>
                                <p:cTn id="53" presetID="14" presetClass="entr" presetSubtype="1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randombar(horizontal)">
                                      <p:cBhvr>
                                        <p:cTn id="55" dur="500"/>
                                        <p:tgtEl>
                                          <p:spTgt spid="29"/>
                                        </p:tgtEl>
                                      </p:cBhvr>
                                    </p:animEffect>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randombar(horizontal)">
                                      <p:cBhvr>
                                        <p:cTn id="59" dur="500"/>
                                        <p:tgtEl>
                                          <p:spTgt spid="22"/>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par>
                          <p:cTn id="64" fill="hold">
                            <p:stCondLst>
                              <p:cond delay="7500"/>
                            </p:stCondLst>
                            <p:childTnLst>
                              <p:par>
                                <p:cTn id="65" presetID="14" presetClass="entr" presetSubtype="1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500"/>
                                        <p:tgtEl>
                                          <p:spTgt spid="30"/>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randombar(horizontal)">
                                      <p:cBhvr>
                                        <p:cTn id="71" dur="500"/>
                                        <p:tgtEl>
                                          <p:spTgt spid="23"/>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left)">
                                      <p:cBhvr>
                                        <p:cTn id="75" dur="500"/>
                                        <p:tgtEl>
                                          <p:spTgt spid="43"/>
                                        </p:tgtEl>
                                      </p:cBhvr>
                                    </p:animEffect>
                                  </p:childTnLst>
                                </p:cTn>
                              </p:par>
                            </p:childTnLst>
                          </p:cTn>
                        </p:par>
                        <p:par>
                          <p:cTn id="76" fill="hold">
                            <p:stCondLst>
                              <p:cond delay="9000"/>
                            </p:stCondLst>
                            <p:childTnLst>
                              <p:par>
                                <p:cTn id="77" presetID="14" presetClass="entr" presetSubtype="1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500"/>
                                        <p:tgtEl>
                                          <p:spTgt spid="31"/>
                                        </p:tgtEl>
                                      </p:cBhvr>
                                    </p:animEffect>
                                  </p:childTnLst>
                                </p:cTn>
                              </p:par>
                            </p:childTnLst>
                          </p:cTn>
                        </p:par>
                        <p:par>
                          <p:cTn id="80" fill="hold">
                            <p:stCondLst>
                              <p:cond delay="9500"/>
                            </p:stCondLst>
                            <p:childTnLst>
                              <p:par>
                                <p:cTn id="81" presetID="14" presetClass="entr" presetSubtype="10"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randombar(horizontal)">
                                      <p:cBhvr>
                                        <p:cTn id="83" dur="500"/>
                                        <p:tgtEl>
                                          <p:spTgt spid="24"/>
                                        </p:tgtEl>
                                      </p:cBhvr>
                                    </p:animEffect>
                                  </p:childTnLst>
                                </p:cTn>
                              </p:par>
                            </p:childTnLst>
                          </p:cTn>
                        </p:par>
                        <p:par>
                          <p:cTn id="84" fill="hold">
                            <p:stCondLst>
                              <p:cond delay="10000"/>
                            </p:stCondLst>
                            <p:childTnLst>
                              <p:par>
                                <p:cTn id="85" presetID="22" presetClass="entr" presetSubtype="8" fill="hold" nodeType="after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wipe(left)">
                                      <p:cBhvr>
                                        <p:cTn id="87" dur="500"/>
                                        <p:tgtEl>
                                          <p:spTgt spid="45"/>
                                        </p:tgtEl>
                                      </p:cBhvr>
                                    </p:animEffect>
                                  </p:childTnLst>
                                </p:cTn>
                              </p:par>
                            </p:childTnLst>
                          </p:cTn>
                        </p:par>
                        <p:par>
                          <p:cTn id="88" fill="hold">
                            <p:stCondLst>
                              <p:cond delay="10500"/>
                            </p:stCondLst>
                            <p:childTnLst>
                              <p:par>
                                <p:cTn id="89" presetID="14" presetClass="entr" presetSubtype="10"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randombar(horizontal)">
                                      <p:cBhvr>
                                        <p:cTn id="91" dur="500"/>
                                        <p:tgtEl>
                                          <p:spTgt spid="32"/>
                                        </p:tgtEl>
                                      </p:cBhvr>
                                    </p:animEffect>
                                  </p:childTnLst>
                                </p:cTn>
                              </p:par>
                            </p:childTnLst>
                          </p:cTn>
                        </p:par>
                        <p:par>
                          <p:cTn id="92" fill="hold">
                            <p:stCondLst>
                              <p:cond delay="11000"/>
                            </p:stCondLst>
                            <p:childTnLst>
                              <p:par>
                                <p:cTn id="93" presetID="14" presetClass="entr" presetSubtype="10"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randombar(horizontal)">
                                      <p:cBhvr>
                                        <p:cTn id="95" dur="500"/>
                                        <p:tgtEl>
                                          <p:spTgt spid="25"/>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wipe(left)">
                                      <p:cBhvr>
                                        <p:cTn id="99" dur="500"/>
                                        <p:tgtEl>
                                          <p:spTgt spid="47"/>
                                        </p:tgtEl>
                                      </p:cBhvr>
                                    </p:animEffect>
                                  </p:childTnLst>
                                </p:cTn>
                              </p:par>
                            </p:childTnLst>
                          </p:cTn>
                        </p:par>
                        <p:par>
                          <p:cTn id="100" fill="hold">
                            <p:stCondLst>
                              <p:cond delay="12000"/>
                            </p:stCondLst>
                            <p:childTnLst>
                              <p:par>
                                <p:cTn id="101" presetID="14" presetClass="entr" presetSubtype="1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randombar(horizontal)">
                                      <p:cBhvr>
                                        <p:cTn id="103" dur="500"/>
                                        <p:tgtEl>
                                          <p:spTgt spid="33"/>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fade">
                                      <p:cBhvr>
                                        <p:cTn id="10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8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言谈举止</a:t>
            </a:r>
          </a:p>
        </p:txBody>
      </p:sp>
      <p:sp>
        <p:nvSpPr>
          <p:cNvPr id="34" name="文本框 33"/>
          <p:cNvSpPr txBox="1"/>
          <p:nvPr/>
        </p:nvSpPr>
        <p:spPr>
          <a:xfrm>
            <a:off x="4503256" y="1130300"/>
            <a:ext cx="3185488" cy="369332"/>
          </a:xfrm>
          <a:prstGeom prst="rect">
            <a:avLst/>
          </a:prstGeom>
          <a:noFill/>
        </p:spPr>
        <p:txBody>
          <a:bodyPr wrap="none" rtlCol="0">
            <a:spAutoFit/>
          </a:bodyPr>
          <a:lstStyle/>
          <a:p>
            <a:pPr algn="ct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礼仪三到：眼到、口到、意到</a:t>
            </a:r>
          </a:p>
        </p:txBody>
      </p:sp>
      <p:sp>
        <p:nvSpPr>
          <p:cNvPr id="3" name="矩形 2"/>
          <p:cNvSpPr/>
          <p:nvPr/>
        </p:nvSpPr>
        <p:spPr>
          <a:xfrm>
            <a:off x="8724900" y="2044700"/>
            <a:ext cx="2095500" cy="1206500"/>
          </a:xfrm>
          <a:prstGeom prst="rect">
            <a:avLst/>
          </a:prstGeom>
          <a:blipFill>
            <a:blip r:embed="rId3"/>
            <a:stretch>
              <a:fillRect t="-2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36" name="矩形 35"/>
          <p:cNvSpPr/>
          <p:nvPr/>
        </p:nvSpPr>
        <p:spPr>
          <a:xfrm>
            <a:off x="7178675" y="2044700"/>
            <a:ext cx="1498600" cy="12065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latin typeface="微软雅黑 Light" panose="020B0502040204020203" pitchFamily="34" charset="-122"/>
                <a:ea typeface="微软雅黑 Light" panose="020B0502040204020203" pitchFamily="34" charset="-122"/>
              </a:rPr>
              <a:t>眼到</a:t>
            </a:r>
          </a:p>
        </p:txBody>
      </p:sp>
      <p:sp>
        <p:nvSpPr>
          <p:cNvPr id="53" name="矩形 52"/>
          <p:cNvSpPr/>
          <p:nvPr/>
        </p:nvSpPr>
        <p:spPr>
          <a:xfrm>
            <a:off x="0" y="3562350"/>
            <a:ext cx="2095500" cy="1206500"/>
          </a:xfrm>
          <a:prstGeom prst="rect">
            <a:avLst/>
          </a:prstGeom>
          <a:blipFill>
            <a:blip r:embed="rId4"/>
            <a:stretch>
              <a:fillRect t="-2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4" name="矩形 53"/>
          <p:cNvSpPr/>
          <p:nvPr/>
        </p:nvSpPr>
        <p:spPr>
          <a:xfrm>
            <a:off x="2146300" y="3562350"/>
            <a:ext cx="1498600" cy="12065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latin typeface="微软雅黑 Light" panose="020B0502040204020203" pitchFamily="34" charset="-122"/>
                <a:ea typeface="微软雅黑 Light" panose="020B0502040204020203" pitchFamily="34" charset="-122"/>
              </a:rPr>
              <a:t>口到</a:t>
            </a:r>
          </a:p>
        </p:txBody>
      </p:sp>
      <p:sp>
        <p:nvSpPr>
          <p:cNvPr id="57" name="矩形 56"/>
          <p:cNvSpPr/>
          <p:nvPr/>
        </p:nvSpPr>
        <p:spPr>
          <a:xfrm>
            <a:off x="7194550" y="5080000"/>
            <a:ext cx="2095500" cy="12065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a:latin typeface="微软雅黑 Light" panose="020B0502040204020203" pitchFamily="34" charset="-122"/>
                <a:ea typeface="微软雅黑 Light" panose="020B0502040204020203" pitchFamily="34" charset="-122"/>
              </a:rPr>
              <a:t>意到</a:t>
            </a:r>
          </a:p>
        </p:txBody>
      </p:sp>
      <p:sp>
        <p:nvSpPr>
          <p:cNvPr id="58" name="矩形 57"/>
          <p:cNvSpPr/>
          <p:nvPr/>
        </p:nvSpPr>
        <p:spPr>
          <a:xfrm>
            <a:off x="9334500" y="5080000"/>
            <a:ext cx="1498600" cy="1206500"/>
          </a:xfrm>
          <a:prstGeom prst="rect">
            <a:avLst/>
          </a:prstGeom>
          <a:blipFill>
            <a:blip r:embed="rId5"/>
            <a:stretch>
              <a:fillRect t="-2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nvGrpSpPr>
          <p:cNvPr id="9" name="组合 8"/>
          <p:cNvGrpSpPr/>
          <p:nvPr/>
        </p:nvGrpSpPr>
        <p:grpSpPr>
          <a:xfrm>
            <a:off x="0" y="2044700"/>
            <a:ext cx="7131050" cy="1206500"/>
            <a:chOff x="0" y="2044700"/>
            <a:chExt cx="7131050" cy="1206500"/>
          </a:xfrm>
        </p:grpSpPr>
        <p:sp>
          <p:nvSpPr>
            <p:cNvPr id="38" name="矩形 37"/>
            <p:cNvSpPr/>
            <p:nvPr/>
          </p:nvSpPr>
          <p:spPr>
            <a:xfrm>
              <a:off x="0" y="2044700"/>
              <a:ext cx="7131050" cy="1206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683942" y="2254189"/>
              <a:ext cx="6237558" cy="830997"/>
            </a:xfrm>
            <a:prstGeom prst="rect">
              <a:avLst/>
            </a:prstGeom>
            <a:noFill/>
          </p:spPr>
          <p:txBody>
            <a:bodyPr wrap="square" rtlCol="0">
              <a:spAutoFit/>
            </a:bodyPr>
            <a:lstStyle/>
            <a:p>
              <a:r>
                <a:rPr lang="zh-CN" altLang="en-US" sz="1600">
                  <a:solidFill>
                    <a:schemeClr val="bg1"/>
                  </a:solidFill>
                  <a:latin typeface="微软雅黑 Light" panose="020B0502040204020203" pitchFamily="34" charset="-122"/>
                  <a:ea typeface="微软雅黑 Light" panose="020B0502040204020203" pitchFamily="34" charset="-122"/>
                </a:rPr>
                <a:t>要有目光的交流，注视别人目光应友善，采用平视，必要的时候仰视，与人目光交流时间</a:t>
              </a:r>
              <a:r>
                <a:rPr lang="en-US" altLang="zh-CN" sz="1600">
                  <a:solidFill>
                    <a:schemeClr val="bg1"/>
                  </a:solidFill>
                  <a:latin typeface="微软雅黑 Light" panose="020B0502040204020203" pitchFamily="34" charset="-122"/>
                  <a:ea typeface="微软雅黑 Light" panose="020B0502040204020203" pitchFamily="34" charset="-122"/>
                </a:rPr>
                <a:t>3-5</a:t>
              </a:r>
              <a:r>
                <a:rPr lang="zh-CN" altLang="en-US" sz="1600">
                  <a:solidFill>
                    <a:schemeClr val="bg1"/>
                  </a:solidFill>
                  <a:latin typeface="微软雅黑 Light" panose="020B0502040204020203" pitchFamily="34" charset="-122"/>
                  <a:ea typeface="微软雅黑 Light" panose="020B0502040204020203" pitchFamily="34" charset="-122"/>
                </a:rPr>
                <a:t>秒，其他时间看嘴巴和眼部中间的位置，注视对方的时间是对方与你相处时间的</a:t>
              </a:r>
              <a:r>
                <a:rPr lang="en-US" altLang="zh-CN" sz="1600">
                  <a:solidFill>
                    <a:schemeClr val="bg1"/>
                  </a:solidFill>
                  <a:latin typeface="微软雅黑 Light" panose="020B0502040204020203" pitchFamily="34" charset="-122"/>
                  <a:ea typeface="微软雅黑 Light" panose="020B0502040204020203" pitchFamily="34" charset="-122"/>
                </a:rPr>
                <a:t>1/3</a:t>
              </a:r>
              <a:r>
                <a:rPr lang="zh-CN" altLang="en-US" sz="1600">
                  <a:solidFill>
                    <a:schemeClr val="bg1"/>
                  </a:solidFill>
                  <a:latin typeface="微软雅黑 Light" panose="020B0502040204020203" pitchFamily="34" charset="-122"/>
                  <a:ea typeface="微软雅黑 Light" panose="020B0502040204020203" pitchFamily="34" charset="-122"/>
                </a:rPr>
                <a:t>。</a:t>
              </a:r>
            </a:p>
          </p:txBody>
        </p:sp>
      </p:grpSp>
      <p:grpSp>
        <p:nvGrpSpPr>
          <p:cNvPr id="10" name="组合 9"/>
          <p:cNvGrpSpPr/>
          <p:nvPr/>
        </p:nvGrpSpPr>
        <p:grpSpPr>
          <a:xfrm>
            <a:off x="3695700" y="3562350"/>
            <a:ext cx="7137400" cy="1206500"/>
            <a:chOff x="3695700" y="3562350"/>
            <a:chExt cx="7137400" cy="1206500"/>
          </a:xfrm>
        </p:grpSpPr>
        <p:sp>
          <p:nvSpPr>
            <p:cNvPr id="55" name="矩形 54"/>
            <p:cNvSpPr/>
            <p:nvPr/>
          </p:nvSpPr>
          <p:spPr>
            <a:xfrm>
              <a:off x="3695700" y="3562350"/>
              <a:ext cx="7137400" cy="1206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60" name="文本框 59"/>
            <p:cNvSpPr txBox="1"/>
            <p:nvPr/>
          </p:nvSpPr>
          <p:spPr>
            <a:xfrm>
              <a:off x="3791415" y="3771839"/>
              <a:ext cx="6774985" cy="789127"/>
            </a:xfrm>
            <a:prstGeom prst="rect">
              <a:avLst/>
            </a:prstGeom>
            <a:noFill/>
          </p:spPr>
          <p:txBody>
            <a:bodyPr wrap="square" rtlCol="0">
              <a:spAutoFit/>
            </a:bodyPr>
            <a:lstStyle/>
            <a:p>
              <a:pPr>
                <a:lnSpc>
                  <a:spcPct val="150000"/>
                </a:lnSpc>
              </a:pPr>
              <a:r>
                <a:rPr lang="zh-CN" altLang="en-US" sz="1600">
                  <a:solidFill>
                    <a:schemeClr val="bg1"/>
                  </a:solidFill>
                  <a:latin typeface="微软雅黑 Light" panose="020B0502040204020203" pitchFamily="34" charset="-122"/>
                  <a:ea typeface="微软雅黑 Light" panose="020B0502040204020203" pitchFamily="34" charset="-122"/>
                </a:rPr>
                <a:t>讲普通话，热情正确称呼，表示对交往对象的尊重，体现社会风尚，</a:t>
              </a:r>
              <a:endParaRPr lang="en-US" altLang="zh-CN" sz="1600">
                <a:solidFill>
                  <a:schemeClr val="bg1"/>
                </a:solidFill>
                <a:latin typeface="微软雅黑 Light" panose="020B0502040204020203" pitchFamily="34" charset="-122"/>
                <a:ea typeface="微软雅黑 Light" panose="020B0502040204020203" pitchFamily="34" charset="-122"/>
              </a:endParaRPr>
            </a:p>
            <a:p>
              <a:pPr>
                <a:lnSpc>
                  <a:spcPct val="150000"/>
                </a:lnSpc>
              </a:pPr>
              <a:r>
                <a:rPr lang="zh-CN" altLang="en-US" sz="1600">
                  <a:solidFill>
                    <a:schemeClr val="bg1"/>
                  </a:solidFill>
                  <a:latin typeface="微软雅黑 Light" panose="020B0502040204020203" pitchFamily="34" charset="-122"/>
                  <a:ea typeface="微软雅黑 Light" panose="020B0502040204020203" pitchFamily="34" charset="-122"/>
                </a:rPr>
                <a:t>反映个人修养。</a:t>
              </a:r>
            </a:p>
          </p:txBody>
        </p:sp>
      </p:grpSp>
      <p:grpSp>
        <p:nvGrpSpPr>
          <p:cNvPr id="11" name="组合 10"/>
          <p:cNvGrpSpPr/>
          <p:nvPr/>
        </p:nvGrpSpPr>
        <p:grpSpPr>
          <a:xfrm>
            <a:off x="0" y="5080000"/>
            <a:ext cx="7150100" cy="1206500"/>
            <a:chOff x="0" y="5080000"/>
            <a:chExt cx="7150100" cy="1206500"/>
          </a:xfrm>
        </p:grpSpPr>
        <p:sp>
          <p:nvSpPr>
            <p:cNvPr id="59" name="矩形 58"/>
            <p:cNvSpPr/>
            <p:nvPr/>
          </p:nvSpPr>
          <p:spPr>
            <a:xfrm>
              <a:off x="0" y="5080000"/>
              <a:ext cx="7150100" cy="1206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61" name="文本框 60"/>
            <p:cNvSpPr txBox="1"/>
            <p:nvPr/>
          </p:nvSpPr>
          <p:spPr>
            <a:xfrm>
              <a:off x="774701" y="5289489"/>
              <a:ext cx="6115204" cy="789127"/>
            </a:xfrm>
            <a:prstGeom prst="rect">
              <a:avLst/>
            </a:prstGeom>
            <a:noFill/>
          </p:spPr>
          <p:txBody>
            <a:bodyPr wrap="square" rtlCol="0">
              <a:spAutoFit/>
            </a:bodyPr>
            <a:lstStyle/>
            <a:p>
              <a:pPr>
                <a:lnSpc>
                  <a:spcPct val="150000"/>
                </a:lnSpc>
              </a:pPr>
              <a:r>
                <a:rPr lang="zh-CN" altLang="en-US" sz="1600">
                  <a:solidFill>
                    <a:schemeClr val="bg1"/>
                  </a:solidFill>
                  <a:latin typeface="微软雅黑 Light" panose="020B0502040204020203" pitchFamily="34" charset="-122"/>
                  <a:ea typeface="微软雅黑 Light" panose="020B0502040204020203" pitchFamily="34" charset="-122"/>
                </a:rPr>
                <a:t>通过微笑把友善、热情表现出来，不卑不亢，落落大方，不能假笑、冷笑、怪笑、媚笑、窃笑。</a:t>
              </a:r>
            </a:p>
          </p:txBody>
        </p:sp>
      </p:grpSp>
      <p:sp>
        <p:nvSpPr>
          <p:cNvPr id="62"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19470688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750"/>
                                        <p:tgtEl>
                                          <p:spTgt spid="34"/>
                                        </p:tgtEl>
                                      </p:cBhvr>
                                    </p:animEffect>
                                    <p:anim calcmode="lin" valueType="num">
                                      <p:cBhvr>
                                        <p:cTn id="12" dur="750" fill="hold"/>
                                        <p:tgtEl>
                                          <p:spTgt spid="34"/>
                                        </p:tgtEl>
                                        <p:attrNameLst>
                                          <p:attrName>ppt_x</p:attrName>
                                        </p:attrNameLst>
                                      </p:cBhvr>
                                      <p:tavLst>
                                        <p:tav tm="0">
                                          <p:val>
                                            <p:strVal val="#ppt_x"/>
                                          </p:val>
                                        </p:tav>
                                        <p:tav tm="100000">
                                          <p:val>
                                            <p:strVal val="#ppt_x"/>
                                          </p:val>
                                        </p:tav>
                                      </p:tavLst>
                                    </p:anim>
                                    <p:anim calcmode="lin" valueType="num">
                                      <p:cBhvr>
                                        <p:cTn id="13" dur="750" fill="hold"/>
                                        <p:tgtEl>
                                          <p:spTgt spid="34"/>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 presetClass="entr" presetSubtype="8" decel="9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750" fill="hold"/>
                                        <p:tgtEl>
                                          <p:spTgt spid="3"/>
                                        </p:tgtEl>
                                        <p:attrNameLst>
                                          <p:attrName>ppt_x</p:attrName>
                                        </p:attrNameLst>
                                      </p:cBhvr>
                                      <p:tavLst>
                                        <p:tav tm="0">
                                          <p:val>
                                            <p:strVal val="0-#ppt_w/2"/>
                                          </p:val>
                                        </p:tav>
                                        <p:tav tm="100000">
                                          <p:val>
                                            <p:strVal val="#ppt_x"/>
                                          </p:val>
                                        </p:tav>
                                      </p:tavLst>
                                    </p:anim>
                                    <p:anim calcmode="lin" valueType="num">
                                      <p:cBhvr additive="base">
                                        <p:cTn id="18" dur="75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decel="9000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750" fill="hold"/>
                                        <p:tgtEl>
                                          <p:spTgt spid="36"/>
                                        </p:tgtEl>
                                        <p:attrNameLst>
                                          <p:attrName>ppt_x</p:attrName>
                                        </p:attrNameLst>
                                      </p:cBhvr>
                                      <p:tavLst>
                                        <p:tav tm="0">
                                          <p:val>
                                            <p:strVal val="0-#ppt_w/2"/>
                                          </p:val>
                                        </p:tav>
                                        <p:tav tm="100000">
                                          <p:val>
                                            <p:strVal val="#ppt_x"/>
                                          </p:val>
                                        </p:tav>
                                      </p:tavLst>
                                    </p:anim>
                                    <p:anim calcmode="lin" valueType="num">
                                      <p:cBhvr additive="base">
                                        <p:cTn id="23" dur="75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 presetClass="entr" presetSubtype="8" decel="9000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750" fill="hold"/>
                                        <p:tgtEl>
                                          <p:spTgt spid="9"/>
                                        </p:tgtEl>
                                        <p:attrNameLst>
                                          <p:attrName>ppt_x</p:attrName>
                                        </p:attrNameLst>
                                      </p:cBhvr>
                                      <p:tavLst>
                                        <p:tav tm="0">
                                          <p:val>
                                            <p:strVal val="0-#ppt_w/2"/>
                                          </p:val>
                                        </p:tav>
                                        <p:tav tm="100000">
                                          <p:val>
                                            <p:strVal val="#ppt_x"/>
                                          </p:val>
                                        </p:tav>
                                      </p:tavLst>
                                    </p:anim>
                                    <p:anim calcmode="lin" valueType="num">
                                      <p:cBhvr additive="base">
                                        <p:cTn id="28" dur="75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2" presetClass="entr" presetSubtype="2" decel="9000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750" fill="hold"/>
                                        <p:tgtEl>
                                          <p:spTgt spid="53"/>
                                        </p:tgtEl>
                                        <p:attrNameLst>
                                          <p:attrName>ppt_x</p:attrName>
                                        </p:attrNameLst>
                                      </p:cBhvr>
                                      <p:tavLst>
                                        <p:tav tm="0">
                                          <p:val>
                                            <p:strVal val="1+#ppt_w/2"/>
                                          </p:val>
                                        </p:tav>
                                        <p:tav tm="100000">
                                          <p:val>
                                            <p:strVal val="#ppt_x"/>
                                          </p:val>
                                        </p:tav>
                                      </p:tavLst>
                                    </p:anim>
                                    <p:anim calcmode="lin" valueType="num">
                                      <p:cBhvr additive="base">
                                        <p:cTn id="33" dur="750" fill="hold"/>
                                        <p:tgtEl>
                                          <p:spTgt spid="53"/>
                                        </p:tgtEl>
                                        <p:attrNameLst>
                                          <p:attrName>ppt_y</p:attrName>
                                        </p:attrNameLst>
                                      </p:cBhvr>
                                      <p:tavLst>
                                        <p:tav tm="0">
                                          <p:val>
                                            <p:strVal val="#ppt_y"/>
                                          </p:val>
                                        </p:tav>
                                        <p:tav tm="100000">
                                          <p:val>
                                            <p:strVal val="#ppt_y"/>
                                          </p:val>
                                        </p:tav>
                                      </p:tavLst>
                                    </p:anim>
                                  </p:childTnLst>
                                </p:cTn>
                              </p:par>
                            </p:childTnLst>
                          </p:cTn>
                        </p:par>
                        <p:par>
                          <p:cTn id="34" fill="hold">
                            <p:stCondLst>
                              <p:cond delay="4250"/>
                            </p:stCondLst>
                            <p:childTnLst>
                              <p:par>
                                <p:cTn id="35" presetID="2" presetClass="entr" presetSubtype="2" decel="90000"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additive="base">
                                        <p:cTn id="37" dur="750" fill="hold"/>
                                        <p:tgtEl>
                                          <p:spTgt spid="54"/>
                                        </p:tgtEl>
                                        <p:attrNameLst>
                                          <p:attrName>ppt_x</p:attrName>
                                        </p:attrNameLst>
                                      </p:cBhvr>
                                      <p:tavLst>
                                        <p:tav tm="0">
                                          <p:val>
                                            <p:strVal val="1+#ppt_w/2"/>
                                          </p:val>
                                        </p:tav>
                                        <p:tav tm="100000">
                                          <p:val>
                                            <p:strVal val="#ppt_x"/>
                                          </p:val>
                                        </p:tav>
                                      </p:tavLst>
                                    </p:anim>
                                    <p:anim calcmode="lin" valueType="num">
                                      <p:cBhvr additive="base">
                                        <p:cTn id="38" dur="750" fill="hold"/>
                                        <p:tgtEl>
                                          <p:spTgt spid="54"/>
                                        </p:tgtEl>
                                        <p:attrNameLst>
                                          <p:attrName>ppt_y</p:attrName>
                                        </p:attrNameLst>
                                      </p:cBhvr>
                                      <p:tavLst>
                                        <p:tav tm="0">
                                          <p:val>
                                            <p:strVal val="#ppt_y"/>
                                          </p:val>
                                        </p:tav>
                                        <p:tav tm="100000">
                                          <p:val>
                                            <p:strVal val="#ppt_y"/>
                                          </p:val>
                                        </p:tav>
                                      </p:tavLst>
                                    </p:anim>
                                  </p:childTnLst>
                                </p:cTn>
                              </p:par>
                            </p:childTnLst>
                          </p:cTn>
                        </p:par>
                        <p:par>
                          <p:cTn id="39" fill="hold">
                            <p:stCondLst>
                              <p:cond delay="5000"/>
                            </p:stCondLst>
                            <p:childTnLst>
                              <p:par>
                                <p:cTn id="40" presetID="2" presetClass="entr" presetSubtype="2" decel="9000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750" fill="hold"/>
                                        <p:tgtEl>
                                          <p:spTgt spid="10"/>
                                        </p:tgtEl>
                                        <p:attrNameLst>
                                          <p:attrName>ppt_x</p:attrName>
                                        </p:attrNameLst>
                                      </p:cBhvr>
                                      <p:tavLst>
                                        <p:tav tm="0">
                                          <p:val>
                                            <p:strVal val="1+#ppt_w/2"/>
                                          </p:val>
                                        </p:tav>
                                        <p:tav tm="100000">
                                          <p:val>
                                            <p:strVal val="#ppt_x"/>
                                          </p:val>
                                        </p:tav>
                                      </p:tavLst>
                                    </p:anim>
                                    <p:anim calcmode="lin" valueType="num">
                                      <p:cBhvr additive="base">
                                        <p:cTn id="43" dur="75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5750"/>
                            </p:stCondLst>
                            <p:childTnLst>
                              <p:par>
                                <p:cTn id="45" presetID="2" presetClass="entr" presetSubtype="8" decel="9000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750" fill="hold"/>
                                        <p:tgtEl>
                                          <p:spTgt spid="58"/>
                                        </p:tgtEl>
                                        <p:attrNameLst>
                                          <p:attrName>ppt_x</p:attrName>
                                        </p:attrNameLst>
                                      </p:cBhvr>
                                      <p:tavLst>
                                        <p:tav tm="0">
                                          <p:val>
                                            <p:strVal val="0-#ppt_w/2"/>
                                          </p:val>
                                        </p:tav>
                                        <p:tav tm="100000">
                                          <p:val>
                                            <p:strVal val="#ppt_x"/>
                                          </p:val>
                                        </p:tav>
                                      </p:tavLst>
                                    </p:anim>
                                    <p:anim calcmode="lin" valueType="num">
                                      <p:cBhvr additive="base">
                                        <p:cTn id="48" dur="750" fill="hold"/>
                                        <p:tgtEl>
                                          <p:spTgt spid="58"/>
                                        </p:tgtEl>
                                        <p:attrNameLst>
                                          <p:attrName>ppt_y</p:attrName>
                                        </p:attrNameLst>
                                      </p:cBhvr>
                                      <p:tavLst>
                                        <p:tav tm="0">
                                          <p:val>
                                            <p:strVal val="#ppt_y"/>
                                          </p:val>
                                        </p:tav>
                                        <p:tav tm="100000">
                                          <p:val>
                                            <p:strVal val="#ppt_y"/>
                                          </p:val>
                                        </p:tav>
                                      </p:tavLst>
                                    </p:anim>
                                  </p:childTnLst>
                                </p:cTn>
                              </p:par>
                            </p:childTnLst>
                          </p:cTn>
                        </p:par>
                        <p:par>
                          <p:cTn id="49" fill="hold">
                            <p:stCondLst>
                              <p:cond delay="6500"/>
                            </p:stCondLst>
                            <p:childTnLst>
                              <p:par>
                                <p:cTn id="50" presetID="2" presetClass="entr" presetSubtype="8" decel="90000"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additive="base">
                                        <p:cTn id="52" dur="750" fill="hold"/>
                                        <p:tgtEl>
                                          <p:spTgt spid="57"/>
                                        </p:tgtEl>
                                        <p:attrNameLst>
                                          <p:attrName>ppt_x</p:attrName>
                                        </p:attrNameLst>
                                      </p:cBhvr>
                                      <p:tavLst>
                                        <p:tav tm="0">
                                          <p:val>
                                            <p:strVal val="0-#ppt_w/2"/>
                                          </p:val>
                                        </p:tav>
                                        <p:tav tm="100000">
                                          <p:val>
                                            <p:strVal val="#ppt_x"/>
                                          </p:val>
                                        </p:tav>
                                      </p:tavLst>
                                    </p:anim>
                                    <p:anim calcmode="lin" valueType="num">
                                      <p:cBhvr additive="base">
                                        <p:cTn id="53" dur="750" fill="hold"/>
                                        <p:tgtEl>
                                          <p:spTgt spid="57"/>
                                        </p:tgtEl>
                                        <p:attrNameLst>
                                          <p:attrName>ppt_y</p:attrName>
                                        </p:attrNameLst>
                                      </p:cBhvr>
                                      <p:tavLst>
                                        <p:tav tm="0">
                                          <p:val>
                                            <p:strVal val="#ppt_y"/>
                                          </p:val>
                                        </p:tav>
                                        <p:tav tm="100000">
                                          <p:val>
                                            <p:strVal val="#ppt_y"/>
                                          </p:val>
                                        </p:tav>
                                      </p:tavLst>
                                    </p:anim>
                                  </p:childTnLst>
                                </p:cTn>
                              </p:par>
                            </p:childTnLst>
                          </p:cTn>
                        </p:par>
                        <p:par>
                          <p:cTn id="54" fill="hold">
                            <p:stCondLst>
                              <p:cond delay="7250"/>
                            </p:stCondLst>
                            <p:childTnLst>
                              <p:par>
                                <p:cTn id="55" presetID="2" presetClass="entr" presetSubtype="8" decel="90000"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750" fill="hold"/>
                                        <p:tgtEl>
                                          <p:spTgt spid="11"/>
                                        </p:tgtEl>
                                        <p:attrNameLst>
                                          <p:attrName>ppt_x</p:attrName>
                                        </p:attrNameLst>
                                      </p:cBhvr>
                                      <p:tavLst>
                                        <p:tav tm="0">
                                          <p:val>
                                            <p:strVal val="0-#ppt_w/2"/>
                                          </p:val>
                                        </p:tav>
                                        <p:tav tm="100000">
                                          <p:val>
                                            <p:strVal val="#ppt_x"/>
                                          </p:val>
                                        </p:tav>
                                      </p:tavLst>
                                    </p:anim>
                                    <p:anim calcmode="lin" valueType="num">
                                      <p:cBhvr additive="base">
                                        <p:cTn id="58" dur="750" fill="hold"/>
                                        <p:tgtEl>
                                          <p:spTgt spid="11"/>
                                        </p:tgtEl>
                                        <p:attrNameLst>
                                          <p:attrName>ppt_y</p:attrName>
                                        </p:attrNameLst>
                                      </p:cBhvr>
                                      <p:tavLst>
                                        <p:tav tm="0">
                                          <p:val>
                                            <p:strVal val="#ppt_y"/>
                                          </p:val>
                                        </p:tav>
                                        <p:tav tm="100000">
                                          <p:val>
                                            <p:strVal val="#ppt_y"/>
                                          </p:val>
                                        </p:tav>
                                      </p:tavLst>
                                    </p:anim>
                                  </p:childTnLst>
                                </p:cTn>
                              </p:par>
                            </p:childTnLst>
                          </p:cTn>
                        </p:par>
                        <p:par>
                          <p:cTn id="59" fill="hold">
                            <p:stCondLst>
                              <p:cond delay="8000"/>
                            </p:stCondLst>
                            <p:childTnLst>
                              <p:par>
                                <p:cTn id="60" presetID="10" presetClass="entr" presetSubtype="0" fill="hold" grpId="0" nodeType="after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3" grpId="0" animBg="1"/>
      <p:bldP spid="36" grpId="0" animBg="1"/>
      <p:bldP spid="53" grpId="0" animBg="1"/>
      <p:bldP spid="54" grpId="0" animBg="1"/>
      <p:bldP spid="57" grpId="0" animBg="1"/>
      <p:bldP spid="58" grpId="0" animBg="1"/>
      <p:bldP spid="6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2648857"/>
            <a:ext cx="12192000" cy="2627086"/>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1700" y="291373"/>
            <a:ext cx="6032500" cy="6566627"/>
          </a:xfrm>
          <a:prstGeom prst="rect">
            <a:avLst/>
          </a:prstGeom>
        </p:spPr>
      </p:pic>
      <p:sp>
        <p:nvSpPr>
          <p:cNvPr id="2" name="文本框 1"/>
          <p:cNvSpPr txBox="1"/>
          <p:nvPr/>
        </p:nvSpPr>
        <p:spPr>
          <a:xfrm>
            <a:off x="1267277" y="1513635"/>
            <a:ext cx="4011386" cy="861774"/>
          </a:xfrm>
          <a:prstGeom prst="rect">
            <a:avLst/>
          </a:prstGeom>
          <a:noFill/>
        </p:spPr>
        <p:txBody>
          <a:bodyPr wrap="square" rtlCol="0">
            <a:spAutoFit/>
          </a:bodyPr>
          <a:lstStyle/>
          <a:p>
            <a:pPr algn="ctr"/>
            <a:r>
              <a:rPr lang="zh-CN" altLang="en-US" sz="5000" b="1">
                <a:solidFill>
                  <a:srgbClr val="E75047"/>
                </a:solidFill>
                <a:latin typeface="微软雅黑 Light" panose="020B0502040204020203" pitchFamily="34" charset="-122"/>
                <a:ea typeface="微软雅黑 Light" panose="020B0502040204020203" pitchFamily="34" charset="-122"/>
              </a:rPr>
              <a:t>个人风度</a:t>
            </a:r>
          </a:p>
        </p:txBody>
      </p:sp>
      <p:sp>
        <p:nvSpPr>
          <p:cNvPr id="5" name="文本框 4"/>
          <p:cNvSpPr txBox="1"/>
          <p:nvPr/>
        </p:nvSpPr>
        <p:spPr>
          <a:xfrm>
            <a:off x="1046842" y="3292475"/>
            <a:ext cx="4452257" cy="1477328"/>
          </a:xfrm>
          <a:prstGeom prst="rect">
            <a:avLst/>
          </a:prstGeom>
          <a:noFill/>
        </p:spPr>
        <p:txBody>
          <a:bodyPr wrap="square" rtlCol="0">
            <a:spAutoFit/>
          </a:bodyPr>
          <a:lstStyle/>
          <a:p>
            <a:pPr>
              <a:lnSpc>
                <a:spcPct val="150000"/>
              </a:lnSpc>
            </a:pPr>
            <a:r>
              <a:rPr lang="zh-CN" altLang="en-US" sz="2000">
                <a:solidFill>
                  <a:schemeClr val="bg1"/>
                </a:solidFill>
                <a:latin typeface="微软雅黑 Light" panose="020B0502040204020203" pitchFamily="34" charset="-122"/>
                <a:ea typeface="微软雅黑 Light" panose="020B0502040204020203" pitchFamily="34" charset="-122"/>
              </a:rPr>
              <a:t>风度是指人的内在素质和外在特征和谐统一所表现出来的比较稳重而优美的举止姿态。</a:t>
            </a:r>
          </a:p>
        </p:txBody>
      </p:sp>
      <p:sp>
        <p:nvSpPr>
          <p:cNvPr id="20"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324086061"/>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80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1+#ppt_w/2"/>
                                          </p:val>
                                        </p:tav>
                                        <p:tav tm="100000">
                                          <p:val>
                                            <p:strVal val="#ppt_x"/>
                                          </p:val>
                                        </p:tav>
                                      </p:tavLst>
                                    </p:anim>
                                    <p:anim calcmode="lin" valueType="num">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250"/>
                            </p:stCondLst>
                            <p:childTnLst>
                              <p:par>
                                <p:cTn id="16" presetID="14"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325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5" grpId="0"/>
      <p:bldP spid="2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坐姿基本要点 </a:t>
            </a:r>
          </a:p>
        </p:txBody>
      </p:sp>
      <p:sp>
        <p:nvSpPr>
          <p:cNvPr id="3" name="矩形 2"/>
          <p:cNvSpPr/>
          <p:nvPr/>
        </p:nvSpPr>
        <p:spPr>
          <a:xfrm>
            <a:off x="0" y="1701800"/>
            <a:ext cx="6159500" cy="4508500"/>
          </a:xfrm>
          <a:prstGeom prst="rect">
            <a:avLst/>
          </a:prstGeom>
          <a:blipFill>
            <a:blip r:embed="rId3"/>
            <a:stretch>
              <a:fillRect t="-2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9" name="矩形 8"/>
          <p:cNvSpPr/>
          <p:nvPr/>
        </p:nvSpPr>
        <p:spPr>
          <a:xfrm>
            <a:off x="6838950" y="1695450"/>
            <a:ext cx="14224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Light" panose="020B0502040204020203" pitchFamily="34" charset="-122"/>
                <a:ea typeface="微软雅黑 Light" panose="020B0502040204020203" pitchFamily="34" charset="-122"/>
              </a:rPr>
              <a:t>深坐</a:t>
            </a:r>
          </a:p>
        </p:txBody>
      </p:sp>
      <p:sp>
        <p:nvSpPr>
          <p:cNvPr id="10" name="矩形 9"/>
          <p:cNvSpPr/>
          <p:nvPr/>
        </p:nvSpPr>
        <p:spPr>
          <a:xfrm>
            <a:off x="8261350" y="1695450"/>
            <a:ext cx="3022600" cy="549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a:solidFill>
                  <a:schemeClr val="tx1">
                    <a:lumMod val="75000"/>
                    <a:lumOff val="25000"/>
                  </a:schemeClr>
                </a:solidFill>
                <a:latin typeface="微软雅黑 Light" panose="020B0502040204020203" pitchFamily="34" charset="-122"/>
                <a:ea typeface="微软雅黑 Light" panose="020B0502040204020203" pitchFamily="34" charset="-122"/>
              </a:rPr>
              <a:t>松懈轻闲</a:t>
            </a:r>
          </a:p>
        </p:txBody>
      </p:sp>
      <p:sp>
        <p:nvSpPr>
          <p:cNvPr id="11" name="矩形 10"/>
          <p:cNvSpPr/>
          <p:nvPr/>
        </p:nvSpPr>
        <p:spPr>
          <a:xfrm>
            <a:off x="6838950" y="2368550"/>
            <a:ext cx="14224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Light" panose="020B0502040204020203" pitchFamily="34" charset="-122"/>
                <a:ea typeface="微软雅黑 Light" panose="020B0502040204020203" pitchFamily="34" charset="-122"/>
              </a:rPr>
              <a:t>中坐 </a:t>
            </a:r>
          </a:p>
        </p:txBody>
      </p:sp>
      <p:sp>
        <p:nvSpPr>
          <p:cNvPr id="12" name="矩形 11"/>
          <p:cNvSpPr/>
          <p:nvPr/>
        </p:nvSpPr>
        <p:spPr>
          <a:xfrm>
            <a:off x="8261350" y="2368550"/>
            <a:ext cx="3022600" cy="549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a:solidFill>
                  <a:schemeClr val="tx1">
                    <a:lumMod val="75000"/>
                    <a:lumOff val="25000"/>
                  </a:schemeClr>
                </a:solidFill>
                <a:latin typeface="微软雅黑 Light" panose="020B0502040204020203" pitchFamily="34" charset="-122"/>
                <a:ea typeface="微软雅黑 Light" panose="020B0502040204020203" pitchFamily="34" charset="-122"/>
              </a:rPr>
              <a:t>沉稳严谨</a:t>
            </a:r>
          </a:p>
        </p:txBody>
      </p:sp>
      <p:sp>
        <p:nvSpPr>
          <p:cNvPr id="13" name="矩形 12"/>
          <p:cNvSpPr/>
          <p:nvPr/>
        </p:nvSpPr>
        <p:spPr>
          <a:xfrm>
            <a:off x="6838950" y="3041650"/>
            <a:ext cx="1422400" cy="549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微软雅黑 Light" panose="020B0502040204020203" pitchFamily="34" charset="-122"/>
                <a:ea typeface="微软雅黑 Light" panose="020B0502040204020203" pitchFamily="34" charset="-122"/>
              </a:rPr>
              <a:t>中坐 </a:t>
            </a:r>
          </a:p>
        </p:txBody>
      </p:sp>
      <p:sp>
        <p:nvSpPr>
          <p:cNvPr id="14" name="矩形 13"/>
          <p:cNvSpPr/>
          <p:nvPr/>
        </p:nvSpPr>
        <p:spPr>
          <a:xfrm>
            <a:off x="8261350" y="3041650"/>
            <a:ext cx="3022600" cy="549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pc="600">
                <a:solidFill>
                  <a:schemeClr val="tx1">
                    <a:lumMod val="75000"/>
                    <a:lumOff val="25000"/>
                  </a:schemeClr>
                </a:solidFill>
                <a:latin typeface="微软雅黑 Light" panose="020B0502040204020203" pitchFamily="34" charset="-122"/>
                <a:ea typeface="微软雅黑 Light" panose="020B0502040204020203" pitchFamily="34" charset="-122"/>
              </a:rPr>
              <a:t>谦虚恭敬</a:t>
            </a:r>
          </a:p>
        </p:txBody>
      </p:sp>
      <p:grpSp>
        <p:nvGrpSpPr>
          <p:cNvPr id="27" name="组合 26"/>
          <p:cNvGrpSpPr/>
          <p:nvPr/>
        </p:nvGrpSpPr>
        <p:grpSpPr>
          <a:xfrm>
            <a:off x="6938569" y="3962399"/>
            <a:ext cx="990601" cy="990601"/>
            <a:chOff x="6938569" y="3962399"/>
            <a:chExt cx="990601" cy="990601"/>
          </a:xfrm>
        </p:grpSpPr>
        <p:sp>
          <p:nvSpPr>
            <p:cNvPr id="15" name="同心圆 14"/>
            <p:cNvSpPr/>
            <p:nvPr/>
          </p:nvSpPr>
          <p:spPr>
            <a:xfrm>
              <a:off x="6997537" y="4021367"/>
              <a:ext cx="872665" cy="872665"/>
            </a:xfrm>
            <a:prstGeom prst="donut">
              <a:avLst>
                <a:gd name="adj" fmla="val 8681"/>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16" name="乘号 15"/>
            <p:cNvSpPr/>
            <p:nvPr/>
          </p:nvSpPr>
          <p:spPr>
            <a:xfrm>
              <a:off x="6938569" y="3962399"/>
              <a:ext cx="990601" cy="990601"/>
            </a:xfrm>
            <a:prstGeom prst="mathMultiply">
              <a:avLst>
                <a:gd name="adj1" fmla="val 7344"/>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7" name="文本框 16"/>
            <p:cNvSpPr txBox="1"/>
            <p:nvPr/>
          </p:nvSpPr>
          <p:spPr>
            <a:xfrm>
              <a:off x="7085056" y="4257644"/>
              <a:ext cx="697627" cy="400110"/>
            </a:xfrm>
            <a:prstGeom prst="rect">
              <a:avLst/>
            </a:prstGeom>
            <a:noFill/>
          </p:spPr>
          <p:txBody>
            <a:bodyPr wrap="none" rtlCol="0">
              <a:spAutoFit/>
            </a:bodyPr>
            <a:lstStyle/>
            <a:p>
              <a:pPr algn="ctr"/>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警示</a:t>
              </a:r>
            </a:p>
          </p:txBody>
        </p:sp>
      </p:grpSp>
      <p:sp>
        <p:nvSpPr>
          <p:cNvPr id="19" name="文本框 18"/>
          <p:cNvSpPr txBox="1"/>
          <p:nvPr/>
        </p:nvSpPr>
        <p:spPr>
          <a:xfrm>
            <a:off x="7943850" y="4103756"/>
            <a:ext cx="1909497" cy="707886"/>
          </a:xfrm>
          <a:prstGeom prst="rect">
            <a:avLst/>
          </a:prstGeom>
          <a:noFill/>
        </p:spPr>
        <p:txBody>
          <a:bodyPr wrap="none" rtlCol="0">
            <a:spAutoFit/>
          </a:bodyPr>
          <a:lstStyle/>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严防“</a:t>
            </a:r>
            <a:r>
              <a:rPr lang="en-US" altLang="zh-CN" sz="2000" b="1">
                <a:solidFill>
                  <a:schemeClr val="tx1">
                    <a:lumMod val="75000"/>
                    <a:lumOff val="25000"/>
                  </a:schemeClr>
                </a:solidFill>
                <a:latin typeface="微软雅黑 Light" panose="020B0502040204020203" pitchFamily="34" charset="-122"/>
                <a:ea typeface="微软雅黑 Light" panose="020B0502040204020203" pitchFamily="34" charset="-122"/>
              </a:rPr>
              <a:t>4”</a:t>
            </a:r>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型架腿</a:t>
            </a:r>
          </a:p>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女性小心“暴光”</a:t>
            </a:r>
          </a:p>
        </p:txBody>
      </p:sp>
      <p:grpSp>
        <p:nvGrpSpPr>
          <p:cNvPr id="28" name="组合 27"/>
          <p:cNvGrpSpPr/>
          <p:nvPr/>
        </p:nvGrpSpPr>
        <p:grpSpPr>
          <a:xfrm>
            <a:off x="6938569" y="5010149"/>
            <a:ext cx="990601" cy="990601"/>
            <a:chOff x="6938569" y="5010149"/>
            <a:chExt cx="990601" cy="990601"/>
          </a:xfrm>
        </p:grpSpPr>
        <p:sp>
          <p:nvSpPr>
            <p:cNvPr id="23" name="同心圆 22"/>
            <p:cNvSpPr/>
            <p:nvPr/>
          </p:nvSpPr>
          <p:spPr>
            <a:xfrm>
              <a:off x="6997537" y="5069117"/>
              <a:ext cx="872665" cy="872665"/>
            </a:xfrm>
            <a:prstGeom prst="donut">
              <a:avLst>
                <a:gd name="adj" fmla="val 8681"/>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Light" panose="020B0502040204020203" pitchFamily="34" charset="-122"/>
                <a:ea typeface="微软雅黑 Light" panose="020B0502040204020203" pitchFamily="34" charset="-122"/>
              </a:endParaRPr>
            </a:p>
          </p:txBody>
        </p:sp>
        <p:sp>
          <p:nvSpPr>
            <p:cNvPr id="24" name="乘号 23"/>
            <p:cNvSpPr/>
            <p:nvPr/>
          </p:nvSpPr>
          <p:spPr>
            <a:xfrm>
              <a:off x="6938569" y="5010149"/>
              <a:ext cx="990601" cy="990601"/>
            </a:xfrm>
            <a:prstGeom prst="mathMultiply">
              <a:avLst>
                <a:gd name="adj1" fmla="val 7344"/>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25" name="文本框 24"/>
            <p:cNvSpPr txBox="1"/>
            <p:nvPr/>
          </p:nvSpPr>
          <p:spPr>
            <a:xfrm>
              <a:off x="7085056" y="5305394"/>
              <a:ext cx="697628" cy="400110"/>
            </a:xfrm>
            <a:prstGeom prst="rect">
              <a:avLst/>
            </a:prstGeom>
            <a:noFill/>
          </p:spPr>
          <p:txBody>
            <a:bodyPr wrap="none" rtlCol="0">
              <a:spAutoFit/>
            </a:bodyPr>
            <a:lstStyle/>
            <a:p>
              <a:pPr algn="ctr"/>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禁忌</a:t>
              </a:r>
            </a:p>
          </p:txBody>
        </p:sp>
      </p:grpSp>
      <p:sp>
        <p:nvSpPr>
          <p:cNvPr id="26" name="文本框 25"/>
          <p:cNvSpPr txBox="1"/>
          <p:nvPr/>
        </p:nvSpPr>
        <p:spPr>
          <a:xfrm>
            <a:off x="7943850" y="5151506"/>
            <a:ext cx="3518912" cy="707886"/>
          </a:xfrm>
          <a:prstGeom prst="rect">
            <a:avLst/>
          </a:prstGeom>
          <a:noFill/>
        </p:spPr>
        <p:txBody>
          <a:bodyPr wrap="none" rtlCol="0">
            <a:spAutoFit/>
          </a:bodyPr>
          <a:lstStyle/>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东歪西靠，两膝分开太远，</a:t>
            </a:r>
            <a:endParaRPr lang="en-US" altLang="zh-CN" sz="2000" b="1">
              <a:solidFill>
                <a:schemeClr val="tx1">
                  <a:lumMod val="75000"/>
                  <a:lumOff val="25000"/>
                </a:schemeClr>
              </a:solidFill>
              <a:latin typeface="微软雅黑 Light" panose="020B0502040204020203" pitchFamily="34" charset="-122"/>
              <a:ea typeface="微软雅黑 Light" panose="020B0502040204020203" pitchFamily="34" charset="-122"/>
            </a:endParaRPr>
          </a:p>
          <a:p>
            <a:r>
              <a:rPr lang="zh-CN" altLang="en-US" sz="2000" b="1">
                <a:solidFill>
                  <a:schemeClr val="tx1">
                    <a:lumMod val="75000"/>
                    <a:lumOff val="25000"/>
                  </a:schemeClr>
                </a:solidFill>
                <a:latin typeface="微软雅黑 Light" panose="020B0502040204020203" pitchFamily="34" charset="-122"/>
                <a:ea typeface="微软雅黑 Light" panose="020B0502040204020203" pitchFamily="34" charset="-122"/>
              </a:rPr>
              <a:t>翘二郎腿，双脚不停地抖动。</a:t>
            </a:r>
          </a:p>
        </p:txBody>
      </p:sp>
      <p:sp>
        <p:nvSpPr>
          <p:cNvPr id="29"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70658512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childTnLst>
                          </p:cTn>
                        </p:par>
                        <p:par>
                          <p:cTn id="48" fill="hold">
                            <p:stCondLst>
                              <p:cond delay="4500"/>
                            </p:stCondLst>
                            <p:childTnLst>
                              <p:par>
                                <p:cTn id="49" presetID="18" presetClass="entr" presetSubtype="6"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strips(downRight)">
                                      <p:cBhvr>
                                        <p:cTn id="51" dur="500"/>
                                        <p:tgtEl>
                                          <p:spTgt spid="19"/>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fltVal val="0"/>
                                          </p:val>
                                        </p:tav>
                                        <p:tav tm="100000">
                                          <p:val>
                                            <p:strVal val="#ppt_w"/>
                                          </p:val>
                                        </p:tav>
                                      </p:tavLst>
                                    </p:anim>
                                    <p:anim calcmode="lin" valueType="num">
                                      <p:cBhvr>
                                        <p:cTn id="56" dur="500" fill="hold"/>
                                        <p:tgtEl>
                                          <p:spTgt spid="28"/>
                                        </p:tgtEl>
                                        <p:attrNameLst>
                                          <p:attrName>ppt_h</p:attrName>
                                        </p:attrNameLst>
                                      </p:cBhvr>
                                      <p:tavLst>
                                        <p:tav tm="0">
                                          <p:val>
                                            <p:fltVal val="0"/>
                                          </p:val>
                                        </p:tav>
                                        <p:tav tm="100000">
                                          <p:val>
                                            <p:strVal val="#ppt_h"/>
                                          </p:val>
                                        </p:tav>
                                      </p:tavLst>
                                    </p:anim>
                                    <p:animEffect transition="in" filter="fade">
                                      <p:cBhvr>
                                        <p:cTn id="57" dur="500"/>
                                        <p:tgtEl>
                                          <p:spTgt spid="28"/>
                                        </p:tgtEl>
                                      </p:cBhvr>
                                    </p:animEffect>
                                  </p:childTnLst>
                                </p:cTn>
                              </p:par>
                            </p:childTnLst>
                          </p:cTn>
                        </p:par>
                        <p:par>
                          <p:cTn id="58" fill="hold">
                            <p:stCondLst>
                              <p:cond delay="5500"/>
                            </p:stCondLst>
                            <p:childTnLst>
                              <p:par>
                                <p:cTn id="59" presetID="18" presetClass="entr" presetSubtype="6"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strips(downRight)">
                                      <p:cBhvr>
                                        <p:cTn id="61" dur="500"/>
                                        <p:tgtEl>
                                          <p:spTgt spid="26"/>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0" grpId="0" animBg="1"/>
      <p:bldP spid="11" grpId="0" animBg="1"/>
      <p:bldP spid="12" grpId="0" animBg="1"/>
      <p:bldP spid="13" grpId="0" animBg="1"/>
      <p:bldP spid="14" grpId="0" animBg="1"/>
      <p:bldP spid="19" grpId="0"/>
      <p:bldP spid="26" grpId="0"/>
      <p:bldP spid="2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接听电话基本观念</a:t>
            </a:r>
          </a:p>
        </p:txBody>
      </p:sp>
      <p:sp>
        <p:nvSpPr>
          <p:cNvPr id="2" name="文本框 1"/>
          <p:cNvSpPr txBox="1"/>
          <p:nvPr/>
        </p:nvSpPr>
        <p:spPr>
          <a:xfrm>
            <a:off x="1074059" y="1930400"/>
            <a:ext cx="4731656" cy="2426305"/>
          </a:xfrm>
          <a:prstGeom prst="rect">
            <a:avLst/>
          </a:prstGeom>
          <a:noFill/>
        </p:spPr>
        <p:txBody>
          <a:bodyPr wrap="square" rtlCol="0">
            <a:spAutoFit/>
          </a:bodyPr>
          <a:lstStyle/>
          <a:p>
            <a:pPr marL="285750" indent="-285750">
              <a:lnSpc>
                <a:spcPct val="150000"/>
              </a:lnSpc>
              <a:spcBef>
                <a:spcPts val="1000"/>
              </a:spcBef>
              <a:spcAft>
                <a:spcPts val="10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电话扮演内外联系工作的第一线角色，完全靠声音和语言与对方沟通，客户满意是否常靠这一线间。</a:t>
            </a:r>
          </a:p>
          <a:p>
            <a:pPr marL="285750" indent="-285750">
              <a:lnSpc>
                <a:spcPct val="150000"/>
              </a:lnSpc>
              <a:spcBef>
                <a:spcPts val="1000"/>
              </a:spcBef>
              <a:spcAft>
                <a:spcPts val="1000"/>
              </a:spcAft>
              <a:buClr>
                <a:srgbClr val="E75047"/>
              </a:buClr>
              <a:buFont typeface="Wingdings" panose="05000000000000000000" pitchFamily="2" charset="2"/>
              <a:buChar char="l"/>
            </a:pPr>
            <a:r>
              <a:rPr lang="zh-CN" altLang="en-US">
                <a:solidFill>
                  <a:schemeClr val="tx1">
                    <a:lumMod val="75000"/>
                    <a:lumOff val="25000"/>
                  </a:schemeClr>
                </a:solidFill>
                <a:latin typeface="微软雅黑 Light" panose="020B0502040204020203" pitchFamily="34" charset="-122"/>
                <a:ea typeface="微软雅黑 Light" panose="020B0502040204020203" pitchFamily="34" charset="-122"/>
              </a:rPr>
              <a:t>三种观念，长期培养，不断磨练，日久就能 “心口合一” 应对自然确当。</a:t>
            </a:r>
          </a:p>
        </p:txBody>
      </p:sp>
      <p:sp>
        <p:nvSpPr>
          <p:cNvPr id="5" name="圆角矩形 4"/>
          <p:cNvSpPr/>
          <p:nvPr/>
        </p:nvSpPr>
        <p:spPr>
          <a:xfrm>
            <a:off x="1320800" y="4775200"/>
            <a:ext cx="1161143" cy="1161143"/>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Light" panose="020B0502040204020203" pitchFamily="34" charset="-122"/>
                <a:ea typeface="微软雅黑 Light" panose="020B0502040204020203" pitchFamily="34" charset="-122"/>
              </a:rPr>
              <a:t>以客</a:t>
            </a:r>
            <a:endParaRPr lang="en-US" altLang="zh-CN" sz="2000">
              <a:latin typeface="微软雅黑 Light" panose="020B0502040204020203" pitchFamily="34" charset="-122"/>
              <a:ea typeface="微软雅黑 Light" panose="020B0502040204020203" pitchFamily="34" charset="-122"/>
            </a:endParaRPr>
          </a:p>
          <a:p>
            <a:pPr algn="ctr"/>
            <a:r>
              <a:rPr lang="zh-CN" altLang="en-US" sz="2000">
                <a:latin typeface="微软雅黑 Light" panose="020B0502040204020203" pitchFamily="34" charset="-122"/>
                <a:ea typeface="微软雅黑 Light" panose="020B0502040204020203" pitchFamily="34" charset="-122"/>
              </a:rPr>
              <a:t>为尊</a:t>
            </a:r>
          </a:p>
        </p:txBody>
      </p:sp>
      <p:sp>
        <p:nvSpPr>
          <p:cNvPr id="27" name="圆角矩形 26"/>
          <p:cNvSpPr/>
          <p:nvPr/>
        </p:nvSpPr>
        <p:spPr>
          <a:xfrm>
            <a:off x="2917372" y="4775200"/>
            <a:ext cx="1161143" cy="1161143"/>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Light" panose="020B0502040204020203" pitchFamily="34" charset="-122"/>
                <a:ea typeface="微软雅黑 Light" panose="020B0502040204020203" pitchFamily="34" charset="-122"/>
              </a:rPr>
              <a:t>将心</a:t>
            </a:r>
            <a:endParaRPr lang="en-US" altLang="zh-CN" sz="2000">
              <a:latin typeface="微软雅黑 Light" panose="020B0502040204020203" pitchFamily="34" charset="-122"/>
              <a:ea typeface="微软雅黑 Light" panose="020B0502040204020203" pitchFamily="34" charset="-122"/>
            </a:endParaRPr>
          </a:p>
          <a:p>
            <a:pPr algn="ctr"/>
            <a:r>
              <a:rPr lang="zh-CN" altLang="en-US" sz="2000">
                <a:latin typeface="微软雅黑 Light" panose="020B0502040204020203" pitchFamily="34" charset="-122"/>
                <a:ea typeface="微软雅黑 Light" panose="020B0502040204020203" pitchFamily="34" charset="-122"/>
              </a:rPr>
              <a:t>比心</a:t>
            </a:r>
          </a:p>
        </p:txBody>
      </p:sp>
      <p:sp>
        <p:nvSpPr>
          <p:cNvPr id="28" name="圆角矩形 27"/>
          <p:cNvSpPr/>
          <p:nvPr/>
        </p:nvSpPr>
        <p:spPr>
          <a:xfrm>
            <a:off x="4513944" y="4775200"/>
            <a:ext cx="1161143" cy="1161143"/>
          </a:xfrm>
          <a:prstGeom prst="round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latin typeface="微软雅黑 Light" panose="020B0502040204020203" pitchFamily="34" charset="-122"/>
                <a:ea typeface="微软雅黑 Light" panose="020B0502040204020203" pitchFamily="34" charset="-122"/>
              </a:rPr>
              <a:t>判断与</a:t>
            </a:r>
            <a:endParaRPr lang="en-US" altLang="zh-CN" sz="2000">
              <a:latin typeface="微软雅黑 Light" panose="020B0502040204020203" pitchFamily="34" charset="-122"/>
              <a:ea typeface="微软雅黑 Light" panose="020B0502040204020203" pitchFamily="34" charset="-122"/>
            </a:endParaRPr>
          </a:p>
          <a:p>
            <a:pPr algn="ctr"/>
            <a:r>
              <a:rPr lang="zh-CN" altLang="en-US" sz="2000">
                <a:latin typeface="微软雅黑 Light" panose="020B0502040204020203" pitchFamily="34" charset="-122"/>
                <a:ea typeface="微软雅黑 Light" panose="020B0502040204020203" pitchFamily="34" charset="-122"/>
              </a:rPr>
              <a:t>应变</a:t>
            </a:r>
          </a:p>
        </p:txBody>
      </p:sp>
      <p:sp>
        <p:nvSpPr>
          <p:cNvPr id="7" name="圆角矩形 6"/>
          <p:cNvSpPr/>
          <p:nvPr/>
        </p:nvSpPr>
        <p:spPr>
          <a:xfrm>
            <a:off x="7097486" y="1988458"/>
            <a:ext cx="3962400" cy="3962400"/>
          </a:xfrm>
          <a:prstGeom prst="roundRect">
            <a:avLst>
              <a:gd name="adj" fmla="val 10440"/>
            </a:avLst>
          </a:prstGeom>
          <a:blipFill>
            <a:blip r:embed="rId3"/>
            <a:stretch>
              <a:fillRect t="-2000" b="-5000"/>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cxnSp>
        <p:nvCxnSpPr>
          <p:cNvPr id="18" name="直接连接符 17"/>
          <p:cNvCxnSpPr>
            <a:stCxn id="5" idx="1"/>
          </p:cNvCxnSpPr>
          <p:nvPr/>
        </p:nvCxnSpPr>
        <p:spPr>
          <a:xfrm flipH="1" flipV="1">
            <a:off x="0" y="5341257"/>
            <a:ext cx="1320800" cy="14515"/>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5" idx="3"/>
            <a:endCxn id="27" idx="1"/>
          </p:cNvCxnSpPr>
          <p:nvPr/>
        </p:nvCxnSpPr>
        <p:spPr>
          <a:xfrm>
            <a:off x="2481943" y="5355772"/>
            <a:ext cx="435429"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7" idx="3"/>
            <a:endCxn id="28" idx="1"/>
          </p:cNvCxnSpPr>
          <p:nvPr/>
        </p:nvCxnSpPr>
        <p:spPr>
          <a:xfrm>
            <a:off x="4078515" y="5355772"/>
            <a:ext cx="435429" cy="0"/>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7" idx="3"/>
          </p:cNvCxnSpPr>
          <p:nvPr/>
        </p:nvCxnSpPr>
        <p:spPr>
          <a:xfrm>
            <a:off x="11059886" y="3969658"/>
            <a:ext cx="1132114" cy="176"/>
          </a:xfrm>
          <a:prstGeom prst="line">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肘形连接符 37"/>
          <p:cNvCxnSpPr>
            <a:stCxn id="28" idx="3"/>
            <a:endCxn id="7" idx="1"/>
          </p:cNvCxnSpPr>
          <p:nvPr/>
        </p:nvCxnSpPr>
        <p:spPr>
          <a:xfrm flipV="1">
            <a:off x="5675087" y="3969658"/>
            <a:ext cx="1422399" cy="1386114"/>
          </a:xfrm>
          <a:prstGeom prst="bentConnector3">
            <a:avLst/>
          </a:prstGeom>
          <a:ln w="1905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9"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94518816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1000"/>
                                        <p:tgtEl>
                                          <p:spTgt spid="2"/>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childTnLst>
                          </p:cTn>
                        </p:par>
                        <p:par>
                          <p:cTn id="24" fill="hold">
                            <p:stCondLst>
                              <p:cond delay="3000"/>
                            </p:stCondLst>
                            <p:childTnLst>
                              <p:par>
                                <p:cTn id="25" presetID="14" presetClass="entr" presetSubtype="1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randombar(horizontal)">
                                      <p:cBhvr>
                                        <p:cTn id="27" dur="500"/>
                                        <p:tgtEl>
                                          <p:spTgt spid="27"/>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childTnLst>
                          </p:cTn>
                        </p:par>
                        <p:par>
                          <p:cTn id="32" fill="hold">
                            <p:stCondLst>
                              <p:cond delay="4000"/>
                            </p:stCondLst>
                            <p:childTnLst>
                              <p:par>
                                <p:cTn id="33" presetID="14" presetClass="entr" presetSubtype="1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randombar(horizontal)">
                                      <p:cBhvr>
                                        <p:cTn id="35" dur="500"/>
                                        <p:tgtEl>
                                          <p:spTgt spid="28"/>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par>
                          <p:cTn id="40" fill="hold">
                            <p:stCondLst>
                              <p:cond delay="5000"/>
                            </p:stCondLst>
                            <p:childTnLst>
                              <p:par>
                                <p:cTn id="41" presetID="14" presetClass="entr" presetSubtype="1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randombar(horizontal)">
                                      <p:cBhvr>
                                        <p:cTn id="43" dur="500"/>
                                        <p:tgtEl>
                                          <p:spTgt spid="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500"/>
                                        <p:tgtEl>
                                          <p:spTgt spid="36"/>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5" grpId="0" animBg="1"/>
      <p:bldP spid="27" grpId="0" animBg="1"/>
      <p:bldP spid="28" grpId="0" animBg="1"/>
      <p:bldP spid="7" grpId="0" animBg="1"/>
      <p:bldP spid="3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96950" y="1003300"/>
            <a:ext cx="4203700" cy="749300"/>
          </a:xfrm>
          <a:prstGeom prst="rect">
            <a:avLst/>
          </a:prstGeom>
          <a:solidFill>
            <a:srgbClr val="E75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a:latin typeface="微软雅黑 Light" panose="020B0502040204020203" pitchFamily="34" charset="-122"/>
                <a:ea typeface="微软雅黑 Light" panose="020B0502040204020203" pitchFamily="34" charset="-122"/>
              </a:rPr>
              <a:t>接电话者的应对顺序</a:t>
            </a:r>
          </a:p>
        </p:txBody>
      </p:sp>
      <p:sp>
        <p:nvSpPr>
          <p:cNvPr id="8" name="矩形 7"/>
          <p:cNvSpPr/>
          <p:nvPr/>
        </p:nvSpPr>
        <p:spPr>
          <a:xfrm>
            <a:off x="996950" y="2933700"/>
            <a:ext cx="2743200" cy="660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电话铃响之后</a:t>
            </a:r>
            <a:endParaRPr lang="en-US" altLang="zh-CN">
              <a:latin typeface="微软雅黑 Light" panose="020B0502040204020203" pitchFamily="34" charset="-122"/>
              <a:ea typeface="微软雅黑 Light" panose="020B0502040204020203" pitchFamily="34" charset="-122"/>
            </a:endParaRPr>
          </a:p>
          <a:p>
            <a:pPr algn="ctr"/>
            <a:r>
              <a:rPr lang="zh-CN" altLang="en-US">
                <a:latin typeface="微软雅黑 Light" panose="020B0502040204020203" pitchFamily="34" charset="-122"/>
                <a:ea typeface="微软雅黑 Light" panose="020B0502040204020203" pitchFamily="34" charset="-122"/>
              </a:rPr>
              <a:t>第三声回答</a:t>
            </a:r>
          </a:p>
        </p:txBody>
      </p:sp>
      <p:sp>
        <p:nvSpPr>
          <p:cNvPr id="16" name="矩形 15"/>
          <p:cNvSpPr/>
          <p:nvPr/>
        </p:nvSpPr>
        <p:spPr>
          <a:xfrm>
            <a:off x="6184900" y="1955800"/>
            <a:ext cx="2743200" cy="660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报上接电话人姓名，部门名称</a:t>
            </a:r>
          </a:p>
        </p:txBody>
      </p:sp>
      <p:sp>
        <p:nvSpPr>
          <p:cNvPr id="17" name="矩形 16"/>
          <p:cNvSpPr/>
          <p:nvPr/>
        </p:nvSpPr>
        <p:spPr>
          <a:xfrm>
            <a:off x="9144000" y="3175000"/>
            <a:ext cx="2463800" cy="660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弄清对方是谁</a:t>
            </a:r>
          </a:p>
        </p:txBody>
      </p:sp>
      <p:sp>
        <p:nvSpPr>
          <p:cNvPr id="19" name="矩形 18"/>
          <p:cNvSpPr/>
          <p:nvPr/>
        </p:nvSpPr>
        <p:spPr>
          <a:xfrm>
            <a:off x="8953500" y="4838700"/>
            <a:ext cx="2095500" cy="660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打招呼</a:t>
            </a:r>
          </a:p>
        </p:txBody>
      </p:sp>
      <p:sp>
        <p:nvSpPr>
          <p:cNvPr id="20" name="矩形 19"/>
          <p:cNvSpPr/>
          <p:nvPr/>
        </p:nvSpPr>
        <p:spPr>
          <a:xfrm>
            <a:off x="4889500" y="4076700"/>
            <a:ext cx="2095500" cy="660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电话会谈</a:t>
            </a:r>
          </a:p>
        </p:txBody>
      </p:sp>
      <p:sp>
        <p:nvSpPr>
          <p:cNvPr id="21" name="矩形 20"/>
          <p:cNvSpPr/>
          <p:nvPr/>
        </p:nvSpPr>
        <p:spPr>
          <a:xfrm>
            <a:off x="5549900" y="5740400"/>
            <a:ext cx="2159000" cy="660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Light" panose="020B0502040204020203" pitchFamily="34" charset="-122"/>
                <a:ea typeface="微软雅黑 Light" panose="020B0502040204020203" pitchFamily="34" charset="-122"/>
              </a:rPr>
              <a:t>总结</a:t>
            </a:r>
          </a:p>
        </p:txBody>
      </p:sp>
      <p:sp>
        <p:nvSpPr>
          <p:cNvPr id="22" name="矩形 21"/>
          <p:cNvSpPr/>
          <p:nvPr/>
        </p:nvSpPr>
        <p:spPr>
          <a:xfrm>
            <a:off x="996950" y="4610100"/>
            <a:ext cx="274320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a:latin typeface="微软雅黑 Light" panose="020B0502040204020203" pitchFamily="34" charset="-122"/>
                <a:ea typeface="微软雅黑 Light" panose="020B0502040204020203" pitchFamily="34" charset="-122"/>
              </a:rPr>
              <a:t>祝福语</a:t>
            </a:r>
            <a:endParaRPr lang="en-US" altLang="zh-CN" sz="2200" b="1">
              <a:latin typeface="微软雅黑 Light" panose="020B0502040204020203" pitchFamily="34" charset="-122"/>
              <a:ea typeface="微软雅黑 Light" panose="020B0502040204020203" pitchFamily="34" charset="-122"/>
            </a:endParaRPr>
          </a:p>
          <a:p>
            <a:pPr algn="ctr"/>
            <a:r>
              <a:rPr lang="zh-CN" altLang="en-US" sz="2200" b="1">
                <a:latin typeface="微软雅黑 Light" panose="020B0502040204020203" pitchFamily="34" charset="-122"/>
                <a:ea typeface="微软雅黑 Light" panose="020B0502040204020203" pitchFamily="34" charset="-122"/>
              </a:rPr>
              <a:t>放下话筒</a:t>
            </a:r>
          </a:p>
        </p:txBody>
      </p:sp>
      <p:cxnSp>
        <p:nvCxnSpPr>
          <p:cNvPr id="10" name="肘形连接符 9"/>
          <p:cNvCxnSpPr>
            <a:stCxn id="4" idx="2"/>
            <a:endCxn id="8" idx="0"/>
          </p:cNvCxnSpPr>
          <p:nvPr/>
        </p:nvCxnSpPr>
        <p:spPr>
          <a:xfrm rot="5400000">
            <a:off x="2143125" y="1978025"/>
            <a:ext cx="1181100" cy="730250"/>
          </a:xfrm>
          <a:prstGeom prst="bentConnector3">
            <a:avLst>
              <a:gd name="adj1" fmla="val 50000"/>
            </a:avLst>
          </a:prstGeom>
          <a:ln w="19050">
            <a:solidFill>
              <a:schemeClr val="bg1">
                <a:lumMod val="50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14" name="肘形连接符 13"/>
          <p:cNvCxnSpPr>
            <a:stCxn id="8" idx="3"/>
            <a:endCxn id="16" idx="1"/>
          </p:cNvCxnSpPr>
          <p:nvPr/>
        </p:nvCxnSpPr>
        <p:spPr>
          <a:xfrm flipV="1">
            <a:off x="3740150" y="2286000"/>
            <a:ext cx="2444750" cy="977900"/>
          </a:xfrm>
          <a:prstGeom prst="bentConnector3">
            <a:avLst/>
          </a:prstGeom>
          <a:ln w="19050">
            <a:solidFill>
              <a:schemeClr val="bg1">
                <a:lumMod val="50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23" name="肘形连接符 22"/>
          <p:cNvCxnSpPr>
            <a:stCxn id="16" idx="3"/>
            <a:endCxn id="17" idx="0"/>
          </p:cNvCxnSpPr>
          <p:nvPr/>
        </p:nvCxnSpPr>
        <p:spPr>
          <a:xfrm>
            <a:off x="8928100" y="2286000"/>
            <a:ext cx="1447800" cy="889000"/>
          </a:xfrm>
          <a:prstGeom prst="bentConnector2">
            <a:avLst/>
          </a:prstGeom>
          <a:ln w="19050">
            <a:solidFill>
              <a:schemeClr val="bg1">
                <a:lumMod val="50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25" name="肘形连接符 24"/>
          <p:cNvCxnSpPr>
            <a:stCxn id="17" idx="2"/>
            <a:endCxn id="19" idx="0"/>
          </p:cNvCxnSpPr>
          <p:nvPr/>
        </p:nvCxnSpPr>
        <p:spPr>
          <a:xfrm rot="5400000">
            <a:off x="9686925" y="4149725"/>
            <a:ext cx="1003300" cy="374650"/>
          </a:xfrm>
          <a:prstGeom prst="bentConnector3">
            <a:avLst/>
          </a:prstGeom>
          <a:ln w="19050">
            <a:solidFill>
              <a:schemeClr val="bg1">
                <a:lumMod val="50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19" idx="1"/>
            <a:endCxn id="20" idx="0"/>
          </p:cNvCxnSpPr>
          <p:nvPr/>
        </p:nvCxnSpPr>
        <p:spPr>
          <a:xfrm rot="10800000">
            <a:off x="5937250" y="4076700"/>
            <a:ext cx="3016250" cy="1092200"/>
          </a:xfrm>
          <a:prstGeom prst="bentConnector4">
            <a:avLst>
              <a:gd name="adj1" fmla="val 32632"/>
              <a:gd name="adj2" fmla="val 120930"/>
            </a:avLst>
          </a:prstGeom>
          <a:ln w="19050">
            <a:solidFill>
              <a:schemeClr val="bg1">
                <a:lumMod val="50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20" idx="2"/>
            <a:endCxn id="21" idx="0"/>
          </p:cNvCxnSpPr>
          <p:nvPr/>
        </p:nvCxnSpPr>
        <p:spPr>
          <a:xfrm rot="16200000" flipH="1">
            <a:off x="5781675" y="4892675"/>
            <a:ext cx="1003300" cy="692150"/>
          </a:xfrm>
          <a:prstGeom prst="bentConnector3">
            <a:avLst/>
          </a:prstGeom>
          <a:ln w="19050">
            <a:solidFill>
              <a:schemeClr val="bg1">
                <a:lumMod val="50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37" name="肘形连接符 36"/>
          <p:cNvCxnSpPr>
            <a:stCxn id="21" idx="1"/>
            <a:endCxn id="22" idx="2"/>
          </p:cNvCxnSpPr>
          <p:nvPr/>
        </p:nvCxnSpPr>
        <p:spPr>
          <a:xfrm rot="10800000">
            <a:off x="2368550" y="5486400"/>
            <a:ext cx="3181350" cy="584200"/>
          </a:xfrm>
          <a:prstGeom prst="bentConnector2">
            <a:avLst/>
          </a:prstGeom>
          <a:ln w="19050">
            <a:solidFill>
              <a:schemeClr val="bg1">
                <a:lumMod val="50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74"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5501633"/>
      </p:ext>
    </p:extLst>
  </p:cSld>
  <p:clrMapOvr>
    <a:masterClrMapping/>
  </p:clrMapOvr>
  <p:transition spd="slow" advClick="0"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9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90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90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Left)">
                                          <p:cBhvr>
                                            <p:cTn id="12" dur="500"/>
                                            <p:tgtEl>
                                              <p:spTgt spid="10"/>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par>
                              <p:cTn id="17" fill="hold">
                                <p:stCondLst>
                                  <p:cond delay="2000"/>
                                </p:stCondLst>
                                <p:childTnLst>
                                  <p:par>
                                    <p:cTn id="18" presetID="18" presetClass="entr" presetSubtype="3"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trips(upRight)">
                                          <p:cBhvr>
                                            <p:cTn id="20" dur="500"/>
                                            <p:tgtEl>
                                              <p:spTgt spid="14"/>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childTnLst>
                              </p:cTn>
                            </p:par>
                            <p:par>
                              <p:cTn id="25" fill="hold">
                                <p:stCondLst>
                                  <p:cond delay="3000"/>
                                </p:stCondLst>
                                <p:childTnLst>
                                  <p:par>
                                    <p:cTn id="26" presetID="18" presetClass="entr" presetSubtype="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strips(downRight)">
                                          <p:cBhvr>
                                            <p:cTn id="28" dur="500"/>
                                            <p:tgtEl>
                                              <p:spTgt spid="23"/>
                                            </p:tgtEl>
                                          </p:cBhvr>
                                        </p:animEffect>
                                      </p:childTnLst>
                                    </p:cTn>
                                  </p:par>
                                </p:childTnLst>
                              </p:cTn>
                            </p:par>
                            <p:par>
                              <p:cTn id="29" fill="hold">
                                <p:stCondLst>
                                  <p:cond delay="3500"/>
                                </p:stCondLst>
                                <p:childTnLst>
                                  <p:par>
                                    <p:cTn id="30" presetID="14" presetClass="entr" presetSubtype="1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randombar(horizontal)">
                                          <p:cBhvr>
                                            <p:cTn id="32" dur="500"/>
                                            <p:tgtEl>
                                              <p:spTgt spid="17"/>
                                            </p:tgtEl>
                                          </p:cBhvr>
                                        </p:animEffect>
                                      </p:childTnLst>
                                    </p:cTn>
                                  </p:par>
                                </p:childTnLst>
                              </p:cTn>
                            </p:par>
                            <p:par>
                              <p:cTn id="33" fill="hold">
                                <p:stCondLst>
                                  <p:cond delay="4000"/>
                                </p:stCondLst>
                                <p:childTnLst>
                                  <p:par>
                                    <p:cTn id="34" presetID="18" presetClass="entr" presetSubtype="1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strips(downLeft)">
                                          <p:cBhvr>
                                            <p:cTn id="36" dur="500"/>
                                            <p:tgtEl>
                                              <p:spTgt spid="25"/>
                                            </p:tgtEl>
                                          </p:cBhvr>
                                        </p:animEffect>
                                      </p:childTnLst>
                                    </p:cTn>
                                  </p:par>
                                </p:childTnLst>
                              </p:cTn>
                            </p:par>
                            <p:par>
                              <p:cTn id="37" fill="hold">
                                <p:stCondLst>
                                  <p:cond delay="4500"/>
                                </p:stCondLst>
                                <p:childTnLst>
                                  <p:par>
                                    <p:cTn id="38" presetID="14" presetClass="entr" presetSubtype="1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randombar(horizontal)">
                                          <p:cBhvr>
                                            <p:cTn id="40" dur="500"/>
                                            <p:tgtEl>
                                              <p:spTgt spid="19"/>
                                            </p:tgtEl>
                                          </p:cBhvr>
                                        </p:animEffect>
                                      </p:childTnLst>
                                    </p:cTn>
                                  </p:par>
                                </p:childTnLst>
                              </p:cTn>
                            </p:par>
                            <p:par>
                              <p:cTn id="41" fill="hold">
                                <p:stCondLst>
                                  <p:cond delay="5000"/>
                                </p:stCondLst>
                                <p:childTnLst>
                                  <p:par>
                                    <p:cTn id="42" presetID="18" presetClass="entr" presetSubtype="9"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strips(upLeft)">
                                          <p:cBhvr>
                                            <p:cTn id="44" dur="500"/>
                                            <p:tgtEl>
                                              <p:spTgt spid="29"/>
                                            </p:tgtEl>
                                          </p:cBhvr>
                                        </p:animEffect>
                                      </p:childTnLst>
                                    </p:cTn>
                                  </p:par>
                                </p:childTnLst>
                              </p:cTn>
                            </p:par>
                            <p:par>
                              <p:cTn id="45" fill="hold">
                                <p:stCondLst>
                                  <p:cond delay="5500"/>
                                </p:stCondLst>
                                <p:childTnLst>
                                  <p:par>
                                    <p:cTn id="46" presetID="14" presetClass="entr" presetSubtype="1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horizontal)">
                                          <p:cBhvr>
                                            <p:cTn id="48" dur="500"/>
                                            <p:tgtEl>
                                              <p:spTgt spid="20"/>
                                            </p:tgtEl>
                                          </p:cBhvr>
                                        </p:animEffect>
                                      </p:childTnLst>
                                    </p:cTn>
                                  </p:par>
                                </p:childTnLst>
                              </p:cTn>
                            </p:par>
                            <p:par>
                              <p:cTn id="49" fill="hold">
                                <p:stCondLst>
                                  <p:cond delay="6000"/>
                                </p:stCondLst>
                                <p:childTnLst>
                                  <p:par>
                                    <p:cTn id="50" presetID="18" presetClass="entr" presetSubtype="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strips(downRight)">
                                          <p:cBhvr>
                                            <p:cTn id="52" dur="500"/>
                                            <p:tgtEl>
                                              <p:spTgt spid="34"/>
                                            </p:tgtEl>
                                          </p:cBhvr>
                                        </p:animEffect>
                                      </p:childTnLst>
                                    </p:cTn>
                                  </p:par>
                                </p:childTnLst>
                              </p:cTn>
                            </p:par>
                            <p:par>
                              <p:cTn id="53" fill="hold">
                                <p:stCondLst>
                                  <p:cond delay="6500"/>
                                </p:stCondLst>
                                <p:childTnLst>
                                  <p:par>
                                    <p:cTn id="54" presetID="14" presetClass="entr" presetSubtype="1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randombar(horizontal)">
                                          <p:cBhvr>
                                            <p:cTn id="56" dur="500"/>
                                            <p:tgtEl>
                                              <p:spTgt spid="21"/>
                                            </p:tgtEl>
                                          </p:cBhvr>
                                        </p:animEffect>
                                      </p:childTnLst>
                                    </p:cTn>
                                  </p:par>
                                </p:childTnLst>
                              </p:cTn>
                            </p:par>
                            <p:par>
                              <p:cTn id="57" fill="hold">
                                <p:stCondLst>
                                  <p:cond delay="7000"/>
                                </p:stCondLst>
                                <p:childTnLst>
                                  <p:par>
                                    <p:cTn id="58" presetID="18" presetClass="entr" presetSubtype="9"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trips(upLeft)">
                                          <p:cBhvr>
                                            <p:cTn id="60" dur="500"/>
                                            <p:tgtEl>
                                              <p:spTgt spid="37"/>
                                            </p:tgtEl>
                                          </p:cBhvr>
                                        </p:animEffect>
                                      </p:childTnLst>
                                    </p:cTn>
                                  </p:par>
                                </p:childTnLst>
                              </p:cTn>
                            </p:par>
                            <p:par>
                              <p:cTn id="61" fill="hold">
                                <p:stCondLst>
                                  <p:cond delay="7500"/>
                                </p:stCondLst>
                                <p:childTnLst>
                                  <p:par>
                                    <p:cTn id="62" presetID="14" presetClass="entr" presetSubtype="1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randombar(horizontal)">
                                          <p:cBhvr>
                                            <p:cTn id="64" dur="500"/>
                                            <p:tgtEl>
                                              <p:spTgt spid="22"/>
                                            </p:tgtEl>
                                          </p:cBhvr>
                                        </p:animEffect>
                                      </p:childTnLst>
                                    </p:cTn>
                                  </p:par>
                                </p:childTnLst>
                              </p:cTn>
                            </p:par>
                            <p:par>
                              <p:cTn id="65" fill="hold">
                                <p:stCondLst>
                                  <p:cond delay="8000"/>
                                </p:stCondLst>
                                <p:childTnLst>
                                  <p:par>
                                    <p:cTn id="66" presetID="10" presetClass="entr" presetSubtype="0" fill="hold" grpId="0" nodeType="after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6" grpId="0" animBg="1"/>
          <p:bldP spid="17" grpId="0" animBg="1"/>
          <p:bldP spid="19" grpId="0" animBg="1"/>
          <p:bldP spid="20" grpId="0" animBg="1"/>
          <p:bldP spid="21" grpId="0" animBg="1"/>
          <p:bldP spid="22" grpId="0" animBg="1"/>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Left)">
                                          <p:cBhvr>
                                            <p:cTn id="12" dur="500"/>
                                            <p:tgtEl>
                                              <p:spTgt spid="10"/>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par>
                              <p:cTn id="17" fill="hold">
                                <p:stCondLst>
                                  <p:cond delay="2000"/>
                                </p:stCondLst>
                                <p:childTnLst>
                                  <p:par>
                                    <p:cTn id="18" presetID="18" presetClass="entr" presetSubtype="3"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trips(upRight)">
                                          <p:cBhvr>
                                            <p:cTn id="20" dur="500"/>
                                            <p:tgtEl>
                                              <p:spTgt spid="14"/>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childTnLst>
                              </p:cTn>
                            </p:par>
                            <p:par>
                              <p:cTn id="25" fill="hold">
                                <p:stCondLst>
                                  <p:cond delay="3000"/>
                                </p:stCondLst>
                                <p:childTnLst>
                                  <p:par>
                                    <p:cTn id="26" presetID="18" presetClass="entr" presetSubtype="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strips(downRight)">
                                          <p:cBhvr>
                                            <p:cTn id="28" dur="500"/>
                                            <p:tgtEl>
                                              <p:spTgt spid="23"/>
                                            </p:tgtEl>
                                          </p:cBhvr>
                                        </p:animEffect>
                                      </p:childTnLst>
                                    </p:cTn>
                                  </p:par>
                                </p:childTnLst>
                              </p:cTn>
                            </p:par>
                            <p:par>
                              <p:cTn id="29" fill="hold">
                                <p:stCondLst>
                                  <p:cond delay="3500"/>
                                </p:stCondLst>
                                <p:childTnLst>
                                  <p:par>
                                    <p:cTn id="30" presetID="14" presetClass="entr" presetSubtype="1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randombar(horizontal)">
                                          <p:cBhvr>
                                            <p:cTn id="32" dur="500"/>
                                            <p:tgtEl>
                                              <p:spTgt spid="17"/>
                                            </p:tgtEl>
                                          </p:cBhvr>
                                        </p:animEffect>
                                      </p:childTnLst>
                                    </p:cTn>
                                  </p:par>
                                </p:childTnLst>
                              </p:cTn>
                            </p:par>
                            <p:par>
                              <p:cTn id="33" fill="hold">
                                <p:stCondLst>
                                  <p:cond delay="4000"/>
                                </p:stCondLst>
                                <p:childTnLst>
                                  <p:par>
                                    <p:cTn id="34" presetID="18" presetClass="entr" presetSubtype="1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strips(downLeft)">
                                          <p:cBhvr>
                                            <p:cTn id="36" dur="500"/>
                                            <p:tgtEl>
                                              <p:spTgt spid="25"/>
                                            </p:tgtEl>
                                          </p:cBhvr>
                                        </p:animEffect>
                                      </p:childTnLst>
                                    </p:cTn>
                                  </p:par>
                                </p:childTnLst>
                              </p:cTn>
                            </p:par>
                            <p:par>
                              <p:cTn id="37" fill="hold">
                                <p:stCondLst>
                                  <p:cond delay="4500"/>
                                </p:stCondLst>
                                <p:childTnLst>
                                  <p:par>
                                    <p:cTn id="38" presetID="14" presetClass="entr" presetSubtype="1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randombar(horizontal)">
                                          <p:cBhvr>
                                            <p:cTn id="40" dur="500"/>
                                            <p:tgtEl>
                                              <p:spTgt spid="19"/>
                                            </p:tgtEl>
                                          </p:cBhvr>
                                        </p:animEffect>
                                      </p:childTnLst>
                                    </p:cTn>
                                  </p:par>
                                </p:childTnLst>
                              </p:cTn>
                            </p:par>
                            <p:par>
                              <p:cTn id="41" fill="hold">
                                <p:stCondLst>
                                  <p:cond delay="5000"/>
                                </p:stCondLst>
                                <p:childTnLst>
                                  <p:par>
                                    <p:cTn id="42" presetID="18" presetClass="entr" presetSubtype="9"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strips(upLeft)">
                                          <p:cBhvr>
                                            <p:cTn id="44" dur="500"/>
                                            <p:tgtEl>
                                              <p:spTgt spid="29"/>
                                            </p:tgtEl>
                                          </p:cBhvr>
                                        </p:animEffect>
                                      </p:childTnLst>
                                    </p:cTn>
                                  </p:par>
                                </p:childTnLst>
                              </p:cTn>
                            </p:par>
                            <p:par>
                              <p:cTn id="45" fill="hold">
                                <p:stCondLst>
                                  <p:cond delay="5500"/>
                                </p:stCondLst>
                                <p:childTnLst>
                                  <p:par>
                                    <p:cTn id="46" presetID="14" presetClass="entr" presetSubtype="1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horizontal)">
                                          <p:cBhvr>
                                            <p:cTn id="48" dur="500"/>
                                            <p:tgtEl>
                                              <p:spTgt spid="20"/>
                                            </p:tgtEl>
                                          </p:cBhvr>
                                        </p:animEffect>
                                      </p:childTnLst>
                                    </p:cTn>
                                  </p:par>
                                </p:childTnLst>
                              </p:cTn>
                            </p:par>
                            <p:par>
                              <p:cTn id="49" fill="hold">
                                <p:stCondLst>
                                  <p:cond delay="6000"/>
                                </p:stCondLst>
                                <p:childTnLst>
                                  <p:par>
                                    <p:cTn id="50" presetID="18" presetClass="entr" presetSubtype="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strips(downRight)">
                                          <p:cBhvr>
                                            <p:cTn id="52" dur="500"/>
                                            <p:tgtEl>
                                              <p:spTgt spid="34"/>
                                            </p:tgtEl>
                                          </p:cBhvr>
                                        </p:animEffect>
                                      </p:childTnLst>
                                    </p:cTn>
                                  </p:par>
                                </p:childTnLst>
                              </p:cTn>
                            </p:par>
                            <p:par>
                              <p:cTn id="53" fill="hold">
                                <p:stCondLst>
                                  <p:cond delay="6500"/>
                                </p:stCondLst>
                                <p:childTnLst>
                                  <p:par>
                                    <p:cTn id="54" presetID="14" presetClass="entr" presetSubtype="1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randombar(horizontal)">
                                          <p:cBhvr>
                                            <p:cTn id="56" dur="500"/>
                                            <p:tgtEl>
                                              <p:spTgt spid="21"/>
                                            </p:tgtEl>
                                          </p:cBhvr>
                                        </p:animEffect>
                                      </p:childTnLst>
                                    </p:cTn>
                                  </p:par>
                                </p:childTnLst>
                              </p:cTn>
                            </p:par>
                            <p:par>
                              <p:cTn id="57" fill="hold">
                                <p:stCondLst>
                                  <p:cond delay="7000"/>
                                </p:stCondLst>
                                <p:childTnLst>
                                  <p:par>
                                    <p:cTn id="58" presetID="18" presetClass="entr" presetSubtype="9"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trips(upLeft)">
                                          <p:cBhvr>
                                            <p:cTn id="60" dur="500"/>
                                            <p:tgtEl>
                                              <p:spTgt spid="37"/>
                                            </p:tgtEl>
                                          </p:cBhvr>
                                        </p:animEffect>
                                      </p:childTnLst>
                                    </p:cTn>
                                  </p:par>
                                </p:childTnLst>
                              </p:cTn>
                            </p:par>
                            <p:par>
                              <p:cTn id="61" fill="hold">
                                <p:stCondLst>
                                  <p:cond delay="7500"/>
                                </p:stCondLst>
                                <p:childTnLst>
                                  <p:par>
                                    <p:cTn id="62" presetID="14" presetClass="entr" presetSubtype="1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randombar(horizontal)">
                                          <p:cBhvr>
                                            <p:cTn id="64" dur="500"/>
                                            <p:tgtEl>
                                              <p:spTgt spid="22"/>
                                            </p:tgtEl>
                                          </p:cBhvr>
                                        </p:animEffect>
                                      </p:childTnLst>
                                    </p:cTn>
                                  </p:par>
                                </p:childTnLst>
                              </p:cTn>
                            </p:par>
                            <p:par>
                              <p:cTn id="65" fill="hold">
                                <p:stCondLst>
                                  <p:cond delay="8000"/>
                                </p:stCondLst>
                                <p:childTnLst>
                                  <p:par>
                                    <p:cTn id="66" presetID="10" presetClass="entr" presetSubtype="0" fill="hold" grpId="0" nodeType="after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6" grpId="0" animBg="1"/>
          <p:bldP spid="17" grpId="0" animBg="1"/>
          <p:bldP spid="19" grpId="0" animBg="1"/>
          <p:bldP spid="20" grpId="0" animBg="1"/>
          <p:bldP spid="21" grpId="0" animBg="1"/>
          <p:bldP spid="22" grpId="0" animBg="1"/>
          <p:bldP spid="74" grpId="0" animBg="1"/>
        </p:bldLst>
      </p:timing>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接听电话的基本礼貌</a:t>
            </a:r>
          </a:p>
        </p:txBody>
      </p:sp>
      <p:sp>
        <p:nvSpPr>
          <p:cNvPr id="2" name="文本框 1"/>
          <p:cNvSpPr txBox="1"/>
          <p:nvPr/>
        </p:nvSpPr>
        <p:spPr>
          <a:xfrm>
            <a:off x="6700159" y="2095500"/>
            <a:ext cx="4894942" cy="3323987"/>
          </a:xfrm>
          <a:prstGeom prst="rect">
            <a:avLst/>
          </a:prstGeom>
          <a:noFill/>
        </p:spPr>
        <p:txBody>
          <a:bodyPr wrap="square" rtlCol="0">
            <a:spAutoFit/>
          </a:bodyPr>
          <a:lstStyle/>
          <a:p>
            <a:pPr marL="285750" indent="-285750">
              <a:lnSpc>
                <a:spcPct val="150000"/>
              </a:lnSpc>
              <a:buClr>
                <a:srgbClr val="E75047"/>
              </a:buClr>
              <a:buFont typeface="Wingdings" panose="05000000000000000000" pitchFamily="2" charset="2"/>
              <a:buChar char="l"/>
            </a:pP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 接打电话前先排除嘈杂的声音</a:t>
            </a:r>
            <a:endParaRPr lang="en-US" altLang="zh-CN" sz="2000">
              <a:solidFill>
                <a:schemeClr val="tx1">
                  <a:lumMod val="75000"/>
                  <a:lumOff val="25000"/>
                </a:schemeClr>
              </a:solidFill>
              <a:latin typeface="微软雅黑 Light" panose="020B0502040204020203" pitchFamily="34" charset="-122"/>
              <a:ea typeface="微软雅黑 Light" panose="020B0502040204020203" pitchFamily="34" charset="-122"/>
            </a:endParaRPr>
          </a:p>
          <a:p>
            <a:pPr marL="285750" indent="-285750">
              <a:lnSpc>
                <a:spcPct val="150000"/>
              </a:lnSpc>
              <a:buClr>
                <a:srgbClr val="E75047"/>
              </a:buClr>
              <a:buFont typeface="Wingdings" panose="05000000000000000000" pitchFamily="2" charset="2"/>
              <a:buChar char="l"/>
            </a:pP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 切忌拿起电话就“喂”</a:t>
            </a:r>
          </a:p>
          <a:p>
            <a:pPr marL="285750" indent="-285750">
              <a:lnSpc>
                <a:spcPct val="150000"/>
              </a:lnSpc>
              <a:buClr>
                <a:srgbClr val="E75047"/>
              </a:buClr>
              <a:buFont typeface="Wingdings" panose="05000000000000000000" pitchFamily="2" charset="2"/>
              <a:buChar char="l"/>
            </a:pP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 “厦门电信，您好！我是</a:t>
            </a:r>
            <a:r>
              <a:rPr lang="en-US" altLang="zh-CN" sz="200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a:t>
            </a:r>
          </a:p>
          <a:p>
            <a:pPr marL="285750" indent="-285750">
              <a:lnSpc>
                <a:spcPct val="150000"/>
              </a:lnSpc>
              <a:buClr>
                <a:srgbClr val="E75047"/>
              </a:buClr>
              <a:buFont typeface="Wingdings" panose="05000000000000000000" pitchFamily="2" charset="2"/>
              <a:buChar char="l"/>
            </a:pP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 转接电话时，应按下保留或盖住话筒。</a:t>
            </a:r>
          </a:p>
          <a:p>
            <a:pPr marL="285750" indent="-285750">
              <a:lnSpc>
                <a:spcPct val="150000"/>
              </a:lnSpc>
              <a:buClr>
                <a:srgbClr val="E75047"/>
              </a:buClr>
              <a:buFont typeface="Wingdings" panose="05000000000000000000" pitchFamily="2" charset="2"/>
              <a:buChar char="l"/>
            </a:pP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 代接电话时避免贸然猜测对方姓名</a:t>
            </a:r>
          </a:p>
          <a:p>
            <a:pPr marL="285750" indent="-285750">
              <a:lnSpc>
                <a:spcPct val="150000"/>
              </a:lnSpc>
              <a:buClr>
                <a:srgbClr val="E75047"/>
              </a:buClr>
              <a:buFont typeface="Wingdings" panose="05000000000000000000" pitchFamily="2" charset="2"/>
              <a:buChar char="l"/>
            </a:pP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 注意讲话速度和语调</a:t>
            </a:r>
          </a:p>
          <a:p>
            <a:pPr marL="285750" indent="-285750">
              <a:lnSpc>
                <a:spcPct val="150000"/>
              </a:lnSpc>
              <a:buClr>
                <a:srgbClr val="E75047"/>
              </a:buClr>
              <a:buFont typeface="Wingdings" panose="05000000000000000000" pitchFamily="2" charset="2"/>
              <a:buChar char="l"/>
            </a:pPr>
            <a:r>
              <a:rPr lang="zh-CN" altLang="en-US" sz="2000">
                <a:solidFill>
                  <a:schemeClr val="tx1">
                    <a:lumMod val="75000"/>
                    <a:lumOff val="25000"/>
                  </a:schemeClr>
                </a:solidFill>
                <a:latin typeface="微软雅黑 Light" panose="020B0502040204020203" pitchFamily="34" charset="-122"/>
                <a:ea typeface="微软雅黑 Light" panose="020B0502040204020203" pitchFamily="34" charset="-122"/>
              </a:rPr>
              <a:t>电话四周避免放置容易打翻的物品</a:t>
            </a:r>
          </a:p>
        </p:txBody>
      </p:sp>
      <p:sp>
        <p:nvSpPr>
          <p:cNvPr id="7" name="圆角矩形 6"/>
          <p:cNvSpPr/>
          <p:nvPr/>
        </p:nvSpPr>
        <p:spPr>
          <a:xfrm>
            <a:off x="-38100" y="1778000"/>
            <a:ext cx="6425499" cy="3949700"/>
          </a:xfrm>
          <a:prstGeom prst="roundRect">
            <a:avLst>
              <a:gd name="adj" fmla="val 0"/>
            </a:avLst>
          </a:prstGeom>
          <a:blipFill>
            <a:blip r:embed="rId3"/>
            <a:stretch>
              <a:fillRect t="-2000" b="-5000"/>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3"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5746465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1250"/>
                                        <p:tgtEl>
                                          <p:spTgt spid="2"/>
                                        </p:tgtEl>
                                      </p:cBhvr>
                                    </p:animEffect>
                                  </p:childTnLst>
                                </p:cTn>
                              </p:par>
                            </p:childTnLst>
                          </p:cTn>
                        </p:par>
                        <p:par>
                          <p:cTn id="18" fill="hold">
                            <p:stCondLst>
                              <p:cond delay="275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7" grpId="0" animBg="1"/>
      <p:bldP spid="1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765300"/>
            <a:ext cx="11277600" cy="4597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5" name="文本框 4"/>
          <p:cNvSpPr txBox="1"/>
          <p:nvPr/>
        </p:nvSpPr>
        <p:spPr>
          <a:xfrm>
            <a:off x="617456" y="2983154"/>
            <a:ext cx="4894942" cy="2400657"/>
          </a:xfrm>
          <a:prstGeom prst="rect">
            <a:avLst/>
          </a:prstGeom>
          <a:noFill/>
        </p:spPr>
        <p:txBody>
          <a:bodyPr wrap="square" rtlCol="0">
            <a:spAutoFit/>
          </a:bodyPr>
          <a:lstStyle/>
          <a:p>
            <a:pPr marL="285750" indent="-285750">
              <a:lnSpc>
                <a:spcPct val="150000"/>
              </a:lnSpc>
              <a:buClr>
                <a:srgbClr val="E75047"/>
              </a:buClr>
              <a:buFont typeface="Wingdings" panose="05000000000000000000" pitchFamily="2" charset="2"/>
              <a:buChar char="l"/>
            </a:pPr>
            <a:r>
              <a:rPr lang="zh-CN" altLang="en-US" sz="2000">
                <a:solidFill>
                  <a:schemeClr val="bg1"/>
                </a:solidFill>
                <a:latin typeface="微软雅黑 Light" panose="020B0502040204020203" pitchFamily="34" charset="-122"/>
                <a:ea typeface="微软雅黑 Light" panose="020B0502040204020203" pitchFamily="34" charset="-122"/>
              </a:rPr>
              <a:t> 在访客或会议中务必关机或由他人代接</a:t>
            </a:r>
          </a:p>
          <a:p>
            <a:pPr marL="285750" indent="-285750">
              <a:lnSpc>
                <a:spcPct val="150000"/>
              </a:lnSpc>
              <a:buClr>
                <a:srgbClr val="E75047"/>
              </a:buClr>
              <a:buFont typeface="Wingdings" panose="05000000000000000000" pitchFamily="2" charset="2"/>
              <a:buChar char="l"/>
            </a:pPr>
            <a:r>
              <a:rPr lang="zh-CN" altLang="en-US" sz="2000">
                <a:solidFill>
                  <a:schemeClr val="bg1"/>
                </a:solidFill>
                <a:latin typeface="微软雅黑 Light" panose="020B0502040204020203" pitchFamily="34" charset="-122"/>
                <a:ea typeface="微软雅黑 Light" panose="020B0502040204020203" pitchFamily="34" charset="-122"/>
              </a:rPr>
              <a:t> 礼貌的向会议室中所有对象道歉</a:t>
            </a:r>
          </a:p>
          <a:p>
            <a:pPr marL="285750" indent="-285750">
              <a:lnSpc>
                <a:spcPct val="150000"/>
              </a:lnSpc>
              <a:buClr>
                <a:srgbClr val="E75047"/>
              </a:buClr>
              <a:buFont typeface="Wingdings" panose="05000000000000000000" pitchFamily="2" charset="2"/>
              <a:buChar char="l"/>
            </a:pPr>
            <a:r>
              <a:rPr lang="zh-CN" altLang="en-US" sz="2000">
                <a:solidFill>
                  <a:schemeClr val="bg1"/>
                </a:solidFill>
                <a:latin typeface="微软雅黑 Light" panose="020B0502040204020203" pitchFamily="34" charset="-122"/>
                <a:ea typeface="微软雅黑 Light" panose="020B0502040204020203" pitchFamily="34" charset="-122"/>
              </a:rPr>
              <a:t> 离开会议室（用餐场合）接听来电</a:t>
            </a:r>
          </a:p>
          <a:p>
            <a:pPr marL="285750" indent="-285750">
              <a:lnSpc>
                <a:spcPct val="150000"/>
              </a:lnSpc>
              <a:buClr>
                <a:srgbClr val="E75047"/>
              </a:buClr>
              <a:buFont typeface="Wingdings" panose="05000000000000000000" pitchFamily="2" charset="2"/>
              <a:buChar char="l"/>
            </a:pPr>
            <a:r>
              <a:rPr lang="zh-CN" altLang="en-US" sz="2000">
                <a:solidFill>
                  <a:schemeClr val="bg1"/>
                </a:solidFill>
                <a:latin typeface="微软雅黑 Light" panose="020B0502040204020203" pitchFamily="34" charset="-122"/>
                <a:ea typeface="微软雅黑 Light" panose="020B0502040204020203" pitchFamily="34" charset="-122"/>
              </a:rPr>
              <a:t>回来后向大家道歉</a:t>
            </a:r>
          </a:p>
          <a:p>
            <a:pPr marL="285750" indent="-285750">
              <a:lnSpc>
                <a:spcPct val="150000"/>
              </a:lnSpc>
              <a:buClr>
                <a:srgbClr val="E75047"/>
              </a:buClr>
              <a:buFont typeface="Wingdings" panose="05000000000000000000" pitchFamily="2" charset="2"/>
              <a:buChar char="l"/>
            </a:pPr>
            <a:r>
              <a:rPr lang="zh-CN" altLang="en-US" sz="2000">
                <a:solidFill>
                  <a:schemeClr val="bg1"/>
                </a:solidFill>
                <a:latin typeface="微软雅黑 Light" panose="020B0502040204020203" pitchFamily="34" charset="-122"/>
                <a:ea typeface="微软雅黑 Light" panose="020B0502040204020203" pitchFamily="34" charset="-122"/>
              </a:rPr>
              <a:t>降低通话的音量，缩短通话时间</a:t>
            </a:r>
          </a:p>
        </p:txBody>
      </p:sp>
      <p:pic>
        <p:nvPicPr>
          <p:cNvPr id="8" name="图片 7"/>
          <p:cNvPicPr>
            <a:picLocks noChangeAspect="1"/>
          </p:cNvPicPr>
          <p:nvPr/>
        </p:nvPicPr>
        <p:blipFill rotWithShape="1">
          <a:blip r:embed="rId3"/>
          <a:srcRect r="11619"/>
          <a:stretch/>
        </p:blipFill>
        <p:spPr>
          <a:xfrm>
            <a:off x="5826063" y="1911350"/>
            <a:ext cx="5311837" cy="4305300"/>
          </a:xfrm>
          <a:prstGeom prst="rect">
            <a:avLst/>
          </a:prstGeom>
        </p:spPr>
      </p:pic>
      <p:sp>
        <p:nvSpPr>
          <p:cNvPr id="11" name="文本框 10"/>
          <p:cNvSpPr txBox="1"/>
          <p:nvPr/>
        </p:nvSpPr>
        <p:spPr>
          <a:xfrm>
            <a:off x="2954256" y="408735"/>
            <a:ext cx="6283489" cy="707886"/>
          </a:xfrm>
          <a:prstGeom prst="rect">
            <a:avLst/>
          </a:prstGeom>
          <a:noFill/>
        </p:spPr>
        <p:txBody>
          <a:bodyPr wrap="square" rtlCol="0">
            <a:spAutoFit/>
          </a:bodyPr>
          <a:lstStyle/>
          <a:p>
            <a:pPr algn="ctr"/>
            <a:r>
              <a:rPr lang="zh-CN" altLang="en-US" sz="4000" b="1">
                <a:solidFill>
                  <a:srgbClr val="E75047"/>
                </a:solidFill>
                <a:latin typeface="微软雅黑 Light" panose="020B0502040204020203" pitchFamily="34" charset="-122"/>
                <a:ea typeface="微软雅黑 Light" panose="020B0502040204020203" pitchFamily="34" charset="-122"/>
              </a:rPr>
              <a:t>移动电话礼仪</a:t>
            </a:r>
          </a:p>
        </p:txBody>
      </p:sp>
      <p:sp>
        <p:nvSpPr>
          <p:cNvPr id="12" name="D"/>
          <p:cNvSpPr/>
          <p:nvPr/>
        </p:nvSpPr>
        <p:spPr>
          <a:xfrm>
            <a:off x="12801600" y="7239000"/>
            <a:ext cx="95250" cy="952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055780012"/>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1000"/>
                                        <p:tgtEl>
                                          <p:spTgt spid="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11" grpId="0"/>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85899" y="1928813"/>
            <a:ext cx="2999232" cy="3000375"/>
          </a:xfrm>
          <a:prstGeom prst="rect">
            <a:avLst/>
          </a:prstGeom>
          <a:blipFill dpi="0" rotWithShape="1">
            <a:blip r:embed="rId3"/>
            <a:srcRect/>
            <a:stretch>
              <a:fillRect/>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nvGrpSpPr>
          <p:cNvPr id="10" name="组合 9"/>
          <p:cNvGrpSpPr/>
          <p:nvPr/>
        </p:nvGrpSpPr>
        <p:grpSpPr>
          <a:xfrm>
            <a:off x="4866359" y="2767281"/>
            <a:ext cx="7325641" cy="1323439"/>
            <a:chOff x="4866359" y="2767281"/>
            <a:chExt cx="7325641" cy="1323439"/>
          </a:xfrm>
        </p:grpSpPr>
        <p:sp>
          <p:nvSpPr>
            <p:cNvPr id="7" name="文本框 6"/>
            <p:cNvSpPr txBox="1"/>
            <p:nvPr/>
          </p:nvSpPr>
          <p:spPr>
            <a:xfrm>
              <a:off x="4866359" y="2767281"/>
              <a:ext cx="4288354" cy="1323439"/>
            </a:xfrm>
            <a:prstGeom prst="rect">
              <a:avLst/>
            </a:prstGeom>
            <a:noFill/>
          </p:spPr>
          <p:txBody>
            <a:bodyPr wrap="none" rtlCol="0">
              <a:spAutoFit/>
            </a:bodyPr>
            <a:lstStyle/>
            <a:p>
              <a:pPr algn="ctr"/>
              <a:r>
                <a:rPr lang="zh-CN" altLang="en-US" sz="8000" b="1">
                  <a:solidFill>
                    <a:srgbClr val="E75047"/>
                  </a:solidFill>
                  <a:latin typeface="微软雅黑 Light" panose="020B0502040204020203" pitchFamily="34" charset="-122"/>
                  <a:ea typeface="微软雅黑 Light" panose="020B0502040204020203" pitchFamily="34" charset="-122"/>
                </a:rPr>
                <a:t>感谢聆听</a:t>
              </a:r>
            </a:p>
          </p:txBody>
        </p:sp>
        <p:sp>
          <p:nvSpPr>
            <p:cNvPr id="8" name="矩形 7"/>
            <p:cNvSpPr/>
            <p:nvPr/>
          </p:nvSpPr>
          <p:spPr>
            <a:xfrm>
              <a:off x="9182100" y="3228975"/>
              <a:ext cx="3009900"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endParaRPr>
            </a:p>
          </p:txBody>
        </p:sp>
      </p:grpSp>
      <p:grpSp>
        <p:nvGrpSpPr>
          <p:cNvPr id="12" name="组合 11"/>
          <p:cNvGrpSpPr/>
          <p:nvPr/>
        </p:nvGrpSpPr>
        <p:grpSpPr>
          <a:xfrm>
            <a:off x="4704396" y="2109454"/>
            <a:ext cx="3692446" cy="707886"/>
            <a:chOff x="4825915" y="2065338"/>
            <a:chExt cx="3692446" cy="707886"/>
          </a:xfrm>
        </p:grpSpPr>
        <p:sp>
          <p:nvSpPr>
            <p:cNvPr id="4" name="文本框 3"/>
            <p:cNvSpPr txBox="1"/>
            <p:nvPr/>
          </p:nvSpPr>
          <p:spPr>
            <a:xfrm>
              <a:off x="5103644" y="2158267"/>
              <a:ext cx="3414717" cy="523220"/>
            </a:xfrm>
            <a:prstGeom prst="rect">
              <a:avLst/>
            </a:prstGeom>
            <a:noFill/>
          </p:spPr>
          <p:txBody>
            <a:bodyPr wrap="none" rtlCol="0">
              <a:spAutoFit/>
            </a:bodyPr>
            <a:lstStyle/>
            <a:p>
              <a:r>
                <a:rPr lang="en-US" altLang="zh-CN" sz="2800">
                  <a:solidFill>
                    <a:schemeClr val="tx1">
                      <a:lumMod val="75000"/>
                      <a:lumOff val="25000"/>
                    </a:schemeClr>
                  </a:solidFill>
                  <a:latin typeface="微软雅黑 Light" panose="020B0502040204020203" pitchFamily="34" charset="-122"/>
                  <a:ea typeface="微软雅黑 Light" panose="020B0502040204020203" pitchFamily="34" charset="-122"/>
                </a:rPr>
                <a:t>Thanks for Listening</a:t>
              </a:r>
              <a:endParaRPr lang="zh-CN" altLang="en-US" sz="28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4825915" y="2065338"/>
              <a:ext cx="697628" cy="707886"/>
            </a:xfrm>
            <a:prstGeom prst="rect">
              <a:avLst/>
            </a:prstGeom>
            <a:noFill/>
          </p:spPr>
          <p:txBody>
            <a:bodyPr wrap="none" rtlCol="0">
              <a:spAutoFit/>
            </a:bodyPr>
            <a:lstStyle/>
            <a:p>
              <a:pPr algn="ctr"/>
              <a:r>
                <a:rPr lang="zh-CN" altLang="en-US" sz="4000">
                  <a:solidFill>
                    <a:schemeClr val="tx1">
                      <a:lumMod val="75000"/>
                      <a:lumOff val="25000"/>
                    </a:schemeClr>
                  </a:solidFill>
                  <a:latin typeface="Times New Roman" panose="02020603050405020304" pitchFamily="18" charset="0"/>
                  <a:ea typeface="微软雅黑 Light" panose="020B0502040204020203" pitchFamily="34" charset="-122"/>
                  <a:cs typeface="Times New Roman" panose="02020603050405020304" pitchFamily="18" charset="0"/>
                </a:rPr>
                <a:t>　</a:t>
              </a:r>
            </a:p>
          </p:txBody>
        </p:sp>
      </p:grpSp>
    </p:spTree>
    <p:extLst>
      <p:ext uri="{BB962C8B-B14F-4D97-AF65-F5344CB8AC3E}">
        <p14:creationId xmlns:p14="http://schemas.microsoft.com/office/powerpoint/2010/main" val="2950970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1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par>
                                <p:cTn id="14" presetID="22" presetClass="entr" presetSubtype="8" fill="hold" nodeType="withEffect">
                                  <p:stCondLst>
                                    <p:cond delay="2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f3f5449d639590d3c351d22c35db334616fad7"/>
  <p:tag name="ISPRING_RESOURCE_PATHS_HASH_PRESENTER" val="b0617f9b67814c89d0d5dc9ff089a3296e522636"/>
  <p:tag name="ISPRING_ULTRA_SCORM_COURSE_ID" val="5F46015C-0236-4E05-894D-FBD53A83D07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JWD3khS8+efTQQAANgQAAAdAAAAdW5pdmVyc2FsL2NvbW1vbl9tZXNzYWdlcy5sbmetWOtu2zYU/l+g70AIKLABW9oOaFEMiQNaYmwisuRKdJzsAoGRGJuoJGa6uM1+7Wn2YHuSHVKyY6ctJCUBbMOk/H3n8Nzp49MvWYo2oiilyk+st0dvLCTyWCUyX51YC3b28wcLlRXPE56qXJxYubLQ6ejli+OU56uarwR8f/kCoeNMlCUsy5Fe3a+RTE6s+Tiy/dkce1eR60/8aEwn1shW2S3P75CrVuqP4odf3n/48vbd+x+PX7fIPkThDLvuIRUyTO/e9CDyWOC7EbARN/LIJbNG+nMYzl8wl3rEGrVfhqHnAbmwRvqzE7cIAuKxKHSpQyIaRp7PjC1cwohjja5UjdZ8I1Cl0EaKz6haC/BkJQuBylQm5kGsYCOvRZcwx59h6kUBCVlAbUZ9zxqFqijufjK0vK7WqgBxJUpkya9TkRiZEDPm+W0hShDNK4gpBK9qLeGXKuMyP+oUHeAl9SYR8303jIjnbHesEckT5BRcixnIEuCQBEBQ8FIUj8BGJsoMHOE0HcYwpZOpC2+mVZjK1TqFdzVUjzkBH8xF3oWCGCEBRFcYLv3A0UYDUYijW16Wn1WRHMTHvqO6iKln+xCCNtsjZ5pjSww+llA5ikLEVRfZjIQhnpBo7F9CIEPe+UMQ/jmk2/kQxBUJIUVI2IXx8AWdYB3wOsW28b/Nr5jrcE7vEI9jwGnzbaSqS9jRJoUsMJlWHg0TE5KPC3Abxe530rhhBeua1UpuBOhRJKLoFASVxSaOjqKPC/pbdIapS5wIwsrxlxEzJU9LzPgdylWFeLLheSzQtYh5DbF+B88SmZhn2s9G/l+1/Bvxqq0qr9qC5Dnk8tVQfQ5q2DfUqkvQqapEdlt1idYGa9V/jBY6pr+rQp+jP05+aBMPB9R/Hs+UMqvTpuo+2T87zYb6qFOJJ1qqv7eeW5Owqa1jCgVrLFV/BIFuqvsHNMC0P4p6ZyBo3pRoqOE0vxkg0/NbAk+hx3JcgKkOVLgAEw7AL8k4pAxmo6W4LmXVOXaYbGwc9G3XxjDnpaIS98l4LW4UTDip4Jtm+oAuZDzd6dC94eagVTDKXFDZA8JVEzxAmcoM9E96cC5mZGuBpsAfnGSp6jQxyZvKT6bIg23rTHw9Nt0UKjO7KS+3wds0mdOnaNEcLmiEzge0/13+9fbPXvo93kshwYE9jWzs2UQP+jpX054gSAFtCpeFkYvHGg65kPEqXkMzvVF1nvQkamZ1h5xhIGvPHApexOv//vm3J8cDTZpd1O7+OogEEltXQbIj+91TlSj/7CJheHyIM4s+qPZus8X1vOowClH4LHcI3rSWTGWwddQtF4K8dRpmDNvTGeQBDIBDgDMcnEMJM8P3MKSx6jDI7hI5BPSwU3Ri4SiMziPsOObyDNmUyvhT0wQTuCLE7S06hVt0XzJ7ij0onA/4RCKrgYSm12zLCmRus77P283XrWe3Ks1/EMev9/6S+B9QSwMEFAACAAgAlYPeSN0WzyJdAwAAiA0AACcAAAB1bml2ZXJzYWwvZmxhc2hfcHVibGlzaGluZ19zZXR0aW5ncy54bWzVV19vGjkQf+dTWD71sWySpn8uAqIqWXSohCCg1/QpMuuBteK192wvlD7dp7kP1k/S8RrIcknTTVqkVigCj2d+83/GaZ1+yiRZgLFCqzY9bB5QAirRXKh5m76fdJ+/ocQ6pjiTWkGbKk3JaafRyoupFDYdg3PIagnCKHuSuzZNnctPomi5XDaFzY2/1bJwiG+bic6i3IAF5cBEuWQr/HKrHCxdI9QAwL9Mq7VYp9EgpBWQLjQvJBDB0XIlvFNMdiWzKY0C25QlN3OjC8XPtNSGmPm0Tf84euU/G54AdS4yUD4mtoNET3YnjHPhrWByLD4DSUHMUzT38OCYkqXgLm3To2MPg+zRXZgSPPjOPMyZxiAot8bPwDHOHAvHoNDADAxmA2zHmQIQdIdW4XTwyW0JgcRXimUimeAN8aFq0/PJ9SjuxqN4cBZfvx/1g6m1JSa9ST+uJfPXx2E86vcG764nl5f9SW94K1X6ULG2Fe063sIA6cJU3WPOsSTFOLpNGKqUDddMq50I+DOZaom1MGPSApZ1NgU+YBlUqmN8I1QXOQ8pmaEfctWmb41gkhLhmBTJVtgWU+uEK6uwW+UkiIXtAuRiTG/Vh+AkKTMWqmZtbqwvgaTzQReSk5UuiBQ3QJwm6H6R4a8USLVWyMzorKRiOTtipUCNCwFL4KdlSNeA31L0EVVkBUpi7+QSXNDwTyE+kynMtEFcYAvsNKQLG/CbjwLOmbW3oGxj47Nxv3ceX/cG5/HVM+8g4wuG1fs4cEw4ZLnbCz5bEaXdRg7DkbDCQpkULnh5V8e35tPTYEVWyJDmn52MCvQeU7IfLY9JzHctqK02ZYuyEX1zldDYggJTEjDxIsFxIdR6GtcATJgiWskVYQlONevbeiF0YZESGjhA26dbGOSJUOVpjqMNNRoOphbkweHRi+OXr16/+fOkGX3597/nDwqt5/1QMq8uDPyzB7dEbcn/baTvyD2wY7Z75u78bUV+L9y/Jvxu+SW3xHAU/10nk4P4alKriOJxLbjLOlyX7+pwjcJaG1ZWWi0TcAzOQ1vjIJQiEw74zyzqJ5TJD70mQo3tp0z26POPtMZv43I4bd+lOw/RVnTvy93fZEKJDAPhh/D2ud95eXyAT9t7rxoNRNv976nT+ApQSwMEFAACAAgAlYPeSGAxpKarAgAAVAoAACEAAAB1bml2ZXJzYWwvZmxhc2hfc2tpbl9zZXR0aW5ncy54bWyVVsFu2zAMve8rguweA23RrYAbYMkyoEC3FmuRu2wzthBZMiQ6Xf5+oi3PUhLPTogAJfkeRVEk09jsuVx+ms3iVAml3wCRy9yQpbPNePY4T2pEJRepkggSF1Lpkon58vOP5hNHDXKMpQ6gp3J2LIX+mLt7kikUd8bDmmSIkKqyYvL4rHK1SFi6z7WqZWZpt3ckQ7TiWIEWXO5HLyG4wSeEMsjp9gvJNEqlwRiglO43JKMswRIQ0yp8wumPuop24IZjQ1vdkQzRKpZDWOSbe5JhvLTRryYg/EEL3axIBqGCHUFfFVxVdXVNj1Ra5VTQk0MeSEY5QrHMjp8lfF2TjBLoQnTQ6OO58ny/IfFA7k9/7mMaV63EK9X1ZCHQoycClqhriKNOa32mUB8vNdr5gOWOCWMBvqkHvdqkX1ltujChrcf9hg8uMz+Ws/SQrRJ1Ces2YS9caO/x6/Wq2RV+0H82L0MNB2f0UuyNPfKXresZ0jP2yDfBM3iR4niewamrJXWPvGLuOf9ff+sFyayaOW+ndV466ZlG1/hnO0sHKlUGS0P5vPMS6OHiqLG1OUVnScWSHXjOkCv5k3DJsbmNiaMTh2u2y60VI0cBlzquydHu6SBn0scbsv1Z6O/W6jO0W/xxzhBZWpT2Z8nMZ45nx8SGmUeXGbQnLRz0k9wpj9MkNkQqmd6DfldKmKkUqRAmg1U7XUPwOPKKEEeXqxy7IJfKL+syAb2xr8bBuCqHthZX8LwQ9otbDh+QhYQBZ8vEwoaTjIsO7RlcCwDTadHNV6u0nrIWyAUcoJt9z9BceOhmsbE9OtRu3/AZdug3nLNM6ki3KvpW8XGh4wJha/NS4dLxHWHTu8Bh1yNLTHOzYPC7LdxHDvZyt82o9fxF1uiuk4LA1n9eQWuk/yb/AlBLAwQUAAIACACVg95IQMMREC8DAACZDAAAJgAAAHVuaXZlcnNhbC9odG1sX3B1Ymxpc2hpbmdfc2V0dGluZ3MueG1szVfNThsxEL7nKSxXHMkCpbRFSVAFi4hIQxTSFk7IWU+yFl57a3sT0lOfpg/WJ+l4nUDS0rAgqKoIJTue+ebn88wsjYObTJIJGCu0atLt+hYloBLNhRo36afB8eY7SqxjijOpFTSp0pQctGqNvBhKYdNzcA5VLUEYZfdz16Spc/l+FE2n07qwufGnWhYO8W090VmUG7CgHJgol2yGX26Wg6VzhAoA+JdpNTdr1WqENALSR80LCURwjFwJnxSTJy6TNApaQ5Zcj40uFD/UUhtixsMmfbWz5z8LnYB0JDJQviS2hUIvdvuMc+GDYPJcfAOSghinGO321i4lU8Fd2qQ7ux4G1aM/YUrwkDrzMIcaa6DcHD8DxzhzLDwGhwZGYJAMsC1nCkDQFdmSpoMbdysIIj5TLBPJAE+Ir1STHg2u+vFx3I+7h/HVp34nhFrZYtAedOJKNieXvbjfaXdPrwZnZ51Bu3dnVeawFG0jWk28gQXShVlOjznHkhTr6BZlWJYstEZarVTAP5OhlngVRkxaoGSEgcpZk34wgklKhGNSJLenjpkxuGMhMQVvu10fKUfvAEO6ScqMhWVHixPrSU1aX3QhOZnpgkhxDcRpggkVGf5KgSyzT0ZGZ6VUMuuIlYIDmQiYAj8oizQH/JujS3SRFWiJzZBLcMHD10J8I0MYaYO4wCbYOigXNuDXHwWcM2vvQNkixo3zTvsovmp3j+KLDZ8g4xOG9/Fx4EghZLl7EXw2I0q7hR2WI2GFhZIULnh5ViW3+tNpsCIrZKD5uclYgn5BSl7Gy2OIeTCCym5TNikb0TdXCY0tKJCSgIkHCba7UPP5WgEwYYpoJWeEJTinrG/ridCFRUlo4ABtnx5hsCdClU9j3GTo0XAwlSC3tnde777Ze/vu/X49+vn9x+Zao/kE70nm3YURfrh27le2/G3HPGC3Zmvcbo4/528j8tP6/sHvt8U/mvu9fvy5Cjfd+GJQ6VrE55XgzqponZ1W0eqHRdVbWlKVQsDBNg6NiqNNikw44M95TZ9A/PqNH67FMxH/glmsvb7/bxLh6fb9buWFrhHd+wZcQ/nqvxOt2i9QSwMEFAACAAgAlYPeSEJVCJSHAQAADwYAAB8AAAB1bml2ZXJzYWwvaHRtbF9za2luX3NldHRpbmdzLmpzjZTBbsIwDIbvPEWVXScOgNjYEcakSRwmbbdph1BMqUiTKEk7OsS7r24HNMEd9L807pffjqt434uqh8Useor29Xu9fvPXdQww5kwO935cYHzNhQ0/ZPiBWZGu4CPNQKQSWIAUR89T+HAmGmc/I5O16bJ8R1vb8mOKqINpwsIQMUttLgjwm4jtqM0/p2Cvda7mTK1OL3PnlOzHSjqQri+VyXjNsLuX+mkfMYBVAeYKuuYxeKajMaqLPDtOZqg2F6tMc1kuVKL6Sx5vE6NyuWro4QjVpjelBlP98m1XgSK17tVBFiYePqC6SW3AWvjLO56jSFjwJYh/WxSgnvFVukht6o70dIRq05oncNGlwRjlY7LyupVzsHMNMZ+iPELwEswtVkrn+oYfqI1KsCOXlhMUiQrFV6lMGu5xhiI5LBZtu3p9PujzAMW8K6SCK7QhrmTWNTqoex/EnDeUjlltkHVBXXpqFpJ5FRHTnTPocoy4cIzg+jNi3Dkeb7JqOlT1fl2rzB+/h97hF1BLAwQUAAIACACVg95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Vg95I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YPeSD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CWg95IjUK2TO8KAAATIAAAFwAAAHVuaXZlcnNhbC91bml2ZXJzYWwucG5n7Zl5UJPXFsA/lApuEFoVfSwBdLQuBSmVxWBSqBZ5FWhtm4AsAhFSWRI1DUYIiVWeiCxph7GggdAZW9EGAogSQEJ4bHmakNSpKcSEBIkkj7CE8ElYsr0v2GnnzZv++f7LH7nJPV9+55577rn3nPluyaexUZs3/G0DAACbo48fPQkAjr4AsJbgvA6SqIp7cqAvB+LJqEiALfKchDqOuIiYCABooW80pb0F9defO55ABACXPtvHgU+4dwYA4Peij0Z8QU6ZGY0o3YXz6nlJWbv1KnPLMbfNgUU+EVf8o52ZklIf/b78LUVH8kvIv1Q6oS77kJ9V+viR1yve8t0T4PfvQ2NO281xJ1vawFnha9HrgMczYG+fMO9L0kVJrM5gnNIy6/3zVI0cRWc7zWoZmGriUSeJdUZPyKKe8tyYtJXer6+ZyQGRXfpBD0G5AyT2lry+lpv08XWlSR0i2GqT4LM7+zKKlvgoS0uSrT/GPkEjZynutJxyhnrnMHdR4QtP9zcdcF8DdeU3J13jGrcBtp+H3GyS49dhUPthZJFN9rafI9R+C4OcB1wucrap23XUpsbHN9L2fL0dsSN2xI7YETtiR+yIHbEjdsSO2BE7YkfsiB2xI3bEjvw/kZKoG7A6q0kTkELRD5QWLM4md61oWe6njS+GvRFEntoyZK4xPn7hans3SkBFJQ2JmVuIVn4VzzRxR/1d62xOay6vc3bPgNz6uegOvQImDgeFA9lN3LauVjqrg0fkYYxrAaDnToFBioPL3OsJWIgisAoVDBLzYdh8jFA5GWOwxkdFXa9KyT97yQl+cRX5wEAy+VsqL7S9A/Q4EVKmj/CBluWnmO4Hch03AfdoJqyaJ3tMjbD+21n/4zZmh5JldojVPcd9OkRCyNYDPxwKcOSa5gUCDU5z5pGugJUremLyUk6UUqFxJLX5JxsMTqHc8U37cAgH4KG67LkEfEBsfbHIlQRrMi1sjNHy7lHnsVc3gu7VzDgCv9wSb4g/sgcRxTIrE3OJeHWHIbkQCfmyRq7VkzewZOuAMfzQ/WWNKQxWjOanEh4Nhd3mZDRA0/Lr34o0T8adpphUcB55ZbIefrBq6IEkuMfY6E2vb+7MBYDZ38JoMNVT7fbpxrYwDJh9HMMf2+7X3+t4rWQzOLYiaaKS9GoGATnmzlsaGLA1AlK/c7vij6Fnu+Z6Nwo0aZockqcBLatp1dTRqJc88dq1pbBi1V0BHvsIVYw0SsUplFc74R2bNmPKOUqq8UJtwsW2hGT3uQqJSn8YWs6AqipxfDISzdkM9IyGLhDCC5IaKwYUWQxinkx5Yk+k59IIH5mnN+to1tHEbqqws3VI23n5YoM33RUsJ1BU4wG0ZcGEKvuRKa2KLsldC5wLwYNToZq37n6EWnlGVyRaanUUzTcZ4BWdK22pr1RXqCsYThEvTcbRVhQk4aIxdzBp+ACjqVjAbj28DVozdtBihuE8TZoHx6HU4lY4qLmZgOQTupVwfuAwokoMas3Bxd4T8Tl4cBnm1y+qRy7cF3ASPBHdloWm03IezTqOQxl3xFXrqIuP3U8v9bq39yabYsckqvMZFl/TIs9qnt05Zbb6T/PYDXgP4LKMIV4Tf8Taeb+4PNcPKV4LD7aYNKjTBUdAv98OKJmfiBwpskzTDIH2uIvCGINjSeGQv5NwHkbYwbRUmtTQK88Szq//ICizjmOu9QnEIrwx5R3cBM1nR7Saj67DEOA3leAOaE2gCf860EQzT30Cml8ujeqoF/WNhMLssCcTes5tMviDRDWxncVXqX8+366wTD3VtjkA7bUaZgF+WT61PaitRF+91MzLKYUZS/SOVyE1p6uqCPrUQUu+i/mlK609CUf7/p85CGxkP3WUccqrEorqYengtDJP2ufX30bJkGUaCiL7t6W5YAV5lKbDefR0ajCa/2of5MJilOllKeQXnU6hRahsJhp3NxKlVBNYZ+1a0mJ4K90L5Pcbdo+Gf7VADhvU6ts7snIEmNOY1aiZkQ8Q+qrPhzooRLHVOoxbusnA4XEhX1WL27P8uLVeza4uiXPx3BjVbjT/DLRNSAasTBNVAsMiKmQrxfxzNfsiheJBbXXSsaKR5V+Kka9n37MQGnY3qs4J77/LWiCbGv9q5AbmRa/swRPf494Pb2s/2CQXz5t3Xdr9THWudiYfjUXpFSLmCDIunfEjvPuY6u7vo2cKu0WFDDMjyN17m68LP+34SK+gzHxra0H9DRiWdILtFzl9HWatQ1fivR/md3liF8jypENtE6ym/asbLw8tflyx0NxSeG88OFqxprfsVo1YEzGtPNWcjKyc5JoTXBK7qptkiYHqmQ2yeWxjxRNoM00Jq43cmcVpDbQWVBR/etjSaYCcNmHM8HAb57nwY6pGB7NoBjSBXy2+HFrz0JvqX8TBhkv/0oiUwgXJBLEJKxypW98S8zBEtusS4k4a41t4bDsuKeQ7BS1VZUCX9Sl9zpdJAqXQ+VW7Q0bNqcMG0pgtXowZsXEGvTtVOLJGZAEPBsv03CnnQJQHC3thq1s6jipRa6/upVmNSl5IWq3OlU85OBHCWx5y2t0WHvbfFrkMy2jJCaPBAMABfwooPLsaquzbAPzj6y3c8vE5DlZ+xo+LujOeRvis/f6flkyLz1SfP1FUHfRhprDTuPSAuzWD+POfJmgq60yvJpyyPRHqLXVw05iTYL0/nQO3LvEF0SHWzy03RI1kApaXYwQNpAySDADkCm7B4vdiHj5r8Mt3xr4sGlH8PRALBWA810s118kJ8sn0ZMacb5DoR1YNMBq7zFlDO4rd0nl0RskmIkUdXzbz3n4ZNa5Hyi6o8YPisV9LTooqCp17Rqe+/gY+MjXYgJA1sDeS+Vr90kHQ9RX6CkYAz1uOX517SMAJruFFtkCTGhJYqWSl95z4GVfbp0wNBBs7KKXvgOa+aQ4jejlvOTiC9gVL1cJ5oT5M5LnQ+V3vYf2VovTqCRnS8zZJXS1cJJahh1tpG5/mUQgeZ4LB1rl7AegbMCckeEucRA3uj6POV14kFB5RUI0zAlLmqDSTlNyDQNP5LOHesyD9VZa0TDKBXXVJ+erZ4Tkt//08XzSB4gD6QAwl1W38avOLupslG6ATVGkxcAIUFHBIEC2mCnEfCmXBmV4Oa9ic/HBm7+oZhAjoXhqfvzQSluhVbEuV0z9VpZzyLma87cueK4mjjI9P1td1myS1BUTpgcTctV3KP9Pjm2ycrskibbLlKNZy7naOWRjqtia0A0o/W94knXz1LRx+YRkWd1sSaFseNrPQIJ0IDL0Gpdokfd1z+eCqGQXgLYClOaP56pHVltmfbQzoapZbsSWwnidDxkE0/cnjr2WLdx2AczXjYQpV6pv8P5SMHEYejgy/Xz9KvrkFGVqPzCCwC/CrDqoRrcaMWDRAWdebxVvMrJW0adItFRij+V5FBSwua2Z+315Ks9qMrV+Ky2KD/grGOqBHLzKDvvj36eGaoMhYfbrymdt4tMkX3LcXKnfOCjdGarb74Q/Tw4dhQcavb7gbIUWqL5q+Yl7BRENFWOxU9O2div4W8F/WRTNqcOcxW0l2GZrD/1RuZO1NTEqCv03Svv9XOLOTZrVcsFVzPcm3LHPPEwncR0l/3E2T9Er9oAfhAGb1742TLkH+O/vLbPXdm+vt1QvvLnffTJOeTusimxeGqzxscvnz1/+Y3GT1cHe3Onz37AHWU5rDt6mIPhZ7lB2ZeuU/UEsDBBQAAgAIAJaD3khooHo6TQAAAGsAAAAbAAAAdW5pdmVyc2FsL3VuaXZlcnNhbC5wbmcueG1ss7GvyM1RKEstKs7Mz7NVMtQzULK34+WyKShKLctMLVeoAIoZ6RlAgJJCpa2SCRK3PDOlJAOowsDYGCGYkZqZnlFiq2RubgoX1AeaCQBQSwECAAAUAAIACACVg95IUvPnn00EAADYEAAAHQAAAAAAAAABAAAAAAAAAAAAdW5pdmVyc2FsL2NvbW1vbl9tZXNzYWdlcy5sbmdQSwECAAAUAAIACACVg95I3RbPIl0DAACIDQAAJwAAAAAAAAABAAAAAACIBAAAdW5pdmVyc2FsL2ZsYXNoX3B1Ymxpc2hpbmdfc2V0dGluZ3MueG1sUEsBAgAAFAACAAgAlYPeSGAxpKarAgAAVAoAACEAAAAAAAAAAQAAAAAAKggAAHVuaXZlcnNhbC9mbGFzaF9za2luX3NldHRpbmdzLnhtbFBLAQIAABQAAgAIAJWD3khAwxEQLwMAAJkMAAAmAAAAAAAAAAEAAAAAABQLAAB1bml2ZXJzYWwvaHRtbF9wdWJsaXNoaW5nX3NldHRpbmdzLnhtbFBLAQIAABQAAgAIAJWD3khCVQiUhwEAAA8GAAAfAAAAAAAAAAEAAAAAAIcOAAB1bml2ZXJzYWwvaHRtbF9za2luX3NldHRpbmdzLmpzUEsBAgAAFAACAAgAlYPeSD08L9HBAAAA5QEAABoAAAAAAAAAAQAAAAAASxAAAHVuaXZlcnNhbC9pMThuX3ByZXNldHMueG1sUEsBAgAAFAACAAgAlYPeSJQTsyJpAAAAbgAAABwAAAAAAAAAAQAAAAAARBEAAHVuaXZlcnNhbC9sb2NhbF9zZXR0aW5ncy54bWxQSwECAAAUAAIACABElFdHI7RO+/sCAACwCAAAFAAAAAAAAAABAAAAAADnEQAAdW5pdmVyc2FsL3BsYXllci54bWxQSwECAAAUAAIACACVg95INdvZrWgBAADzAgAAKQAAAAAAAAABAAAAAAAUFQAAdW5pdmVyc2FsL3NraW5fY3VzdG9taXphdGlvbl9zZXR0aW5ncy54bWxQSwECAAAUAAIACACWg95IjUK2TO8KAAATIAAAFwAAAAAAAAAAAAAAAADDFgAAdW5pdmVyc2FsL3VuaXZlcnNhbC5wbmdQSwECAAAUAAIACACWg95IaKB6Ok0AAABrAAAAGwAAAAAAAAABAAAAAADnIQAAdW5pdmVyc2FsL3VuaXZlcnNhbC5wbmcueG1sUEsFBgAAAAALAAsASQMAAG0iAAAAAA=="/>
  <p:tag name="ISPRING_PRESENTATION_TITLE" val="PPT_099"/>
</p:tagLst>
</file>

<file path=ppt/theme/theme1.xml><?xml version="1.0" encoding="utf-8"?>
<a:theme xmlns:a="http://schemas.openxmlformats.org/drawingml/2006/main" name="Office 主题">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75000"/>
            <a:lumOff val="25000"/>
          </a:schemeClr>
        </a:solidFill>
        <a:ln>
          <a:noFill/>
        </a:ln>
      </a:spPr>
      <a:bodyPr rtlCol="0" anchor="ctr"/>
      <a:lstStyle>
        <a:defPPr algn="ctr">
          <a:defRPr smtClean="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lumMod val="75000"/>
              <a:lumOff val="2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2159</TotalTime>
  <Words>3356</Words>
  <Application>Microsoft Office PowerPoint</Application>
  <PresentationFormat>自定义</PresentationFormat>
  <Paragraphs>518</Paragraphs>
  <Slides>48</Slides>
  <Notes>48</Notes>
  <HiddenSlides>0</HiddenSlides>
  <MMClips>1</MMClips>
  <ScaleCrop>false</ScaleCrop>
  <HeadingPairs>
    <vt:vector size="4" baseType="variant">
      <vt:variant>
        <vt:lpstr>主题</vt:lpstr>
      </vt:variant>
      <vt:variant>
        <vt:i4>1</vt:i4>
      </vt:variant>
      <vt:variant>
        <vt:lpstr>幻灯片标题</vt:lpstr>
      </vt:variant>
      <vt:variant>
        <vt:i4>48</vt:i4>
      </vt:variant>
    </vt:vector>
  </HeadingPairs>
  <TitlesOfParts>
    <vt:vector size="4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PPT_099</dc:title>
  <dc:subject>http://so.ooopic.com/sousuo/15770370/</dc:subject>
  <dc:creator>mm1102</dc:creator>
  <cp:keywords>http:/so.ooopic.com/sousuo/3472157</cp:keywords>
  <cp:lastModifiedBy>Sky123.Org</cp:lastModifiedBy>
  <cp:revision>192</cp:revision>
  <dcterms:created xsi:type="dcterms:W3CDTF">2015-10-27T06:10:52Z</dcterms:created>
  <dcterms:modified xsi:type="dcterms:W3CDTF">2018-01-10T02:53:40Z</dcterms:modified>
</cp:coreProperties>
</file>