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256" r:id="rId3"/>
    <p:sldId id="259" r:id="rId4"/>
    <p:sldId id="260" r:id="rId5"/>
    <p:sldId id="264" r:id="rId6"/>
    <p:sldId id="261" r:id="rId7"/>
    <p:sldId id="262" r:id="rId8"/>
    <p:sldId id="257" r:id="rId9"/>
    <p:sldId id="282" r:id="rId10"/>
    <p:sldId id="272" r:id="rId11"/>
    <p:sldId id="278" r:id="rId12"/>
    <p:sldId id="271" r:id="rId13"/>
    <p:sldId id="265" r:id="rId14"/>
    <p:sldId id="283" r:id="rId15"/>
    <p:sldId id="266" r:id="rId16"/>
    <p:sldId id="267" r:id="rId17"/>
    <p:sldId id="281" r:id="rId18"/>
    <p:sldId id="270" r:id="rId19"/>
    <p:sldId id="284" r:id="rId20"/>
    <p:sldId id="279" r:id="rId21"/>
    <p:sldId id="277" r:id="rId22"/>
    <p:sldId id="268" r:id="rId23"/>
    <p:sldId id="269" r:id="rId24"/>
    <p:sldId id="258" r:id="rId25"/>
    <p:sldId id="285"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049"/>
    <a:srgbClr val="F7E506"/>
    <a:srgbClr val="174592"/>
    <a:srgbClr val="EDD9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56" autoAdjust="0"/>
    <p:restoredTop sz="94660"/>
  </p:normalViewPr>
  <p:slideViewPr>
    <p:cSldViewPr snapToGrid="0">
      <p:cViewPr>
        <p:scale>
          <a:sx n="55" d="100"/>
          <a:sy n="55" d="100"/>
        </p:scale>
        <p:origin x="1404"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notesMaster" Target="notesMasters/notesMaster1.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E060A-4EF6-4E84-B7E7-FE2010AE025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0E2BEB-D69F-40D0-9C90-A19FD5A32EC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240"/>
            <a:ext cx="12192000" cy="68407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7043442-0DC9-4658-BD28-A25F0B6778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BE663B-DEF5-49BA-8C5B-F5B55BEE7F8B}" type="slidenum">
              <a:rPr lang="zh-CN" altLang="en-US" smtClean="0"/>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240"/>
            <a:ext cx="12192000" cy="68407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97043442-0DC9-4658-BD28-A25F0B6778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BE663B-DEF5-49BA-8C5B-F5B55BEE7F8B}" type="slidenum">
              <a:rPr lang="zh-CN" altLang="en-US" smtClean="0"/>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240"/>
            <a:ext cx="12192000" cy="68407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7043442-0DC9-4658-BD28-A25F0B6778A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BE663B-DEF5-49BA-8C5B-F5B55BEE7F8B}" type="slidenum">
              <a:rPr lang="zh-CN" altLang="en-US" smtClean="0"/>
            </a:fld>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240"/>
            <a:ext cx="12192000" cy="68407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7043442-0DC9-4658-BD28-A25F0B6778A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1BE663B-DEF5-49BA-8C5B-F5B55BEE7F8B}" type="slidenum">
              <a:rPr lang="zh-CN" altLang="en-US" smtClean="0"/>
            </a:fld>
            <a:endParaRPr lang="zh-CN" altLang="en-US"/>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240"/>
            <a:ext cx="12192000" cy="68407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7043442-0DC9-4658-BD28-A25F0B6778A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1BE663B-DEF5-49BA-8C5B-F5B55BEE7F8B}" type="slidenum">
              <a:rPr lang="zh-CN" altLang="en-US" smtClean="0"/>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240"/>
            <a:ext cx="12192000" cy="68407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043442-0DC9-4658-BD28-A25F0B6778A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1BE663B-DEF5-49BA-8C5B-F5B55BEE7F8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7043442-0DC9-4658-BD28-A25F0B6778A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BE663B-DEF5-49BA-8C5B-F5B55BEE7F8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7043442-0DC9-4658-BD28-A25F0B6778A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1BE663B-DEF5-49BA-8C5B-F5B55BEE7F8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7043442-0DC9-4658-BD28-A25F0B6778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BE663B-DEF5-49BA-8C5B-F5B55BEE7F8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7043442-0DC9-4658-BD28-A25F0B6778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1BE663B-DEF5-49BA-8C5B-F5B55BEE7F8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043442-0DC9-4658-BD28-A25F0B6778A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BE663B-DEF5-49BA-8C5B-F5B55BEE7F8B}" type="slidenum">
              <a:rPr lang="zh-CN" altLang="en-US" smtClean="0"/>
            </a:fld>
            <a:endParaRPr lang="zh-CN" altLang="en-US"/>
          </a:p>
        </p:txBody>
      </p:sp>
      <p:pic>
        <p:nvPicPr>
          <p:cNvPr id="8" name="图片 7"/>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17240"/>
            <a:ext cx="12192000" cy="684076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6.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png"/><Relationship Id="rId2" Type="http://schemas.microsoft.com/office/2007/relationships/hdphoto" Target="../media/hdphoto1.wdp"/><Relationship Id="rId1" Type="http://schemas.openxmlformats.org/officeDocument/2006/relationships/image" Target="../media/image22.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6.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组合 9"/>
          <p:cNvGrpSpPr/>
          <p:nvPr/>
        </p:nvGrpSpPr>
        <p:grpSpPr>
          <a:xfrm>
            <a:off x="4588549" y="3314700"/>
            <a:ext cx="1394043" cy="2129807"/>
            <a:chOff x="4637112" y="3615673"/>
            <a:chExt cx="1283211" cy="1478283"/>
          </a:xfrm>
        </p:grpSpPr>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7112" y="3615673"/>
              <a:ext cx="1283211" cy="1478283"/>
            </a:xfrm>
            <a:prstGeom prst="rect">
              <a:avLst/>
            </a:prstGeom>
          </p:spPr>
        </p:pic>
        <p:sp>
          <p:nvSpPr>
            <p:cNvPr id="6" name="文本框 5"/>
            <p:cNvSpPr txBox="1"/>
            <p:nvPr/>
          </p:nvSpPr>
          <p:spPr>
            <a:xfrm>
              <a:off x="4961207" y="3962400"/>
              <a:ext cx="509953" cy="784830"/>
            </a:xfrm>
            <a:prstGeom prst="rect">
              <a:avLst/>
            </a:prstGeom>
            <a:noFill/>
          </p:spPr>
          <p:txBody>
            <a:bodyPr vert="eaVert" wrap="square" rtlCol="0">
              <a:spAutoFit/>
            </a:bodyPr>
            <a:lstStyle/>
            <a:p>
              <a:r>
                <a:rPr lang="zh-CN" altLang="en-US" sz="2400" b="1"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中国风</a:t>
              </a:r>
              <a:endParaRPr lang="zh-CN" altLang="en-US" sz="2400" b="1"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grpSp>
      <p:sp>
        <p:nvSpPr>
          <p:cNvPr id="7" name="文本框 6"/>
          <p:cNvSpPr txBox="1"/>
          <p:nvPr/>
        </p:nvSpPr>
        <p:spPr>
          <a:xfrm>
            <a:off x="5687594" y="3615673"/>
            <a:ext cx="1015663" cy="3242327"/>
          </a:xfrm>
          <a:prstGeom prst="rect">
            <a:avLst/>
          </a:prstGeom>
          <a:noFill/>
        </p:spPr>
        <p:txBody>
          <a:bodyPr vert="eaVert"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rPr>
              <a:t>刺绣文化</a:t>
            </a:r>
            <a:endParaRPr lang="zh-CN" altLang="en-US" sz="5400" b="1" dirty="0">
              <a:solidFill>
                <a:schemeClr val="bg1"/>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endParaRPr>
          </a:p>
        </p:txBody>
      </p:sp>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2941" t="13556" r="76309" b="50222"/>
          <a:stretch>
            <a:fillRect/>
          </a:stretch>
        </p:blipFill>
        <p:spPr>
          <a:xfrm>
            <a:off x="360178" y="899161"/>
            <a:ext cx="838200" cy="823052"/>
          </a:xfrm>
          <a:prstGeom prst="rect">
            <a:avLst/>
          </a:prstGeom>
        </p:spPr>
      </p:pic>
      <p:sp>
        <p:nvSpPr>
          <p:cNvPr id="13" name="文本框 12"/>
          <p:cNvSpPr txBox="1"/>
          <p:nvPr/>
        </p:nvSpPr>
        <p:spPr>
          <a:xfrm>
            <a:off x="525363" y="1722213"/>
            <a:ext cx="507831" cy="3208761"/>
          </a:xfrm>
          <a:prstGeom prst="rect">
            <a:avLst/>
          </a:prstGeom>
          <a:noFill/>
        </p:spPr>
        <p:txBody>
          <a:bodyPr vert="eaVert" wrap="square" rtlCol="0">
            <a:spAutoFit/>
          </a:bodyPr>
          <a:lstStyle/>
          <a:p>
            <a:pPr>
              <a:lnSpc>
                <a:spcPct val="150000"/>
              </a:lnSpc>
            </a:pPr>
            <a:r>
              <a:rPr lang="zh-CN" altLang="en-US" sz="1400" dirty="0">
                <a:solidFill>
                  <a:schemeClr val="bg1"/>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rPr>
              <a:t>独 坐 纱 窗 刺 绣 迟，紫 荆 花 下 啭 黄 鹂</a:t>
            </a:r>
            <a:endParaRPr lang="zh-CN" altLang="en-US" sz="1400" dirty="0">
              <a:solidFill>
                <a:schemeClr val="bg1"/>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endParaRPr>
          </a:p>
        </p:txBody>
      </p:sp>
      <p:pic>
        <p:nvPicPr>
          <p:cNvPr id="11" name="图片 10"/>
          <p:cNvPicPr>
            <a:picLocks noChangeAspect="1"/>
          </p:cNvPicPr>
          <p:nvPr/>
        </p:nvPicPr>
        <p:blipFill rotWithShape="1">
          <a:blip r:embed="rId4" cstate="email"/>
          <a:srcRect/>
          <a:stretch>
            <a:fillRect/>
          </a:stretch>
        </p:blipFill>
        <p:spPr>
          <a:xfrm>
            <a:off x="4886272" y="1099541"/>
            <a:ext cx="2419456" cy="2464929"/>
          </a:xfrm>
          <a:prstGeom prst="rect">
            <a:avLst/>
          </a:prstGeom>
        </p:spPr>
      </p:pic>
      <p:pic>
        <p:nvPicPr>
          <p:cNvPr id="2" name="骆集益 - 雪暖晴岚">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55378" y="-807134"/>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0"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par>
                                <p:cTn id="10" presetID="21"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8)">
                                      <p:cBhvr>
                                        <p:cTn id="12" dur="750"/>
                                        <p:tgtEl>
                                          <p:spTgt spid="11"/>
                                        </p:tgtEl>
                                      </p:cBhvr>
                                    </p:animEffect>
                                  </p:childTnLst>
                                </p:cTn>
                              </p:par>
                            </p:childTnLst>
                          </p:cTn>
                        </p:par>
                        <p:par>
                          <p:cTn id="13" fill="hold">
                            <p:stCondLst>
                              <p:cond delay="0"/>
                            </p:stCondLst>
                            <p:childTnLst>
                              <p:par>
                                <p:cTn id="14" presetID="22" presetClass="entr" presetSubtype="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2"/>
                </p:tgtEl>
              </p:cMediaNode>
            </p:audio>
          </p:childTnLst>
        </p:cTn>
      </p:par>
    </p:tnLst>
    <p:bldLst>
      <p:bldP spid="7"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37468" t="7154" r="36296" b="6325"/>
          <a:stretch>
            <a:fillRect/>
          </a:stretch>
        </p:blipFill>
        <p:spPr>
          <a:xfrm>
            <a:off x="1826430" y="1491100"/>
            <a:ext cx="3804299" cy="3875800"/>
          </a:xfrm>
          <a:prstGeom prst="rect">
            <a:avLst/>
          </a:prstGeom>
        </p:spPr>
      </p:pic>
      <p:grpSp>
        <p:nvGrpSpPr>
          <p:cNvPr id="7" name="组合 6"/>
          <p:cNvGrpSpPr/>
          <p:nvPr/>
        </p:nvGrpSpPr>
        <p:grpSpPr>
          <a:xfrm>
            <a:off x="1679997" y="3558209"/>
            <a:ext cx="1588953" cy="2278646"/>
            <a:chOff x="4276924" y="3708017"/>
            <a:chExt cx="1462626" cy="1581591"/>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6430" t="11173" r="14087" b="14221"/>
            <a:stretch>
              <a:fillRect/>
            </a:stretch>
          </p:blipFill>
          <p:spPr>
            <a:xfrm>
              <a:off x="4276924" y="3708017"/>
              <a:ext cx="1462626" cy="1581591"/>
            </a:xfrm>
            <a:prstGeom prst="rect">
              <a:avLst/>
            </a:prstGeom>
          </p:spPr>
        </p:pic>
        <p:sp>
          <p:nvSpPr>
            <p:cNvPr id="9" name="文本框 8"/>
            <p:cNvSpPr txBox="1"/>
            <p:nvPr/>
          </p:nvSpPr>
          <p:spPr>
            <a:xfrm>
              <a:off x="4536246" y="3962400"/>
              <a:ext cx="934915" cy="1202251"/>
            </a:xfrm>
            <a:prstGeom prst="rect">
              <a:avLst/>
            </a:prstGeom>
            <a:noFill/>
          </p:spPr>
          <p:txBody>
            <a:bodyPr vert="eaVert"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柳公权柳体" panose="02000000000000000000" pitchFamily="2" charset="-122"/>
                  <a:ea typeface="柳公权柳体" panose="02000000000000000000" pitchFamily="2" charset="-122"/>
                </a:rPr>
                <a:t>目录</a:t>
              </a:r>
              <a:endParaRPr lang="zh-CN" altLang="en-US" sz="5400" b="1" dirty="0">
                <a:solidFill>
                  <a:schemeClr val="bg1"/>
                </a:solidFill>
                <a:effectLst>
                  <a:outerShdw blurRad="38100" dist="38100" dir="2700000" algn="tl">
                    <a:srgbClr val="000000">
                      <a:alpha val="43137"/>
                    </a:srgbClr>
                  </a:outerShdw>
                </a:effectLst>
                <a:latin typeface="柳公权柳体" panose="02000000000000000000" pitchFamily="2" charset="-122"/>
                <a:ea typeface="柳公权柳体" panose="02000000000000000000" pitchFamily="2" charset="-122"/>
              </a:endParaRPr>
            </a:p>
          </p:txBody>
        </p:sp>
      </p:grpSp>
      <p:grpSp>
        <p:nvGrpSpPr>
          <p:cNvPr id="33" name="组合 32"/>
          <p:cNvGrpSpPr/>
          <p:nvPr/>
        </p:nvGrpSpPr>
        <p:grpSpPr>
          <a:xfrm>
            <a:off x="2469549" y="1500865"/>
            <a:ext cx="3652466" cy="3956050"/>
            <a:chOff x="2965036" y="1484313"/>
            <a:chExt cx="3652466" cy="3956050"/>
          </a:xfrm>
        </p:grpSpPr>
        <p:sp>
          <p:nvSpPr>
            <p:cNvPr id="31" name="弧形 30"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rot="64353">
              <a:off x="2965036" y="1484313"/>
              <a:ext cx="3649663" cy="3956050"/>
            </a:xfrm>
            <a:prstGeom prst="arc">
              <a:avLst>
                <a:gd name="adj1" fmla="val 16200000"/>
                <a:gd name="adj2" fmla="val 5866389"/>
              </a:avLst>
            </a:prstGeom>
            <a:noFill/>
            <a:ln>
              <a:solidFill>
                <a:srgbClr val="F7E506"/>
              </a:solidFill>
            </a:ln>
            <a:extLst>
              <a:ext uri="{909E8E84-426E-40DD-AFC4-6F175D3DCCD1}">
                <a14:hiddenFill xmlns:a14="http://schemas.microsoft.com/office/drawing/2010/main">
                  <a:solidFill>
                    <a:srgbClr val="00B050"/>
                  </a:solidFill>
                </a14:hiddenFill>
              </a:ext>
            </a:extLst>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
          <p:nvSpPr>
            <p:cNvPr id="12" name="椭圆 1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rot="1820311">
              <a:off x="5453516" y="1599615"/>
              <a:ext cx="153987" cy="152400"/>
            </a:xfrm>
            <a:prstGeom prst="ellipse">
              <a:avLst/>
            </a:prstGeom>
            <a:solidFill>
              <a:srgbClr val="F7E506"/>
            </a:solidFill>
            <a:ln>
              <a:solidFill>
                <a:srgbClr val="F7E50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1">
                <a:ln>
                  <a:noFill/>
                </a:ln>
                <a:solidFill>
                  <a:srgbClr val="FFFFFF"/>
                </a:solidFill>
                <a:effectLst/>
                <a:uLnTx/>
                <a:uFillTx/>
                <a:latin typeface="Arial" panose="020B0604020202020204"/>
                <a:ea typeface="宋体" panose="02010600030101010101" pitchFamily="2" charset="-122"/>
                <a:cs typeface="+mn-cs"/>
              </a:endParaRPr>
            </a:p>
          </p:txBody>
        </p:sp>
        <p:sp>
          <p:nvSpPr>
            <p:cNvPr id="13" name="椭圆 12"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rot="1820311">
              <a:off x="6374060" y="4175712"/>
              <a:ext cx="153988" cy="153988"/>
            </a:xfrm>
            <a:prstGeom prst="ellipse">
              <a:avLst/>
            </a:prstGeom>
            <a:solidFill>
              <a:srgbClr val="F7E506"/>
            </a:solidFill>
            <a:ln>
              <a:solidFill>
                <a:srgbClr val="F7E506">
                  <a:alpha val="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1">
                <a:ln>
                  <a:noFill/>
                </a:ln>
                <a:solidFill>
                  <a:srgbClr val="FFFFFF"/>
                </a:solidFill>
                <a:effectLst/>
                <a:uLnTx/>
                <a:uFillTx/>
                <a:latin typeface="Arial" panose="020B0604020202020204"/>
                <a:ea typeface="宋体" panose="02010600030101010101" pitchFamily="2" charset="-122"/>
                <a:cs typeface="+mn-cs"/>
              </a:endParaRPr>
            </a:p>
          </p:txBody>
        </p:sp>
        <p:sp>
          <p:nvSpPr>
            <p:cNvPr id="14" name="椭圆 1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rot="1820311">
              <a:off x="5366203" y="5208415"/>
              <a:ext cx="153988" cy="152400"/>
            </a:xfrm>
            <a:prstGeom prst="ellipse">
              <a:avLst/>
            </a:prstGeom>
            <a:solidFill>
              <a:srgbClr val="F7E506"/>
            </a:solidFill>
            <a:ln>
              <a:solidFill>
                <a:srgbClr val="F7E50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1">
                <a:ln>
                  <a:noFill/>
                </a:ln>
                <a:solidFill>
                  <a:srgbClr val="FFFFFF"/>
                </a:solidFill>
                <a:effectLst/>
                <a:uLnTx/>
                <a:uFillTx/>
                <a:latin typeface="Arial" panose="020B0604020202020204"/>
                <a:ea typeface="宋体" panose="02010600030101010101" pitchFamily="2" charset="-122"/>
                <a:cs typeface="+mn-cs"/>
              </a:endParaRPr>
            </a:p>
          </p:txBody>
        </p:sp>
        <p:sp>
          <p:nvSpPr>
            <p:cNvPr id="32" name="椭圆 3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rot="1820311">
              <a:off x="6463514" y="2836577"/>
              <a:ext cx="153988" cy="153988"/>
            </a:xfrm>
            <a:prstGeom prst="ellipse">
              <a:avLst/>
            </a:prstGeom>
            <a:solidFill>
              <a:srgbClr val="F7E506"/>
            </a:solidFill>
            <a:ln>
              <a:solidFill>
                <a:srgbClr val="F7E506">
                  <a:alpha val="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15" b="0" i="0" u="none" strike="noStrike" kern="1200" cap="none" spc="0" normalizeH="0" baseline="0" noProof="1">
                <a:ln>
                  <a:noFill/>
                </a:ln>
                <a:solidFill>
                  <a:srgbClr val="FFFFFF"/>
                </a:solidFill>
                <a:effectLst/>
                <a:uLnTx/>
                <a:uFillTx/>
                <a:latin typeface="Arial" panose="020B0604020202020204"/>
                <a:ea typeface="宋体" panose="02010600030101010101" pitchFamily="2" charset="-122"/>
                <a:cs typeface="+mn-cs"/>
              </a:endParaRPr>
            </a:p>
          </p:txBody>
        </p:sp>
      </p:grpSp>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2941" t="13556" r="76309" b="50222"/>
          <a:stretch>
            <a:fillRect/>
          </a:stretch>
        </p:blipFill>
        <p:spPr>
          <a:xfrm>
            <a:off x="6150362" y="1176186"/>
            <a:ext cx="838200" cy="823052"/>
          </a:xfrm>
          <a:prstGeom prst="rect">
            <a:avLst/>
          </a:prstGeom>
        </p:spPr>
      </p:pic>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2941" t="13556" r="76309" b="50222"/>
          <a:stretch>
            <a:fillRect/>
          </a:stretch>
        </p:blipFill>
        <p:spPr>
          <a:xfrm>
            <a:off x="6150362" y="2532557"/>
            <a:ext cx="838200" cy="823052"/>
          </a:xfrm>
          <a:prstGeom prst="rect">
            <a:avLst/>
          </a:prstGeom>
        </p:spPr>
      </p:pic>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l="2941" t="13556" r="76309" b="50222"/>
          <a:stretch>
            <a:fillRect/>
          </a:stretch>
        </p:blipFill>
        <p:spPr>
          <a:xfrm>
            <a:off x="6150362" y="3888928"/>
            <a:ext cx="838200" cy="823052"/>
          </a:xfrm>
          <a:prstGeom prst="rect">
            <a:avLst/>
          </a:prstGeom>
        </p:spPr>
      </p:pic>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l="2941" t="13556" r="76309" b="50222"/>
          <a:stretch>
            <a:fillRect/>
          </a:stretch>
        </p:blipFill>
        <p:spPr>
          <a:xfrm>
            <a:off x="6150362" y="5245299"/>
            <a:ext cx="838200" cy="823052"/>
          </a:xfrm>
          <a:prstGeom prst="rect">
            <a:avLst/>
          </a:prstGeom>
        </p:spPr>
      </p:pic>
      <p:sp>
        <p:nvSpPr>
          <p:cNvPr id="2" name="文本框 1"/>
          <p:cNvSpPr txBox="1"/>
          <p:nvPr/>
        </p:nvSpPr>
        <p:spPr>
          <a:xfrm>
            <a:off x="7094821" y="1176186"/>
            <a:ext cx="2441694" cy="769441"/>
          </a:xfrm>
          <a:prstGeom prst="rect">
            <a:avLst/>
          </a:prstGeom>
          <a:noFill/>
        </p:spPr>
        <p:txBody>
          <a:bodyPr wrap="none" rtlCol="0">
            <a:spAutoFit/>
          </a:bodyPr>
          <a:lstStyle/>
          <a:p>
            <a:r>
              <a:rPr lang="zh-CN" altLang="en-US" sz="4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刺绣简介</a:t>
            </a:r>
            <a:endParaRPr lang="zh-CN" altLang="en-US" sz="4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19" name="文本框 18"/>
          <p:cNvSpPr txBox="1"/>
          <p:nvPr/>
        </p:nvSpPr>
        <p:spPr>
          <a:xfrm>
            <a:off x="7094821" y="2533643"/>
            <a:ext cx="2441694" cy="769441"/>
          </a:xfrm>
          <a:prstGeom prst="rect">
            <a:avLst/>
          </a:prstGeom>
          <a:noFill/>
        </p:spPr>
        <p:txBody>
          <a:bodyPr wrap="none" rtlCol="0">
            <a:spAutoFit/>
          </a:bodyPr>
          <a:lstStyle/>
          <a:p>
            <a:r>
              <a:rPr lang="zh-CN" altLang="en-US" sz="4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刺绣分类</a:t>
            </a:r>
            <a:endParaRPr lang="zh-CN" altLang="en-US" sz="4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20" name="文本框 19"/>
          <p:cNvSpPr txBox="1"/>
          <p:nvPr/>
        </p:nvSpPr>
        <p:spPr>
          <a:xfrm>
            <a:off x="7094821" y="3891100"/>
            <a:ext cx="2441694" cy="769441"/>
          </a:xfrm>
          <a:prstGeom prst="rect">
            <a:avLst/>
          </a:prstGeom>
          <a:noFill/>
        </p:spPr>
        <p:txBody>
          <a:bodyPr wrap="none" rtlCol="0">
            <a:spAutoFit/>
          </a:bodyPr>
          <a:lstStyle/>
          <a:p>
            <a:r>
              <a:rPr lang="zh-CN" altLang="en-US" sz="4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刺绣诗词</a:t>
            </a:r>
            <a:endParaRPr lang="zh-CN" altLang="en-US" sz="4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21" name="文本框 20"/>
          <p:cNvSpPr txBox="1"/>
          <p:nvPr/>
        </p:nvSpPr>
        <p:spPr>
          <a:xfrm>
            <a:off x="7094821" y="5248557"/>
            <a:ext cx="2441694" cy="769441"/>
          </a:xfrm>
          <a:prstGeom prst="rect">
            <a:avLst/>
          </a:prstGeom>
          <a:noFill/>
        </p:spPr>
        <p:txBody>
          <a:bodyPr wrap="none" rtlCol="0">
            <a:spAutoFit/>
          </a:bodyPr>
          <a:lstStyle/>
          <a:p>
            <a:r>
              <a:rPr lang="zh-CN" altLang="en-US" sz="4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刺绣中国</a:t>
            </a:r>
            <a:endParaRPr lang="zh-CN" altLang="en-US" sz="4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22" presetClass="entr" presetSubtype="1" fill="hold"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up)">
                                      <p:cBhvr>
                                        <p:cTn id="14" dur="500"/>
                                        <p:tgtEl>
                                          <p:spTgt spid="33"/>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childTnLst>
                                </p:cTn>
                              </p:par>
                              <p:par>
                                <p:cTn id="18" presetID="10"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750"/>
                                        <p:tgtEl>
                                          <p:spTgt spid="16"/>
                                        </p:tgtEl>
                                      </p:cBhvr>
                                    </p:animEffect>
                                  </p:childTnLst>
                                </p:cTn>
                              </p:par>
                              <p:par>
                                <p:cTn id="21" presetID="10"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75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750"/>
                                        <p:tgtEl>
                                          <p:spTgt spid="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750"/>
                                        <p:tgtEl>
                                          <p:spTgt spid="2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7468" t="7154" r="36296" b="6325"/>
          <a:stretch>
            <a:fillRect/>
          </a:stretch>
        </p:blipFill>
        <p:spPr>
          <a:xfrm>
            <a:off x="3648795" y="1020581"/>
            <a:ext cx="4894410" cy="4986399"/>
          </a:xfrm>
          <a:prstGeom prst="rect">
            <a:avLst/>
          </a:prstGeom>
        </p:spPr>
      </p:pic>
      <p:sp>
        <p:nvSpPr>
          <p:cNvPr id="5" name="文本框 4"/>
          <p:cNvSpPr txBox="1"/>
          <p:nvPr/>
        </p:nvSpPr>
        <p:spPr>
          <a:xfrm>
            <a:off x="2925901" y="3135719"/>
            <a:ext cx="6340197" cy="830997"/>
          </a:xfrm>
          <a:prstGeom prst="rect">
            <a:avLst/>
          </a:prstGeom>
          <a:solidFill>
            <a:srgbClr val="1F4049"/>
          </a:solidFill>
        </p:spPr>
        <p:txBody>
          <a:bodyPr wrap="none" rtlCol="0">
            <a:spAutoFit/>
          </a:bodyPr>
          <a:lstStyle/>
          <a:p>
            <a:r>
              <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第壹部分</a:t>
            </a:r>
            <a:r>
              <a:rPr lang="en-US" altLang="zh-CN"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a:t>
            </a:r>
            <a:r>
              <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刺绣简介</a:t>
            </a:r>
            <a:endPar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75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74106" r="70673"/>
          <a:stretch>
            <a:fillRect/>
          </a:stretch>
        </p:blipFill>
        <p:spPr>
          <a:xfrm>
            <a:off x="0" y="426720"/>
            <a:ext cx="3505200" cy="4831080"/>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50399" t="74106"/>
          <a:stretch>
            <a:fillRect/>
          </a:stretch>
        </p:blipFill>
        <p:spPr>
          <a:xfrm>
            <a:off x="9174480" y="4741892"/>
            <a:ext cx="3017520" cy="2459007"/>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66474" t="13333" r="19405" b="62222"/>
          <a:stretch>
            <a:fillRect/>
          </a:stretch>
        </p:blipFill>
        <p:spPr>
          <a:xfrm>
            <a:off x="9174480" y="938329"/>
            <a:ext cx="1569721" cy="4111194"/>
          </a:xfrm>
          <a:prstGeom prst="rect">
            <a:avLst/>
          </a:prstGeom>
        </p:spPr>
      </p:pic>
      <p:sp>
        <p:nvSpPr>
          <p:cNvPr id="7" name="文本框 6"/>
          <p:cNvSpPr txBox="1"/>
          <p:nvPr/>
        </p:nvSpPr>
        <p:spPr>
          <a:xfrm>
            <a:off x="9789914" y="1972525"/>
            <a:ext cx="553998" cy="2185684"/>
          </a:xfrm>
          <a:prstGeom prst="rect">
            <a:avLst/>
          </a:prstGeom>
          <a:noFill/>
        </p:spPr>
        <p:txBody>
          <a:bodyPr vert="eaVert" wrap="square" rtlCol="0">
            <a:spAutoFit/>
          </a:bodyPr>
          <a:lstStyle/>
          <a:p>
            <a:r>
              <a:rPr lang="zh-CN" altLang="zh-CN" sz="2400" b="1" dirty="0">
                <a:solidFill>
                  <a:schemeClr val="bg1"/>
                </a:solidFill>
                <a:latin typeface="华文新魏" panose="02010800040101010101" pitchFamily="2" charset="-122"/>
                <a:ea typeface="华文新魏" panose="02010800040101010101" pitchFamily="2" charset="-122"/>
              </a:rPr>
              <a:t>中国四大名绣</a:t>
            </a:r>
            <a:endPar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8" name="矩形 7"/>
          <p:cNvSpPr/>
          <p:nvPr/>
        </p:nvSpPr>
        <p:spPr>
          <a:xfrm>
            <a:off x="3448289" y="1911463"/>
            <a:ext cx="5726191" cy="3404778"/>
          </a:xfrm>
          <a:prstGeom prst="rect">
            <a:avLst/>
          </a:prstGeom>
        </p:spPr>
        <p:txBody>
          <a:bodyPr wrap="square">
            <a:spAutoFit/>
          </a:bodyPr>
          <a:lstStyle/>
          <a:p>
            <a:pPr algn="just">
              <a:lnSpc>
                <a:spcPct val="150000"/>
              </a:lnSpc>
              <a:spcAft>
                <a:spcPts val="0"/>
              </a:spcAft>
            </a:pPr>
            <a:r>
              <a:rPr lang="en-US" altLang="zh-CN"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    </a:t>
            </a:r>
            <a:r>
              <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四大名绣，指的是我国刺绣中的苏绣、湘绣、粤绣、蜀绣。刺绣，古称针绣，是用绣针引彩线，按设计的花纹在纺织品上刺绣运针，以绣迹构成花纹图案的一种工艺。刺绣作为一个地域广泛的手工艺品，各个国家、各个民族通过长期的积累和发展，都有其自身的特长和优势。</a:t>
            </a:r>
            <a:endParaRPr lang="en-US"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endParaRPr>
          </a:p>
          <a:p>
            <a:pPr algn="just">
              <a:lnSpc>
                <a:spcPct val="150000"/>
              </a:lnSpc>
              <a:spcAft>
                <a:spcPts val="0"/>
              </a:spcAft>
            </a:pPr>
            <a:r>
              <a:rPr lang="en-US"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    </a:t>
            </a:r>
            <a:r>
              <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除了四大名绣，在我国还有京绣、鲁绣、汴绣、瓯绣、杭绣、汉绣、闽绣等地方名绣，而我国的少数民族如维吾尔、彝、傣、布依、哈萨克、瑶、苗、土家、景颇、侗、白、壮、蒙古、藏等也都有自己特色的民族刺绣。</a:t>
            </a:r>
            <a:endPar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endParaRPr>
          </a:p>
        </p:txBody>
      </p:sp>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2941" t="13556" r="76309" b="50222"/>
          <a:stretch>
            <a:fillRect/>
          </a:stretch>
        </p:blipFill>
        <p:spPr>
          <a:xfrm>
            <a:off x="3286245" y="1499937"/>
            <a:ext cx="838200" cy="82305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4" presetClass="entr" presetSubtype="5"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vertical)">
                                      <p:cBhvr>
                                        <p:cTn id="10" dur="500"/>
                                        <p:tgtEl>
                                          <p:spTgt spid="6"/>
                                        </p:tgtEl>
                                      </p:cBhvr>
                                    </p:animEffect>
                                  </p:childTnLst>
                                </p:cTn>
                              </p:par>
                              <p:par>
                                <p:cTn id="11" presetID="14" presetClass="entr" presetSubtype="5"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75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27586" y="853433"/>
            <a:ext cx="8336827" cy="2575567"/>
          </a:xfrm>
          <a:prstGeom prst="rect">
            <a:avLst/>
          </a:prstGeom>
        </p:spPr>
      </p:pic>
      <p:sp>
        <p:nvSpPr>
          <p:cNvPr id="6" name="文本框 5"/>
          <p:cNvSpPr txBox="1"/>
          <p:nvPr/>
        </p:nvSpPr>
        <p:spPr>
          <a:xfrm>
            <a:off x="2168081" y="3215639"/>
            <a:ext cx="1169551" cy="3307073"/>
          </a:xfrm>
          <a:prstGeom prst="rect">
            <a:avLst/>
          </a:prstGeom>
          <a:noFill/>
        </p:spPr>
        <p:txBody>
          <a:bodyPr vert="eaVert" wrap="square" rtlCol="0">
            <a:spAutoFit/>
          </a:bodyPr>
          <a:lstStyle/>
          <a:p>
            <a:r>
              <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苏绣已有两千六百多年历史，在宋代已具相当规模，在苏州就出现有绣衣坊、绣花弄、滚绣坊、绣线巷等生产集中的坊巷。</a:t>
            </a:r>
            <a:endPar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endParaRPr>
          </a:p>
        </p:txBody>
      </p:sp>
      <p:sp>
        <p:nvSpPr>
          <p:cNvPr id="8" name="文本框 7"/>
          <p:cNvSpPr txBox="1"/>
          <p:nvPr/>
        </p:nvSpPr>
        <p:spPr>
          <a:xfrm>
            <a:off x="3178016" y="3215639"/>
            <a:ext cx="738664" cy="1031693"/>
          </a:xfrm>
          <a:prstGeom prst="rect">
            <a:avLst/>
          </a:prstGeom>
          <a:noFill/>
        </p:spPr>
        <p:txBody>
          <a:bodyPr vert="eaVert" wrap="none" rtlCol="0">
            <a:spAutoFit/>
          </a:bodyPr>
          <a:lstStyle/>
          <a:p>
            <a:r>
              <a:rPr lang="zh-CN" altLang="zh-CN" sz="3600" b="1" kern="1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cs typeface="Times New Roman" panose="02020603050405020304" pitchFamily="18" charset="0"/>
              </a:rPr>
              <a:t>苏绣</a:t>
            </a:r>
            <a:endParaRPr lang="zh-CN" altLang="en-US" sz="36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9" name="文本框 8"/>
          <p:cNvSpPr txBox="1"/>
          <p:nvPr/>
        </p:nvSpPr>
        <p:spPr>
          <a:xfrm>
            <a:off x="5490401" y="3215639"/>
            <a:ext cx="1169551" cy="3307073"/>
          </a:xfrm>
          <a:prstGeom prst="rect">
            <a:avLst/>
          </a:prstGeom>
          <a:noFill/>
        </p:spPr>
        <p:txBody>
          <a:bodyPr vert="eaVert" wrap="square" rtlCol="0">
            <a:spAutoFit/>
          </a:bodyPr>
          <a:lstStyle/>
          <a:p>
            <a:r>
              <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苏绣已有两千六百多年历史，在宋代已具相当规模，在苏州就出现有绣衣坊、绣花弄、滚绣坊、绣线巷等生产集中的坊巷。</a:t>
            </a:r>
            <a:endPar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endParaRPr>
          </a:p>
        </p:txBody>
      </p:sp>
      <p:sp>
        <p:nvSpPr>
          <p:cNvPr id="10" name="文本框 9"/>
          <p:cNvSpPr txBox="1"/>
          <p:nvPr/>
        </p:nvSpPr>
        <p:spPr>
          <a:xfrm>
            <a:off x="6500336" y="3215639"/>
            <a:ext cx="738664" cy="1031693"/>
          </a:xfrm>
          <a:prstGeom prst="rect">
            <a:avLst/>
          </a:prstGeom>
          <a:noFill/>
        </p:spPr>
        <p:txBody>
          <a:bodyPr vert="eaVert" wrap="none" rtlCol="0">
            <a:spAutoFit/>
          </a:bodyPr>
          <a:lstStyle/>
          <a:p>
            <a:r>
              <a:rPr lang="zh-CN" altLang="en-US" sz="3600" b="1" kern="1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cs typeface="Times New Roman" panose="02020603050405020304" pitchFamily="18" charset="0"/>
              </a:rPr>
              <a:t>湘</a:t>
            </a:r>
            <a:r>
              <a:rPr lang="zh-CN" altLang="zh-CN" sz="3600" b="1" kern="1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cs typeface="Times New Roman" panose="02020603050405020304" pitchFamily="18" charset="0"/>
              </a:rPr>
              <a:t>绣</a:t>
            </a:r>
            <a:endParaRPr lang="zh-CN" altLang="en-US" sz="36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11" name="文本框 10"/>
          <p:cNvSpPr txBox="1"/>
          <p:nvPr/>
        </p:nvSpPr>
        <p:spPr>
          <a:xfrm>
            <a:off x="8607254" y="3215639"/>
            <a:ext cx="1169551" cy="3307073"/>
          </a:xfrm>
          <a:prstGeom prst="rect">
            <a:avLst/>
          </a:prstGeom>
          <a:noFill/>
        </p:spPr>
        <p:txBody>
          <a:bodyPr vert="eaVert" wrap="square" rtlCol="0">
            <a:spAutoFit/>
          </a:bodyPr>
          <a:lstStyle/>
          <a:p>
            <a:r>
              <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苏绣已有两千六百多年历史，在宋代已具相当规模，在苏州就出现有绣衣坊、绣花弄、滚绣坊、绣线巷等生产集中的坊巷。</a:t>
            </a:r>
            <a:endPar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endParaRPr>
          </a:p>
        </p:txBody>
      </p:sp>
      <p:sp>
        <p:nvSpPr>
          <p:cNvPr id="12" name="文本框 11"/>
          <p:cNvSpPr txBox="1"/>
          <p:nvPr/>
        </p:nvSpPr>
        <p:spPr>
          <a:xfrm>
            <a:off x="9617189" y="3215639"/>
            <a:ext cx="738664" cy="1031693"/>
          </a:xfrm>
          <a:prstGeom prst="rect">
            <a:avLst/>
          </a:prstGeom>
          <a:noFill/>
        </p:spPr>
        <p:txBody>
          <a:bodyPr vert="eaVert" wrap="none" rtlCol="0">
            <a:spAutoFit/>
          </a:bodyPr>
          <a:lstStyle/>
          <a:p>
            <a:r>
              <a:rPr lang="zh-CN" altLang="en-US" sz="3600" b="1" kern="1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cs typeface="Times New Roman" panose="02020603050405020304" pitchFamily="18" charset="0"/>
              </a:rPr>
              <a:t>粤</a:t>
            </a:r>
            <a:r>
              <a:rPr lang="zh-CN" altLang="zh-CN" sz="3600" b="1" kern="100"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cs typeface="Times New Roman" panose="02020603050405020304" pitchFamily="18" charset="0"/>
              </a:rPr>
              <a:t>绣</a:t>
            </a:r>
            <a:endParaRPr lang="zh-CN" altLang="en-US" sz="36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750"/>
                                        <p:tgtEl>
                                          <p:spTgt spid="4"/>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par>
                          <p:cTn id="28" fill="hold">
                            <p:stCondLst>
                              <p:cond delay="3500"/>
                            </p:stCondLst>
                            <p:childTnLst>
                              <p:par>
                                <p:cTn id="29" presetID="16" presetClass="entr" presetSubtype="2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1012" y="1827341"/>
            <a:ext cx="3557587" cy="3695253"/>
          </a:xfrm>
          <a:prstGeom prst="rect">
            <a:avLst/>
          </a:prstGeom>
        </p:spPr>
      </p:pic>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l="66474" t="13333" r="19405" b="62222"/>
          <a:stretch>
            <a:fillRect/>
          </a:stretch>
        </p:blipFill>
        <p:spPr>
          <a:xfrm>
            <a:off x="3855719" y="1624129"/>
            <a:ext cx="1569721" cy="4111194"/>
          </a:xfrm>
          <a:prstGeom prst="rect">
            <a:avLst/>
          </a:prstGeom>
        </p:spPr>
      </p:pic>
      <p:sp>
        <p:nvSpPr>
          <p:cNvPr id="8" name="文本框 7"/>
          <p:cNvSpPr txBox="1"/>
          <p:nvPr/>
        </p:nvSpPr>
        <p:spPr>
          <a:xfrm>
            <a:off x="4362687" y="2658325"/>
            <a:ext cx="738664" cy="2185684"/>
          </a:xfrm>
          <a:prstGeom prst="rect">
            <a:avLst/>
          </a:prstGeom>
          <a:noFill/>
        </p:spPr>
        <p:txBody>
          <a:bodyPr vert="eaVert" wrap="square" rtlCol="0">
            <a:spAutoFit/>
          </a:bodyPr>
          <a:lstStyle/>
          <a:p>
            <a:r>
              <a:rPr lang="zh-CN" altLang="en-US" sz="36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刺绣简介</a:t>
            </a:r>
            <a:endParaRPr lang="zh-CN" altLang="en-US" sz="36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9" name="矩形 8"/>
          <p:cNvSpPr/>
          <p:nvPr/>
        </p:nvSpPr>
        <p:spPr>
          <a:xfrm>
            <a:off x="5614988" y="2551837"/>
            <a:ext cx="5342572" cy="2250616"/>
          </a:xfrm>
          <a:prstGeom prst="rect">
            <a:avLst/>
          </a:prstGeom>
        </p:spPr>
        <p:txBody>
          <a:bodyPr wrap="square">
            <a:spAutoFit/>
          </a:bodyPr>
          <a:lstStyle/>
          <a:p>
            <a:pPr>
              <a:lnSpc>
                <a:spcPct val="150000"/>
              </a:lnSpc>
            </a:pP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刺绣</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  </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，古代称之为针绣，是用绣针引彩线，将设计的花纹在纺织品上刺绣运针，以绣迹构成花纹图案的一种工艺。古代称“黹”、“针黹”。因刺绣多为妇女所作，故属于</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女红</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的一个重要部分。刺绣是中国古老的手工技艺之一，中国的手工刺绣工艺，已经有</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2000</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多年历史了。据《尚书》载，远在</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4000</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多年前的章服制度，就规定“衣画而裳绣”。</a:t>
            </a:r>
            <a:endPar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2941" t="13556" r="76309" b="50222"/>
          <a:stretch>
            <a:fillRect/>
          </a:stretch>
        </p:blipFill>
        <p:spPr>
          <a:xfrm>
            <a:off x="5425439" y="1835273"/>
            <a:ext cx="838200" cy="82305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2)">
                                      <p:cBhvr>
                                        <p:cTn id="7" dur="750"/>
                                        <p:tgtEl>
                                          <p:spTgt spid="5"/>
                                        </p:tgtEl>
                                      </p:cBhvr>
                                    </p:animEffect>
                                  </p:childTnLst>
                                </p:cTn>
                              </p:par>
                              <p:par>
                                <p:cTn id="8" presetID="14" presetClass="entr" presetSubtype="5"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vertical)">
                                      <p:cBhvr>
                                        <p:cTn id="10" dur="500"/>
                                        <p:tgtEl>
                                          <p:spTgt spid="7"/>
                                        </p:tgtEl>
                                      </p:cBhvr>
                                    </p:animEffect>
                                  </p:childTnLst>
                                </p:cTn>
                              </p:par>
                              <p:par>
                                <p:cTn id="11" presetID="14" presetClass="entr" presetSubtype="5"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vertical)">
                                      <p:cBhvr>
                                        <p:cTn id="13" dur="500"/>
                                        <p:tgtEl>
                                          <p:spTgt spid="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527" y="-209815"/>
            <a:ext cx="12192000" cy="6858000"/>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l="27875" t="13111" r="31875" b="15111"/>
          <a:stretch>
            <a:fillRect/>
          </a:stretch>
        </p:blipFill>
        <p:spPr>
          <a:xfrm>
            <a:off x="1525605" y="3020249"/>
            <a:ext cx="2020645" cy="202692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l="27875" t="13111" r="31875" b="15111"/>
          <a:stretch>
            <a:fillRect/>
          </a:stretch>
        </p:blipFill>
        <p:spPr>
          <a:xfrm>
            <a:off x="3879139" y="3020249"/>
            <a:ext cx="2020645" cy="2026920"/>
          </a:xfrm>
          <a:prstGeom prst="rect">
            <a:avLst/>
          </a:prstGeom>
        </p:spPr>
      </p:pic>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l="27875" t="13111" r="31875" b="15111"/>
          <a:stretch>
            <a:fillRect/>
          </a:stretch>
        </p:blipFill>
        <p:spPr>
          <a:xfrm>
            <a:off x="6232673" y="3020249"/>
            <a:ext cx="2020645" cy="2026920"/>
          </a:xfrm>
          <a:prstGeom prst="rect">
            <a:avLst/>
          </a:prstGeom>
        </p:spPr>
      </p:pic>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l="27875" t="13111" r="31875" b="15111"/>
          <a:stretch>
            <a:fillRect/>
          </a:stretch>
        </p:blipFill>
        <p:spPr>
          <a:xfrm>
            <a:off x="8586206" y="3020249"/>
            <a:ext cx="2020645" cy="2026920"/>
          </a:xfrm>
          <a:prstGeom prst="rect">
            <a:avLst/>
          </a:prstGeom>
        </p:spPr>
      </p:pic>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l="2941" t="13556" r="76309" b="50222"/>
          <a:stretch>
            <a:fillRect/>
          </a:stretch>
        </p:blipFill>
        <p:spPr>
          <a:xfrm>
            <a:off x="2084743" y="2247901"/>
            <a:ext cx="838200" cy="823052"/>
          </a:xfrm>
          <a:prstGeom prst="rect">
            <a:avLst/>
          </a:prstGeom>
        </p:spPr>
      </p:pic>
      <p:pic>
        <p:nvPicPr>
          <p:cNvPr id="15" name="图片 14"/>
          <p:cNvPicPr>
            <a:picLocks noChangeAspect="1"/>
          </p:cNvPicPr>
          <p:nvPr/>
        </p:nvPicPr>
        <p:blipFill rotWithShape="1">
          <a:blip r:embed="rId2">
            <a:extLst>
              <a:ext uri="{28A0092B-C50C-407E-A947-70E740481C1C}">
                <a14:useLocalDpi xmlns:a14="http://schemas.microsoft.com/office/drawing/2010/main" val="0"/>
              </a:ext>
            </a:extLst>
          </a:blip>
          <a:srcRect l="2941" t="13556" r="76309" b="50222"/>
          <a:stretch>
            <a:fillRect/>
          </a:stretch>
        </p:blipFill>
        <p:spPr>
          <a:xfrm>
            <a:off x="4411456" y="2247901"/>
            <a:ext cx="838200" cy="823052"/>
          </a:xfrm>
          <a:prstGeom prst="rect">
            <a:avLst/>
          </a:prstGeom>
        </p:spPr>
      </p:pic>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l="2941" t="13556" r="76309" b="50222"/>
          <a:stretch>
            <a:fillRect/>
          </a:stretch>
        </p:blipFill>
        <p:spPr>
          <a:xfrm>
            <a:off x="6738169" y="2247901"/>
            <a:ext cx="838200" cy="823052"/>
          </a:xfrm>
          <a:prstGeom prst="rect">
            <a:avLst/>
          </a:prstGeom>
        </p:spPr>
      </p:pic>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9064883" y="2247901"/>
            <a:ext cx="838200" cy="823052"/>
          </a:xfrm>
          <a:prstGeom prst="rect">
            <a:avLst/>
          </a:prstGeom>
        </p:spPr>
      </p:pic>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rot="16200000">
            <a:off x="5290186" y="-2044956"/>
            <a:ext cx="1611628" cy="6775965"/>
          </a:xfrm>
          <a:prstGeom prst="rect">
            <a:avLst/>
          </a:prstGeom>
        </p:spPr>
      </p:pic>
      <p:sp>
        <p:nvSpPr>
          <p:cNvPr id="2" name="文本框 1"/>
          <p:cNvSpPr txBox="1"/>
          <p:nvPr/>
        </p:nvSpPr>
        <p:spPr>
          <a:xfrm>
            <a:off x="4648200" y="1112193"/>
            <a:ext cx="2954655" cy="461665"/>
          </a:xfrm>
          <a:prstGeom prst="rect">
            <a:avLst/>
          </a:prstGeom>
          <a:noFill/>
        </p:spPr>
        <p:txBody>
          <a:bodyPr wrap="none" rtlCol="0">
            <a:spAutoFit/>
          </a:bodyPr>
          <a:lstStyle/>
          <a:p>
            <a:r>
              <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沿传迄今，针法多样</a:t>
            </a:r>
            <a:endPar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20" name="文本框 19"/>
          <p:cNvSpPr txBox="1"/>
          <p:nvPr/>
        </p:nvSpPr>
        <p:spPr>
          <a:xfrm>
            <a:off x="1874810" y="3710543"/>
            <a:ext cx="1107996" cy="646331"/>
          </a:xfrm>
          <a:prstGeom prst="rect">
            <a:avLst/>
          </a:prstGeom>
          <a:noFill/>
        </p:spPr>
        <p:txBody>
          <a:bodyPr wrap="none" rtlCol="0">
            <a:spAutoFit/>
          </a:bodyPr>
          <a:lstStyle/>
          <a:p>
            <a:r>
              <a:rPr lang="zh-CN" altLang="zh-CN" sz="3600" b="1" dirty="0">
                <a:solidFill>
                  <a:schemeClr val="bg1"/>
                </a:solidFill>
                <a:latin typeface="隶书" panose="02010509060101010101" pitchFamily="49" charset="-122"/>
                <a:ea typeface="隶书" panose="02010509060101010101" pitchFamily="49" charset="-122"/>
              </a:rPr>
              <a:t>齐针</a:t>
            </a:r>
            <a:endParaRPr lang="zh-CN" altLang="en-US" sz="3600" b="1"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sp>
        <p:nvSpPr>
          <p:cNvPr id="21" name="文本框 20"/>
          <p:cNvSpPr txBox="1"/>
          <p:nvPr/>
        </p:nvSpPr>
        <p:spPr>
          <a:xfrm>
            <a:off x="4336421" y="3710542"/>
            <a:ext cx="1107996" cy="646331"/>
          </a:xfrm>
          <a:prstGeom prst="rect">
            <a:avLst/>
          </a:prstGeom>
          <a:noFill/>
        </p:spPr>
        <p:txBody>
          <a:bodyPr wrap="none" rtlCol="0">
            <a:spAutoFit/>
          </a:bodyPr>
          <a:lstStyle/>
          <a:p>
            <a:r>
              <a:rPr lang="zh-CN" altLang="zh-CN" sz="3600" b="1" dirty="0">
                <a:solidFill>
                  <a:schemeClr val="bg1"/>
                </a:solidFill>
                <a:latin typeface="隶书" panose="02010509060101010101" pitchFamily="49" charset="-122"/>
                <a:ea typeface="隶书" panose="02010509060101010101" pitchFamily="49" charset="-122"/>
                <a:cs typeface="Times New Roman" panose="02020603050405020304" pitchFamily="18" charset="0"/>
              </a:rPr>
              <a:t>套针</a:t>
            </a:r>
            <a:endParaRPr lang="zh-CN" altLang="en-US" sz="3600" b="1"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sp>
        <p:nvSpPr>
          <p:cNvPr id="22" name="文本框 21"/>
          <p:cNvSpPr txBox="1"/>
          <p:nvPr/>
        </p:nvSpPr>
        <p:spPr>
          <a:xfrm>
            <a:off x="6432302" y="3710539"/>
            <a:ext cx="1569660" cy="646331"/>
          </a:xfrm>
          <a:prstGeom prst="rect">
            <a:avLst/>
          </a:prstGeom>
          <a:noFill/>
        </p:spPr>
        <p:txBody>
          <a:bodyPr wrap="none" rtlCol="0">
            <a:spAutoFit/>
          </a:bodyPr>
          <a:lstStyle/>
          <a:p>
            <a:r>
              <a:rPr lang="zh-CN" altLang="en-US" sz="3600" b="1" dirty="0">
                <a:solidFill>
                  <a:schemeClr val="bg1"/>
                </a:solidFill>
                <a:latin typeface="隶书" panose="02010509060101010101" pitchFamily="49" charset="-122"/>
                <a:ea typeface="隶书" panose="02010509060101010101" pitchFamily="49" charset="-122"/>
              </a:rPr>
              <a:t>长短</a:t>
            </a:r>
            <a:r>
              <a:rPr lang="zh-CN" altLang="zh-CN" sz="3600" b="1" dirty="0">
                <a:solidFill>
                  <a:schemeClr val="bg1"/>
                </a:solidFill>
                <a:latin typeface="隶书" panose="02010509060101010101" pitchFamily="49" charset="-122"/>
                <a:ea typeface="隶书" panose="02010509060101010101" pitchFamily="49" charset="-122"/>
              </a:rPr>
              <a:t>针</a:t>
            </a:r>
            <a:endParaRPr lang="zh-CN" altLang="en-US" sz="3600" b="1"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sp>
        <p:nvSpPr>
          <p:cNvPr id="23" name="文本框 22"/>
          <p:cNvSpPr txBox="1"/>
          <p:nvPr/>
        </p:nvSpPr>
        <p:spPr>
          <a:xfrm>
            <a:off x="8811698" y="3730269"/>
            <a:ext cx="1569660" cy="646331"/>
          </a:xfrm>
          <a:prstGeom prst="rect">
            <a:avLst/>
          </a:prstGeom>
          <a:noFill/>
        </p:spPr>
        <p:txBody>
          <a:bodyPr wrap="none" rtlCol="0">
            <a:spAutoFit/>
          </a:bodyPr>
          <a:lstStyle/>
          <a:p>
            <a:r>
              <a:rPr lang="zh-CN" altLang="en-US" sz="3600" b="1" dirty="0">
                <a:solidFill>
                  <a:schemeClr val="bg1"/>
                </a:solidFill>
                <a:latin typeface="隶书" panose="02010509060101010101" pitchFamily="49" charset="-122"/>
                <a:ea typeface="隶书" panose="02010509060101010101" pitchFamily="49" charset="-122"/>
              </a:rPr>
              <a:t>打子</a:t>
            </a:r>
            <a:r>
              <a:rPr lang="zh-CN" altLang="zh-CN" sz="3600" b="1" dirty="0">
                <a:solidFill>
                  <a:schemeClr val="bg1"/>
                </a:solidFill>
                <a:latin typeface="隶书" panose="02010509060101010101" pitchFamily="49" charset="-122"/>
                <a:ea typeface="隶书" panose="02010509060101010101" pitchFamily="49" charset="-122"/>
              </a:rPr>
              <a:t>针</a:t>
            </a:r>
            <a:endParaRPr lang="zh-CN" altLang="en-US" sz="3600" b="1"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sp>
        <p:nvSpPr>
          <p:cNvPr id="18" name="矩形 17"/>
          <p:cNvSpPr/>
          <p:nvPr/>
        </p:nvSpPr>
        <p:spPr>
          <a:xfrm>
            <a:off x="1197958" y="5054537"/>
            <a:ext cx="2461699" cy="773289"/>
          </a:xfrm>
          <a:prstGeom prst="rect">
            <a:avLst/>
          </a:prstGeom>
        </p:spPr>
        <p:txBody>
          <a:bodyPr wrap="square">
            <a:spAutoFit/>
          </a:bodyPr>
          <a:lstStyle/>
          <a:p>
            <a:pPr algn="ctr">
              <a:lnSpc>
                <a:spcPct val="150000"/>
              </a:lnSpc>
            </a:pP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刺绣</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  </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，古代称之为针绣，是用绣针引彩线</a:t>
            </a:r>
            <a:endPar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sp>
        <p:nvSpPr>
          <p:cNvPr id="24" name="矩形 23"/>
          <p:cNvSpPr/>
          <p:nvPr/>
        </p:nvSpPr>
        <p:spPr>
          <a:xfrm>
            <a:off x="3660707" y="5054537"/>
            <a:ext cx="2461699" cy="773289"/>
          </a:xfrm>
          <a:prstGeom prst="rect">
            <a:avLst/>
          </a:prstGeom>
        </p:spPr>
        <p:txBody>
          <a:bodyPr wrap="square">
            <a:spAutoFit/>
          </a:bodyPr>
          <a:lstStyle/>
          <a:p>
            <a:pPr algn="ctr">
              <a:lnSpc>
                <a:spcPct val="150000"/>
              </a:lnSpc>
            </a:pP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刺绣</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  </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，古代称之为针绣，是用绣针引彩线</a:t>
            </a:r>
            <a:endPar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sp>
        <p:nvSpPr>
          <p:cNvPr id="25" name="矩形 24"/>
          <p:cNvSpPr/>
          <p:nvPr/>
        </p:nvSpPr>
        <p:spPr>
          <a:xfrm>
            <a:off x="6123456" y="5054537"/>
            <a:ext cx="2461699" cy="773289"/>
          </a:xfrm>
          <a:prstGeom prst="rect">
            <a:avLst/>
          </a:prstGeom>
        </p:spPr>
        <p:txBody>
          <a:bodyPr wrap="square">
            <a:spAutoFit/>
          </a:bodyPr>
          <a:lstStyle/>
          <a:p>
            <a:pPr algn="ctr">
              <a:lnSpc>
                <a:spcPct val="150000"/>
              </a:lnSpc>
            </a:pP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刺绣</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  </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，古代称之为针绣，是用绣针引彩线</a:t>
            </a:r>
            <a:endPar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sp>
        <p:nvSpPr>
          <p:cNvPr id="26" name="矩形 25"/>
          <p:cNvSpPr/>
          <p:nvPr/>
        </p:nvSpPr>
        <p:spPr>
          <a:xfrm>
            <a:off x="8586206" y="5054537"/>
            <a:ext cx="2461699" cy="773289"/>
          </a:xfrm>
          <a:prstGeom prst="rect">
            <a:avLst/>
          </a:prstGeom>
        </p:spPr>
        <p:txBody>
          <a:bodyPr wrap="square">
            <a:spAutoFit/>
          </a:bodyPr>
          <a:lstStyle/>
          <a:p>
            <a:pPr algn="ctr">
              <a:lnSpc>
                <a:spcPct val="150000"/>
              </a:lnSpc>
            </a:pP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刺绣</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  </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，古代称之为针绣，是用绣针引彩线</a:t>
            </a:r>
            <a:endPar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6" presetClass="entr" presetSubtype="32"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ircle(out)">
                                      <p:cBhvr>
                                        <p:cTn id="13" dur="1000"/>
                                        <p:tgtEl>
                                          <p:spTgt spid="10"/>
                                        </p:tgtEl>
                                      </p:cBhvr>
                                    </p:animEffect>
                                  </p:childTnLst>
                                </p:cTn>
                              </p:par>
                              <p:par>
                                <p:cTn id="14" presetID="6" presetClass="entr" presetSubtype="32"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ircle(out)">
                                      <p:cBhvr>
                                        <p:cTn id="16" dur="1000"/>
                                        <p:tgtEl>
                                          <p:spTgt spid="11"/>
                                        </p:tgtEl>
                                      </p:cBhvr>
                                    </p:animEffect>
                                  </p:childTnLst>
                                </p:cTn>
                              </p:par>
                              <p:par>
                                <p:cTn id="17" presetID="6" presetClass="entr" presetSubtype="32"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circle(out)">
                                      <p:cBhvr>
                                        <p:cTn id="19" dur="1000"/>
                                        <p:tgtEl>
                                          <p:spTgt spid="12"/>
                                        </p:tgtEl>
                                      </p:cBhvr>
                                    </p:animEffect>
                                  </p:childTnLst>
                                </p:cTn>
                              </p:par>
                              <p:par>
                                <p:cTn id="20" presetID="6" presetClass="entr" presetSubtype="32"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ircle(out)">
                                      <p:cBhvr>
                                        <p:cTn id="22" dur="1000"/>
                                        <p:tgtEl>
                                          <p:spTgt spid="13"/>
                                        </p:tgtEl>
                                      </p:cBhvr>
                                    </p:animEffect>
                                  </p:childTnLst>
                                </p:cTn>
                              </p:par>
                              <p:par>
                                <p:cTn id="23" presetID="6" presetClass="entr" presetSubtype="32"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circle(out)">
                                      <p:cBhvr>
                                        <p:cTn id="25" dur="1000"/>
                                        <p:tgtEl>
                                          <p:spTgt spid="14"/>
                                        </p:tgtEl>
                                      </p:cBhvr>
                                    </p:animEffect>
                                  </p:childTnLst>
                                </p:cTn>
                              </p:par>
                              <p:par>
                                <p:cTn id="26" presetID="6" presetClass="entr" presetSubtype="32"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circle(out)">
                                      <p:cBhvr>
                                        <p:cTn id="28" dur="1000"/>
                                        <p:tgtEl>
                                          <p:spTgt spid="15"/>
                                        </p:tgtEl>
                                      </p:cBhvr>
                                    </p:animEffect>
                                  </p:childTnLst>
                                </p:cTn>
                              </p:par>
                              <p:par>
                                <p:cTn id="29" presetID="6" presetClass="entr" presetSubtype="32"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circle(out)">
                                      <p:cBhvr>
                                        <p:cTn id="31" dur="1000"/>
                                        <p:tgtEl>
                                          <p:spTgt spid="16"/>
                                        </p:tgtEl>
                                      </p:cBhvr>
                                    </p:animEffect>
                                  </p:childTnLst>
                                </p:cTn>
                              </p:par>
                              <p:par>
                                <p:cTn id="32" presetID="6" presetClass="entr" presetSubtype="32"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circle(out)">
                                      <p:cBhvr>
                                        <p:cTn id="34" dur="1000"/>
                                        <p:tgtEl>
                                          <p:spTgt spid="17"/>
                                        </p:tgtEl>
                                      </p:cBhvr>
                                    </p:animEffect>
                                  </p:childTnLst>
                                </p:cTn>
                              </p:par>
                              <p:par>
                                <p:cTn id="35" presetID="6" presetClass="entr" presetSubtype="32"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circle(out)">
                                      <p:cBhvr>
                                        <p:cTn id="37" dur="1000"/>
                                        <p:tgtEl>
                                          <p:spTgt spid="20"/>
                                        </p:tgtEl>
                                      </p:cBhvr>
                                    </p:animEffect>
                                  </p:childTnLst>
                                </p:cTn>
                              </p:par>
                              <p:par>
                                <p:cTn id="38" presetID="6" presetClass="entr" presetSubtype="32"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circle(out)">
                                      <p:cBhvr>
                                        <p:cTn id="40" dur="1000"/>
                                        <p:tgtEl>
                                          <p:spTgt spid="21"/>
                                        </p:tgtEl>
                                      </p:cBhvr>
                                    </p:animEffect>
                                  </p:childTnLst>
                                </p:cTn>
                              </p:par>
                              <p:par>
                                <p:cTn id="41" presetID="6" presetClass="entr" presetSubtype="32"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circle(out)">
                                      <p:cBhvr>
                                        <p:cTn id="43" dur="1000"/>
                                        <p:tgtEl>
                                          <p:spTgt spid="22"/>
                                        </p:tgtEl>
                                      </p:cBhvr>
                                    </p:animEffect>
                                  </p:childTnLst>
                                </p:cTn>
                              </p:par>
                              <p:par>
                                <p:cTn id="44" presetID="6" presetClass="entr" presetSubtype="32"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circle(out)">
                                      <p:cBhvr>
                                        <p:cTn id="46" dur="10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750"/>
                                        <p:tgtEl>
                                          <p:spTgt spid="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750"/>
                                        <p:tgtEl>
                                          <p:spTgt spid="2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750"/>
                                        <p:tgtEl>
                                          <p:spTgt spid="2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1" grpId="0"/>
      <p:bldP spid="22" grpId="0"/>
      <p:bldP spid="23" grpId="0"/>
      <p:bldP spid="18" grpId="0"/>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7468" t="7154" r="36296" b="6325"/>
          <a:stretch>
            <a:fillRect/>
          </a:stretch>
        </p:blipFill>
        <p:spPr>
          <a:xfrm>
            <a:off x="3648795" y="1020581"/>
            <a:ext cx="4894410" cy="4986399"/>
          </a:xfrm>
          <a:prstGeom prst="rect">
            <a:avLst/>
          </a:prstGeom>
        </p:spPr>
      </p:pic>
      <p:sp>
        <p:nvSpPr>
          <p:cNvPr id="5" name="文本框 4"/>
          <p:cNvSpPr txBox="1"/>
          <p:nvPr/>
        </p:nvSpPr>
        <p:spPr>
          <a:xfrm>
            <a:off x="2925901" y="3135719"/>
            <a:ext cx="6340197" cy="830997"/>
          </a:xfrm>
          <a:prstGeom prst="rect">
            <a:avLst/>
          </a:prstGeom>
          <a:solidFill>
            <a:srgbClr val="1F4049"/>
          </a:solidFill>
        </p:spPr>
        <p:txBody>
          <a:bodyPr wrap="none" rtlCol="0">
            <a:spAutoFit/>
          </a:bodyPr>
          <a:lstStyle/>
          <a:p>
            <a:r>
              <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第贰部分</a:t>
            </a:r>
            <a:r>
              <a:rPr lang="en-US" altLang="zh-CN"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a:t>
            </a:r>
            <a:r>
              <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刺绣分类</a:t>
            </a:r>
            <a:endPar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75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00000">
            <a:off x="-841250" y="2677986"/>
            <a:ext cx="3746000" cy="2063500"/>
          </a:xfrm>
          <a:prstGeom prst="rect">
            <a:avLst/>
          </a:prstGeom>
        </p:spPr>
      </p:pic>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6200000" flipH="1">
            <a:off x="9287250" y="2677986"/>
            <a:ext cx="3746000" cy="2063500"/>
          </a:xfrm>
          <a:prstGeom prst="rect">
            <a:avLst/>
          </a:prstGeom>
        </p:spPr>
      </p:pic>
      <p:sp>
        <p:nvSpPr>
          <p:cNvPr id="8" name="文本框 7"/>
          <p:cNvSpPr txBox="1"/>
          <p:nvPr/>
        </p:nvSpPr>
        <p:spPr>
          <a:xfrm>
            <a:off x="2697743" y="2808216"/>
            <a:ext cx="6796514" cy="2250616"/>
          </a:xfrm>
          <a:prstGeom prst="rect">
            <a:avLst/>
          </a:prstGeom>
          <a:noFill/>
        </p:spPr>
        <p:txBody>
          <a:bodyPr wrap="square" rtlCol="0">
            <a:spAutoFit/>
          </a:bodyPr>
          <a:lstStyle/>
          <a:p>
            <a:pPr>
              <a:lnSpc>
                <a:spcPct val="150000"/>
              </a:lnSpc>
            </a:pP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手工刺绣的主要艺术特点是图案工整绢秀，色彩清新高雅，针法丰富，雅艳相宜，绣工精巧细腻绝伦。就刺绣的针法而言，极其丰富而变化无穷，共有</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9 </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大类</a:t>
            </a:r>
            <a:r>
              <a:rPr lang="en-US"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43</a:t>
            </a:r>
            <a:r>
              <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种，主要有齐针、抡针、套针、施针、乱针、滚针、切针、平金、打点、打子、结子、网绣、冰纹针、挑花、纳锦、刻鳞针、施毛针、穿珠针等等，采用不同的针法可以生产不同的线条组织和独特的手工刺绣艺术表现效果。</a:t>
            </a:r>
            <a:endParaRPr lang="zh-CN" altLang="zh-CN" sz="16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pic>
        <p:nvPicPr>
          <p:cNvPr id="7" name="图片 6"/>
          <p:cNvPicPr>
            <a:picLocks noChangeAspect="1"/>
          </p:cNvPicPr>
          <p:nvPr/>
        </p:nvPicPr>
        <p:blipFill rotWithShape="1">
          <a:blip r:embed="rId2" cstate="email"/>
          <a:srcRect/>
          <a:stretch>
            <a:fillRect/>
          </a:stretch>
        </p:blipFill>
        <p:spPr>
          <a:xfrm>
            <a:off x="4235116" y="1090826"/>
            <a:ext cx="3721768" cy="1491819"/>
          </a:xfrm>
          <a:prstGeom prst="rect">
            <a:avLst/>
          </a:prstGeom>
        </p:spPr>
      </p:pic>
      <p:sp>
        <p:nvSpPr>
          <p:cNvPr id="9" name="文本框 8"/>
          <p:cNvSpPr txBox="1"/>
          <p:nvPr/>
        </p:nvSpPr>
        <p:spPr>
          <a:xfrm>
            <a:off x="5388114" y="1670070"/>
            <a:ext cx="1415772" cy="461665"/>
          </a:xfrm>
          <a:prstGeom prst="rect">
            <a:avLst/>
          </a:prstGeom>
          <a:noFill/>
        </p:spPr>
        <p:txBody>
          <a:bodyPr wrap="none" rtlCol="0">
            <a:spAutoFit/>
          </a:bodyPr>
          <a:lstStyle/>
          <a:p>
            <a:r>
              <a:rPr lang="zh-CN" altLang="zh-CN" sz="24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手工刺绣</a:t>
            </a:r>
            <a:endPar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750"/>
                                        <p:tgtEl>
                                          <p:spTgt spid="5"/>
                                        </p:tgtEl>
                                      </p:cBhvr>
                                    </p:animEffect>
                                  </p:childTnLst>
                                </p:cTn>
                              </p:par>
                              <p:par>
                                <p:cTn id="8" presetID="21"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75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rot="16200000">
            <a:off x="5290186" y="-2044956"/>
            <a:ext cx="1611628" cy="6775965"/>
          </a:xfrm>
          <a:prstGeom prst="rect">
            <a:avLst/>
          </a:prstGeom>
        </p:spPr>
      </p:pic>
      <p:sp>
        <p:nvSpPr>
          <p:cNvPr id="12" name="文本框 11"/>
          <p:cNvSpPr txBox="1"/>
          <p:nvPr/>
        </p:nvSpPr>
        <p:spPr>
          <a:xfrm>
            <a:off x="4648200" y="1112193"/>
            <a:ext cx="2954655" cy="461665"/>
          </a:xfrm>
          <a:prstGeom prst="rect">
            <a:avLst/>
          </a:prstGeom>
          <a:noFill/>
        </p:spPr>
        <p:txBody>
          <a:bodyPr wrap="square" rtlCol="0">
            <a:spAutoFit/>
          </a:bodyPr>
          <a:lstStyle/>
          <a:p>
            <a:r>
              <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关于刺绣的图片展示</a:t>
            </a:r>
            <a:endPar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9122" y="2483460"/>
            <a:ext cx="2470438" cy="2244007"/>
          </a:xfrm>
          <a:prstGeom prst="hexagon">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6446" y="3663867"/>
            <a:ext cx="2470437" cy="2258404"/>
          </a:xfrm>
          <a:prstGeom prst="hexagon">
            <a:avLst/>
          </a:prstGeom>
        </p:spPr>
      </p:pic>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5118" y="2541863"/>
            <a:ext cx="2470438" cy="2244007"/>
          </a:xfrm>
          <a:prstGeom prst="hexagon">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2441" y="3598265"/>
            <a:ext cx="2470437" cy="2258404"/>
          </a:xfrm>
          <a:prstGeom prst="hexagon">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102229"/>
            <a:ext cx="7848600" cy="3755771"/>
          </a:xfrm>
          <a:prstGeom prst="rect">
            <a:avLst/>
          </a:prstGeom>
        </p:spPr>
      </p:pic>
      <p:sp>
        <p:nvSpPr>
          <p:cNvPr id="7" name="矩形 6"/>
          <p:cNvSpPr/>
          <p:nvPr/>
        </p:nvSpPr>
        <p:spPr>
          <a:xfrm>
            <a:off x="1699260" y="2025011"/>
            <a:ext cx="4450080" cy="1077218"/>
          </a:xfrm>
          <a:prstGeom prst="rect">
            <a:avLst/>
          </a:prstGeom>
        </p:spPr>
        <p:txBody>
          <a:bodyPr wrap="square">
            <a:spAutoFit/>
          </a:bodyPr>
          <a:lstStyle/>
          <a:p>
            <a:pPr algn="just">
              <a:spcAft>
                <a:spcPts val="0"/>
              </a:spcAft>
            </a:pPr>
            <a:r>
              <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蜀绣构图简练，大都采用方格、花条等传统的民族图案，富有装饰性。色彩丰富鲜艳，针法严谨，虚实适宜，立体感强，平整光滑。所绣对象有花蝶、鲤鱼、熊猫等。</a:t>
            </a:r>
            <a:endPar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endParaRPr>
          </a:p>
        </p:txBody>
      </p:sp>
      <p:sp>
        <p:nvSpPr>
          <p:cNvPr id="8" name="矩形 7"/>
          <p:cNvSpPr/>
          <p:nvPr/>
        </p:nvSpPr>
        <p:spPr>
          <a:xfrm>
            <a:off x="6659880" y="3151493"/>
            <a:ext cx="4450080" cy="1077218"/>
          </a:xfrm>
          <a:prstGeom prst="rect">
            <a:avLst/>
          </a:prstGeom>
        </p:spPr>
        <p:txBody>
          <a:bodyPr wrap="square">
            <a:spAutoFit/>
          </a:bodyPr>
          <a:lstStyle/>
          <a:p>
            <a:pPr algn="just">
              <a:spcAft>
                <a:spcPts val="0"/>
              </a:spcAft>
            </a:pPr>
            <a:r>
              <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蜀绣构图简练，大都采用方格、花条等传统的民族图案，富有装饰性。色彩丰富鲜艳，针法严谨，虚实适宜，立体感强，平整光滑。所绣对象有花蝶、鲤鱼、熊猫等。</a:t>
            </a:r>
            <a:endPar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endParaRPr>
          </a:p>
        </p:txBody>
      </p:sp>
      <p:sp>
        <p:nvSpPr>
          <p:cNvPr id="9" name="矩形 8"/>
          <p:cNvSpPr/>
          <p:nvPr/>
        </p:nvSpPr>
        <p:spPr>
          <a:xfrm>
            <a:off x="6858000" y="5355193"/>
            <a:ext cx="4450080" cy="1077218"/>
          </a:xfrm>
          <a:prstGeom prst="rect">
            <a:avLst/>
          </a:prstGeom>
        </p:spPr>
        <p:txBody>
          <a:bodyPr wrap="square">
            <a:spAutoFit/>
          </a:bodyPr>
          <a:lstStyle/>
          <a:p>
            <a:pPr algn="just">
              <a:spcAft>
                <a:spcPts val="0"/>
              </a:spcAft>
            </a:pPr>
            <a:r>
              <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蜀绣构图简练，大都采用方格、花条等传统的民族图案，富有装饰性。色彩丰富鲜艳，针法严谨，虚实适宜，立体感强，平整光滑。所绣对象有花蝶、鲤鱼、熊猫等。</a:t>
            </a:r>
            <a:endPar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endParaRPr>
          </a:p>
        </p:txBody>
      </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r="72302"/>
          <a:stretch>
            <a:fillRect/>
          </a:stretch>
        </p:blipFill>
        <p:spPr>
          <a:xfrm>
            <a:off x="1699260" y="1340606"/>
            <a:ext cx="730999" cy="815343"/>
          </a:xfrm>
          <a:prstGeom prst="rect">
            <a:avLst/>
          </a:prstGeom>
        </p:spPr>
      </p:pic>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r="72302"/>
          <a:stretch>
            <a:fillRect/>
          </a:stretch>
        </p:blipFill>
        <p:spPr>
          <a:xfrm>
            <a:off x="6705216" y="2489706"/>
            <a:ext cx="716536" cy="799211"/>
          </a:xfrm>
          <a:prstGeom prst="rect">
            <a:avLst/>
          </a:prstGeom>
        </p:spPr>
      </p:pic>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r="72302"/>
          <a:stretch>
            <a:fillRect/>
          </a:stretch>
        </p:blipFill>
        <p:spPr>
          <a:xfrm>
            <a:off x="6858000" y="4603724"/>
            <a:ext cx="716536" cy="79921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1"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 presetClass="entr" presetSubtype="1"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 presetClass="entr" presetSubtype="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37662" b="37613"/>
          <a:stretch>
            <a:fillRect/>
          </a:stretch>
        </p:blipFill>
        <p:spPr>
          <a:xfrm>
            <a:off x="0" y="2405930"/>
            <a:ext cx="6096000" cy="2352751"/>
          </a:xfrm>
          <a:prstGeom prst="rect">
            <a:avLst/>
          </a:prstGeom>
        </p:spPr>
      </p:pic>
      <p:sp>
        <p:nvSpPr>
          <p:cNvPr id="5" name="矩形 4"/>
          <p:cNvSpPr/>
          <p:nvPr/>
        </p:nvSpPr>
        <p:spPr>
          <a:xfrm>
            <a:off x="5412606" y="2641663"/>
            <a:ext cx="5672488" cy="1881284"/>
          </a:xfrm>
          <a:prstGeom prst="rect">
            <a:avLst/>
          </a:prstGeom>
        </p:spPr>
        <p:txBody>
          <a:bodyPr wrap="square">
            <a:spAutoFit/>
          </a:bodyPr>
          <a:lstStyle/>
          <a:p>
            <a:pPr algn="just">
              <a:lnSpc>
                <a:spcPct val="150000"/>
              </a:lnSpc>
              <a:spcAft>
                <a:spcPts val="0"/>
              </a:spcAft>
            </a:pPr>
            <a:r>
              <a:rPr lang="en-US"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    </a:t>
            </a:r>
            <a:r>
              <a:rPr lang="zh-CN"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rPr>
              <a:t>四大名绣，指的是我国刺绣中的苏绣、湘绣、粤绣、蜀绣。刺绣，古称针绣，是用绣针引彩线，按设计的花纹在纺织品上刺绣运针，以绣迹构成花纹图案的一种工艺。刺绣作为一个地域广泛的手工艺品，各个国家、各个民族通过长期的积累和发展，都有其自身的特长和优势。</a:t>
            </a:r>
            <a:endParaRPr lang="en-US" altLang="zh-CN" sz="1600" kern="100" dirty="0">
              <a:solidFill>
                <a:schemeClr val="bg1"/>
              </a:solidFill>
              <a:latin typeface="隶书" panose="02010509060101010101" pitchFamily="49" charset="-122"/>
              <a:ea typeface="隶书" panose="02010509060101010101" pitchFamily="49" charset="-122"/>
              <a:cs typeface="Times New Roman" panose="02020603050405020304" pitchFamily="18" charset="0"/>
            </a:endParaRPr>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2941" t="13556" r="76309" b="50222"/>
          <a:stretch>
            <a:fillRect/>
          </a:stretch>
        </p:blipFill>
        <p:spPr>
          <a:xfrm>
            <a:off x="5257800" y="1829366"/>
            <a:ext cx="838200" cy="823052"/>
          </a:xfrm>
          <a:prstGeom prst="rect">
            <a:avLst/>
          </a:prstGeom>
        </p:spPr>
      </p:pic>
      <p:pic>
        <p:nvPicPr>
          <p:cNvPr id="7" name="图片 6"/>
          <p:cNvPicPr>
            <a:picLocks noChangeAspect="1"/>
          </p:cNvPicPr>
          <p:nvPr/>
        </p:nvPicPr>
        <p:blipFill rotWithShape="1">
          <a:blip r:embed="rId3" cstate="email"/>
          <a:srcRect/>
          <a:stretch>
            <a:fillRect/>
          </a:stretch>
        </p:blipFill>
        <p:spPr>
          <a:xfrm>
            <a:off x="6096000" y="1454258"/>
            <a:ext cx="3721768" cy="1491819"/>
          </a:xfrm>
          <a:prstGeom prst="rect">
            <a:avLst/>
          </a:prstGeom>
        </p:spPr>
      </p:pic>
      <p:sp>
        <p:nvSpPr>
          <p:cNvPr id="8" name="文本框 7"/>
          <p:cNvSpPr txBox="1"/>
          <p:nvPr/>
        </p:nvSpPr>
        <p:spPr>
          <a:xfrm>
            <a:off x="7248998" y="2033502"/>
            <a:ext cx="1422184" cy="461665"/>
          </a:xfrm>
          <a:prstGeom prst="rect">
            <a:avLst/>
          </a:prstGeom>
          <a:noFill/>
        </p:spPr>
        <p:txBody>
          <a:bodyPr wrap="none" rtlCol="0">
            <a:spAutoFit/>
          </a:bodyPr>
          <a:lstStyle/>
          <a:p>
            <a:r>
              <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四大名绣</a:t>
            </a:r>
            <a:endPar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7468" t="7154" r="36296" b="6325"/>
          <a:stretch>
            <a:fillRect/>
          </a:stretch>
        </p:blipFill>
        <p:spPr>
          <a:xfrm>
            <a:off x="3648795" y="1020581"/>
            <a:ext cx="4894410" cy="4986399"/>
          </a:xfrm>
          <a:prstGeom prst="rect">
            <a:avLst/>
          </a:prstGeom>
        </p:spPr>
      </p:pic>
      <p:sp>
        <p:nvSpPr>
          <p:cNvPr id="5" name="文本框 4"/>
          <p:cNvSpPr txBox="1"/>
          <p:nvPr/>
        </p:nvSpPr>
        <p:spPr>
          <a:xfrm>
            <a:off x="2925901" y="3135719"/>
            <a:ext cx="6340197" cy="830997"/>
          </a:xfrm>
          <a:prstGeom prst="rect">
            <a:avLst/>
          </a:prstGeom>
          <a:solidFill>
            <a:srgbClr val="1F4049"/>
          </a:solidFill>
        </p:spPr>
        <p:txBody>
          <a:bodyPr wrap="none" rtlCol="0">
            <a:spAutoFit/>
          </a:bodyPr>
          <a:lstStyle/>
          <a:p>
            <a:r>
              <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第叁部分</a:t>
            </a:r>
            <a:r>
              <a:rPr lang="en-US" altLang="zh-CN"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a:t>
            </a:r>
            <a:r>
              <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刺绣诗词</a:t>
            </a:r>
            <a:endPar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75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67714" y="2405975"/>
            <a:ext cx="3056573" cy="3195222"/>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2941" t="13556" r="76309" b="50222"/>
          <a:stretch>
            <a:fillRect/>
          </a:stretch>
        </p:blipFill>
        <p:spPr>
          <a:xfrm>
            <a:off x="3307080" y="1582924"/>
            <a:ext cx="838200" cy="823052"/>
          </a:xfrm>
          <a:prstGeom prst="rect">
            <a:avLst/>
          </a:prstGeom>
        </p:spPr>
      </p:pic>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l="2941" t="13556" r="76309" b="50222"/>
          <a:stretch>
            <a:fillRect/>
          </a:stretch>
        </p:blipFill>
        <p:spPr>
          <a:xfrm>
            <a:off x="1417320" y="1582924"/>
            <a:ext cx="838200" cy="82305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2941" t="13556" r="76309" b="50222"/>
          <a:stretch>
            <a:fillRect/>
          </a:stretch>
        </p:blipFill>
        <p:spPr>
          <a:xfrm>
            <a:off x="10210800" y="1582924"/>
            <a:ext cx="838200" cy="823052"/>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2941" t="13556" r="76309" b="50222"/>
          <a:stretch>
            <a:fillRect/>
          </a:stretch>
        </p:blipFill>
        <p:spPr>
          <a:xfrm>
            <a:off x="8321040" y="1582924"/>
            <a:ext cx="838200" cy="823052"/>
          </a:xfrm>
          <a:prstGeom prst="rect">
            <a:avLst/>
          </a:prstGeom>
        </p:spPr>
      </p:pic>
      <p:sp>
        <p:nvSpPr>
          <p:cNvPr id="10" name="文本框 9"/>
          <p:cNvSpPr txBox="1"/>
          <p:nvPr/>
        </p:nvSpPr>
        <p:spPr>
          <a:xfrm>
            <a:off x="1467088" y="2405976"/>
            <a:ext cx="738664" cy="3688081"/>
          </a:xfrm>
          <a:prstGeom prst="rect">
            <a:avLst/>
          </a:prstGeom>
          <a:noFill/>
        </p:spPr>
        <p:txBody>
          <a:bodyPr vert="eaVert" wrap="square" rtlCol="0">
            <a:spAutoFit/>
          </a:bodyPr>
          <a:lstStyle/>
          <a:p>
            <a:r>
              <a:rPr lang="zh-CN" altLang="zh-CN" dirty="0">
                <a:solidFill>
                  <a:schemeClr val="bg1"/>
                </a:solidFill>
                <a:latin typeface="隶书" panose="02010509060101010101" pitchFamily="49" charset="-122"/>
                <a:ea typeface="隶书" panose="02010509060101010101" pitchFamily="49" charset="-122"/>
              </a:rPr>
              <a:t>独坐纱窗刺绣迟，紫荆花下啭黄鹂。</a:t>
            </a:r>
            <a:endParaRPr lang="zh-CN" altLang="zh-CN" dirty="0">
              <a:solidFill>
                <a:schemeClr val="bg1"/>
              </a:solidFill>
              <a:latin typeface="隶书" panose="02010509060101010101" pitchFamily="49" charset="-122"/>
              <a:ea typeface="隶书" panose="02010509060101010101" pitchFamily="49" charset="-122"/>
            </a:endParaRPr>
          </a:p>
          <a:p>
            <a:r>
              <a:rPr lang="zh-CN" altLang="zh-CN" dirty="0">
                <a:solidFill>
                  <a:schemeClr val="bg1"/>
                </a:solidFill>
                <a:latin typeface="隶书" panose="02010509060101010101" pitchFamily="49" charset="-122"/>
                <a:ea typeface="隶书" panose="02010509060101010101" pitchFamily="49" charset="-122"/>
              </a:rPr>
              <a:t>欲知无限伤春意，尽在停针不语时。</a:t>
            </a:r>
            <a:endParaRPr lang="zh-CN" altLang="zh-CN" dirty="0">
              <a:solidFill>
                <a:schemeClr val="bg1"/>
              </a:solidFill>
              <a:latin typeface="隶书" panose="02010509060101010101" pitchFamily="49" charset="-122"/>
              <a:ea typeface="隶书" panose="02010509060101010101" pitchFamily="49" charset="-122"/>
            </a:endParaRPr>
          </a:p>
        </p:txBody>
      </p:sp>
      <p:sp>
        <p:nvSpPr>
          <p:cNvPr id="11" name="文本框 10"/>
          <p:cNvSpPr txBox="1"/>
          <p:nvPr/>
        </p:nvSpPr>
        <p:spPr>
          <a:xfrm>
            <a:off x="3356848" y="2405976"/>
            <a:ext cx="738664" cy="3688081"/>
          </a:xfrm>
          <a:prstGeom prst="rect">
            <a:avLst/>
          </a:prstGeom>
          <a:noFill/>
        </p:spPr>
        <p:txBody>
          <a:bodyPr vert="eaVert" wrap="square" rtlCol="0">
            <a:spAutoFit/>
          </a:bodyPr>
          <a:lstStyle/>
          <a:p>
            <a:r>
              <a:rPr lang="zh-CN" altLang="zh-CN" dirty="0">
                <a:solidFill>
                  <a:schemeClr val="bg1"/>
                </a:solidFill>
                <a:latin typeface="隶书" panose="02010509060101010101" pitchFamily="49" charset="-122"/>
                <a:ea typeface="隶书" panose="02010509060101010101" pitchFamily="49" charset="-122"/>
              </a:rPr>
              <a:t>独坐纱窗刺绣迟，紫荆花下啭黄鹂。</a:t>
            </a:r>
            <a:endParaRPr lang="zh-CN" altLang="zh-CN" dirty="0">
              <a:solidFill>
                <a:schemeClr val="bg1"/>
              </a:solidFill>
              <a:latin typeface="隶书" panose="02010509060101010101" pitchFamily="49" charset="-122"/>
              <a:ea typeface="隶书" panose="02010509060101010101" pitchFamily="49" charset="-122"/>
            </a:endParaRPr>
          </a:p>
          <a:p>
            <a:r>
              <a:rPr lang="zh-CN" altLang="zh-CN" dirty="0">
                <a:solidFill>
                  <a:schemeClr val="bg1"/>
                </a:solidFill>
                <a:latin typeface="隶书" panose="02010509060101010101" pitchFamily="49" charset="-122"/>
                <a:ea typeface="隶书" panose="02010509060101010101" pitchFamily="49" charset="-122"/>
              </a:rPr>
              <a:t>欲知无限伤春意，尽在停针不语时。</a:t>
            </a:r>
            <a:endParaRPr lang="zh-CN" altLang="zh-CN" dirty="0">
              <a:solidFill>
                <a:schemeClr val="bg1"/>
              </a:solidFill>
              <a:latin typeface="隶书" panose="02010509060101010101" pitchFamily="49" charset="-122"/>
              <a:ea typeface="隶书" panose="02010509060101010101" pitchFamily="49" charset="-122"/>
            </a:endParaRPr>
          </a:p>
        </p:txBody>
      </p:sp>
      <p:sp>
        <p:nvSpPr>
          <p:cNvPr id="12" name="文本框 11"/>
          <p:cNvSpPr txBox="1"/>
          <p:nvPr/>
        </p:nvSpPr>
        <p:spPr>
          <a:xfrm>
            <a:off x="8321040" y="2405976"/>
            <a:ext cx="738664" cy="3688081"/>
          </a:xfrm>
          <a:prstGeom prst="rect">
            <a:avLst/>
          </a:prstGeom>
          <a:noFill/>
        </p:spPr>
        <p:txBody>
          <a:bodyPr vert="eaVert" wrap="square" rtlCol="0">
            <a:spAutoFit/>
          </a:bodyPr>
          <a:lstStyle/>
          <a:p>
            <a:r>
              <a:rPr lang="zh-CN" altLang="zh-CN" dirty="0">
                <a:solidFill>
                  <a:schemeClr val="bg1"/>
                </a:solidFill>
                <a:latin typeface="隶书" panose="02010509060101010101" pitchFamily="49" charset="-122"/>
                <a:ea typeface="隶书" panose="02010509060101010101" pitchFamily="49" charset="-122"/>
              </a:rPr>
              <a:t>独坐纱窗刺绣迟，紫荆花下啭黄鹂。</a:t>
            </a:r>
            <a:endParaRPr lang="zh-CN" altLang="zh-CN" dirty="0">
              <a:solidFill>
                <a:schemeClr val="bg1"/>
              </a:solidFill>
              <a:latin typeface="隶书" panose="02010509060101010101" pitchFamily="49" charset="-122"/>
              <a:ea typeface="隶书" panose="02010509060101010101" pitchFamily="49" charset="-122"/>
            </a:endParaRPr>
          </a:p>
          <a:p>
            <a:r>
              <a:rPr lang="zh-CN" altLang="zh-CN" dirty="0">
                <a:solidFill>
                  <a:schemeClr val="bg1"/>
                </a:solidFill>
                <a:latin typeface="隶书" panose="02010509060101010101" pitchFamily="49" charset="-122"/>
                <a:ea typeface="隶书" panose="02010509060101010101" pitchFamily="49" charset="-122"/>
              </a:rPr>
              <a:t>欲知无限伤春意，尽在停针不语时。</a:t>
            </a:r>
            <a:endParaRPr lang="zh-CN" altLang="zh-CN" dirty="0">
              <a:solidFill>
                <a:schemeClr val="bg1"/>
              </a:solidFill>
              <a:latin typeface="隶书" panose="02010509060101010101" pitchFamily="49" charset="-122"/>
              <a:ea typeface="隶书" panose="02010509060101010101" pitchFamily="49" charset="-122"/>
            </a:endParaRPr>
          </a:p>
        </p:txBody>
      </p:sp>
      <p:sp>
        <p:nvSpPr>
          <p:cNvPr id="13" name="文本框 12"/>
          <p:cNvSpPr txBox="1"/>
          <p:nvPr/>
        </p:nvSpPr>
        <p:spPr>
          <a:xfrm>
            <a:off x="10194608" y="2405975"/>
            <a:ext cx="738664" cy="3688081"/>
          </a:xfrm>
          <a:prstGeom prst="rect">
            <a:avLst/>
          </a:prstGeom>
          <a:noFill/>
        </p:spPr>
        <p:txBody>
          <a:bodyPr vert="eaVert" wrap="square" rtlCol="0">
            <a:spAutoFit/>
          </a:bodyPr>
          <a:lstStyle/>
          <a:p>
            <a:r>
              <a:rPr lang="zh-CN" altLang="zh-CN" dirty="0">
                <a:solidFill>
                  <a:schemeClr val="bg1"/>
                </a:solidFill>
                <a:latin typeface="隶书" panose="02010509060101010101" pitchFamily="49" charset="-122"/>
                <a:ea typeface="隶书" panose="02010509060101010101" pitchFamily="49" charset="-122"/>
              </a:rPr>
              <a:t>独坐纱窗刺绣迟，紫荆花下啭黄鹂。</a:t>
            </a:r>
            <a:endParaRPr lang="zh-CN" altLang="zh-CN" dirty="0">
              <a:solidFill>
                <a:schemeClr val="bg1"/>
              </a:solidFill>
              <a:latin typeface="隶书" panose="02010509060101010101" pitchFamily="49" charset="-122"/>
              <a:ea typeface="隶书" panose="02010509060101010101" pitchFamily="49" charset="-122"/>
            </a:endParaRPr>
          </a:p>
          <a:p>
            <a:r>
              <a:rPr lang="zh-CN" altLang="zh-CN" dirty="0">
                <a:solidFill>
                  <a:schemeClr val="bg1"/>
                </a:solidFill>
                <a:latin typeface="隶书" panose="02010509060101010101" pitchFamily="49" charset="-122"/>
                <a:ea typeface="隶书" panose="02010509060101010101" pitchFamily="49" charset="-122"/>
              </a:rPr>
              <a:t>欲知无限伤春意，尽在停针不语时。</a:t>
            </a:r>
            <a:endParaRPr lang="zh-CN" altLang="zh-CN" dirty="0">
              <a:solidFill>
                <a:schemeClr val="bg1"/>
              </a:solidFill>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750"/>
                                        <p:tgtEl>
                                          <p:spTgt spid="5"/>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 presetClass="entr" presetSubtype="1"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 presetClass="entr" presetSubtype="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2" presetClass="entr" presetSubtype="1"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0-#ppt_h/2"/>
                                          </p:val>
                                        </p:tav>
                                        <p:tav tm="100000">
                                          <p:val>
                                            <p:strVal val="#ppt_y"/>
                                          </p:val>
                                        </p:tav>
                                      </p:tavLst>
                                    </p:anim>
                                  </p:childTnLst>
                                </p:cTn>
                              </p:par>
                            </p:childTnLst>
                          </p:cTn>
                        </p:par>
                        <p:par>
                          <p:cTn id="38" fill="hold">
                            <p:stCondLst>
                              <p:cond delay="4000"/>
                            </p:stCondLst>
                            <p:childTnLst>
                              <p:par>
                                <p:cTn id="39" presetID="2" presetClass="entr" presetSubtype="1"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72302"/>
          <a:stretch>
            <a:fillRect/>
          </a:stretch>
        </p:blipFill>
        <p:spPr>
          <a:xfrm>
            <a:off x="616947" y="2141216"/>
            <a:ext cx="2309134" cy="2575567"/>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75227"/>
          <a:stretch>
            <a:fillRect/>
          </a:stretch>
        </p:blipFill>
        <p:spPr>
          <a:xfrm>
            <a:off x="9022081" y="2118352"/>
            <a:ext cx="2065293" cy="2575567"/>
          </a:xfrm>
          <a:prstGeom prst="rect">
            <a:avLst/>
          </a:prstGeom>
        </p:spPr>
      </p:pic>
      <p:sp>
        <p:nvSpPr>
          <p:cNvPr id="7" name="矩形 6"/>
          <p:cNvSpPr/>
          <p:nvPr/>
        </p:nvSpPr>
        <p:spPr>
          <a:xfrm>
            <a:off x="3063240" y="1949888"/>
            <a:ext cx="5562600" cy="3358612"/>
          </a:xfrm>
          <a:prstGeom prst="rect">
            <a:avLst/>
          </a:prstGeom>
        </p:spPr>
        <p:txBody>
          <a:bodyPr wrap="square">
            <a:spAutoFit/>
          </a:bodyPr>
          <a:lstStyle/>
          <a:p>
            <a:pPr marL="285750" indent="-285750" algn="just">
              <a:lnSpc>
                <a:spcPct val="150000"/>
              </a:lnSpc>
              <a:spcAft>
                <a:spcPts val="0"/>
              </a:spcAft>
              <a:buFont typeface="Arial" panose="020B0604020202020204" pitchFamily="34" charset="0"/>
              <a:buChar char="•"/>
            </a:pPr>
            <a:r>
              <a:rPr lang="zh-CN" altLang="zh-CN" sz="1600" kern="1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cs typeface="Times New Roman" panose="02020603050405020304" pitchFamily="18" charset="0"/>
              </a:rPr>
              <a:t>苏绣以针脚细密、色彩淡雅、绣品精细而著名，具有平、光、齐、匀、和、细、密等特点。题材以小动物为主。如《猫戏图》、《风穿花》、《鱼虾图》等。出现的双面绣，两面有同有异。如猫的眼睛，两面颜色不一样，十分引人入胜，其刺绣技艺之高超，是刺绣中的精品。</a:t>
            </a:r>
            <a:endParaRPr lang="en-US" altLang="zh-CN" sz="1600" kern="1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cs typeface="Times New Roman" panose="02020603050405020304" pitchFamily="18" charset="0"/>
            </a:endParaRPr>
          </a:p>
          <a:p>
            <a:pPr marL="285750" indent="-285750" algn="just">
              <a:lnSpc>
                <a:spcPct val="150000"/>
              </a:lnSpc>
              <a:spcAft>
                <a:spcPts val="0"/>
              </a:spcAft>
              <a:buFont typeface="Arial" panose="020B0604020202020204" pitchFamily="34" charset="0"/>
              <a:buChar char="•"/>
            </a:pPr>
            <a:r>
              <a:rPr lang="zh-CN" altLang="zh-CN" sz="1600" kern="1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cs typeface="Times New Roman" panose="02020603050405020304" pitchFamily="18" charset="0"/>
              </a:rPr>
              <a:t>湘绣以写实居多，色彩明快，以中国画为底，衬上相应的云雾山水、亭台楼阁、飞禽走兽，风格豪放。特点是绣虎、狮等，以独特的针法绣出的动物毛丝根根有力。人称湘绣“绣花能生香，绣鸟能闻声，绣虎能奔跑，绣人能传神。</a:t>
            </a:r>
            <a:endParaRPr lang="zh-CN" altLang="zh-CN" sz="1600" kern="100"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75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750"/>
                                        <p:tgtEl>
                                          <p:spTgt spid="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51573" y="1630678"/>
            <a:ext cx="2470438" cy="2566035"/>
          </a:xfrm>
          <a:prstGeom prst="diamond">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4796" y="3571874"/>
            <a:ext cx="2470437" cy="2582498"/>
          </a:xfrm>
          <a:prstGeom prst="diamond">
            <a:avLst/>
          </a:pr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18018" y="1630679"/>
            <a:ext cx="2470438" cy="2566035"/>
          </a:xfrm>
          <a:prstGeom prst="diamond">
            <a:avLst/>
          </a:prstGeom>
        </p:spPr>
      </p:pic>
      <p:sp>
        <p:nvSpPr>
          <p:cNvPr id="13" name="文本框 12"/>
          <p:cNvSpPr txBox="1"/>
          <p:nvPr/>
        </p:nvSpPr>
        <p:spPr>
          <a:xfrm>
            <a:off x="1408415" y="4305302"/>
            <a:ext cx="1846659" cy="1844040"/>
          </a:xfrm>
          <a:prstGeom prst="rect">
            <a:avLst/>
          </a:prstGeom>
          <a:noFill/>
        </p:spPr>
        <p:txBody>
          <a:bodyPr vert="eaVert" wrap="square" rtlCol="0">
            <a:spAutoFit/>
          </a:bodyPr>
          <a:lstStyle/>
          <a:p>
            <a:pPr>
              <a:lnSpc>
                <a:spcPct val="150000"/>
              </a:lnSpc>
            </a:pPr>
            <a:r>
              <a:rPr lang="zh-CN" altLang="en-US" dirty="0">
                <a:solidFill>
                  <a:schemeClr val="bg1"/>
                </a:solidFill>
                <a:latin typeface="隶书" panose="02010509060101010101" pitchFamily="49" charset="-122"/>
                <a:ea typeface="隶书" panose="02010509060101010101" pitchFamily="49" charset="-122"/>
              </a:rPr>
              <a:t>金井栏边见羽仪，梧桐树上宿寒枝。</a:t>
            </a:r>
            <a:br>
              <a:rPr lang="zh-CN" altLang="en-US" dirty="0">
                <a:solidFill>
                  <a:schemeClr val="bg1"/>
                </a:solidFill>
                <a:latin typeface="隶书" panose="02010509060101010101" pitchFamily="49" charset="-122"/>
                <a:ea typeface="隶书" panose="02010509060101010101" pitchFamily="49" charset="-122"/>
              </a:rPr>
            </a:br>
            <a:r>
              <a:rPr lang="zh-CN" altLang="en-US" dirty="0">
                <a:solidFill>
                  <a:schemeClr val="bg1"/>
                </a:solidFill>
                <a:latin typeface="隶书" panose="02010509060101010101" pitchFamily="49" charset="-122"/>
                <a:ea typeface="隶书" panose="02010509060101010101" pitchFamily="49" charset="-122"/>
              </a:rPr>
              <a:t>五陵公子怜文彩，画与佳人刺绣衣。</a:t>
            </a:r>
            <a:endParaRPr lang="zh-CN" altLang="en-US" dirty="0">
              <a:solidFill>
                <a:schemeClr val="bg1"/>
              </a:solidFill>
              <a:latin typeface="隶书" panose="02010509060101010101" pitchFamily="49" charset="-122"/>
              <a:ea typeface="隶书" panose="02010509060101010101" pitchFamily="49" charset="-122"/>
            </a:endParaRPr>
          </a:p>
        </p:txBody>
      </p:sp>
      <p:sp>
        <p:nvSpPr>
          <p:cNvPr id="14" name="文本框 13"/>
          <p:cNvSpPr txBox="1"/>
          <p:nvPr/>
        </p:nvSpPr>
        <p:spPr>
          <a:xfrm>
            <a:off x="5046685" y="1442086"/>
            <a:ext cx="1846659" cy="1844040"/>
          </a:xfrm>
          <a:prstGeom prst="rect">
            <a:avLst/>
          </a:prstGeom>
          <a:noFill/>
        </p:spPr>
        <p:txBody>
          <a:bodyPr vert="eaVert" wrap="square" rtlCol="0">
            <a:spAutoFit/>
          </a:bodyPr>
          <a:lstStyle/>
          <a:p>
            <a:pPr>
              <a:lnSpc>
                <a:spcPct val="150000"/>
              </a:lnSpc>
            </a:pPr>
            <a:r>
              <a:rPr lang="zh-CN" altLang="en-US" dirty="0">
                <a:solidFill>
                  <a:schemeClr val="bg1"/>
                </a:solidFill>
                <a:latin typeface="隶书" panose="02010509060101010101" pitchFamily="49" charset="-122"/>
                <a:ea typeface="隶书" panose="02010509060101010101" pitchFamily="49" charset="-122"/>
              </a:rPr>
              <a:t>金井栏边见羽仪，梧桐树上宿寒枝。</a:t>
            </a:r>
            <a:br>
              <a:rPr lang="zh-CN" altLang="en-US" dirty="0">
                <a:solidFill>
                  <a:schemeClr val="bg1"/>
                </a:solidFill>
                <a:latin typeface="隶书" panose="02010509060101010101" pitchFamily="49" charset="-122"/>
                <a:ea typeface="隶书" panose="02010509060101010101" pitchFamily="49" charset="-122"/>
              </a:rPr>
            </a:br>
            <a:r>
              <a:rPr lang="zh-CN" altLang="en-US" dirty="0">
                <a:solidFill>
                  <a:schemeClr val="bg1"/>
                </a:solidFill>
                <a:latin typeface="隶书" panose="02010509060101010101" pitchFamily="49" charset="-122"/>
                <a:ea typeface="隶书" panose="02010509060101010101" pitchFamily="49" charset="-122"/>
              </a:rPr>
              <a:t>五陵公子怜文彩，画与佳人刺绣衣。</a:t>
            </a:r>
            <a:endParaRPr lang="zh-CN" altLang="en-US" dirty="0">
              <a:solidFill>
                <a:schemeClr val="bg1"/>
              </a:solidFill>
              <a:latin typeface="隶书" panose="02010509060101010101" pitchFamily="49" charset="-122"/>
              <a:ea typeface="隶书" panose="02010509060101010101" pitchFamily="49" charset="-122"/>
            </a:endParaRPr>
          </a:p>
        </p:txBody>
      </p:sp>
      <p:sp>
        <p:nvSpPr>
          <p:cNvPr id="15" name="文本框 14"/>
          <p:cNvSpPr txBox="1"/>
          <p:nvPr/>
        </p:nvSpPr>
        <p:spPr>
          <a:xfrm>
            <a:off x="8684955" y="4335780"/>
            <a:ext cx="1846659" cy="1844040"/>
          </a:xfrm>
          <a:prstGeom prst="rect">
            <a:avLst/>
          </a:prstGeom>
          <a:noFill/>
        </p:spPr>
        <p:txBody>
          <a:bodyPr vert="eaVert" wrap="square" rtlCol="0">
            <a:spAutoFit/>
          </a:bodyPr>
          <a:lstStyle/>
          <a:p>
            <a:pPr>
              <a:lnSpc>
                <a:spcPct val="150000"/>
              </a:lnSpc>
            </a:pPr>
            <a:r>
              <a:rPr lang="zh-CN" altLang="en-US" dirty="0">
                <a:solidFill>
                  <a:schemeClr val="bg1"/>
                </a:solidFill>
                <a:latin typeface="隶书" panose="02010509060101010101" pitchFamily="49" charset="-122"/>
                <a:ea typeface="隶书" panose="02010509060101010101" pitchFamily="49" charset="-122"/>
              </a:rPr>
              <a:t>金井栏边见羽仪，梧桐树上宿寒枝。</a:t>
            </a:r>
            <a:br>
              <a:rPr lang="zh-CN" altLang="en-US" dirty="0">
                <a:solidFill>
                  <a:schemeClr val="bg1"/>
                </a:solidFill>
                <a:latin typeface="隶书" panose="02010509060101010101" pitchFamily="49" charset="-122"/>
                <a:ea typeface="隶书" panose="02010509060101010101" pitchFamily="49" charset="-122"/>
              </a:rPr>
            </a:br>
            <a:r>
              <a:rPr lang="zh-CN" altLang="en-US" dirty="0">
                <a:solidFill>
                  <a:schemeClr val="bg1"/>
                </a:solidFill>
                <a:latin typeface="隶书" panose="02010509060101010101" pitchFamily="49" charset="-122"/>
                <a:ea typeface="隶书" panose="02010509060101010101" pitchFamily="49" charset="-122"/>
              </a:rPr>
              <a:t>五陵公子怜文彩，画与佳人刺绣衣。</a:t>
            </a:r>
            <a:endParaRPr lang="zh-CN" altLang="en-US" dirty="0">
              <a:solidFill>
                <a:schemeClr val="bg1"/>
              </a:solidFill>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ppt_w</p:attrName>
                                        </p:attrNameLst>
                                      </p:cBhvr>
                                      <p:tavLst>
                                        <p:tav tm="0" fmla="#ppt_w*sin(2.5*pi*$)">
                                          <p:val>
                                            <p:fltVal val="0"/>
                                          </p:val>
                                        </p:tav>
                                        <p:tav tm="100000">
                                          <p:val>
                                            <p:fltVal val="1"/>
                                          </p:val>
                                        </p:tav>
                                      </p:tavLst>
                                    </p:anim>
                                    <p:anim calcmode="lin" valueType="num">
                                      <p:cBhvr>
                                        <p:cTn id="9" dur="750" fill="hold"/>
                                        <p:tgtEl>
                                          <p:spTgt spid="10"/>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45"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750"/>
                                        <p:tgtEl>
                                          <p:spTgt spid="11"/>
                                        </p:tgtEl>
                                      </p:cBhvr>
                                    </p:animEffect>
                                    <p:anim calcmode="lin" valueType="num">
                                      <p:cBhvr>
                                        <p:cTn id="14" dur="750" fill="hold"/>
                                        <p:tgtEl>
                                          <p:spTgt spid="11"/>
                                        </p:tgtEl>
                                        <p:attrNameLst>
                                          <p:attrName>ppt_w</p:attrName>
                                        </p:attrNameLst>
                                      </p:cBhvr>
                                      <p:tavLst>
                                        <p:tav tm="0" fmla="#ppt_w*sin(2.5*pi*$)">
                                          <p:val>
                                            <p:fltVal val="0"/>
                                          </p:val>
                                        </p:tav>
                                        <p:tav tm="100000">
                                          <p:val>
                                            <p:fltVal val="1"/>
                                          </p:val>
                                        </p:tav>
                                      </p:tavLst>
                                    </p:anim>
                                    <p:anim calcmode="lin" valueType="num">
                                      <p:cBhvr>
                                        <p:cTn id="15" dur="750" fill="hold"/>
                                        <p:tgtEl>
                                          <p:spTgt spid="11"/>
                                        </p:tgtEl>
                                        <p:attrNameLst>
                                          <p:attrName>ppt_h</p:attrName>
                                        </p:attrNameLst>
                                      </p:cBhvr>
                                      <p:tavLst>
                                        <p:tav tm="0">
                                          <p:val>
                                            <p:strVal val="#ppt_h"/>
                                          </p:val>
                                        </p:tav>
                                        <p:tav tm="100000">
                                          <p:val>
                                            <p:strVal val="#ppt_h"/>
                                          </p:val>
                                        </p:tav>
                                      </p:tavLst>
                                    </p:anim>
                                  </p:childTnLst>
                                </p:cTn>
                              </p:par>
                            </p:childTnLst>
                          </p:cTn>
                        </p:par>
                        <p:par>
                          <p:cTn id="16" fill="hold">
                            <p:stCondLst>
                              <p:cond delay="2000"/>
                            </p:stCondLst>
                            <p:childTnLst>
                              <p:par>
                                <p:cTn id="17" presetID="45"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anim calcmode="lin" valueType="num">
                                      <p:cBhvr>
                                        <p:cTn id="20" dur="750" fill="hold"/>
                                        <p:tgtEl>
                                          <p:spTgt spid="12"/>
                                        </p:tgtEl>
                                        <p:attrNameLst>
                                          <p:attrName>ppt_w</p:attrName>
                                        </p:attrNameLst>
                                      </p:cBhvr>
                                      <p:tavLst>
                                        <p:tav tm="0" fmla="#ppt_w*sin(2.5*pi*$)">
                                          <p:val>
                                            <p:fltVal val="0"/>
                                          </p:val>
                                        </p:tav>
                                        <p:tav tm="100000">
                                          <p:val>
                                            <p:fltVal val="1"/>
                                          </p:val>
                                        </p:tav>
                                      </p:tavLst>
                                    </p:anim>
                                    <p:anim calcmode="lin" valueType="num">
                                      <p:cBhvr>
                                        <p:cTn id="21" dur="75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750"/>
                                        <p:tgtEl>
                                          <p:spTgt spid="13"/>
                                        </p:tgtEl>
                                      </p:cBhvr>
                                    </p:animEffect>
                                    <p:anim calcmode="lin" valueType="num">
                                      <p:cBhvr>
                                        <p:cTn id="27" dur="750" fill="hold"/>
                                        <p:tgtEl>
                                          <p:spTgt spid="13"/>
                                        </p:tgtEl>
                                        <p:attrNameLst>
                                          <p:attrName>ppt_x</p:attrName>
                                        </p:attrNameLst>
                                      </p:cBhvr>
                                      <p:tavLst>
                                        <p:tav tm="0">
                                          <p:val>
                                            <p:strVal val="#ppt_x"/>
                                          </p:val>
                                        </p:tav>
                                        <p:tav tm="100000">
                                          <p:val>
                                            <p:strVal val="#ppt_x"/>
                                          </p:val>
                                        </p:tav>
                                      </p:tavLst>
                                    </p:anim>
                                    <p:anim calcmode="lin" valueType="num">
                                      <p:cBhvr>
                                        <p:cTn id="28" dur="75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750"/>
                                        <p:tgtEl>
                                          <p:spTgt spid="14"/>
                                        </p:tgtEl>
                                      </p:cBhvr>
                                    </p:animEffect>
                                    <p:anim calcmode="lin" valueType="num">
                                      <p:cBhvr>
                                        <p:cTn id="32" dur="750" fill="hold"/>
                                        <p:tgtEl>
                                          <p:spTgt spid="14"/>
                                        </p:tgtEl>
                                        <p:attrNameLst>
                                          <p:attrName>ppt_x</p:attrName>
                                        </p:attrNameLst>
                                      </p:cBhvr>
                                      <p:tavLst>
                                        <p:tav tm="0">
                                          <p:val>
                                            <p:strVal val="#ppt_x"/>
                                          </p:val>
                                        </p:tav>
                                        <p:tav tm="100000">
                                          <p:val>
                                            <p:strVal val="#ppt_x"/>
                                          </p:val>
                                        </p:tav>
                                      </p:tavLst>
                                    </p:anim>
                                    <p:anim calcmode="lin" valueType="num">
                                      <p:cBhvr>
                                        <p:cTn id="33" dur="75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750"/>
                                        <p:tgtEl>
                                          <p:spTgt spid="15"/>
                                        </p:tgtEl>
                                      </p:cBhvr>
                                    </p:animEffect>
                                    <p:anim calcmode="lin" valueType="num">
                                      <p:cBhvr>
                                        <p:cTn id="37" dur="750" fill="hold"/>
                                        <p:tgtEl>
                                          <p:spTgt spid="15"/>
                                        </p:tgtEl>
                                        <p:attrNameLst>
                                          <p:attrName>ppt_x</p:attrName>
                                        </p:attrNameLst>
                                      </p:cBhvr>
                                      <p:tavLst>
                                        <p:tav tm="0">
                                          <p:val>
                                            <p:strVal val="#ppt_x"/>
                                          </p:val>
                                        </p:tav>
                                        <p:tav tm="100000">
                                          <p:val>
                                            <p:strVal val="#ppt_x"/>
                                          </p:val>
                                        </p:tav>
                                      </p:tavLst>
                                    </p:anim>
                                    <p:anim calcmode="lin" valueType="num">
                                      <p:cBhvr>
                                        <p:cTn id="38" dur="7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80898" r="52125" b="9622"/>
          <a:stretch>
            <a:fillRect/>
          </a:stretch>
        </p:blipFill>
        <p:spPr>
          <a:xfrm>
            <a:off x="2665131" y="4954680"/>
            <a:ext cx="6861738" cy="2055720"/>
          </a:xfrm>
          <a:prstGeom prst="rect">
            <a:avLst/>
          </a:prstGeom>
        </p:spPr>
      </p:pic>
      <p:sp>
        <p:nvSpPr>
          <p:cNvPr id="5" name="文本框 4"/>
          <p:cNvSpPr txBox="1"/>
          <p:nvPr/>
        </p:nvSpPr>
        <p:spPr>
          <a:xfrm>
            <a:off x="3487593" y="1863676"/>
            <a:ext cx="5216813" cy="2773680"/>
          </a:xfrm>
          <a:prstGeom prst="rect">
            <a:avLst/>
          </a:prstGeom>
          <a:noFill/>
        </p:spPr>
        <p:txBody>
          <a:bodyPr vert="eaVert" wrap="square" rtlCol="0">
            <a:spAutoFit/>
          </a:bodyPr>
          <a:lstStyle/>
          <a:p>
            <a:pPr>
              <a:lnSpc>
                <a:spcPct val="150000"/>
              </a:lnSpc>
            </a:pPr>
            <a:r>
              <a:rPr lang="zh-CN" altLang="zh-CN" sz="2800" dirty="0">
                <a:solidFill>
                  <a:schemeClr val="bg1"/>
                </a:solidFill>
                <a:latin typeface="隶书" panose="02010509060101010101" pitchFamily="49" charset="-122"/>
                <a:ea typeface="隶书" panose="02010509060101010101" pitchFamily="49" charset="-122"/>
              </a:rPr>
              <a:t>赠张公洲革处士李白</a:t>
            </a:r>
            <a:endParaRPr lang="zh-CN" altLang="zh-CN" sz="2800" dirty="0">
              <a:solidFill>
                <a:schemeClr val="bg1"/>
              </a:solidFill>
              <a:latin typeface="隶书" panose="02010509060101010101" pitchFamily="49" charset="-122"/>
              <a:ea typeface="隶书" panose="02010509060101010101" pitchFamily="49" charset="-122"/>
            </a:endParaRPr>
          </a:p>
          <a:p>
            <a:pPr>
              <a:lnSpc>
                <a:spcPct val="150000"/>
              </a:lnSpc>
            </a:pPr>
            <a:r>
              <a:rPr lang="zh-CN" altLang="zh-CN" dirty="0">
                <a:solidFill>
                  <a:schemeClr val="bg1"/>
                </a:solidFill>
                <a:latin typeface="隶书" panose="02010509060101010101" pitchFamily="49" charset="-122"/>
                <a:ea typeface="隶书" panose="02010509060101010101" pitchFamily="49" charset="-122"/>
              </a:rPr>
              <a:t>列子居郑圃，不将众庶分。革侯遁南浦，常恐楚人闻。</a:t>
            </a:r>
            <a:endParaRPr lang="zh-CN" altLang="zh-CN" dirty="0">
              <a:solidFill>
                <a:schemeClr val="bg1"/>
              </a:solidFill>
              <a:latin typeface="隶书" panose="02010509060101010101" pitchFamily="49" charset="-122"/>
              <a:ea typeface="隶书" panose="02010509060101010101" pitchFamily="49" charset="-122"/>
            </a:endParaRPr>
          </a:p>
          <a:p>
            <a:pPr>
              <a:lnSpc>
                <a:spcPct val="150000"/>
              </a:lnSpc>
            </a:pPr>
            <a:r>
              <a:rPr lang="zh-CN" altLang="zh-CN" dirty="0">
                <a:solidFill>
                  <a:schemeClr val="bg1"/>
                </a:solidFill>
                <a:latin typeface="隶书" panose="02010509060101010101" pitchFamily="49" charset="-122"/>
                <a:ea typeface="隶书" panose="02010509060101010101" pitchFamily="49" charset="-122"/>
              </a:rPr>
              <a:t>抱瓮灌秋蔬，心闲游天云。每将瓜田叟，耕种汉水濆。</a:t>
            </a:r>
            <a:endParaRPr lang="zh-CN" altLang="zh-CN" dirty="0">
              <a:solidFill>
                <a:schemeClr val="bg1"/>
              </a:solidFill>
              <a:latin typeface="隶书" panose="02010509060101010101" pitchFamily="49" charset="-122"/>
              <a:ea typeface="隶书" panose="02010509060101010101" pitchFamily="49" charset="-122"/>
            </a:endParaRPr>
          </a:p>
          <a:p>
            <a:pPr>
              <a:lnSpc>
                <a:spcPct val="150000"/>
              </a:lnSpc>
            </a:pPr>
            <a:r>
              <a:rPr lang="zh-CN" altLang="zh-CN" dirty="0">
                <a:solidFill>
                  <a:schemeClr val="bg1"/>
                </a:solidFill>
                <a:latin typeface="隶书" panose="02010509060101010101" pitchFamily="49" charset="-122"/>
                <a:ea typeface="隶书" panose="02010509060101010101" pitchFamily="49" charset="-122"/>
              </a:rPr>
              <a:t>时登张公洲，入兽不乱群。井无桔槔事，门绝刺绣文。</a:t>
            </a:r>
            <a:endParaRPr lang="zh-CN" altLang="zh-CN" dirty="0">
              <a:solidFill>
                <a:schemeClr val="bg1"/>
              </a:solidFill>
              <a:latin typeface="隶书" panose="02010509060101010101" pitchFamily="49" charset="-122"/>
              <a:ea typeface="隶书" panose="02010509060101010101" pitchFamily="49" charset="-122"/>
            </a:endParaRPr>
          </a:p>
          <a:p>
            <a:pPr>
              <a:lnSpc>
                <a:spcPct val="150000"/>
              </a:lnSpc>
            </a:pPr>
            <a:r>
              <a:rPr lang="zh-CN" altLang="zh-CN" dirty="0">
                <a:solidFill>
                  <a:schemeClr val="bg1"/>
                </a:solidFill>
                <a:latin typeface="隶书" panose="02010509060101010101" pitchFamily="49" charset="-122"/>
                <a:ea typeface="隶书" panose="02010509060101010101" pitchFamily="49" charset="-122"/>
              </a:rPr>
              <a:t>长揖二千石，远辞百里君。斯为真隐者，吾党慕清芬。</a:t>
            </a:r>
            <a:endParaRPr lang="zh-CN" altLang="zh-CN" dirty="0">
              <a:solidFill>
                <a:schemeClr val="bg1"/>
              </a:solidFill>
              <a:latin typeface="隶书" panose="02010509060101010101" pitchFamily="49" charset="-122"/>
              <a:ea typeface="隶书" panose="02010509060101010101" pitchFamily="49" charset="-122"/>
            </a:endParaRPr>
          </a:p>
          <a:p>
            <a:pPr>
              <a:lnSpc>
                <a:spcPct val="150000"/>
              </a:lnSpc>
            </a:pPr>
            <a:endParaRPr lang="zh-CN" altLang="en-US" dirty="0">
              <a:solidFill>
                <a:schemeClr val="bg1"/>
              </a:solidFill>
              <a:latin typeface="隶书" panose="02010509060101010101" pitchFamily="49" charset="-122"/>
              <a:ea typeface="隶书" panose="02010509060101010101" pitchFamily="49"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044" y="2346960"/>
            <a:ext cx="3980167" cy="2164080"/>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flipH="1">
            <a:off x="9119877" y="2346960"/>
            <a:ext cx="3980167" cy="216408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right)">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7468" t="7154" r="36296" b="6325"/>
          <a:stretch>
            <a:fillRect/>
          </a:stretch>
        </p:blipFill>
        <p:spPr>
          <a:xfrm>
            <a:off x="3648795" y="1020581"/>
            <a:ext cx="4894410" cy="4986399"/>
          </a:xfrm>
          <a:prstGeom prst="rect">
            <a:avLst/>
          </a:prstGeom>
        </p:spPr>
      </p:pic>
      <p:sp>
        <p:nvSpPr>
          <p:cNvPr id="5" name="文本框 4"/>
          <p:cNvSpPr txBox="1"/>
          <p:nvPr/>
        </p:nvSpPr>
        <p:spPr>
          <a:xfrm>
            <a:off x="2925901" y="3135719"/>
            <a:ext cx="6340197" cy="830997"/>
          </a:xfrm>
          <a:prstGeom prst="rect">
            <a:avLst/>
          </a:prstGeom>
          <a:solidFill>
            <a:srgbClr val="1F4049"/>
          </a:solidFill>
        </p:spPr>
        <p:txBody>
          <a:bodyPr wrap="none" rtlCol="0">
            <a:spAutoFit/>
          </a:bodyPr>
          <a:lstStyle/>
          <a:p>
            <a:r>
              <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第肆部分</a:t>
            </a:r>
            <a:r>
              <a:rPr lang="en-US" altLang="zh-CN"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a:t>
            </a:r>
            <a:r>
              <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刺绣中国</a:t>
            </a:r>
            <a:endParaRPr lang="zh-CN" altLang="en-US" sz="4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75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66658" b="76140"/>
          <a:stretch>
            <a:fillRect/>
          </a:stretch>
        </p:blipFill>
        <p:spPr>
          <a:xfrm>
            <a:off x="22816" y="1712495"/>
            <a:ext cx="3073310" cy="3433010"/>
          </a:xfrm>
          <a:prstGeom prst="rect">
            <a:avLst/>
          </a:prstGeom>
        </p:spPr>
      </p:pic>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r="66658" b="76140"/>
          <a:stretch>
            <a:fillRect/>
          </a:stretch>
        </p:blipFill>
        <p:spPr>
          <a:xfrm flipH="1">
            <a:off x="9095874" y="1712495"/>
            <a:ext cx="3073310" cy="3433010"/>
          </a:xfrm>
          <a:prstGeom prst="rect">
            <a:avLst/>
          </a:prstGeom>
        </p:spPr>
      </p:pic>
      <p:sp>
        <p:nvSpPr>
          <p:cNvPr id="12" name="文本框 11"/>
          <p:cNvSpPr txBox="1"/>
          <p:nvPr/>
        </p:nvSpPr>
        <p:spPr>
          <a:xfrm>
            <a:off x="5665113" y="2284177"/>
            <a:ext cx="861774" cy="3242327"/>
          </a:xfrm>
          <a:prstGeom prst="rect">
            <a:avLst/>
          </a:prstGeom>
          <a:noFill/>
        </p:spPr>
        <p:txBody>
          <a:bodyPr vert="eaVert" wrap="square" rtlCol="0">
            <a:spAutoFit/>
          </a:bodyPr>
          <a:lstStyle/>
          <a:p>
            <a:pPr algn="ctr"/>
            <a:r>
              <a:rPr lang="zh-CN" altLang="en-US" sz="4400" b="1" dirty="0">
                <a:solidFill>
                  <a:schemeClr val="bg1"/>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rPr>
              <a:t>中国刺绣</a:t>
            </a:r>
            <a:endParaRPr lang="zh-CN" altLang="en-US" sz="4400" b="1" dirty="0">
              <a:solidFill>
                <a:schemeClr val="bg1"/>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endParaRPr>
          </a:p>
        </p:txBody>
      </p:sp>
      <p:sp>
        <p:nvSpPr>
          <p:cNvPr id="8" name="文本框 7"/>
          <p:cNvSpPr txBox="1"/>
          <p:nvPr/>
        </p:nvSpPr>
        <p:spPr>
          <a:xfrm>
            <a:off x="3603010" y="2613950"/>
            <a:ext cx="1661993" cy="2582779"/>
          </a:xfrm>
          <a:prstGeom prst="rect">
            <a:avLst/>
          </a:prstGeom>
          <a:noFill/>
        </p:spPr>
        <p:txBody>
          <a:bodyPr vert="eaVert" wrap="square" rtlCol="0">
            <a:spAutoFit/>
          </a:bodyPr>
          <a:lstStyle/>
          <a:p>
            <a:pPr>
              <a:lnSpc>
                <a:spcPct val="150000"/>
              </a:lnSpc>
            </a:pPr>
            <a:r>
              <a:rPr lang="zh-CN" altLang="en-US" sz="1600" dirty="0">
                <a:solidFill>
                  <a:schemeClr val="bg1"/>
                </a:solidFill>
                <a:latin typeface="隶书" panose="02010509060101010101" pitchFamily="49" charset="-122"/>
                <a:ea typeface="隶书" panose="02010509060101010101" pitchFamily="49" charset="-122"/>
              </a:rPr>
              <a:t>中国是世界上发现与使用蚕丝最早的国家，人们在四五千年前就已经开始养蚕、缫丝了。</a:t>
            </a:r>
            <a:endParaRPr lang="zh-CN" altLang="en-US" sz="1600" dirty="0">
              <a:solidFill>
                <a:schemeClr val="bg1"/>
              </a:solidFill>
              <a:latin typeface="隶书" panose="02010509060101010101" pitchFamily="49" charset="-122"/>
              <a:ea typeface="隶书" panose="02010509060101010101" pitchFamily="49" charset="-122"/>
            </a:endParaRPr>
          </a:p>
        </p:txBody>
      </p:sp>
      <p:sp>
        <p:nvSpPr>
          <p:cNvPr id="13" name="文本框 12"/>
          <p:cNvSpPr txBox="1"/>
          <p:nvPr/>
        </p:nvSpPr>
        <p:spPr>
          <a:xfrm>
            <a:off x="6926997" y="2613950"/>
            <a:ext cx="1661993" cy="2582779"/>
          </a:xfrm>
          <a:prstGeom prst="rect">
            <a:avLst/>
          </a:prstGeom>
          <a:noFill/>
        </p:spPr>
        <p:txBody>
          <a:bodyPr vert="eaVert" wrap="square" rtlCol="0">
            <a:spAutoFit/>
          </a:bodyPr>
          <a:lstStyle/>
          <a:p>
            <a:pPr>
              <a:lnSpc>
                <a:spcPct val="150000"/>
              </a:lnSpc>
            </a:pPr>
            <a:r>
              <a:rPr lang="zh-CN" altLang="en-US" sz="1600" dirty="0">
                <a:solidFill>
                  <a:schemeClr val="bg1"/>
                </a:solidFill>
                <a:latin typeface="隶书" panose="02010509060101010101" pitchFamily="49" charset="-122"/>
                <a:ea typeface="隶书" panose="02010509060101010101" pitchFamily="49" charset="-122"/>
              </a:rPr>
              <a:t>中国是世界上发现与使用蚕丝最早的国家，人们在四五千年前就已经开始养蚕、缫丝了。</a:t>
            </a:r>
            <a:endParaRPr lang="zh-CN" altLang="en-US" sz="1600" dirty="0">
              <a:solidFill>
                <a:schemeClr val="bg1"/>
              </a:solidFill>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500"/>
                                        <p:tgtEl>
                                          <p:spTgt spid="11"/>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750"/>
                                        <p:tgtEl>
                                          <p:spTgt spid="12"/>
                                        </p:tgtEl>
                                      </p:cBhvr>
                                    </p:animEffect>
                                    <p:anim calcmode="lin" valueType="num">
                                      <p:cBhvr>
                                        <p:cTn id="15" dur="750" fill="hold"/>
                                        <p:tgtEl>
                                          <p:spTgt spid="12"/>
                                        </p:tgtEl>
                                        <p:attrNameLst>
                                          <p:attrName>ppt_x</p:attrName>
                                        </p:attrNameLst>
                                      </p:cBhvr>
                                      <p:tavLst>
                                        <p:tav tm="0">
                                          <p:val>
                                            <p:strVal val="#ppt_x"/>
                                          </p:val>
                                        </p:tav>
                                        <p:tav tm="100000">
                                          <p:val>
                                            <p:strVal val="#ppt_x"/>
                                          </p:val>
                                        </p:tav>
                                      </p:tavLst>
                                    </p:anim>
                                    <p:anim calcmode="lin" valueType="num">
                                      <p:cBhvr>
                                        <p:cTn id="16" dur="75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t="3312" r="80268" b="84586"/>
          <a:stretch>
            <a:fillRect/>
          </a:stretch>
        </p:blipFill>
        <p:spPr>
          <a:xfrm>
            <a:off x="7471170" y="1459130"/>
            <a:ext cx="1693108" cy="1620954"/>
          </a:xfrm>
          <a:prstGeom prst="diamond">
            <a:avLst/>
          </a:prstGeom>
        </p:spPr>
      </p:pic>
      <p:pic>
        <p:nvPicPr>
          <p:cNvPr id="9" name="图片 8"/>
          <p:cNvPicPr>
            <a:picLocks noChangeAspect="1"/>
          </p:cNvPicPr>
          <p:nvPr/>
        </p:nvPicPr>
        <p:blipFill rotWithShape="1">
          <a:blip r:embed="rId1">
            <a:extLst>
              <a:ext uri="{28A0092B-C50C-407E-A947-70E740481C1C}">
                <a14:useLocalDpi xmlns:a14="http://schemas.microsoft.com/office/drawing/2010/main" val="0"/>
              </a:ext>
            </a:extLst>
          </a:blip>
          <a:srcRect t="3312" r="80268" b="84586"/>
          <a:stretch>
            <a:fillRect/>
          </a:stretch>
        </p:blipFill>
        <p:spPr>
          <a:xfrm>
            <a:off x="4912454" y="1459130"/>
            <a:ext cx="1693108" cy="1620954"/>
          </a:xfrm>
          <a:prstGeom prst="diamond">
            <a:avLst/>
          </a:prstGeom>
        </p:spPr>
      </p:pic>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3312" r="80268" b="84586"/>
          <a:stretch>
            <a:fillRect/>
          </a:stretch>
        </p:blipFill>
        <p:spPr>
          <a:xfrm>
            <a:off x="2353738" y="1459130"/>
            <a:ext cx="1693108" cy="1620954"/>
          </a:xfrm>
          <a:prstGeom prst="diamond">
            <a:avLst/>
          </a:prstGeom>
        </p:spPr>
      </p:pic>
      <p:sp>
        <p:nvSpPr>
          <p:cNvPr id="2" name="文本框 1"/>
          <p:cNvSpPr txBox="1"/>
          <p:nvPr/>
        </p:nvSpPr>
        <p:spPr>
          <a:xfrm>
            <a:off x="1970492" y="3080084"/>
            <a:ext cx="1661993" cy="3312696"/>
          </a:xfrm>
          <a:prstGeom prst="rect">
            <a:avLst/>
          </a:prstGeom>
          <a:noFill/>
        </p:spPr>
        <p:txBody>
          <a:bodyPr vert="eaVert" wrap="square" rtlCol="0">
            <a:spAutoFit/>
          </a:bodyPr>
          <a:lstStyle/>
          <a:p>
            <a:pPr>
              <a:lnSpc>
                <a:spcPct val="150000"/>
              </a:lnSpc>
            </a:pPr>
            <a:r>
              <a:rPr lang="zh-CN" altLang="en-US" sz="1600" dirty="0">
                <a:solidFill>
                  <a:schemeClr val="bg1"/>
                </a:solidFill>
                <a:latin typeface="隶书" panose="02010509060101010101" pitchFamily="49" charset="-122"/>
                <a:ea typeface="隶书" panose="02010509060101010101" pitchFamily="49" charset="-122"/>
              </a:rPr>
              <a:t>刺绣作为一个地域广泛的手工艺品，各个国家、各个民族通过长期的积累和发展，都有其自身的特长和优势。</a:t>
            </a:r>
            <a:endParaRPr lang="zh-CN" altLang="en-US" sz="1600" dirty="0">
              <a:solidFill>
                <a:schemeClr val="bg1"/>
              </a:solidFill>
              <a:latin typeface="隶书" panose="02010509060101010101" pitchFamily="49" charset="-122"/>
              <a:ea typeface="隶书" panose="02010509060101010101" pitchFamily="49" charset="-122"/>
            </a:endParaRPr>
          </a:p>
        </p:txBody>
      </p:sp>
      <p:sp>
        <p:nvSpPr>
          <p:cNvPr id="11" name="文本框 10"/>
          <p:cNvSpPr txBox="1"/>
          <p:nvPr/>
        </p:nvSpPr>
        <p:spPr>
          <a:xfrm>
            <a:off x="3632485" y="3080084"/>
            <a:ext cx="553998" cy="2905604"/>
          </a:xfrm>
          <a:prstGeom prst="rect">
            <a:avLst/>
          </a:prstGeom>
          <a:noFill/>
        </p:spPr>
        <p:txBody>
          <a:bodyPr vert="eaVert" wrap="none" rtlCol="0">
            <a:spAutoFit/>
          </a:bodyPr>
          <a:lstStyle/>
          <a:p>
            <a:r>
              <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中华民族传统手工艺</a:t>
            </a:r>
            <a:endPar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12" name="文本框 11"/>
          <p:cNvSpPr txBox="1"/>
          <p:nvPr/>
        </p:nvSpPr>
        <p:spPr>
          <a:xfrm>
            <a:off x="4720831" y="3080084"/>
            <a:ext cx="1661993" cy="3312696"/>
          </a:xfrm>
          <a:prstGeom prst="rect">
            <a:avLst/>
          </a:prstGeom>
          <a:noFill/>
        </p:spPr>
        <p:txBody>
          <a:bodyPr vert="eaVert" wrap="square" rtlCol="0">
            <a:spAutoFit/>
          </a:bodyPr>
          <a:lstStyle/>
          <a:p>
            <a:pPr>
              <a:lnSpc>
                <a:spcPct val="150000"/>
              </a:lnSpc>
            </a:pPr>
            <a:r>
              <a:rPr lang="zh-CN" altLang="en-US" sz="1600" dirty="0">
                <a:solidFill>
                  <a:schemeClr val="bg1"/>
                </a:solidFill>
                <a:latin typeface="隶书" panose="02010509060101010101" pitchFamily="49" charset="-122"/>
                <a:ea typeface="隶书" panose="02010509060101010101" pitchFamily="49" charset="-122"/>
              </a:rPr>
              <a:t>刺绣作为一个地域广泛的手工艺品，各个国家、各个民族通过长期的积累和发展，都有其自身的特长和优势。</a:t>
            </a:r>
            <a:endParaRPr lang="zh-CN" altLang="en-US" sz="1600" dirty="0">
              <a:solidFill>
                <a:schemeClr val="bg1"/>
              </a:solidFill>
              <a:latin typeface="隶书" panose="02010509060101010101" pitchFamily="49" charset="-122"/>
              <a:ea typeface="隶书" panose="02010509060101010101" pitchFamily="49" charset="-122"/>
            </a:endParaRPr>
          </a:p>
        </p:txBody>
      </p:sp>
      <p:sp>
        <p:nvSpPr>
          <p:cNvPr id="13" name="文本框 12"/>
          <p:cNvSpPr txBox="1"/>
          <p:nvPr/>
        </p:nvSpPr>
        <p:spPr>
          <a:xfrm>
            <a:off x="6382824" y="3080084"/>
            <a:ext cx="553998" cy="2905604"/>
          </a:xfrm>
          <a:prstGeom prst="rect">
            <a:avLst/>
          </a:prstGeom>
          <a:noFill/>
        </p:spPr>
        <p:txBody>
          <a:bodyPr vert="eaVert" wrap="none" rtlCol="0">
            <a:spAutoFit/>
          </a:bodyPr>
          <a:lstStyle/>
          <a:p>
            <a:r>
              <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中华民族传统手工艺</a:t>
            </a:r>
            <a:endPar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14" name="文本框 13"/>
          <p:cNvSpPr txBox="1"/>
          <p:nvPr/>
        </p:nvSpPr>
        <p:spPr>
          <a:xfrm>
            <a:off x="7225286" y="3080084"/>
            <a:ext cx="1661993" cy="3312696"/>
          </a:xfrm>
          <a:prstGeom prst="rect">
            <a:avLst/>
          </a:prstGeom>
          <a:noFill/>
        </p:spPr>
        <p:txBody>
          <a:bodyPr vert="eaVert" wrap="square" rtlCol="0">
            <a:spAutoFit/>
          </a:bodyPr>
          <a:lstStyle/>
          <a:p>
            <a:pPr>
              <a:lnSpc>
                <a:spcPct val="150000"/>
              </a:lnSpc>
            </a:pPr>
            <a:r>
              <a:rPr lang="zh-CN" altLang="en-US" sz="1600" dirty="0">
                <a:solidFill>
                  <a:schemeClr val="bg1"/>
                </a:solidFill>
                <a:latin typeface="隶书" panose="02010509060101010101" pitchFamily="49" charset="-122"/>
                <a:ea typeface="隶书" panose="02010509060101010101" pitchFamily="49" charset="-122"/>
              </a:rPr>
              <a:t>刺绣作为一个地域广泛的手工艺品，各个国家、各个民族通过长期的积累和发展，都有其自身的特长和优势。</a:t>
            </a:r>
            <a:endParaRPr lang="zh-CN" altLang="en-US" sz="1600" dirty="0">
              <a:solidFill>
                <a:schemeClr val="bg1"/>
              </a:solidFill>
              <a:latin typeface="隶书" panose="02010509060101010101" pitchFamily="49" charset="-122"/>
              <a:ea typeface="隶书" panose="02010509060101010101" pitchFamily="49" charset="-122"/>
            </a:endParaRPr>
          </a:p>
        </p:txBody>
      </p:sp>
      <p:sp>
        <p:nvSpPr>
          <p:cNvPr id="15" name="文本框 14"/>
          <p:cNvSpPr txBox="1"/>
          <p:nvPr/>
        </p:nvSpPr>
        <p:spPr>
          <a:xfrm>
            <a:off x="8887279" y="3080084"/>
            <a:ext cx="553998" cy="2905604"/>
          </a:xfrm>
          <a:prstGeom prst="rect">
            <a:avLst/>
          </a:prstGeom>
          <a:noFill/>
        </p:spPr>
        <p:txBody>
          <a:bodyPr vert="eaVert" wrap="none" rtlCol="0">
            <a:spAutoFit/>
          </a:bodyPr>
          <a:lstStyle/>
          <a:p>
            <a:r>
              <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中华民族传统手工艺</a:t>
            </a:r>
            <a:endPar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ppt_w</p:attrName>
                                        </p:attrNameLst>
                                      </p:cBhvr>
                                      <p:tavLst>
                                        <p:tav tm="0" fmla="#ppt_w*sin(2.5*pi*$)">
                                          <p:val>
                                            <p:fltVal val="0"/>
                                          </p:val>
                                        </p:tav>
                                        <p:tav tm="100000">
                                          <p:val>
                                            <p:fltVal val="1"/>
                                          </p:val>
                                        </p:tav>
                                      </p:tavLst>
                                    </p:anim>
                                    <p:anim calcmode="lin" valueType="num">
                                      <p:cBhvr>
                                        <p:cTn id="9" dur="750" fill="hold"/>
                                        <p:tgtEl>
                                          <p:spTgt spid="10"/>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anim calcmode="lin" valueType="num">
                                      <p:cBhvr>
                                        <p:cTn id="13" dur="750" fill="hold"/>
                                        <p:tgtEl>
                                          <p:spTgt spid="9"/>
                                        </p:tgtEl>
                                        <p:attrNameLst>
                                          <p:attrName>ppt_w</p:attrName>
                                        </p:attrNameLst>
                                      </p:cBhvr>
                                      <p:tavLst>
                                        <p:tav tm="0" fmla="#ppt_w*sin(2.5*pi*$)">
                                          <p:val>
                                            <p:fltVal val="0"/>
                                          </p:val>
                                        </p:tav>
                                        <p:tav tm="100000">
                                          <p:val>
                                            <p:fltVal val="1"/>
                                          </p:val>
                                        </p:tav>
                                      </p:tavLst>
                                    </p:anim>
                                    <p:anim calcmode="lin" valueType="num">
                                      <p:cBhvr>
                                        <p:cTn id="14" dur="750" fill="hold"/>
                                        <p:tgtEl>
                                          <p:spTgt spid="9"/>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ppt_w</p:attrName>
                                        </p:attrNameLst>
                                      </p:cBhvr>
                                      <p:tavLst>
                                        <p:tav tm="0" fmla="#ppt_w*sin(2.5*pi*$)">
                                          <p:val>
                                            <p:fltVal val="0"/>
                                          </p:val>
                                        </p:tav>
                                        <p:tav tm="100000">
                                          <p:val>
                                            <p:fltVal val="1"/>
                                          </p:val>
                                        </p:tav>
                                      </p:tavLst>
                                    </p:anim>
                                    <p:anim calcmode="lin" valueType="num">
                                      <p:cBhvr>
                                        <p:cTn id="19" dur="750" fill="hold"/>
                                        <p:tgtEl>
                                          <p:spTgt spid="8"/>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22" presetClass="entr" presetSubtype="2"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500"/>
                                        <p:tgtEl>
                                          <p:spTgt spid="2"/>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2000"/>
                            </p:stCondLst>
                            <p:childTnLst>
                              <p:par>
                                <p:cTn id="29" presetID="22" presetClass="entr" presetSubtype="2"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right)">
                                      <p:cBhvr>
                                        <p:cTn id="31" dur="500"/>
                                        <p:tgtEl>
                                          <p:spTgt spid="12"/>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right)">
                                      <p:cBhvr>
                                        <p:cTn id="35" dur="500"/>
                                        <p:tgtEl>
                                          <p:spTgt spid="13"/>
                                        </p:tgtEl>
                                      </p:cBhvr>
                                    </p:animEffec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22" presetClass="entr" presetSubtype="2"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right)">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062" t="48771" r="1062" b="43329"/>
          <a:stretch>
            <a:fillRect/>
          </a:stretch>
        </p:blipFill>
        <p:spPr>
          <a:xfrm>
            <a:off x="485789" y="731520"/>
            <a:ext cx="11220422" cy="1341120"/>
          </a:xfrm>
          <a:prstGeom prst="rect">
            <a:avLst/>
          </a:prstGeom>
        </p:spPr>
      </p:pic>
      <p:sp>
        <p:nvSpPr>
          <p:cNvPr id="5" name="文本框 4"/>
          <p:cNvSpPr txBox="1"/>
          <p:nvPr/>
        </p:nvSpPr>
        <p:spPr>
          <a:xfrm>
            <a:off x="3080534" y="2697480"/>
            <a:ext cx="5216813" cy="2773680"/>
          </a:xfrm>
          <a:prstGeom prst="rect">
            <a:avLst/>
          </a:prstGeom>
          <a:noFill/>
        </p:spPr>
        <p:txBody>
          <a:bodyPr vert="eaVert" wrap="square" rtlCol="0">
            <a:spAutoFit/>
          </a:bodyPr>
          <a:lstStyle/>
          <a:p>
            <a:pPr>
              <a:lnSpc>
                <a:spcPct val="150000"/>
              </a:lnSpc>
            </a:pPr>
            <a:r>
              <a:rPr lang="zh-CN" altLang="zh-CN" sz="2800" dirty="0">
                <a:solidFill>
                  <a:schemeClr val="bg1"/>
                </a:solidFill>
                <a:latin typeface="隶书" panose="02010509060101010101" pitchFamily="49" charset="-122"/>
                <a:ea typeface="隶书" panose="02010509060101010101" pitchFamily="49" charset="-122"/>
              </a:rPr>
              <a:t>赠张公洲革处士李白</a:t>
            </a:r>
            <a:endParaRPr lang="zh-CN" altLang="zh-CN" sz="2800" dirty="0">
              <a:solidFill>
                <a:schemeClr val="bg1"/>
              </a:solidFill>
              <a:latin typeface="隶书" panose="02010509060101010101" pitchFamily="49" charset="-122"/>
              <a:ea typeface="隶书" panose="02010509060101010101" pitchFamily="49" charset="-122"/>
            </a:endParaRPr>
          </a:p>
          <a:p>
            <a:pPr>
              <a:lnSpc>
                <a:spcPct val="150000"/>
              </a:lnSpc>
            </a:pPr>
            <a:r>
              <a:rPr lang="zh-CN" altLang="zh-CN" dirty="0">
                <a:solidFill>
                  <a:schemeClr val="bg1"/>
                </a:solidFill>
                <a:latin typeface="隶书" panose="02010509060101010101" pitchFamily="49" charset="-122"/>
                <a:ea typeface="隶书" panose="02010509060101010101" pitchFamily="49" charset="-122"/>
              </a:rPr>
              <a:t>列子居郑圃，不将众庶分。革侯遁南浦，常恐楚人闻。</a:t>
            </a:r>
            <a:endParaRPr lang="zh-CN" altLang="zh-CN" dirty="0">
              <a:solidFill>
                <a:schemeClr val="bg1"/>
              </a:solidFill>
              <a:latin typeface="隶书" panose="02010509060101010101" pitchFamily="49" charset="-122"/>
              <a:ea typeface="隶书" panose="02010509060101010101" pitchFamily="49" charset="-122"/>
            </a:endParaRPr>
          </a:p>
          <a:p>
            <a:pPr>
              <a:lnSpc>
                <a:spcPct val="150000"/>
              </a:lnSpc>
            </a:pPr>
            <a:r>
              <a:rPr lang="zh-CN" altLang="zh-CN" dirty="0">
                <a:solidFill>
                  <a:schemeClr val="bg1"/>
                </a:solidFill>
                <a:latin typeface="隶书" panose="02010509060101010101" pitchFamily="49" charset="-122"/>
                <a:ea typeface="隶书" panose="02010509060101010101" pitchFamily="49" charset="-122"/>
              </a:rPr>
              <a:t>抱瓮灌秋蔬，心闲游天云。每将瓜田叟，耕种汉水濆。</a:t>
            </a:r>
            <a:endParaRPr lang="zh-CN" altLang="zh-CN" dirty="0">
              <a:solidFill>
                <a:schemeClr val="bg1"/>
              </a:solidFill>
              <a:latin typeface="隶书" panose="02010509060101010101" pitchFamily="49" charset="-122"/>
              <a:ea typeface="隶书" panose="02010509060101010101" pitchFamily="49" charset="-122"/>
            </a:endParaRPr>
          </a:p>
          <a:p>
            <a:pPr>
              <a:lnSpc>
                <a:spcPct val="150000"/>
              </a:lnSpc>
            </a:pPr>
            <a:r>
              <a:rPr lang="zh-CN" altLang="zh-CN" dirty="0">
                <a:solidFill>
                  <a:schemeClr val="bg1"/>
                </a:solidFill>
                <a:latin typeface="隶书" panose="02010509060101010101" pitchFamily="49" charset="-122"/>
                <a:ea typeface="隶书" panose="02010509060101010101" pitchFamily="49" charset="-122"/>
              </a:rPr>
              <a:t>时登张公洲，入兽不乱群。井无桔槔事，门绝刺绣文。</a:t>
            </a:r>
            <a:endParaRPr lang="zh-CN" altLang="zh-CN" dirty="0">
              <a:solidFill>
                <a:schemeClr val="bg1"/>
              </a:solidFill>
              <a:latin typeface="隶书" panose="02010509060101010101" pitchFamily="49" charset="-122"/>
              <a:ea typeface="隶书" panose="02010509060101010101" pitchFamily="49" charset="-122"/>
            </a:endParaRPr>
          </a:p>
          <a:p>
            <a:pPr>
              <a:lnSpc>
                <a:spcPct val="150000"/>
              </a:lnSpc>
            </a:pPr>
            <a:r>
              <a:rPr lang="zh-CN" altLang="zh-CN" dirty="0">
                <a:solidFill>
                  <a:schemeClr val="bg1"/>
                </a:solidFill>
                <a:latin typeface="隶书" panose="02010509060101010101" pitchFamily="49" charset="-122"/>
                <a:ea typeface="隶书" panose="02010509060101010101" pitchFamily="49" charset="-122"/>
              </a:rPr>
              <a:t>长揖二千石，远辞百里君。斯为真隐者，吾党慕清芬。</a:t>
            </a:r>
            <a:endParaRPr lang="zh-CN" altLang="zh-CN" dirty="0">
              <a:solidFill>
                <a:schemeClr val="bg1"/>
              </a:solidFill>
              <a:latin typeface="隶书" panose="02010509060101010101" pitchFamily="49" charset="-122"/>
              <a:ea typeface="隶书" panose="02010509060101010101" pitchFamily="49" charset="-122"/>
            </a:endParaRPr>
          </a:p>
          <a:p>
            <a:pPr>
              <a:lnSpc>
                <a:spcPct val="150000"/>
              </a:lnSpc>
            </a:pPr>
            <a:endParaRPr lang="zh-CN" altLang="en-US" dirty="0">
              <a:solidFill>
                <a:schemeClr val="bg1"/>
              </a:solidFill>
              <a:latin typeface="隶书" panose="02010509060101010101" pitchFamily="49" charset="-122"/>
              <a:ea typeface="隶书" panose="02010509060101010101" pitchFamily="49" charset="-122"/>
            </a:endParaRPr>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2941" t="13556" r="76309" b="50222"/>
          <a:stretch>
            <a:fillRect/>
          </a:stretch>
        </p:blipFill>
        <p:spPr>
          <a:xfrm>
            <a:off x="855494" y="2697480"/>
            <a:ext cx="2225040" cy="2184829"/>
          </a:xfrm>
          <a:prstGeom prst="rect">
            <a:avLst/>
          </a:prstGeom>
        </p:spPr>
      </p:pic>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l="2941" t="13556" r="76309" b="50222"/>
          <a:stretch>
            <a:fillRect/>
          </a:stretch>
        </p:blipFill>
        <p:spPr>
          <a:xfrm>
            <a:off x="8688854" y="2743200"/>
            <a:ext cx="2225040" cy="218482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750"/>
                                        <p:tgtEl>
                                          <p:spTgt spid="7"/>
                                        </p:tgtEl>
                                      </p:cBhvr>
                                    </p:animEffect>
                                  </p:childTnLst>
                                </p:cTn>
                              </p:par>
                              <p:par>
                                <p:cTn id="11" presetID="21"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750"/>
                                        <p:tgtEl>
                                          <p:spTgt spid="6"/>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ppt_x</p:attrName>
                                        </p:attrNameLst>
                                      </p:cBhvr>
                                      <p:tavLst>
                                        <p:tav tm="0">
                                          <p:val>
                                            <p:strVal val="#ppt_x"/>
                                          </p:val>
                                        </p:tav>
                                        <p:tav tm="100000">
                                          <p:val>
                                            <p:strVal val="#ppt_x"/>
                                          </p:val>
                                        </p:tav>
                                      </p:tavLst>
                                    </p:anim>
                                    <p:anim calcmode="lin" valueType="num">
                                      <p:cBhvr>
                                        <p:cTn id="1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email"/>
          <a:stretch>
            <a:fillRect/>
          </a:stretch>
        </p:blipFill>
        <p:spPr>
          <a:xfrm>
            <a:off x="1151573" y="1630678"/>
            <a:ext cx="2470438" cy="2566035"/>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4796" y="3571874"/>
            <a:ext cx="2470437" cy="2582498"/>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8018" y="1630679"/>
            <a:ext cx="2470438" cy="2566035"/>
          </a:xfrm>
          <a:prstGeom prst="rect">
            <a:avLst/>
          </a:prstGeom>
        </p:spPr>
      </p:pic>
      <p:sp>
        <p:nvSpPr>
          <p:cNvPr id="10" name="文本框 9"/>
          <p:cNvSpPr txBox="1"/>
          <p:nvPr/>
        </p:nvSpPr>
        <p:spPr>
          <a:xfrm>
            <a:off x="1408415" y="4305302"/>
            <a:ext cx="1846659" cy="1844040"/>
          </a:xfrm>
          <a:prstGeom prst="rect">
            <a:avLst/>
          </a:prstGeom>
          <a:noFill/>
        </p:spPr>
        <p:txBody>
          <a:bodyPr vert="eaVert" wrap="square" rtlCol="0">
            <a:spAutoFit/>
          </a:bodyPr>
          <a:lstStyle/>
          <a:p>
            <a:pPr>
              <a:lnSpc>
                <a:spcPct val="150000"/>
              </a:lnSpc>
            </a:pPr>
            <a:r>
              <a:rPr lang="zh-CN" altLang="en-US" dirty="0">
                <a:solidFill>
                  <a:schemeClr val="bg1"/>
                </a:solidFill>
                <a:latin typeface="隶书" panose="02010509060101010101" pitchFamily="49" charset="-122"/>
                <a:ea typeface="隶书" panose="02010509060101010101" pitchFamily="49" charset="-122"/>
              </a:rPr>
              <a:t>金井栏边见羽仪，梧桐树上宿寒枝。</a:t>
            </a:r>
            <a:br>
              <a:rPr lang="zh-CN" altLang="en-US" dirty="0">
                <a:solidFill>
                  <a:schemeClr val="bg1"/>
                </a:solidFill>
                <a:latin typeface="隶书" panose="02010509060101010101" pitchFamily="49" charset="-122"/>
                <a:ea typeface="隶书" panose="02010509060101010101" pitchFamily="49" charset="-122"/>
              </a:rPr>
            </a:br>
            <a:r>
              <a:rPr lang="zh-CN" altLang="en-US" dirty="0">
                <a:solidFill>
                  <a:schemeClr val="bg1"/>
                </a:solidFill>
                <a:latin typeface="隶书" panose="02010509060101010101" pitchFamily="49" charset="-122"/>
                <a:ea typeface="隶书" panose="02010509060101010101" pitchFamily="49" charset="-122"/>
              </a:rPr>
              <a:t>五陵公子怜文彩，画与佳人刺绣衣。</a:t>
            </a:r>
            <a:endParaRPr lang="zh-CN" altLang="en-US" dirty="0">
              <a:solidFill>
                <a:schemeClr val="bg1"/>
              </a:solidFill>
              <a:latin typeface="隶书" panose="02010509060101010101" pitchFamily="49" charset="-122"/>
              <a:ea typeface="隶书" panose="02010509060101010101" pitchFamily="49" charset="-122"/>
            </a:endParaRPr>
          </a:p>
        </p:txBody>
      </p:sp>
      <p:sp>
        <p:nvSpPr>
          <p:cNvPr id="11" name="文本框 10"/>
          <p:cNvSpPr txBox="1"/>
          <p:nvPr/>
        </p:nvSpPr>
        <p:spPr>
          <a:xfrm>
            <a:off x="5046685" y="1442086"/>
            <a:ext cx="1846659" cy="1844040"/>
          </a:xfrm>
          <a:prstGeom prst="rect">
            <a:avLst/>
          </a:prstGeom>
          <a:noFill/>
        </p:spPr>
        <p:txBody>
          <a:bodyPr vert="eaVert" wrap="square" rtlCol="0">
            <a:spAutoFit/>
          </a:bodyPr>
          <a:lstStyle/>
          <a:p>
            <a:pPr>
              <a:lnSpc>
                <a:spcPct val="150000"/>
              </a:lnSpc>
            </a:pPr>
            <a:r>
              <a:rPr lang="zh-CN" altLang="en-US" dirty="0">
                <a:solidFill>
                  <a:schemeClr val="bg1"/>
                </a:solidFill>
                <a:latin typeface="隶书" panose="02010509060101010101" pitchFamily="49" charset="-122"/>
                <a:ea typeface="隶书" panose="02010509060101010101" pitchFamily="49" charset="-122"/>
              </a:rPr>
              <a:t>金井栏边见羽仪，梧桐树上宿寒枝。</a:t>
            </a:r>
            <a:br>
              <a:rPr lang="zh-CN" altLang="en-US" dirty="0">
                <a:solidFill>
                  <a:schemeClr val="bg1"/>
                </a:solidFill>
                <a:latin typeface="隶书" panose="02010509060101010101" pitchFamily="49" charset="-122"/>
                <a:ea typeface="隶书" panose="02010509060101010101" pitchFamily="49" charset="-122"/>
              </a:rPr>
            </a:br>
            <a:r>
              <a:rPr lang="zh-CN" altLang="en-US" dirty="0">
                <a:solidFill>
                  <a:schemeClr val="bg1"/>
                </a:solidFill>
                <a:latin typeface="隶书" panose="02010509060101010101" pitchFamily="49" charset="-122"/>
                <a:ea typeface="隶书" panose="02010509060101010101" pitchFamily="49" charset="-122"/>
              </a:rPr>
              <a:t>五陵公子怜文彩，画与佳人刺绣衣。</a:t>
            </a:r>
            <a:endParaRPr lang="zh-CN" altLang="en-US" dirty="0">
              <a:solidFill>
                <a:schemeClr val="bg1"/>
              </a:solidFill>
              <a:latin typeface="隶书" panose="02010509060101010101" pitchFamily="49" charset="-122"/>
              <a:ea typeface="隶书" panose="02010509060101010101" pitchFamily="49" charset="-122"/>
            </a:endParaRPr>
          </a:p>
        </p:txBody>
      </p:sp>
      <p:sp>
        <p:nvSpPr>
          <p:cNvPr id="12" name="文本框 11"/>
          <p:cNvSpPr txBox="1"/>
          <p:nvPr/>
        </p:nvSpPr>
        <p:spPr>
          <a:xfrm>
            <a:off x="8684955" y="4335780"/>
            <a:ext cx="1846659" cy="1844040"/>
          </a:xfrm>
          <a:prstGeom prst="rect">
            <a:avLst/>
          </a:prstGeom>
          <a:noFill/>
        </p:spPr>
        <p:txBody>
          <a:bodyPr vert="eaVert" wrap="square" rtlCol="0">
            <a:spAutoFit/>
          </a:bodyPr>
          <a:lstStyle/>
          <a:p>
            <a:pPr>
              <a:lnSpc>
                <a:spcPct val="150000"/>
              </a:lnSpc>
            </a:pPr>
            <a:r>
              <a:rPr lang="zh-CN" altLang="en-US" dirty="0">
                <a:solidFill>
                  <a:schemeClr val="bg1"/>
                </a:solidFill>
                <a:latin typeface="隶书" panose="02010509060101010101" pitchFamily="49" charset="-122"/>
                <a:ea typeface="隶书" panose="02010509060101010101" pitchFamily="49" charset="-122"/>
              </a:rPr>
              <a:t>金井栏边见羽仪，梧桐树上宿寒枝。</a:t>
            </a:r>
            <a:br>
              <a:rPr lang="zh-CN" altLang="en-US" dirty="0">
                <a:solidFill>
                  <a:schemeClr val="bg1"/>
                </a:solidFill>
                <a:latin typeface="隶书" panose="02010509060101010101" pitchFamily="49" charset="-122"/>
                <a:ea typeface="隶书" panose="02010509060101010101" pitchFamily="49" charset="-122"/>
              </a:rPr>
            </a:br>
            <a:r>
              <a:rPr lang="zh-CN" altLang="en-US" dirty="0">
                <a:solidFill>
                  <a:schemeClr val="bg1"/>
                </a:solidFill>
                <a:latin typeface="隶书" panose="02010509060101010101" pitchFamily="49" charset="-122"/>
                <a:ea typeface="隶书" panose="02010509060101010101" pitchFamily="49" charset="-122"/>
              </a:rPr>
              <a:t>五陵公子怜文彩，画与佳人刺绣衣。</a:t>
            </a:r>
            <a:endParaRPr lang="zh-CN" altLang="en-US" dirty="0">
              <a:solidFill>
                <a:schemeClr val="bg1"/>
              </a:solidFill>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Horizontal)">
                                      <p:cBhvr>
                                        <p:cTn id="11" dur="500"/>
                                        <p:tgtEl>
                                          <p:spTgt spid="7"/>
                                        </p:tgtEl>
                                      </p:cBhvr>
                                    </p:animEffect>
                                  </p:childTnLst>
                                </p:cTn>
                              </p:par>
                            </p:childTnLst>
                          </p:cTn>
                        </p:par>
                        <p:par>
                          <p:cTn id="12" fill="hold">
                            <p:stCondLst>
                              <p:cond delay="1000"/>
                            </p:stCondLst>
                            <p:childTnLst>
                              <p:par>
                                <p:cTn id="13" presetID="16" presetClass="entr" presetSubtype="4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out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l="2941" t="13556" r="76309" b="50222"/>
          <a:stretch>
            <a:fillRect/>
          </a:stretch>
        </p:blipFill>
        <p:spPr>
          <a:xfrm>
            <a:off x="8917480" y="1821328"/>
            <a:ext cx="3274520" cy="3215343"/>
          </a:xfrm>
          <a:prstGeom prst="rect">
            <a:avLst/>
          </a:prstGeom>
        </p:spPr>
      </p:pic>
      <p:sp>
        <p:nvSpPr>
          <p:cNvPr id="2" name="文本框 1"/>
          <p:cNvSpPr txBox="1"/>
          <p:nvPr/>
        </p:nvSpPr>
        <p:spPr>
          <a:xfrm>
            <a:off x="2302346" y="2676395"/>
            <a:ext cx="6849369" cy="1881284"/>
          </a:xfrm>
          <a:prstGeom prst="rect">
            <a:avLst/>
          </a:prstGeom>
          <a:noFill/>
        </p:spPr>
        <p:txBody>
          <a:bodyPr wrap="square" rtlCol="0">
            <a:spAutoFit/>
          </a:bodyPr>
          <a:lstStyle/>
          <a:p>
            <a:pPr>
              <a:lnSpc>
                <a:spcPct val="150000"/>
              </a:lnSpc>
            </a:pPr>
            <a:r>
              <a:rPr lang="zh-CN" altLang="en-US" sz="1600" dirty="0">
                <a:solidFill>
                  <a:schemeClr val="bg1"/>
                </a:solidFill>
                <a:latin typeface="隶书" panose="02010509060101010101" pitchFamily="49" charset="-122"/>
                <a:ea typeface="隶书" panose="02010509060101010101" pitchFamily="49" charset="-122"/>
              </a:rPr>
              <a:t>刺绣是中华民族最具代表性的传统手工艺之一，早在远古时代就伴随着祭天礼器</a:t>
            </a:r>
            <a:r>
              <a:rPr lang="en-US" altLang="zh-CN" sz="1600" dirty="0">
                <a:solidFill>
                  <a:schemeClr val="bg1"/>
                </a:solidFill>
                <a:latin typeface="隶书" panose="02010509060101010101" pitchFamily="49" charset="-122"/>
                <a:ea typeface="隶书" panose="02010509060101010101" pitchFamily="49" charset="-122"/>
              </a:rPr>
              <a:t>(</a:t>
            </a:r>
            <a:r>
              <a:rPr lang="zh-CN" altLang="en-US" sz="1600" dirty="0">
                <a:solidFill>
                  <a:schemeClr val="bg1"/>
                </a:solidFill>
                <a:latin typeface="隶书" panose="02010509060101010101" pitchFamily="49" charset="-122"/>
                <a:ea typeface="隶书" panose="02010509060101010101" pitchFamily="49" charset="-122"/>
              </a:rPr>
              <a:t>青铜器、玉器</a:t>
            </a:r>
            <a:r>
              <a:rPr lang="en-US" altLang="zh-CN" sz="1600" dirty="0">
                <a:solidFill>
                  <a:schemeClr val="bg1"/>
                </a:solidFill>
                <a:latin typeface="隶书" panose="02010509060101010101" pitchFamily="49" charset="-122"/>
                <a:ea typeface="隶书" panose="02010509060101010101" pitchFamily="49" charset="-122"/>
              </a:rPr>
              <a:t>)</a:t>
            </a:r>
            <a:r>
              <a:rPr lang="zh-CN" altLang="en-US" sz="1600" dirty="0">
                <a:solidFill>
                  <a:schemeClr val="bg1"/>
                </a:solidFill>
                <a:latin typeface="隶书" panose="02010509060101010101" pitchFamily="49" charset="-122"/>
                <a:ea typeface="隶书" panose="02010509060101010101" pitchFamily="49" charset="-122"/>
              </a:rPr>
              <a:t>、陶器和织物而诞生，且世代更迭生生不息。如今，传统手工刺绣在工业化生产的浪潮中似乎与我们渐行渐远。可是，放眼寻觅，“蓦然回首，那人却在灯火阑珊处”，原来，刺绣就在人们身边她并没有远去。</a:t>
            </a:r>
            <a:endParaRPr lang="zh-CN" altLang="en-US" sz="1600" dirty="0">
              <a:solidFill>
                <a:schemeClr val="bg1"/>
              </a:solidFill>
              <a:latin typeface="隶书" panose="02010509060101010101" pitchFamily="49" charset="-122"/>
              <a:ea typeface="隶书" panose="02010509060101010101" pitchFamily="49" charset="-122"/>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538623" y="834190"/>
            <a:ext cx="1611628" cy="5847346"/>
          </a:xfrm>
          <a:prstGeom prst="rect">
            <a:avLst/>
          </a:prstGeom>
        </p:spPr>
      </p:pic>
      <p:sp>
        <p:nvSpPr>
          <p:cNvPr id="4" name="文本框 3"/>
          <p:cNvSpPr txBox="1"/>
          <p:nvPr/>
        </p:nvSpPr>
        <p:spPr>
          <a:xfrm>
            <a:off x="1003270" y="2358190"/>
            <a:ext cx="553998" cy="2905604"/>
          </a:xfrm>
          <a:prstGeom prst="rect">
            <a:avLst/>
          </a:prstGeom>
          <a:noFill/>
        </p:spPr>
        <p:txBody>
          <a:bodyPr vert="eaVert" wrap="none" rtlCol="0">
            <a:spAutoFit/>
          </a:bodyPr>
          <a:lstStyle/>
          <a:p>
            <a:r>
              <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中华民族传统手工艺</a:t>
            </a:r>
            <a:endParaRPr lang="zh-CN" altLang="en-US" sz="24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childTnLst>
                          </p:cTn>
                        </p:par>
                        <p:par>
                          <p:cTn id="11" fill="hold">
                            <p:stCondLst>
                              <p:cond delay="500"/>
                            </p:stCondLst>
                            <p:childTnLst>
                              <p:par>
                                <p:cTn id="12" presetID="6" presetClass="entr" presetSubtype="32"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circle(out)">
                                      <p:cBhvr>
                                        <p:cTn id="14" dur="750"/>
                                        <p:tgtEl>
                                          <p:spTgt spid="12"/>
                                        </p:tgtEl>
                                      </p:cBhvr>
                                    </p:animEffect>
                                  </p:childTnLst>
                                </p:cTn>
                              </p:par>
                            </p:childTnLst>
                          </p:cTn>
                        </p:par>
                        <p:par>
                          <p:cTn id="15" fill="hold">
                            <p:stCondLst>
                              <p:cond delay="1500"/>
                            </p:stCondLst>
                            <p:childTnLst>
                              <p:par>
                                <p:cTn id="16" presetID="6" presetClass="entr" presetSubtype="3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out)">
                                      <p:cBhvr>
                                        <p:cTn id="18"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组合 9"/>
          <p:cNvGrpSpPr/>
          <p:nvPr/>
        </p:nvGrpSpPr>
        <p:grpSpPr>
          <a:xfrm>
            <a:off x="4588549" y="3314700"/>
            <a:ext cx="1394043" cy="2129807"/>
            <a:chOff x="4637112" y="3615673"/>
            <a:chExt cx="1283211" cy="1478283"/>
          </a:xfrm>
        </p:grpSpPr>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7112" y="3615673"/>
              <a:ext cx="1283211" cy="1478283"/>
            </a:xfrm>
            <a:prstGeom prst="rect">
              <a:avLst/>
            </a:prstGeom>
          </p:spPr>
        </p:pic>
        <p:sp>
          <p:nvSpPr>
            <p:cNvPr id="6" name="文本框 5"/>
            <p:cNvSpPr txBox="1"/>
            <p:nvPr/>
          </p:nvSpPr>
          <p:spPr>
            <a:xfrm>
              <a:off x="4961207" y="3962400"/>
              <a:ext cx="509953" cy="784830"/>
            </a:xfrm>
            <a:prstGeom prst="rect">
              <a:avLst/>
            </a:prstGeom>
            <a:noFill/>
          </p:spPr>
          <p:txBody>
            <a:bodyPr vert="eaVert" wrap="square" rtlCol="0">
              <a:spAutoFit/>
            </a:bodyPr>
            <a:lstStyle/>
            <a:p>
              <a:r>
                <a:rPr lang="zh-CN" altLang="en-US" sz="2400" b="1"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rPr>
                <a:t>中国风</a:t>
              </a:r>
              <a:endParaRPr lang="zh-CN" altLang="en-US" sz="2400" b="1" dirty="0">
                <a:solidFill>
                  <a:schemeClr val="bg1"/>
                </a:solidFill>
                <a:effectLst>
                  <a:outerShdw blurRad="38100" dist="38100" dir="2700000" algn="tl">
                    <a:srgbClr val="000000">
                      <a:alpha val="43137"/>
                    </a:srgbClr>
                  </a:outerShdw>
                </a:effectLst>
                <a:latin typeface="隶书" panose="02010509060101010101" pitchFamily="49" charset="-122"/>
                <a:ea typeface="隶书" panose="02010509060101010101" pitchFamily="49" charset="-122"/>
              </a:endParaRPr>
            </a:p>
          </p:txBody>
        </p:sp>
      </p:grpSp>
      <p:sp>
        <p:nvSpPr>
          <p:cNvPr id="7" name="文本框 6"/>
          <p:cNvSpPr txBox="1"/>
          <p:nvPr/>
        </p:nvSpPr>
        <p:spPr>
          <a:xfrm>
            <a:off x="5588168" y="3740558"/>
            <a:ext cx="1015663" cy="3242327"/>
          </a:xfrm>
          <a:prstGeom prst="rect">
            <a:avLst/>
          </a:prstGeom>
          <a:noFill/>
        </p:spPr>
        <p:txBody>
          <a:bodyPr vert="eaVert"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rPr>
              <a:t>传承刺绣</a:t>
            </a:r>
            <a:endParaRPr lang="zh-CN" altLang="en-US" sz="5400" b="1" dirty="0">
              <a:solidFill>
                <a:schemeClr val="bg1"/>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endParaRPr>
          </a:p>
        </p:txBody>
      </p:sp>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2941" t="13556" r="76309" b="50222"/>
          <a:stretch>
            <a:fillRect/>
          </a:stretch>
        </p:blipFill>
        <p:spPr>
          <a:xfrm>
            <a:off x="360178" y="899161"/>
            <a:ext cx="838200" cy="823052"/>
          </a:xfrm>
          <a:prstGeom prst="rect">
            <a:avLst/>
          </a:prstGeom>
        </p:spPr>
      </p:pic>
      <p:sp>
        <p:nvSpPr>
          <p:cNvPr id="13" name="文本框 12"/>
          <p:cNvSpPr txBox="1"/>
          <p:nvPr/>
        </p:nvSpPr>
        <p:spPr>
          <a:xfrm>
            <a:off x="525363" y="1722213"/>
            <a:ext cx="507831" cy="3208761"/>
          </a:xfrm>
          <a:prstGeom prst="rect">
            <a:avLst/>
          </a:prstGeom>
          <a:noFill/>
        </p:spPr>
        <p:txBody>
          <a:bodyPr vert="eaVert" wrap="square" rtlCol="0">
            <a:spAutoFit/>
          </a:bodyPr>
          <a:lstStyle/>
          <a:p>
            <a:pPr>
              <a:lnSpc>
                <a:spcPct val="150000"/>
              </a:lnSpc>
            </a:pPr>
            <a:r>
              <a:rPr lang="zh-CN" altLang="en-US" sz="1400" dirty="0">
                <a:solidFill>
                  <a:schemeClr val="bg1"/>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rPr>
              <a:t>独 坐 纱 窗 刺 绣 迟，紫 荆 花 下 啭 黄 鹂</a:t>
            </a:r>
            <a:endParaRPr lang="zh-CN" altLang="en-US" sz="1400" dirty="0">
              <a:solidFill>
                <a:schemeClr val="bg1"/>
              </a:solidFill>
              <a:effectLst>
                <a:outerShdw blurRad="38100" dist="38100" dir="2700000" algn="tl">
                  <a:srgbClr val="000000">
                    <a:alpha val="43137"/>
                  </a:srgbClr>
                </a:outerShdw>
              </a:effectLst>
              <a:latin typeface="文悦古典明朝体 (非商业使用) W5" pitchFamily="50" charset="-122"/>
              <a:ea typeface="文悦古典明朝体 (非商业使用) W5" pitchFamily="50" charset="-122"/>
            </a:endParaRPr>
          </a:p>
        </p:txBody>
      </p:sp>
      <p:pic>
        <p:nvPicPr>
          <p:cNvPr id="11" name="图片 10"/>
          <p:cNvPicPr>
            <a:picLocks noChangeAspect="1"/>
          </p:cNvPicPr>
          <p:nvPr/>
        </p:nvPicPr>
        <p:blipFill rotWithShape="1">
          <a:blip r:embed="rId4" cstate="email"/>
          <a:srcRect/>
          <a:stretch>
            <a:fillRect/>
          </a:stretch>
        </p:blipFill>
        <p:spPr>
          <a:xfrm>
            <a:off x="4886272" y="1099541"/>
            <a:ext cx="2419456" cy="2464929"/>
          </a:xfrm>
          <a:prstGeom prst="rect">
            <a:avLst/>
          </a:prstGeom>
        </p:spPr>
      </p:pic>
      <p:pic>
        <p:nvPicPr>
          <p:cNvPr id="2" name="骆集益 - 雪暖晴岚">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55378" y="-807134"/>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Requires="p14" advClick="0" advTm="2000">
        <p15:prstTrans prst="pageCurlDoubl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0"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par>
                                <p:cTn id="10" presetID="21"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8)">
                                      <p:cBhvr>
                                        <p:cTn id="12" dur="750"/>
                                        <p:tgtEl>
                                          <p:spTgt spid="11"/>
                                        </p:tgtEl>
                                      </p:cBhvr>
                                    </p:animEffect>
                                  </p:childTnLst>
                                </p:cTn>
                              </p:par>
                            </p:childTnLst>
                          </p:cTn>
                        </p:par>
                        <p:par>
                          <p:cTn id="13" fill="hold">
                            <p:stCondLst>
                              <p:cond delay="0"/>
                            </p:stCondLst>
                            <p:childTnLst>
                              <p:par>
                                <p:cTn id="14" presetID="22" presetClass="entr" presetSubtype="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2"/>
                </p:tgtEl>
              </p:cMediaNode>
            </p:audio>
          </p:childTnLst>
        </p:cTn>
      </p:par>
    </p:tnLst>
    <p:bldLst>
      <p:bldP spid="7" grpId="0"/>
      <p:bldP spid="1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2474</Words>
  <Application>WPS 演示</Application>
  <PresentationFormat>宽屏</PresentationFormat>
  <Paragraphs>148</Paragraphs>
  <Slides>24</Slides>
  <Notes>0</Notes>
  <HiddenSlides>0</HiddenSlides>
  <MMClips>2</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Arial</vt:lpstr>
      <vt:lpstr>宋体</vt:lpstr>
      <vt:lpstr>Wingdings</vt:lpstr>
      <vt:lpstr>隶书</vt:lpstr>
      <vt:lpstr>文悦古典明朝体 (非商业使用) W5</vt:lpstr>
      <vt:lpstr>柳公权柳体</vt:lpstr>
      <vt:lpstr>Arial</vt:lpstr>
      <vt:lpstr>华文新魏</vt:lpstr>
      <vt:lpstr>Times New Roman</vt:lpstr>
      <vt:lpstr>微软雅黑</vt:lpstr>
      <vt:lpstr>Arial Unicode MS</vt:lpstr>
      <vt:lpstr>等线 Light</vt:lpstr>
      <vt:lpstr>等线</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我叫MT</cp:lastModifiedBy>
  <cp:revision>2</cp:revision>
  <dcterms:created xsi:type="dcterms:W3CDTF">2018-08-12T03:04:30Z</dcterms:created>
  <dcterms:modified xsi:type="dcterms:W3CDTF">2018-08-12T03:04:55Z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