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30"/>
  </p:notesMasterIdLst>
  <p:sldIdLst>
    <p:sldId id="256" r:id="rId3"/>
    <p:sldId id="286" r:id="rId4"/>
    <p:sldId id="283" r:id="rId5"/>
    <p:sldId id="288" r:id="rId6"/>
    <p:sldId id="289" r:id="rId7"/>
    <p:sldId id="263" r:id="rId8"/>
    <p:sldId id="290" r:id="rId9"/>
    <p:sldId id="264" r:id="rId10"/>
    <p:sldId id="265" r:id="rId11"/>
    <p:sldId id="266" r:id="rId12"/>
    <p:sldId id="299" r:id="rId13"/>
    <p:sldId id="267" r:id="rId14"/>
    <p:sldId id="291" r:id="rId15"/>
    <p:sldId id="300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292" r:id="rId25"/>
    <p:sldId id="293" r:id="rId26"/>
    <p:sldId id="294" r:id="rId27"/>
    <p:sldId id="298" r:id="rId28"/>
    <p:sldId id="301" r:id="rId29"/>
  </p:sldIdLst>
  <p:sldSz cx="9144000" cy="6858000" type="screen4x3"/>
  <p:notesSz cx="6858000" cy="9144000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华文彩云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华文彩云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华文彩云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华文彩云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华文彩云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华文彩云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华文彩云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华文彩云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华文彩云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3399"/>
    <a:srgbClr val="0000FF"/>
    <a:srgbClr val="FF3300"/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5" d="100"/>
          <a:sy n="115" d="100"/>
        </p:scale>
        <p:origin x="147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E7466B-764E-4CA7-8107-73F6E30452FD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85DE0C-82B2-4E3A-AF43-8935318C01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00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744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455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703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466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61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381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896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797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291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614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417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6527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11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9176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7157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920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1620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924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2346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7549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957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2808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2268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6897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3384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1052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5DE0C-82B2-4E3A-AF43-8935318C01E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99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BA8D27-EBA2-49C4-811C-4B183A29F29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2610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428D6-F45E-464F-BFB0-C7A1249670F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0294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6BC7B-31DD-45E5-8C42-6776DC0C8D7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700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4B4994-D596-4E04-A9AE-C3C089DBD2C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2987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AFE07-A831-4D60-904B-EFE58C414D4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53698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C3A9E-D321-4B87-B34D-2AC0FD30877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7841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D2BBF-AAE6-4D25-9D32-65C237D9FAB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4900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BC2E3B-70B3-4A02-8B0D-9CD708741AC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7735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6CAC0-203C-4F43-87EF-19C473A5519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4625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F54A64-A6BA-4704-82BE-5F44D0E1D22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34540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1E08EF-AAA3-4E05-956F-FB772408B21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5000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9939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zh-CN" sz="24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39940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itchFamily="18" charset="0"/>
                <a:ea typeface="宋体" pitchFamily="2" charset="-122"/>
              </a:endParaRPr>
            </a:p>
          </p:txBody>
        </p:sp>
        <p:grpSp>
          <p:nvGrpSpPr>
            <p:cNvPr id="39941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39942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39943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39944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39945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39946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39947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39948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39949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39950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39951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itchFamily="18" charset="0"/>
                  <a:ea typeface="宋体" pitchFamily="2" charset="-122"/>
                </a:endParaRPr>
              </a:p>
            </p:txBody>
          </p:sp>
        </p:grpSp>
      </p:grpSp>
      <p:sp>
        <p:nvSpPr>
          <p:cNvPr id="39952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9953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5ADA465-4998-417C-9B1B-3278C660A3BF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399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399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9BCDB38-8BEE-4AEB-BAEB-F01333E23B06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57376579"/>
      </p:ext>
    </p:extLst>
  </p:cSld>
  <p:clrMapOvr>
    <a:masterClrMapping/>
  </p:clrMapOvr>
  <p:transition spd="med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8CA815E-3941-488E-BD65-8197B302634C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08868020"/>
      </p:ext>
    </p:extLst>
  </p:cSld>
  <p:clrMapOvr>
    <a:masterClrMapping/>
  </p:clrMapOvr>
  <p:transition spd="med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A9C033-370D-4BA4-9389-A3221973979B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98657243"/>
      </p:ext>
    </p:extLst>
  </p:cSld>
  <p:clrMapOvr>
    <a:masterClrMapping/>
  </p:clrMapOvr>
  <p:transition spd="med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490A45-05D8-428D-8355-7222C3AD5F06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7844882"/>
      </p:ext>
    </p:extLst>
  </p:cSld>
  <p:clrMapOvr>
    <a:masterClrMapping/>
  </p:clrMapOvr>
  <p:transition spd="med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EE165A-30A9-4D5C-9DAD-191DF4A44B35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03952527"/>
      </p:ext>
    </p:extLst>
  </p:cSld>
  <p:clrMapOvr>
    <a:masterClrMapping/>
  </p:clrMapOvr>
  <p:transition spd="med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AC5CBEA-5560-4588-AAA9-E8FF1F1A9A47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95110999"/>
      </p:ext>
    </p:extLst>
  </p:cSld>
  <p:clrMapOvr>
    <a:masterClrMapping/>
  </p:clrMapOvr>
  <p:transition spd="med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B2A453D-C20E-4DB6-B48A-276280FFBEA2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4329034"/>
      </p:ext>
    </p:extLst>
  </p:cSld>
  <p:clrMapOvr>
    <a:masterClrMapping/>
  </p:clrMapOvr>
  <p:transition spd="med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67C9A02-A1FB-4199-8680-3F816D453C7F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8126028"/>
      </p:ext>
    </p:extLst>
  </p:cSld>
  <p:clrMapOvr>
    <a:masterClrMapping/>
  </p:clrMapOvr>
  <p:transition spd="med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3251A6F-F37F-4549-AAB6-5B154F61A1E6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594708"/>
      </p:ext>
    </p:extLst>
  </p:cSld>
  <p:clrMapOvr>
    <a:masterClrMapping/>
  </p:clrMapOvr>
  <p:transition spd="med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DA6F23-1C90-4298-8ACE-3B65BDD74BF8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79463184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</a:defRPr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+mn-ea"/>
              </a:defRPr>
            </a:lvl1pPr>
          </a:lstStyle>
          <a:p>
            <a:fld id="{5A8942BA-B380-4674-BBE1-ADE2DFBE2A1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a typeface="+mn-ea"/>
              </a:defRPr>
            </a:lvl1pPr>
          </a:lstStyle>
          <a:p>
            <a:endParaRPr lang="en-US" altLang="zh-CN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  <a:ea typeface="+mn-ea"/>
              </a:defRPr>
            </a:lvl1pPr>
          </a:lstStyle>
          <a:p>
            <a:fld id="{99292D55-271F-4B5A-BF1F-303E74F5322D}" type="slidenum">
              <a:rPr lang="en-US" altLang="zh-CN"/>
              <a:pPr/>
              <a:t>‹#›</a:t>
            </a:fld>
            <a:endParaRPr lang="en-US" altLang="zh-CN"/>
          </a:p>
        </p:txBody>
      </p:sp>
      <p:grpSp>
        <p:nvGrpSpPr>
          <p:cNvPr id="38916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zh-CN" sz="24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3891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3891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  <a:ea typeface="宋体" pitchFamily="2" charset="-122"/>
              </a:endParaRPr>
            </a:p>
          </p:txBody>
        </p:sp>
        <p:sp>
          <p:nvSpPr>
            <p:cNvPr id="3892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  <a:ea typeface="宋体" pitchFamily="2" charset="-122"/>
              </a:endParaRPr>
            </a:p>
          </p:txBody>
        </p:sp>
        <p:sp>
          <p:nvSpPr>
            <p:cNvPr id="3892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  <a:ea typeface="宋体" pitchFamily="2" charset="-122"/>
              </a:endParaRPr>
            </a:p>
          </p:txBody>
        </p:sp>
        <p:sp>
          <p:nvSpPr>
            <p:cNvPr id="3892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  <a:ea typeface="宋体" pitchFamily="2" charset="-122"/>
              </a:endParaRPr>
            </a:p>
          </p:txBody>
        </p:sp>
        <p:sp>
          <p:nvSpPr>
            <p:cNvPr id="3892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3892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  <a:ea typeface="宋体" pitchFamily="2" charset="-122"/>
              </a:endParaRPr>
            </a:p>
          </p:txBody>
        </p:sp>
        <p:sp>
          <p:nvSpPr>
            <p:cNvPr id="3892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  <a:ea typeface="宋体" pitchFamily="2" charset="-122"/>
              </a:endParaRPr>
            </a:p>
          </p:txBody>
        </p:sp>
      </p:grpSp>
      <p:sp>
        <p:nvSpPr>
          <p:cNvPr id="389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89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89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random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&#35821;&#25991;&#35838;&#20214;\&#38899;&#20048;.wma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2.xml"/><Relationship Id="rId4" Type="http://schemas.openxmlformats.org/officeDocument/2006/relationships/slide" Target="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hyperlink" Target="../&#38899;&#20048;&#32032;&#26448;/&#36763;&#24503;&#21202;&#21517;&#21333;&#20027;&#39064;&#26354;-&#26031;&#30382;&#23572;&#20271;&#26684;.mp3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../&#23567;&#25552;&#29748;%20-%20&#24605;&#20065;&#26354;(1).mp3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22320;&#38663;&#20013;&#30340;&#29238;&#23376;2\&#36731;&#38899;&#20048;%20-%20&#31070;&#31192;&#22253;&#20043;&#27468;.mp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88641"/>
            <a:ext cx="9144000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930995" y="1052736"/>
            <a:ext cx="748893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zh-CN" altLang="en-US" sz="7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新魏" pitchFamily="2" charset="-122"/>
                <a:ea typeface="华文新魏" pitchFamily="2" charset="-122"/>
              </a:rPr>
              <a:t>地震</a:t>
            </a:r>
            <a:r>
              <a:rPr lang="zh-CN" altLang="en-US" sz="7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华文新魏" pitchFamily="2" charset="-122"/>
                <a:ea typeface="华文新魏" pitchFamily="2" charset="-122"/>
              </a:rPr>
              <a:t>中的父与子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468313" y="1341438"/>
            <a:ext cx="24272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latin typeface="Tahoma" pitchFamily="34" charset="0"/>
                <a:ea typeface="幼圆" pitchFamily="49" charset="-122"/>
              </a:rPr>
              <a:t>自学提示</a:t>
            </a:r>
            <a:r>
              <a:rPr lang="zh-CN" altLang="en-US" sz="3200" b="1" dirty="0">
                <a:solidFill>
                  <a:srgbClr val="000000"/>
                </a:solidFill>
                <a:latin typeface="Tahoma" pitchFamily="34" charset="0"/>
                <a:ea typeface="幼圆" pitchFamily="49" charset="-122"/>
              </a:rPr>
              <a:t>：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468313" y="2060575"/>
            <a:ext cx="7958137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3600" b="1" dirty="0">
                <a:solidFill>
                  <a:srgbClr val="000000"/>
                </a:solidFill>
                <a:latin typeface="Tahoma" pitchFamily="34" charset="0"/>
                <a:ea typeface="楷体_GB2312" pitchFamily="49" charset="-122"/>
              </a:rPr>
              <a:t>1.</a:t>
            </a:r>
            <a:r>
              <a:rPr lang="zh-CN" altLang="en-US" sz="3600" b="1" dirty="0">
                <a:solidFill>
                  <a:srgbClr val="000000"/>
                </a:solidFill>
                <a:latin typeface="Tahoma" pitchFamily="34" charset="0"/>
                <a:ea typeface="楷体_GB2312" pitchFamily="49" charset="-122"/>
              </a:rPr>
              <a:t>听朗诵，扫清文字障碍。</a:t>
            </a:r>
          </a:p>
          <a:p>
            <a:endParaRPr lang="zh-CN" altLang="en-US" sz="3600" b="1" dirty="0">
              <a:solidFill>
                <a:srgbClr val="000000"/>
              </a:solidFill>
              <a:latin typeface="Tahoma" pitchFamily="34" charset="0"/>
              <a:ea typeface="楷体_GB2312" pitchFamily="49" charset="-122"/>
            </a:endParaRPr>
          </a:p>
          <a:p>
            <a:r>
              <a:rPr lang="en-US" altLang="zh-CN" sz="3600" b="1" dirty="0">
                <a:solidFill>
                  <a:srgbClr val="000000"/>
                </a:solidFill>
                <a:latin typeface="Tahoma" pitchFamily="34" charset="0"/>
                <a:ea typeface="楷体_GB2312" pitchFamily="49" charset="-122"/>
              </a:rPr>
              <a:t>2.</a:t>
            </a:r>
            <a:r>
              <a:rPr lang="zh-CN" altLang="en-US" sz="3600" b="1" dirty="0">
                <a:solidFill>
                  <a:srgbClr val="000000"/>
                </a:solidFill>
                <a:latin typeface="Tahoma" pitchFamily="34" charset="0"/>
                <a:ea typeface="楷体_GB2312" pitchFamily="49" charset="-122"/>
              </a:rPr>
              <a:t>画出文中让你感动的句子。</a:t>
            </a:r>
          </a:p>
          <a:p>
            <a:endParaRPr lang="zh-CN" altLang="en-US" sz="3600" b="1" dirty="0">
              <a:solidFill>
                <a:srgbClr val="000000"/>
              </a:solidFill>
              <a:latin typeface="Tahoma" pitchFamily="34" charset="0"/>
              <a:ea typeface="楷体_GB2312" pitchFamily="49" charset="-122"/>
            </a:endParaRPr>
          </a:p>
          <a:p>
            <a:r>
              <a:rPr lang="en-US" altLang="zh-CN" sz="3600" b="1" dirty="0">
                <a:solidFill>
                  <a:srgbClr val="000000"/>
                </a:solidFill>
                <a:latin typeface="Tahoma" pitchFamily="34" charset="0"/>
                <a:ea typeface="楷体_GB2312" pitchFamily="49" charset="-122"/>
              </a:rPr>
              <a:t>3.</a:t>
            </a:r>
            <a:r>
              <a:rPr lang="zh-CN" altLang="en-US" sz="3600" b="1" dirty="0">
                <a:solidFill>
                  <a:srgbClr val="000000"/>
                </a:solidFill>
                <a:latin typeface="Tahoma" pitchFamily="34" charset="0"/>
                <a:ea typeface="楷体_GB2312" pitchFamily="49" charset="-122"/>
              </a:rPr>
              <a:t>想一想课文讲了一件什么事？并思考这是一对怎样的父与子？</a:t>
            </a:r>
          </a:p>
          <a:p>
            <a:endParaRPr lang="en-US" altLang="zh-CN" sz="3600" b="1" dirty="0">
              <a:solidFill>
                <a:srgbClr val="000000"/>
              </a:solidFill>
              <a:latin typeface="Tahoma" pitchFamily="34" charset="0"/>
              <a:ea typeface="楷体_GB2312" pitchFamily="49" charset="-122"/>
            </a:endParaRPr>
          </a:p>
        </p:txBody>
      </p:sp>
    </p:spTree>
  </p:cSld>
  <p:clrMapOvr>
    <a:masterClrMapping/>
  </p:clrMapOvr>
  <p:transition spd="med">
    <p:random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2286000" y="476250"/>
            <a:ext cx="44958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zh-CN" altLang="en-US" sz="4800" b="1" dirty="0">
                <a:solidFill>
                  <a:srgbClr val="FF33CC"/>
                </a:solidFill>
                <a:latin typeface="Times New Roman" pitchFamily="18" charset="0"/>
                <a:ea typeface="华文行楷" pitchFamily="2" charset="-122"/>
              </a:rPr>
              <a:t>读读下列词语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95288" y="1341438"/>
            <a:ext cx="7910512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ts val="4000"/>
              </a:lnSpc>
            </a:pPr>
            <a:r>
              <a:rPr kumimoji="1" lang="en-US" altLang="zh-CN" sz="4000" b="1" dirty="0">
                <a:solidFill>
                  <a:srgbClr val="FF33CC"/>
                </a:solidFill>
                <a:latin typeface="楷体_GB2312" pitchFamily="49" charset="-122"/>
                <a:ea typeface="楷体_GB2312" pitchFamily="49" charset="-122"/>
              </a:rPr>
              <a:t>      </a:t>
            </a:r>
            <a:r>
              <a:rPr kumimoji="1" lang="en-US" altLang="zh-CN" sz="2800" b="1" dirty="0">
                <a:solidFill>
                  <a:srgbClr val="FF33CC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kumimoji="1" lang="en-US" altLang="zh-CN" sz="2800" b="1" dirty="0" err="1">
                <a:latin typeface="楷体_GB2312" pitchFamily="49" charset="-122"/>
                <a:ea typeface="楷体_GB2312" pitchFamily="49" charset="-122"/>
              </a:rPr>
              <a:t>shān</a:t>
            </a:r>
            <a:endParaRPr kumimoji="1" lang="en-US" altLang="zh-CN" sz="2800" b="1" dirty="0"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ts val="4000"/>
              </a:lnSpc>
            </a:pPr>
            <a:r>
              <a:rPr kumimoji="1" lang="zh-CN" altLang="en-US" sz="4000" b="1" dirty="0">
                <a:solidFill>
                  <a:srgbClr val="FF33CC"/>
                </a:solidFill>
                <a:latin typeface="楷体_GB2312" pitchFamily="49" charset="-122"/>
                <a:ea typeface="楷体_GB2312" pitchFamily="49" charset="-122"/>
              </a:rPr>
              <a:t>地震  洛 杉 矶 混乱 安顿 挖掘</a:t>
            </a:r>
          </a:p>
          <a:p>
            <a:pPr>
              <a:lnSpc>
                <a:spcPts val="4000"/>
              </a:lnSpc>
            </a:pPr>
            <a:r>
              <a:rPr kumimoji="1" lang="zh-CN" altLang="en-US" sz="4000" b="1" dirty="0">
                <a:solidFill>
                  <a:srgbClr val="FF33CC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  <a:p>
            <a:pPr>
              <a:lnSpc>
                <a:spcPts val="4000"/>
              </a:lnSpc>
            </a:pPr>
            <a:r>
              <a:rPr kumimoji="1" lang="zh-CN" altLang="en-US" sz="4000" b="1" dirty="0">
                <a:solidFill>
                  <a:srgbClr val="FF33CC"/>
                </a:solidFill>
                <a:latin typeface="楷体_GB2312" pitchFamily="49" charset="-122"/>
                <a:ea typeface="楷体_GB2312" pitchFamily="49" charset="-122"/>
              </a:rPr>
              <a:t>昔日  废墟  阿曼达 坚定 绝望</a:t>
            </a:r>
          </a:p>
          <a:p>
            <a:pPr>
              <a:lnSpc>
                <a:spcPts val="4000"/>
              </a:lnSpc>
            </a:pPr>
            <a:r>
              <a:rPr kumimoji="1" lang="zh-CN" altLang="en-US" sz="4000" b="1" dirty="0">
                <a:solidFill>
                  <a:srgbClr val="FF33CC"/>
                </a:solidFill>
                <a:latin typeface="楷体_GB2312" pitchFamily="49" charset="-122"/>
                <a:ea typeface="楷体_GB2312" pitchFamily="49" charset="-122"/>
              </a:rPr>
              <a:t>  </a:t>
            </a:r>
          </a:p>
          <a:p>
            <a:pPr>
              <a:lnSpc>
                <a:spcPts val="4000"/>
              </a:lnSpc>
            </a:pPr>
            <a:r>
              <a:rPr kumimoji="1" lang="zh-CN" altLang="en-US" sz="4000" b="1" dirty="0">
                <a:solidFill>
                  <a:srgbClr val="FF33CC"/>
                </a:solidFill>
                <a:latin typeface="楷体_GB2312" pitchFamily="49" charset="-122"/>
                <a:ea typeface="楷体_GB2312" pitchFamily="49" charset="-122"/>
              </a:rPr>
              <a:t>爆炸 叹息 悲痛 颤抖 拥抱 疾步</a:t>
            </a:r>
          </a:p>
          <a:p>
            <a:pPr>
              <a:lnSpc>
                <a:spcPts val="4000"/>
              </a:lnSpc>
            </a:pPr>
            <a:r>
              <a:rPr kumimoji="1" lang="zh-CN" altLang="en-US" sz="4000" b="1" dirty="0">
                <a:solidFill>
                  <a:srgbClr val="FF33CC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  <a:p>
            <a:pPr>
              <a:lnSpc>
                <a:spcPts val="4000"/>
              </a:lnSpc>
            </a:pPr>
            <a:r>
              <a:rPr kumimoji="1" lang="zh-CN" altLang="en-US" sz="4000" b="1" dirty="0">
                <a:solidFill>
                  <a:srgbClr val="FF33CC"/>
                </a:solidFill>
                <a:latin typeface="楷体_GB2312" pitchFamily="49" charset="-122"/>
                <a:ea typeface="楷体_GB2312" pitchFamily="49" charset="-122"/>
              </a:rPr>
              <a:t>瓦砾 砸碎 欢声笑语 破烂不堪      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3492500" y="1341438"/>
            <a:ext cx="792163" cy="519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>
                <a:latin typeface="Times New Roman" pitchFamily="18" charset="0"/>
                <a:ea typeface="宋体" pitchFamily="2" charset="-122"/>
              </a:rPr>
              <a:t>jī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211638" y="1412875"/>
            <a:ext cx="1296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>
                <a:latin typeface="Times New Roman" pitchFamily="18" charset="0"/>
                <a:ea typeface="宋体" pitchFamily="2" charset="-122"/>
              </a:rPr>
              <a:t>hùn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468313" y="2349500"/>
            <a:ext cx="647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>
                <a:latin typeface="Times New Roman" pitchFamily="18" charset="0"/>
                <a:ea typeface="宋体" pitchFamily="2" charset="-122"/>
              </a:rPr>
              <a:t>xī</a:t>
            </a: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2484438" y="2482850"/>
            <a:ext cx="7921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>
                <a:latin typeface="Times New Roman" pitchFamily="18" charset="0"/>
                <a:ea typeface="宋体" pitchFamily="2" charset="-122"/>
              </a:rPr>
              <a:t>xū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3203575" y="2349500"/>
            <a:ext cx="17287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>
                <a:latin typeface="Times New Roman" pitchFamily="18" charset="0"/>
                <a:ea typeface="宋体" pitchFamily="2" charset="-122"/>
              </a:rPr>
              <a:t>          </a:t>
            </a:r>
            <a:r>
              <a:rPr kumimoji="1" lang="en-US" altLang="zh-CN" sz="2800">
                <a:latin typeface="Times New Roman" pitchFamily="18" charset="0"/>
                <a:ea typeface="宋体" pitchFamily="2" charset="-122"/>
              </a:rPr>
              <a:t>màn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468313" y="3357563"/>
            <a:ext cx="7905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>
                <a:latin typeface="Times New Roman" pitchFamily="18" charset="0"/>
                <a:ea typeface="宋体" pitchFamily="2" charset="-122"/>
              </a:rPr>
              <a:t>bào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1042988" y="4498975"/>
            <a:ext cx="9366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>
                <a:solidFill>
                  <a:srgbClr val="FF33CC"/>
                </a:solidFill>
                <a:latin typeface="Times New Roman" pitchFamily="18" charset="0"/>
                <a:ea typeface="宋体" pitchFamily="2" charset="-122"/>
              </a:rPr>
              <a:t> lì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animBg="1"/>
      <p:bldP spid="32773" grpId="0"/>
      <p:bldP spid="32775" grpId="0"/>
      <p:bldP spid="32776" grpId="0"/>
      <p:bldP spid="32777" grpId="0"/>
      <p:bldP spid="3277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背景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539750" y="2035175"/>
            <a:ext cx="7046913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rgbClr val="3333FF"/>
                </a:solidFill>
                <a:ea typeface="方正粗活意简体" pitchFamily="65" charset="-122"/>
              </a:rPr>
              <a:t>      </a:t>
            </a:r>
            <a:r>
              <a:rPr lang="zh-CN" altLang="en-US" sz="4000" dirty="0">
                <a:solidFill>
                  <a:srgbClr val="3333FF"/>
                </a:solidFill>
                <a:ea typeface="方正粗活意简体" pitchFamily="65" charset="-122"/>
              </a:rPr>
              <a:t>课文讲述的是</a:t>
            </a:r>
            <a:r>
              <a:rPr lang="en-US" altLang="zh-CN" sz="4000" dirty="0">
                <a:solidFill>
                  <a:srgbClr val="3333FF"/>
                </a:solidFill>
                <a:ea typeface="方正粗活意简体" pitchFamily="65" charset="-122"/>
              </a:rPr>
              <a:t>1994</a:t>
            </a:r>
            <a:r>
              <a:rPr lang="zh-CN" altLang="en-US" sz="4000" dirty="0">
                <a:solidFill>
                  <a:srgbClr val="3333FF"/>
                </a:solidFill>
                <a:ea typeface="方正粗活意简体" pitchFamily="65" charset="-122"/>
              </a:rPr>
              <a:t>年美国</a:t>
            </a:r>
          </a:p>
          <a:p>
            <a:r>
              <a:rPr lang="zh-CN" altLang="en-US" sz="4000" dirty="0">
                <a:solidFill>
                  <a:srgbClr val="3333FF"/>
                </a:solidFill>
                <a:ea typeface="方正粗活意简体" pitchFamily="65" charset="-122"/>
              </a:rPr>
              <a:t>洛杉矶大地震中，一位父亲冒</a:t>
            </a:r>
          </a:p>
          <a:p>
            <a:r>
              <a:rPr lang="zh-CN" altLang="en-US" sz="4000" dirty="0">
                <a:solidFill>
                  <a:srgbClr val="3333FF"/>
                </a:solidFill>
                <a:ea typeface="方正粗活意简体" pitchFamily="65" charset="-122"/>
              </a:rPr>
              <a:t>着（      ），抱着（             ）</a:t>
            </a:r>
          </a:p>
          <a:p>
            <a:r>
              <a:rPr lang="zh-CN" altLang="en-US" sz="4000" dirty="0">
                <a:solidFill>
                  <a:srgbClr val="3333FF"/>
                </a:solidFill>
                <a:ea typeface="方正粗活意简体" pitchFamily="65" charset="-122"/>
              </a:rPr>
              <a:t>不顾劝阻，历经艰辛，经过</a:t>
            </a:r>
          </a:p>
          <a:p>
            <a:r>
              <a:rPr lang="zh-CN" altLang="en-US" sz="4000" dirty="0">
                <a:solidFill>
                  <a:srgbClr val="3333FF"/>
                </a:solidFill>
                <a:ea typeface="方正粗活意简体" pitchFamily="65" charset="-122"/>
              </a:rPr>
              <a:t>（     ）小时的挖掘，终于在</a:t>
            </a:r>
          </a:p>
          <a:p>
            <a:r>
              <a:rPr lang="zh-CN" altLang="en-US" sz="4000" dirty="0">
                <a:solidFill>
                  <a:srgbClr val="3333FF"/>
                </a:solidFill>
                <a:ea typeface="方正粗活意简体" pitchFamily="65" charset="-122"/>
              </a:rPr>
              <a:t>（       ）救出（                    ）</a:t>
            </a:r>
          </a:p>
          <a:p>
            <a:r>
              <a:rPr lang="zh-CN" altLang="en-US" sz="4000" dirty="0">
                <a:solidFill>
                  <a:srgbClr val="3333FF"/>
                </a:solidFill>
                <a:ea typeface="方正粗活意简体" pitchFamily="65" charset="-122"/>
              </a:rPr>
              <a:t>的故事。</a:t>
            </a:r>
          </a:p>
          <a:p>
            <a:endParaRPr lang="en-US" altLang="zh-CN" sz="4000" dirty="0">
              <a:solidFill>
                <a:srgbClr val="3333FF"/>
              </a:solidFill>
              <a:ea typeface="方正粗活意简体" pitchFamily="65" charset="-122"/>
            </a:endParaRP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1547813" y="3284538"/>
            <a:ext cx="12239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3399"/>
                </a:solidFill>
                <a:ea typeface="宋体" pitchFamily="2" charset="-122"/>
              </a:rPr>
              <a:t>危险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4787900" y="3284538"/>
            <a:ext cx="23050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3399"/>
                </a:solidFill>
                <a:ea typeface="宋体" pitchFamily="2" charset="-122"/>
              </a:rPr>
              <a:t>坚定的信念</a:t>
            </a:r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1116013" y="4437063"/>
            <a:ext cx="7921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3399"/>
                </a:solidFill>
                <a:latin typeface="黑体" pitchFamily="49" charset="-122"/>
                <a:ea typeface="黑体" pitchFamily="49" charset="-122"/>
              </a:rPr>
              <a:t>38</a:t>
            </a:r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971550" y="5157788"/>
            <a:ext cx="14414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3399"/>
                </a:solidFill>
                <a:ea typeface="宋体" pitchFamily="2" charset="-122"/>
              </a:rPr>
              <a:t>废墟中</a:t>
            </a:r>
          </a:p>
        </p:txBody>
      </p:sp>
      <p:sp>
        <p:nvSpPr>
          <p:cNvPr id="45066" name="Text Box 10"/>
          <p:cNvSpPr txBox="1">
            <a:spLocks noChangeArrowheads="1"/>
          </p:cNvSpPr>
          <p:nvPr/>
        </p:nvSpPr>
        <p:spPr bwMode="auto">
          <a:xfrm>
            <a:off x="4067175" y="5157788"/>
            <a:ext cx="30257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rgbClr val="FF3399"/>
                </a:solidFill>
                <a:ea typeface="宋体" pitchFamily="2" charset="-122"/>
              </a:rPr>
              <a:t>儿子及其同伴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2" grpId="0"/>
      <p:bldP spid="45063" grpId="0"/>
      <p:bldP spid="45064" grpId="0"/>
      <p:bldP spid="45065" grpId="0"/>
      <p:bldP spid="450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插图2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6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5508625" y="981075"/>
            <a:ext cx="3257550" cy="375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>
                <a:solidFill>
                  <a:srgbClr val="CC00FF"/>
                </a:solidFill>
                <a:ea typeface="方正少儿简体" pitchFamily="65" charset="-122"/>
              </a:rPr>
              <a:t>        </a:t>
            </a:r>
            <a:r>
              <a:rPr lang="zh-CN" altLang="en-US" sz="4800">
                <a:solidFill>
                  <a:srgbClr val="3333FF"/>
                </a:solidFill>
                <a:ea typeface="方正少儿简体" pitchFamily="65" charset="-122"/>
              </a:rPr>
              <a:t>这对</a:t>
            </a:r>
            <a:r>
              <a:rPr lang="zh-CN" altLang="en-US" sz="4800">
                <a:solidFill>
                  <a:srgbClr val="FF0066"/>
                </a:solidFill>
                <a:ea typeface="方正少儿简体" pitchFamily="65" charset="-122"/>
              </a:rPr>
              <a:t>了</a:t>
            </a:r>
          </a:p>
          <a:p>
            <a:r>
              <a:rPr lang="zh-CN" altLang="en-US" sz="4800">
                <a:solidFill>
                  <a:srgbClr val="FF0066"/>
                </a:solidFill>
                <a:ea typeface="方正少儿简体" pitchFamily="65" charset="-122"/>
              </a:rPr>
              <a:t>不起</a:t>
            </a:r>
            <a:r>
              <a:rPr lang="zh-CN" altLang="en-US" sz="4800">
                <a:solidFill>
                  <a:srgbClr val="3333FF"/>
                </a:solidFill>
                <a:ea typeface="方正少儿简体" pitchFamily="65" charset="-122"/>
              </a:rPr>
              <a:t>的父与</a:t>
            </a:r>
          </a:p>
          <a:p>
            <a:r>
              <a:rPr lang="zh-CN" altLang="en-US" sz="4800">
                <a:solidFill>
                  <a:srgbClr val="3333FF"/>
                </a:solidFill>
                <a:ea typeface="方正少儿简体" pitchFamily="65" charset="-122"/>
              </a:rPr>
              <a:t>子，无比幸</a:t>
            </a:r>
          </a:p>
          <a:p>
            <a:r>
              <a:rPr lang="zh-CN" altLang="en-US" sz="4800">
                <a:solidFill>
                  <a:srgbClr val="3333FF"/>
                </a:solidFill>
                <a:ea typeface="方正少儿简体" pitchFamily="65" charset="-122"/>
              </a:rPr>
              <a:t>福地紧紧拥</a:t>
            </a:r>
          </a:p>
          <a:p>
            <a:r>
              <a:rPr lang="zh-CN" altLang="en-US" sz="4800">
                <a:solidFill>
                  <a:srgbClr val="3333FF"/>
                </a:solidFill>
                <a:ea typeface="方正少儿简体" pitchFamily="65" charset="-122"/>
              </a:rPr>
              <a:t>抱在一起。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171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755650" y="1628775"/>
            <a:ext cx="7632700" cy="311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dirty="0">
                <a:latin typeface="黑体" pitchFamily="49" charset="-122"/>
                <a:ea typeface="黑体" pitchFamily="49" charset="-122"/>
              </a:rPr>
              <a:t>   </a:t>
            </a:r>
            <a:r>
              <a:rPr lang="zh-CN" altLang="en-US" sz="3600" dirty="0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请同学们默读课文</a:t>
            </a:r>
            <a:r>
              <a:rPr lang="en-US" altLang="zh-CN" sz="3600" dirty="0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1</a:t>
            </a:r>
            <a:r>
              <a:rPr lang="en-US" altLang="zh-CN" sz="3600" dirty="0">
                <a:solidFill>
                  <a:srgbClr val="0000CC"/>
                </a:solidFill>
                <a:latin typeface="Arial"/>
                <a:ea typeface="黑体" pitchFamily="49" charset="-122"/>
              </a:rPr>
              <a:t>——</a:t>
            </a:r>
            <a:r>
              <a:rPr lang="en-US" altLang="zh-CN" sz="3600" dirty="0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12</a:t>
            </a:r>
            <a:r>
              <a:rPr lang="zh-CN" altLang="en-US" sz="3600" dirty="0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自然</a:t>
            </a:r>
          </a:p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段。看看课文有哪些地方，哪些语句</a:t>
            </a:r>
          </a:p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告诉你这是位了不起的父亲。划下</a:t>
            </a:r>
          </a:p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来，并作批注。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9155" name="Picture 3" descr="FR_04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156" name="Text Box 4"/>
            <p:cNvSpPr txBox="1">
              <a:spLocks noChangeArrowheads="1"/>
            </p:cNvSpPr>
            <p:nvPr/>
          </p:nvSpPr>
          <p:spPr bwMode="auto">
            <a:xfrm>
              <a:off x="1338" y="1026"/>
              <a:ext cx="1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kumimoji="1" lang="zh-CN" altLang="zh-CN" sz="2400" b="1">
                <a:solidFill>
                  <a:srgbClr val="FF3300"/>
                </a:solidFill>
                <a:ea typeface="宋体" pitchFamily="2" charset="-122"/>
              </a:endParaRPr>
            </a:p>
          </p:txBody>
        </p:sp>
        <p:sp>
          <p:nvSpPr>
            <p:cNvPr id="49157" name="Text Box 5"/>
            <p:cNvSpPr txBox="1">
              <a:spLocks noChangeArrowheads="1"/>
            </p:cNvSpPr>
            <p:nvPr/>
          </p:nvSpPr>
          <p:spPr bwMode="auto">
            <a:xfrm>
              <a:off x="1247" y="2886"/>
              <a:ext cx="410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zh-CN" altLang="zh-CN" sz="2400">
                <a:ea typeface="宋体" pitchFamily="2" charset="-122"/>
              </a:endParaRPr>
            </a:p>
          </p:txBody>
        </p:sp>
        <p:sp>
          <p:nvSpPr>
            <p:cNvPr id="49158" name="Text Box 6"/>
            <p:cNvSpPr txBox="1">
              <a:spLocks noChangeArrowheads="1"/>
            </p:cNvSpPr>
            <p:nvPr/>
          </p:nvSpPr>
          <p:spPr bwMode="auto">
            <a:xfrm>
              <a:off x="1248" y="1933"/>
              <a:ext cx="41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kumimoji="1" lang="zh-CN" altLang="zh-CN" sz="2400" b="1">
                <a:solidFill>
                  <a:srgbClr val="FF3300"/>
                </a:solidFill>
                <a:ea typeface="宋体" pitchFamily="2" charset="-122"/>
              </a:endParaRPr>
            </a:p>
          </p:txBody>
        </p:sp>
        <p:sp>
          <p:nvSpPr>
            <p:cNvPr id="49159" name="Line 7"/>
            <p:cNvSpPr>
              <a:spLocks noChangeShapeType="1"/>
            </p:cNvSpPr>
            <p:nvPr/>
          </p:nvSpPr>
          <p:spPr bwMode="auto">
            <a:xfrm>
              <a:off x="1519" y="1570"/>
              <a:ext cx="3765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9160" name="Line 8"/>
            <p:cNvSpPr>
              <a:spLocks noChangeShapeType="1"/>
            </p:cNvSpPr>
            <p:nvPr/>
          </p:nvSpPr>
          <p:spPr bwMode="auto">
            <a:xfrm>
              <a:off x="2449" y="2478"/>
              <a:ext cx="269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49161" name="Line 9"/>
            <p:cNvSpPr>
              <a:spLocks noChangeShapeType="1"/>
            </p:cNvSpPr>
            <p:nvPr/>
          </p:nvSpPr>
          <p:spPr bwMode="auto">
            <a:xfrm>
              <a:off x="1678" y="3385"/>
              <a:ext cx="3379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49162" name="Text Box 10"/>
          <p:cNvSpPr txBox="1">
            <a:spLocks noChangeArrowheads="1"/>
          </p:cNvSpPr>
          <p:nvPr/>
        </p:nvSpPr>
        <p:spPr bwMode="auto">
          <a:xfrm>
            <a:off x="2411413" y="836613"/>
            <a:ext cx="648176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3200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</a:rPr>
              <a:t>在混乱中，一位年轻的父亲安顿好受伤的妻子，</a:t>
            </a:r>
            <a:r>
              <a:rPr lang="zh-CN" altLang="en-US" sz="32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冲</a:t>
            </a:r>
            <a:r>
              <a:rPr lang="zh-CN" altLang="en-US" sz="3200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</a:rPr>
              <a:t>向他</a:t>
            </a:r>
            <a:r>
              <a:rPr lang="en-US" altLang="zh-CN" sz="3200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</a:rPr>
              <a:t>7</a:t>
            </a:r>
            <a:r>
              <a:rPr lang="zh-CN" altLang="en-US" sz="3200" dirty="0">
                <a:solidFill>
                  <a:srgbClr val="000099"/>
                </a:solidFill>
                <a:latin typeface="黑体" pitchFamily="49" charset="-122"/>
                <a:ea typeface="黑体" pitchFamily="49" charset="-122"/>
              </a:rPr>
              <a:t>岁的儿子的学校。 </a:t>
            </a:r>
          </a:p>
          <a:p>
            <a:pPr>
              <a:spcBef>
                <a:spcPct val="50000"/>
              </a:spcBef>
            </a:pPr>
            <a:endParaRPr lang="en-US" altLang="zh-CN" sz="32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1763713" y="2997200"/>
            <a:ext cx="6985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ea typeface="黑体" pitchFamily="49" charset="-122"/>
              </a:rPr>
              <a:t>          </a:t>
            </a:r>
            <a:r>
              <a:rPr lang="zh-CN" altLang="en-US" sz="2800">
                <a:solidFill>
                  <a:srgbClr val="008000"/>
                </a:solidFill>
                <a:ea typeface="黑体" pitchFamily="49" charset="-122"/>
              </a:rPr>
              <a:t>他顿时感到眼前一片漆黑，大喊：“阿曼达，我的儿子！”</a:t>
            </a:r>
          </a:p>
        </p:txBody>
      </p:sp>
      <p:sp>
        <p:nvSpPr>
          <p:cNvPr id="49164" name="Text Box 12"/>
          <p:cNvSpPr txBox="1">
            <a:spLocks noChangeArrowheads="1"/>
          </p:cNvSpPr>
          <p:nvPr/>
        </p:nvSpPr>
        <p:spPr bwMode="auto">
          <a:xfrm>
            <a:off x="1547813" y="4292600"/>
            <a:ext cx="59039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/>
          </a:p>
        </p:txBody>
      </p:sp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1116013" y="4221163"/>
            <a:ext cx="7416800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ea typeface="仿宋_GB2312" pitchFamily="49" charset="-122"/>
              </a:rPr>
              <a:t>          </a:t>
            </a:r>
            <a:r>
              <a:rPr lang="zh-CN" altLang="en-US" sz="3200" b="1">
                <a:ea typeface="仿宋_GB2312" pitchFamily="49" charset="-122"/>
              </a:rPr>
              <a:t>跪在地上大哭了一阵后，他猛然想起自己常对儿子说的一句话：“不论发生什么，我总会和你在一起！”他坚定地起身，向那片废墟走去。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2" grpId="0"/>
      <p:bldP spid="49162" grpId="1"/>
      <p:bldP spid="49163" grpId="0"/>
      <p:bldP spid="491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171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0" y="0"/>
            <a:ext cx="9251950" cy="692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/>
              <a:t>           </a:t>
            </a:r>
            <a:r>
              <a:rPr lang="zh-CN" altLang="en-US" sz="2800">
                <a:ea typeface="黑体" pitchFamily="49" charset="-122"/>
              </a:rPr>
              <a:t>就在他挖掘的时候，不断有孩子的父母急匆匆地赶来。看到这片废墟，他们痛哭并大喊：“我的儿子！”“我的女儿！”哭喊过后，便绝望地离开了。有些人上来拉住这位父亲，说：“太晚了，没有希望了。”这位父亲双眼</a:t>
            </a:r>
            <a:r>
              <a:rPr lang="zh-CN" altLang="en-US" sz="2800">
                <a:solidFill>
                  <a:srgbClr val="008000"/>
                </a:solidFill>
                <a:ea typeface="黑体" pitchFamily="49" charset="-122"/>
              </a:rPr>
              <a:t>直直</a:t>
            </a:r>
            <a:r>
              <a:rPr lang="zh-CN" altLang="en-US" sz="2800">
                <a:ea typeface="黑体" pitchFamily="49" charset="-122"/>
              </a:rPr>
              <a:t>地看着这些好心人，问道：</a:t>
            </a:r>
            <a:r>
              <a:rPr lang="zh-CN" altLang="en-US" sz="2800">
                <a:solidFill>
                  <a:srgbClr val="FF0000"/>
                </a:solidFill>
                <a:ea typeface="黑体" pitchFamily="49" charset="-122"/>
              </a:rPr>
              <a:t>“谁愿意帮助我？</a:t>
            </a:r>
            <a:r>
              <a:rPr lang="zh-CN" altLang="en-US" sz="2800">
                <a:ea typeface="黑体" pitchFamily="49" charset="-122"/>
              </a:rPr>
              <a:t>”没人给他肯定的回答，他便埋头接着挖。</a:t>
            </a:r>
            <a:br>
              <a:rPr lang="zh-CN" altLang="en-US" sz="2800">
                <a:ea typeface="黑体" pitchFamily="49" charset="-122"/>
              </a:rPr>
            </a:br>
            <a:r>
              <a:rPr lang="zh-CN" altLang="en-US" sz="2800">
                <a:ea typeface="黑体" pitchFamily="49" charset="-122"/>
              </a:rPr>
              <a:t>      消防队长挡住他：“太危险了，随时可能发生大爆炸，请你离开。”</a:t>
            </a:r>
            <a:br>
              <a:rPr lang="zh-CN" altLang="en-US" sz="2800">
                <a:ea typeface="黑体" pitchFamily="49" charset="-122"/>
              </a:rPr>
            </a:br>
            <a:r>
              <a:rPr lang="zh-CN" altLang="en-US" sz="2800">
                <a:ea typeface="黑体" pitchFamily="49" charset="-122"/>
              </a:rPr>
              <a:t>　　这位父亲问：</a:t>
            </a:r>
            <a:r>
              <a:rPr lang="zh-CN" altLang="en-US" sz="2800">
                <a:solidFill>
                  <a:srgbClr val="FF0000"/>
                </a:solidFill>
                <a:ea typeface="黑体" pitchFamily="49" charset="-122"/>
              </a:rPr>
              <a:t>“你是不是来帮助我？”</a:t>
            </a:r>
            <a:r>
              <a:rPr lang="zh-CN" altLang="en-US" sz="2800">
                <a:ea typeface="黑体" pitchFamily="49" charset="-122"/>
              </a:rPr>
              <a:t/>
            </a:r>
            <a:br>
              <a:rPr lang="zh-CN" altLang="en-US" sz="2800">
                <a:ea typeface="黑体" pitchFamily="49" charset="-122"/>
              </a:rPr>
            </a:br>
            <a:r>
              <a:rPr lang="zh-CN" altLang="en-US" sz="2800">
                <a:ea typeface="黑体" pitchFamily="49" charset="-122"/>
              </a:rPr>
              <a:t>　　警察走过来：“你很难过，我能理解，可这样做，对你自己、对他人都有危险，马上回家吧。”</a:t>
            </a:r>
            <a:br>
              <a:rPr lang="zh-CN" altLang="en-US" sz="2800">
                <a:ea typeface="黑体" pitchFamily="49" charset="-122"/>
              </a:rPr>
            </a:br>
            <a:r>
              <a:rPr lang="zh-CN" altLang="en-US" sz="2800">
                <a:ea typeface="黑体" pitchFamily="49" charset="-122"/>
              </a:rPr>
              <a:t>　　</a:t>
            </a:r>
            <a:r>
              <a:rPr lang="zh-CN" altLang="en-US" sz="2800">
                <a:solidFill>
                  <a:srgbClr val="FF0000"/>
                </a:solidFill>
                <a:ea typeface="黑体" pitchFamily="49" charset="-122"/>
              </a:rPr>
              <a:t>“你是不是来帮助我？”</a:t>
            </a:r>
            <a:br>
              <a:rPr lang="zh-CN" altLang="en-US" sz="2800">
                <a:solidFill>
                  <a:srgbClr val="FF0000"/>
                </a:solidFill>
                <a:ea typeface="黑体" pitchFamily="49" charset="-122"/>
              </a:rPr>
            </a:br>
            <a:r>
              <a:rPr lang="zh-CN" altLang="en-US" sz="2800">
                <a:ea typeface="黑体" pitchFamily="49" charset="-122"/>
              </a:rPr>
              <a:t>　　人们摇头叹息地走开了，都认为这位父亲因为失去孩子过于悲痛，精神失常了。</a:t>
            </a:r>
            <a:br>
              <a:rPr lang="zh-CN" altLang="en-US" sz="2800">
                <a:ea typeface="黑体" pitchFamily="49" charset="-122"/>
              </a:rPr>
            </a:br>
            <a:r>
              <a:rPr lang="zh-CN" altLang="en-US" sz="2800">
                <a:ea typeface="黑体" pitchFamily="49" charset="-122"/>
              </a:rPr>
              <a:t>　　然而这位父亲心中只有一个念头：“儿子在等着我！”</a:t>
            </a:r>
            <a:br>
              <a:rPr lang="zh-CN" altLang="en-US" sz="2800">
                <a:ea typeface="黑体" pitchFamily="49" charset="-122"/>
              </a:rPr>
            </a:br>
            <a:endParaRPr lang="zh-CN" altLang="en-US" sz="2800"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171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755650" y="765175"/>
            <a:ext cx="64087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/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684213" y="549275"/>
            <a:ext cx="71278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0000CC"/>
                </a:solidFill>
                <a:latin typeface="Arial"/>
                <a:ea typeface="黑体" pitchFamily="49" charset="-122"/>
              </a:rPr>
              <a:t>“</a:t>
            </a:r>
            <a:r>
              <a:rPr lang="zh-CN" altLang="en-US" sz="4000" b="1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谁愿意帮助我？</a:t>
            </a:r>
            <a:r>
              <a:rPr lang="zh-CN" altLang="en-US" sz="4000" b="1">
                <a:solidFill>
                  <a:srgbClr val="0000CC"/>
                </a:solidFill>
                <a:latin typeface="Arial"/>
                <a:ea typeface="黑体" pitchFamily="49" charset="-122"/>
              </a:rPr>
              <a:t>”</a:t>
            </a:r>
            <a:endParaRPr lang="zh-CN" altLang="en-US" sz="4000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4000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0000CC"/>
                </a:solidFill>
                <a:latin typeface="Arial"/>
                <a:ea typeface="黑体" pitchFamily="49" charset="-122"/>
              </a:rPr>
              <a:t>“</a:t>
            </a:r>
            <a:r>
              <a:rPr lang="zh-CN" altLang="en-US" sz="4000" b="1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你是不是来帮助我？</a:t>
            </a:r>
            <a:r>
              <a:rPr lang="zh-CN" altLang="en-US" sz="4000" b="1">
                <a:solidFill>
                  <a:srgbClr val="0000CC"/>
                </a:solidFill>
                <a:latin typeface="Arial"/>
                <a:ea typeface="黑体" pitchFamily="49" charset="-122"/>
              </a:rPr>
              <a:t>”</a:t>
            </a:r>
            <a:endParaRPr lang="zh-CN" altLang="en-US" sz="4000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/>
            </a:r>
            <a:br>
              <a:rPr lang="zh-CN" altLang="en-US" sz="4000" b="1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</a:br>
            <a:r>
              <a:rPr lang="zh-CN" altLang="en-US" sz="4000" b="1">
                <a:solidFill>
                  <a:srgbClr val="0000CC"/>
                </a:solidFill>
                <a:latin typeface="Arial"/>
                <a:ea typeface="黑体" pitchFamily="49" charset="-122"/>
              </a:rPr>
              <a:t>“</a:t>
            </a:r>
            <a:r>
              <a:rPr lang="zh-CN" altLang="en-US" sz="4000" b="1">
                <a:solidFill>
                  <a:srgbClr val="0000CC"/>
                </a:solidFill>
                <a:latin typeface="黑体" pitchFamily="49" charset="-122"/>
                <a:ea typeface="黑体" pitchFamily="49" charset="-122"/>
              </a:rPr>
              <a:t>你是不是来帮助我？</a:t>
            </a:r>
            <a:r>
              <a:rPr lang="zh-CN" altLang="en-US" sz="4000" b="1">
                <a:solidFill>
                  <a:srgbClr val="0000CC"/>
                </a:solidFill>
                <a:latin typeface="Arial"/>
                <a:ea typeface="黑体" pitchFamily="49" charset="-122"/>
              </a:rPr>
              <a:t>”</a:t>
            </a:r>
            <a:endParaRPr lang="zh-CN" altLang="en-US" sz="4000" b="1">
              <a:solidFill>
                <a:srgbClr val="0000CC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171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-38735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611188" y="549275"/>
            <a:ext cx="734536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   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他挖了</a:t>
            </a:r>
            <a:r>
              <a:rPr kumimoji="1"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8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</a:t>
            </a:r>
            <a:r>
              <a:rPr kumimoji="1"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12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</a:t>
            </a:r>
            <a:r>
              <a:rPr kumimoji="1"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24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</a:t>
            </a:r>
            <a:r>
              <a:rPr kumimoji="1"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36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小时，没人再来阻挡他。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39750" y="3716338"/>
            <a:ext cx="64801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>
                <a:latin typeface="黑体" pitchFamily="49" charset="-122"/>
                <a:ea typeface="黑体" pitchFamily="49" charset="-122"/>
              </a:rPr>
              <a:t>   </a:t>
            </a:r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他挖了</a:t>
            </a:r>
            <a:r>
              <a:rPr lang="en-US" altLang="zh-CN" sz="4000" b="1">
                <a:latin typeface="黑体" pitchFamily="49" charset="-122"/>
                <a:ea typeface="黑体" pitchFamily="49" charset="-122"/>
              </a:rPr>
              <a:t>36</a:t>
            </a:r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小时，没人再来阻挡他。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611188" y="549275"/>
            <a:ext cx="734536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   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他挖了</a:t>
            </a:r>
            <a:r>
              <a:rPr kumimoji="1" lang="en-US" altLang="zh-CN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8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</a:t>
            </a:r>
            <a:r>
              <a:rPr kumimoji="1" lang="en-US" altLang="zh-CN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12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</a:t>
            </a:r>
            <a:r>
              <a:rPr kumimoji="1" lang="en-US" altLang="zh-CN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24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</a:t>
            </a:r>
            <a:r>
              <a:rPr kumimoji="1" lang="en-US" altLang="zh-CN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36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小时，没人再来阻挡他。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  <p:bldP spid="13319" grpId="0"/>
      <p:bldP spid="133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171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755650" y="3933825"/>
            <a:ext cx="7200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>
              <a:ea typeface="宋体" pitchFamily="2" charset="-122"/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395288" y="1557338"/>
            <a:ext cx="8424862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4400" b="1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6000" b="1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他</a:t>
            </a:r>
            <a:r>
              <a:rPr kumimoji="1" lang="zh-CN" alt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满脸灰尘</a:t>
            </a:r>
            <a:r>
              <a:rPr kumimoji="1" lang="zh-CN" altLang="en-US" sz="6000" b="1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，双眼</a:t>
            </a:r>
            <a:r>
              <a:rPr kumimoji="1" lang="zh-CN" alt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布满血丝</a:t>
            </a:r>
            <a:r>
              <a:rPr kumimoji="1" lang="zh-CN" altLang="en-US" sz="6000" b="1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，衣服</a:t>
            </a:r>
            <a:r>
              <a:rPr kumimoji="1" lang="zh-CN" alt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破烂不堪</a:t>
            </a:r>
            <a:r>
              <a:rPr kumimoji="1" lang="zh-CN" altLang="en-US" sz="6000" b="1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。</a:t>
            </a:r>
            <a:r>
              <a:rPr kumimoji="1" lang="zh-CN" altLang="en-US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到处</a:t>
            </a:r>
            <a:r>
              <a:rPr kumimoji="1" lang="zh-CN" altLang="en-US" sz="6000" b="1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都是血迹。 </a:t>
            </a:r>
            <a:r>
              <a:rPr kumimoji="1" lang="en-US" altLang="zh-CN" sz="6000" b="1">
                <a:effectLst>
                  <a:outerShdw blurRad="38100" dist="38100" dir="2700000" algn="tl">
                    <a:srgbClr val="C0C0C0"/>
                  </a:outerShdw>
                </a:effectLst>
                <a:latin typeface="宋体"/>
                <a:ea typeface="楷体_GB2312" pitchFamily="49" charset="-122"/>
              </a:rPr>
              <a:t>……</a:t>
            </a:r>
            <a:r>
              <a:rPr kumimoji="1" lang="en-US" altLang="zh-CN" sz="6000" b="1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/>
            </a:r>
            <a:br>
              <a:rPr kumimoji="1" lang="en-US" altLang="zh-CN" sz="6000" b="1"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</a:br>
            <a:endParaRPr kumimoji="1" lang="en-US" altLang="zh-CN" sz="6000" b="1"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59398" name="音乐.wma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57340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958" fill="hold"/>
                                        <p:tgtEl>
                                          <p:spTgt spid="593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398"/>
                </p:tgtEl>
              </p:cMediaNode>
            </p:audio>
          </p:childTnLst>
        </p:cTn>
      </p:par>
    </p:tnLst>
    <p:bldLst>
      <p:bldP spid="593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71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50825" y="404813"/>
            <a:ext cx="46085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>
              <a:ea typeface="黑体" pitchFamily="49" charset="-122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900113" y="1484313"/>
            <a:ext cx="8064500" cy="375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ea typeface="黑体" pitchFamily="49" charset="-122"/>
              </a:rPr>
              <a:t>        </a:t>
            </a:r>
            <a:r>
              <a:rPr lang="en-US" altLang="zh-CN" sz="4800" b="1">
                <a:solidFill>
                  <a:srgbClr val="FF0000"/>
                </a:solidFill>
                <a:ea typeface="黑体" pitchFamily="49" charset="-122"/>
              </a:rPr>
              <a:t>“</a:t>
            </a:r>
            <a:r>
              <a:rPr lang="zh-CN" altLang="en-US" sz="4800" b="1">
                <a:solidFill>
                  <a:srgbClr val="FF0000"/>
                </a:solidFill>
                <a:ea typeface="黑体" pitchFamily="49" charset="-122"/>
              </a:rPr>
              <a:t>我告诉同学们不要害怕，说只要我爸爸活着就</a:t>
            </a:r>
            <a:r>
              <a:rPr lang="zh-CN" altLang="en-US" sz="4800" b="1">
                <a:solidFill>
                  <a:srgbClr val="0000CC"/>
                </a:solidFill>
                <a:ea typeface="黑体" pitchFamily="49" charset="-122"/>
              </a:rPr>
              <a:t>一定</a:t>
            </a:r>
            <a:r>
              <a:rPr lang="zh-CN" altLang="en-US" sz="4800" b="1">
                <a:solidFill>
                  <a:srgbClr val="FF0000"/>
                </a:solidFill>
                <a:ea typeface="黑体" pitchFamily="49" charset="-122"/>
              </a:rPr>
              <a:t>会来救我，也能救大家。因为你说过，</a:t>
            </a:r>
            <a:r>
              <a:rPr lang="zh-CN" altLang="en-US" sz="4800" b="1">
                <a:solidFill>
                  <a:srgbClr val="0000CC"/>
                </a:solidFill>
                <a:ea typeface="黑体" pitchFamily="49" charset="-122"/>
              </a:rPr>
              <a:t>不论发生什么，你总会和我在一起</a:t>
            </a:r>
            <a:r>
              <a:rPr lang="zh-CN" altLang="en-US" sz="4800" b="1">
                <a:solidFill>
                  <a:srgbClr val="FF0000"/>
                </a:solidFill>
                <a:ea typeface="黑体" pitchFamily="49" charset="-122"/>
              </a:rPr>
              <a:t>！”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171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250825" y="404813"/>
            <a:ext cx="46085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>
              <a:ea typeface="黑体" pitchFamily="49" charset="-122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827088" y="1412875"/>
            <a:ext cx="7632700" cy="375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ea typeface="黑体" pitchFamily="49" charset="-122"/>
              </a:rPr>
              <a:t>       </a:t>
            </a:r>
            <a:r>
              <a:rPr lang="en-US" altLang="zh-CN" sz="4800" b="1">
                <a:solidFill>
                  <a:srgbClr val="0000CC"/>
                </a:solidFill>
                <a:ea typeface="黑体" pitchFamily="49" charset="-122"/>
              </a:rPr>
              <a:t>“</a:t>
            </a:r>
            <a:r>
              <a:rPr lang="zh-CN" altLang="en-US" sz="4800" b="1">
                <a:solidFill>
                  <a:srgbClr val="0000CC"/>
                </a:solidFill>
                <a:ea typeface="黑体" pitchFamily="49" charset="-122"/>
              </a:rPr>
              <a:t>不！爸爸。先让同学们出去吧！我知道你会跟我在一起，我不怕。</a:t>
            </a:r>
            <a:r>
              <a:rPr lang="zh-CN" altLang="en-US" sz="4800" b="1">
                <a:solidFill>
                  <a:srgbClr val="FF3399"/>
                </a:solidFill>
                <a:ea typeface="黑体" pitchFamily="49" charset="-122"/>
              </a:rPr>
              <a:t>不论发生了什么，我知道你总会跟我在一起。”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171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228600" y="1676400"/>
            <a:ext cx="8763000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kumimoji="1" lang="en-US" altLang="zh-CN" sz="4800" b="1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  “</a:t>
            </a:r>
            <a:r>
              <a:rPr kumimoji="1" lang="zh-CN" altLang="en-US" sz="4800" b="1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不，爸爸。先让我的同学出去吧！</a:t>
            </a:r>
            <a:r>
              <a:rPr kumimoji="1" lang="en-US" altLang="zh-CN" sz="4800" b="1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……”</a:t>
            </a:r>
          </a:p>
          <a:p>
            <a:endParaRPr kumimoji="1" lang="en-US" altLang="zh-CN" sz="4800" b="1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r>
              <a:rPr kumimoji="1" lang="zh-CN" altLang="en-US" sz="4800" b="1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这一让，让出了</a:t>
            </a:r>
            <a:r>
              <a:rPr kumimoji="1" lang="en-US" altLang="zh-CN" sz="4800" b="1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533400" y="2438400"/>
            <a:ext cx="8229600" cy="39909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（</a:t>
            </a:r>
            <a:r>
              <a:rPr lang="en-US" altLang="zh-CN" sz="3200" b="1" dirty="0">
                <a:latin typeface="华文中宋" pitchFamily="2" charset="-122"/>
                <a:ea typeface="华文中宋" pitchFamily="2" charset="-122"/>
              </a:rPr>
              <a:t>1</a:t>
            </a:r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）课文结尾为什么说这是一对“了不起的 </a:t>
            </a:r>
          </a:p>
          <a:p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        父与子”呢？ </a:t>
            </a:r>
          </a:p>
          <a:p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（</a:t>
            </a:r>
            <a:r>
              <a:rPr lang="en-US" altLang="zh-CN" sz="3200" b="1" dirty="0">
                <a:latin typeface="华文中宋" pitchFamily="2" charset="-122"/>
                <a:ea typeface="华文中宋" pitchFamily="2" charset="-122"/>
              </a:rPr>
              <a:t>2</a:t>
            </a:r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）为什么父亲不放弃找儿子呢？</a:t>
            </a:r>
          </a:p>
          <a:p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（</a:t>
            </a:r>
            <a:r>
              <a:rPr lang="en-US" altLang="zh-CN" sz="3200" b="1" dirty="0">
                <a:latin typeface="华文中宋" pitchFamily="2" charset="-122"/>
                <a:ea typeface="华文中宋" pitchFamily="2" charset="-122"/>
              </a:rPr>
              <a:t>3</a:t>
            </a:r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）儿子为什么坚信父亲会来救他？</a:t>
            </a:r>
          </a:p>
          <a:p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（</a:t>
            </a:r>
            <a:r>
              <a:rPr lang="en-US" altLang="zh-CN" sz="3200" b="1" dirty="0">
                <a:latin typeface="华文中宋" pitchFamily="2" charset="-122"/>
                <a:ea typeface="华文中宋" pitchFamily="2" charset="-122"/>
              </a:rPr>
              <a:t>4</a:t>
            </a:r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）为什么其他父母都没有坚持找孩子？</a:t>
            </a:r>
          </a:p>
          <a:p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（</a:t>
            </a:r>
            <a:r>
              <a:rPr lang="en-US" altLang="zh-CN" sz="3200" b="1" dirty="0">
                <a:latin typeface="华文中宋" pitchFamily="2" charset="-122"/>
                <a:ea typeface="华文中宋" pitchFamily="2" charset="-122"/>
              </a:rPr>
              <a:t>5</a:t>
            </a:r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）为什么儿子一定要让同学们先出来呢？</a:t>
            </a:r>
          </a:p>
          <a:p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（</a:t>
            </a:r>
            <a:r>
              <a:rPr lang="en-US" altLang="zh-CN" sz="3200" b="1" dirty="0">
                <a:latin typeface="华文中宋" pitchFamily="2" charset="-122"/>
                <a:ea typeface="华文中宋" pitchFamily="2" charset="-122"/>
              </a:rPr>
              <a:t>6</a:t>
            </a:r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）课文中为什么反复出现这句话：</a:t>
            </a:r>
          </a:p>
          <a:p>
            <a:r>
              <a:rPr lang="zh-CN" altLang="en-US" sz="3200" b="1" dirty="0">
                <a:latin typeface="华文中宋" pitchFamily="2" charset="-122"/>
                <a:ea typeface="华文中宋" pitchFamily="2" charset="-122"/>
              </a:rPr>
              <a:t>     “不论发生什么，我总会跟你在一起！”</a:t>
            </a:r>
          </a:p>
        </p:txBody>
      </p:sp>
      <p:sp>
        <p:nvSpPr>
          <p:cNvPr id="66563" name="WordArt 3"/>
          <p:cNvSpPr>
            <a:spLocks noChangeArrowheads="1" noChangeShapeType="1" noTextEdit="1"/>
          </p:cNvSpPr>
          <p:nvPr/>
        </p:nvSpPr>
        <p:spPr bwMode="auto">
          <a:xfrm>
            <a:off x="1905000" y="914400"/>
            <a:ext cx="3267075" cy="10287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616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幼圆"/>
                <a:ea typeface="幼圆"/>
              </a:rPr>
              <a:t>同学们的疑问：</a:t>
            </a:r>
          </a:p>
        </p:txBody>
      </p:sp>
      <p:pic>
        <p:nvPicPr>
          <p:cNvPr id="66564" name="Picture 4" descr="愁眉苦脸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107950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6656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1752600" y="762000"/>
            <a:ext cx="6553200" cy="5794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ea typeface="华文细黑" pitchFamily="2" charset="-122"/>
              </a:rPr>
              <a:t>为什么说这是一位</a:t>
            </a:r>
            <a:r>
              <a:rPr lang="zh-CN" altLang="en-US" sz="3200" b="1">
                <a:solidFill>
                  <a:schemeClr val="hlink"/>
                </a:solidFill>
                <a:ea typeface="华文细黑" pitchFamily="2" charset="-122"/>
              </a:rPr>
              <a:t>了不起</a:t>
            </a:r>
            <a:r>
              <a:rPr lang="zh-CN" altLang="en-US" sz="3200" b="1">
                <a:ea typeface="华文细黑" pitchFamily="2" charset="-122"/>
              </a:rPr>
              <a:t>的父亲？</a:t>
            </a:r>
          </a:p>
        </p:txBody>
      </p:sp>
      <p:pic>
        <p:nvPicPr>
          <p:cNvPr id="67587" name="Picture 3" descr="down_r06_c06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DC0"/>
              </a:clrFrom>
              <a:clrTo>
                <a:srgbClr val="FFFD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854"/>
          <a:stretch>
            <a:fillRect/>
          </a:stretch>
        </p:blipFill>
        <p:spPr bwMode="auto">
          <a:xfrm>
            <a:off x="609600" y="609600"/>
            <a:ext cx="1143000" cy="11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88" name="AutoShape 4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934200" y="5943600"/>
            <a:ext cx="685800" cy="60960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7589" name="AutoShape 5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05800" y="5943600"/>
            <a:ext cx="609600" cy="609600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1905000" y="685800"/>
            <a:ext cx="6553200" cy="5794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ea typeface="华文细黑" pitchFamily="2" charset="-122"/>
              </a:rPr>
              <a:t>为什么说这是一位</a:t>
            </a:r>
            <a:r>
              <a:rPr lang="zh-CN" altLang="en-US" sz="3200" b="1">
                <a:solidFill>
                  <a:schemeClr val="hlink"/>
                </a:solidFill>
                <a:ea typeface="华文细黑" pitchFamily="2" charset="-122"/>
              </a:rPr>
              <a:t>了不起</a:t>
            </a:r>
            <a:r>
              <a:rPr lang="zh-CN" altLang="en-US" sz="3200" b="1">
                <a:ea typeface="华文细黑" pitchFamily="2" charset="-122"/>
              </a:rPr>
              <a:t>的父亲？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1600200" y="1371600"/>
            <a:ext cx="59436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zh-CN" sz="360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         </a:t>
            </a:r>
            <a:r>
              <a:rPr lang="en-US" altLang="zh-CN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      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“</a:t>
            </a:r>
            <a:r>
              <a:rPr lang="zh-CN" altLang="en-US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谁愿意帮助我？”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      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“你是不是来帮助我？”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     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“你是不是来帮助我？”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        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zh-CN" altLang="en-US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          </a:t>
            </a:r>
          </a:p>
        </p:txBody>
      </p:sp>
      <p:pic>
        <p:nvPicPr>
          <p:cNvPr id="68612" name="Picture 4" descr="down_r06_c06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DC0"/>
              </a:clrFrom>
              <a:clrTo>
                <a:srgbClr val="FFFD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854"/>
          <a:stretch>
            <a:fillRect/>
          </a:stretch>
        </p:blipFill>
        <p:spPr bwMode="auto">
          <a:xfrm>
            <a:off x="609600" y="609600"/>
            <a:ext cx="1143000" cy="11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3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8200" y="6019800"/>
            <a:ext cx="457200" cy="5334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1676400" y="1447800"/>
            <a:ext cx="66294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        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         </a:t>
            </a:r>
            <a:r>
              <a:rPr lang="zh-CN" altLang="en-US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他挖了</a:t>
            </a:r>
            <a:r>
              <a:rPr lang="en-US" altLang="zh-CN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8</a:t>
            </a:r>
            <a:r>
              <a:rPr lang="zh-CN" altLang="en-US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小时，</a:t>
            </a:r>
            <a:r>
              <a:rPr lang="en-US" altLang="zh-CN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12</a:t>
            </a:r>
            <a:r>
              <a:rPr lang="zh-CN" altLang="en-US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小时，</a:t>
            </a:r>
            <a:r>
              <a:rPr lang="en-US" altLang="zh-CN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24</a:t>
            </a:r>
            <a:r>
              <a:rPr lang="zh-CN" altLang="en-US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小时，</a:t>
            </a:r>
            <a:r>
              <a:rPr lang="en-US" altLang="zh-CN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36</a:t>
            </a:r>
            <a:r>
              <a:rPr lang="zh-CN" altLang="en-US" sz="36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小时，没人再来阻挡他。他满脸灰尘，双眼布满血丝，衣服破烂不堪，到处都是血迹。</a:t>
            </a:r>
          </a:p>
        </p:txBody>
      </p:sp>
      <p:pic>
        <p:nvPicPr>
          <p:cNvPr id="69635" name="Picture 3" descr="down_r06_c06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DC0"/>
              </a:clrFrom>
              <a:clrTo>
                <a:srgbClr val="FFFD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854"/>
          <a:stretch>
            <a:fillRect/>
          </a:stretch>
        </p:blipFill>
        <p:spPr bwMode="auto">
          <a:xfrm>
            <a:off x="609600" y="609600"/>
            <a:ext cx="1143000" cy="11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3352800" y="381000"/>
            <a:ext cx="3435350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他挖了</a:t>
            </a:r>
            <a:r>
              <a:rPr lang="en-US" altLang="zh-CN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8</a:t>
            </a:r>
            <a:r>
              <a:rPr lang="zh-CN" altLang="en-US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小时</a:t>
            </a:r>
            <a:r>
              <a:rPr lang="en-US" altLang="zh-CN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12</a:t>
            </a:r>
            <a:r>
              <a:rPr lang="zh-CN" altLang="en-US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小时</a:t>
            </a:r>
            <a:r>
              <a:rPr lang="en-US" altLang="zh-CN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24</a:t>
            </a:r>
            <a:r>
              <a:rPr lang="zh-CN" altLang="en-US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小时</a:t>
            </a:r>
            <a:r>
              <a:rPr lang="en-US" altLang="zh-CN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36</a:t>
            </a:r>
            <a:r>
              <a:rPr lang="zh-CN" altLang="en-US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小时</a:t>
            </a:r>
            <a:r>
              <a:rPr lang="en-US" altLang="zh-CN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没人再来阻挡他。</a:t>
            </a:r>
          </a:p>
          <a:p>
            <a:pPr>
              <a:lnSpc>
                <a:spcPct val="120000"/>
              </a:lnSpc>
            </a:pPr>
            <a:endParaRPr lang="zh-CN" altLang="en-US" sz="3200" b="1">
              <a:solidFill>
                <a:srgbClr val="000000"/>
              </a:solidFill>
              <a:latin typeface="华文中宋" pitchFamily="2" charset="-122"/>
              <a:ea typeface="华文中宋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他满脸灰尘，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双眼布满血丝，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衣服破烂不堪，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到处都是血迹。</a:t>
            </a:r>
          </a:p>
        </p:txBody>
      </p:sp>
      <p:sp>
        <p:nvSpPr>
          <p:cNvPr id="69637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458200" y="6096000"/>
            <a:ext cx="381000" cy="4572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  <p:bldP spid="696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1752600" y="762000"/>
            <a:ext cx="6553200" cy="5794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ea typeface="华文细黑" pitchFamily="2" charset="-122"/>
              </a:rPr>
              <a:t>为什么说这是一位</a:t>
            </a:r>
            <a:r>
              <a:rPr lang="zh-CN" altLang="en-US" sz="3200" b="1" dirty="0">
                <a:solidFill>
                  <a:schemeClr val="hlink"/>
                </a:solidFill>
                <a:ea typeface="华文细黑" pitchFamily="2" charset="-122"/>
              </a:rPr>
              <a:t>了不起</a:t>
            </a:r>
            <a:r>
              <a:rPr lang="zh-CN" altLang="en-US" sz="3200" b="1" dirty="0">
                <a:ea typeface="华文细黑" pitchFamily="2" charset="-122"/>
              </a:rPr>
              <a:t>的儿子？</a:t>
            </a:r>
          </a:p>
        </p:txBody>
      </p:sp>
      <p:pic>
        <p:nvPicPr>
          <p:cNvPr id="70659" name="Picture 3" descr="down_r06_c06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DC0"/>
              </a:clrFrom>
              <a:clrTo>
                <a:srgbClr val="FFFD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854"/>
          <a:stretch>
            <a:fillRect/>
          </a:stretch>
        </p:blipFill>
        <p:spPr bwMode="auto">
          <a:xfrm>
            <a:off x="609600" y="609600"/>
            <a:ext cx="1143000" cy="11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457200" y="1905000"/>
            <a:ext cx="83058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         </a:t>
            </a:r>
            <a:r>
              <a:rPr lang="zh-CN" altLang="en-US" sz="32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rPr>
              <a:t>我们想象一下，当阿曼达在漆黑的废墟下，听到小伙伴们绝望的哭声、撕心裂肺的呼喊声时，他会想些什么，说些什么，做些什么呢？请大家拿起笔来写一写。</a:t>
            </a:r>
          </a:p>
        </p:txBody>
      </p:sp>
      <p:sp>
        <p:nvSpPr>
          <p:cNvPr id="70661" name="AutoShape 5">
            <a:hlinkClick r:id="rId4" action="ppaction://hlinkfile" highlightClick="1"/>
          </p:cNvPr>
          <p:cNvSpPr>
            <a:spLocks noChangeArrowheads="1"/>
          </p:cNvSpPr>
          <p:nvPr/>
        </p:nvSpPr>
        <p:spPr bwMode="auto">
          <a:xfrm>
            <a:off x="8077200" y="5867400"/>
            <a:ext cx="762000" cy="609600"/>
          </a:xfrm>
          <a:prstGeom prst="actionButtonSound">
            <a:avLst/>
          </a:prstGeom>
          <a:solidFill>
            <a:schemeClr val="accent1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/>
      <p:bldP spid="706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1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6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468313" y="2349500"/>
            <a:ext cx="8424862" cy="356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3600" b="1" dirty="0">
                <a:solidFill>
                  <a:srgbClr val="990033"/>
                </a:solidFill>
              </a:rPr>
              <a:t>      </a:t>
            </a:r>
            <a:r>
              <a:rPr lang="zh-CN" altLang="en-US" sz="3200" b="1" dirty="0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教学楼轰然倒塌，阿曼达和他的同学一下子被埋在了漆黑的废墟下。同学们有的惊慌失措；有的失声痛哭；有的吓得说不出话来</a:t>
            </a:r>
            <a:r>
              <a:rPr lang="en-US" altLang="zh-CN" sz="3200" b="1" dirty="0">
                <a:solidFill>
                  <a:srgbClr val="800000"/>
                </a:solidFill>
                <a:latin typeface="Arial"/>
                <a:ea typeface="楷体_GB2312" pitchFamily="49" charset="-122"/>
              </a:rPr>
              <a:t>……</a:t>
            </a:r>
            <a:r>
              <a:rPr lang="en-US" altLang="zh-CN" sz="3200" b="1" dirty="0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3200" b="1" dirty="0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阿曼达</a:t>
            </a:r>
          </a:p>
          <a:p>
            <a:r>
              <a:rPr lang="zh-CN" altLang="en-US" sz="3200" b="1" dirty="0">
                <a:solidFill>
                  <a:srgbClr val="800000"/>
                </a:solidFill>
                <a:latin typeface="楷体_GB2312" pitchFamily="49" charset="-122"/>
                <a:ea typeface="楷体_GB2312" pitchFamily="49" charset="-122"/>
              </a:rPr>
              <a:t>                             （提示：阿曼达在想些什么？他会说些什么？他会怎么做？）</a:t>
            </a:r>
          </a:p>
        </p:txBody>
      </p:sp>
      <p:sp>
        <p:nvSpPr>
          <p:cNvPr id="71684" name="WordArt 4" descr="窄竖线"/>
          <p:cNvSpPr>
            <a:spLocks noChangeArrowheads="1" noChangeShapeType="1" noTextEdit="1"/>
          </p:cNvSpPr>
          <p:nvPr/>
        </p:nvSpPr>
        <p:spPr bwMode="auto">
          <a:xfrm>
            <a:off x="468313" y="333375"/>
            <a:ext cx="2374900" cy="1150938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zh-CN" altLang="en-US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80000"/>
                    </a:srgbClr>
                  </a:outerShdw>
                </a:effectLst>
                <a:latin typeface="宋体"/>
                <a:ea typeface="宋体"/>
              </a:rPr>
              <a:t>写一写说一说</a:t>
            </a:r>
          </a:p>
        </p:txBody>
      </p:sp>
      <p:sp>
        <p:nvSpPr>
          <p:cNvPr id="71685" name="Line 5"/>
          <p:cNvSpPr>
            <a:spLocks noChangeShapeType="1"/>
          </p:cNvSpPr>
          <p:nvPr/>
        </p:nvSpPr>
        <p:spPr bwMode="auto">
          <a:xfrm>
            <a:off x="468313" y="4868863"/>
            <a:ext cx="5975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686" name="Line 6"/>
          <p:cNvSpPr>
            <a:spLocks noChangeShapeType="1"/>
          </p:cNvSpPr>
          <p:nvPr/>
        </p:nvSpPr>
        <p:spPr bwMode="auto">
          <a:xfrm>
            <a:off x="1979613" y="4365625"/>
            <a:ext cx="6480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908050"/>
            <a:ext cx="8316912" cy="1439863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altLang="zh-CN" b="1"/>
              <a:t>          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179388" y="2349500"/>
            <a:ext cx="8316912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zh-CN" sz="3200" b="1">
                <a:ea typeface="宋体" pitchFamily="2" charset="-122"/>
              </a:rPr>
              <a:t>          </a:t>
            </a:r>
            <a:r>
              <a:rPr lang="zh-CN" altLang="en-US" sz="4000" b="1">
                <a:solidFill>
                  <a:srgbClr val="FF0066"/>
                </a:solidFill>
                <a:ea typeface="宋体" pitchFamily="2" charset="-122"/>
              </a:rPr>
              <a:t>不！爸爸。先让我的同学出去吧！</a:t>
            </a:r>
            <a:r>
              <a:rPr lang="zh-CN" altLang="en-US" sz="4000" b="1">
                <a:solidFill>
                  <a:srgbClr val="990033"/>
                </a:solidFill>
                <a:ea typeface="宋体" pitchFamily="2" charset="-122"/>
              </a:rPr>
              <a:t>我知道你会跟我在一起，我不怕。不论发生什么，我知道你总会跟我在一起。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539750" y="4149725"/>
            <a:ext cx="8316913" cy="143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altLang="zh-CN" sz="3200" b="1">
                <a:ea typeface="宋体" pitchFamily="2" charset="-122"/>
              </a:rPr>
              <a:t>          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3543300" y="193675"/>
            <a:ext cx="3333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9396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395288" y="1484313"/>
            <a:ext cx="7777162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   </a:t>
            </a:r>
          </a:p>
          <a:p>
            <a:pPr>
              <a:spcBef>
                <a:spcPct val="50000"/>
              </a:spcBef>
            </a:pPr>
            <a:r>
              <a:rPr kumimoji="1"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    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他挖了</a:t>
            </a:r>
            <a:r>
              <a:rPr kumimoji="1"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8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</a:t>
            </a:r>
            <a:r>
              <a:rPr kumimoji="1"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12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</a:t>
            </a:r>
            <a:r>
              <a:rPr kumimoji="1"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24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</a:t>
            </a:r>
            <a:r>
              <a:rPr kumimoji="1" lang="en-US" altLang="zh-CN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36</a:t>
            </a:r>
            <a:r>
              <a:rPr kumimoji="1" lang="zh-CN" altLang="en-US" sz="3600" b="1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小时，没人再来阻挡他。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323850" y="4292600"/>
            <a:ext cx="8066088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ea typeface="黑体" pitchFamily="49" charset="-122"/>
              </a:rPr>
              <a:t>      </a:t>
            </a:r>
            <a:r>
              <a:rPr lang="zh-CN" altLang="en-US" sz="3600" b="1">
                <a:ea typeface="黑体" pitchFamily="49" charset="-122"/>
              </a:rPr>
              <a:t>他满脸灰尘，双眼布满血丝</a:t>
            </a:r>
            <a:r>
              <a:rPr lang="zh-CN" altLang="en-US" sz="3600" b="1"/>
              <a:t>，</a:t>
            </a:r>
            <a:r>
              <a:rPr lang="zh-CN" altLang="en-US" sz="3600" b="1">
                <a:ea typeface="黑体" pitchFamily="49" charset="-122"/>
              </a:rPr>
              <a:t>衣服破烂不堪，到处都是血迹。</a:t>
            </a: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323850" y="4292600"/>
            <a:ext cx="7921625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ea typeface="黑体" pitchFamily="49" charset="-122"/>
              </a:rPr>
              <a:t>      </a:t>
            </a:r>
            <a:r>
              <a:rPr lang="zh-CN" altLang="en-US" sz="3600" b="1">
                <a:ea typeface="黑体" pitchFamily="49" charset="-122"/>
              </a:rPr>
              <a:t>他满脸灰尘，双眼布满血丝，衣服破烂不堪，</a:t>
            </a:r>
            <a:r>
              <a:rPr lang="zh-CN" altLang="en-US" sz="3600" b="1">
                <a:solidFill>
                  <a:srgbClr val="FF0000"/>
                </a:solidFill>
                <a:ea typeface="黑体" pitchFamily="49" charset="-122"/>
              </a:rPr>
              <a:t>到处都是血迹。</a:t>
            </a:r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395288" y="1484313"/>
            <a:ext cx="8064500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   </a:t>
            </a:r>
          </a:p>
          <a:p>
            <a:pPr>
              <a:spcBef>
                <a:spcPct val="50000"/>
              </a:spcBef>
            </a:pPr>
            <a:r>
              <a:rPr kumimoji="1"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    </a:t>
            </a:r>
            <a:r>
              <a:rPr kumimoji="1"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他挖了</a:t>
            </a:r>
            <a:r>
              <a:rPr kumimoji="1"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8</a:t>
            </a:r>
            <a:r>
              <a:rPr kumimoji="1"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</a:t>
            </a:r>
            <a:r>
              <a:rPr kumimoji="1"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12</a:t>
            </a:r>
            <a:r>
              <a:rPr kumimoji="1"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</a:t>
            </a:r>
            <a:r>
              <a:rPr kumimoji="1"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24</a:t>
            </a:r>
            <a:r>
              <a:rPr kumimoji="1"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</a:t>
            </a:r>
            <a:r>
              <a:rPr kumimoji="1"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36</a:t>
            </a:r>
            <a:r>
              <a:rPr kumimoji="1"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小时，没人</a:t>
            </a:r>
            <a:r>
              <a:rPr kumimoji="1"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再</a:t>
            </a:r>
            <a:r>
              <a:rPr kumimoji="1"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49" charset="-122"/>
                <a:ea typeface="黑体" pitchFamily="49" charset="-122"/>
              </a:rPr>
              <a:t>来阻挡他。</a:t>
            </a:r>
          </a:p>
        </p:txBody>
      </p:sp>
      <p:pic>
        <p:nvPicPr>
          <p:cNvPr id="73735" name="轻音乐 - 神秘园之歌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1658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37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6747" fill="hold"/>
                                        <p:tgtEl>
                                          <p:spTgt spid="737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735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3735"/>
                </p:tgtEl>
              </p:cMediaNode>
            </p:audio>
          </p:childTnLst>
        </p:cTn>
      </p:par>
    </p:tnLst>
    <p:bldLst>
      <p:bldP spid="73733" grpId="0"/>
      <p:bldP spid="737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zh-CN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8713788" cy="633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91440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66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864235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99FFCC"/>
            </a:gs>
            <a:gs pos="100000">
              <a:srgbClr val="99FFCC">
                <a:gamma/>
                <a:tint val="15294"/>
                <a:invGamma/>
              </a:srgb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611188" y="981075"/>
            <a:ext cx="7148512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CN" altLang="en-US" sz="4400" dirty="0">
                <a:solidFill>
                  <a:srgbClr val="3333FF"/>
                </a:solidFill>
                <a:ea typeface="宋体" pitchFamily="2" charset="-122"/>
              </a:rPr>
              <a:t>小练笔：</a:t>
            </a:r>
            <a:endParaRPr lang="zh-CN" altLang="en-US" sz="1600" dirty="0">
              <a:solidFill>
                <a:srgbClr val="3333FF"/>
              </a:solidFill>
              <a:ea typeface="宋体" pitchFamily="2" charset="-122"/>
            </a:endParaRPr>
          </a:p>
          <a:p>
            <a:endParaRPr lang="zh-CN" altLang="en-US" sz="1600" dirty="0">
              <a:ea typeface="宋体" pitchFamily="2" charset="-122"/>
            </a:endParaRPr>
          </a:p>
          <a:p>
            <a:r>
              <a:rPr lang="zh-CN" altLang="en-US" sz="3600" dirty="0">
                <a:ea typeface="宋体" pitchFamily="2" charset="-122"/>
              </a:rPr>
              <a:t>　　</a:t>
            </a:r>
            <a:r>
              <a:rPr lang="zh-CN" altLang="en-US" sz="3600" dirty="0">
                <a:solidFill>
                  <a:srgbClr val="3333FF"/>
                </a:solidFill>
                <a:ea typeface="宋体" pitchFamily="2" charset="-122"/>
              </a:rPr>
              <a:t>请你想象一下：在漆黑的瓦砾下，没有水，没有食物，没有爸爸妈妈，有的只是</a:t>
            </a:r>
            <a:r>
              <a:rPr lang="en-US" altLang="zh-CN" sz="3600" dirty="0">
                <a:solidFill>
                  <a:srgbClr val="3333FF"/>
                </a:solidFill>
                <a:ea typeface="宋体" pitchFamily="2" charset="-122"/>
              </a:rPr>
              <a:t>14</a:t>
            </a:r>
            <a:r>
              <a:rPr lang="zh-CN" altLang="en-US" sz="3600" dirty="0">
                <a:solidFill>
                  <a:srgbClr val="3333FF"/>
                </a:solidFill>
                <a:ea typeface="宋体" pitchFamily="2" charset="-122"/>
              </a:rPr>
              <a:t>个七岁的小伙伴，阿曼达和小伙伴们会说些什么、做些什么、想些什么呢？把你想到的写下来</a:t>
            </a:r>
            <a:r>
              <a:rPr lang="zh-CN" altLang="en-US" sz="3600" dirty="0" smtClean="0">
                <a:solidFill>
                  <a:srgbClr val="3333FF"/>
                </a:solidFill>
                <a:ea typeface="宋体" pitchFamily="2" charset="-122"/>
              </a:rPr>
              <a:t>。 </a:t>
            </a:r>
            <a:endParaRPr lang="zh-CN" altLang="en-US" sz="3600" dirty="0">
              <a:solidFill>
                <a:srgbClr val="3333FF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heme/theme1.xml><?xml version="1.0" encoding="utf-8"?>
<a:theme xmlns:a="http://schemas.openxmlformats.org/drawingml/2006/main" name="第一PPT模板网-WWW.1PPT.COM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第一PPT模板网-WWW.1PPT.COM 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1077</Words>
  <Application>Microsoft Office PowerPoint</Application>
  <PresentationFormat>全屏显示(4:3)</PresentationFormat>
  <Paragraphs>136</Paragraphs>
  <Slides>27</Slides>
  <Notes>27</Notes>
  <HiddenSlides>0</HiddenSlides>
  <MMClips>2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7" baseType="lpstr">
      <vt:lpstr>方正粗活意简体</vt:lpstr>
      <vt:lpstr>方正少儿简体</vt:lpstr>
      <vt:lpstr>仿宋_GB2312</vt:lpstr>
      <vt:lpstr>黑体</vt:lpstr>
      <vt:lpstr>华文彩云</vt:lpstr>
      <vt:lpstr>华文行楷</vt:lpstr>
      <vt:lpstr>华文细黑</vt:lpstr>
      <vt:lpstr>华文新魏</vt:lpstr>
      <vt:lpstr>华文中宋</vt:lpstr>
      <vt:lpstr>楷体_GB2312</vt:lpstr>
      <vt:lpstr>宋体</vt:lpstr>
      <vt:lpstr>幼圆</vt:lpstr>
      <vt:lpstr>Arial</vt:lpstr>
      <vt:lpstr>Arial Black</vt:lpstr>
      <vt:lpstr>Calibri</vt:lpstr>
      <vt:lpstr>Tahoma</vt:lpstr>
      <vt:lpstr>Times New Roman</vt:lpstr>
      <vt:lpstr>Wingdings</vt:lpstr>
      <vt:lpstr>第一PPT模板网-WWW.1PPT.COM</vt:lpstr>
      <vt:lpstr>第一PPT模板网-WWW.1PPT.COM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dc:description>第一PPT模板网-WWW.1PPT.COM</dc:description>
  <cp:lastModifiedBy>Sky123.Org</cp:lastModifiedBy>
  <cp:revision>4</cp:revision>
  <dcterms:created xsi:type="dcterms:W3CDTF">2008-11-08T13:33:29Z</dcterms:created>
  <dcterms:modified xsi:type="dcterms:W3CDTF">2019-12-26T05:28:36Z</dcterms:modified>
  <cp:category>第一PPT模板网-WWW.1PPT.COM</cp:category>
</cp:coreProperties>
</file>