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71" r:id="rId4"/>
    <p:sldId id="270" r:id="rId5"/>
    <p:sldId id="266" r:id="rId6"/>
    <p:sldId id="269" r:id="rId7"/>
    <p:sldId id="265" r:id="rId8"/>
    <p:sldId id="285" r:id="rId9"/>
    <p:sldId id="286" r:id="rId10"/>
    <p:sldId id="287" r:id="rId11"/>
    <p:sldId id="268" r:id="rId12"/>
    <p:sldId id="264" r:id="rId13"/>
    <p:sldId id="263" r:id="rId14"/>
    <p:sldId id="262" r:id="rId15"/>
    <p:sldId id="289" r:id="rId16"/>
    <p:sldId id="260" r:id="rId17"/>
    <p:sldId id="272" r:id="rId18"/>
    <p:sldId id="273" r:id="rId19"/>
    <p:sldId id="267" r:id="rId20"/>
    <p:sldId id="275" r:id="rId21"/>
    <p:sldId id="274" r:id="rId22"/>
    <p:sldId id="277" r:id="rId23"/>
    <p:sldId id="278" r:id="rId24"/>
    <p:sldId id="276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8D90"/>
    <a:srgbClr val="FF9409"/>
    <a:srgbClr val="55B4B7"/>
    <a:srgbClr val="64D0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7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64"/>
            <a:ext cx="12192000" cy="68502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02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hyperlink" Target="https://baike.baidu.com/item/%E5%86%AC%E5%AD%A3%E6%98%9F%E7%A9%BA" TargetMode="External"/><Relationship Id="rId8" Type="http://schemas.openxmlformats.org/officeDocument/2006/relationships/hyperlink" Target="https://baike.baidu.com/item/%E5%85%88%E5%A3%B0" TargetMode="External"/><Relationship Id="rId7" Type="http://schemas.openxmlformats.org/officeDocument/2006/relationships/hyperlink" Target="https://baike.baidu.com/item/%E6%98%A5%E7%94%9F/3991397" TargetMode="External"/><Relationship Id="rId6" Type="http://schemas.openxmlformats.org/officeDocument/2006/relationships/hyperlink" Target="https://baike.baidu.com/item/%E6%96%B0%E5%B2%81" TargetMode="External"/><Relationship Id="rId5" Type="http://schemas.openxmlformats.org/officeDocument/2006/relationships/hyperlink" Target="https://baike.baidu.com/item/%E5%A4%AA%E9%98%B3%E8%BE%90%E5%B0%84" TargetMode="External"/><Relationship Id="rId4" Type="http://schemas.openxmlformats.org/officeDocument/2006/relationships/hyperlink" Target="https://baike.baidu.com/item/%E7%99%BD%E6%98%BC/2198351" TargetMode="External"/><Relationship Id="rId3" Type="http://schemas.openxmlformats.org/officeDocument/2006/relationships/hyperlink" Target="https://baike.baidu.com/item/%E6%AD%A3%E5%8D%88%E5%A4%AA%E9%98%B3%E9%AB%98%E5%BA%A6" TargetMode="External"/><Relationship Id="rId2" Type="http://schemas.openxmlformats.org/officeDocument/2006/relationships/hyperlink" Target="https://baike.baidu.com/item/%E5%86%AC%E8%87%B3%E7%82%B9" TargetMode="Externa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6.png"/><Relationship Id="rId12" Type="http://schemas.openxmlformats.org/officeDocument/2006/relationships/hyperlink" Target="https://baike.baidu.com/item/%E7%9B%9B%E5%A4%8F/82334" TargetMode="External"/><Relationship Id="rId11" Type="http://schemas.openxmlformats.org/officeDocument/2006/relationships/hyperlink" Target="https://baike.baidu.com/item/%E5%8D%97%E5%8D%8A%E7%90%83" TargetMode="External"/><Relationship Id="rId10" Type="http://schemas.openxmlformats.org/officeDocument/2006/relationships/hyperlink" Target="https://baike.baidu.com/item/%E8%BF%9B%E4%B9%9D" TargetMode="External"/><Relationship Id="rId1" Type="http://schemas.openxmlformats.org/officeDocument/2006/relationships/hyperlink" Target="https://baike.baidu.com/item/%E9%BB%84%E7%BB%8F" TargetMode="Externa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hyperlink" Target="https://baike.baidu.com/item/%E6%B4%9B%E8%AF%B0" TargetMode="External"/><Relationship Id="rId5" Type="http://schemas.openxmlformats.org/officeDocument/2006/relationships/hyperlink" Target="https://baike.baidu.com/item/%E6%B4%9B%E9%98%B3/125712" TargetMode="External"/><Relationship Id="rId4" Type="http://schemas.openxmlformats.org/officeDocument/2006/relationships/hyperlink" Target="https://baike.baidu.com/item/%E6%B4%9B%E9%82%91" TargetMode="External"/><Relationship Id="rId3" Type="http://schemas.openxmlformats.org/officeDocument/2006/relationships/hyperlink" Target="https://baike.baidu.com/item/%E5%9C%9F%E5%9C%AD" TargetMode="External"/><Relationship Id="rId2" Type="http://schemas.openxmlformats.org/officeDocument/2006/relationships/hyperlink" Target="https://baike.baidu.com/item/%E5%91%A8%E5%85%AC/131359" TargetMode="External"/><Relationship Id="rId1" Type="http://schemas.openxmlformats.org/officeDocument/2006/relationships/hyperlink" Target="https://baike.baidu.com/item/%E5%86%AC%E8%87%B3/9381" TargetMode="Externa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hyperlink" Target="https://baike.baidu.com/item/%E6%98%8E%E5%A0%82/2989346" TargetMode="External"/><Relationship Id="rId5" Type="http://schemas.openxmlformats.org/officeDocument/2006/relationships/hyperlink" Target="https://baike.baidu.com/item/%E6%88%90%E5%91%A8" TargetMode="External"/><Relationship Id="rId4" Type="http://schemas.openxmlformats.org/officeDocument/2006/relationships/hyperlink" Target="https://baike.baidu.com/item/%E9%80%B8%E5%91%A8%E4%B9%A6" TargetMode="External"/><Relationship Id="rId3" Type="http://schemas.openxmlformats.org/officeDocument/2006/relationships/hyperlink" Target="https://baike.baidu.com/item/%E5%91%A8%E5%85%AC/131359" TargetMode="External"/><Relationship Id="rId2" Type="http://schemas.openxmlformats.org/officeDocument/2006/relationships/hyperlink" Target="https://baike.baidu.com/item/%E5%86%AC%E8%87%B3/9381" TargetMode="External"/><Relationship Id="rId1" Type="http://schemas.openxmlformats.org/officeDocument/2006/relationships/hyperlink" Target="https://baike.baidu.com/item/%E5%9C%9F%E5%9C%A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baike.baidu.com/item/%E5%86%AC%E8%87%B3%E8%8A%82" TargetMode="External"/><Relationship Id="rId1" Type="http://schemas.openxmlformats.org/officeDocument/2006/relationships/hyperlink" Target="https://baike.baidu.com/item/%E6%B1%89%E4%B9%A6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hyperlink" Target="https://baike.baidu.com/item/%E7%94%B2%E5%AD%90/35869" TargetMode="External"/><Relationship Id="rId8" Type="http://schemas.openxmlformats.org/officeDocument/2006/relationships/hyperlink" Target="https://baike.baidu.com/item/%E6%9C%AC%E7%BB%9F" TargetMode="External"/><Relationship Id="rId7" Type="http://schemas.openxmlformats.org/officeDocument/2006/relationships/hyperlink" Target="https://baike.baidu.com/item/%E6%8E%A8%E5%8E%86" TargetMode="External"/><Relationship Id="rId6" Type="http://schemas.openxmlformats.org/officeDocument/2006/relationships/hyperlink" Target="https://baike.baidu.com/item/%E6%9C%94%E6%97%A6" TargetMode="External"/><Relationship Id="rId5" Type="http://schemas.openxmlformats.org/officeDocument/2006/relationships/hyperlink" Target="https://baike.baidu.com/item/%E5%AD%9D%E6%AD%A6%E6%9C%AC%E7%BA%AA" TargetMode="External"/><Relationship Id="rId4" Type="http://schemas.openxmlformats.org/officeDocument/2006/relationships/hyperlink" Target="https://baike.baidu.com/item/%E5%8F%B2%E8%AE%B0" TargetMode="External"/><Relationship Id="rId3" Type="http://schemas.openxmlformats.org/officeDocument/2006/relationships/hyperlink" Target="https://baike.baidu.com/item/%E5%91%A8%E7%A4%BC" TargetMode="External"/><Relationship Id="rId2" Type="http://schemas.openxmlformats.org/officeDocument/2006/relationships/hyperlink" Target="https://baike.baidu.com/item/%E4%BC%A0%E7%BB%9F%E8%8A%82%E6%97%A5" TargetMode="External"/><Relationship Id="rId16" Type="http://schemas.openxmlformats.org/officeDocument/2006/relationships/slideLayout" Target="../slideLayouts/slideLayout2.xml"/><Relationship Id="rId15" Type="http://schemas.openxmlformats.org/officeDocument/2006/relationships/hyperlink" Target="https://baike.baidu.com/item/%E4%B8%9C%E4%BA%AC%E6%A2%A6%E5%8D%8E%E5%BD%95" TargetMode="External"/><Relationship Id="rId14" Type="http://schemas.openxmlformats.org/officeDocument/2006/relationships/hyperlink" Target="https://baike.baidu.com/item/%E5%AD%9F%E5%85%83%E8%80%81" TargetMode="External"/><Relationship Id="rId13" Type="http://schemas.openxmlformats.org/officeDocument/2006/relationships/hyperlink" Target="https://baike.baidu.com/item/%E5%B2%81%E9%A6%96" TargetMode="External"/><Relationship Id="rId12" Type="http://schemas.openxmlformats.org/officeDocument/2006/relationships/hyperlink" Target="https://baike.baidu.com/item/%E5%90%8E%E6%B1%89%E4%B9%A6" TargetMode="External"/><Relationship Id="rId11" Type="http://schemas.openxmlformats.org/officeDocument/2006/relationships/hyperlink" Target="https://baike.baidu.com/item/%E6%98%8E%E5%A0%82/60506" TargetMode="External"/><Relationship Id="rId10" Type="http://schemas.openxmlformats.org/officeDocument/2006/relationships/hyperlink" Target="https://baike.baidu.com/item/%E5%86%AC%E8%87%B3%E6%97%A5" TargetMode="External"/><Relationship Id="rId1" Type="http://schemas.openxmlformats.org/officeDocument/2006/relationships/hyperlink" Target="https://baike.baidu.com/item/%E5%86%AC%E8%87%B3%E8%8A%82" TargetMode="Externa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https://baike.baidu.com/item/%E9%A5%BA%E5%AD%90/28977" TargetMode="External"/><Relationship Id="rId2" Type="http://schemas.openxmlformats.org/officeDocument/2006/relationships/image" Target="../media/image8.png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hyperlink" Target="https://baike.baidu.com/item/%E7%99%BD%E5%B1%85%E6%98%93" TargetMode="External"/><Relationship Id="rId4" Type="http://schemas.openxmlformats.org/officeDocument/2006/relationships/hyperlink" Target="https://baike.baidu.com/item/%E9%82%AF%E9%83%B8%E5%86%AC%E8%87%B3%E5%A4%9C%E6%80%9D%E5%AE%B6" TargetMode="External"/><Relationship Id="rId3" Type="http://schemas.openxmlformats.org/officeDocument/2006/relationships/hyperlink" Target="https://baike.baidu.com/item/%E6%9D%9C%E7%94%AB" TargetMode="External"/><Relationship Id="rId2" Type="http://schemas.openxmlformats.org/officeDocument/2006/relationships/hyperlink" Target="https://baike.baidu.com/item/%E5%B0%8F%E8%87%B3" TargetMode="External"/><Relationship Id="rId1" Type="http://schemas.openxmlformats.org/officeDocument/2006/relationships/hyperlink" Target="https://baike.baidu.com/item/%E5%86%AC%E8%87%B3/10285354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baike.baidu.com/item/%E5%B0%8F%E5%AF%92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57" y="0"/>
            <a:ext cx="727642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392091" y="1703447"/>
            <a:ext cx="14931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9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冬至</a:t>
            </a:r>
            <a:endParaRPr kumimoji="1" lang="zh-CN" altLang="en-US" sz="9000" dirty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40342" y="2842791"/>
            <a:ext cx="5034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中</a:t>
            </a:r>
            <a:endParaRPr kumimoji="1" lang="en-US" altLang="zh-CN" sz="2000" dirty="0" smtClean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国</a:t>
            </a:r>
            <a:endParaRPr kumimoji="1" lang="en-US" altLang="zh-CN" sz="2000" dirty="0" smtClean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二</a:t>
            </a:r>
            <a:endParaRPr kumimoji="1" lang="en-US" altLang="zh-CN" sz="2000" dirty="0" smtClean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十</a:t>
            </a:r>
            <a:endParaRPr kumimoji="1" lang="en-US" altLang="zh-CN" sz="2000" dirty="0" smtClean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四</a:t>
            </a:r>
            <a:endParaRPr kumimoji="1" lang="en-US" altLang="zh-CN" sz="2000" dirty="0" smtClean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节</a:t>
            </a:r>
            <a:endParaRPr kumimoji="1" lang="en-US" altLang="zh-CN" sz="2000" dirty="0" smtClean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气</a:t>
            </a:r>
            <a:endParaRPr kumimoji="1" lang="zh-CN" altLang="en-US" sz="2000" dirty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grpSp>
        <p:nvGrpSpPr>
          <p:cNvPr id="8" name="组 7"/>
          <p:cNvGrpSpPr/>
          <p:nvPr/>
        </p:nvGrpSpPr>
        <p:grpSpPr>
          <a:xfrm>
            <a:off x="3455991" y="1074351"/>
            <a:ext cx="852407" cy="1631216"/>
            <a:chOff x="3259221" y="2011223"/>
            <a:chExt cx="852407" cy="1631216"/>
          </a:xfrm>
        </p:grpSpPr>
        <p:sp>
          <p:nvSpPr>
            <p:cNvPr id="6" name="文本框 5"/>
            <p:cNvSpPr txBox="1"/>
            <p:nvPr/>
          </p:nvSpPr>
          <p:spPr>
            <a:xfrm>
              <a:off x="3259221" y="2011223"/>
              <a:ext cx="50349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000" dirty="0" smtClean="0">
                  <a:solidFill>
                    <a:schemeClr val="bg1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日 </a:t>
              </a:r>
              <a:endParaRPr kumimoji="1" lang="en-US" altLang="zh-CN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  <a:p>
              <a:r>
                <a:rPr kumimoji="1" lang="zh-CN" altLang="en-US" sz="2000" dirty="0" smtClean="0">
                  <a:solidFill>
                    <a:schemeClr val="bg1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短</a:t>
              </a:r>
              <a:endParaRPr kumimoji="1" lang="en-US" altLang="zh-CN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  <a:p>
              <a:r>
                <a:rPr kumimoji="1" lang="zh-CN" altLang="en-US" sz="2000" dirty="0" smtClean="0">
                  <a:solidFill>
                    <a:schemeClr val="bg1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之至</a:t>
              </a:r>
              <a:endParaRPr kumimoji="1" lang="en-US" altLang="zh-CN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608130" y="2011223"/>
              <a:ext cx="50349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000" dirty="0" smtClean="0">
                  <a:solidFill>
                    <a:schemeClr val="bg1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日影长之至</a:t>
              </a:r>
              <a:endParaRPr kumimoji="1" lang="en-US" altLang="zh-CN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</p:txBody>
        </p:sp>
      </p:grpSp>
      <p:cxnSp>
        <p:nvCxnSpPr>
          <p:cNvPr id="10" name="直线连接符 9"/>
          <p:cNvCxnSpPr/>
          <p:nvPr/>
        </p:nvCxnSpPr>
        <p:spPr>
          <a:xfrm flipH="1">
            <a:off x="3840013" y="940584"/>
            <a:ext cx="1021354" cy="2488416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 flipH="1">
            <a:off x="4259237" y="778589"/>
            <a:ext cx="304576" cy="742066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/>
          <p:cNvCxnSpPr/>
          <p:nvPr/>
        </p:nvCxnSpPr>
        <p:spPr>
          <a:xfrm flipH="1">
            <a:off x="5890804" y="1889959"/>
            <a:ext cx="304576" cy="742066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/>
          <p:cNvCxnSpPr>
            <a:endCxn id="3" idx="3"/>
          </p:cNvCxnSpPr>
          <p:nvPr/>
        </p:nvCxnSpPr>
        <p:spPr>
          <a:xfrm flipH="1">
            <a:off x="5885225" y="2042359"/>
            <a:ext cx="462555" cy="1092249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Kevin Kern - Pastel Reflection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8743" y="-927652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11804" y="2048004"/>
            <a:ext cx="14931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9000" dirty="0" smtClean="0">
                <a:solidFill>
                  <a:srgbClr val="64D0D2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目录</a:t>
            </a:r>
            <a:endParaRPr kumimoji="1" lang="zh-CN" altLang="en-US" sz="9000" dirty="0">
              <a:solidFill>
                <a:srgbClr val="64D0D2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grpSp>
        <p:nvGrpSpPr>
          <p:cNvPr id="13" name="组 12"/>
          <p:cNvGrpSpPr/>
          <p:nvPr/>
        </p:nvGrpSpPr>
        <p:grpSpPr>
          <a:xfrm>
            <a:off x="2955235" y="2355780"/>
            <a:ext cx="1033669" cy="2246769"/>
            <a:chOff x="2955235" y="2355780"/>
            <a:chExt cx="1033669" cy="2246769"/>
          </a:xfrm>
        </p:grpSpPr>
        <p:sp>
          <p:nvSpPr>
            <p:cNvPr id="4" name="文本框 3"/>
            <p:cNvSpPr txBox="1"/>
            <p:nvPr/>
          </p:nvSpPr>
          <p:spPr>
            <a:xfrm>
              <a:off x="3371299" y="2355780"/>
              <a:ext cx="617605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800" dirty="0" smtClean="0">
                  <a:solidFill>
                    <a:srgbClr val="64D0D2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冬</a:t>
              </a:r>
              <a:endParaRPr kumimoji="1" lang="en-US" altLang="zh-CN" sz="2800" dirty="0" smtClean="0">
                <a:solidFill>
                  <a:srgbClr val="64D0D2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  <a:p>
              <a:r>
                <a:rPr kumimoji="1" lang="zh-CN" altLang="en-US" sz="2800" dirty="0" smtClean="0">
                  <a:solidFill>
                    <a:srgbClr val="64D0D2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至</a:t>
              </a:r>
              <a:endParaRPr kumimoji="1" lang="en-US" altLang="zh-CN" sz="2800" dirty="0" smtClean="0">
                <a:solidFill>
                  <a:srgbClr val="64D0D2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  <a:p>
              <a:r>
                <a:rPr kumimoji="1" lang="zh-CN" altLang="en-US" sz="2800" dirty="0" smtClean="0">
                  <a:solidFill>
                    <a:srgbClr val="64D0D2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是</a:t>
              </a:r>
              <a:endParaRPr kumimoji="1" lang="en-US" altLang="zh-CN" sz="2800" dirty="0" smtClean="0">
                <a:solidFill>
                  <a:srgbClr val="64D0D2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  <a:p>
              <a:r>
                <a:rPr kumimoji="1" lang="zh-CN" altLang="en-US" sz="2800" dirty="0" smtClean="0">
                  <a:solidFill>
                    <a:srgbClr val="64D0D2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什</a:t>
              </a:r>
              <a:endParaRPr kumimoji="1" lang="en-US" altLang="zh-CN" sz="2800" dirty="0" smtClean="0">
                <a:solidFill>
                  <a:srgbClr val="64D0D2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  <a:p>
              <a:r>
                <a:rPr kumimoji="1" lang="zh-CN" altLang="en-US" sz="2800" dirty="0" smtClean="0">
                  <a:solidFill>
                    <a:srgbClr val="64D0D2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么</a:t>
              </a:r>
              <a:endParaRPr kumimoji="1" lang="zh-CN" altLang="en-US" sz="2800" dirty="0">
                <a:solidFill>
                  <a:srgbClr val="64D0D2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2955235" y="2355780"/>
              <a:ext cx="368616" cy="731977"/>
            </a:xfrm>
            <a:prstGeom prst="roundRect">
              <a:avLst/>
            </a:prstGeom>
            <a:solidFill>
              <a:srgbClr val="64D0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 smtClean="0"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壹</a:t>
              </a:r>
              <a:endParaRPr kumimoji="1" lang="zh-CN" altLang="en-US" dirty="0"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4673730" y="2355780"/>
            <a:ext cx="986221" cy="2246769"/>
            <a:chOff x="4291754" y="2355780"/>
            <a:chExt cx="986221" cy="2246769"/>
          </a:xfrm>
        </p:grpSpPr>
        <p:sp>
          <p:nvSpPr>
            <p:cNvPr id="6" name="文本框 5"/>
            <p:cNvSpPr txBox="1"/>
            <p:nvPr/>
          </p:nvSpPr>
          <p:spPr>
            <a:xfrm>
              <a:off x="4660370" y="2355780"/>
              <a:ext cx="617605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800" dirty="0" smtClean="0">
                  <a:solidFill>
                    <a:srgbClr val="64D0D2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冬至的起源</a:t>
              </a:r>
              <a:endParaRPr kumimoji="1" lang="zh-CN" altLang="en-US" sz="2800" dirty="0">
                <a:solidFill>
                  <a:srgbClr val="64D0D2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4291754" y="2355780"/>
              <a:ext cx="368616" cy="731977"/>
            </a:xfrm>
            <a:prstGeom prst="roundRect">
              <a:avLst/>
            </a:prstGeom>
            <a:solidFill>
              <a:srgbClr val="64D0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 smtClean="0"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贰</a:t>
              </a:r>
              <a:endParaRPr kumimoji="1" lang="zh-CN" altLang="en-US" dirty="0"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</p:txBody>
        </p:sp>
      </p:grpSp>
      <p:grpSp>
        <p:nvGrpSpPr>
          <p:cNvPr id="15" name="组 14"/>
          <p:cNvGrpSpPr/>
          <p:nvPr/>
        </p:nvGrpSpPr>
        <p:grpSpPr>
          <a:xfrm>
            <a:off x="6344777" y="2355779"/>
            <a:ext cx="932481" cy="3539431"/>
            <a:chOff x="5580825" y="2355779"/>
            <a:chExt cx="932481" cy="3539431"/>
          </a:xfrm>
        </p:grpSpPr>
        <p:sp>
          <p:nvSpPr>
            <p:cNvPr id="7" name="文本框 6"/>
            <p:cNvSpPr txBox="1"/>
            <p:nvPr/>
          </p:nvSpPr>
          <p:spPr>
            <a:xfrm>
              <a:off x="5895701" y="2355780"/>
              <a:ext cx="617605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800" dirty="0" smtClean="0">
                  <a:solidFill>
                    <a:srgbClr val="64D0D2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古代人如果过冬至</a:t>
              </a:r>
              <a:endParaRPr kumimoji="1" lang="zh-CN" altLang="en-US" sz="2800" dirty="0">
                <a:solidFill>
                  <a:srgbClr val="64D0D2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5580825" y="2355779"/>
              <a:ext cx="368616" cy="731977"/>
            </a:xfrm>
            <a:prstGeom prst="roundRect">
              <a:avLst/>
            </a:prstGeom>
            <a:solidFill>
              <a:srgbClr val="64D0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 smtClean="0"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叁</a:t>
              </a:r>
              <a:endParaRPr kumimoji="1" lang="zh-CN" altLang="en-US" dirty="0"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</p:txBody>
        </p:sp>
      </p:grpSp>
      <p:grpSp>
        <p:nvGrpSpPr>
          <p:cNvPr id="16" name="组 15"/>
          <p:cNvGrpSpPr/>
          <p:nvPr/>
        </p:nvGrpSpPr>
        <p:grpSpPr>
          <a:xfrm>
            <a:off x="7962084" y="2355779"/>
            <a:ext cx="1021894" cy="2677657"/>
            <a:chOff x="6780483" y="2355779"/>
            <a:chExt cx="1021894" cy="2677657"/>
          </a:xfrm>
        </p:grpSpPr>
        <p:sp>
          <p:nvSpPr>
            <p:cNvPr id="8" name="文本框 7"/>
            <p:cNvSpPr txBox="1"/>
            <p:nvPr/>
          </p:nvSpPr>
          <p:spPr>
            <a:xfrm>
              <a:off x="7184772" y="2355780"/>
              <a:ext cx="617605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800" dirty="0" smtClean="0">
                  <a:solidFill>
                    <a:srgbClr val="64D0D2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现代</a:t>
              </a:r>
              <a:r>
                <a:rPr kumimoji="1" lang="zh-CN" altLang="en-US" sz="2800" smtClean="0">
                  <a:solidFill>
                    <a:srgbClr val="64D0D2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人过冬至</a:t>
              </a:r>
              <a:endParaRPr kumimoji="1" lang="zh-CN" altLang="en-US" sz="2800" dirty="0">
                <a:solidFill>
                  <a:srgbClr val="64D0D2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6780483" y="2355779"/>
              <a:ext cx="368616" cy="731977"/>
            </a:xfrm>
            <a:prstGeom prst="roundRect">
              <a:avLst/>
            </a:prstGeom>
            <a:solidFill>
              <a:srgbClr val="64D0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 smtClean="0"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肆</a:t>
              </a:r>
              <a:endParaRPr kumimoji="1" lang="zh-CN" altLang="en-US" dirty="0"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97" y="-145774"/>
            <a:ext cx="727642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87292" y="1199865"/>
            <a:ext cx="112081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冬至是什么</a:t>
            </a:r>
            <a:endParaRPr kumimoji="1" lang="zh-CN" altLang="en-US" sz="4400" dirty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39292" y="656526"/>
            <a:ext cx="32676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b="1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冬至是什么</a:t>
            </a:r>
            <a:endParaRPr kumimoji="1" lang="zh-CN" altLang="en-US" sz="4400" b="1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944" y="1425967"/>
            <a:ext cx="545427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418D90"/>
                </a:solidFill>
              </a:rPr>
              <a:t>冬至（</a:t>
            </a:r>
            <a:r>
              <a:rPr lang="en-US" altLang="zh-CN" sz="2000" b="1" dirty="0">
                <a:solidFill>
                  <a:srgbClr val="418D90"/>
                </a:solidFill>
              </a:rPr>
              <a:t>Winter Solstice</a:t>
            </a:r>
            <a:r>
              <a:rPr lang="zh-CN" altLang="en-US" sz="2000" b="1" dirty="0">
                <a:solidFill>
                  <a:srgbClr val="418D90"/>
                </a:solidFill>
              </a:rPr>
              <a:t>）又名‘一阳生’，</a:t>
            </a:r>
            <a:r>
              <a:rPr lang="zh-CN" altLang="en-US" sz="2000" b="1" dirty="0" smtClean="0">
                <a:solidFill>
                  <a:srgbClr val="418D90"/>
                </a:solidFill>
              </a:rPr>
              <a:t>是中国农历中</a:t>
            </a:r>
            <a:r>
              <a:rPr lang="zh-CN" altLang="en-US" sz="2000" b="1" dirty="0">
                <a:solidFill>
                  <a:srgbClr val="418D90"/>
                </a:solidFill>
              </a:rPr>
              <a:t>一个重要</a:t>
            </a:r>
            <a:r>
              <a:rPr lang="zh-CN" altLang="en-US" sz="2000" b="1" dirty="0" smtClean="0">
                <a:solidFill>
                  <a:srgbClr val="418D90"/>
                </a:solidFill>
              </a:rPr>
              <a:t>的节气</a:t>
            </a:r>
            <a:r>
              <a:rPr lang="zh-CN" altLang="en-US" sz="2000" b="1" dirty="0">
                <a:solidFill>
                  <a:srgbClr val="418D90"/>
                </a:solidFill>
              </a:rPr>
              <a:t>  ，也是中华民族的一个传统节日，冬至俗称“数九、冬节”、“长至节</a:t>
            </a:r>
            <a:r>
              <a:rPr lang="zh-CN" altLang="en-US" sz="2000" b="1" dirty="0" smtClean="0">
                <a:solidFill>
                  <a:srgbClr val="418D90"/>
                </a:solidFill>
              </a:rPr>
              <a:t>”、“亚岁”等</a:t>
            </a:r>
            <a:r>
              <a:rPr lang="zh-CN" altLang="en-US" sz="2000" b="1" dirty="0">
                <a:solidFill>
                  <a:srgbClr val="418D90"/>
                </a:solidFill>
              </a:rPr>
              <a:t>，早在二千五百多年前</a:t>
            </a:r>
            <a:r>
              <a:rPr lang="zh-CN" altLang="en-US" sz="2000" b="1" dirty="0" smtClean="0">
                <a:solidFill>
                  <a:srgbClr val="418D90"/>
                </a:solidFill>
              </a:rPr>
              <a:t>的春秋时代，中国就</a:t>
            </a:r>
            <a:r>
              <a:rPr lang="zh-CN" altLang="en-US" sz="2000" b="1" dirty="0">
                <a:solidFill>
                  <a:srgbClr val="418D90"/>
                </a:solidFill>
              </a:rPr>
              <a:t>已经</a:t>
            </a:r>
            <a:r>
              <a:rPr lang="zh-CN" altLang="en-US" sz="2000" b="1" dirty="0" smtClean="0">
                <a:solidFill>
                  <a:srgbClr val="418D90"/>
                </a:solidFill>
              </a:rPr>
              <a:t>用土圭观</a:t>
            </a:r>
            <a:r>
              <a:rPr lang="zh-CN" altLang="en-US" sz="2000" b="1" dirty="0">
                <a:solidFill>
                  <a:srgbClr val="418D90"/>
                </a:solidFill>
              </a:rPr>
              <a:t>测太阳，测定出了冬至，它是二十四节气中最早制订出的一个，时间在每年</a:t>
            </a:r>
            <a:r>
              <a:rPr lang="zh-CN" altLang="en-US" sz="2000" b="1" dirty="0" smtClean="0">
                <a:solidFill>
                  <a:srgbClr val="418D90"/>
                </a:solidFill>
              </a:rPr>
              <a:t>的公历</a:t>
            </a:r>
            <a:r>
              <a:rPr lang="en-US" altLang="zh-CN" sz="2000" b="1" dirty="0" smtClean="0">
                <a:solidFill>
                  <a:srgbClr val="418D90"/>
                </a:solidFill>
              </a:rPr>
              <a:t>12</a:t>
            </a:r>
            <a:r>
              <a:rPr lang="zh-CN" altLang="en-US" sz="2000" b="1" dirty="0">
                <a:solidFill>
                  <a:srgbClr val="418D90"/>
                </a:solidFill>
              </a:rPr>
              <a:t>月</a:t>
            </a:r>
            <a:r>
              <a:rPr lang="en-US" altLang="zh-CN" sz="2000" b="1" dirty="0">
                <a:solidFill>
                  <a:srgbClr val="418D90"/>
                </a:solidFill>
              </a:rPr>
              <a:t>21~23</a:t>
            </a:r>
            <a:r>
              <a:rPr lang="zh-CN" altLang="en-US" sz="2000" b="1" dirty="0">
                <a:solidFill>
                  <a:srgbClr val="418D90"/>
                </a:solidFill>
              </a:rPr>
              <a:t>日。</a:t>
            </a:r>
            <a:endParaRPr lang="zh-CN" altLang="en-US" sz="2000" b="1" dirty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418D90"/>
                </a:solidFill>
              </a:rPr>
              <a:t>值得注意的是，在冬至前后，地球位</a:t>
            </a:r>
            <a:r>
              <a:rPr lang="zh-CN" altLang="en-US" sz="2000" b="1" dirty="0" smtClean="0">
                <a:solidFill>
                  <a:srgbClr val="418D90"/>
                </a:solidFill>
              </a:rPr>
              <a:t>于近日点附</a:t>
            </a:r>
            <a:r>
              <a:rPr lang="zh-CN" altLang="en-US" sz="2000" b="1" dirty="0">
                <a:solidFill>
                  <a:srgbClr val="418D90"/>
                </a:solidFill>
              </a:rPr>
              <a:t>近，运行的速度稍快，这造成了在一年中太阳在南半球的时间比</a:t>
            </a:r>
            <a:r>
              <a:rPr lang="zh-CN" altLang="en-US" sz="2000" b="1" dirty="0" smtClean="0">
                <a:solidFill>
                  <a:srgbClr val="418D90"/>
                </a:solidFill>
              </a:rPr>
              <a:t>在北半球约</a:t>
            </a:r>
            <a:r>
              <a:rPr lang="zh-CN" altLang="en-US" sz="2000" b="1" dirty="0">
                <a:solidFill>
                  <a:srgbClr val="418D90"/>
                </a:solidFill>
              </a:rPr>
              <a:t>短</a:t>
            </a:r>
            <a:r>
              <a:rPr lang="en-US" altLang="zh-CN" sz="2000" b="1" dirty="0">
                <a:solidFill>
                  <a:srgbClr val="418D90"/>
                </a:solidFill>
              </a:rPr>
              <a:t>8</a:t>
            </a:r>
            <a:r>
              <a:rPr lang="zh-CN" altLang="en-US" sz="2000" b="1" dirty="0">
                <a:solidFill>
                  <a:srgbClr val="418D90"/>
                </a:solidFill>
              </a:rPr>
              <a:t>天，因此北半球的冬季比夏季要略微短一些。</a:t>
            </a:r>
            <a:endParaRPr lang="zh-CN" altLang="en-US" sz="2000" b="1" dirty="0">
              <a:solidFill>
                <a:srgbClr val="418D9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689" y="1664506"/>
            <a:ext cx="5994285" cy="44140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97" y="-145774"/>
            <a:ext cx="727642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87292" y="1199865"/>
            <a:ext cx="112081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冬</a:t>
            </a:r>
            <a:r>
              <a:rPr kumimoji="1" lang="zh-CN" altLang="en-US" sz="440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至的起源</a:t>
            </a:r>
            <a:endParaRPr kumimoji="1" lang="zh-CN" altLang="en-US" sz="4400" dirty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5223" y="378230"/>
            <a:ext cx="32676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b="1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冬至的起源</a:t>
            </a:r>
            <a:endParaRPr kumimoji="1" lang="zh-CN" altLang="en-US" sz="4400" b="1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223" y="1359706"/>
            <a:ext cx="61433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418D90"/>
                </a:solidFill>
              </a:rPr>
              <a:t>冬至这天，太阳运行至</a:t>
            </a:r>
            <a:r>
              <a:rPr lang="zh-CN" altLang="en-US" sz="1600" b="1" dirty="0">
                <a:solidFill>
                  <a:srgbClr val="418D90"/>
                </a:solidFill>
                <a:hlinkClick r:id="rId1"/>
              </a:rPr>
              <a:t>黄经</a:t>
            </a:r>
            <a:r>
              <a:rPr lang="en-US" altLang="zh-CN" sz="1600" b="1" dirty="0">
                <a:solidFill>
                  <a:srgbClr val="418D90"/>
                </a:solidFill>
              </a:rPr>
              <a:t>270°</a:t>
            </a:r>
            <a:r>
              <a:rPr lang="zh-CN" altLang="en-US" sz="1600" b="1" dirty="0">
                <a:solidFill>
                  <a:srgbClr val="418D90"/>
                </a:solidFill>
              </a:rPr>
              <a:t>（</a:t>
            </a:r>
            <a:r>
              <a:rPr lang="zh-CN" altLang="en-US" sz="1600" b="1" dirty="0">
                <a:solidFill>
                  <a:srgbClr val="418D90"/>
                </a:solidFill>
                <a:hlinkClick r:id="rId2"/>
              </a:rPr>
              <a:t>冬至点</a:t>
            </a:r>
            <a:r>
              <a:rPr lang="zh-CN" altLang="en-US" sz="1600" b="1" dirty="0">
                <a:solidFill>
                  <a:srgbClr val="418D90"/>
                </a:solidFill>
              </a:rPr>
              <a:t>），太阳直射地面的位置到达一年的最南端，太阳几乎直射南回归线（又称为冬至线），阳光对北半球最为倾斜。因此，冬至日是北半球各地一年中白昼最短的一天，并且越往北白昼越短。在北极圈以北，这一天太阳整日都在地平线之下，成为北半球一年中极夜范围最广的一天。对北半球各地而言，冬至也是全年</a:t>
            </a:r>
            <a:r>
              <a:rPr lang="zh-CN" altLang="en-US" sz="1600" b="1" dirty="0">
                <a:solidFill>
                  <a:srgbClr val="418D90"/>
                </a:solidFill>
                <a:hlinkClick r:id="rId3"/>
              </a:rPr>
              <a:t>正午太阳高度</a:t>
            </a:r>
            <a:r>
              <a:rPr lang="zh-CN" altLang="en-US" sz="1600" b="1" dirty="0">
                <a:solidFill>
                  <a:srgbClr val="418D90"/>
                </a:solidFill>
              </a:rPr>
              <a:t>最低的一天。就北京市区来说，冬至这天</a:t>
            </a:r>
            <a:r>
              <a:rPr lang="zh-CN" altLang="en-US" sz="1600" b="1" dirty="0">
                <a:solidFill>
                  <a:srgbClr val="418D90"/>
                </a:solidFill>
                <a:hlinkClick r:id="rId4"/>
              </a:rPr>
              <a:t>白昼</a:t>
            </a:r>
            <a:r>
              <a:rPr lang="zh-CN" altLang="en-US" sz="1600" b="1" dirty="0">
                <a:solidFill>
                  <a:srgbClr val="418D90"/>
                </a:solidFill>
              </a:rPr>
              <a:t>仅有</a:t>
            </a:r>
            <a:r>
              <a:rPr lang="en-US" altLang="zh-CN" sz="1600" b="1" dirty="0">
                <a:solidFill>
                  <a:srgbClr val="418D90"/>
                </a:solidFill>
              </a:rPr>
              <a:t>9</a:t>
            </a:r>
            <a:r>
              <a:rPr lang="zh-CN" altLang="en-US" sz="1600" b="1" dirty="0">
                <a:solidFill>
                  <a:srgbClr val="418D90"/>
                </a:solidFill>
              </a:rPr>
              <a:t>小时</a:t>
            </a:r>
            <a:r>
              <a:rPr lang="en-US" altLang="zh-CN" sz="1600" b="1" dirty="0">
                <a:solidFill>
                  <a:srgbClr val="418D90"/>
                </a:solidFill>
              </a:rPr>
              <a:t>20</a:t>
            </a:r>
            <a:r>
              <a:rPr lang="zh-CN" altLang="en-US" sz="1600" b="1" dirty="0">
                <a:solidFill>
                  <a:srgbClr val="418D90"/>
                </a:solidFill>
              </a:rPr>
              <a:t>分，而正午太阳高度也仅有</a:t>
            </a:r>
            <a:r>
              <a:rPr lang="en-US" altLang="zh-CN" sz="1600" b="1" dirty="0">
                <a:solidFill>
                  <a:srgbClr val="418D90"/>
                </a:solidFill>
              </a:rPr>
              <a:t>26°42'</a:t>
            </a:r>
            <a:r>
              <a:rPr lang="zh-CN" altLang="en-US" sz="1600" b="1" dirty="0">
                <a:solidFill>
                  <a:srgbClr val="418D90"/>
                </a:solidFill>
              </a:rPr>
              <a:t>。冬至这天，北半球得到的</a:t>
            </a:r>
            <a:r>
              <a:rPr lang="zh-CN" altLang="en-US" sz="1600" b="1" dirty="0">
                <a:solidFill>
                  <a:srgbClr val="418D90"/>
                </a:solidFill>
                <a:hlinkClick r:id="rId5"/>
              </a:rPr>
              <a:t>太阳辐射</a:t>
            </a:r>
            <a:r>
              <a:rPr lang="zh-CN" altLang="en-US" sz="1600" b="1" dirty="0">
                <a:solidFill>
                  <a:srgbClr val="418D90"/>
                </a:solidFill>
              </a:rPr>
              <a:t>最少，比南半球少了约</a:t>
            </a:r>
            <a:r>
              <a:rPr lang="en-US" altLang="zh-CN" sz="1600" b="1" dirty="0">
                <a:solidFill>
                  <a:srgbClr val="418D90"/>
                </a:solidFill>
              </a:rPr>
              <a:t>50%</a:t>
            </a:r>
            <a:r>
              <a:rPr lang="zh-CN" altLang="en-US" sz="1600" b="1" dirty="0">
                <a:solidFill>
                  <a:srgbClr val="418D90"/>
                </a:solidFill>
              </a:rPr>
              <a:t>。冬至节届即一阳生，</a:t>
            </a:r>
            <a:r>
              <a:rPr lang="zh-CN" altLang="en-US" sz="1600" b="1" dirty="0">
                <a:solidFill>
                  <a:srgbClr val="418D90"/>
                </a:solidFill>
                <a:hlinkClick r:id="rId6"/>
              </a:rPr>
              <a:t>新岁</a:t>
            </a:r>
            <a:r>
              <a:rPr lang="zh-CN" altLang="en-US" sz="1600" b="1" dirty="0">
                <a:solidFill>
                  <a:srgbClr val="418D90"/>
                </a:solidFill>
              </a:rPr>
              <a:t>实始。</a:t>
            </a:r>
            <a:r>
              <a:rPr lang="en-US" altLang="zh-CN" sz="1600" b="1" dirty="0">
                <a:solidFill>
                  <a:srgbClr val="418D90"/>
                </a:solidFill>
              </a:rPr>
              <a:t>《</a:t>
            </a:r>
            <a:r>
              <a:rPr lang="zh-CN" altLang="en-US" sz="1600" b="1" dirty="0">
                <a:solidFill>
                  <a:srgbClr val="418D90"/>
                </a:solidFill>
              </a:rPr>
              <a:t>载敬堂集</a:t>
            </a:r>
            <a:r>
              <a:rPr lang="en-US" altLang="zh-CN" sz="1600" b="1" dirty="0">
                <a:solidFill>
                  <a:srgbClr val="418D90"/>
                </a:solidFill>
              </a:rPr>
              <a:t>》</a:t>
            </a:r>
            <a:r>
              <a:rPr lang="zh-CN" altLang="en-US" sz="1600" b="1" dirty="0">
                <a:solidFill>
                  <a:srgbClr val="418D90"/>
                </a:solidFill>
              </a:rPr>
              <a:t>载“夏尽秋分日，</a:t>
            </a:r>
            <a:r>
              <a:rPr lang="zh-CN" altLang="en-US" sz="1600" b="1" dirty="0">
                <a:solidFill>
                  <a:srgbClr val="418D90"/>
                </a:solidFill>
                <a:hlinkClick r:id="rId7"/>
              </a:rPr>
              <a:t>春生</a:t>
            </a:r>
            <a:r>
              <a:rPr lang="zh-CN" altLang="en-US" sz="1600" b="1" dirty="0">
                <a:solidFill>
                  <a:srgbClr val="418D90"/>
                </a:solidFill>
              </a:rPr>
              <a:t>冬至时”，冬至节，春之</a:t>
            </a:r>
            <a:r>
              <a:rPr lang="zh-CN" altLang="en-US" sz="1600" b="1" dirty="0">
                <a:solidFill>
                  <a:srgbClr val="418D90"/>
                </a:solidFill>
                <a:hlinkClick r:id="rId8"/>
              </a:rPr>
              <a:t>先声</a:t>
            </a:r>
            <a:r>
              <a:rPr lang="zh-CN" altLang="en-US" sz="1600" b="1" dirty="0">
                <a:solidFill>
                  <a:srgbClr val="418D90"/>
                </a:solidFill>
              </a:rPr>
              <a:t>也。冬至过后，夜空星象则完全换成</a:t>
            </a:r>
            <a:r>
              <a:rPr lang="zh-CN" altLang="en-US" sz="1600" b="1" dirty="0">
                <a:solidFill>
                  <a:srgbClr val="418D90"/>
                </a:solidFill>
                <a:hlinkClick r:id="rId9"/>
              </a:rPr>
              <a:t>冬季星空</a:t>
            </a:r>
            <a:r>
              <a:rPr lang="zh-CN" altLang="en-US" sz="1600" b="1" dirty="0">
                <a:solidFill>
                  <a:srgbClr val="418D90"/>
                </a:solidFill>
              </a:rPr>
              <a:t>，并且从今天起开始“</a:t>
            </a:r>
            <a:r>
              <a:rPr lang="zh-CN" altLang="en-US" sz="1600" b="1" dirty="0">
                <a:solidFill>
                  <a:srgbClr val="418D90"/>
                </a:solidFill>
                <a:hlinkClick r:id="rId10"/>
              </a:rPr>
              <a:t>进九</a:t>
            </a:r>
            <a:r>
              <a:rPr lang="zh-CN" altLang="en-US" sz="1600" b="1" dirty="0">
                <a:solidFill>
                  <a:srgbClr val="418D90"/>
                </a:solidFill>
              </a:rPr>
              <a:t>”。而此时的</a:t>
            </a:r>
            <a:r>
              <a:rPr lang="zh-CN" altLang="en-US" sz="1600" b="1" dirty="0">
                <a:solidFill>
                  <a:srgbClr val="418D90"/>
                </a:solidFill>
                <a:hlinkClick r:id="rId11"/>
              </a:rPr>
              <a:t>南半球</a:t>
            </a:r>
            <a:r>
              <a:rPr lang="zh-CN" altLang="en-US" sz="1600" b="1" dirty="0">
                <a:solidFill>
                  <a:srgbClr val="418D90"/>
                </a:solidFill>
              </a:rPr>
              <a:t>正值酷热的</a:t>
            </a:r>
            <a:r>
              <a:rPr lang="zh-CN" altLang="en-US" sz="1600" b="1" dirty="0">
                <a:solidFill>
                  <a:srgbClr val="418D90"/>
                </a:solidFill>
                <a:hlinkClick r:id="rId12"/>
              </a:rPr>
              <a:t>盛夏</a:t>
            </a:r>
            <a:r>
              <a:rPr lang="zh-CN" altLang="en-US" sz="1600" b="1" dirty="0">
                <a:solidFill>
                  <a:srgbClr val="418D90"/>
                </a:solidFill>
              </a:rPr>
              <a:t>。</a:t>
            </a:r>
            <a:endParaRPr lang="zh-CN" altLang="en-US" sz="1600" b="1" dirty="0">
              <a:solidFill>
                <a:srgbClr val="418D9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461" y="1388221"/>
            <a:ext cx="4254500" cy="4495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39292" y="656526"/>
            <a:ext cx="32676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b="1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冬至的起源</a:t>
            </a:r>
            <a:endParaRPr kumimoji="1" lang="zh-CN" altLang="en-US" sz="4400" b="1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39291" y="1638002"/>
            <a:ext cx="972147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418D90"/>
                </a:solidFill>
              </a:rPr>
              <a:t>冬至是</a:t>
            </a:r>
            <a:r>
              <a:rPr lang="en-US" altLang="zh-CN" sz="2000" b="1" dirty="0">
                <a:solidFill>
                  <a:srgbClr val="418D90"/>
                </a:solidFill>
              </a:rPr>
              <a:t>24</a:t>
            </a:r>
            <a:r>
              <a:rPr lang="zh-CN" altLang="en-US" sz="2000" b="1" dirty="0">
                <a:solidFill>
                  <a:srgbClr val="418D90"/>
                </a:solidFill>
              </a:rPr>
              <a:t>节气中最早被制订的一个，然而多数人并不知道，</a:t>
            </a:r>
            <a:r>
              <a:rPr lang="zh-CN" altLang="en-US" sz="2000" b="1" dirty="0">
                <a:solidFill>
                  <a:srgbClr val="418D90"/>
                </a:solidFill>
                <a:hlinkClick r:id="rId1"/>
              </a:rPr>
              <a:t>冬至</a:t>
            </a:r>
            <a:r>
              <a:rPr lang="zh-CN" altLang="en-US" sz="2000" b="1" dirty="0">
                <a:solidFill>
                  <a:srgbClr val="418D90"/>
                </a:solidFill>
              </a:rPr>
              <a:t>的起源居然是来自于一次国家层面的都城规划。早在</a:t>
            </a:r>
            <a:r>
              <a:rPr lang="en-US" altLang="zh-CN" sz="2000" b="1" dirty="0">
                <a:solidFill>
                  <a:srgbClr val="418D90"/>
                </a:solidFill>
              </a:rPr>
              <a:t>3000</a:t>
            </a:r>
            <a:r>
              <a:rPr lang="zh-CN" altLang="en-US" sz="2000" b="1" dirty="0">
                <a:solidFill>
                  <a:srgbClr val="418D90"/>
                </a:solidFill>
              </a:rPr>
              <a:t>多年前，</a:t>
            </a:r>
            <a:r>
              <a:rPr lang="zh-CN" altLang="en-US" sz="2000" b="1" dirty="0">
                <a:solidFill>
                  <a:srgbClr val="418D90"/>
                </a:solidFill>
                <a:hlinkClick r:id="rId2"/>
              </a:rPr>
              <a:t>周公</a:t>
            </a:r>
            <a:r>
              <a:rPr lang="zh-CN" altLang="en-US" sz="2000" b="1" dirty="0">
                <a:solidFill>
                  <a:srgbClr val="418D90"/>
                </a:solidFill>
              </a:rPr>
              <a:t>始用</a:t>
            </a:r>
            <a:r>
              <a:rPr lang="zh-CN" altLang="en-US" sz="2000" b="1" dirty="0">
                <a:solidFill>
                  <a:srgbClr val="418D90"/>
                </a:solidFill>
                <a:hlinkClick r:id="rId3"/>
              </a:rPr>
              <a:t>土圭</a:t>
            </a:r>
            <a:r>
              <a:rPr lang="zh-CN" altLang="en-US" sz="2000" b="1" dirty="0">
                <a:solidFill>
                  <a:srgbClr val="418D90"/>
                </a:solidFill>
              </a:rPr>
              <a:t>法测影，在</a:t>
            </a:r>
            <a:r>
              <a:rPr lang="zh-CN" altLang="en-US" sz="2000" b="1" dirty="0">
                <a:solidFill>
                  <a:srgbClr val="418D90"/>
                </a:solidFill>
                <a:hlinkClick r:id="rId4"/>
              </a:rPr>
              <a:t>洛邑</a:t>
            </a:r>
            <a:r>
              <a:rPr lang="zh-CN" altLang="en-US" sz="2000" b="1" dirty="0">
                <a:solidFill>
                  <a:srgbClr val="418D90"/>
                </a:solidFill>
              </a:rPr>
              <a:t>测得天下之中的位置，定此为土中，这在当时有着政治意义的举动，却成了影响后世几千年的节日之一</a:t>
            </a:r>
            <a:r>
              <a:rPr lang="zh-CN" altLang="en-US" sz="2000" b="1" dirty="0" smtClean="0">
                <a:solidFill>
                  <a:srgbClr val="418D90"/>
                </a:solidFill>
              </a:rPr>
              <a:t>。</a:t>
            </a:r>
            <a:endParaRPr lang="en-US" altLang="zh-CN" sz="2000" b="1" dirty="0" smtClean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418D90"/>
                </a:solidFill>
              </a:rPr>
              <a:t>周公到洛阳，用土圭法测得</a:t>
            </a:r>
            <a:r>
              <a:rPr lang="zh-CN" altLang="en-US" sz="2000" b="1" dirty="0">
                <a:solidFill>
                  <a:srgbClr val="418D90"/>
                </a:solidFill>
                <a:hlinkClick r:id="rId5"/>
              </a:rPr>
              <a:t>洛阳</a:t>
            </a:r>
            <a:r>
              <a:rPr lang="zh-CN" altLang="en-US" sz="2000" b="1" dirty="0">
                <a:solidFill>
                  <a:srgbClr val="418D90"/>
                </a:solidFill>
              </a:rPr>
              <a:t>所处的地方即为“天下之中”，然后开始占卜国家社稷的吉地。</a:t>
            </a:r>
            <a:r>
              <a:rPr lang="en-US" altLang="zh-CN" sz="2000" b="1" dirty="0">
                <a:solidFill>
                  <a:srgbClr val="418D90"/>
                </a:solidFill>
              </a:rPr>
              <a:t>《</a:t>
            </a:r>
            <a:r>
              <a:rPr lang="zh-CN" altLang="en-US" sz="2000" b="1" dirty="0">
                <a:solidFill>
                  <a:srgbClr val="418D90"/>
                </a:solidFill>
              </a:rPr>
              <a:t>尚书</a:t>
            </a:r>
            <a:r>
              <a:rPr lang="en-US" altLang="zh-CN" sz="2000" b="1" dirty="0">
                <a:solidFill>
                  <a:srgbClr val="418D90"/>
                </a:solidFill>
              </a:rPr>
              <a:t>·</a:t>
            </a:r>
            <a:r>
              <a:rPr lang="zh-CN" altLang="en-US" sz="2000" b="1" dirty="0">
                <a:solidFill>
                  <a:srgbClr val="418D90"/>
                </a:solidFill>
                <a:hlinkClick r:id="rId6"/>
              </a:rPr>
              <a:t>洛诰</a:t>
            </a:r>
            <a:r>
              <a:rPr lang="en-US" altLang="zh-CN" sz="2000" b="1" dirty="0">
                <a:solidFill>
                  <a:srgbClr val="418D90"/>
                </a:solidFill>
              </a:rPr>
              <a:t>》</a:t>
            </a:r>
            <a:r>
              <a:rPr lang="zh-CN" altLang="en-US" sz="2000" b="1" dirty="0">
                <a:solidFill>
                  <a:srgbClr val="418D90"/>
                </a:solidFill>
              </a:rPr>
              <a:t>记载：</a:t>
            </a:r>
            <a:r>
              <a:rPr lang="zh-CN" altLang="en-US" sz="2000" b="1" dirty="0">
                <a:solidFill>
                  <a:srgbClr val="418D90"/>
                </a:solidFill>
                <a:hlinkClick r:id="rId2"/>
              </a:rPr>
              <a:t>周公</a:t>
            </a:r>
            <a:r>
              <a:rPr lang="zh-CN" altLang="en-US" sz="2000" b="1" dirty="0">
                <a:solidFill>
                  <a:srgbClr val="418D90"/>
                </a:solidFill>
              </a:rPr>
              <a:t>“朝至于洛师”，对</a:t>
            </a:r>
            <a:r>
              <a:rPr lang="zh-CN" altLang="en-US" sz="2000" b="1" dirty="0">
                <a:solidFill>
                  <a:srgbClr val="418D90"/>
                </a:solidFill>
                <a:hlinkClick r:id="rId5"/>
              </a:rPr>
              <a:t>洛阳</a:t>
            </a:r>
            <a:r>
              <a:rPr lang="zh-CN" altLang="en-US" sz="2000" b="1" dirty="0">
                <a:solidFill>
                  <a:srgbClr val="418D90"/>
                </a:solidFill>
              </a:rPr>
              <a:t>周边的几个地方做了考察，最后确定涧水东、瀍水西、瀍水东皆“惟洛食”（都是兴建宗庙社稷的好地方）</a:t>
            </a:r>
            <a:r>
              <a:rPr lang="en-US" altLang="zh-CN" sz="2000" b="1" baseline="30000" dirty="0">
                <a:solidFill>
                  <a:srgbClr val="418D90"/>
                </a:solidFill>
              </a:rPr>
              <a:t>[3]</a:t>
            </a:r>
            <a:r>
              <a:rPr lang="zh-CN" altLang="en-US" sz="2000" b="1" dirty="0">
                <a:solidFill>
                  <a:srgbClr val="418D90"/>
                </a:solidFill>
              </a:rPr>
              <a:t>  。周公通过“土圭测景”选定洛邑基址的史实，被载入了古代典籍，也被后人奉为封邦建国的成法。</a:t>
            </a:r>
            <a:endParaRPr lang="zh-CN" altLang="en-US" sz="2000" b="1" dirty="0">
              <a:solidFill>
                <a:srgbClr val="418D9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39292" y="656526"/>
            <a:ext cx="32676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b="1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冬至的起源</a:t>
            </a:r>
            <a:endParaRPr kumimoji="1" lang="zh-CN" altLang="en-US" sz="4400" b="1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39291" y="1638002"/>
            <a:ext cx="972147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418D90"/>
                </a:solidFill>
              </a:rPr>
              <a:t>“</a:t>
            </a:r>
            <a:r>
              <a:rPr lang="zh-CN" altLang="en-US" sz="2000" b="1" dirty="0">
                <a:solidFill>
                  <a:srgbClr val="418D90"/>
                </a:solidFill>
                <a:hlinkClick r:id="rId1"/>
              </a:rPr>
              <a:t>土圭</a:t>
            </a:r>
            <a:r>
              <a:rPr lang="zh-CN" altLang="en-US" sz="2000" b="1" dirty="0">
                <a:solidFill>
                  <a:srgbClr val="418D90"/>
                </a:solidFill>
              </a:rPr>
              <a:t>测景”的目的是找出“土中”（中国的中心）。这种方法的要义是“树八尺之表，夏至日，景长尺有五寸；</a:t>
            </a:r>
            <a:r>
              <a:rPr lang="zh-CN" altLang="en-US" sz="2000" b="1" dirty="0">
                <a:solidFill>
                  <a:srgbClr val="418D90"/>
                </a:solidFill>
                <a:hlinkClick r:id="rId2"/>
              </a:rPr>
              <a:t>冬至</a:t>
            </a:r>
            <a:r>
              <a:rPr lang="zh-CN" altLang="en-US" sz="2000" b="1" dirty="0">
                <a:solidFill>
                  <a:srgbClr val="418D90"/>
                </a:solidFill>
              </a:rPr>
              <a:t>日，景长一丈三尺五寸”（即竖起高为</a:t>
            </a:r>
            <a:r>
              <a:rPr lang="en-US" altLang="zh-CN" sz="2000" b="1" dirty="0">
                <a:solidFill>
                  <a:srgbClr val="418D90"/>
                </a:solidFill>
              </a:rPr>
              <a:t>8</a:t>
            </a:r>
            <a:r>
              <a:rPr lang="zh-CN" altLang="en-US" sz="2000" b="1" dirty="0">
                <a:solidFill>
                  <a:srgbClr val="418D90"/>
                </a:solidFill>
              </a:rPr>
              <a:t>尺的标杆，在夏至日观测，中午的日影是</a:t>
            </a:r>
            <a:r>
              <a:rPr lang="en-US" altLang="zh-CN" sz="2000" b="1" dirty="0">
                <a:solidFill>
                  <a:srgbClr val="418D90"/>
                </a:solidFill>
              </a:rPr>
              <a:t>1.5</a:t>
            </a:r>
            <a:r>
              <a:rPr lang="zh-CN" altLang="en-US" sz="2000" b="1" dirty="0">
                <a:solidFill>
                  <a:srgbClr val="418D90"/>
                </a:solidFill>
              </a:rPr>
              <a:t>尺，冬至日中午的日影是</a:t>
            </a:r>
            <a:r>
              <a:rPr lang="en-US" altLang="zh-CN" sz="2000" b="1" dirty="0">
                <a:solidFill>
                  <a:srgbClr val="418D90"/>
                </a:solidFill>
              </a:rPr>
              <a:t>13.5</a:t>
            </a:r>
            <a:r>
              <a:rPr lang="zh-CN" altLang="en-US" sz="2000" b="1" dirty="0">
                <a:solidFill>
                  <a:srgbClr val="418D90"/>
                </a:solidFill>
              </a:rPr>
              <a:t>尺）， “测土深，正日影，求地中，验四时”。 用这种方法测到的就是“土中”洛阳、“洛邑”的理论位置</a:t>
            </a:r>
            <a:r>
              <a:rPr lang="zh-CN" altLang="en-US" sz="2000" b="1" dirty="0" smtClean="0">
                <a:solidFill>
                  <a:srgbClr val="418D90"/>
                </a:solidFill>
              </a:rPr>
              <a:t>。</a:t>
            </a:r>
            <a:endParaRPr lang="en-US" altLang="zh-CN" sz="2000" b="1" dirty="0" smtClean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418D90"/>
                </a:solidFill>
              </a:rPr>
              <a:t>依</a:t>
            </a:r>
            <a:r>
              <a:rPr lang="zh-CN" altLang="en-US" sz="2000" b="1" dirty="0">
                <a:solidFill>
                  <a:srgbClr val="418D90"/>
                </a:solidFill>
                <a:hlinkClick r:id="rId3"/>
              </a:rPr>
              <a:t>周公</a:t>
            </a:r>
            <a:r>
              <a:rPr lang="zh-CN" altLang="en-US" sz="2000" b="1" dirty="0">
                <a:solidFill>
                  <a:srgbClr val="418D90"/>
                </a:solidFill>
              </a:rPr>
              <a:t>测影所定的天下之中，周人详细规划了灭商后的第一座国家都城，</a:t>
            </a:r>
            <a:r>
              <a:rPr lang="en-US" altLang="zh-CN" sz="2000" b="1" dirty="0">
                <a:solidFill>
                  <a:srgbClr val="418D90"/>
                </a:solidFill>
              </a:rPr>
              <a:t>《</a:t>
            </a:r>
            <a:r>
              <a:rPr lang="zh-CN" altLang="en-US" sz="2000" b="1" dirty="0">
                <a:solidFill>
                  <a:srgbClr val="418D90"/>
                </a:solidFill>
                <a:hlinkClick r:id="rId4"/>
              </a:rPr>
              <a:t>逸周书</a:t>
            </a:r>
            <a:r>
              <a:rPr lang="en-US" altLang="zh-CN" sz="2000" b="1" dirty="0">
                <a:solidFill>
                  <a:srgbClr val="418D90"/>
                </a:solidFill>
              </a:rPr>
              <a:t>·</a:t>
            </a:r>
            <a:r>
              <a:rPr lang="zh-CN" altLang="en-US" sz="2000" b="1" dirty="0">
                <a:solidFill>
                  <a:srgbClr val="418D90"/>
                </a:solidFill>
              </a:rPr>
              <a:t>作雒</a:t>
            </a:r>
            <a:r>
              <a:rPr lang="en-US" altLang="zh-CN" sz="2000" b="1" dirty="0">
                <a:solidFill>
                  <a:srgbClr val="418D90"/>
                </a:solidFill>
              </a:rPr>
              <a:t>》</a:t>
            </a:r>
            <a:r>
              <a:rPr lang="zh-CN" altLang="en-US" sz="2000" b="1" dirty="0">
                <a:solidFill>
                  <a:srgbClr val="418D90"/>
                </a:solidFill>
              </a:rPr>
              <a:t>载：“乃作大邑</a:t>
            </a:r>
            <a:r>
              <a:rPr lang="zh-CN" altLang="en-US" sz="2000" b="1" dirty="0">
                <a:solidFill>
                  <a:srgbClr val="418D90"/>
                </a:solidFill>
                <a:hlinkClick r:id="rId5"/>
              </a:rPr>
              <a:t>成周</a:t>
            </a:r>
            <a:r>
              <a:rPr lang="zh-CN" altLang="en-US" sz="2000" b="1" dirty="0">
                <a:solidFill>
                  <a:srgbClr val="418D90"/>
                </a:solidFill>
              </a:rPr>
              <a:t>于土中，</a:t>
            </a:r>
            <a:r>
              <a:rPr lang="en-US" altLang="zh-CN" sz="2000" b="1" dirty="0">
                <a:solidFill>
                  <a:srgbClr val="418D90"/>
                </a:solidFill>
              </a:rPr>
              <a:t>……</a:t>
            </a:r>
            <a:r>
              <a:rPr lang="zh-CN" altLang="en-US" sz="2000" b="1" dirty="0">
                <a:solidFill>
                  <a:srgbClr val="418D90"/>
                </a:solidFill>
              </a:rPr>
              <a:t>南系于洛水，北因于邙山，以为天下之大凑。”</a:t>
            </a:r>
            <a:r>
              <a:rPr lang="en-US" altLang="zh-CN" sz="2000" b="1" baseline="30000" dirty="0">
                <a:solidFill>
                  <a:srgbClr val="418D90"/>
                </a:solidFill>
              </a:rPr>
              <a:t>[4]</a:t>
            </a:r>
            <a:r>
              <a:rPr lang="zh-CN" altLang="en-US" sz="2000" b="1" dirty="0">
                <a:solidFill>
                  <a:srgbClr val="418D90"/>
                </a:solidFill>
              </a:rPr>
              <a:t>  。“定天保，依天室”，国家社稷（都城、宗庙）完成之后，周公在成周</a:t>
            </a:r>
            <a:r>
              <a:rPr lang="zh-CN" altLang="en-US" sz="2000" b="1" dirty="0">
                <a:solidFill>
                  <a:srgbClr val="418D90"/>
                </a:solidFill>
                <a:hlinkClick r:id="rId6"/>
              </a:rPr>
              <a:t>明堂</a:t>
            </a:r>
            <a:r>
              <a:rPr lang="zh-CN" altLang="en-US" sz="2000" b="1" dirty="0">
                <a:solidFill>
                  <a:srgbClr val="418D90"/>
                </a:solidFill>
              </a:rPr>
              <a:t>制礼作乐，详细制订了国家礼仪制度， 据记载，周代以冬十一月为正月，以冬至为岁首过新年，也就是说，</a:t>
            </a:r>
            <a:r>
              <a:rPr lang="zh-CN" altLang="en-US" sz="2000" b="1" dirty="0">
                <a:solidFill>
                  <a:srgbClr val="418D90"/>
                </a:solidFill>
                <a:hlinkClick r:id="rId3"/>
              </a:rPr>
              <a:t>周公</a:t>
            </a:r>
            <a:r>
              <a:rPr lang="zh-CN" altLang="en-US" sz="2000" b="1" dirty="0">
                <a:solidFill>
                  <a:srgbClr val="418D90"/>
                </a:solidFill>
              </a:rPr>
              <a:t>选取的是经土圭法测得的一年中“日影”最长的一天，为新的一年开始的日子。</a:t>
            </a:r>
            <a:endParaRPr lang="zh-CN" altLang="en-US" sz="2000" b="1" dirty="0">
              <a:solidFill>
                <a:srgbClr val="418D9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39292" y="656526"/>
            <a:ext cx="32676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b="1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冬至的起源</a:t>
            </a:r>
            <a:endParaRPr kumimoji="1" lang="zh-CN" altLang="en-US" sz="4400" b="1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39291" y="1638002"/>
            <a:ext cx="972147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418D90"/>
                </a:solidFill>
              </a:rPr>
              <a:t>由周到秦，以冬至日当作岁首一直不变。至汉代依然如此，</a:t>
            </a:r>
            <a:r>
              <a:rPr lang="en-US" altLang="zh-CN" sz="2000" b="1" dirty="0">
                <a:solidFill>
                  <a:srgbClr val="418D90"/>
                </a:solidFill>
              </a:rPr>
              <a:t>《</a:t>
            </a:r>
            <a:r>
              <a:rPr lang="zh-CN" altLang="en-US" sz="2000" b="1" dirty="0">
                <a:solidFill>
                  <a:srgbClr val="418D90"/>
                </a:solidFill>
                <a:hlinkClick r:id="rId1"/>
              </a:rPr>
              <a:t>汉书</a:t>
            </a:r>
            <a:r>
              <a:rPr lang="en-US" altLang="zh-CN" sz="2000" b="1" dirty="0">
                <a:solidFill>
                  <a:srgbClr val="418D90"/>
                </a:solidFill>
              </a:rPr>
              <a:t>》</a:t>
            </a:r>
            <a:r>
              <a:rPr lang="zh-CN" altLang="en-US" sz="2000" b="1" dirty="0">
                <a:solidFill>
                  <a:srgbClr val="418D90"/>
                </a:solidFill>
              </a:rPr>
              <a:t>有云：“冬至阳气起，君道长，故贺</a:t>
            </a:r>
            <a:r>
              <a:rPr lang="en-US" altLang="zh-CN" sz="2000" b="1" dirty="0">
                <a:solidFill>
                  <a:srgbClr val="418D90"/>
                </a:solidFill>
              </a:rPr>
              <a:t>……”</a:t>
            </a:r>
            <a:r>
              <a:rPr lang="zh-CN" altLang="en-US" sz="2000" b="1" dirty="0">
                <a:solidFill>
                  <a:srgbClr val="418D90"/>
                </a:solidFill>
              </a:rPr>
              <a:t>也就是说，人们最初过冬至节是为了庆祝新的一年的到来。古人认为自冬至起，天地阳气开始兴作渐强，代表下一个循环开始，是大吉之日。因此，后来一般春节期间的祭祖、家庭聚餐等习俗，也往往出现在冬至。冬至又被称为“小年”，一是说明年关将近，余日不多；二是表示冬至的重要性。把冬至作为节日来过源于周代，盛于唐宋，并相沿至今。周历的正月为夏历的十一月，因此，周代的正月等于如今的十一月，所以拜岁和贺冬并没有分别。直到汉武帝采用夏历后，才把正月和冬至分开。因此，也可以说专门过“</a:t>
            </a:r>
            <a:r>
              <a:rPr lang="zh-CN" altLang="en-US" sz="2000" b="1" dirty="0">
                <a:solidFill>
                  <a:srgbClr val="418D90"/>
                </a:solidFill>
                <a:hlinkClick r:id="rId2"/>
              </a:rPr>
              <a:t>冬至节</a:t>
            </a:r>
            <a:r>
              <a:rPr lang="zh-CN" altLang="en-US" sz="2000" b="1" dirty="0">
                <a:solidFill>
                  <a:srgbClr val="418D90"/>
                </a:solidFill>
              </a:rPr>
              <a:t>”是自汉代以后才有，盛于唐宋，相沿至今。</a:t>
            </a:r>
            <a:endParaRPr lang="zh-CN" altLang="en-US" sz="2000" b="1" dirty="0">
              <a:solidFill>
                <a:srgbClr val="418D9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97" y="-145774"/>
            <a:ext cx="727642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35500" y="1716700"/>
            <a:ext cx="140186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古代人如</a:t>
            </a:r>
            <a:r>
              <a:rPr kumimoji="1" lang="zh-CN" altLang="en-US" sz="440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何过冬至</a:t>
            </a:r>
            <a:endParaRPr kumimoji="1" lang="zh-CN" altLang="en-US" sz="4400" dirty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84696" y="378230"/>
            <a:ext cx="4950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b="1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古代人如何过冬至</a:t>
            </a:r>
            <a:endParaRPr kumimoji="1" lang="zh-CN" altLang="en-US" sz="4400" b="1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1930" y="1694506"/>
            <a:ext cx="102483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418D90"/>
                </a:solidFill>
              </a:rPr>
              <a:t>如果在中古，年节、寒食和冬至并称“三大节”，冬至被视作“亚岁”，民间流传着“冬至大如年”之说</a:t>
            </a:r>
            <a:r>
              <a:rPr lang="en-US" altLang="zh-CN" sz="2000" b="1" dirty="0">
                <a:solidFill>
                  <a:srgbClr val="418D90"/>
                </a:solidFill>
              </a:rPr>
              <a:t>——</a:t>
            </a:r>
            <a:r>
              <a:rPr lang="zh-CN" altLang="en-US" sz="2000" b="1" dirty="0">
                <a:solidFill>
                  <a:srgbClr val="418D90"/>
                </a:solidFill>
              </a:rPr>
              <a:t>还是要放假。</a:t>
            </a:r>
            <a:endParaRPr kumimoji="1" lang="zh-CN" altLang="en-US" sz="2000" b="1" dirty="0">
              <a:solidFill>
                <a:srgbClr val="418D90"/>
              </a:solidFill>
              <a:latin typeface="+mn-ea"/>
              <a:cs typeface="等线" panose="0201060003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1930" y="3421191"/>
            <a:ext cx="102483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418D90"/>
                </a:solidFill>
              </a:rPr>
              <a:t>到了唐宋，内外官吏有七天的冬至假期，和新年假期一样长（寒食和清明假期只有两天）。冬至日在北宋地位甚高，根据</a:t>
            </a:r>
            <a:r>
              <a:rPr lang="en-US" altLang="zh-CN" sz="2000" b="1" dirty="0">
                <a:solidFill>
                  <a:srgbClr val="418D90"/>
                </a:solidFill>
              </a:rPr>
              <a:t>《</a:t>
            </a:r>
            <a:r>
              <a:rPr lang="zh-CN" altLang="en-US" sz="2000" b="1" dirty="0">
                <a:solidFill>
                  <a:srgbClr val="418D90"/>
                </a:solidFill>
              </a:rPr>
              <a:t>东京梦华录</a:t>
            </a:r>
            <a:r>
              <a:rPr lang="en-US" altLang="zh-CN" sz="2000" b="1" dirty="0">
                <a:solidFill>
                  <a:srgbClr val="418D90"/>
                </a:solidFill>
              </a:rPr>
              <a:t>》</a:t>
            </a:r>
            <a:r>
              <a:rPr lang="zh-CN" altLang="en-US" sz="2000" b="1" dirty="0">
                <a:solidFill>
                  <a:srgbClr val="418D90"/>
                </a:solidFill>
              </a:rPr>
              <a:t>的描述，最贫穷困顿之人，亦要在这天更换新衣，无论是倾家荡产去买，还是出门跟人假借。这一天，除了穿新衣、享美食，百姓还要祭祀先人，然后去参加政府专为冬至而放开的民间赌博，小朋友在街头巷尾传唱着</a:t>
            </a:r>
            <a:r>
              <a:rPr lang="en-US" altLang="zh-CN" sz="2000" b="1" dirty="0">
                <a:solidFill>
                  <a:srgbClr val="418D90"/>
                </a:solidFill>
              </a:rPr>
              <a:t>《</a:t>
            </a:r>
            <a:r>
              <a:rPr lang="zh-CN" altLang="en-US" sz="2000" b="1" dirty="0">
                <a:solidFill>
                  <a:srgbClr val="418D90"/>
                </a:solidFill>
              </a:rPr>
              <a:t>数九歌</a:t>
            </a:r>
            <a:r>
              <a:rPr lang="en-US" altLang="zh-CN" sz="2000" b="1" dirty="0">
                <a:solidFill>
                  <a:srgbClr val="418D90"/>
                </a:solidFill>
              </a:rPr>
              <a:t>》</a:t>
            </a:r>
            <a:r>
              <a:rPr lang="zh-CN" altLang="en-US" sz="2000" b="1" dirty="0">
                <a:solidFill>
                  <a:srgbClr val="418D90"/>
                </a:solidFill>
              </a:rPr>
              <a:t>。</a:t>
            </a:r>
            <a:endParaRPr kumimoji="1" lang="zh-CN" altLang="en-US" sz="2000" b="1" dirty="0">
              <a:solidFill>
                <a:srgbClr val="418D90"/>
              </a:solidFill>
              <a:latin typeface="+mn-ea"/>
              <a:cs typeface="等线" panose="02010600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1930" y="2646877"/>
            <a:ext cx="102483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418D90"/>
                </a:solidFill>
              </a:rPr>
              <a:t>就拿汉代来说，冬至的假期有五天之久。据</a:t>
            </a:r>
            <a:r>
              <a:rPr lang="en-US" altLang="zh-CN" sz="2000" b="1" dirty="0">
                <a:solidFill>
                  <a:srgbClr val="418D90"/>
                </a:solidFill>
              </a:rPr>
              <a:t>《</a:t>
            </a:r>
            <a:r>
              <a:rPr lang="zh-CN" altLang="en-US" sz="2000" b="1" dirty="0">
                <a:solidFill>
                  <a:srgbClr val="418D90"/>
                </a:solidFill>
              </a:rPr>
              <a:t>太平御览</a:t>
            </a:r>
            <a:r>
              <a:rPr lang="en-US" altLang="zh-CN" sz="2000" b="1" dirty="0">
                <a:solidFill>
                  <a:srgbClr val="418D90"/>
                </a:solidFill>
              </a:rPr>
              <a:t>》</a:t>
            </a:r>
            <a:r>
              <a:rPr lang="zh-CN" altLang="en-US" sz="2000" b="1" dirty="0">
                <a:solidFill>
                  <a:srgbClr val="418D90"/>
                </a:solidFill>
              </a:rPr>
              <a:t>记载：“冬至始，人主与群臣左右从乐五日，天下之众，亦家家从乐五日，以迎日至之礼。”</a:t>
            </a:r>
            <a:endParaRPr kumimoji="1" lang="zh-CN" altLang="en-US" sz="2000" b="1" dirty="0">
              <a:solidFill>
                <a:srgbClr val="418D90"/>
              </a:solidFill>
              <a:latin typeface="+mn-ea"/>
              <a:cs typeface="等线" panose="02010600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84696" y="378230"/>
            <a:ext cx="4950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冬至祭祀活动</a:t>
            </a:r>
            <a:endParaRPr kumimoji="1" lang="zh-CN" altLang="en-US" sz="4400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7422" y="1147671"/>
            <a:ext cx="4784035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冬至节缘于上古的“腊祭”，究其实是缘于古人的原始信仰。古人因对许多自然现象无法解释，于是就把它们归于上天神灵的操控，认为春风夏雨、秋霜冬雪、星</a:t>
            </a:r>
            <a:r>
              <a:rPr lang="zh-CN" altLang="en-US" b="1" dirty="0" smtClean="0">
                <a:solidFill>
                  <a:srgbClr val="418D90"/>
                </a:solidFill>
              </a:rPr>
              <a:t>斗河汉、</a:t>
            </a:r>
            <a:r>
              <a:rPr lang="zh-CN" altLang="en-US" b="1" dirty="0">
                <a:solidFill>
                  <a:srgbClr val="418D90"/>
                </a:solidFill>
              </a:rPr>
              <a:t>日蚀月亏、大旱洪荒</a:t>
            </a:r>
            <a:r>
              <a:rPr lang="zh-CN" altLang="en-US" b="1" dirty="0" smtClean="0">
                <a:solidFill>
                  <a:srgbClr val="418D90"/>
                </a:solidFill>
              </a:rPr>
              <a:t>、海峡地震等</a:t>
            </a:r>
            <a:r>
              <a:rPr lang="zh-CN" altLang="en-US" b="1" dirty="0">
                <a:solidFill>
                  <a:srgbClr val="418D90"/>
                </a:solidFill>
              </a:rPr>
              <a:t>自然现象，全都是上天神灵所为。因此，古人特别重视以祭祀活动来娱神祭天，祈求上苍与神灵的保佑。从宗教的角度看，冬至祭祀其实就是古人娱神祭天的一个盛大的宗教节日。冬至节的祭祀，重要的内容就是祭天祭神。冬至之日，历代王朝都要行“贺冬”之仪，举行隆重盛大的祭天祭神大典。祭祀活动场面宏大，一般都是在郊外举行，因此又被称为“郊祭”。</a:t>
            </a:r>
            <a:endParaRPr kumimoji="1" lang="zh-CN" altLang="en-US" b="1" dirty="0">
              <a:solidFill>
                <a:srgbClr val="418D9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9982" y="1319420"/>
            <a:ext cx="5953815" cy="4122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84696" y="378230"/>
            <a:ext cx="4950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b="1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食的活动</a:t>
            </a:r>
            <a:endParaRPr kumimoji="1" lang="zh-CN" altLang="en-US" sz="4400" b="1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4696" y="1784025"/>
            <a:ext cx="47221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冬至是养生的大好时机，主要是因为“气始于冬至”。因为从冬季开始，生命活动开始由衰转盛，由静转动。此时科学养生有助于保证旺盛的精力而防早衰，达到延年益寿的目的。冬至时节饮食宜多样，谷、果、肉、蔬合理搭配，适当选用高钙食品。</a:t>
            </a:r>
            <a:endParaRPr kumimoji="1" lang="zh-CN" altLang="en-US" b="1" dirty="0">
              <a:solidFill>
                <a:srgbClr val="418D9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769" y="2218622"/>
            <a:ext cx="5536648" cy="25471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84696" y="378230"/>
            <a:ext cx="4950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b="1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食的活动</a:t>
            </a:r>
            <a:endParaRPr kumimoji="1" lang="zh-CN" altLang="en-US" sz="4400" b="1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2418" y="1390335"/>
            <a:ext cx="4722191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其实在古代，北方和南方（主要是浙江地区）都是吃馄饨过冬至的，现今四时可用的馄饨在过去是冬至的专门食品。馄饨历史悠久，三国时代</a:t>
            </a:r>
            <a:r>
              <a:rPr lang="en-US" altLang="zh-CN" b="1" dirty="0">
                <a:solidFill>
                  <a:srgbClr val="418D90"/>
                </a:solidFill>
              </a:rPr>
              <a:t>《</a:t>
            </a:r>
            <a:r>
              <a:rPr lang="zh-CN" altLang="en-US" b="1" dirty="0">
                <a:solidFill>
                  <a:srgbClr val="418D90"/>
                </a:solidFill>
              </a:rPr>
              <a:t>尸雅</a:t>
            </a:r>
            <a:r>
              <a:rPr lang="en-US" altLang="zh-CN" b="1" dirty="0">
                <a:solidFill>
                  <a:srgbClr val="418D90"/>
                </a:solidFill>
              </a:rPr>
              <a:t>》</a:t>
            </a:r>
            <a:r>
              <a:rPr lang="zh-CN" altLang="en-US" b="1" dirty="0">
                <a:solidFill>
                  <a:srgbClr val="418D90"/>
                </a:solidFill>
              </a:rPr>
              <a:t>有云：“馄饨，饼也”，不知是说彼时馄饨个儿大，还是那会儿饼都有馅。北方至今仍有“冬至饺子夏至面”的说法，万历</a:t>
            </a:r>
            <a:r>
              <a:rPr lang="en-US" altLang="zh-CN" b="1" dirty="0">
                <a:solidFill>
                  <a:srgbClr val="418D90"/>
                </a:solidFill>
              </a:rPr>
              <a:t>《</a:t>
            </a:r>
            <a:r>
              <a:rPr lang="zh-CN" altLang="en-US" b="1" dirty="0">
                <a:solidFill>
                  <a:srgbClr val="418D90"/>
                </a:solidFill>
              </a:rPr>
              <a:t>绍兴府志</a:t>
            </a:r>
            <a:r>
              <a:rPr lang="en-US" altLang="zh-CN" b="1" dirty="0">
                <a:solidFill>
                  <a:srgbClr val="418D90"/>
                </a:solidFill>
              </a:rPr>
              <a:t>》</a:t>
            </a:r>
            <a:r>
              <a:rPr lang="zh-CN" altLang="en-US" b="1" dirty="0">
                <a:solidFill>
                  <a:srgbClr val="418D90"/>
                </a:solidFill>
              </a:rPr>
              <a:t>曾记载说“祀先以馄饨，亦或宴饮”，在会稽和萧山的县志里，你还能找到馄饨的做法：“各家有糯米粉、麦子裹肉馅相遗。”没吃过糯米做皮的馄饨，想来口感应宛如一颗肉馅汤圆。</a:t>
            </a:r>
            <a:endParaRPr kumimoji="1" lang="zh-CN" altLang="en-US" b="1" dirty="0">
              <a:solidFill>
                <a:srgbClr val="418D9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996" y="1390335"/>
            <a:ext cx="6108700" cy="4203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4696" y="378230"/>
            <a:ext cx="4950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履长与献鞋袜</a:t>
            </a:r>
            <a:endParaRPr kumimoji="1" lang="zh-CN" altLang="en-US" sz="4400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81878" y="1696279"/>
            <a:ext cx="10508974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数九</a:t>
            </a:r>
            <a:r>
              <a:rPr lang="en-US" altLang="zh-CN" b="1" dirty="0">
                <a:solidFill>
                  <a:srgbClr val="418D90"/>
                </a:solidFill>
              </a:rPr>
              <a:t>·</a:t>
            </a:r>
            <a:r>
              <a:rPr lang="zh-CN" altLang="en-US" b="1" dirty="0">
                <a:solidFill>
                  <a:srgbClr val="418D90"/>
                </a:solidFill>
              </a:rPr>
              <a:t>献鞋袜。冬至到春分是一年中最寒冷的时期，也是由寒冷变暖的转折时期，因此，自古以来，就有从冬至起数九个九即八十一天的风俗，谓之 “数九”。数九风俗，最早见于</a:t>
            </a:r>
            <a:r>
              <a:rPr lang="en-US" altLang="zh-CN" b="1" dirty="0">
                <a:solidFill>
                  <a:srgbClr val="418D90"/>
                </a:solidFill>
              </a:rPr>
              <a:t>《</a:t>
            </a:r>
            <a:r>
              <a:rPr lang="zh-CN" altLang="en-US" b="1" dirty="0">
                <a:solidFill>
                  <a:srgbClr val="418D90"/>
                </a:solidFill>
              </a:rPr>
              <a:t>荆楚岁时记</a:t>
            </a:r>
            <a:r>
              <a:rPr lang="en-US" altLang="zh-CN" b="1" dirty="0">
                <a:solidFill>
                  <a:srgbClr val="418D90"/>
                </a:solidFill>
              </a:rPr>
              <a:t>》</a:t>
            </a:r>
            <a:r>
              <a:rPr lang="zh-CN" altLang="en-US" b="1" dirty="0">
                <a:solidFill>
                  <a:srgbClr val="418D90"/>
                </a:solidFill>
              </a:rPr>
              <a:t>一书，讲南朝“俗用冬至日数及九九八十一日为寒尽”。所以，“数九”之俗，意在消磨沉闷而寒冷的冬天，企盼春回大地。此后，历代沿之，并产生了类似于 </a:t>
            </a:r>
            <a:r>
              <a:rPr lang="en-US" altLang="zh-CN" b="1" dirty="0">
                <a:solidFill>
                  <a:srgbClr val="418D90"/>
                </a:solidFill>
              </a:rPr>
              <a:t>《</a:t>
            </a:r>
            <a:r>
              <a:rPr lang="zh-CN" altLang="en-US" b="1" dirty="0">
                <a:solidFill>
                  <a:srgbClr val="418D90"/>
                </a:solidFill>
              </a:rPr>
              <a:t>九九词</a:t>
            </a:r>
            <a:r>
              <a:rPr lang="en-US" altLang="zh-CN" b="1" dirty="0">
                <a:solidFill>
                  <a:srgbClr val="418D90"/>
                </a:solidFill>
              </a:rPr>
              <a:t>》</a:t>
            </a:r>
            <a:r>
              <a:rPr lang="zh-CN" altLang="en-US" b="1" dirty="0">
                <a:solidFill>
                  <a:srgbClr val="418D90"/>
                </a:solidFill>
              </a:rPr>
              <a:t>、</a:t>
            </a:r>
            <a:r>
              <a:rPr lang="en-US" altLang="zh-CN" b="1" dirty="0">
                <a:solidFill>
                  <a:srgbClr val="418D90"/>
                </a:solidFill>
              </a:rPr>
              <a:t>《</a:t>
            </a:r>
            <a:r>
              <a:rPr lang="zh-CN" altLang="en-US" b="1" dirty="0">
                <a:solidFill>
                  <a:srgbClr val="418D90"/>
                </a:solidFill>
              </a:rPr>
              <a:t>九九歌</a:t>
            </a:r>
            <a:r>
              <a:rPr lang="en-US" altLang="zh-CN" b="1" dirty="0">
                <a:solidFill>
                  <a:srgbClr val="418D90"/>
                </a:solidFill>
              </a:rPr>
              <a:t>》</a:t>
            </a:r>
            <a:r>
              <a:rPr lang="zh-CN" altLang="en-US" b="1" dirty="0">
                <a:solidFill>
                  <a:srgbClr val="418D90"/>
                </a:solidFill>
              </a:rPr>
              <a:t>等歌谣。明朝时，还流行过木板年画</a:t>
            </a:r>
            <a:r>
              <a:rPr lang="en-US" altLang="zh-CN" b="1" dirty="0">
                <a:solidFill>
                  <a:srgbClr val="418D90"/>
                </a:solidFill>
              </a:rPr>
              <a:t>《</a:t>
            </a:r>
            <a:r>
              <a:rPr lang="zh-CN" altLang="en-US" b="1" dirty="0">
                <a:solidFill>
                  <a:srgbClr val="418D90"/>
                </a:solidFill>
              </a:rPr>
              <a:t>九九消寒图</a:t>
            </a:r>
            <a:r>
              <a:rPr lang="en-US" altLang="zh-CN" b="1" dirty="0">
                <a:solidFill>
                  <a:srgbClr val="418D90"/>
                </a:solidFill>
              </a:rPr>
              <a:t>》</a:t>
            </a:r>
            <a:r>
              <a:rPr lang="zh-CN" altLang="en-US" b="1" dirty="0">
                <a:solidFill>
                  <a:srgbClr val="418D90"/>
                </a:solidFill>
              </a:rPr>
              <a:t>。早在汉朝时，就流行冬至日儿媳妇向公婆献鞋袜的风俗，</a:t>
            </a:r>
            <a:r>
              <a:rPr lang="en-US" altLang="zh-CN" b="1" dirty="0">
                <a:solidFill>
                  <a:srgbClr val="418D90"/>
                </a:solidFill>
              </a:rPr>
              <a:t>《</a:t>
            </a:r>
            <a:r>
              <a:rPr lang="zh-CN" altLang="en-US" b="1" dirty="0">
                <a:solidFill>
                  <a:srgbClr val="418D90"/>
                </a:solidFill>
              </a:rPr>
              <a:t>中华古今注</a:t>
            </a:r>
            <a:r>
              <a:rPr lang="en-US" altLang="zh-CN" b="1" dirty="0">
                <a:solidFill>
                  <a:srgbClr val="418D90"/>
                </a:solidFill>
              </a:rPr>
              <a:t>》</a:t>
            </a:r>
            <a:r>
              <a:rPr lang="zh-CN" altLang="en-US" b="1" dirty="0">
                <a:solidFill>
                  <a:srgbClr val="418D90"/>
                </a:solidFill>
              </a:rPr>
              <a:t>：“汉有绣鸳鸯履，昭帝令冬至日献姑舅。”此后，历朝承之，直到清末，此俗还盛行于北方，光绪</a:t>
            </a:r>
            <a:r>
              <a:rPr lang="en-US" altLang="zh-CN" b="1" dirty="0">
                <a:solidFill>
                  <a:srgbClr val="418D90"/>
                </a:solidFill>
              </a:rPr>
              <a:t>《</a:t>
            </a:r>
            <a:r>
              <a:rPr lang="zh-CN" altLang="en-US" b="1" dirty="0">
                <a:solidFill>
                  <a:srgbClr val="418D90"/>
                </a:solidFill>
              </a:rPr>
              <a:t>荆州府志</a:t>
            </a:r>
            <a:r>
              <a:rPr lang="en-US" altLang="zh-CN" b="1" dirty="0">
                <a:solidFill>
                  <a:srgbClr val="418D90"/>
                </a:solidFill>
              </a:rPr>
              <a:t>》</a:t>
            </a:r>
            <a:r>
              <a:rPr lang="zh-CN" altLang="en-US" b="1" dirty="0">
                <a:solidFill>
                  <a:srgbClr val="418D90"/>
                </a:solidFill>
              </a:rPr>
              <a:t>记载：“袜之献姑舅，仪如北地。”那么，为什么在冬至日儿媳要向公婆献鞋袜呢？曹植在其</a:t>
            </a:r>
            <a:r>
              <a:rPr lang="en-US" altLang="zh-CN" b="1" dirty="0">
                <a:solidFill>
                  <a:srgbClr val="418D90"/>
                </a:solidFill>
              </a:rPr>
              <a:t>《</a:t>
            </a:r>
            <a:r>
              <a:rPr lang="zh-CN" altLang="en-US" b="1" dirty="0">
                <a:solidFill>
                  <a:srgbClr val="418D90"/>
                </a:solidFill>
              </a:rPr>
              <a:t>冬至献袜履表</a:t>
            </a:r>
            <a:r>
              <a:rPr lang="en-US" altLang="zh-CN" b="1" dirty="0">
                <a:solidFill>
                  <a:srgbClr val="418D90"/>
                </a:solidFill>
              </a:rPr>
              <a:t>》</a:t>
            </a:r>
            <a:r>
              <a:rPr lang="zh-CN" altLang="en-US" b="1" dirty="0">
                <a:solidFill>
                  <a:srgbClr val="418D90"/>
                </a:solidFill>
              </a:rPr>
              <a:t>中说：“国家冬至，献履贡袜，以迎福践长。”原来，贡献鞋袜是为了“迎福践长”，以图祓厄迎福，生命得以长久。</a:t>
            </a:r>
            <a:endParaRPr kumimoji="1" lang="zh-CN" altLang="en-US" b="1" dirty="0">
              <a:solidFill>
                <a:srgbClr val="418D9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4696" y="378230"/>
            <a:ext cx="4950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rgbClr val="64D0D2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娱的活动</a:t>
            </a:r>
            <a:endParaRPr kumimoji="1" lang="zh-CN" altLang="en-US" sz="4400" dirty="0">
              <a:solidFill>
                <a:srgbClr val="64D0D2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4696" y="1404730"/>
            <a:ext cx="10818191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18D90"/>
                </a:solidFill>
                <a:hlinkClick r:id="rId1"/>
              </a:rPr>
              <a:t>冬至节</a:t>
            </a:r>
            <a:r>
              <a:rPr lang="zh-CN" altLang="en-US" dirty="0">
                <a:solidFill>
                  <a:srgbClr val="418D90"/>
                </a:solidFill>
              </a:rPr>
              <a:t>亦称冬节、交冬。它既是二十四节气之一，是中国的一个</a:t>
            </a:r>
            <a:r>
              <a:rPr lang="zh-CN" altLang="en-US" dirty="0">
                <a:solidFill>
                  <a:srgbClr val="418D90"/>
                </a:solidFill>
                <a:hlinkClick r:id="rId2"/>
              </a:rPr>
              <a:t>传统节日</a:t>
            </a:r>
            <a:r>
              <a:rPr lang="zh-CN" altLang="en-US" dirty="0">
                <a:solidFill>
                  <a:srgbClr val="418D90"/>
                </a:solidFill>
              </a:rPr>
              <a:t>，曾有“冬至大如年”的说法，宫廷和民间历来十分重视，从周代起就有祭祀活动。</a:t>
            </a:r>
            <a:endParaRPr lang="zh-CN" altLang="en-US" dirty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418D90"/>
                </a:solidFill>
              </a:rPr>
              <a:t>《</a:t>
            </a:r>
            <a:r>
              <a:rPr lang="zh-CN" altLang="en-US" dirty="0">
                <a:solidFill>
                  <a:srgbClr val="418D90"/>
                </a:solidFill>
                <a:hlinkClick r:id="rId3"/>
              </a:rPr>
              <a:t>周礼</a:t>
            </a:r>
            <a:r>
              <a:rPr lang="zh-CN" altLang="en-US" dirty="0">
                <a:solidFill>
                  <a:srgbClr val="418D90"/>
                </a:solidFill>
              </a:rPr>
              <a:t>春官</a:t>
            </a:r>
            <a:r>
              <a:rPr lang="en-US" altLang="zh-CN" dirty="0">
                <a:solidFill>
                  <a:srgbClr val="418D90"/>
                </a:solidFill>
              </a:rPr>
              <a:t>·</a:t>
            </a:r>
            <a:r>
              <a:rPr lang="zh-CN" altLang="en-US" dirty="0">
                <a:solidFill>
                  <a:srgbClr val="418D90"/>
                </a:solidFill>
              </a:rPr>
              <a:t>神仕</a:t>
            </a:r>
            <a:r>
              <a:rPr lang="en-US" altLang="zh-CN" dirty="0">
                <a:solidFill>
                  <a:srgbClr val="418D90"/>
                </a:solidFill>
              </a:rPr>
              <a:t>》</a:t>
            </a:r>
            <a:r>
              <a:rPr lang="zh-CN" altLang="en-US" dirty="0">
                <a:solidFill>
                  <a:srgbClr val="418D90"/>
                </a:solidFill>
              </a:rPr>
              <a:t>：“以冬日至，致天神人鬼。”目的在于祈求与消除国中的疫疾，减少荒年与人民的饥饿与死亡。</a:t>
            </a:r>
            <a:r>
              <a:rPr lang="en-US" altLang="zh-CN" dirty="0">
                <a:solidFill>
                  <a:srgbClr val="418D90"/>
                </a:solidFill>
              </a:rPr>
              <a:t>《</a:t>
            </a:r>
            <a:r>
              <a:rPr lang="zh-CN" altLang="en-US" dirty="0">
                <a:solidFill>
                  <a:srgbClr val="418D90"/>
                </a:solidFill>
                <a:hlinkClick r:id="rId4"/>
              </a:rPr>
              <a:t>史记</a:t>
            </a:r>
            <a:r>
              <a:rPr lang="en-US" altLang="zh-CN" dirty="0">
                <a:solidFill>
                  <a:srgbClr val="418D90"/>
                </a:solidFill>
              </a:rPr>
              <a:t>·</a:t>
            </a:r>
            <a:r>
              <a:rPr lang="zh-CN" altLang="en-US" dirty="0">
                <a:solidFill>
                  <a:srgbClr val="418D90"/>
                </a:solidFill>
                <a:hlinkClick r:id="rId5"/>
              </a:rPr>
              <a:t>孝武本纪</a:t>
            </a:r>
            <a:r>
              <a:rPr lang="en-US" altLang="zh-CN" dirty="0">
                <a:solidFill>
                  <a:srgbClr val="418D90"/>
                </a:solidFill>
              </a:rPr>
              <a:t>》</a:t>
            </a:r>
            <a:r>
              <a:rPr lang="zh-CN" altLang="en-US" dirty="0">
                <a:solidFill>
                  <a:srgbClr val="418D90"/>
                </a:solidFill>
              </a:rPr>
              <a:t>：“其后二岁，十一月甲子</a:t>
            </a:r>
            <a:r>
              <a:rPr lang="zh-CN" altLang="en-US" dirty="0">
                <a:solidFill>
                  <a:srgbClr val="418D90"/>
                </a:solidFill>
                <a:hlinkClick r:id="rId6"/>
              </a:rPr>
              <a:t>朔旦</a:t>
            </a:r>
            <a:r>
              <a:rPr lang="zh-CN" altLang="en-US" dirty="0">
                <a:solidFill>
                  <a:srgbClr val="418D90"/>
                </a:solidFill>
              </a:rPr>
              <a:t>冬至，</a:t>
            </a:r>
            <a:r>
              <a:rPr lang="zh-CN" altLang="en-US" dirty="0">
                <a:solidFill>
                  <a:srgbClr val="418D90"/>
                </a:solidFill>
                <a:hlinkClick r:id="rId7"/>
              </a:rPr>
              <a:t>推历</a:t>
            </a:r>
            <a:r>
              <a:rPr lang="zh-CN" altLang="en-US" dirty="0">
                <a:solidFill>
                  <a:srgbClr val="418D90"/>
                </a:solidFill>
              </a:rPr>
              <a:t>者以</a:t>
            </a:r>
            <a:r>
              <a:rPr lang="zh-CN" altLang="en-US" dirty="0">
                <a:solidFill>
                  <a:srgbClr val="418D90"/>
                </a:solidFill>
                <a:hlinkClick r:id="rId8"/>
              </a:rPr>
              <a:t>本统</a:t>
            </a:r>
            <a:r>
              <a:rPr lang="zh-CN" altLang="en-US" dirty="0">
                <a:solidFill>
                  <a:srgbClr val="418D90"/>
                </a:solidFill>
              </a:rPr>
              <a:t>。天子亲至泰山，以十一月</a:t>
            </a:r>
            <a:r>
              <a:rPr lang="zh-CN" altLang="en-US" dirty="0">
                <a:solidFill>
                  <a:srgbClr val="418D90"/>
                </a:solidFill>
                <a:hlinkClick r:id="rId9"/>
              </a:rPr>
              <a:t>甲子</a:t>
            </a:r>
            <a:r>
              <a:rPr lang="zh-CN" altLang="en-US" dirty="0">
                <a:solidFill>
                  <a:srgbClr val="418D90"/>
                </a:solidFill>
              </a:rPr>
              <a:t>朔旦</a:t>
            </a:r>
            <a:r>
              <a:rPr lang="zh-CN" altLang="en-US" dirty="0">
                <a:solidFill>
                  <a:srgbClr val="418D90"/>
                </a:solidFill>
                <a:hlinkClick r:id="rId10"/>
              </a:rPr>
              <a:t>冬至日</a:t>
            </a:r>
            <a:r>
              <a:rPr lang="zh-CN" altLang="en-US" dirty="0">
                <a:solidFill>
                  <a:srgbClr val="418D90"/>
                </a:solidFill>
              </a:rPr>
              <a:t>祠上帝</a:t>
            </a:r>
            <a:r>
              <a:rPr lang="zh-CN" altLang="en-US" dirty="0">
                <a:solidFill>
                  <a:srgbClr val="418D90"/>
                </a:solidFill>
                <a:hlinkClick r:id="rId11"/>
              </a:rPr>
              <a:t>明堂</a:t>
            </a:r>
            <a:r>
              <a:rPr lang="zh-CN" altLang="en-US" dirty="0">
                <a:solidFill>
                  <a:srgbClr val="418D90"/>
                </a:solidFill>
              </a:rPr>
              <a:t>，每修封禅。”</a:t>
            </a:r>
            <a:endParaRPr lang="zh-CN" altLang="en-US" dirty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418D90"/>
                </a:solidFill>
              </a:rPr>
              <a:t>《</a:t>
            </a:r>
            <a:r>
              <a:rPr lang="zh-CN" altLang="en-US" dirty="0">
                <a:solidFill>
                  <a:srgbClr val="418D90"/>
                </a:solidFill>
                <a:hlinkClick r:id="rId12"/>
              </a:rPr>
              <a:t>后汉书</a:t>
            </a:r>
            <a:r>
              <a:rPr lang="zh-CN" altLang="en-US" dirty="0">
                <a:solidFill>
                  <a:srgbClr val="418D90"/>
                </a:solidFill>
              </a:rPr>
              <a:t>礼仪</a:t>
            </a:r>
            <a:r>
              <a:rPr lang="en-US" altLang="zh-CN" dirty="0">
                <a:solidFill>
                  <a:srgbClr val="418D90"/>
                </a:solidFill>
              </a:rPr>
              <a:t>》</a:t>
            </a:r>
            <a:r>
              <a:rPr lang="zh-CN" altLang="en-US" dirty="0">
                <a:solidFill>
                  <a:srgbClr val="418D90"/>
                </a:solidFill>
              </a:rPr>
              <a:t>：“冬至前后，君子安身静体，百官绝事。”还要挑选“能之士”，鼓瑟吹笙，奏“黄钟之律”，以示庆贺。</a:t>
            </a:r>
            <a:endParaRPr lang="zh-CN" altLang="en-US" dirty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18D90"/>
                </a:solidFill>
              </a:rPr>
              <a:t>唐宋时，以冬至和</a:t>
            </a:r>
            <a:r>
              <a:rPr lang="zh-CN" altLang="en-US" dirty="0">
                <a:solidFill>
                  <a:srgbClr val="418D90"/>
                </a:solidFill>
                <a:hlinkClick r:id="rId13"/>
              </a:rPr>
              <a:t>岁首</a:t>
            </a:r>
            <a:r>
              <a:rPr lang="zh-CN" altLang="en-US" dirty="0">
                <a:solidFill>
                  <a:srgbClr val="418D90"/>
                </a:solidFill>
              </a:rPr>
              <a:t>并重。南宋</a:t>
            </a:r>
            <a:r>
              <a:rPr lang="zh-CN" altLang="en-US" dirty="0">
                <a:solidFill>
                  <a:srgbClr val="418D90"/>
                </a:solidFill>
                <a:hlinkClick r:id="rId14"/>
              </a:rPr>
              <a:t>孟元老</a:t>
            </a:r>
            <a:r>
              <a:rPr lang="en-US" altLang="zh-CN" dirty="0">
                <a:solidFill>
                  <a:srgbClr val="418D90"/>
                </a:solidFill>
              </a:rPr>
              <a:t>《</a:t>
            </a:r>
            <a:r>
              <a:rPr lang="zh-CN" altLang="en-US" dirty="0">
                <a:solidFill>
                  <a:srgbClr val="418D90"/>
                </a:solidFill>
                <a:hlinkClick r:id="rId15"/>
              </a:rPr>
              <a:t>东京梦华录</a:t>
            </a:r>
            <a:r>
              <a:rPr lang="en-US" altLang="zh-CN" dirty="0">
                <a:solidFill>
                  <a:srgbClr val="418D90"/>
                </a:solidFill>
              </a:rPr>
              <a:t>》</a:t>
            </a:r>
            <a:r>
              <a:rPr lang="zh-CN" altLang="en-US" dirty="0">
                <a:solidFill>
                  <a:srgbClr val="418D90"/>
                </a:solidFill>
              </a:rPr>
              <a:t>：“十一月冬至。京师最重此节，虽至贫者，一年之间，积累假借，至此日更易新衣，备办饮食，享祀先祖。官放关扑，庆祝往来，一如年节。”</a:t>
            </a:r>
            <a:endParaRPr lang="zh-CN" altLang="en-US" dirty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418D90"/>
                </a:solidFill>
              </a:rPr>
              <a:t>《</a:t>
            </a:r>
            <a:r>
              <a:rPr lang="zh-CN" altLang="en-US" dirty="0">
                <a:solidFill>
                  <a:srgbClr val="418D90"/>
                </a:solidFill>
              </a:rPr>
              <a:t>清嘉录</a:t>
            </a:r>
            <a:r>
              <a:rPr lang="en-US" altLang="zh-CN" dirty="0">
                <a:solidFill>
                  <a:srgbClr val="418D90"/>
                </a:solidFill>
              </a:rPr>
              <a:t>》</a:t>
            </a:r>
            <a:r>
              <a:rPr lang="zh-CN" altLang="en-US" dirty="0">
                <a:solidFill>
                  <a:srgbClr val="418D90"/>
                </a:solidFill>
              </a:rPr>
              <a:t>则直言：“冬至大如年”，汉人自古冬至需拜天祭祖，而今国内只有潮汕地区延续此习。</a:t>
            </a:r>
            <a:endParaRPr lang="zh-CN" altLang="en-US" dirty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endParaRPr kumimoji="1" lang="zh-CN" altLang="en-US" dirty="0">
              <a:solidFill>
                <a:srgbClr val="418D9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84696" y="378230"/>
            <a:ext cx="4950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rgbClr val="64D0D2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冬至食品</a:t>
            </a:r>
            <a:endParaRPr kumimoji="1" lang="zh-CN" altLang="en-US" sz="4400" dirty="0">
              <a:solidFill>
                <a:srgbClr val="64D0D2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30" y="3896138"/>
            <a:ext cx="4557558" cy="26531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560" y="3896139"/>
            <a:ext cx="5767210" cy="265319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8383" y="1147671"/>
            <a:ext cx="10704361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各地在冬至时有不同的风俗，中国北方多数地方有冬至吃</a:t>
            </a:r>
            <a:r>
              <a:rPr lang="zh-CN" altLang="en-US" b="1" dirty="0">
                <a:solidFill>
                  <a:srgbClr val="418D90"/>
                </a:solidFill>
                <a:hlinkClick r:id="rId3"/>
              </a:rPr>
              <a:t>饺子</a:t>
            </a:r>
            <a:r>
              <a:rPr lang="zh-CN" altLang="en-US" b="1" dirty="0">
                <a:solidFill>
                  <a:srgbClr val="418D90"/>
                </a:solidFill>
              </a:rPr>
              <a:t>的习俗。冬至经过数千年发展，形成了独特的节令食文化。吃饺子成为多数中国人冬至的风俗。当然也有例外如在山东省滕州市流行冬至当天喝羊肉汤的习俗，寓意驱除寒冷之意。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古人喜贺冬至，今人虽多不以为节，但冬节再怎么说也是“年时八节”之一，吃货们还是不会放过这有着各种冬至特色美食的节日的：如北方水饺、潮汕汤圆、东南麻糍、台州擂圆、合肥南瓜饼、宁波番薯汤果、滕州羊肉汤、江南米饭、苏州酿酒等。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endParaRPr kumimoji="1" lang="zh-CN" altLang="en-US" b="1" dirty="0">
              <a:solidFill>
                <a:srgbClr val="418D9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97" y="-145774"/>
            <a:ext cx="727642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35501" y="1968492"/>
            <a:ext cx="14018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现代人过冬至</a:t>
            </a:r>
            <a:endParaRPr kumimoji="1" lang="zh-CN" altLang="en-US" sz="4400" dirty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4696" y="2292627"/>
            <a:ext cx="2782955" cy="286232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zh-CN" altLang="en-US" sz="6000" dirty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美</a:t>
            </a:r>
            <a:r>
              <a:rPr lang="zh-CN" altLang="en-US" sz="60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食</a:t>
            </a:r>
            <a:endParaRPr lang="en-US" altLang="zh-CN" sz="6000" dirty="0" smtClean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lang="zh-CN" altLang="en-US" sz="60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祭扫</a:t>
            </a:r>
            <a:endParaRPr lang="en-US" altLang="zh-CN" sz="6000" dirty="0" smtClean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lang="zh-CN" altLang="en-US" sz="60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拜冬</a:t>
            </a:r>
            <a:endParaRPr lang="en-US" altLang="zh-CN" sz="6000" dirty="0" smtClean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67651" y="2279227"/>
            <a:ext cx="7818783" cy="286232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zh-CN" altLang="en-US" sz="6000" dirty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宴请老</a:t>
            </a:r>
            <a:r>
              <a:rPr lang="zh-CN" altLang="en-US" sz="60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师</a:t>
            </a:r>
            <a:endParaRPr lang="en-US" altLang="zh-CN" sz="6000" dirty="0" smtClean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lang="zh-CN" altLang="en-US" sz="60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吃</a:t>
            </a:r>
            <a:r>
              <a:rPr lang="zh-CN" altLang="en-US" sz="6000" dirty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馄</a:t>
            </a:r>
            <a:r>
              <a:rPr lang="zh-CN" altLang="en-US" sz="60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饨</a:t>
            </a:r>
            <a:endParaRPr lang="en-US" altLang="zh-CN" sz="6000" dirty="0" smtClean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lang="zh-CN" altLang="en-US" sz="60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给</a:t>
            </a:r>
            <a:r>
              <a:rPr lang="zh-CN" altLang="en-US" sz="6000" dirty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小</a:t>
            </a:r>
            <a:r>
              <a:rPr lang="zh-CN" altLang="en-US" sz="60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孩赠鞋</a:t>
            </a:r>
            <a:endParaRPr lang="en-US" altLang="zh-CN" sz="6000" dirty="0" smtClean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4696" y="378230"/>
            <a:ext cx="6153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现代人过冬至的习俗</a:t>
            </a:r>
            <a:endParaRPr kumimoji="1" lang="zh-CN" altLang="en-US" sz="4400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770" y="1147671"/>
            <a:ext cx="3868986" cy="221587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771" y="3564834"/>
            <a:ext cx="3868986" cy="23648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4696" y="378230"/>
            <a:ext cx="4950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现代人过冬至</a:t>
            </a:r>
            <a:endParaRPr kumimoji="1" lang="zh-CN" altLang="en-US" sz="4400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0661" y="1497496"/>
            <a:ext cx="809707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rgbClr val="418D90"/>
                </a:solidFill>
              </a:rPr>
              <a:t>现在广州人过冬至，许多家庭还会自己做汤圆、劏鸡杀鸭，家人围坐吃顿丰盛大餐；也有许多广州人选择在酒楼过节，举家团聚，不过祭祖拜神已不是家家都有了。‍‍</a:t>
            </a:r>
            <a:endParaRPr kumimoji="1" lang="zh-CN" altLang="en-US" sz="3600" dirty="0">
              <a:solidFill>
                <a:srgbClr val="418D9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4696" y="378230"/>
            <a:ext cx="4950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关于冬至的古诗</a:t>
            </a:r>
            <a:endParaRPr kumimoji="1" lang="zh-CN" altLang="en-US" sz="4400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48138" y="1147671"/>
            <a:ext cx="371060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rgbClr val="418D90"/>
                </a:solidFill>
              </a:rPr>
              <a:t>《</a:t>
            </a:r>
            <a:r>
              <a:rPr lang="zh-CN" altLang="en-US" b="1" dirty="0">
                <a:solidFill>
                  <a:srgbClr val="418D90"/>
                </a:solidFill>
                <a:hlinkClick r:id="rId1"/>
              </a:rPr>
              <a:t>冬至</a:t>
            </a:r>
            <a:r>
              <a:rPr lang="en-US" altLang="zh-CN" b="1" dirty="0">
                <a:solidFill>
                  <a:srgbClr val="418D90"/>
                </a:solidFill>
              </a:rPr>
              <a:t>》——</a:t>
            </a:r>
            <a:r>
              <a:rPr lang="zh-CN" altLang="en-US" b="1" dirty="0">
                <a:solidFill>
                  <a:srgbClr val="418D90"/>
                </a:solidFill>
              </a:rPr>
              <a:t>杜甫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年年至日长为客，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忽忽穷愁泥杀人。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江上形容吾独老，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天边风俗自相亲。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杖藜雪后临丹壑，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鸣玉朝来散紫宸。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心折此时无一寸，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路迷何处见三秦。</a:t>
            </a:r>
            <a:endParaRPr kumimoji="1" lang="zh-CN" altLang="en-US" b="1" dirty="0">
              <a:solidFill>
                <a:srgbClr val="418D9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64225" y="1147670"/>
            <a:ext cx="298836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rgbClr val="418D90"/>
                </a:solidFill>
              </a:rPr>
              <a:t>《</a:t>
            </a:r>
            <a:r>
              <a:rPr lang="zh-CN" altLang="en-US" b="1" dirty="0">
                <a:solidFill>
                  <a:srgbClr val="418D90"/>
                </a:solidFill>
                <a:hlinkClick r:id="rId2"/>
              </a:rPr>
              <a:t>小至</a:t>
            </a:r>
            <a:r>
              <a:rPr lang="en-US" altLang="zh-CN" b="1" dirty="0">
                <a:solidFill>
                  <a:srgbClr val="418D90"/>
                </a:solidFill>
              </a:rPr>
              <a:t>》——</a:t>
            </a:r>
            <a:r>
              <a:rPr lang="zh-CN" altLang="en-US" b="1" dirty="0">
                <a:solidFill>
                  <a:srgbClr val="418D90"/>
                </a:solidFill>
                <a:hlinkClick r:id="rId3"/>
              </a:rPr>
              <a:t>杜甫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天时人事日相催，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冬至阳生春又来。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刺绣五纹添弱线，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吹葭六管动浮灰。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岸容待腊将舒柳，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山意冲寒欲放梅。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云物不殊乡国异，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教儿且覆掌中杯。</a:t>
            </a:r>
            <a:endParaRPr kumimoji="1" lang="zh-CN" altLang="en-US" b="1" dirty="0">
              <a:solidFill>
                <a:srgbClr val="418D9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43753" y="1147669"/>
            <a:ext cx="34544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rgbClr val="418D90"/>
                </a:solidFill>
              </a:rPr>
              <a:t>《</a:t>
            </a:r>
            <a:r>
              <a:rPr lang="zh-CN" altLang="en-US" b="1" dirty="0">
                <a:solidFill>
                  <a:srgbClr val="418D90"/>
                </a:solidFill>
                <a:hlinkClick r:id="rId4"/>
              </a:rPr>
              <a:t>邯郸冬至夜思家</a:t>
            </a:r>
            <a:r>
              <a:rPr lang="en-US" altLang="zh-CN" b="1" dirty="0">
                <a:solidFill>
                  <a:srgbClr val="418D90"/>
                </a:solidFill>
              </a:rPr>
              <a:t>》——</a:t>
            </a:r>
            <a:r>
              <a:rPr lang="zh-CN" altLang="en-US" b="1" dirty="0">
                <a:solidFill>
                  <a:srgbClr val="418D90"/>
                </a:solidFill>
                <a:hlinkClick r:id="rId5"/>
              </a:rPr>
              <a:t>白居易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邯郸驿里逢冬至，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抱膝灯前影伴身。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想得家中夜深坐，</a:t>
            </a:r>
            <a:br>
              <a:rPr lang="zh-CN" altLang="en-US" b="1" dirty="0">
                <a:solidFill>
                  <a:srgbClr val="418D90"/>
                </a:solidFill>
              </a:rPr>
            </a:br>
            <a:r>
              <a:rPr lang="zh-CN" altLang="en-US" b="1" dirty="0">
                <a:solidFill>
                  <a:srgbClr val="418D90"/>
                </a:solidFill>
              </a:rPr>
              <a:t>　　还应说着远行人。</a:t>
            </a:r>
            <a:endParaRPr kumimoji="1" lang="zh-CN" altLang="en-US" b="1" dirty="0">
              <a:solidFill>
                <a:srgbClr val="418D9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2211" y="1147671"/>
            <a:ext cx="8176590" cy="563231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清爽冬至邋遢年，邋遢冬至清爽年。（赣）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冬至晴，正月雨；冬至雨，正月晴。（浙）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冬至晴，新年雨，中秋有雨冬至晴。（黑）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冬至晴，新年雨；冬至雨，新年晴。（鲁、湘）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冬至冷，春节暖；冬至暖，春节冷。（湘、粤）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冬至不冷，夏至不热。（湘）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冬至暖，冷到三月中；冬至冷，明春暖得早。（桂）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冬至暖，烤火到小满。（桂）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冬至西北风，来年干一春。（晋）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200000"/>
              </a:lnSpc>
            </a:pPr>
            <a:endParaRPr kumimoji="1" lang="zh-CN" altLang="en-US" b="1" dirty="0">
              <a:solidFill>
                <a:srgbClr val="418D9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4696" y="378230"/>
            <a:ext cx="4950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关于冬至的谚语</a:t>
            </a:r>
            <a:endParaRPr kumimoji="1" lang="zh-CN" altLang="en-US" sz="4400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4696" y="378230"/>
            <a:ext cx="4950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rgbClr val="418D90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冬至保养</a:t>
            </a:r>
            <a:endParaRPr kumimoji="1" lang="zh-CN" altLang="en-US" sz="4400" dirty="0">
              <a:solidFill>
                <a:srgbClr val="418D90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8626" y="1550504"/>
            <a:ext cx="107740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418D90"/>
                </a:solidFill>
              </a:rPr>
              <a:t>冬至在养生学上是一个最重要的节气，主要是因为“冬至一阳生”。冬至到</a:t>
            </a:r>
            <a:r>
              <a:rPr lang="zh-CN" altLang="en-US" b="1" dirty="0">
                <a:solidFill>
                  <a:srgbClr val="418D90"/>
                </a:solidFill>
                <a:hlinkClick r:id="rId1"/>
              </a:rPr>
              <a:t>小寒</a:t>
            </a:r>
            <a:r>
              <a:rPr lang="zh-CN" altLang="en-US" b="1" dirty="0">
                <a:solidFill>
                  <a:srgbClr val="418D90"/>
                </a:solidFill>
              </a:rPr>
              <a:t>、大寒，是最冷的季节，患心脏和高血压病的人往往会病情加重，患“中风”者增多，天冷也易冻伤。</a:t>
            </a:r>
            <a:endParaRPr kumimoji="1" lang="zh-CN" altLang="en-US" b="1" dirty="0">
              <a:solidFill>
                <a:srgbClr val="418D9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4696" y="2955235"/>
            <a:ext cx="1088445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418D90"/>
                </a:solidFill>
              </a:rPr>
              <a:t>1</a:t>
            </a:r>
            <a:r>
              <a:rPr lang="zh-CN" altLang="en-US" b="1" dirty="0" smtClean="0">
                <a:solidFill>
                  <a:srgbClr val="418D90"/>
                </a:solidFill>
              </a:rPr>
              <a:t>、注</a:t>
            </a:r>
            <a:r>
              <a:rPr lang="zh-CN" altLang="en-US" b="1" dirty="0">
                <a:solidFill>
                  <a:srgbClr val="418D90"/>
                </a:solidFill>
              </a:rPr>
              <a:t>意防寒保暖。在气温降到</a:t>
            </a:r>
            <a:r>
              <a:rPr lang="en-US" altLang="zh-CN" b="1" dirty="0">
                <a:solidFill>
                  <a:srgbClr val="418D90"/>
                </a:solidFill>
              </a:rPr>
              <a:t>0℃</a:t>
            </a:r>
            <a:r>
              <a:rPr lang="zh-CN" altLang="en-US" b="1" dirty="0">
                <a:solidFill>
                  <a:srgbClr val="418D90"/>
                </a:solidFill>
              </a:rPr>
              <a:t>以下时，要及时增添衣服，衣裤既要保暖性能好，又要柔软宽松，不宜穿得过紧，以利血液流畅。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418D90"/>
                </a:solidFill>
              </a:rPr>
              <a:t>2</a:t>
            </a:r>
            <a:r>
              <a:rPr lang="zh-CN" altLang="en-US" b="1" dirty="0" smtClean="0">
                <a:solidFill>
                  <a:srgbClr val="418D90"/>
                </a:solidFill>
              </a:rPr>
              <a:t>、合</a:t>
            </a:r>
            <a:r>
              <a:rPr lang="zh-CN" altLang="en-US" b="1" dirty="0">
                <a:solidFill>
                  <a:srgbClr val="418D90"/>
                </a:solidFill>
              </a:rPr>
              <a:t>理调节饮食起居，不酗酒、不吸烟，不过度劳累。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418D90"/>
                </a:solidFill>
              </a:rPr>
              <a:t>3</a:t>
            </a:r>
            <a:r>
              <a:rPr lang="zh-CN" altLang="en-US" b="1" dirty="0" smtClean="0">
                <a:solidFill>
                  <a:srgbClr val="418D90"/>
                </a:solidFill>
              </a:rPr>
              <a:t>、保</a:t>
            </a:r>
            <a:r>
              <a:rPr lang="zh-CN" altLang="en-US" b="1" dirty="0">
                <a:solidFill>
                  <a:srgbClr val="418D90"/>
                </a:solidFill>
              </a:rPr>
              <a:t>持良好的心境，情绪要稳定、愉快，切忌发怒、急躁和精神抑郁。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418D90"/>
                </a:solidFill>
              </a:rPr>
              <a:t>4</a:t>
            </a:r>
            <a:r>
              <a:rPr lang="zh-CN" altLang="en-US" b="1" dirty="0" smtClean="0">
                <a:solidFill>
                  <a:srgbClr val="418D90"/>
                </a:solidFill>
              </a:rPr>
              <a:t>、进</a:t>
            </a:r>
            <a:r>
              <a:rPr lang="zh-CN" altLang="en-US" b="1" dirty="0">
                <a:solidFill>
                  <a:srgbClr val="418D90"/>
                </a:solidFill>
              </a:rPr>
              <a:t>行适当的御寒锻炼，如平时坚持用冷水洗脸等，提高机体对寒冷的适应性和耐寒能力。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418D90"/>
                </a:solidFill>
              </a:rPr>
              <a:t>5</a:t>
            </a:r>
            <a:r>
              <a:rPr lang="zh-CN" altLang="en-US" b="1" dirty="0" smtClean="0">
                <a:solidFill>
                  <a:srgbClr val="418D90"/>
                </a:solidFill>
              </a:rPr>
              <a:t>、随</a:t>
            </a:r>
            <a:r>
              <a:rPr lang="zh-CN" altLang="en-US" b="1" dirty="0">
                <a:solidFill>
                  <a:srgbClr val="418D90"/>
                </a:solidFill>
              </a:rPr>
              <a:t>时观察和注意病情变化，定期去医院检查，服用必要的药物，控制病情的发展，防患于未然。</a:t>
            </a:r>
            <a:endParaRPr lang="zh-CN" altLang="en-US" b="1" dirty="0">
              <a:solidFill>
                <a:srgbClr val="418D90"/>
              </a:solidFill>
            </a:endParaRPr>
          </a:p>
          <a:p>
            <a:pPr>
              <a:lnSpc>
                <a:spcPct val="150000"/>
              </a:lnSpc>
            </a:pPr>
            <a:endParaRPr kumimoji="1" lang="zh-CN" altLang="en-US" b="1" dirty="0">
              <a:solidFill>
                <a:srgbClr val="418D9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57" y="0"/>
            <a:ext cx="727642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392091" y="1703447"/>
            <a:ext cx="14931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9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结束</a:t>
            </a:r>
            <a:endParaRPr kumimoji="1" lang="zh-CN" altLang="en-US" sz="9000" dirty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40342" y="2842791"/>
            <a:ext cx="5034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中</a:t>
            </a:r>
            <a:endParaRPr kumimoji="1" lang="en-US" altLang="zh-CN" sz="2000" dirty="0" smtClean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国</a:t>
            </a:r>
            <a:endParaRPr kumimoji="1" lang="en-US" altLang="zh-CN" sz="2000" dirty="0" smtClean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二</a:t>
            </a:r>
            <a:endParaRPr kumimoji="1" lang="en-US" altLang="zh-CN" sz="2000" dirty="0" smtClean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十</a:t>
            </a:r>
            <a:endParaRPr kumimoji="1" lang="en-US" altLang="zh-CN" sz="2000" dirty="0" smtClean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四</a:t>
            </a:r>
            <a:endParaRPr kumimoji="1" lang="en-US" altLang="zh-CN" sz="2000" dirty="0" smtClean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节</a:t>
            </a:r>
            <a:endParaRPr kumimoji="1" lang="en-US" altLang="zh-CN" sz="2000" dirty="0" smtClean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  <a:p>
            <a:r>
              <a:rPr kumimoji="1" lang="zh-CN" altLang="en-US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rPr>
              <a:t>气</a:t>
            </a:r>
            <a:endParaRPr kumimoji="1" lang="zh-CN" altLang="en-US" sz="2000" dirty="0">
              <a:solidFill>
                <a:schemeClr val="bg1"/>
              </a:solidFill>
              <a:latin typeface="WenYue GuDianMingChaoTi (Non-Commercial Use) W5" charset="-122"/>
              <a:ea typeface="WenYue GuDianMingChaoTi (Non-Commercial Use) W5" charset="-122"/>
              <a:cs typeface="WenYue GuDianMingChaoTi (Non-Commercial Use) W5" charset="-122"/>
            </a:endParaRPr>
          </a:p>
        </p:txBody>
      </p:sp>
      <p:grpSp>
        <p:nvGrpSpPr>
          <p:cNvPr id="5" name="组 4"/>
          <p:cNvGrpSpPr/>
          <p:nvPr/>
        </p:nvGrpSpPr>
        <p:grpSpPr>
          <a:xfrm>
            <a:off x="3455991" y="1074351"/>
            <a:ext cx="852407" cy="1631216"/>
            <a:chOff x="3259221" y="2011223"/>
            <a:chExt cx="852407" cy="1631216"/>
          </a:xfrm>
        </p:grpSpPr>
        <p:sp>
          <p:nvSpPr>
            <p:cNvPr id="6" name="文本框 5"/>
            <p:cNvSpPr txBox="1"/>
            <p:nvPr/>
          </p:nvSpPr>
          <p:spPr>
            <a:xfrm>
              <a:off x="3259221" y="2011223"/>
              <a:ext cx="50349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000" dirty="0" smtClean="0">
                  <a:solidFill>
                    <a:schemeClr val="bg1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日 </a:t>
              </a:r>
              <a:endParaRPr kumimoji="1" lang="en-US" altLang="zh-CN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  <a:p>
              <a:r>
                <a:rPr kumimoji="1" lang="zh-CN" altLang="en-US" sz="2000" dirty="0" smtClean="0">
                  <a:solidFill>
                    <a:schemeClr val="bg1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短</a:t>
              </a:r>
              <a:endParaRPr kumimoji="1" lang="en-US" altLang="zh-CN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  <a:p>
              <a:r>
                <a:rPr kumimoji="1" lang="zh-CN" altLang="en-US" sz="2000" dirty="0" smtClean="0">
                  <a:solidFill>
                    <a:schemeClr val="bg1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之至</a:t>
              </a:r>
              <a:endParaRPr kumimoji="1" lang="en-US" altLang="zh-CN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608130" y="2011223"/>
              <a:ext cx="50349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000" dirty="0" smtClean="0">
                  <a:solidFill>
                    <a:schemeClr val="bg1"/>
                  </a:solidFill>
                  <a:latin typeface="WenYue GuDianMingChaoTi (Non-Commercial Use) W5" charset="-122"/>
                  <a:ea typeface="WenYue GuDianMingChaoTi (Non-Commercial Use) W5" charset="-122"/>
                  <a:cs typeface="WenYue GuDianMingChaoTi (Non-Commercial Use) W5" charset="-122"/>
                </a:rPr>
                <a:t>日影长之至</a:t>
              </a:r>
              <a:endParaRPr kumimoji="1" lang="en-US" altLang="zh-CN" sz="2000" dirty="0" smtClean="0">
                <a:solidFill>
                  <a:schemeClr val="bg1"/>
                </a:solidFill>
                <a:latin typeface="WenYue GuDianMingChaoTi (Non-Commercial Use) W5" charset="-122"/>
                <a:ea typeface="WenYue GuDianMingChaoTi (Non-Commercial Use) W5" charset="-122"/>
                <a:cs typeface="WenYue GuDianMingChaoTi (Non-Commercial Use) W5" charset="-122"/>
              </a:endParaRPr>
            </a:p>
          </p:txBody>
        </p:sp>
      </p:grpSp>
      <p:cxnSp>
        <p:nvCxnSpPr>
          <p:cNvPr id="8" name="直线连接符 7"/>
          <p:cNvCxnSpPr/>
          <p:nvPr/>
        </p:nvCxnSpPr>
        <p:spPr>
          <a:xfrm flipH="1">
            <a:off x="3840013" y="940584"/>
            <a:ext cx="1021354" cy="2488416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 flipH="1">
            <a:off x="4259237" y="778589"/>
            <a:ext cx="304576" cy="742066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/>
          <p:cNvCxnSpPr/>
          <p:nvPr/>
        </p:nvCxnSpPr>
        <p:spPr>
          <a:xfrm flipH="1">
            <a:off x="5890804" y="1889959"/>
            <a:ext cx="304576" cy="742066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/>
          <p:cNvCxnSpPr>
            <a:endCxn id="3" idx="3"/>
          </p:cNvCxnSpPr>
          <p:nvPr/>
        </p:nvCxnSpPr>
        <p:spPr>
          <a:xfrm flipH="1">
            <a:off x="5885225" y="2042359"/>
            <a:ext cx="462556" cy="1092249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1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4281</Words>
  <PresentationFormat>宽屏</PresentationFormat>
  <Paragraphs>170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WenYue GuDianMingChaoTi (Non-Commercial Use) W5</vt:lpstr>
      <vt:lpstr>Arial Unicode MS</vt:lpstr>
      <vt:lpstr>Calibri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2017-08-18T03:02:00Z</dcterms:created>
  <dcterms:modified xsi:type="dcterms:W3CDTF">2017-11-28T02:55:55Z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