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  <p:sldMasterId id="2147483648" r:id="rId2"/>
  </p:sldMasterIdLst>
  <p:notesMasterIdLst>
    <p:notesMasterId r:id="rId29"/>
  </p:notesMasterIdLst>
  <p:sldIdLst>
    <p:sldId id="256" r:id="rId3"/>
    <p:sldId id="266" r:id="rId4"/>
    <p:sldId id="268" r:id="rId5"/>
    <p:sldId id="257" r:id="rId6"/>
    <p:sldId id="269" r:id="rId7"/>
    <p:sldId id="25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59" r:id="rId16"/>
    <p:sldId id="260" r:id="rId17"/>
    <p:sldId id="277" r:id="rId18"/>
    <p:sldId id="263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62" r:id="rId27"/>
    <p:sldId id="261" r:id="rId28"/>
  </p:sldIdLst>
  <p:sldSz cx="9144000" cy="6858000" type="screen4x3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28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A61E"/>
    <a:srgbClr val="92D050"/>
    <a:srgbClr val="FFC000"/>
    <a:srgbClr val="9966FF"/>
    <a:srgbClr val="F17900"/>
    <a:srgbClr val="8AC6CD"/>
    <a:srgbClr val="FF99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Objects="1">
      <p:cViewPr varScale="1">
        <p:scale>
          <a:sx n="87" d="100"/>
          <a:sy n="87" d="100"/>
        </p:scale>
        <p:origin x="1734" y="84"/>
      </p:cViewPr>
      <p:guideLst>
        <p:guide orient="horz" pos="4320"/>
        <p:guide pos="289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730BC7FB-D970-4C45-A496-80806094AC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899770F-EFB1-4430-B980-BC992D6F4D2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xmlns="" id="{C6D4EF0D-CB65-4383-ACFF-2815DAF758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xmlns="" id="{826B44C0-E1DD-4D6D-98F2-8739F0F9E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E68E054-D883-41A0-9570-2EB4B86F2E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6AC9418-C693-4654-BCC1-C6E8BD7CE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Tx/>
              <a:buNone/>
              <a:defRPr sz="1200"/>
            </a:lvl1pPr>
          </a:lstStyle>
          <a:p>
            <a:pPr>
              <a:defRPr/>
            </a:pPr>
            <a:fld id="{FD9671A6-962E-43C5-97CC-75FC3F2473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2448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12009C3E-2864-46A2-9F04-D01B6431C9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D33F25F1-5E88-4CC9-98A9-CED02EBED9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E4D5C370-D3D1-43B9-A2D1-ED9328EF3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CD7072A8-2703-4100-9F72-0032191D0C53}" type="slidenum">
              <a:rPr lang="zh-CN" altLang="en-US" sz="1200" smtClean="0"/>
              <a:pPr>
                <a:buFontTx/>
                <a:buNone/>
              </a:pPr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46422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>
            <a:extLst>
              <a:ext uri="{FF2B5EF4-FFF2-40B4-BE49-F238E27FC236}">
                <a16:creationId xmlns:a16="http://schemas.microsoft.com/office/drawing/2014/main" xmlns="" id="{3E120C95-0C48-4433-A2AC-BBE8204C21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>
            <a:extLst>
              <a:ext uri="{FF2B5EF4-FFF2-40B4-BE49-F238E27FC236}">
                <a16:creationId xmlns:a16="http://schemas.microsoft.com/office/drawing/2014/main" xmlns="" id="{6B60A712-6018-43AC-B836-A22EACD6A9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48" name="灯片编号占位符 3">
            <a:extLst>
              <a:ext uri="{FF2B5EF4-FFF2-40B4-BE49-F238E27FC236}">
                <a16:creationId xmlns:a16="http://schemas.microsoft.com/office/drawing/2014/main" xmlns="" id="{9E0657F0-A23E-4542-BE60-64C904AB0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C7C3CD08-0CA2-4767-91F1-9F75A4E330CC}" type="slidenum">
              <a:rPr lang="zh-CN" altLang="en-US" sz="1200" smtClean="0"/>
              <a:pPr>
                <a:buFontTx/>
                <a:buNone/>
              </a:pPr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18577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xmlns="" id="{AAF0DA5E-31DA-478C-97A6-FB18178156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>
            <a:extLst>
              <a:ext uri="{FF2B5EF4-FFF2-40B4-BE49-F238E27FC236}">
                <a16:creationId xmlns:a16="http://schemas.microsoft.com/office/drawing/2014/main" xmlns="" id="{92771DF3-5E3A-4277-8BF0-B33F089C74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:a16="http://schemas.microsoft.com/office/drawing/2014/main" xmlns="" id="{0D2D1FC5-C2EC-4F9A-9180-48FD338FD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CFD66574-CB1D-4DDE-AAEC-FAEC23F8A18D}" type="slidenum">
              <a:rPr lang="zh-CN" altLang="en-US" sz="1200" smtClean="0"/>
              <a:pPr>
                <a:buFontTx/>
                <a:buNone/>
              </a:pPr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85730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xmlns="" id="{BE869B32-C1B5-48D1-8DFB-34EF07A416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xmlns="" id="{09228913-8F58-4B53-B3B5-51FBB94083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xmlns="" id="{785963E6-9440-4D8B-B72B-1FDD4E53B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1F21791-D0C9-4B0C-9B2B-A97C939494AE}" type="slidenum">
              <a:rPr lang="zh-CN" altLang="en-US" sz="1200" smtClean="0"/>
              <a:pPr>
                <a:buFontTx/>
                <a:buNone/>
              </a:pPr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27092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xmlns="" id="{6BD60897-B607-48BF-B313-4675B15005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xmlns="" id="{D3AD99E2-8915-40A2-8196-13651CD204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xmlns="" id="{8237378D-5F22-488A-9EEC-759FD95506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7128997F-C477-4ABE-862E-8C7D678BE25E}" type="slidenum">
              <a:rPr lang="zh-CN" altLang="en-US" sz="1200" smtClean="0"/>
              <a:pPr>
                <a:buFontTx/>
                <a:buNone/>
              </a:pPr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564298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xmlns="" id="{27A10419-8D3F-46DF-9164-D29E5147BE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xmlns="" id="{6B172630-AC86-4295-9207-16122FC663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xmlns="" id="{74A94FE2-44D4-4E93-82E3-592E64764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D1F913EA-DAEA-40CF-BA39-A8AFB158F4C6}" type="slidenum">
              <a:rPr lang="zh-CN" altLang="en-US" sz="1200" smtClean="0"/>
              <a:pPr>
                <a:buFontTx/>
                <a:buNone/>
              </a:pPr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08647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xmlns="" id="{25A7376A-9DFB-4027-A7F9-5AA980DE3B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xmlns="" id="{9CC53005-BE56-42EB-9E3A-7B1E771997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xmlns="" id="{0ADA55EE-CF4D-40CF-B2B4-CD0F1E730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F1A95EE6-0183-41C9-A583-938B4CA19917}" type="slidenum">
              <a:rPr lang="zh-CN" altLang="en-US" sz="1200" smtClean="0"/>
              <a:pPr>
                <a:buFontTx/>
                <a:buNone/>
              </a:pPr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020139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xmlns="" id="{0BACF7D1-CEA4-49AD-9CDD-868AAC14FB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xmlns="" id="{EC936702-9A75-4E11-BF8A-BA19C2F262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xmlns="" id="{A31DC845-BCB9-46C6-90D6-9B8E4A168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C939DBAB-0B38-4372-9C6E-797CCD919660}" type="slidenum">
              <a:rPr lang="zh-CN" altLang="en-US" sz="1200" smtClean="0"/>
              <a:pPr>
                <a:buFontTx/>
                <a:buNone/>
              </a:pPr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51456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97707577-07EA-4923-B1CB-532D09292D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5E319B2F-3526-432C-A642-9C7ED3EF25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2F67DBC3-401A-4788-9625-E33D48610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6A357E08-89D2-4049-A5AB-1DC4FA9920C1}" type="slidenum">
              <a:rPr lang="zh-CN" altLang="en-US" sz="1200" smtClean="0"/>
              <a:pPr>
                <a:buFontTx/>
                <a:buNone/>
              </a:pPr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58255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xmlns="" id="{3DF0FC41-585F-4F02-92DA-0C2FAB2E62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xmlns="" id="{6A24BC72-9C96-437B-9F7A-A7501D3F8C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xmlns="" id="{F103A458-4D30-4284-9EDF-C50017EB1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D355E5CE-226E-4537-8BEA-ED649F5BFDDA}" type="slidenum">
              <a:rPr lang="zh-CN" altLang="en-US" sz="1200" smtClean="0"/>
              <a:pPr>
                <a:buFontTx/>
                <a:buNone/>
              </a:pPr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230730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xmlns="" id="{5219EBC9-858A-475E-B6A0-A8093C2A44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xmlns="" id="{ADD20611-6BA4-4F98-9D0E-30B35C5F0C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xmlns="" id="{45F2F596-EA66-4236-922D-4F2158413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683953A9-72C4-4DF8-A0F2-086BFF0631BC}" type="slidenum">
              <a:rPr lang="zh-CN" altLang="en-US" sz="1200" smtClean="0"/>
              <a:pPr>
                <a:buFontTx/>
                <a:buNone/>
              </a:pPr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355490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xmlns="" id="{6A40A09A-FF61-433A-A002-E902D77562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xmlns="" id="{FC41ED80-6DFA-4D3C-A191-8E22D785C5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xmlns="" id="{13A50B96-3064-48A8-AEF7-6521D0C6F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18C89CEF-5785-49BA-9D25-C3B0D4C4ACC6}" type="slidenum">
              <a:rPr lang="zh-CN" altLang="en-US" sz="1200" smtClean="0"/>
              <a:pPr>
                <a:buFontTx/>
                <a:buNone/>
              </a:pPr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3389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xmlns="" id="{05F35083-BC09-42EE-9D6B-D9EB087431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xmlns="" id="{E5FA88CC-B1D9-4A7B-835A-21A0FD2F2F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xmlns="" id="{7DB76C2A-CD36-4ABB-9990-226786B82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342DB082-F6BE-411A-BB1E-74F5ED15DB6D}" type="slidenum">
              <a:rPr lang="zh-CN" altLang="en-US" sz="1200" smtClean="0"/>
              <a:pPr>
                <a:buFontTx/>
                <a:buNone/>
              </a:pPr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13808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xmlns="" id="{350D5608-40DC-439B-8051-5C428CAA67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xmlns="" id="{F9BB1F61-BE9D-4948-9992-45E0DC57DD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xmlns="" id="{4E9385A9-BF5B-489E-8C85-42195126A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80C94879-C6B1-41E7-A329-2C965F0473DD}" type="slidenum">
              <a:rPr lang="zh-CN" altLang="en-US" sz="1200" smtClean="0"/>
              <a:pPr>
                <a:buFontTx/>
                <a:buNone/>
              </a:pPr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077739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xmlns="" id="{7A49B9AD-700E-443B-8CD4-F8B52CEC66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>
            <a:extLst>
              <a:ext uri="{FF2B5EF4-FFF2-40B4-BE49-F238E27FC236}">
                <a16:creationId xmlns:a16="http://schemas.microsoft.com/office/drawing/2014/main" xmlns="" id="{D1BB33FC-5C82-43AE-8699-7834481598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xmlns="" id="{51CF052B-EFD5-45E3-8DD6-F862B3037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AFCA3F30-871D-4859-84CD-D82E52A1D9CB}" type="slidenum">
              <a:rPr lang="zh-CN" altLang="en-US" sz="1200" smtClean="0"/>
              <a:pPr>
                <a:buFontTx/>
                <a:buNone/>
              </a:pPr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54821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xmlns="" id="{FD51D648-22D1-4523-9161-1FE43CE46F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xmlns="" id="{A18CB5D2-BE69-462A-AA4B-497090B00D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xmlns="" id="{A4AB37C2-8CE5-4C84-AC68-780B3A7BC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D026AFBD-DE3C-45F3-9720-2F3E9BC4D50A}" type="slidenum">
              <a:rPr lang="zh-CN" altLang="en-US" sz="1200" smtClean="0"/>
              <a:pPr>
                <a:buFontTx/>
                <a:buNone/>
              </a:pPr>
              <a:t>16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72877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xmlns="" id="{695D61E8-2F2A-4615-99E9-17ABCB973B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>
            <a:extLst>
              <a:ext uri="{FF2B5EF4-FFF2-40B4-BE49-F238E27FC236}">
                <a16:creationId xmlns:a16="http://schemas.microsoft.com/office/drawing/2014/main" xmlns="" id="{E045FF5F-B371-4D41-9EEB-2389F98272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xmlns="" id="{19F53D9B-9667-4FB3-9337-C59F9F73D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B4F37175-3F48-4210-88E7-6EB5CA04F8F5}" type="slidenum">
              <a:rPr lang="zh-CN" altLang="en-US" sz="1200" smtClean="0"/>
              <a:pPr>
                <a:buFontTx/>
                <a:buNone/>
              </a:pPr>
              <a:t>17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62497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xmlns="" id="{34BD06B6-21DF-4FB2-A214-839560EC12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xmlns="" id="{533CDCFB-F923-4C0E-A3F7-D88DD0039C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xmlns="" id="{60152345-ECF4-4C80-B1B3-41FCB2775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CDB10CBE-04FF-42C8-B8C3-6B9183BBF6DE}" type="slidenum">
              <a:rPr lang="zh-CN" altLang="en-US" sz="1200" smtClean="0"/>
              <a:pPr>
                <a:buFontTx/>
                <a:buNone/>
              </a:pPr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64000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>
            <a:extLst>
              <a:ext uri="{FF2B5EF4-FFF2-40B4-BE49-F238E27FC236}">
                <a16:creationId xmlns:a16="http://schemas.microsoft.com/office/drawing/2014/main" xmlns="" id="{9CC9358E-C4CA-474E-8588-A20059CF3C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>
            <a:extLst>
              <a:ext uri="{FF2B5EF4-FFF2-40B4-BE49-F238E27FC236}">
                <a16:creationId xmlns:a16="http://schemas.microsoft.com/office/drawing/2014/main" xmlns="" id="{280617FE-85FD-4B63-9F51-284655E3AE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64" name="灯片编号占位符 3">
            <a:extLst>
              <a:ext uri="{FF2B5EF4-FFF2-40B4-BE49-F238E27FC236}">
                <a16:creationId xmlns:a16="http://schemas.microsoft.com/office/drawing/2014/main" xmlns="" id="{212FE3D5-8F97-4663-9BF7-968879CEE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68E12812-5E5C-41F9-AB55-584E01255DA5}" type="slidenum">
              <a:rPr lang="zh-CN" altLang="en-US" sz="1200" smtClean="0"/>
              <a:pPr>
                <a:buFontTx/>
                <a:buNone/>
              </a:pPr>
              <a:t>19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31732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>
            <a:extLst>
              <a:ext uri="{FF2B5EF4-FFF2-40B4-BE49-F238E27FC236}">
                <a16:creationId xmlns:a16="http://schemas.microsoft.com/office/drawing/2014/main" xmlns="" id="{B2904B18-A035-4813-B094-C55C8603AA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>
            <a:extLst>
              <a:ext uri="{FF2B5EF4-FFF2-40B4-BE49-F238E27FC236}">
                <a16:creationId xmlns:a16="http://schemas.microsoft.com/office/drawing/2014/main" xmlns="" id="{D5485A98-2739-45FD-8D23-D841DC9017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12" name="灯片编号占位符 3">
            <a:extLst>
              <a:ext uri="{FF2B5EF4-FFF2-40B4-BE49-F238E27FC236}">
                <a16:creationId xmlns:a16="http://schemas.microsoft.com/office/drawing/2014/main" xmlns="" id="{55EB1FAA-F1C6-4309-8C7C-3AB1D0BED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A2BC8D1B-BFAC-4FA5-ADD5-AB6A1A62BF7D}" type="slidenum">
              <a:rPr lang="zh-CN" altLang="en-US" sz="1200" smtClean="0"/>
              <a:pPr>
                <a:buFontTx/>
                <a:buNone/>
              </a:pPr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14516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>
            <a:extLst>
              <a:ext uri="{FF2B5EF4-FFF2-40B4-BE49-F238E27FC236}">
                <a16:creationId xmlns:a16="http://schemas.microsoft.com/office/drawing/2014/main" xmlns="" id="{9285F1F0-F86A-4299-87C5-A18E1EAEDB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>
            <a:extLst>
              <a:ext uri="{FF2B5EF4-FFF2-40B4-BE49-F238E27FC236}">
                <a16:creationId xmlns:a16="http://schemas.microsoft.com/office/drawing/2014/main" xmlns="" id="{803E0617-7D07-4EE8-B377-8B79B62F2C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60" name="灯片编号占位符 3">
            <a:extLst>
              <a:ext uri="{FF2B5EF4-FFF2-40B4-BE49-F238E27FC236}">
                <a16:creationId xmlns:a16="http://schemas.microsoft.com/office/drawing/2014/main" xmlns="" id="{C0110513-DE73-4FFA-8175-7C4631174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82B0C87E-B549-48AB-8B87-3A1512DFB4E8}" type="slidenum">
              <a:rPr lang="zh-CN" altLang="en-US" sz="1200" smtClean="0"/>
              <a:pPr>
                <a:buFontTx/>
                <a:buNone/>
              </a:pPr>
              <a:t>21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7926583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xmlns="" id="{9540A828-38CB-4894-83B6-9BB7D03954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xmlns="" id="{438B1623-E2F0-4308-ACCF-FB07109CB0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xmlns="" id="{26DF5FB1-8EE5-4DB4-BC3E-7EF7E4BA3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DB15F613-3E0C-4774-9F74-4E60FEAE84C8}" type="slidenum">
              <a:rPr lang="zh-CN" altLang="en-US" sz="1200" smtClean="0"/>
              <a:pPr>
                <a:buFontTx/>
                <a:buNone/>
              </a:pPr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279593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>
            <a:extLst>
              <a:ext uri="{FF2B5EF4-FFF2-40B4-BE49-F238E27FC236}">
                <a16:creationId xmlns:a16="http://schemas.microsoft.com/office/drawing/2014/main" xmlns="" id="{F4233C6C-60B6-444F-BCF7-91EED61354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>
            <a:extLst>
              <a:ext uri="{FF2B5EF4-FFF2-40B4-BE49-F238E27FC236}">
                <a16:creationId xmlns:a16="http://schemas.microsoft.com/office/drawing/2014/main" xmlns="" id="{9663FADD-B117-4D79-B885-54188AD79E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56" name="灯片编号占位符 3">
            <a:extLst>
              <a:ext uri="{FF2B5EF4-FFF2-40B4-BE49-F238E27FC236}">
                <a16:creationId xmlns:a16="http://schemas.microsoft.com/office/drawing/2014/main" xmlns="" id="{F95F8D8C-C593-42D1-965F-BE8909433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005A2F46-230A-45FD-B1E5-FC6EE1644E62}" type="slidenum">
              <a:rPr lang="zh-CN" altLang="en-US" sz="1200" smtClean="0"/>
              <a:pPr>
                <a:buFontTx/>
                <a:buNone/>
              </a:pPr>
              <a:t>23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999103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xmlns="" id="{F21D0B42-8D60-4CC9-9A30-6B5F5CD37E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xmlns="" id="{8FE4D603-1687-4E3C-9A6E-EF854F6187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xmlns="" id="{CE674E83-BC72-4D4C-91B8-AF50FC1B8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EE102FFF-E29C-41BE-B9E3-07C1AA932398}" type="slidenum">
              <a:rPr lang="zh-CN" altLang="en-US" sz="1200" smtClean="0"/>
              <a:pPr>
                <a:buFontTx/>
                <a:buNone/>
              </a:pPr>
              <a:t>24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917927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>
            <a:extLst>
              <a:ext uri="{FF2B5EF4-FFF2-40B4-BE49-F238E27FC236}">
                <a16:creationId xmlns:a16="http://schemas.microsoft.com/office/drawing/2014/main" xmlns="" id="{E15BB975-886B-4EA4-9A90-788AE40B8B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>
            <a:extLst>
              <a:ext uri="{FF2B5EF4-FFF2-40B4-BE49-F238E27FC236}">
                <a16:creationId xmlns:a16="http://schemas.microsoft.com/office/drawing/2014/main" xmlns="" id="{8314DD47-AF88-4C90-9710-B655259F8D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52" name="灯片编号占位符 3">
            <a:extLst>
              <a:ext uri="{FF2B5EF4-FFF2-40B4-BE49-F238E27FC236}">
                <a16:creationId xmlns:a16="http://schemas.microsoft.com/office/drawing/2014/main" xmlns="" id="{BD51A61A-C1D2-4509-BC25-390C3E10EA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50D1C96-4F5A-4D93-9D5A-28AF063A91E8}" type="slidenum">
              <a:rPr lang="zh-CN" altLang="en-US" sz="1200" smtClean="0"/>
              <a:pPr>
                <a:buFontTx/>
                <a:buNone/>
              </a:pPr>
              <a:t>25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112303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>
            <a:extLst>
              <a:ext uri="{FF2B5EF4-FFF2-40B4-BE49-F238E27FC236}">
                <a16:creationId xmlns:a16="http://schemas.microsoft.com/office/drawing/2014/main" xmlns="" id="{0537C2E7-2459-43FE-A24E-5DC2585AF5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>
            <a:extLst>
              <a:ext uri="{FF2B5EF4-FFF2-40B4-BE49-F238E27FC236}">
                <a16:creationId xmlns:a16="http://schemas.microsoft.com/office/drawing/2014/main" xmlns="" id="{3D49EC69-7762-48B1-A3C7-E0BDDA869D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300" name="灯片编号占位符 3">
            <a:extLst>
              <a:ext uri="{FF2B5EF4-FFF2-40B4-BE49-F238E27FC236}">
                <a16:creationId xmlns:a16="http://schemas.microsoft.com/office/drawing/2014/main" xmlns="" id="{1ADB3F0D-3552-4661-9474-0C863C3E8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73F0B377-0461-4BAC-A8F1-94B4B2BF6754}" type="slidenum">
              <a:rPr lang="zh-CN" altLang="en-US" sz="1200" smtClean="0"/>
              <a:pPr>
                <a:buFontTx/>
                <a:buNone/>
              </a:pPr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36780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6921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4258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701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7282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7369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835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1261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128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9402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0533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74EC0AF-E409-48E5-8035-17685AC1AC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2ED7AD0-7CA7-4536-B0D7-A468CE2CB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2454E0BB-C237-463D-BB2F-DACAA6E9DB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04F47-314E-41BF-922A-3F0DBE07C55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140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3E2698C9-746F-4866-8A7E-537ECD12ED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A4E5765-2565-4740-B604-5F4C5A6BEB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7628B486-9071-4C4A-9E1B-88C479ED97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99FF7-F5B6-4C81-A76A-7069AD4180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819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303D46E-6521-46F1-8BFD-EE09C3E52F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2C729E3-AD54-483F-BCFB-6381BDA58E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9D7822E-13E9-4F3E-A213-208F436B15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EDA7A-C3C7-44DD-9D69-EF21754979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10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95438"/>
            <a:ext cx="40386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595438"/>
            <a:ext cx="4040188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D96485C-A89D-4A06-A6B9-094000546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44A46DA-CC83-451C-833A-32B0CB2883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318D7A8-D3A3-44B1-9859-274AEFE0E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71CCF-66E6-4D46-92C8-FA61A69A33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445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62DCB654-753B-4C9A-B134-6CCD79ED17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D0F44D49-64BF-48C5-B32E-433FE7A15B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4D017797-3DA2-41F1-8A4E-564B00834E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3E482-DDAE-463D-8CCB-F64CBBCAC9E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29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52203B8B-2BEA-47AB-A753-D5046B7C6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5EC44EC1-F2CE-4136-B8FC-B80DFFAF9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8ED55016-3D1C-46D8-B2F8-A20B203301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7ED43-C2FC-49A6-A50A-A1D7E2BCD14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868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A3B8357F-7ABA-4D4D-8043-79299FD422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5DF66BD3-7025-4B74-AFB6-975FC2D57C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C12A22EE-989F-437C-9390-D14269C82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875F0-46F6-4CDB-97BB-F2B940CF15A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898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21894F-89F3-4F1D-A5A2-C5B1DD1D93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963F46E-4BC5-4803-BB14-C08DDFF5C2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3CF89B9-C465-4415-95C2-B3E822F809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5BD69-C110-4C3C-A71C-AF42C312D86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782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AFEC68B-D7C4-4DC7-BA30-AD8FAB68A7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88F9E1C-8D06-451C-BD46-FDB8F94252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0DF3ADA-0780-4307-8095-0AF59C047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73B69-A8F6-4DF7-9C9E-062C94F47A9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552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2965DAC-B85F-4154-BEEA-954F27B4DC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B0D1EB3-17E1-4CA3-9896-360428CD9A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01B0CFE-AB19-4924-B600-CF851CB7A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B00DA-D203-4D35-B820-E7EA8E76A97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06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787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1388" cy="585787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206C830-87C2-4EE7-9E2A-59D5B8CE44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E3DA185-1347-445F-94DE-26C176B212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28CF0ED-2D1C-416D-A86B-E61E25A743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00888-3ACF-4CAD-A40D-7A250DC355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576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7065FA63-B90E-4283-BE98-0BFE4CEDF0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31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D369DB2F-6EDF-4A97-937D-B043C5118A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595438"/>
            <a:ext cx="823118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xmlns="" id="{43DC76B0-4A8C-4D8D-86BB-812FBA2641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51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2" tIns="45711" rIns="91422" bIns="45711" numCol="1" anchor="t" anchorCtr="0" compatLnSpc="1"/>
          <a:lstStyle>
            <a:lvl1pPr eaLnBrk="1" hangingPunct="1">
              <a:buFontTx/>
              <a:buNone/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xmlns="" id="{B62F1961-5A92-4B30-9373-4B22AB5E6D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71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2" tIns="45711" rIns="91422" bIns="45711" numCol="1" anchor="t" anchorCtr="0" compatLnSpc="1"/>
          <a:lstStyle>
            <a:lvl1pPr algn="ctr" eaLnBrk="1" hangingPunct="1">
              <a:buFontTx/>
              <a:buNone/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xmlns="" id="{C1AF1FD9-3953-4E53-8951-5809C8841F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1575"/>
            <a:ext cx="21351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2" tIns="45711" rIns="91422" bIns="45711" numCol="1" anchor="t" anchorCtr="0" compatLnSpc="1"/>
          <a:lstStyle>
            <a:lvl1pPr algn="r" eaLnBrk="1" hangingPunct="1">
              <a:buFontTx/>
              <a:buNone/>
              <a:defRPr sz="1400"/>
            </a:lvl1pPr>
          </a:lstStyle>
          <a:p>
            <a:pPr>
              <a:defRPr/>
            </a:pPr>
            <a:fld id="{439595A2-9DBB-475B-8349-DE02BBE2EFC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4538" indent="-287338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  <a:ea typeface="+mn-ea"/>
        </a:defRPr>
      </a:lvl3pPr>
      <a:lvl4pPr marL="15986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</a:defRPr>
      </a:lvl4pPr>
      <a:lvl5pPr marL="2055813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+mn-ea"/>
        </a:defRPr>
      </a:lvl5pPr>
      <a:lvl6pPr marL="251333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+mn-ea"/>
        </a:defRPr>
      </a:lvl6pPr>
      <a:lvl7pPr marL="297053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+mn-ea"/>
        </a:defRPr>
      </a:lvl7pPr>
      <a:lvl8pPr marL="342773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+mn-ea"/>
        </a:defRPr>
      </a:lvl8pPr>
      <a:lvl9pPr marL="388493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2">
            <a:extLst>
              <a:ext uri="{FF2B5EF4-FFF2-40B4-BE49-F238E27FC236}">
                <a16:creationId xmlns:a16="http://schemas.microsoft.com/office/drawing/2014/main" xmlns="" id="{916E43B8-5A84-405E-8A63-6F1A84D5C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5248275"/>
            <a:ext cx="9161463" cy="1609725"/>
          </a:xfrm>
          <a:custGeom>
            <a:avLst/>
            <a:gdLst>
              <a:gd name="T0" fmla="*/ 0 w 9163051"/>
              <a:gd name="T1" fmla="*/ 628786 h 1609378"/>
              <a:gd name="T2" fmla="*/ 9161463 w 9163051"/>
              <a:gd name="T3" fmla="*/ 0 h 1609378"/>
              <a:gd name="T4" fmla="*/ 9142416 w 9163051"/>
              <a:gd name="T5" fmla="*/ 1609725 h 1609378"/>
              <a:gd name="T6" fmla="*/ 0 w 9163051"/>
              <a:gd name="T7" fmla="*/ 1609725 h 1609378"/>
              <a:gd name="T8" fmla="*/ 0 w 9163051"/>
              <a:gd name="T9" fmla="*/ 628786 h 16093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3051" h="1609378">
                <a:moveTo>
                  <a:pt x="0" y="628650"/>
                </a:moveTo>
                <a:lnTo>
                  <a:pt x="9163051" y="0"/>
                </a:lnTo>
                <a:lnTo>
                  <a:pt x="9144001" y="1609378"/>
                </a:lnTo>
                <a:lnTo>
                  <a:pt x="0" y="1609378"/>
                </a:lnTo>
                <a:lnTo>
                  <a:pt x="0" y="628650"/>
                </a:lnTo>
                <a:close/>
              </a:path>
            </a:pathLst>
          </a:custGeom>
          <a:solidFill>
            <a:srgbClr val="99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3" name="矩形 2">
            <a:extLst>
              <a:ext uri="{FF2B5EF4-FFF2-40B4-BE49-F238E27FC236}">
                <a16:creationId xmlns:a16="http://schemas.microsoft.com/office/drawing/2014/main" xmlns="" id="{BD46C092-A9A1-4C64-B74C-B740B586F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4305300"/>
            <a:ext cx="9161463" cy="1571625"/>
          </a:xfrm>
          <a:custGeom>
            <a:avLst/>
            <a:gdLst>
              <a:gd name="T0" fmla="*/ 0 w 9163051"/>
              <a:gd name="T1" fmla="*/ 1571625 h 1571972"/>
              <a:gd name="T2" fmla="*/ 9161463 w 9163051"/>
              <a:gd name="T3" fmla="*/ 943114 h 1571972"/>
              <a:gd name="T4" fmla="*/ 9161463 w 9163051"/>
              <a:gd name="T5" fmla="*/ 42853 h 1571972"/>
              <a:gd name="T6" fmla="*/ 0 w 9163051"/>
              <a:gd name="T7" fmla="*/ 0 h 1571972"/>
              <a:gd name="T8" fmla="*/ 0 w 9163051"/>
              <a:gd name="T9" fmla="*/ 1571625 h 1571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3051" h="1571972">
                <a:moveTo>
                  <a:pt x="0" y="1571972"/>
                </a:moveTo>
                <a:lnTo>
                  <a:pt x="9163051" y="943322"/>
                </a:lnTo>
                <a:lnTo>
                  <a:pt x="9163051" y="42862"/>
                </a:lnTo>
                <a:lnTo>
                  <a:pt x="0" y="0"/>
                </a:lnTo>
                <a:lnTo>
                  <a:pt x="0" y="1571972"/>
                </a:lnTo>
                <a:close/>
              </a:path>
            </a:pathLst>
          </a:cu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" name="矩形 2">
            <a:extLst>
              <a:ext uri="{FF2B5EF4-FFF2-40B4-BE49-F238E27FC236}">
                <a16:creationId xmlns:a16="http://schemas.microsoft.com/office/drawing/2014/main" xmlns="" id="{123DF40A-86D3-43C4-8063-21E5304E7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2665413"/>
            <a:ext cx="9163051" cy="1695450"/>
          </a:xfrm>
          <a:custGeom>
            <a:avLst/>
            <a:gdLst>
              <a:gd name="T0" fmla="*/ 0 w 9164854"/>
              <a:gd name="T1" fmla="*/ 483412 h 1695783"/>
              <a:gd name="T2" fmla="*/ 9146737 w 9164854"/>
              <a:gd name="T3" fmla="*/ 0 h 1695783"/>
              <a:gd name="T4" fmla="*/ 9162835 w 9164854"/>
              <a:gd name="T5" fmla="*/ 11444 h 1695783"/>
              <a:gd name="T6" fmla="*/ 9156487 w 9164854"/>
              <a:gd name="T7" fmla="*/ 1695450 h 1695783"/>
              <a:gd name="T8" fmla="*/ 0 w 9164854"/>
              <a:gd name="T9" fmla="*/ 1639899 h 1695783"/>
              <a:gd name="T10" fmla="*/ 0 w 9164854"/>
              <a:gd name="T11" fmla="*/ 483412 h 16957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64854" h="1695783">
                <a:moveTo>
                  <a:pt x="0" y="483507"/>
                </a:moveTo>
                <a:lnTo>
                  <a:pt x="9148537" y="0"/>
                </a:lnTo>
                <a:cubicBezTo>
                  <a:pt x="9145967" y="5403"/>
                  <a:pt x="9167208" y="6043"/>
                  <a:pt x="9164638" y="11446"/>
                </a:cubicBezTo>
                <a:cubicBezTo>
                  <a:pt x="9162522" y="572892"/>
                  <a:pt x="9160405" y="1134337"/>
                  <a:pt x="9158289" y="1695783"/>
                </a:cubicBezTo>
                <a:lnTo>
                  <a:pt x="0" y="1640221"/>
                </a:lnTo>
                <a:lnTo>
                  <a:pt x="0" y="483507"/>
                </a:lnTo>
                <a:close/>
              </a:path>
            </a:pathLst>
          </a:custGeom>
          <a:solidFill>
            <a:srgbClr val="8AC6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矩形 2">
            <a:extLst>
              <a:ext uri="{FF2B5EF4-FFF2-40B4-BE49-F238E27FC236}">
                <a16:creationId xmlns:a16="http://schemas.microsoft.com/office/drawing/2014/main" xmlns="" id="{5F589AD0-BDF1-4CA8-9E6F-15B3EE31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1701800"/>
            <a:ext cx="9167813" cy="1446213"/>
          </a:xfrm>
          <a:custGeom>
            <a:avLst/>
            <a:gdLst>
              <a:gd name="T0" fmla="*/ 0 w 9169401"/>
              <a:gd name="T1" fmla="*/ 1446213 h 1446786"/>
              <a:gd name="T2" fmla="*/ 9161237 w 9169401"/>
              <a:gd name="T3" fmla="*/ 967659 h 1446786"/>
              <a:gd name="T4" fmla="*/ 9167813 w 9169401"/>
              <a:gd name="T5" fmla="*/ 0 h 1446786"/>
              <a:gd name="T6" fmla="*/ 12698 w 9169401"/>
              <a:gd name="T7" fmla="*/ 317374 h 1446786"/>
              <a:gd name="T8" fmla="*/ 0 w 9169401"/>
              <a:gd name="T9" fmla="*/ 1446213 h 14467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9401" h="1446786">
                <a:moveTo>
                  <a:pt x="0" y="1446786"/>
                </a:moveTo>
                <a:lnTo>
                  <a:pt x="9162824" y="968042"/>
                </a:lnTo>
                <a:cubicBezTo>
                  <a:pt x="9165016" y="645361"/>
                  <a:pt x="9167209" y="322681"/>
                  <a:pt x="9169401" y="0"/>
                </a:cubicBezTo>
                <a:lnTo>
                  <a:pt x="12700" y="317500"/>
                </a:lnTo>
                <a:lnTo>
                  <a:pt x="0" y="144678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矩形 2">
            <a:extLst>
              <a:ext uri="{FF2B5EF4-FFF2-40B4-BE49-F238E27FC236}">
                <a16:creationId xmlns:a16="http://schemas.microsoft.com/office/drawing/2014/main" xmlns="" id="{CF120C52-8FB8-49CC-9FD6-D2ECCC99B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700" y="227013"/>
            <a:ext cx="9155113" cy="1792287"/>
          </a:xfrm>
          <a:custGeom>
            <a:avLst/>
            <a:gdLst>
              <a:gd name="T0" fmla="*/ 7936 w 9156701"/>
              <a:gd name="T1" fmla="*/ 1024653 h 1792621"/>
              <a:gd name="T2" fmla="*/ 9148537 w 9156701"/>
              <a:gd name="T3" fmla="*/ 0 h 1792621"/>
              <a:gd name="T4" fmla="*/ 9155113 w 9156701"/>
              <a:gd name="T5" fmla="*/ 1474846 h 1792621"/>
              <a:gd name="T6" fmla="*/ 0 w 9156701"/>
              <a:gd name="T7" fmla="*/ 1792287 h 1792621"/>
              <a:gd name="T8" fmla="*/ 7936 w 9156701"/>
              <a:gd name="T9" fmla="*/ 1024653 h 17926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56701" h="1792621">
                <a:moveTo>
                  <a:pt x="7937" y="1024844"/>
                </a:moveTo>
                <a:lnTo>
                  <a:pt x="9150124" y="0"/>
                </a:lnTo>
                <a:cubicBezTo>
                  <a:pt x="9152316" y="491707"/>
                  <a:pt x="9154509" y="983414"/>
                  <a:pt x="9156701" y="1475121"/>
                </a:cubicBezTo>
                <a:lnTo>
                  <a:pt x="0" y="1792621"/>
                </a:lnTo>
                <a:cubicBezTo>
                  <a:pt x="2646" y="1536695"/>
                  <a:pt x="5291" y="1280770"/>
                  <a:pt x="7937" y="102484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矩形 2">
            <a:extLst>
              <a:ext uri="{FF2B5EF4-FFF2-40B4-BE49-F238E27FC236}">
                <a16:creationId xmlns:a16="http://schemas.microsoft.com/office/drawing/2014/main" xmlns="" id="{9D40E93D-BFDD-4B7C-A8A2-65A72B11D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-23813"/>
            <a:ext cx="9153526" cy="1289051"/>
          </a:xfrm>
          <a:custGeom>
            <a:avLst/>
            <a:gdLst>
              <a:gd name="T0" fmla="*/ 192 w 9155305"/>
              <a:gd name="T1" fmla="*/ 1289051 h 1291210"/>
              <a:gd name="T2" fmla="*/ 9145364 w 9155305"/>
              <a:gd name="T3" fmla="*/ 251658 h 1291210"/>
              <a:gd name="T4" fmla="*/ 9153526 w 9155305"/>
              <a:gd name="T5" fmla="*/ 0 h 1291210"/>
              <a:gd name="T6" fmla="*/ 1779 w 9155305"/>
              <a:gd name="T7" fmla="*/ 25358 h 1291210"/>
              <a:gd name="T8" fmla="*/ 192 w 9155305"/>
              <a:gd name="T9" fmla="*/ 1289051 h 12912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55305" h="1291210">
                <a:moveTo>
                  <a:pt x="192" y="1291210"/>
                </a:moveTo>
                <a:lnTo>
                  <a:pt x="9147141" y="252079"/>
                </a:lnTo>
                <a:lnTo>
                  <a:pt x="9155305" y="0"/>
                </a:lnTo>
                <a:lnTo>
                  <a:pt x="1779" y="25400"/>
                </a:lnTo>
                <a:cubicBezTo>
                  <a:pt x="2838" y="439399"/>
                  <a:pt x="-867" y="877211"/>
                  <a:pt x="192" y="1291210"/>
                </a:cubicBezTo>
                <a:close/>
              </a:path>
            </a:pathLst>
          </a:custGeom>
          <a:solidFill>
            <a:srgbClr val="F179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5128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E722C3C6-BA38-46C1-AD65-3D9984CD1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4500563"/>
            <a:ext cx="90487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 Box 4">
            <a:extLst>
              <a:ext uri="{FF2B5EF4-FFF2-40B4-BE49-F238E27FC236}">
                <a16:creationId xmlns:a16="http://schemas.microsoft.com/office/drawing/2014/main" xmlns="" id="{2D832DA0-7CBB-4750-8B21-14CAEE420380}"/>
              </a:ext>
            </a:extLst>
          </p:cNvPr>
          <p:cNvSpPr txBox="1">
            <a:spLocks noChangeArrowheads="1"/>
          </p:cNvSpPr>
          <p:nvPr/>
        </p:nvSpPr>
        <p:spPr bwMode="auto">
          <a:xfrm rot="-179755">
            <a:off x="-6350" y="1903413"/>
            <a:ext cx="6481763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zh-CN" altLang="en-US" sz="6600">
                <a:solidFill>
                  <a:schemeClr val="bg1"/>
                </a:solidFill>
                <a:latin typeface="方正少儿简体" pitchFamily="65" charset="-122"/>
                <a:ea typeface="方正少儿简体" pitchFamily="65" charset="-122"/>
              </a:rPr>
              <a:t>中班家长会</a:t>
            </a:r>
            <a:r>
              <a:rPr lang="en-US" altLang="zh-CN" sz="6600">
                <a:solidFill>
                  <a:schemeClr val="bg1"/>
                </a:solidFill>
                <a:latin typeface="方正少儿简体" pitchFamily="65" charset="-122"/>
                <a:ea typeface="方正少儿简体" pitchFamily="65" charset="-122"/>
              </a:rPr>
              <a:t>PPT</a:t>
            </a:r>
            <a:endParaRPr lang="zh-CN" altLang="en-US" sz="6600">
              <a:solidFill>
                <a:schemeClr val="bg1"/>
              </a:solidFill>
              <a:latin typeface="方正少儿简体" pitchFamily="65" charset="-122"/>
              <a:ea typeface="方正少儿简体" pitchFamily="65" charset="-122"/>
            </a:endParaRPr>
          </a:p>
        </p:txBody>
      </p:sp>
      <p:sp>
        <p:nvSpPr>
          <p:cNvPr id="3082" name="Rectangle 17">
            <a:extLst>
              <a:ext uri="{FF2B5EF4-FFF2-40B4-BE49-F238E27FC236}">
                <a16:creationId xmlns:a16="http://schemas.microsoft.com/office/drawing/2014/main" xmlns="" id="{44D9DC38-1DAC-4E6F-85EA-8D7FC83C8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1400"/>
          </a:p>
        </p:txBody>
      </p:sp>
      <p:pic>
        <p:nvPicPr>
          <p:cNvPr id="5132" name="Picture 15" descr="H:\Files\4cbb49c3e377d8365aa20a00\abstract-design-with-beautiful-flowers2.png">
            <a:extLst>
              <a:ext uri="{FF2B5EF4-FFF2-40B4-BE49-F238E27FC236}">
                <a16:creationId xmlns:a16="http://schemas.microsoft.com/office/drawing/2014/main" xmlns="" id="{33364191-986E-4FD9-9852-9945DEA10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725613"/>
            <a:ext cx="4344987" cy="513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DFD3718B-B831-4B99-BB90-B670CC1E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75" y="2665413"/>
            <a:ext cx="155416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989212" y="3014732"/>
            <a:ext cx="45441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r>
              <a:rPr lang="zh-CN" altLang="en-US" dirty="0" smtClean="0"/>
              <a:t>    </a:t>
            </a:r>
            <a:r>
              <a:rPr lang="zh-CN" altLang="en-US" dirty="0" smtClean="0"/>
              <a:t>汇报时间：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1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3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7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9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C:\Documents and Settings\Administrator\桌面\图片1.png">
            <a:extLst>
              <a:ext uri="{FF2B5EF4-FFF2-40B4-BE49-F238E27FC236}">
                <a16:creationId xmlns:a16="http://schemas.microsoft.com/office/drawing/2014/main" xmlns="" id="{2CCD726E-116A-476E-A312-7A12E67F6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17" y="2632567"/>
            <a:ext cx="4230688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6">
            <a:extLst>
              <a:ext uri="{FF2B5EF4-FFF2-40B4-BE49-F238E27FC236}">
                <a16:creationId xmlns:a16="http://schemas.microsoft.com/office/drawing/2014/main" xmlns="" id="{BA05C977-FE81-4BCE-BCA6-EA16B8193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608388"/>
            <a:ext cx="4968875" cy="18097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4101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E3D426FD-D1F5-43F5-9559-D5B8A0A04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1116" flipH="1">
            <a:off x="1798638" y="2478088"/>
            <a:ext cx="12192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6" name="Group 6">
            <a:extLst>
              <a:ext uri="{FF2B5EF4-FFF2-40B4-BE49-F238E27FC236}">
                <a16:creationId xmlns:a16="http://schemas.microsoft.com/office/drawing/2014/main" xmlns="" id="{618642BF-AEFD-4FD3-BD63-9DB43D4793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5127" name="Picture 2">
              <a:extLst>
                <a:ext uri="{FF2B5EF4-FFF2-40B4-BE49-F238E27FC236}">
                  <a16:creationId xmlns:a16="http://schemas.microsoft.com/office/drawing/2014/main" xmlns="" id="{068C4E97-C9AF-4C03-8198-8435AF677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8" name="Picture 2">
              <a:extLst>
                <a:ext uri="{FF2B5EF4-FFF2-40B4-BE49-F238E27FC236}">
                  <a16:creationId xmlns:a16="http://schemas.microsoft.com/office/drawing/2014/main" xmlns="" id="{B27A8854-D3EA-471B-821F-54BC33FA6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9" name="Picture 2">
              <a:extLst>
                <a:ext uri="{FF2B5EF4-FFF2-40B4-BE49-F238E27FC236}">
                  <a16:creationId xmlns:a16="http://schemas.microsoft.com/office/drawing/2014/main" xmlns="" id="{3FFF5D5B-648B-47C0-AFA9-9735C5247F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0" name="Picture 2">
              <a:extLst>
                <a:ext uri="{FF2B5EF4-FFF2-40B4-BE49-F238E27FC236}">
                  <a16:creationId xmlns:a16="http://schemas.microsoft.com/office/drawing/2014/main" xmlns="" id="{688E861D-631E-4687-94A2-8D233206D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1.85185E-6 L 0.44063 1.85185E-6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20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2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4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MH_PageTitle">
            <a:extLst>
              <a:ext uri="{FF2B5EF4-FFF2-40B4-BE49-F238E27FC236}">
                <a16:creationId xmlns:a16="http://schemas.microsoft.com/office/drawing/2014/main" xmlns="" id="{CF0282D6-76B6-4DB0-B232-24D51C95DD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9850"/>
            <a:ext cx="8231188" cy="1143000"/>
          </a:xfrm>
        </p:spPr>
        <p:txBody>
          <a:bodyPr/>
          <a:lstStyle/>
          <a:p>
            <a:pPr eaLnBrk="1" hangingPunct="1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MH_Other_1">
            <a:extLst>
              <a:ext uri="{FF2B5EF4-FFF2-40B4-BE49-F238E27FC236}">
                <a16:creationId xmlns:a16="http://schemas.microsoft.com/office/drawing/2014/main" xmlns="" id="{DEAFB759-F3A9-4F79-9E19-90EFAD156FE9}"/>
              </a:ext>
            </a:extLst>
          </p:cNvPr>
          <p:cNvSpPr/>
          <p:nvPr/>
        </p:nvSpPr>
        <p:spPr>
          <a:xfrm>
            <a:off x="1211263" y="1347788"/>
            <a:ext cx="3287712" cy="1209675"/>
          </a:xfrm>
          <a:prstGeom prst="roundRect">
            <a:avLst>
              <a:gd name="adj" fmla="val 464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ea typeface="微软雅黑" panose="020B0503020204020204" pitchFamily="34" charset="-122"/>
            </a:endParaRPr>
          </a:p>
        </p:txBody>
      </p:sp>
      <p:sp>
        <p:nvSpPr>
          <p:cNvPr id="6" name="MH_SubTitle_1">
            <a:extLst>
              <a:ext uri="{FF2B5EF4-FFF2-40B4-BE49-F238E27FC236}">
                <a16:creationId xmlns:a16="http://schemas.microsoft.com/office/drawing/2014/main" xmlns="" id="{27BC8B5D-E7D0-4BC6-AA85-09DB71D31532}"/>
              </a:ext>
            </a:extLst>
          </p:cNvPr>
          <p:cNvSpPr/>
          <p:nvPr/>
        </p:nvSpPr>
        <p:spPr>
          <a:xfrm>
            <a:off x="1325563" y="1446213"/>
            <a:ext cx="3060700" cy="1012825"/>
          </a:xfrm>
          <a:prstGeom prst="roundRect">
            <a:avLst>
              <a:gd name="adj" fmla="val 464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432000" b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333333"/>
                </a:solidFill>
                <a:ea typeface="微软雅黑" panose="020B0503020204020204" pitchFamily="34" charset="-122"/>
              </a:rPr>
              <a:t>班级情况介绍</a:t>
            </a:r>
          </a:p>
        </p:txBody>
      </p:sp>
      <p:sp>
        <p:nvSpPr>
          <p:cNvPr id="7" name="MH_Other_2">
            <a:extLst>
              <a:ext uri="{FF2B5EF4-FFF2-40B4-BE49-F238E27FC236}">
                <a16:creationId xmlns:a16="http://schemas.microsoft.com/office/drawing/2014/main" xmlns="" id="{3F4AE5C4-51C0-4361-9B1B-989BF918C8CE}"/>
              </a:ext>
            </a:extLst>
          </p:cNvPr>
          <p:cNvSpPr/>
          <p:nvPr/>
        </p:nvSpPr>
        <p:spPr>
          <a:xfrm>
            <a:off x="3522663" y="1617663"/>
            <a:ext cx="958850" cy="874712"/>
          </a:xfrm>
          <a:custGeom>
            <a:avLst/>
            <a:gdLst>
              <a:gd name="connsiteX0" fmla="*/ 776377 w 785004"/>
              <a:gd name="connsiteY0" fmla="*/ 0 h 715992"/>
              <a:gd name="connsiteX1" fmla="*/ 439947 w 785004"/>
              <a:gd name="connsiteY1" fmla="*/ 0 h 715992"/>
              <a:gd name="connsiteX2" fmla="*/ 0 w 785004"/>
              <a:gd name="connsiteY2" fmla="*/ 715992 h 715992"/>
              <a:gd name="connsiteX3" fmla="*/ 785004 w 785004"/>
              <a:gd name="connsiteY3" fmla="*/ 715992 h 715992"/>
              <a:gd name="connsiteX4" fmla="*/ 776377 w 785004"/>
              <a:gd name="connsiteY4" fmla="*/ 0 h 7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004" h="715992">
                <a:moveTo>
                  <a:pt x="776377" y="0"/>
                </a:moveTo>
                <a:lnTo>
                  <a:pt x="439947" y="0"/>
                </a:lnTo>
                <a:lnTo>
                  <a:pt x="0" y="715992"/>
                </a:lnTo>
                <a:lnTo>
                  <a:pt x="785004" y="715992"/>
                </a:lnTo>
                <a:lnTo>
                  <a:pt x="7763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0" bIns="72000" anchor="b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rgbClr val="FFFFFF"/>
                </a:solidFill>
                <a:latin typeface="Agency FB" pitchFamily="34" charset="0"/>
                <a:ea typeface="方正姚体" panose="02010601030101010101" pitchFamily="2" charset="-122"/>
              </a:rPr>
              <a:t>01</a:t>
            </a:r>
            <a:endParaRPr lang="zh-CN" altLang="en-US" sz="3200" b="1">
              <a:solidFill>
                <a:srgbClr val="FFFFFF"/>
              </a:solidFill>
              <a:latin typeface="Agency FB" pitchFamily="34" charset="0"/>
              <a:ea typeface="方正姚体" panose="02010601030101010101" pitchFamily="2" charset="-122"/>
            </a:endParaRPr>
          </a:p>
        </p:txBody>
      </p:sp>
      <p:sp>
        <p:nvSpPr>
          <p:cNvPr id="9" name="MH_Other_3">
            <a:extLst>
              <a:ext uri="{FF2B5EF4-FFF2-40B4-BE49-F238E27FC236}">
                <a16:creationId xmlns:a16="http://schemas.microsoft.com/office/drawing/2014/main" xmlns="" id="{F0CAA172-E3E8-440B-AD5A-ACD120DA1EDB}"/>
              </a:ext>
            </a:extLst>
          </p:cNvPr>
          <p:cNvSpPr/>
          <p:nvPr/>
        </p:nvSpPr>
        <p:spPr>
          <a:xfrm flipH="1">
            <a:off x="4692650" y="2278063"/>
            <a:ext cx="3289300" cy="1209675"/>
          </a:xfrm>
          <a:prstGeom prst="roundRect">
            <a:avLst>
              <a:gd name="adj" fmla="val 464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ea typeface="微软雅黑" panose="020B0503020204020204" pitchFamily="34" charset="-122"/>
            </a:endParaRPr>
          </a:p>
        </p:txBody>
      </p:sp>
      <p:sp>
        <p:nvSpPr>
          <p:cNvPr id="10" name="MH_SubTitle_2">
            <a:extLst>
              <a:ext uri="{FF2B5EF4-FFF2-40B4-BE49-F238E27FC236}">
                <a16:creationId xmlns:a16="http://schemas.microsoft.com/office/drawing/2014/main" xmlns="" id="{4F19FB6D-21C0-4E93-AF77-211D4D997F25}"/>
              </a:ext>
            </a:extLst>
          </p:cNvPr>
          <p:cNvSpPr/>
          <p:nvPr/>
        </p:nvSpPr>
        <p:spPr>
          <a:xfrm flipH="1">
            <a:off x="4806950" y="2376488"/>
            <a:ext cx="3060700" cy="1012825"/>
          </a:xfrm>
          <a:prstGeom prst="roundRect">
            <a:avLst>
              <a:gd name="adj" fmla="val 464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72000" bIns="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333333"/>
                </a:solidFill>
                <a:ea typeface="微软雅黑" panose="020B0503020204020204" pitchFamily="34" charset="-122"/>
              </a:rPr>
              <a:t>学习习惯方面</a:t>
            </a:r>
          </a:p>
        </p:txBody>
      </p:sp>
      <p:sp>
        <p:nvSpPr>
          <p:cNvPr id="11" name="MH_Other_4">
            <a:extLst>
              <a:ext uri="{FF2B5EF4-FFF2-40B4-BE49-F238E27FC236}">
                <a16:creationId xmlns:a16="http://schemas.microsoft.com/office/drawing/2014/main" xmlns="" id="{E0DD60E9-BCC5-4254-9726-C49DB52A5FF1}"/>
              </a:ext>
            </a:extLst>
          </p:cNvPr>
          <p:cNvSpPr/>
          <p:nvPr/>
        </p:nvSpPr>
        <p:spPr>
          <a:xfrm flipH="1">
            <a:off x="4710113" y="2547938"/>
            <a:ext cx="958850" cy="874712"/>
          </a:xfrm>
          <a:custGeom>
            <a:avLst/>
            <a:gdLst>
              <a:gd name="connsiteX0" fmla="*/ 776377 w 785004"/>
              <a:gd name="connsiteY0" fmla="*/ 0 h 715992"/>
              <a:gd name="connsiteX1" fmla="*/ 439947 w 785004"/>
              <a:gd name="connsiteY1" fmla="*/ 0 h 715992"/>
              <a:gd name="connsiteX2" fmla="*/ 0 w 785004"/>
              <a:gd name="connsiteY2" fmla="*/ 715992 h 715992"/>
              <a:gd name="connsiteX3" fmla="*/ 785004 w 785004"/>
              <a:gd name="connsiteY3" fmla="*/ 715992 h 715992"/>
              <a:gd name="connsiteX4" fmla="*/ 776377 w 785004"/>
              <a:gd name="connsiteY4" fmla="*/ 0 h 7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004" h="715992">
                <a:moveTo>
                  <a:pt x="776377" y="0"/>
                </a:moveTo>
                <a:lnTo>
                  <a:pt x="439947" y="0"/>
                </a:lnTo>
                <a:lnTo>
                  <a:pt x="0" y="715992"/>
                </a:lnTo>
                <a:lnTo>
                  <a:pt x="785004" y="715992"/>
                </a:lnTo>
                <a:lnTo>
                  <a:pt x="776377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72000" anchor="b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rgbClr val="FFFFFF"/>
                </a:solidFill>
                <a:latin typeface="Agency FB" pitchFamily="34" charset="0"/>
                <a:ea typeface="方正姚体" panose="02010601030101010101" pitchFamily="2" charset="-122"/>
              </a:rPr>
              <a:t>02</a:t>
            </a:r>
            <a:endParaRPr lang="zh-CN" altLang="en-US" sz="3200" b="1">
              <a:solidFill>
                <a:srgbClr val="FFFFFF"/>
              </a:solidFill>
              <a:latin typeface="Agency FB" pitchFamily="34" charset="0"/>
              <a:ea typeface="方正姚体" panose="02010601030101010101" pitchFamily="2" charset="-122"/>
            </a:endParaRPr>
          </a:p>
        </p:txBody>
      </p:sp>
      <p:sp>
        <p:nvSpPr>
          <p:cNvPr id="13" name="MH_Other_5">
            <a:extLst>
              <a:ext uri="{FF2B5EF4-FFF2-40B4-BE49-F238E27FC236}">
                <a16:creationId xmlns:a16="http://schemas.microsoft.com/office/drawing/2014/main" xmlns="" id="{EC310D5A-39C9-489D-A1EA-399BB2F64ECF}"/>
              </a:ext>
            </a:extLst>
          </p:cNvPr>
          <p:cNvSpPr/>
          <p:nvPr/>
        </p:nvSpPr>
        <p:spPr>
          <a:xfrm>
            <a:off x="1211263" y="3208338"/>
            <a:ext cx="3287712" cy="1211262"/>
          </a:xfrm>
          <a:prstGeom prst="roundRect">
            <a:avLst>
              <a:gd name="adj" fmla="val 4648"/>
            </a:avLst>
          </a:prstGeom>
          <a:solidFill>
            <a:srgbClr val="8AC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ea typeface="微软雅黑" panose="020B0503020204020204" pitchFamily="34" charset="-122"/>
            </a:endParaRPr>
          </a:p>
        </p:txBody>
      </p:sp>
      <p:sp>
        <p:nvSpPr>
          <p:cNvPr id="14" name="MH_SubTitle_3">
            <a:extLst>
              <a:ext uri="{FF2B5EF4-FFF2-40B4-BE49-F238E27FC236}">
                <a16:creationId xmlns:a16="http://schemas.microsoft.com/office/drawing/2014/main" xmlns="" id="{7E3717AE-0278-4CB9-AD55-B502D4520970}"/>
              </a:ext>
            </a:extLst>
          </p:cNvPr>
          <p:cNvSpPr/>
          <p:nvPr/>
        </p:nvSpPr>
        <p:spPr>
          <a:xfrm>
            <a:off x="1325563" y="3306763"/>
            <a:ext cx="3060700" cy="1014412"/>
          </a:xfrm>
          <a:prstGeom prst="roundRect">
            <a:avLst>
              <a:gd name="adj" fmla="val 464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432000" b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333333"/>
                </a:solidFill>
                <a:ea typeface="微软雅黑" panose="020B0503020204020204" pitchFamily="34" charset="-122"/>
              </a:rPr>
              <a:t>主要保育工作</a:t>
            </a:r>
          </a:p>
        </p:txBody>
      </p:sp>
      <p:sp>
        <p:nvSpPr>
          <p:cNvPr id="15" name="MH_Other_6">
            <a:extLst>
              <a:ext uri="{FF2B5EF4-FFF2-40B4-BE49-F238E27FC236}">
                <a16:creationId xmlns:a16="http://schemas.microsoft.com/office/drawing/2014/main" xmlns="" id="{001801C4-82F6-42F3-9892-54E99BC64E85}"/>
              </a:ext>
            </a:extLst>
          </p:cNvPr>
          <p:cNvSpPr/>
          <p:nvPr/>
        </p:nvSpPr>
        <p:spPr>
          <a:xfrm>
            <a:off x="3522663" y="3478213"/>
            <a:ext cx="958850" cy="874712"/>
          </a:xfrm>
          <a:custGeom>
            <a:avLst/>
            <a:gdLst>
              <a:gd name="connsiteX0" fmla="*/ 776377 w 785004"/>
              <a:gd name="connsiteY0" fmla="*/ 0 h 715992"/>
              <a:gd name="connsiteX1" fmla="*/ 439947 w 785004"/>
              <a:gd name="connsiteY1" fmla="*/ 0 h 715992"/>
              <a:gd name="connsiteX2" fmla="*/ 0 w 785004"/>
              <a:gd name="connsiteY2" fmla="*/ 715992 h 715992"/>
              <a:gd name="connsiteX3" fmla="*/ 785004 w 785004"/>
              <a:gd name="connsiteY3" fmla="*/ 715992 h 715992"/>
              <a:gd name="connsiteX4" fmla="*/ 776377 w 785004"/>
              <a:gd name="connsiteY4" fmla="*/ 0 h 7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004" h="715992">
                <a:moveTo>
                  <a:pt x="776377" y="0"/>
                </a:moveTo>
                <a:lnTo>
                  <a:pt x="439947" y="0"/>
                </a:lnTo>
                <a:lnTo>
                  <a:pt x="0" y="715992"/>
                </a:lnTo>
                <a:lnTo>
                  <a:pt x="785004" y="715992"/>
                </a:lnTo>
                <a:lnTo>
                  <a:pt x="776377" y="0"/>
                </a:lnTo>
                <a:close/>
              </a:path>
            </a:pathLst>
          </a:custGeom>
          <a:solidFill>
            <a:srgbClr val="8AC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0" bIns="72000" anchor="b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Agency FB" pitchFamily="34" charset="0"/>
                <a:ea typeface="方正姚体" panose="02010601030101010101" pitchFamily="2" charset="-122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Agency FB" pitchFamily="34" charset="0"/>
              <a:ea typeface="方正姚体" panose="02010601030101010101" pitchFamily="2" charset="-122"/>
            </a:endParaRPr>
          </a:p>
        </p:txBody>
      </p:sp>
      <p:sp>
        <p:nvSpPr>
          <p:cNvPr id="17" name="MH_Other_7">
            <a:extLst>
              <a:ext uri="{FF2B5EF4-FFF2-40B4-BE49-F238E27FC236}">
                <a16:creationId xmlns:a16="http://schemas.microsoft.com/office/drawing/2014/main" xmlns="" id="{57DAAFB7-F194-480B-88DA-59D29B76021D}"/>
              </a:ext>
            </a:extLst>
          </p:cNvPr>
          <p:cNvSpPr/>
          <p:nvPr/>
        </p:nvSpPr>
        <p:spPr>
          <a:xfrm flipH="1">
            <a:off x="4692650" y="4140200"/>
            <a:ext cx="3289300" cy="1209675"/>
          </a:xfrm>
          <a:prstGeom prst="roundRect">
            <a:avLst>
              <a:gd name="adj" fmla="val 4648"/>
            </a:avLst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ea typeface="微软雅黑" panose="020B0503020204020204" pitchFamily="34" charset="-122"/>
            </a:endParaRPr>
          </a:p>
        </p:txBody>
      </p:sp>
      <p:sp>
        <p:nvSpPr>
          <p:cNvPr id="18" name="MH_SubTitle_4">
            <a:extLst>
              <a:ext uri="{FF2B5EF4-FFF2-40B4-BE49-F238E27FC236}">
                <a16:creationId xmlns:a16="http://schemas.microsoft.com/office/drawing/2014/main" xmlns="" id="{D6A8ECD6-5802-42A8-8D06-593422263A40}"/>
              </a:ext>
            </a:extLst>
          </p:cNvPr>
          <p:cNvSpPr/>
          <p:nvPr/>
        </p:nvSpPr>
        <p:spPr>
          <a:xfrm flipH="1">
            <a:off x="4806950" y="4238625"/>
            <a:ext cx="3060700" cy="1012825"/>
          </a:xfrm>
          <a:prstGeom prst="roundRect">
            <a:avLst>
              <a:gd name="adj" fmla="val 464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72000" bIns="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333333"/>
                </a:solidFill>
                <a:ea typeface="微软雅黑" panose="020B0503020204020204" pitchFamily="34" charset="-122"/>
              </a:rPr>
              <a:t>本学期重大活动</a:t>
            </a:r>
          </a:p>
        </p:txBody>
      </p:sp>
      <p:sp>
        <p:nvSpPr>
          <p:cNvPr id="19" name="MH_Other_8">
            <a:extLst>
              <a:ext uri="{FF2B5EF4-FFF2-40B4-BE49-F238E27FC236}">
                <a16:creationId xmlns:a16="http://schemas.microsoft.com/office/drawing/2014/main" xmlns="" id="{7D778092-3FFD-4DB6-8DDA-798A09AC8088}"/>
              </a:ext>
            </a:extLst>
          </p:cNvPr>
          <p:cNvSpPr/>
          <p:nvPr/>
        </p:nvSpPr>
        <p:spPr>
          <a:xfrm flipH="1">
            <a:off x="4710113" y="4410075"/>
            <a:ext cx="958850" cy="874713"/>
          </a:xfrm>
          <a:custGeom>
            <a:avLst/>
            <a:gdLst>
              <a:gd name="connsiteX0" fmla="*/ 776377 w 785004"/>
              <a:gd name="connsiteY0" fmla="*/ 0 h 715992"/>
              <a:gd name="connsiteX1" fmla="*/ 439947 w 785004"/>
              <a:gd name="connsiteY1" fmla="*/ 0 h 715992"/>
              <a:gd name="connsiteX2" fmla="*/ 0 w 785004"/>
              <a:gd name="connsiteY2" fmla="*/ 715992 h 715992"/>
              <a:gd name="connsiteX3" fmla="*/ 785004 w 785004"/>
              <a:gd name="connsiteY3" fmla="*/ 715992 h 715992"/>
              <a:gd name="connsiteX4" fmla="*/ 776377 w 785004"/>
              <a:gd name="connsiteY4" fmla="*/ 0 h 7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004" h="715992">
                <a:moveTo>
                  <a:pt x="776377" y="0"/>
                </a:moveTo>
                <a:lnTo>
                  <a:pt x="439947" y="0"/>
                </a:lnTo>
                <a:lnTo>
                  <a:pt x="0" y="715992"/>
                </a:lnTo>
                <a:lnTo>
                  <a:pt x="785004" y="715992"/>
                </a:lnTo>
                <a:lnTo>
                  <a:pt x="776377" y="0"/>
                </a:lnTo>
                <a:close/>
              </a:path>
            </a:pathLst>
          </a:cu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72000" anchor="b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rgbClr val="FFFFFF"/>
                </a:solidFill>
                <a:latin typeface="Agency FB" pitchFamily="34" charset="0"/>
                <a:ea typeface="方正姚体" panose="02010601030101010101" pitchFamily="2" charset="-122"/>
              </a:rPr>
              <a:t>04</a:t>
            </a:r>
            <a:endParaRPr lang="zh-CN" altLang="en-US" sz="3200" b="1">
              <a:solidFill>
                <a:srgbClr val="FFFFFF"/>
              </a:solidFill>
              <a:latin typeface="Agency FB" pitchFamily="34" charset="0"/>
              <a:ea typeface="方正姚体" panose="02010601030101010101" pitchFamily="2" charset="-122"/>
            </a:endParaRPr>
          </a:p>
        </p:txBody>
      </p:sp>
      <p:sp>
        <p:nvSpPr>
          <p:cNvPr id="21" name="MH_Other_9">
            <a:extLst>
              <a:ext uri="{FF2B5EF4-FFF2-40B4-BE49-F238E27FC236}">
                <a16:creationId xmlns:a16="http://schemas.microsoft.com/office/drawing/2014/main" xmlns="" id="{38DD180B-366C-421F-BE71-15F55BA645D3}"/>
              </a:ext>
            </a:extLst>
          </p:cNvPr>
          <p:cNvSpPr/>
          <p:nvPr/>
        </p:nvSpPr>
        <p:spPr>
          <a:xfrm>
            <a:off x="1211263" y="5070475"/>
            <a:ext cx="3287712" cy="1209675"/>
          </a:xfrm>
          <a:prstGeom prst="roundRect">
            <a:avLst>
              <a:gd name="adj" fmla="val 4648"/>
            </a:avLst>
          </a:prstGeom>
          <a:solidFill>
            <a:srgbClr val="85A6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ea typeface="微软雅黑" panose="020B0503020204020204" pitchFamily="34" charset="-122"/>
            </a:endParaRPr>
          </a:p>
        </p:txBody>
      </p:sp>
      <p:sp>
        <p:nvSpPr>
          <p:cNvPr id="22" name="MH_SubTitle_5">
            <a:extLst>
              <a:ext uri="{FF2B5EF4-FFF2-40B4-BE49-F238E27FC236}">
                <a16:creationId xmlns:a16="http://schemas.microsoft.com/office/drawing/2014/main" xmlns="" id="{E7DE4B10-64DF-47F5-BFD1-12393A5438EE}"/>
              </a:ext>
            </a:extLst>
          </p:cNvPr>
          <p:cNvSpPr/>
          <p:nvPr/>
        </p:nvSpPr>
        <p:spPr>
          <a:xfrm>
            <a:off x="1325563" y="5168900"/>
            <a:ext cx="3060700" cy="1012825"/>
          </a:xfrm>
          <a:prstGeom prst="roundRect">
            <a:avLst>
              <a:gd name="adj" fmla="val 464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432000" bIns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333333"/>
                </a:solidFill>
                <a:ea typeface="微软雅黑" panose="020B0503020204020204" pitchFamily="34" charset="-122"/>
              </a:rPr>
              <a:t>家长协助及育儿经验</a:t>
            </a:r>
          </a:p>
        </p:txBody>
      </p:sp>
      <p:sp>
        <p:nvSpPr>
          <p:cNvPr id="23" name="MH_Other_10">
            <a:extLst>
              <a:ext uri="{FF2B5EF4-FFF2-40B4-BE49-F238E27FC236}">
                <a16:creationId xmlns:a16="http://schemas.microsoft.com/office/drawing/2014/main" xmlns="" id="{0C71C516-8F09-493F-B252-7582B7E4DF36}"/>
              </a:ext>
            </a:extLst>
          </p:cNvPr>
          <p:cNvSpPr/>
          <p:nvPr/>
        </p:nvSpPr>
        <p:spPr>
          <a:xfrm>
            <a:off x="3522663" y="5340350"/>
            <a:ext cx="958850" cy="874713"/>
          </a:xfrm>
          <a:custGeom>
            <a:avLst/>
            <a:gdLst>
              <a:gd name="connsiteX0" fmla="*/ 776377 w 785004"/>
              <a:gd name="connsiteY0" fmla="*/ 0 h 715992"/>
              <a:gd name="connsiteX1" fmla="*/ 439947 w 785004"/>
              <a:gd name="connsiteY1" fmla="*/ 0 h 715992"/>
              <a:gd name="connsiteX2" fmla="*/ 0 w 785004"/>
              <a:gd name="connsiteY2" fmla="*/ 715992 h 715992"/>
              <a:gd name="connsiteX3" fmla="*/ 785004 w 785004"/>
              <a:gd name="connsiteY3" fmla="*/ 715992 h 715992"/>
              <a:gd name="connsiteX4" fmla="*/ 776377 w 785004"/>
              <a:gd name="connsiteY4" fmla="*/ 0 h 7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004" h="715992">
                <a:moveTo>
                  <a:pt x="776377" y="0"/>
                </a:moveTo>
                <a:lnTo>
                  <a:pt x="439947" y="0"/>
                </a:lnTo>
                <a:lnTo>
                  <a:pt x="0" y="715992"/>
                </a:lnTo>
                <a:lnTo>
                  <a:pt x="785004" y="715992"/>
                </a:lnTo>
                <a:lnTo>
                  <a:pt x="776377" y="0"/>
                </a:lnTo>
                <a:close/>
              </a:path>
            </a:pathLst>
          </a:custGeom>
          <a:solidFill>
            <a:srgbClr val="85A6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0" rIns="0" bIns="72000" anchor="b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>
                <a:solidFill>
                  <a:srgbClr val="FFFFFF"/>
                </a:solidFill>
                <a:latin typeface="Agency FB" pitchFamily="34" charset="0"/>
                <a:ea typeface="方正姚体" panose="02010601030101010101" pitchFamily="2" charset="-122"/>
              </a:rPr>
              <a:t>05</a:t>
            </a:r>
            <a:endParaRPr lang="zh-CN" altLang="en-US" sz="3200" b="1">
              <a:solidFill>
                <a:srgbClr val="FFFFFF"/>
              </a:solidFill>
              <a:latin typeface="Agency FB" pitchFamily="34" charset="0"/>
              <a:ea typeface="方正姚体" panose="02010601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8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19">
            <a:extLst>
              <a:ext uri="{FF2B5EF4-FFF2-40B4-BE49-F238E27FC236}">
                <a16:creationId xmlns:a16="http://schemas.microsoft.com/office/drawing/2014/main" xmlns="" id="{23223D4E-C59D-4CF6-B05F-8E211E968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375" y="833438"/>
            <a:ext cx="676275" cy="660400"/>
          </a:xfrm>
          <a:prstGeom prst="ellipse">
            <a:avLst/>
          </a:prstGeom>
          <a:solidFill>
            <a:srgbClr val="D9D9D9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47" name="椭圆 2">
            <a:extLst>
              <a:ext uri="{FF2B5EF4-FFF2-40B4-BE49-F238E27FC236}">
                <a16:creationId xmlns:a16="http://schemas.microsoft.com/office/drawing/2014/main" xmlns="" id="{0AD30825-12F7-4CF4-B660-12C9D0538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5288" y="5516563"/>
            <a:ext cx="1438276" cy="1441450"/>
          </a:xfrm>
          <a:prstGeom prst="ellipse">
            <a:avLst/>
          </a:prstGeom>
          <a:solidFill>
            <a:srgbClr val="D9D9D9">
              <a:alpha val="7882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220" name="Group 4">
            <a:extLst>
              <a:ext uri="{FF2B5EF4-FFF2-40B4-BE49-F238E27FC236}">
                <a16:creationId xmlns:a16="http://schemas.microsoft.com/office/drawing/2014/main" xmlns="" id="{13D2C1AC-8248-4147-A715-AD4AB9ABF109}"/>
              </a:ext>
            </a:extLst>
          </p:cNvPr>
          <p:cNvGrpSpPr>
            <a:grpSpLocks/>
          </p:cNvGrpSpPr>
          <p:nvPr/>
        </p:nvGrpSpPr>
        <p:grpSpPr bwMode="auto">
          <a:xfrm>
            <a:off x="-158750" y="-360363"/>
            <a:ext cx="1581150" cy="1198563"/>
            <a:chOff x="0" y="0"/>
            <a:chExt cx="1582737" cy="1200310"/>
          </a:xfrm>
        </p:grpSpPr>
        <p:sp>
          <p:nvSpPr>
            <p:cNvPr id="9229" name="Rectangle 4">
              <a:extLst>
                <a:ext uri="{FF2B5EF4-FFF2-40B4-BE49-F238E27FC236}">
                  <a16:creationId xmlns:a16="http://schemas.microsoft.com/office/drawing/2014/main" xmlns="" id="{DE1231B3-4453-4E9E-A9E0-8B7A47303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62" y="362030"/>
              <a:ext cx="97155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9230" name="Text Box 5">
              <a:extLst>
                <a:ext uri="{FF2B5EF4-FFF2-40B4-BE49-F238E27FC236}">
                  <a16:creationId xmlns:a16="http://schemas.microsoft.com/office/drawing/2014/main" xmlns="" id="{5053E5C9-F38E-4B49-BB60-5E86A8C408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073131">
              <a:off x="0" y="0"/>
              <a:ext cx="1582737" cy="1200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7200">
                  <a:solidFill>
                    <a:schemeClr val="bg1"/>
                  </a:solidFill>
                  <a:latin typeface="Impact" panose="020B0806030902050204" pitchFamily="34" charset="0"/>
                  <a:ea typeface="Cube" pitchFamily="2" charset="-122"/>
                </a:rPr>
                <a:t>01</a:t>
              </a:r>
            </a:p>
          </p:txBody>
        </p:sp>
      </p:grpSp>
      <p:sp>
        <p:nvSpPr>
          <p:cNvPr id="9221" name="Rectangle 4">
            <a:extLst>
              <a:ext uri="{FF2B5EF4-FFF2-40B4-BE49-F238E27FC236}">
                <a16:creationId xmlns:a16="http://schemas.microsoft.com/office/drawing/2014/main" xmlns="" id="{9A761475-B537-46D8-8A06-82E384EE6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6152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829B55F6-8008-4772-BE9A-BB73DBACF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5492750"/>
            <a:ext cx="60166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椭圆 16">
            <a:extLst>
              <a:ext uri="{FF2B5EF4-FFF2-40B4-BE49-F238E27FC236}">
                <a16:creationId xmlns:a16="http://schemas.microsoft.com/office/drawing/2014/main" xmlns="" id="{AD250D7B-1FA2-4D44-B711-D3D3B0A16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3838575"/>
            <a:ext cx="1295400" cy="1319213"/>
          </a:xfrm>
          <a:prstGeom prst="ellipse">
            <a:avLst/>
          </a:prstGeom>
          <a:solidFill>
            <a:srgbClr val="D9D9D9">
              <a:alpha val="4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54" name="椭圆 17">
            <a:extLst>
              <a:ext uri="{FF2B5EF4-FFF2-40B4-BE49-F238E27FC236}">
                <a16:creationId xmlns:a16="http://schemas.microsoft.com/office/drawing/2014/main" xmlns="" id="{91634B27-4D0C-4D2F-A128-26C70F5E8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2217738"/>
            <a:ext cx="2178050" cy="2147887"/>
          </a:xfrm>
          <a:prstGeom prst="ellipse">
            <a:avLst/>
          </a:prstGeom>
          <a:solidFill>
            <a:srgbClr val="D9D9D9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55" name="椭圆 18">
            <a:extLst>
              <a:ext uri="{FF2B5EF4-FFF2-40B4-BE49-F238E27FC236}">
                <a16:creationId xmlns:a16="http://schemas.microsoft.com/office/drawing/2014/main" xmlns="" id="{E9870EAB-C720-4507-862F-4B45D3BB8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3450" y="2297113"/>
            <a:ext cx="906463" cy="922337"/>
          </a:xfrm>
          <a:prstGeom prst="ellipse">
            <a:avLst/>
          </a:prstGeom>
          <a:solidFill>
            <a:srgbClr val="D9D9D9">
              <a:alpha val="3882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26" name="Picture 15" descr="H:\Files\4cbb49c3e377d8365aa20a00\abstract-design-with-beautiful-flowers2.png">
            <a:extLst>
              <a:ext uri="{FF2B5EF4-FFF2-40B4-BE49-F238E27FC236}">
                <a16:creationId xmlns:a16="http://schemas.microsoft.com/office/drawing/2014/main" xmlns="" id="{20CEF5AE-23DB-4176-A2D6-EFA2B43C9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3627438"/>
            <a:ext cx="27209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3BF0C225-AB2F-453C-BD00-F944BAF21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65625"/>
            <a:ext cx="973137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2">
            <a:extLst>
              <a:ext uri="{FF2B5EF4-FFF2-40B4-BE49-F238E27FC236}">
                <a16:creationId xmlns:a16="http://schemas.microsoft.com/office/drawing/2014/main" xmlns="" id="{109B580A-078C-4ECE-9DA2-71AD402A1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2392363"/>
            <a:ext cx="5759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latin typeface="微软雅黑" panose="020B0503020204020204" pitchFamily="34" charset="-122"/>
                <a:ea typeface="微软雅黑" panose="020B0503020204020204" pitchFamily="34" charset="-122"/>
              </a:rPr>
              <a:t>班级情况介绍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7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9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3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5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1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1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1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53" grpId="0" animBg="1"/>
      <p:bldP spid="6154" grpId="0" animBg="1"/>
      <p:bldP spid="6155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xmlns="" id="{E02713D7-622D-4D14-9678-09421EA19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6152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76C28933-C630-4283-8D79-AB6DD876E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5492750"/>
            <a:ext cx="601663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5" descr="H:\Files\4cbb49c3e377d8365aa20a00\abstract-design-with-beautiful-flowers2.png">
            <a:extLst>
              <a:ext uri="{FF2B5EF4-FFF2-40B4-BE49-F238E27FC236}">
                <a16:creationId xmlns:a16="http://schemas.microsoft.com/office/drawing/2014/main" xmlns="" id="{9D7E3D66-F6A6-4A13-AE25-F32A151B0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3627438"/>
            <a:ext cx="27209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CFE3B5C2-331F-453F-AA7A-390F8E0CF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65625"/>
            <a:ext cx="973137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文本框 2">
            <a:extLst>
              <a:ext uri="{FF2B5EF4-FFF2-40B4-BE49-F238E27FC236}">
                <a16:creationId xmlns:a16="http://schemas.microsoft.com/office/drawing/2014/main" xmlns="" id="{79A72F3D-F4A4-44FD-BEE6-42565BFD0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88" y="395288"/>
            <a:ext cx="82343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学生结构：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本班共有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名幼儿，其中女孩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名，男孩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名。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老师结构：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本班共有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位老师，我叫邦邦，是中一班班主任。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年龄：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获奖经历：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年获得广州市级骨干教师的称号。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我们对工作都很认真负责，对孩子也很有耐心和细心。</a:t>
            </a:r>
            <a:endParaRPr lang="en-US" altLang="zh-CN" sz="24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希望各位家长以后多多支持我们的工作。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7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9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3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15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4" grpId="1"/>
      <p:bldP spid="717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bstract-design-with-beautiful-flowers1">
            <a:extLst>
              <a:ext uri="{FF2B5EF4-FFF2-40B4-BE49-F238E27FC236}">
                <a16:creationId xmlns:a16="http://schemas.microsoft.com/office/drawing/2014/main" xmlns="" id="{002EC25E-3848-4C22-B41A-8C59C53C6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5573713"/>
            <a:ext cx="246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abstract-design-with-beautiful-flowers1">
            <a:extLst>
              <a:ext uri="{FF2B5EF4-FFF2-40B4-BE49-F238E27FC236}">
                <a16:creationId xmlns:a16="http://schemas.microsoft.com/office/drawing/2014/main" xmlns="" id="{533C7EB0-233D-4446-AB4E-FE877F7A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958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 descr="abstract-design-with-beautiful-flowers1">
            <a:extLst>
              <a:ext uri="{FF2B5EF4-FFF2-40B4-BE49-F238E27FC236}">
                <a16:creationId xmlns:a16="http://schemas.microsoft.com/office/drawing/2014/main" xmlns="" id="{60939BAF-C84B-48DF-9F35-901E5C420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bstract-design-with-beautiful-flowers1">
            <a:extLst>
              <a:ext uri="{FF2B5EF4-FFF2-40B4-BE49-F238E27FC236}">
                <a16:creationId xmlns:a16="http://schemas.microsoft.com/office/drawing/2014/main" xmlns="" id="{010C3D32-7E38-4045-B4A0-B69FA8716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543550"/>
            <a:ext cx="4048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4">
            <a:extLst>
              <a:ext uri="{FF2B5EF4-FFF2-40B4-BE49-F238E27FC236}">
                <a16:creationId xmlns:a16="http://schemas.microsoft.com/office/drawing/2014/main" xmlns="" id="{A03A5F5F-0F73-41F6-A491-E09E6A025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3319" name="Group 7">
            <a:extLst>
              <a:ext uri="{FF2B5EF4-FFF2-40B4-BE49-F238E27FC236}">
                <a16:creationId xmlns:a16="http://schemas.microsoft.com/office/drawing/2014/main" xmlns="" id="{516F72B6-AB57-4780-8914-3927AE14AB26}"/>
              </a:ext>
            </a:extLst>
          </p:cNvPr>
          <p:cNvGrpSpPr>
            <a:grpSpLocks/>
          </p:cNvGrpSpPr>
          <p:nvPr/>
        </p:nvGrpSpPr>
        <p:grpSpPr bwMode="auto">
          <a:xfrm>
            <a:off x="-158750" y="-360363"/>
            <a:ext cx="1581150" cy="1198563"/>
            <a:chOff x="0" y="0"/>
            <a:chExt cx="1582737" cy="1200310"/>
          </a:xfrm>
        </p:grpSpPr>
        <p:sp>
          <p:nvSpPr>
            <p:cNvPr id="13330" name="Rectangle 2">
              <a:extLst>
                <a:ext uri="{FF2B5EF4-FFF2-40B4-BE49-F238E27FC236}">
                  <a16:creationId xmlns:a16="http://schemas.microsoft.com/office/drawing/2014/main" xmlns="" id="{BE4386E0-E0F6-4102-910B-EAE60C213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62" y="362030"/>
              <a:ext cx="971550" cy="83343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31" name="Text Box 4">
              <a:extLst>
                <a:ext uri="{FF2B5EF4-FFF2-40B4-BE49-F238E27FC236}">
                  <a16:creationId xmlns:a16="http://schemas.microsoft.com/office/drawing/2014/main" xmlns="" id="{7555F7EF-D9E0-43DE-BF81-09C6E8AB4D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073131">
              <a:off x="0" y="0"/>
              <a:ext cx="1582737" cy="1200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7200">
                  <a:solidFill>
                    <a:schemeClr val="bg1"/>
                  </a:solidFill>
                  <a:latin typeface="Impact" panose="020B0806030902050204" pitchFamily="34" charset="0"/>
                  <a:ea typeface="Cube" pitchFamily="2" charset="-122"/>
                </a:rPr>
                <a:t>02</a:t>
              </a:r>
            </a:p>
          </p:txBody>
        </p:sp>
      </p:grpSp>
      <p:sp>
        <p:nvSpPr>
          <p:cNvPr id="7178" name="Oval 15">
            <a:extLst>
              <a:ext uri="{FF2B5EF4-FFF2-40B4-BE49-F238E27FC236}">
                <a16:creationId xmlns:a16="http://schemas.microsoft.com/office/drawing/2014/main" xmlns="" id="{E9EA34FB-6691-4956-B7C9-3B372C144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221163"/>
            <a:ext cx="684213" cy="719137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79" name="Oval 14">
            <a:extLst>
              <a:ext uri="{FF2B5EF4-FFF2-40B4-BE49-F238E27FC236}">
                <a16:creationId xmlns:a16="http://schemas.microsoft.com/office/drawing/2014/main" xmlns="" id="{C0684744-740E-4F91-A7BD-3A571255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3789363"/>
            <a:ext cx="1943100" cy="2301875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80" name="Oval 12">
            <a:extLst>
              <a:ext uri="{FF2B5EF4-FFF2-40B4-BE49-F238E27FC236}">
                <a16:creationId xmlns:a16="http://schemas.microsoft.com/office/drawing/2014/main" xmlns="" id="{D15998BA-B88E-48F5-B86E-EAF978D72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700" y="990600"/>
            <a:ext cx="1296988" cy="1584325"/>
          </a:xfrm>
          <a:prstGeom prst="ellipse">
            <a:avLst/>
          </a:prstGeom>
          <a:solidFill>
            <a:srgbClr val="CCCC00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81" name="Oval 13">
            <a:extLst>
              <a:ext uri="{FF2B5EF4-FFF2-40B4-BE49-F238E27FC236}">
                <a16:creationId xmlns:a16="http://schemas.microsoft.com/office/drawing/2014/main" xmlns="" id="{2262FFC2-1AD3-40E4-A2EE-CAA01F2D9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592388"/>
            <a:ext cx="1728787" cy="2232025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82" name="Oval 22">
            <a:extLst>
              <a:ext uri="{FF2B5EF4-FFF2-40B4-BE49-F238E27FC236}">
                <a16:creationId xmlns:a16="http://schemas.microsoft.com/office/drawing/2014/main" xmlns="" id="{33931467-5462-4D79-A917-E616C57CC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813" y="4222750"/>
            <a:ext cx="611187" cy="719138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3325" name="Picture 5" descr="abstract-design-with-beautiful-flowers1">
            <a:extLst>
              <a:ext uri="{FF2B5EF4-FFF2-40B4-BE49-F238E27FC236}">
                <a16:creationId xmlns:a16="http://schemas.microsoft.com/office/drawing/2014/main" xmlns="" id="{7F0699AF-3D05-43AC-A020-1423141B3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20891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5" descr="abstract-design-with-beautiful-flowers1">
            <a:extLst>
              <a:ext uri="{FF2B5EF4-FFF2-40B4-BE49-F238E27FC236}">
                <a16:creationId xmlns:a16="http://schemas.microsoft.com/office/drawing/2014/main" xmlns="" id="{E062489B-E579-4124-A8ED-ABEFC0E7F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157788"/>
            <a:ext cx="12938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5" descr="abstract-design-with-beautiful-flowers1">
            <a:extLst>
              <a:ext uri="{FF2B5EF4-FFF2-40B4-BE49-F238E27FC236}">
                <a16:creationId xmlns:a16="http://schemas.microsoft.com/office/drawing/2014/main" xmlns="" id="{A6ECECB4-CC35-4C81-BB50-52FBEE81B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7" descr="abstract-design-with-beautiful-flowers1">
            <a:extLst>
              <a:ext uri="{FF2B5EF4-FFF2-40B4-BE49-F238E27FC236}">
                <a16:creationId xmlns:a16="http://schemas.microsoft.com/office/drawing/2014/main" xmlns="" id="{B196E2E8-3D0D-46B3-AB4A-70746DA32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913438"/>
            <a:ext cx="2476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C7EEC1FE-9202-4701-8CC5-646F11C37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2392363"/>
            <a:ext cx="5759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latin typeface="微软雅黑" panose="020B0503020204020204" pitchFamily="34" charset="-122"/>
                <a:ea typeface="微软雅黑" panose="020B0503020204020204" pitchFamily="34" charset="-122"/>
              </a:rPr>
              <a:t>学习习惯方面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528 -0.01829 C 0.00816 -0.03403 0.03854 -0.01319 0.05382 0.02732 C 0.06944 0.06875 0.06406 0.11412 0.04062 0.13033 C 0.01701 0.1456 0.0118 0.19097 0.02726 0.23171 C 0.04288 0.27338 0.07326 0.29491 0.0967 0.27917 " pathEditMode="relative" rAng="3800349" ptsTypes="fffff">
                                      <p:cBhvr>
                                        <p:cTn id="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00" y="14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2.31214E-7 C 0.02482 -0.0104 0.05277 0.01688 0.06284 0.06012 C 0.07361 0.07214 0.04618 0.07399 0.04062 0.08277 C 0.03507 0.09156 0.0335 0.08879 0.02951 0.11237 C 0.00434 0.12301 0.0059 0.18081 0.01649 0.22497 C 0.02673 0.26798 0.05069 0.32786 0.07552 0.31746 " pathEditMode="relative" rAng="0" ptsTypes="ffafff">
                                      <p:cBhvr>
                                        <p:cTn id="12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800" y="15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21965E-6 L 0.02344 0.05087 C 0.02969 0.07561 0.01389 0.08879 0.00434 0.10151 C 0.00139 0.11191 -0.01337 0.12463 -0.01788 0.14382 C -0.0191 0.16324 0.00035 0.19076 -0.00347 0.21781 C -0.01701 0.23839 -0.03733 0.28763 -0.04115 0.30636 " pathEditMode="relative" rAng="0" ptsTypes="FffasF">
                                      <p:cBhvr>
                                        <p:cTn id="1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4.27746E-6 L -0.01059 0.06683 C -0.01302 0.08093 -0.00434 0.09688 -0.00434 0.11908 C -0.00434 0.14405 -0.01302 0.16902 -0.01059 0.18313 C -0.00712 0.19862 0.00243 0.19607 0.0059 0.21665 C 0.00955 0.23723 0.0099 0.28763 0.01094 0.30636 " pathEditMode="relative" rAng="0" ptsTypes="FfffsF">
                                      <p:cBhvr>
                                        <p:cTn id="16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5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79" grpId="0" animBg="1"/>
      <p:bldP spid="7180" grpId="0" animBg="1"/>
      <p:bldP spid="7181" grpId="0" animBg="1"/>
      <p:bldP spid="7182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bstract-design-with-beautiful-flowers1">
            <a:extLst>
              <a:ext uri="{FF2B5EF4-FFF2-40B4-BE49-F238E27FC236}">
                <a16:creationId xmlns:a16="http://schemas.microsoft.com/office/drawing/2014/main" xmlns="" id="{E8FD8BEF-5E6F-4543-9324-BEC7F5473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5573713"/>
            <a:ext cx="246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abstract-design-with-beautiful-flowers1">
            <a:extLst>
              <a:ext uri="{FF2B5EF4-FFF2-40B4-BE49-F238E27FC236}">
                <a16:creationId xmlns:a16="http://schemas.microsoft.com/office/drawing/2014/main" xmlns="" id="{874DB56E-419D-4107-8276-3D55803C9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958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 descr="abstract-design-with-beautiful-flowers1">
            <a:extLst>
              <a:ext uri="{FF2B5EF4-FFF2-40B4-BE49-F238E27FC236}">
                <a16:creationId xmlns:a16="http://schemas.microsoft.com/office/drawing/2014/main" xmlns="" id="{EB8557D5-87EC-472D-BEAB-4BCFBBDB5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bstract-design-with-beautiful-flowers1">
            <a:extLst>
              <a:ext uri="{FF2B5EF4-FFF2-40B4-BE49-F238E27FC236}">
                <a16:creationId xmlns:a16="http://schemas.microsoft.com/office/drawing/2014/main" xmlns="" id="{81D2FFE4-1847-4246-86CD-8A7F79C4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543550"/>
            <a:ext cx="4048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4">
            <a:extLst>
              <a:ext uri="{FF2B5EF4-FFF2-40B4-BE49-F238E27FC236}">
                <a16:creationId xmlns:a16="http://schemas.microsoft.com/office/drawing/2014/main" xmlns="" id="{E0FD1521-6E12-4696-B147-D564A701B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78" name="Oval 15">
            <a:extLst>
              <a:ext uri="{FF2B5EF4-FFF2-40B4-BE49-F238E27FC236}">
                <a16:creationId xmlns:a16="http://schemas.microsoft.com/office/drawing/2014/main" xmlns="" id="{7EAAE7C9-A0F2-4CB6-996C-6534994AF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221163"/>
            <a:ext cx="684213" cy="719137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5368" name="Picture 5" descr="abstract-design-with-beautiful-flowers1">
            <a:extLst>
              <a:ext uri="{FF2B5EF4-FFF2-40B4-BE49-F238E27FC236}">
                <a16:creationId xmlns:a16="http://schemas.microsoft.com/office/drawing/2014/main" xmlns="" id="{BCC4BEC0-1599-4F85-B1FB-B274A4A9D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20891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5" descr="abstract-design-with-beautiful-flowers1">
            <a:extLst>
              <a:ext uri="{FF2B5EF4-FFF2-40B4-BE49-F238E27FC236}">
                <a16:creationId xmlns:a16="http://schemas.microsoft.com/office/drawing/2014/main" xmlns="" id="{681B1386-5CA0-47FB-84CC-0268A45B1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157788"/>
            <a:ext cx="12938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5" descr="abstract-design-with-beautiful-flowers1">
            <a:extLst>
              <a:ext uri="{FF2B5EF4-FFF2-40B4-BE49-F238E27FC236}">
                <a16:creationId xmlns:a16="http://schemas.microsoft.com/office/drawing/2014/main" xmlns="" id="{8067D70D-6765-4C93-A030-58264D09B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7" descr="abstract-design-with-beautiful-flowers1">
            <a:extLst>
              <a:ext uri="{FF2B5EF4-FFF2-40B4-BE49-F238E27FC236}">
                <a16:creationId xmlns:a16="http://schemas.microsoft.com/office/drawing/2014/main" xmlns="" id="{F0424549-D0B2-4D9C-9EC3-61FA788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913438"/>
            <a:ext cx="2476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文本框 18">
            <a:extLst>
              <a:ext uri="{FF2B5EF4-FFF2-40B4-BE49-F238E27FC236}">
                <a16:creationId xmlns:a16="http://schemas.microsoft.com/office/drawing/2014/main" xmlns="" id="{5509AFB6-1D73-457E-B494-A656D1710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188913"/>
            <a:ext cx="8856662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2400" b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一、中班幼儿的年龄特点</a:t>
            </a:r>
            <a:endParaRPr lang="en-US" altLang="zh-CN" sz="2400" b="1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Aft>
                <a:spcPts val="600"/>
              </a:spcAft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、注意力集中了。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集中精力从事某种活动的时间延长，小班一堂课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分钟，中班为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20-25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分钟。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、能动能静。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反应快，动作灵活，活泼好动特点在中班孩子身上表现尤为突出。他们总是不停变换姿势和活动方式：如动动手、伸伸腿或做小动作、自由奔跑等，不能很好地控制自己，显得比小班幼儿自由放松。因此，孩子与孩子间容易产生肢体的接触，特别是一些比较调皮的孩子会有攻击性行为，这是中班孩子一个较普遍的特点。所以本学期老师会不停地提醒孩子接下去该做什么了，帮助他们养成幼儿园生活、学习的规律。</a:t>
            </a:r>
          </a:p>
        </p:txBody>
      </p:sp>
      <p:sp>
        <p:nvSpPr>
          <p:cNvPr id="9229" name="矩形 1">
            <a:extLst>
              <a:ext uri="{FF2B5EF4-FFF2-40B4-BE49-F238E27FC236}">
                <a16:creationId xmlns:a16="http://schemas.microsoft.com/office/drawing/2014/main" xmlns="" id="{DD7E1381-4A72-4D21-8EB2-5BD8444FE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4165600"/>
            <a:ext cx="55657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、嘴巴甜。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这一阶段的孩子连贯性语言开始发展，运用语言交往的积极性明显提高。比较爱讲话，甚至不分场合和时间，甚至讨好老师，比如喜欢在老师面前告状。根据这个特点，我们要求孩子回答问题要完整说完一句话。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528 -0.01829 C 0.00816 -0.03403 0.03854 -0.01319 0.05382 0.02732 C 0.06944 0.06875 0.06406 0.11412 0.04062 0.13033 C 0.01701 0.1456 0.0118 0.19097 0.02726 0.23171 C 0.04288 0.27338 0.07326 0.29491 0.0967 0.27917 " pathEditMode="relative" rAng="3800349" ptsTypes="fffff">
                                      <p:cBhvr>
                                        <p:cTn id="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00" y="14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2.31214E-7 C 0.02482 -0.0104 0.05277 0.01688 0.06284 0.06012 C 0.07361 0.07214 0.04618 0.07399 0.04062 0.08277 C 0.03507 0.09156 0.0335 0.08879 0.02951 0.11237 C 0.00434 0.12301 0.0059 0.18081 0.01649 0.22497 C 0.02673 0.26798 0.05069 0.32786 0.07552 0.31746 " pathEditMode="relative" rAng="0" ptsTypes="ffafff">
                                      <p:cBhvr>
                                        <p:cTn id="12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800" y="15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21965E-6 L 0.02344 0.05087 C 0.02969 0.07561 0.01389 0.08879 0.00434 0.10151 C 0.00139 0.11191 -0.01337 0.12463 -0.01788 0.14382 C -0.0191 0.16324 0.00035 0.19076 -0.00347 0.21781 C -0.01701 0.23839 -0.03733 0.28763 -0.04115 0.30636 " pathEditMode="relative" rAng="0" ptsTypes="FffasF">
                                      <p:cBhvr>
                                        <p:cTn id="1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4.27746E-6 L -0.01059 0.06683 C -0.01302 0.08093 -0.00434 0.09688 -0.00434 0.11908 C -0.00434 0.14405 -0.01302 0.16902 -0.01059 0.18313 C -0.00712 0.19862 0.00243 0.19607 0.0059 0.21665 C 0.00955 0.23723 0.0099 0.28763 0.01094 0.30636 " pathEditMode="relative" rAng="0" ptsTypes="FfffsF">
                                      <p:cBhvr>
                                        <p:cTn id="16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5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9228" grpId="0"/>
      <p:bldP spid="9228" grpId="1"/>
      <p:bldP spid="9228" grpId="2"/>
      <p:bldP spid="9228" grpId="3"/>
      <p:bldP spid="9228" grpId="4"/>
      <p:bldP spid="9228" grpId="5"/>
      <p:bldP spid="9229" grpId="0"/>
      <p:bldP spid="92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bstract-design-with-beautiful-flowers1">
            <a:extLst>
              <a:ext uri="{FF2B5EF4-FFF2-40B4-BE49-F238E27FC236}">
                <a16:creationId xmlns:a16="http://schemas.microsoft.com/office/drawing/2014/main" xmlns="" id="{1940054A-4B8C-4E55-8BEC-56ADB8A03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5573713"/>
            <a:ext cx="246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abstract-design-with-beautiful-flowers1">
            <a:extLst>
              <a:ext uri="{FF2B5EF4-FFF2-40B4-BE49-F238E27FC236}">
                <a16:creationId xmlns:a16="http://schemas.microsoft.com/office/drawing/2014/main" xmlns="" id="{35EAF140-E3C8-4552-B3C9-AFA4A1696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958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 descr="abstract-design-with-beautiful-flowers1">
            <a:extLst>
              <a:ext uri="{FF2B5EF4-FFF2-40B4-BE49-F238E27FC236}">
                <a16:creationId xmlns:a16="http://schemas.microsoft.com/office/drawing/2014/main" xmlns="" id="{10A63F9E-6DF7-4CD8-85D0-6DC883E15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bstract-design-with-beautiful-flowers1">
            <a:extLst>
              <a:ext uri="{FF2B5EF4-FFF2-40B4-BE49-F238E27FC236}">
                <a16:creationId xmlns:a16="http://schemas.microsoft.com/office/drawing/2014/main" xmlns="" id="{655EB1FA-A7C5-4E15-A14D-CA111E76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543550"/>
            <a:ext cx="4048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4">
            <a:extLst>
              <a:ext uri="{FF2B5EF4-FFF2-40B4-BE49-F238E27FC236}">
                <a16:creationId xmlns:a16="http://schemas.microsoft.com/office/drawing/2014/main" xmlns="" id="{D771D802-EDD1-417C-9968-6B499CDE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78" name="Oval 15">
            <a:extLst>
              <a:ext uri="{FF2B5EF4-FFF2-40B4-BE49-F238E27FC236}">
                <a16:creationId xmlns:a16="http://schemas.microsoft.com/office/drawing/2014/main" xmlns="" id="{BA29F911-ABDC-4183-ABBE-FA7479178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221163"/>
            <a:ext cx="684213" cy="719137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7416" name="Picture 5" descr="abstract-design-with-beautiful-flowers1">
            <a:extLst>
              <a:ext uri="{FF2B5EF4-FFF2-40B4-BE49-F238E27FC236}">
                <a16:creationId xmlns:a16="http://schemas.microsoft.com/office/drawing/2014/main" xmlns="" id="{9BC0A017-B60D-4B2F-89C5-A6DD69CFE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20891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5" descr="abstract-design-with-beautiful-flowers1">
            <a:extLst>
              <a:ext uri="{FF2B5EF4-FFF2-40B4-BE49-F238E27FC236}">
                <a16:creationId xmlns:a16="http://schemas.microsoft.com/office/drawing/2014/main" xmlns="" id="{A7FF6249-F6A1-4BED-ACF9-7503407B8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157788"/>
            <a:ext cx="12938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5" descr="abstract-design-with-beautiful-flowers1">
            <a:extLst>
              <a:ext uri="{FF2B5EF4-FFF2-40B4-BE49-F238E27FC236}">
                <a16:creationId xmlns:a16="http://schemas.microsoft.com/office/drawing/2014/main" xmlns="" id="{33DA2314-6FBE-4AC2-AA5A-69555F1D1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7" descr="abstract-design-with-beautiful-flowers1">
            <a:extLst>
              <a:ext uri="{FF2B5EF4-FFF2-40B4-BE49-F238E27FC236}">
                <a16:creationId xmlns:a16="http://schemas.microsoft.com/office/drawing/2014/main" xmlns="" id="{BA86D94D-9DDA-44D1-BC19-466A17C6F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913438"/>
            <a:ext cx="2476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文本框 18">
            <a:extLst>
              <a:ext uri="{FF2B5EF4-FFF2-40B4-BE49-F238E27FC236}">
                <a16:creationId xmlns:a16="http://schemas.microsoft.com/office/drawing/2014/main" xmlns="" id="{BB1D653B-08F1-4A24-89F1-B7C74AAF1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188913"/>
            <a:ext cx="8856662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、孩子产生攻击性行为增多。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第一，幼儿平时喜欢看一些攻击性强的电视，如警匪片、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奥特曼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等，幼儿的模仿力较强，好奇心也较强，他们平时看了攻击性强的镜头，如奥特曼打怪兽后就想尝尝当宇宙英雄的感觉。于是来到幼儿园就把其他小朋友当作怪兽打，结果被打疼的幼儿就哭着来告诉老师。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第二，现在的孩子都养尊处优，在家里当惯了小公主，小皇子，要什么给什么的日子。因此在幼儿园里受了一点委屈就动手打人。 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第三，攻击性行为和肢体摩擦是中班孩子的一个特点，到了这个年龄孩子会产生渴望与人交往的心理，但是往往力不从心，不知道如何发起交往，因此才会有肢体的冲突。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6AC8198-573E-4CBD-A035-30B99EA4E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37755">
            <a:off x="4900613" y="4495800"/>
            <a:ext cx="1309687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0318BC8-B8A7-4912-A5CE-4D217D5F9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3013" y="5170488"/>
            <a:ext cx="2303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家长应当怎么做？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528 -0.01829 C 0.00816 -0.03403 0.03854 -0.01319 0.05382 0.02732 C 0.06944 0.06875 0.06406 0.11412 0.04062 0.13033 C 0.01701 0.1456 0.0118 0.19097 0.02726 0.23171 C 0.04288 0.27338 0.07326 0.29491 0.0967 0.27917 " pathEditMode="relative" rAng="3800349" ptsTypes="fffff">
                                      <p:cBhvr>
                                        <p:cTn id="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00" y="14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2.31214E-7 C 0.02482 -0.0104 0.05277 0.01688 0.06284 0.06012 C 0.07361 0.07214 0.04618 0.07399 0.04062 0.08277 C 0.03507 0.09156 0.0335 0.08879 0.02951 0.11237 C 0.00434 0.12301 0.0059 0.18081 0.01649 0.22497 C 0.02673 0.26798 0.05069 0.32786 0.07552 0.31746 " pathEditMode="relative" rAng="0" ptsTypes="ffafff">
                                      <p:cBhvr>
                                        <p:cTn id="12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800" y="15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21965E-6 L 0.02344 0.05087 C 0.02969 0.07561 0.01389 0.08879 0.00434 0.10151 C 0.00139 0.11191 -0.01337 0.12463 -0.01788 0.14382 C -0.0191 0.16324 0.00035 0.19076 -0.00347 0.21781 C -0.01701 0.23839 -0.03733 0.28763 -0.04115 0.30636 " pathEditMode="relative" rAng="0" ptsTypes="FffasF">
                                      <p:cBhvr>
                                        <p:cTn id="1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4.27746E-6 L -0.01059 0.06683 C -0.01302 0.08093 -0.00434 0.09688 -0.00434 0.11908 C -0.00434 0.14405 -0.01302 0.16902 -0.01059 0.18313 C -0.00712 0.19862 0.00243 0.19607 0.0059 0.21665 C 0.00955 0.23723 0.0099 0.28763 0.01094 0.30636 " pathEditMode="relative" rAng="0" ptsTypes="FfffsF">
                                      <p:cBhvr>
                                        <p:cTn id="16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5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10252" grpId="0"/>
      <p:bldP spid="10252" grpId="1"/>
      <p:bldP spid="10252" grpId="2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bstract-design-with-beautiful-flowers1">
            <a:extLst>
              <a:ext uri="{FF2B5EF4-FFF2-40B4-BE49-F238E27FC236}">
                <a16:creationId xmlns:a16="http://schemas.microsoft.com/office/drawing/2014/main" xmlns="" id="{A63D2F75-ABEE-4A64-A62B-4462AD342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5573713"/>
            <a:ext cx="2460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abstract-design-with-beautiful-flowers1">
            <a:extLst>
              <a:ext uri="{FF2B5EF4-FFF2-40B4-BE49-F238E27FC236}">
                <a16:creationId xmlns:a16="http://schemas.microsoft.com/office/drawing/2014/main" xmlns="" id="{3E78B8BD-8E99-450F-B466-0884F8A9F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958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 descr="abstract-design-with-beautiful-flowers1">
            <a:extLst>
              <a:ext uri="{FF2B5EF4-FFF2-40B4-BE49-F238E27FC236}">
                <a16:creationId xmlns:a16="http://schemas.microsoft.com/office/drawing/2014/main" xmlns="" id="{1080CD88-4437-4184-9EAF-1CEE9C8EB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bstract-design-with-beautiful-flowers1">
            <a:extLst>
              <a:ext uri="{FF2B5EF4-FFF2-40B4-BE49-F238E27FC236}">
                <a16:creationId xmlns:a16="http://schemas.microsoft.com/office/drawing/2014/main" xmlns="" id="{17E6D7D5-2BE0-4107-8DCD-38850DD3F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543550"/>
            <a:ext cx="4048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4">
            <a:extLst>
              <a:ext uri="{FF2B5EF4-FFF2-40B4-BE49-F238E27FC236}">
                <a16:creationId xmlns:a16="http://schemas.microsoft.com/office/drawing/2014/main" xmlns="" id="{31A4E484-259E-470B-BB31-911280026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178" name="Oval 15">
            <a:extLst>
              <a:ext uri="{FF2B5EF4-FFF2-40B4-BE49-F238E27FC236}">
                <a16:creationId xmlns:a16="http://schemas.microsoft.com/office/drawing/2014/main" xmlns="" id="{77C88543-CB11-469F-BC52-A72253AD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4221163"/>
            <a:ext cx="684213" cy="719137"/>
          </a:xfrm>
          <a:prstGeom prst="ellipse">
            <a:avLst/>
          </a:prstGeom>
          <a:solidFill>
            <a:srgbClr val="CCCC00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9464" name="Picture 5" descr="abstract-design-with-beautiful-flowers1">
            <a:extLst>
              <a:ext uri="{FF2B5EF4-FFF2-40B4-BE49-F238E27FC236}">
                <a16:creationId xmlns:a16="http://schemas.microsoft.com/office/drawing/2014/main" xmlns="" id="{4B8E83C4-1294-46EE-AA23-4A7649964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208915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5" descr="abstract-design-with-beautiful-flowers1">
            <a:extLst>
              <a:ext uri="{FF2B5EF4-FFF2-40B4-BE49-F238E27FC236}">
                <a16:creationId xmlns:a16="http://schemas.microsoft.com/office/drawing/2014/main" xmlns="" id="{47021C7E-FFB2-4C24-ABB5-6F694F096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5157788"/>
            <a:ext cx="12938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5" descr="abstract-design-with-beautiful-flowers1">
            <a:extLst>
              <a:ext uri="{FF2B5EF4-FFF2-40B4-BE49-F238E27FC236}">
                <a16:creationId xmlns:a16="http://schemas.microsoft.com/office/drawing/2014/main" xmlns="" id="{95208A4C-05E6-4829-A00E-02D1BCD71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5048250"/>
            <a:ext cx="4064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7" descr="abstract-design-with-beautiful-flowers1">
            <a:extLst>
              <a:ext uri="{FF2B5EF4-FFF2-40B4-BE49-F238E27FC236}">
                <a16:creationId xmlns:a16="http://schemas.microsoft.com/office/drawing/2014/main" xmlns="" id="{75F285C5-7B56-405B-8AE6-931A70578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5913438"/>
            <a:ext cx="24765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文本框 18">
            <a:extLst>
              <a:ext uri="{FF2B5EF4-FFF2-40B4-BE49-F238E27FC236}">
                <a16:creationId xmlns:a16="http://schemas.microsoft.com/office/drawing/2014/main" xmlns="" id="{03C8164D-D350-4984-A5E0-2E43C92E3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763588"/>
            <a:ext cx="684053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这需要我们正确对待，耐心地在实际生活中多教孩子一些正确的交往方式，多鼓励。不要采取简单的方法去制止和责备。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我希望家长能摆好一个心态，就是孩子本身并不是有意识地去“打架”，所以希望家长谅解，也多配合我们的工作，在活动中向幼儿灌输团结友爱的思想。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比如多多向幼儿讲述一些团结友爱的故事，激发幼儿的团结意识，和我们一起指导幼儿正确与人交往的技巧，减少幼儿攻击性行为的产生。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528 -0.01829 C 0.00816 -0.03403 0.03854 -0.01319 0.05382 0.02732 C 0.06944 0.06875 0.06406 0.11412 0.04062 0.13033 C 0.01701 0.1456 0.0118 0.19097 0.02726 0.23171 C 0.04288 0.27338 0.07326 0.29491 0.0967 0.27917 " pathEditMode="relative" rAng="3800349" ptsTypes="fffff">
                                      <p:cBhvr>
                                        <p:cTn id="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00" y="14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3994 0.0669 C 0.04896 0.08102 0.054 0.10208 0.054 0.12407 C 0.054 0.14907 0.04896 0.16898 0.03994 0.1831 C 0.02709 0.19861 -0.0092 0.19607 -0.02274 0.21667 C -0.03628 0.23727 -0.03732 0.28773 -0.04114 0.30625 " pathEditMode="relative" rAng="0" ptsTypes="FfffsF">
                                      <p:cBhvr>
                                        <p:cTn id="1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6 2.31214E-7 C 0.02482 -0.0104 0.05277 0.01688 0.06284 0.06012 C 0.07361 0.07214 0.04618 0.07399 0.04062 0.08277 C 0.03507 0.09156 0.0335 0.08879 0.02951 0.11237 C 0.00434 0.12301 0.0059 0.18081 0.01649 0.22497 C 0.02673 0.26798 0.05069 0.32786 0.07552 0.31746 " pathEditMode="relative" rAng="0" ptsTypes="ffafff">
                                      <p:cBhvr>
                                        <p:cTn id="12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800" y="15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21965E-6 L 0.02344 0.05087 C 0.02969 0.07561 0.01389 0.08879 0.00434 0.10151 C 0.00139 0.11191 -0.01337 0.12463 -0.01788 0.14382 C -0.0191 0.16324 0.00035 0.19076 -0.00347 0.21781 C -0.01701 0.23839 -0.03733 0.28763 -0.04115 0.30636 " pathEditMode="relative" rAng="0" ptsTypes="FffasF">
                                      <p:cBhvr>
                                        <p:cTn id="14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" y="15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4.27746E-6 L -0.01059 0.06683 C -0.01302 0.08093 -0.00434 0.09688 -0.00434 0.11908 C -0.00434 0.14405 -0.01302 0.16902 -0.01059 0.18313 C -0.00712 0.19862 0.00243 0.19607 0.0059 0.21665 C 0.00955 0.23723 0.0099 0.28763 0.01094 0.30636 " pathEditMode="relative" rAng="0" ptsTypes="FfffsF">
                                      <p:cBhvr>
                                        <p:cTn id="16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15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5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11276" grpId="0"/>
      <p:bldP spid="1127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xmlns="" id="{B34183BB-2D35-49E2-A767-69FB7B92C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291" name="文本框 18">
            <a:extLst>
              <a:ext uri="{FF2B5EF4-FFF2-40B4-BE49-F238E27FC236}">
                <a16:creationId xmlns:a16="http://schemas.microsoft.com/office/drawing/2014/main" xmlns="" id="{D652F40F-92A9-4979-A4F2-D12EC08C4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3" y="722313"/>
            <a:ext cx="739775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健康（请老师在这里补充使用的教材名字）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、适应幼儿园的生活，情绪稳定；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、生活、卫生习惯良好，有基本的生活自理能力；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、有初步的安全和健康知识； 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、喜欢参加体育活动。                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292" name="组合 1">
            <a:extLst>
              <a:ext uri="{FF2B5EF4-FFF2-40B4-BE49-F238E27FC236}">
                <a16:creationId xmlns:a16="http://schemas.microsoft.com/office/drawing/2014/main" xmlns="" id="{FA477C68-F295-46F8-B308-514D198A5B5F}"/>
              </a:ext>
            </a:extLst>
          </p:cNvPr>
          <p:cNvGrpSpPr>
            <a:grpSpLocks/>
          </p:cNvGrpSpPr>
          <p:nvPr/>
        </p:nvGrpSpPr>
        <p:grpSpPr bwMode="auto">
          <a:xfrm rot="-5400000">
            <a:off x="-1976437" y="3033713"/>
            <a:ext cx="5680075" cy="790575"/>
            <a:chOff x="628650" y="1099964"/>
            <a:chExt cx="7920038" cy="1104900"/>
          </a:xfrm>
        </p:grpSpPr>
        <p:sp>
          <p:nvSpPr>
            <p:cNvPr id="13" name="MH_Other_1">
              <a:extLst>
                <a:ext uri="{FF2B5EF4-FFF2-40B4-BE49-F238E27FC236}">
                  <a16:creationId xmlns:a16="http://schemas.microsoft.com/office/drawing/2014/main" xmlns="" id="{7F94A8D9-246A-4CA3-97C7-A753385A14CF}"/>
                </a:ext>
              </a:extLst>
            </p:cNvPr>
            <p:cNvSpPr/>
            <p:nvPr/>
          </p:nvSpPr>
          <p:spPr>
            <a:xfrm rot="5400000">
              <a:off x="1613207" y="1246509"/>
              <a:ext cx="403799" cy="97396"/>
            </a:xfrm>
            <a:custGeom>
              <a:avLst/>
              <a:gdLst/>
              <a:ahLst/>
              <a:cxnLst/>
              <a:rect l="l" t="t" r="r" b="b"/>
              <a:pathLst>
                <a:path w="711052" h="174096">
                  <a:moveTo>
                    <a:pt x="87048" y="0"/>
                  </a:moveTo>
                  <a:lnTo>
                    <a:pt x="711052" y="0"/>
                  </a:lnTo>
                  <a:lnTo>
                    <a:pt x="711052" y="174096"/>
                  </a:lnTo>
                  <a:lnTo>
                    <a:pt x="87048" y="174096"/>
                  </a:lnTo>
                  <a:cubicBezTo>
                    <a:pt x="38973" y="174096"/>
                    <a:pt x="0" y="135123"/>
                    <a:pt x="0" y="87048"/>
                  </a:cubicBezTo>
                  <a:cubicBezTo>
                    <a:pt x="0" y="38973"/>
                    <a:pt x="38973" y="0"/>
                    <a:pt x="870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679E2A"/>
                </a:gs>
                <a:gs pos="89000">
                  <a:srgbClr val="92D050"/>
                </a:gs>
                <a:gs pos="60000">
                  <a:srgbClr val="D8EE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" name="MH_Other_2">
              <a:extLst>
                <a:ext uri="{FF2B5EF4-FFF2-40B4-BE49-F238E27FC236}">
                  <a16:creationId xmlns:a16="http://schemas.microsoft.com/office/drawing/2014/main" xmlns="" id="{F1CBA8A1-47E2-4946-8C5F-5F52291304A0}"/>
                </a:ext>
              </a:extLst>
            </p:cNvPr>
            <p:cNvSpPr/>
            <p:nvPr/>
          </p:nvSpPr>
          <p:spPr>
            <a:xfrm rot="5400000">
              <a:off x="3098491" y="1246509"/>
              <a:ext cx="403799" cy="97396"/>
            </a:xfrm>
            <a:custGeom>
              <a:avLst/>
              <a:gdLst/>
              <a:ahLst/>
              <a:cxnLst/>
              <a:rect l="l" t="t" r="r" b="b"/>
              <a:pathLst>
                <a:path w="711052" h="174096">
                  <a:moveTo>
                    <a:pt x="87048" y="0"/>
                  </a:moveTo>
                  <a:lnTo>
                    <a:pt x="711052" y="0"/>
                  </a:lnTo>
                  <a:lnTo>
                    <a:pt x="711052" y="174096"/>
                  </a:lnTo>
                  <a:lnTo>
                    <a:pt x="87048" y="174096"/>
                  </a:lnTo>
                  <a:cubicBezTo>
                    <a:pt x="38973" y="174096"/>
                    <a:pt x="0" y="135123"/>
                    <a:pt x="0" y="87048"/>
                  </a:cubicBezTo>
                  <a:cubicBezTo>
                    <a:pt x="0" y="38973"/>
                    <a:pt x="38973" y="0"/>
                    <a:pt x="870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679E2A"/>
                </a:gs>
                <a:gs pos="89000">
                  <a:srgbClr val="92D050"/>
                </a:gs>
                <a:gs pos="60000">
                  <a:srgbClr val="D8EE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" name="MH_Other_3">
              <a:extLst>
                <a:ext uri="{FF2B5EF4-FFF2-40B4-BE49-F238E27FC236}">
                  <a16:creationId xmlns:a16="http://schemas.microsoft.com/office/drawing/2014/main" xmlns="" id="{451E061E-AFA6-4508-A5A3-9F82DFD16303}"/>
                </a:ext>
              </a:extLst>
            </p:cNvPr>
            <p:cNvSpPr/>
            <p:nvPr/>
          </p:nvSpPr>
          <p:spPr>
            <a:xfrm rot="5400000">
              <a:off x="4584882" y="1252058"/>
              <a:ext cx="403799" cy="99610"/>
            </a:xfrm>
            <a:custGeom>
              <a:avLst/>
              <a:gdLst/>
              <a:ahLst/>
              <a:cxnLst/>
              <a:rect l="l" t="t" r="r" b="b"/>
              <a:pathLst>
                <a:path w="711052" h="174096">
                  <a:moveTo>
                    <a:pt x="87048" y="0"/>
                  </a:moveTo>
                  <a:lnTo>
                    <a:pt x="711052" y="0"/>
                  </a:lnTo>
                  <a:lnTo>
                    <a:pt x="711052" y="174096"/>
                  </a:lnTo>
                  <a:lnTo>
                    <a:pt x="87048" y="174096"/>
                  </a:lnTo>
                  <a:cubicBezTo>
                    <a:pt x="38973" y="174096"/>
                    <a:pt x="0" y="135123"/>
                    <a:pt x="0" y="87048"/>
                  </a:cubicBezTo>
                  <a:cubicBezTo>
                    <a:pt x="0" y="38973"/>
                    <a:pt x="38973" y="0"/>
                    <a:pt x="870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679E2A"/>
                </a:gs>
                <a:gs pos="89000">
                  <a:srgbClr val="92D050"/>
                </a:gs>
                <a:gs pos="60000">
                  <a:srgbClr val="D8EE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6" name="MH_Other_4">
              <a:extLst>
                <a:ext uri="{FF2B5EF4-FFF2-40B4-BE49-F238E27FC236}">
                  <a16:creationId xmlns:a16="http://schemas.microsoft.com/office/drawing/2014/main" xmlns="" id="{7F008186-3FE5-47C5-BB52-0C496840D167}"/>
                </a:ext>
              </a:extLst>
            </p:cNvPr>
            <p:cNvSpPr/>
            <p:nvPr/>
          </p:nvSpPr>
          <p:spPr>
            <a:xfrm rot="5400000">
              <a:off x="6196337" y="1252058"/>
              <a:ext cx="403799" cy="99610"/>
            </a:xfrm>
            <a:custGeom>
              <a:avLst/>
              <a:gdLst/>
              <a:ahLst/>
              <a:cxnLst/>
              <a:rect l="l" t="t" r="r" b="b"/>
              <a:pathLst>
                <a:path w="711052" h="174096">
                  <a:moveTo>
                    <a:pt x="87048" y="0"/>
                  </a:moveTo>
                  <a:lnTo>
                    <a:pt x="711052" y="0"/>
                  </a:lnTo>
                  <a:lnTo>
                    <a:pt x="711052" y="174096"/>
                  </a:lnTo>
                  <a:lnTo>
                    <a:pt x="87048" y="174096"/>
                  </a:lnTo>
                  <a:cubicBezTo>
                    <a:pt x="38973" y="174096"/>
                    <a:pt x="0" y="135123"/>
                    <a:pt x="0" y="87048"/>
                  </a:cubicBezTo>
                  <a:cubicBezTo>
                    <a:pt x="0" y="38973"/>
                    <a:pt x="38973" y="0"/>
                    <a:pt x="870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679E2A"/>
                </a:gs>
                <a:gs pos="89000">
                  <a:srgbClr val="92D050"/>
                </a:gs>
                <a:gs pos="60000">
                  <a:srgbClr val="D8EE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7" name="MH_Other_5">
              <a:extLst>
                <a:ext uri="{FF2B5EF4-FFF2-40B4-BE49-F238E27FC236}">
                  <a16:creationId xmlns:a16="http://schemas.microsoft.com/office/drawing/2014/main" xmlns="" id="{D5305791-F4FC-4D1C-813E-31BDC8DA8B57}"/>
                </a:ext>
              </a:extLst>
            </p:cNvPr>
            <p:cNvSpPr/>
            <p:nvPr/>
          </p:nvSpPr>
          <p:spPr>
            <a:xfrm rot="5400000">
              <a:off x="7800045" y="1253166"/>
              <a:ext cx="403799" cy="97396"/>
            </a:xfrm>
            <a:custGeom>
              <a:avLst/>
              <a:gdLst/>
              <a:ahLst/>
              <a:cxnLst/>
              <a:rect l="l" t="t" r="r" b="b"/>
              <a:pathLst>
                <a:path w="711052" h="174096">
                  <a:moveTo>
                    <a:pt x="87048" y="0"/>
                  </a:moveTo>
                  <a:lnTo>
                    <a:pt x="711052" y="0"/>
                  </a:lnTo>
                  <a:lnTo>
                    <a:pt x="711052" y="174096"/>
                  </a:lnTo>
                  <a:lnTo>
                    <a:pt x="87048" y="174096"/>
                  </a:lnTo>
                  <a:cubicBezTo>
                    <a:pt x="38973" y="174096"/>
                    <a:pt x="0" y="135123"/>
                    <a:pt x="0" y="87048"/>
                  </a:cubicBezTo>
                  <a:cubicBezTo>
                    <a:pt x="0" y="38973"/>
                    <a:pt x="38973" y="0"/>
                    <a:pt x="8704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679E2A"/>
                </a:gs>
                <a:gs pos="89000">
                  <a:srgbClr val="92D050"/>
                </a:gs>
                <a:gs pos="60000">
                  <a:srgbClr val="D8EEC0"/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1519" name="MH_Other_6">
              <a:extLst>
                <a:ext uri="{FF2B5EF4-FFF2-40B4-BE49-F238E27FC236}">
                  <a16:creationId xmlns:a16="http://schemas.microsoft.com/office/drawing/2014/main" xmlns="" id="{2BE2A1FC-2B56-4866-BA9D-9F47DC0715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505325" y="-2740199"/>
              <a:ext cx="166688" cy="7920038"/>
            </a:xfrm>
            <a:prstGeom prst="rect">
              <a:avLst/>
            </a:prstGeom>
            <a:gradFill rotWithShape="0">
              <a:gsLst>
                <a:gs pos="0">
                  <a:srgbClr val="A5A5A5"/>
                </a:gs>
                <a:gs pos="50000">
                  <a:srgbClr val="D7D7D7"/>
                </a:gs>
                <a:gs pos="100000">
                  <a:srgbClr val="A5A5A5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" name="MH_Other_7">
              <a:extLst>
                <a:ext uri="{FF2B5EF4-FFF2-40B4-BE49-F238E27FC236}">
                  <a16:creationId xmlns:a16="http://schemas.microsoft.com/office/drawing/2014/main" xmlns="" id="{18449717-58B9-46DA-89C1-61F5ECF37496}"/>
                </a:ext>
              </a:extLst>
            </p:cNvPr>
            <p:cNvSpPr/>
            <p:nvPr/>
          </p:nvSpPr>
          <p:spPr>
            <a:xfrm rot="5400000">
              <a:off x="960509" y="1339183"/>
              <a:ext cx="1104900" cy="613149"/>
            </a:xfrm>
            <a:custGeom>
              <a:avLst/>
              <a:gdLst/>
              <a:ahLst/>
              <a:cxnLst/>
              <a:rect l="l" t="t" r="r" b="b"/>
              <a:pathLst>
                <a:path w="1944216" h="1080120">
                  <a:moveTo>
                    <a:pt x="0" y="0"/>
                  </a:moveTo>
                  <a:lnTo>
                    <a:pt x="1404156" y="0"/>
                  </a:lnTo>
                  <a:cubicBezTo>
                    <a:pt x="1702423" y="0"/>
                    <a:pt x="1944216" y="241793"/>
                    <a:pt x="1944216" y="540060"/>
                  </a:cubicBezTo>
                  <a:cubicBezTo>
                    <a:pt x="1944216" y="838327"/>
                    <a:pt x="1702423" y="1080120"/>
                    <a:pt x="1404156" y="1080120"/>
                  </a:cubicBezTo>
                  <a:lnTo>
                    <a:pt x="0" y="1080120"/>
                  </a:ln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762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 dirty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1" name="MH_Other_8">
              <a:extLst>
                <a:ext uri="{FF2B5EF4-FFF2-40B4-BE49-F238E27FC236}">
                  <a16:creationId xmlns:a16="http://schemas.microsoft.com/office/drawing/2014/main" xmlns="" id="{F65548B5-1A88-4057-B7EC-7EE9A6D7B85B}"/>
                </a:ext>
              </a:extLst>
            </p:cNvPr>
            <p:cNvSpPr/>
            <p:nvPr/>
          </p:nvSpPr>
          <p:spPr>
            <a:xfrm>
              <a:off x="1272528" y="1654634"/>
              <a:ext cx="451896" cy="451896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innerShdw blurRad="76200" dist="25400" dir="18900000">
                <a:prstClr val="black">
                  <a:alpha val="15000"/>
                </a:prstClr>
              </a:innerShdw>
            </a:effectLst>
          </p:spPr>
          <p:txBody>
            <a:bodyPr lIns="0" tIns="0" rIns="0" bIns="0" anchor="ctr">
              <a:normAutofit fontScale="85000" lnSpcReduction="20000"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92D05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05</a:t>
              </a:r>
              <a:endParaRPr lang="zh-CN" altLang="en-US" b="1" dirty="0">
                <a:solidFill>
                  <a:srgbClr val="92D050"/>
                </a:solidFill>
                <a:latin typeface="Segoe UI" panose="020B0502040204020203" pitchFamily="34" charset="0"/>
                <a:ea typeface="幼圆" panose="02010509060101010101" pitchFamily="49" charset="-122"/>
                <a:cs typeface="Segoe UI" panose="020B0502040204020203" pitchFamily="34" charset="0"/>
              </a:endParaRPr>
            </a:p>
          </p:txBody>
        </p:sp>
        <p:sp>
          <p:nvSpPr>
            <p:cNvPr id="22" name="MH_Other_9">
              <a:extLst>
                <a:ext uri="{FF2B5EF4-FFF2-40B4-BE49-F238E27FC236}">
                  <a16:creationId xmlns:a16="http://schemas.microsoft.com/office/drawing/2014/main" xmlns="" id="{C7116B7D-A5AB-42AA-8E16-EA49984EAA20}"/>
                </a:ext>
              </a:extLst>
            </p:cNvPr>
            <p:cNvSpPr/>
            <p:nvPr/>
          </p:nvSpPr>
          <p:spPr>
            <a:xfrm rot="5400000">
              <a:off x="2440259" y="1338076"/>
              <a:ext cx="1104900" cy="615363"/>
            </a:xfrm>
            <a:custGeom>
              <a:avLst/>
              <a:gdLst/>
              <a:ahLst/>
              <a:cxnLst/>
              <a:rect l="l" t="t" r="r" b="b"/>
              <a:pathLst>
                <a:path w="1944216" h="1080120">
                  <a:moveTo>
                    <a:pt x="0" y="0"/>
                  </a:moveTo>
                  <a:lnTo>
                    <a:pt x="1404156" y="0"/>
                  </a:lnTo>
                  <a:cubicBezTo>
                    <a:pt x="1702423" y="0"/>
                    <a:pt x="1944216" y="241793"/>
                    <a:pt x="1944216" y="540060"/>
                  </a:cubicBezTo>
                  <a:cubicBezTo>
                    <a:pt x="1944216" y="838327"/>
                    <a:pt x="1702423" y="1080120"/>
                    <a:pt x="1404156" y="1080120"/>
                  </a:cubicBezTo>
                  <a:lnTo>
                    <a:pt x="0" y="1080120"/>
                  </a:ln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762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3" name="MH_Other_10">
              <a:extLst>
                <a:ext uri="{FF2B5EF4-FFF2-40B4-BE49-F238E27FC236}">
                  <a16:creationId xmlns:a16="http://schemas.microsoft.com/office/drawing/2014/main" xmlns="" id="{18B70732-1C8A-4125-B933-5314FCE22DDB}"/>
                </a:ext>
              </a:extLst>
            </p:cNvPr>
            <p:cNvSpPr/>
            <p:nvPr/>
          </p:nvSpPr>
          <p:spPr>
            <a:xfrm>
              <a:off x="2757600" y="1654634"/>
              <a:ext cx="451896" cy="451896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innerShdw blurRad="76200" dist="25400" dir="18900000">
                <a:prstClr val="black">
                  <a:alpha val="15000"/>
                </a:prstClr>
              </a:innerShdw>
            </a:effectLst>
          </p:spPr>
          <p:txBody>
            <a:bodyPr lIns="0" tIns="0" rIns="0" bIns="0" anchor="ctr">
              <a:normAutofit fontScale="85000" lnSpcReduction="20000"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92D05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  <a:endParaRPr lang="zh-CN" altLang="en-US" b="1" dirty="0">
                <a:solidFill>
                  <a:srgbClr val="92D050"/>
                </a:solidFill>
                <a:latin typeface="Segoe UI" panose="020B0502040204020203" pitchFamily="34" charset="0"/>
                <a:ea typeface="幼圆" panose="02010509060101010101" pitchFamily="49" charset="-122"/>
                <a:cs typeface="Segoe UI" panose="020B0502040204020203" pitchFamily="34" charset="0"/>
              </a:endParaRPr>
            </a:p>
          </p:txBody>
        </p:sp>
        <p:sp>
          <p:nvSpPr>
            <p:cNvPr id="24" name="MH_Other_11">
              <a:extLst>
                <a:ext uri="{FF2B5EF4-FFF2-40B4-BE49-F238E27FC236}">
                  <a16:creationId xmlns:a16="http://schemas.microsoft.com/office/drawing/2014/main" xmlns="" id="{97C2DD74-CC6A-4C53-B471-4C1D9978BE61}"/>
                </a:ext>
              </a:extLst>
            </p:cNvPr>
            <p:cNvSpPr/>
            <p:nvPr/>
          </p:nvSpPr>
          <p:spPr>
            <a:xfrm rot="5400000">
              <a:off x="3922222" y="1343625"/>
              <a:ext cx="1104900" cy="617578"/>
            </a:xfrm>
            <a:custGeom>
              <a:avLst/>
              <a:gdLst/>
              <a:ahLst/>
              <a:cxnLst/>
              <a:rect l="l" t="t" r="r" b="b"/>
              <a:pathLst>
                <a:path w="1944216" h="1080120">
                  <a:moveTo>
                    <a:pt x="0" y="0"/>
                  </a:moveTo>
                  <a:lnTo>
                    <a:pt x="1404156" y="0"/>
                  </a:lnTo>
                  <a:cubicBezTo>
                    <a:pt x="1702423" y="0"/>
                    <a:pt x="1944216" y="241793"/>
                    <a:pt x="1944216" y="540060"/>
                  </a:cubicBezTo>
                  <a:cubicBezTo>
                    <a:pt x="1944216" y="838327"/>
                    <a:pt x="1702423" y="1080120"/>
                    <a:pt x="1404156" y="1080120"/>
                  </a:cubicBezTo>
                  <a:lnTo>
                    <a:pt x="0" y="1080120"/>
                  </a:ln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762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5" name="MH_Other_12">
              <a:extLst>
                <a:ext uri="{FF2B5EF4-FFF2-40B4-BE49-F238E27FC236}">
                  <a16:creationId xmlns:a16="http://schemas.microsoft.com/office/drawing/2014/main" xmlns="" id="{222AC963-E0DC-488D-BF0A-50CAD69254CF}"/>
                </a:ext>
              </a:extLst>
            </p:cNvPr>
            <p:cNvSpPr/>
            <p:nvPr/>
          </p:nvSpPr>
          <p:spPr>
            <a:xfrm>
              <a:off x="4242672" y="1654634"/>
              <a:ext cx="451896" cy="451896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innerShdw blurRad="76200" dist="25400" dir="18900000">
                <a:prstClr val="black">
                  <a:alpha val="15000"/>
                </a:prstClr>
              </a:innerShdw>
            </a:effectLst>
          </p:spPr>
          <p:txBody>
            <a:bodyPr lIns="0" tIns="0" rIns="0" bIns="0" anchor="ctr">
              <a:normAutofit fontScale="85000" lnSpcReduction="20000"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92D05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b="1" dirty="0">
                <a:solidFill>
                  <a:srgbClr val="92D050"/>
                </a:solidFill>
                <a:latin typeface="Segoe UI" panose="020B0502040204020203" pitchFamily="34" charset="0"/>
                <a:ea typeface="幼圆" panose="02010509060101010101" pitchFamily="49" charset="-122"/>
                <a:cs typeface="Segoe UI" panose="020B0502040204020203" pitchFamily="34" charset="0"/>
              </a:endParaRPr>
            </a:p>
          </p:txBody>
        </p:sp>
        <p:sp>
          <p:nvSpPr>
            <p:cNvPr id="26" name="MH_Other_13">
              <a:extLst>
                <a:ext uri="{FF2B5EF4-FFF2-40B4-BE49-F238E27FC236}">
                  <a16:creationId xmlns:a16="http://schemas.microsoft.com/office/drawing/2014/main" xmlns="" id="{B487EA7E-2E21-4733-B794-BF69A669430D}"/>
                </a:ext>
              </a:extLst>
            </p:cNvPr>
            <p:cNvSpPr/>
            <p:nvPr/>
          </p:nvSpPr>
          <p:spPr>
            <a:xfrm rot="5400000">
              <a:off x="5530358" y="1344732"/>
              <a:ext cx="1104900" cy="615363"/>
            </a:xfrm>
            <a:custGeom>
              <a:avLst/>
              <a:gdLst/>
              <a:ahLst/>
              <a:cxnLst/>
              <a:rect l="l" t="t" r="r" b="b"/>
              <a:pathLst>
                <a:path w="1944216" h="1080120">
                  <a:moveTo>
                    <a:pt x="0" y="0"/>
                  </a:moveTo>
                  <a:lnTo>
                    <a:pt x="1404156" y="0"/>
                  </a:lnTo>
                  <a:cubicBezTo>
                    <a:pt x="1702423" y="0"/>
                    <a:pt x="1944216" y="241793"/>
                    <a:pt x="1944216" y="540060"/>
                  </a:cubicBezTo>
                  <a:cubicBezTo>
                    <a:pt x="1944216" y="838327"/>
                    <a:pt x="1702423" y="1080120"/>
                    <a:pt x="1404156" y="1080120"/>
                  </a:cubicBezTo>
                  <a:lnTo>
                    <a:pt x="0" y="1080120"/>
                  </a:ln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762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7" name="MH_Other_14">
              <a:extLst>
                <a:ext uri="{FF2B5EF4-FFF2-40B4-BE49-F238E27FC236}">
                  <a16:creationId xmlns:a16="http://schemas.microsoft.com/office/drawing/2014/main" xmlns="" id="{64325E9D-401A-47B0-9187-FE6ED5EEEC53}"/>
                </a:ext>
              </a:extLst>
            </p:cNvPr>
            <p:cNvSpPr/>
            <p:nvPr/>
          </p:nvSpPr>
          <p:spPr>
            <a:xfrm>
              <a:off x="5853822" y="1654634"/>
              <a:ext cx="451896" cy="451896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innerShdw blurRad="76200" dist="25400" dir="18900000">
                <a:prstClr val="black">
                  <a:alpha val="15000"/>
                </a:prstClr>
              </a:innerShdw>
            </a:effectLst>
          </p:spPr>
          <p:txBody>
            <a:bodyPr lIns="0" tIns="0" rIns="0" bIns="0" anchor="ctr">
              <a:normAutofit fontScale="85000" lnSpcReduction="20000"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92D05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b="1" dirty="0">
                <a:solidFill>
                  <a:srgbClr val="92D050"/>
                </a:solidFill>
                <a:latin typeface="Segoe UI" panose="020B0502040204020203" pitchFamily="34" charset="0"/>
                <a:ea typeface="幼圆" panose="02010509060101010101" pitchFamily="49" charset="-122"/>
                <a:cs typeface="Segoe UI" panose="020B0502040204020203" pitchFamily="34" charset="0"/>
              </a:endParaRPr>
            </a:p>
          </p:txBody>
        </p:sp>
        <p:sp>
          <p:nvSpPr>
            <p:cNvPr id="28" name="MH_Other_15">
              <a:extLst>
                <a:ext uri="{FF2B5EF4-FFF2-40B4-BE49-F238E27FC236}">
                  <a16:creationId xmlns:a16="http://schemas.microsoft.com/office/drawing/2014/main" xmlns="" id="{05CE36B2-1FBB-485C-B132-60648682AD1F}"/>
                </a:ext>
              </a:extLst>
            </p:cNvPr>
            <p:cNvSpPr/>
            <p:nvPr/>
          </p:nvSpPr>
          <p:spPr>
            <a:xfrm rot="5400000">
              <a:off x="7147347" y="1345839"/>
              <a:ext cx="1104900" cy="613151"/>
            </a:xfrm>
            <a:custGeom>
              <a:avLst/>
              <a:gdLst/>
              <a:ahLst/>
              <a:cxnLst/>
              <a:rect l="l" t="t" r="r" b="b"/>
              <a:pathLst>
                <a:path w="1944216" h="1080120">
                  <a:moveTo>
                    <a:pt x="0" y="0"/>
                  </a:moveTo>
                  <a:lnTo>
                    <a:pt x="1404156" y="0"/>
                  </a:lnTo>
                  <a:cubicBezTo>
                    <a:pt x="1702423" y="0"/>
                    <a:pt x="1944216" y="241793"/>
                    <a:pt x="1944216" y="540060"/>
                  </a:cubicBezTo>
                  <a:cubicBezTo>
                    <a:pt x="1944216" y="838327"/>
                    <a:pt x="1702423" y="1080120"/>
                    <a:pt x="1404156" y="1080120"/>
                  </a:cubicBezTo>
                  <a:lnTo>
                    <a:pt x="0" y="1080120"/>
                  </a:ln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outerShdw blurRad="762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kern="0">
                <a:solidFill>
                  <a:sysClr val="window" lastClr="FFFFFF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9" name="MH_Other_16">
              <a:extLst>
                <a:ext uri="{FF2B5EF4-FFF2-40B4-BE49-F238E27FC236}">
                  <a16:creationId xmlns:a16="http://schemas.microsoft.com/office/drawing/2014/main" xmlns="" id="{8ECD9398-9B66-49FB-AD54-F0C421E54352}"/>
                </a:ext>
              </a:extLst>
            </p:cNvPr>
            <p:cNvSpPr/>
            <p:nvPr/>
          </p:nvSpPr>
          <p:spPr>
            <a:xfrm>
              <a:off x="7464972" y="1654634"/>
              <a:ext cx="451896" cy="451896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>
              <a:innerShdw blurRad="76200" dist="25400" dir="18900000">
                <a:prstClr val="black">
                  <a:alpha val="15000"/>
                </a:prstClr>
              </a:innerShdw>
            </a:effectLst>
          </p:spPr>
          <p:txBody>
            <a:bodyPr lIns="0" tIns="0" rIns="0" bIns="0" anchor="ctr">
              <a:normAutofit fontScale="85000" lnSpcReduction="20000"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92D05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b="1" dirty="0">
                <a:solidFill>
                  <a:srgbClr val="92D050"/>
                </a:solidFill>
                <a:latin typeface="Segoe UI" panose="020B0502040204020203" pitchFamily="34" charset="0"/>
                <a:ea typeface="幼圆" panose="02010509060101010101" pitchFamily="49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21509" name="文本框 29">
            <a:extLst>
              <a:ext uri="{FF2B5EF4-FFF2-40B4-BE49-F238E27FC236}">
                <a16:creationId xmlns:a16="http://schemas.microsoft.com/office/drawing/2014/main" xmlns="" id="{7046E706-2FF2-4497-8D31-ECF86632E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188913"/>
            <a:ext cx="885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2400" b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二、本学期使用的教材</a:t>
            </a:r>
            <a:endParaRPr lang="en-US" altLang="zh-CN" sz="2400" b="1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4" name="文本框 34">
            <a:extLst>
              <a:ext uri="{FF2B5EF4-FFF2-40B4-BE49-F238E27FC236}">
                <a16:creationId xmlns:a16="http://schemas.microsoft.com/office/drawing/2014/main" xmlns="" id="{44C98F4E-33C6-4E06-9C81-1C19D6495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3" y="1866900"/>
            <a:ext cx="739775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科学（请老师在这里补充使用的教材名字）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、有好奇心，能发现周围环境中有趣的事情；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、喜欢观察，乐于动手动脑；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、理解生活中的简单数学关系；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、愿意与同伴共同探究。 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5" name="文本框 36">
            <a:extLst>
              <a:ext uri="{FF2B5EF4-FFF2-40B4-BE49-F238E27FC236}">
                <a16:creationId xmlns:a16="http://schemas.microsoft.com/office/drawing/2014/main" xmlns="" id="{544064A1-7480-4088-8B88-561725EA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3" y="3011488"/>
            <a:ext cx="73977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社会（请老师在这里补充使用的教材名字）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、喜欢参加游戏和有益的活动；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、乐意与人交往；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知道对错，能按基本的社会行为规则行动；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、乐于接受任务，做好力所能及的事。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6" name="文本框 37">
            <a:extLst>
              <a:ext uri="{FF2B5EF4-FFF2-40B4-BE49-F238E27FC236}">
                <a16:creationId xmlns:a16="http://schemas.microsoft.com/office/drawing/2014/main" xmlns="" id="{5985C5AA-7249-4D50-8119-563355959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3" y="4156075"/>
            <a:ext cx="739775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语言（请老师在这里补充使用的教材名字）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、喜欢与人谈话、交流；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、注意倾听并能理解对方的话；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、能清楚地说出自己想说的事；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、喜欢听故事、看图书。 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7" name="文本框 38">
            <a:extLst>
              <a:ext uri="{FF2B5EF4-FFF2-40B4-BE49-F238E27FC236}">
                <a16:creationId xmlns:a16="http://schemas.microsoft.com/office/drawing/2014/main" xmlns="" id="{85B15FDC-6E03-41E7-8375-A353B7158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3" y="5300663"/>
            <a:ext cx="73977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艺术（请老师在这里补充使用的教材名字）</a:t>
            </a:r>
            <a:endParaRPr lang="en-US" altLang="zh-CN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、能初步感受环境、生活和艺术中的美；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、喜欢艺术活动，能用自己喜欢的方式大胆地表现自己的感受与体验； 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、乐于与同伴一起娱乐。 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4" grpId="0"/>
      <p:bldP spid="12295" grpId="0"/>
      <p:bldP spid="12296" grpId="0"/>
      <p:bldP spid="122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xmlns="" id="{B69F6BAF-44F3-44FF-9490-99201BBED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15" name="文本框 18">
            <a:extLst>
              <a:ext uri="{FF2B5EF4-FFF2-40B4-BE49-F238E27FC236}">
                <a16:creationId xmlns:a16="http://schemas.microsoft.com/office/drawing/2014/main" xmlns="" id="{01CBE368-A464-4D26-A123-312F426C2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958850"/>
            <a:ext cx="8574088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幼儿在园的一日活动中，区角活动是重要的环节之一，区角活动有着它独特之处，其最大的特点在于：它给予了幼儿自由的游戏空间和自主的游戏氛围，是幼儿自我学习、自我发现、自我完善的活动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在此活动中可以培养宝宝们做事的坚持性，可引导他们与同伴建立起友好的关系，学会如何谦让、如何分享。而且，不同的区域还可发展宝宝不同的智能。为使幼儿园区角活动有序、有效的进行，让每一个幼儿都能在这些区角中得到均衡发展，本学期，根据幼儿的年龄特点及幼儿发展需要，我们将开展八个区域活动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6" name="文本框 29">
            <a:extLst>
              <a:ext uri="{FF2B5EF4-FFF2-40B4-BE49-F238E27FC236}">
                <a16:creationId xmlns:a16="http://schemas.microsoft.com/office/drawing/2014/main" xmlns="" id="{0DEEF668-868B-4C53-86C2-B0342B9C2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188913"/>
            <a:ext cx="885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2400" b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三、区角活动</a:t>
            </a:r>
            <a:endParaRPr lang="en-US" altLang="zh-CN" sz="2400" b="1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MH_Other_1">
            <a:extLst>
              <a:ext uri="{FF2B5EF4-FFF2-40B4-BE49-F238E27FC236}">
                <a16:creationId xmlns:a16="http://schemas.microsoft.com/office/drawing/2014/main" xmlns="" id="{AD198439-FC41-40EB-92FF-F11CFC5FF824}"/>
              </a:ext>
            </a:extLst>
          </p:cNvPr>
          <p:cNvCxnSpPr/>
          <p:nvPr/>
        </p:nvCxnSpPr>
        <p:spPr>
          <a:xfrm>
            <a:off x="5994400" y="3762375"/>
            <a:ext cx="1533525" cy="0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MH_Other_2">
            <a:extLst>
              <a:ext uri="{FF2B5EF4-FFF2-40B4-BE49-F238E27FC236}">
                <a16:creationId xmlns:a16="http://schemas.microsoft.com/office/drawing/2014/main" xmlns="" id="{FF525277-151C-4855-B290-385F95FA75E9}"/>
              </a:ext>
            </a:extLst>
          </p:cNvPr>
          <p:cNvCxnSpPr/>
          <p:nvPr/>
        </p:nvCxnSpPr>
        <p:spPr>
          <a:xfrm>
            <a:off x="5994400" y="4414838"/>
            <a:ext cx="1533525" cy="0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MH_Other_3">
            <a:extLst>
              <a:ext uri="{FF2B5EF4-FFF2-40B4-BE49-F238E27FC236}">
                <a16:creationId xmlns:a16="http://schemas.microsoft.com/office/drawing/2014/main" xmlns="" id="{DC214E5C-7ACA-484C-8FBF-C80FE0866634}"/>
              </a:ext>
            </a:extLst>
          </p:cNvPr>
          <p:cNvCxnSpPr/>
          <p:nvPr/>
        </p:nvCxnSpPr>
        <p:spPr>
          <a:xfrm>
            <a:off x="5994400" y="5068888"/>
            <a:ext cx="1533525" cy="0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MH_Other_4">
            <a:extLst>
              <a:ext uri="{FF2B5EF4-FFF2-40B4-BE49-F238E27FC236}">
                <a16:creationId xmlns:a16="http://schemas.microsoft.com/office/drawing/2014/main" xmlns="" id="{49FD8AF3-C834-4D01-AA4A-7F92AA2C66FB}"/>
              </a:ext>
            </a:extLst>
          </p:cNvPr>
          <p:cNvCxnSpPr/>
          <p:nvPr/>
        </p:nvCxnSpPr>
        <p:spPr>
          <a:xfrm>
            <a:off x="5994400" y="5721350"/>
            <a:ext cx="1533525" cy="0"/>
          </a:xfrm>
          <a:prstGeom prst="line">
            <a:avLst/>
          </a:prstGeom>
          <a:ln w="6350">
            <a:solidFill>
              <a:schemeClr val="accent2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MH_Other_5">
            <a:extLst>
              <a:ext uri="{FF2B5EF4-FFF2-40B4-BE49-F238E27FC236}">
                <a16:creationId xmlns:a16="http://schemas.microsoft.com/office/drawing/2014/main" xmlns="" id="{7E53D75C-14FE-46A2-8219-B6C81DB4C727}"/>
              </a:ext>
            </a:extLst>
          </p:cNvPr>
          <p:cNvCxnSpPr/>
          <p:nvPr/>
        </p:nvCxnSpPr>
        <p:spPr>
          <a:xfrm flipH="1">
            <a:off x="1735138" y="3762375"/>
            <a:ext cx="1533525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MH_Other_6">
            <a:extLst>
              <a:ext uri="{FF2B5EF4-FFF2-40B4-BE49-F238E27FC236}">
                <a16:creationId xmlns:a16="http://schemas.microsoft.com/office/drawing/2014/main" xmlns="" id="{6FA05692-26FD-4531-830B-DECDC3FC624D}"/>
              </a:ext>
            </a:extLst>
          </p:cNvPr>
          <p:cNvCxnSpPr/>
          <p:nvPr/>
        </p:nvCxnSpPr>
        <p:spPr>
          <a:xfrm flipH="1">
            <a:off x="1735138" y="4414838"/>
            <a:ext cx="1533525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MH_Other_7">
            <a:extLst>
              <a:ext uri="{FF2B5EF4-FFF2-40B4-BE49-F238E27FC236}">
                <a16:creationId xmlns:a16="http://schemas.microsoft.com/office/drawing/2014/main" xmlns="" id="{65840AB2-8FD6-4CA4-A59B-8D3AD789229F}"/>
              </a:ext>
            </a:extLst>
          </p:cNvPr>
          <p:cNvCxnSpPr/>
          <p:nvPr/>
        </p:nvCxnSpPr>
        <p:spPr>
          <a:xfrm flipH="1">
            <a:off x="1735138" y="5068888"/>
            <a:ext cx="1533525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8">
            <a:extLst>
              <a:ext uri="{FF2B5EF4-FFF2-40B4-BE49-F238E27FC236}">
                <a16:creationId xmlns:a16="http://schemas.microsoft.com/office/drawing/2014/main" xmlns="" id="{6AD037F5-1498-4906-8FAF-349D67506ED7}"/>
              </a:ext>
            </a:extLst>
          </p:cNvPr>
          <p:cNvCxnSpPr/>
          <p:nvPr/>
        </p:nvCxnSpPr>
        <p:spPr>
          <a:xfrm flipH="1">
            <a:off x="1735138" y="5721350"/>
            <a:ext cx="1533525" cy="0"/>
          </a:xfrm>
          <a:prstGeom prst="line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H_SubTitle_1">
            <a:extLst>
              <a:ext uri="{FF2B5EF4-FFF2-40B4-BE49-F238E27FC236}">
                <a16:creationId xmlns:a16="http://schemas.microsoft.com/office/drawing/2014/main" xmlns="" id="{104A1D2C-4AA0-40C2-BB41-5FCCD4F0888E}"/>
              </a:ext>
            </a:extLst>
          </p:cNvPr>
          <p:cNvSpPr/>
          <p:nvPr/>
        </p:nvSpPr>
        <p:spPr>
          <a:xfrm flipH="1">
            <a:off x="3267075" y="3575050"/>
            <a:ext cx="1238250" cy="376238"/>
          </a:xfrm>
          <a:prstGeom prst="roundRect">
            <a:avLst>
              <a:gd name="adj" fmla="val 38412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美工区</a:t>
            </a:r>
          </a:p>
        </p:txBody>
      </p:sp>
      <p:sp>
        <p:nvSpPr>
          <p:cNvPr id="44" name="MH_SubTitle_2">
            <a:extLst>
              <a:ext uri="{FF2B5EF4-FFF2-40B4-BE49-F238E27FC236}">
                <a16:creationId xmlns:a16="http://schemas.microsoft.com/office/drawing/2014/main" xmlns="" id="{E4001B36-B728-4997-A54F-259F5C524FA5}"/>
              </a:ext>
            </a:extLst>
          </p:cNvPr>
          <p:cNvSpPr/>
          <p:nvPr/>
        </p:nvSpPr>
        <p:spPr>
          <a:xfrm flipH="1">
            <a:off x="3267075" y="4227513"/>
            <a:ext cx="1238250" cy="376237"/>
          </a:xfrm>
          <a:prstGeom prst="roundRect">
            <a:avLst>
              <a:gd name="adj" fmla="val 36859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益智区</a:t>
            </a:r>
          </a:p>
        </p:txBody>
      </p:sp>
      <p:sp>
        <p:nvSpPr>
          <p:cNvPr id="45" name="MH_SubTitle_3">
            <a:extLst>
              <a:ext uri="{FF2B5EF4-FFF2-40B4-BE49-F238E27FC236}">
                <a16:creationId xmlns:a16="http://schemas.microsoft.com/office/drawing/2014/main" xmlns="" id="{A8D3E2FF-D77A-4754-9F2F-7B46EA79E0C3}"/>
              </a:ext>
            </a:extLst>
          </p:cNvPr>
          <p:cNvSpPr/>
          <p:nvPr/>
        </p:nvSpPr>
        <p:spPr>
          <a:xfrm flipH="1">
            <a:off x="3267075" y="4879975"/>
            <a:ext cx="1238250" cy="376238"/>
          </a:xfrm>
          <a:prstGeom prst="roundRect">
            <a:avLst>
              <a:gd name="adj" fmla="val 45273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娃娃家</a:t>
            </a:r>
          </a:p>
        </p:txBody>
      </p:sp>
      <p:sp>
        <p:nvSpPr>
          <p:cNvPr id="46" name="MH_SubTitle_4">
            <a:extLst>
              <a:ext uri="{FF2B5EF4-FFF2-40B4-BE49-F238E27FC236}">
                <a16:creationId xmlns:a16="http://schemas.microsoft.com/office/drawing/2014/main" xmlns="" id="{7BB371B9-AD57-44E1-8333-732BA6D74B69}"/>
              </a:ext>
            </a:extLst>
          </p:cNvPr>
          <p:cNvSpPr/>
          <p:nvPr/>
        </p:nvSpPr>
        <p:spPr>
          <a:xfrm flipH="1">
            <a:off x="3267075" y="5532438"/>
            <a:ext cx="1238250" cy="376237"/>
          </a:xfrm>
          <a:prstGeom prst="roundRect">
            <a:avLst>
              <a:gd name="adj" fmla="val 48638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建筑区</a:t>
            </a:r>
          </a:p>
        </p:txBody>
      </p:sp>
      <p:sp>
        <p:nvSpPr>
          <p:cNvPr id="47" name="MH_SubTitle_5">
            <a:extLst>
              <a:ext uri="{FF2B5EF4-FFF2-40B4-BE49-F238E27FC236}">
                <a16:creationId xmlns:a16="http://schemas.microsoft.com/office/drawing/2014/main" xmlns="" id="{6BED10F5-F9A7-4C11-B1F5-C22E287E9029}"/>
              </a:ext>
            </a:extLst>
          </p:cNvPr>
          <p:cNvSpPr/>
          <p:nvPr/>
        </p:nvSpPr>
        <p:spPr>
          <a:xfrm>
            <a:off x="4746625" y="3575050"/>
            <a:ext cx="1238250" cy="376238"/>
          </a:xfrm>
          <a:prstGeom prst="roundRect">
            <a:avLst>
              <a:gd name="adj" fmla="val 34335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结构区</a:t>
            </a:r>
          </a:p>
        </p:txBody>
      </p:sp>
      <p:sp>
        <p:nvSpPr>
          <p:cNvPr id="48" name="MH_SubTitle_6">
            <a:extLst>
              <a:ext uri="{FF2B5EF4-FFF2-40B4-BE49-F238E27FC236}">
                <a16:creationId xmlns:a16="http://schemas.microsoft.com/office/drawing/2014/main" xmlns="" id="{80934D31-BF02-487A-B581-27472EFDF0F9}"/>
              </a:ext>
            </a:extLst>
          </p:cNvPr>
          <p:cNvSpPr/>
          <p:nvPr/>
        </p:nvSpPr>
        <p:spPr>
          <a:xfrm>
            <a:off x="4746625" y="4227513"/>
            <a:ext cx="1238250" cy="376237"/>
          </a:xfrm>
          <a:prstGeom prst="roundRect">
            <a:avLst>
              <a:gd name="adj" fmla="val 38121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图书区</a:t>
            </a:r>
          </a:p>
        </p:txBody>
      </p:sp>
      <p:sp>
        <p:nvSpPr>
          <p:cNvPr id="49" name="MH_SubTitle_7">
            <a:extLst>
              <a:ext uri="{FF2B5EF4-FFF2-40B4-BE49-F238E27FC236}">
                <a16:creationId xmlns:a16="http://schemas.microsoft.com/office/drawing/2014/main" xmlns="" id="{A47520F7-F389-4C46-A201-E4D1E8E64974}"/>
              </a:ext>
            </a:extLst>
          </p:cNvPr>
          <p:cNvSpPr/>
          <p:nvPr/>
        </p:nvSpPr>
        <p:spPr>
          <a:xfrm>
            <a:off x="4746625" y="4879975"/>
            <a:ext cx="1238250" cy="376238"/>
          </a:xfrm>
          <a:prstGeom prst="roundRect">
            <a:avLst>
              <a:gd name="adj" fmla="val 43169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小超市</a:t>
            </a:r>
          </a:p>
        </p:txBody>
      </p:sp>
      <p:sp>
        <p:nvSpPr>
          <p:cNvPr id="50" name="MH_SubTitle_8">
            <a:extLst>
              <a:ext uri="{FF2B5EF4-FFF2-40B4-BE49-F238E27FC236}">
                <a16:creationId xmlns:a16="http://schemas.microsoft.com/office/drawing/2014/main" xmlns="" id="{8B403298-C98E-4532-A235-0DE20D9AE6A3}"/>
              </a:ext>
            </a:extLst>
          </p:cNvPr>
          <p:cNvSpPr/>
          <p:nvPr/>
        </p:nvSpPr>
        <p:spPr>
          <a:xfrm>
            <a:off x="4746625" y="5532438"/>
            <a:ext cx="1238250" cy="376237"/>
          </a:xfrm>
          <a:prstGeom prst="roundRect">
            <a:avLst>
              <a:gd name="adj" fmla="val 43169"/>
            </a:avLst>
          </a:prstGeom>
          <a:solidFill>
            <a:srgbClr val="92D050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自然角</a:t>
            </a:r>
          </a:p>
        </p:txBody>
      </p:sp>
      <p:sp>
        <p:nvSpPr>
          <p:cNvPr id="51" name="MH_Other_9">
            <a:extLst>
              <a:ext uri="{FF2B5EF4-FFF2-40B4-BE49-F238E27FC236}">
                <a16:creationId xmlns:a16="http://schemas.microsoft.com/office/drawing/2014/main" xmlns="" id="{415BED06-4290-47F8-900B-92598B9AFB37}"/>
              </a:ext>
            </a:extLst>
          </p:cNvPr>
          <p:cNvSpPr/>
          <p:nvPr/>
        </p:nvSpPr>
        <p:spPr>
          <a:xfrm flipH="1">
            <a:off x="1250950" y="4184650"/>
            <a:ext cx="463550" cy="461963"/>
          </a:xfrm>
          <a:prstGeom prst="ellipse">
            <a:avLst/>
          </a:prstGeom>
          <a:noFill/>
          <a:ln w="635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2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2" name="MH_Other_10">
            <a:extLst>
              <a:ext uri="{FF2B5EF4-FFF2-40B4-BE49-F238E27FC236}">
                <a16:creationId xmlns:a16="http://schemas.microsoft.com/office/drawing/2014/main" xmlns="" id="{621E91CD-8BD3-48E1-B0F3-03892F6C51B3}"/>
              </a:ext>
            </a:extLst>
          </p:cNvPr>
          <p:cNvSpPr/>
          <p:nvPr/>
        </p:nvSpPr>
        <p:spPr>
          <a:xfrm flipH="1">
            <a:off x="1250950" y="4846638"/>
            <a:ext cx="463550" cy="463550"/>
          </a:xfrm>
          <a:prstGeom prst="ellipse">
            <a:avLst/>
          </a:prstGeom>
          <a:noFill/>
          <a:ln w="635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3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3" name="MH_Other_11">
            <a:extLst>
              <a:ext uri="{FF2B5EF4-FFF2-40B4-BE49-F238E27FC236}">
                <a16:creationId xmlns:a16="http://schemas.microsoft.com/office/drawing/2014/main" xmlns="" id="{D7B3DB2B-B0A7-403F-A2C5-49885BF17443}"/>
              </a:ext>
            </a:extLst>
          </p:cNvPr>
          <p:cNvSpPr/>
          <p:nvPr/>
        </p:nvSpPr>
        <p:spPr>
          <a:xfrm flipH="1">
            <a:off x="1250950" y="5486400"/>
            <a:ext cx="463550" cy="463550"/>
          </a:xfrm>
          <a:prstGeom prst="ellipse">
            <a:avLst/>
          </a:prstGeom>
          <a:noFill/>
          <a:ln w="635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4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4" name="MH_Other_12">
            <a:extLst>
              <a:ext uri="{FF2B5EF4-FFF2-40B4-BE49-F238E27FC236}">
                <a16:creationId xmlns:a16="http://schemas.microsoft.com/office/drawing/2014/main" xmlns="" id="{0C04C51B-B1CE-471F-9F21-A2BBB6A1D9D5}"/>
              </a:ext>
            </a:extLst>
          </p:cNvPr>
          <p:cNvSpPr/>
          <p:nvPr/>
        </p:nvSpPr>
        <p:spPr>
          <a:xfrm flipH="1">
            <a:off x="7524750" y="3521075"/>
            <a:ext cx="463550" cy="463550"/>
          </a:xfrm>
          <a:prstGeom prst="ellipse">
            <a:avLst/>
          </a:prstGeom>
          <a:noFill/>
          <a:ln w="63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5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5" name="MH_Other_13">
            <a:extLst>
              <a:ext uri="{FF2B5EF4-FFF2-40B4-BE49-F238E27FC236}">
                <a16:creationId xmlns:a16="http://schemas.microsoft.com/office/drawing/2014/main" xmlns="" id="{EA3A63AB-41D9-426D-A49F-214A8C12FADD}"/>
              </a:ext>
            </a:extLst>
          </p:cNvPr>
          <p:cNvSpPr/>
          <p:nvPr/>
        </p:nvSpPr>
        <p:spPr>
          <a:xfrm flipH="1">
            <a:off x="7524750" y="4184650"/>
            <a:ext cx="463550" cy="461963"/>
          </a:xfrm>
          <a:prstGeom prst="ellipse">
            <a:avLst/>
          </a:prstGeom>
          <a:noFill/>
          <a:ln w="63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6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6" name="MH_Other_14">
            <a:extLst>
              <a:ext uri="{FF2B5EF4-FFF2-40B4-BE49-F238E27FC236}">
                <a16:creationId xmlns:a16="http://schemas.microsoft.com/office/drawing/2014/main" xmlns="" id="{41AC9CA9-3808-4A46-AFF7-0F5CF82B9BCC}"/>
              </a:ext>
            </a:extLst>
          </p:cNvPr>
          <p:cNvSpPr/>
          <p:nvPr/>
        </p:nvSpPr>
        <p:spPr>
          <a:xfrm flipH="1">
            <a:off x="7524750" y="4846638"/>
            <a:ext cx="463550" cy="463550"/>
          </a:xfrm>
          <a:prstGeom prst="ellipse">
            <a:avLst/>
          </a:prstGeom>
          <a:noFill/>
          <a:ln w="63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7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7" name="MH_Other_15">
            <a:extLst>
              <a:ext uri="{FF2B5EF4-FFF2-40B4-BE49-F238E27FC236}">
                <a16:creationId xmlns:a16="http://schemas.microsoft.com/office/drawing/2014/main" xmlns="" id="{40DD7731-D774-4CA4-AD3A-9E0E8BDCDBBD}"/>
              </a:ext>
            </a:extLst>
          </p:cNvPr>
          <p:cNvSpPr/>
          <p:nvPr/>
        </p:nvSpPr>
        <p:spPr>
          <a:xfrm flipH="1">
            <a:off x="7524750" y="5486400"/>
            <a:ext cx="463550" cy="463550"/>
          </a:xfrm>
          <a:prstGeom prst="ellipse">
            <a:avLst/>
          </a:prstGeom>
          <a:noFill/>
          <a:ln w="6350">
            <a:solidFill>
              <a:schemeClr val="accent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8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58" name="MH_Other_16">
            <a:extLst>
              <a:ext uri="{FF2B5EF4-FFF2-40B4-BE49-F238E27FC236}">
                <a16:creationId xmlns:a16="http://schemas.microsoft.com/office/drawing/2014/main" xmlns="" id="{9C51EB10-C396-4C6E-8B40-205FF16E2FA6}"/>
              </a:ext>
            </a:extLst>
          </p:cNvPr>
          <p:cNvSpPr/>
          <p:nvPr/>
        </p:nvSpPr>
        <p:spPr>
          <a:xfrm flipH="1">
            <a:off x="1250950" y="3521075"/>
            <a:ext cx="463550" cy="463550"/>
          </a:xfrm>
          <a:prstGeom prst="ellipse">
            <a:avLst/>
          </a:prstGeom>
          <a:noFill/>
          <a:ln w="635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>
                    <a:lumMod val="95000"/>
                  </a:scheme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1</a:t>
            </a:r>
            <a:endParaRPr lang="zh-CN" altLang="en-US" sz="2400" b="1" dirty="0">
              <a:solidFill>
                <a:schemeClr val="tx1">
                  <a:lumMod val="95000"/>
                </a:schemeClr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xmlns="" id="{F918BB6F-FC4A-47D1-B22F-5C6FBB417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2413" cy="381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3" name="文本框 29">
            <a:extLst>
              <a:ext uri="{FF2B5EF4-FFF2-40B4-BE49-F238E27FC236}">
                <a16:creationId xmlns:a16="http://schemas.microsoft.com/office/drawing/2014/main" xmlns="" id="{625CA776-7A4C-4772-A0CA-9A0AAB732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188913"/>
            <a:ext cx="8856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zh-CN" altLang="en-US" sz="2400" b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四、中班一日作息时间</a:t>
            </a:r>
          </a:p>
        </p:txBody>
      </p:sp>
      <p:pic>
        <p:nvPicPr>
          <p:cNvPr id="25604" name="图片 1" descr="图片1">
            <a:extLst>
              <a:ext uri="{FF2B5EF4-FFF2-40B4-BE49-F238E27FC236}">
                <a16:creationId xmlns:a16="http://schemas.microsoft.com/office/drawing/2014/main" xmlns="" id="{9A0611BF-B519-45CE-94A8-9CF0738B7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104900"/>
            <a:ext cx="840898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文本框 2">
            <a:extLst>
              <a:ext uri="{FF2B5EF4-FFF2-40B4-BE49-F238E27FC236}">
                <a16:creationId xmlns:a16="http://schemas.microsoft.com/office/drawing/2014/main" xmlns="" id="{A229CA93-37EC-41F3-B972-F70DD6945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2605088"/>
            <a:ext cx="927100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7:30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入园接待、</a:t>
            </a: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晨检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6" name="文本框 3">
            <a:extLst>
              <a:ext uri="{FF2B5EF4-FFF2-40B4-BE49-F238E27FC236}">
                <a16:creationId xmlns:a16="http://schemas.microsoft.com/office/drawing/2014/main" xmlns="" id="{ACEF670B-321F-4F23-8671-BF7161965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7:50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8:20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晨间活动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7" name="文本框 4">
            <a:extLst>
              <a:ext uri="{FF2B5EF4-FFF2-40B4-BE49-F238E27FC236}">
                <a16:creationId xmlns:a16="http://schemas.microsoft.com/office/drawing/2014/main" xmlns="" id="{822438EF-B72B-49EC-9313-75A3B59CA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8:20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8:35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晨间谈话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8" name="文本框 5">
            <a:extLst>
              <a:ext uri="{FF2B5EF4-FFF2-40B4-BE49-F238E27FC236}">
                <a16:creationId xmlns:a16="http://schemas.microsoft.com/office/drawing/2014/main" xmlns="" id="{AF877C85-E222-4859-A5BD-560575395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8:35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8:55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早操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9" name="文本框 6">
            <a:extLst>
              <a:ext uri="{FF2B5EF4-FFF2-40B4-BE49-F238E27FC236}">
                <a16:creationId xmlns:a16="http://schemas.microsoft.com/office/drawing/2014/main" xmlns="" id="{EB83C6E0-410F-4BD4-A3C6-BF5619459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0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11:10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11:40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午餐时间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0" name="文本框 7">
            <a:extLst>
              <a:ext uri="{FF2B5EF4-FFF2-40B4-BE49-F238E27FC236}">
                <a16:creationId xmlns:a16="http://schemas.microsoft.com/office/drawing/2014/main" xmlns="" id="{DA132595-5672-4938-BEF6-B08E55742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5475" y="2605088"/>
            <a:ext cx="927100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11:40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12:00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餐后散步组织安静游戏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1" name="文本框 8">
            <a:extLst>
              <a:ext uri="{FF2B5EF4-FFF2-40B4-BE49-F238E27FC236}">
                <a16:creationId xmlns:a16="http://schemas.microsoft.com/office/drawing/2014/main" xmlns="" id="{3F9B32BC-0837-4947-B6AD-F7781BB26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7:30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午睡时间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2" name="文本框 9">
            <a:extLst>
              <a:ext uri="{FF2B5EF4-FFF2-40B4-BE49-F238E27FC236}">
                <a16:creationId xmlns:a16="http://schemas.microsoft.com/office/drawing/2014/main" xmlns="" id="{B2A08426-E25A-443F-9CF9-39F9F6493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5425" y="2605088"/>
            <a:ext cx="927100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7:30</a:t>
            </a:r>
          </a:p>
          <a:p>
            <a:pPr algn="ctr" eaLnBrk="1" hangingPunct="1"/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8:30</a:t>
            </a: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离园</a:t>
            </a:r>
          </a:p>
          <a:p>
            <a:pPr algn="ctr" eaLnBrk="1" hangingPunct="1"/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>
            <a:extLst>
              <a:ext uri="{FF2B5EF4-FFF2-40B4-BE49-F238E27FC236}">
                <a16:creationId xmlns:a16="http://schemas.microsoft.com/office/drawing/2014/main" xmlns="" id="{56E84F33-C331-4DD9-A173-B1673416D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1538"/>
            <a:ext cx="9142413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289CD3D0-881B-415A-930F-BCDD29784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4175"/>
            <a:ext cx="8297863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26">
            <a:extLst>
              <a:ext uri="{FF2B5EF4-FFF2-40B4-BE49-F238E27FC236}">
                <a16:creationId xmlns:a16="http://schemas.microsoft.com/office/drawing/2014/main" xmlns="" id="{9B1BFBC4-BC19-456F-B19B-17CFAF670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916488"/>
            <a:ext cx="9159876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4">
            <a:extLst>
              <a:ext uri="{FF2B5EF4-FFF2-40B4-BE49-F238E27FC236}">
                <a16:creationId xmlns:a16="http://schemas.microsoft.com/office/drawing/2014/main" xmlns="" id="{72200F54-0798-4F55-AE58-B3D4FA692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8AC6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7654" name="Group 6">
            <a:extLst>
              <a:ext uri="{FF2B5EF4-FFF2-40B4-BE49-F238E27FC236}">
                <a16:creationId xmlns:a16="http://schemas.microsoft.com/office/drawing/2014/main" xmlns="" id="{198AD19E-CD41-46F2-8328-B0234FCFC2F9}"/>
              </a:ext>
            </a:extLst>
          </p:cNvPr>
          <p:cNvGrpSpPr>
            <a:grpSpLocks/>
          </p:cNvGrpSpPr>
          <p:nvPr/>
        </p:nvGrpSpPr>
        <p:grpSpPr bwMode="auto">
          <a:xfrm>
            <a:off x="-158750" y="-360363"/>
            <a:ext cx="1581150" cy="1198563"/>
            <a:chOff x="0" y="0"/>
            <a:chExt cx="1582737" cy="1200310"/>
          </a:xfrm>
        </p:grpSpPr>
        <p:sp>
          <p:nvSpPr>
            <p:cNvPr id="27662" name="Rectangle 2">
              <a:extLst>
                <a:ext uri="{FF2B5EF4-FFF2-40B4-BE49-F238E27FC236}">
                  <a16:creationId xmlns:a16="http://schemas.microsoft.com/office/drawing/2014/main" xmlns="" id="{307C5802-FDD2-4132-8647-632E39D66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63" y="361998"/>
              <a:ext cx="971549" cy="833549"/>
            </a:xfrm>
            <a:prstGeom prst="rect">
              <a:avLst/>
            </a:prstGeom>
            <a:solidFill>
              <a:srgbClr val="8A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3" name="Text Box 4">
              <a:extLst>
                <a:ext uri="{FF2B5EF4-FFF2-40B4-BE49-F238E27FC236}">
                  <a16:creationId xmlns:a16="http://schemas.microsoft.com/office/drawing/2014/main" xmlns="" id="{372E9B17-727C-4503-9868-23B2FE0C4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073131">
              <a:off x="0" y="0"/>
              <a:ext cx="1582737" cy="1200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7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7200">
                  <a:solidFill>
                    <a:schemeClr val="bg1"/>
                  </a:solidFill>
                  <a:latin typeface="Impact" panose="020B0806030902050204" pitchFamily="34" charset="0"/>
                  <a:ea typeface="Cube" pitchFamily="2" charset="-122"/>
                </a:rPr>
                <a:t>03</a:t>
              </a:r>
            </a:p>
          </p:txBody>
        </p:sp>
      </p:grpSp>
      <p:pic>
        <p:nvPicPr>
          <p:cNvPr id="8201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49C0CBE5-1395-4A75-B312-74868E96F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4391025"/>
            <a:ext cx="165735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6527C190-9BF8-4F37-9320-631891AE4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4573588"/>
            <a:ext cx="16192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ADF51250-9CE6-4B58-9FDD-F86D713B2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4573588"/>
            <a:ext cx="11811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F0BC35DC-B8F8-4E14-9467-3871ECB99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4194175"/>
            <a:ext cx="136525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4C3393BC-3A38-4080-A377-AB9FDB211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4938713"/>
            <a:ext cx="111601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29" descr="C:\Documents and Settings\Administrator\桌面\6655 (1) [转换].png">
            <a:extLst>
              <a:ext uri="{FF2B5EF4-FFF2-40B4-BE49-F238E27FC236}">
                <a16:creationId xmlns:a16="http://schemas.microsoft.com/office/drawing/2014/main" xmlns="" id="{DC9E0950-97A1-46CF-BD5F-D06E39FA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4059238"/>
            <a:ext cx="1550988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D355686-D435-4FC8-8F7D-61DC26C2D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325" y="2392363"/>
            <a:ext cx="5759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latin typeface="微软雅黑" panose="020B0503020204020204" pitchFamily="34" charset="-122"/>
                <a:ea typeface="微软雅黑" panose="020B0503020204020204" pitchFamily="34" charset="-122"/>
              </a:rPr>
              <a:t>主要保育工作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252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3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4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5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56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6">
            <a:extLst>
              <a:ext uri="{FF2B5EF4-FFF2-40B4-BE49-F238E27FC236}">
                <a16:creationId xmlns:a16="http://schemas.microsoft.com/office/drawing/2014/main" xmlns="" id="{0EE22A36-4BDD-4956-9908-C17C93D06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916488"/>
            <a:ext cx="9159876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4">
            <a:extLst>
              <a:ext uri="{FF2B5EF4-FFF2-40B4-BE49-F238E27FC236}">
                <a16:creationId xmlns:a16="http://schemas.microsoft.com/office/drawing/2014/main" xmlns="" id="{6CA295A9-5D5A-4F91-96AE-9B4C0BCC1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8AC6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388" name="文本框 1">
            <a:extLst>
              <a:ext uri="{FF2B5EF4-FFF2-40B4-BE49-F238E27FC236}">
                <a16:creationId xmlns:a16="http://schemas.microsoft.com/office/drawing/2014/main" xmlns="" id="{602914E3-17B1-4A22-97B0-579C2BF2E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407988"/>
            <a:ext cx="77057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、坚持执行消毒制度，利用阳光、紫外线、消毒水消毒玩具、被褥等物品，预防各传染病的发生和流传。 加大平安教育工作力度，把安全放在首位，用 “ 心 ” 去观察孩子，把 “ 平安 ” 落实到各自的具体环节中。通过一系列的活动来增强幼儿的自我维护的意识和能力。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 认真做好每日的卫生工作，做到班级内无死角。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 重视体育锻炼，保证幼儿有足够的户外活动时间。活动中，幼儿学会随着活动量的变化而增减衣服。并能及时收拾和整理小型体育器械。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、坚持执行消毒制度，利用阳光、紫外线、消毒水消毒玩具、被褥等物品，预防各传染病的发生和流传。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 继续做好幼儿的卫生保健工作，尤其是季节性流行病的预防。中班幼儿的自我保健意识和能力要加强。为幼儿提供自我服务的机会，形成良好的卫生保健习惯。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 定期在家园栏上宣传有关的卫生保健知识，家园共同做好卫生保健工作。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6">
            <a:extLst>
              <a:ext uri="{FF2B5EF4-FFF2-40B4-BE49-F238E27FC236}">
                <a16:creationId xmlns:a16="http://schemas.microsoft.com/office/drawing/2014/main" xmlns="" id="{0DDE299C-D12F-44F1-9751-E51B55A3B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725" y="3860800"/>
            <a:ext cx="96440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7" descr="C:\Documents and Settings\Administrator\桌面\6655 (3) [转换].png">
            <a:extLst>
              <a:ext uri="{FF2B5EF4-FFF2-40B4-BE49-F238E27FC236}">
                <a16:creationId xmlns:a16="http://schemas.microsoft.com/office/drawing/2014/main" xmlns="" id="{552B0A04-8254-446F-B2C4-56C75A9A3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2413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4">
            <a:extLst>
              <a:ext uri="{FF2B5EF4-FFF2-40B4-BE49-F238E27FC236}">
                <a16:creationId xmlns:a16="http://schemas.microsoft.com/office/drawing/2014/main" xmlns="" id="{AE8BECA3-8AE8-4E6D-9CD6-636334B7A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F17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xmlns="" id="{CF11F9D1-A92A-4E0B-BAF0-3150B9888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925" y="0"/>
            <a:ext cx="969963" cy="833438"/>
          </a:xfrm>
          <a:prstGeom prst="rect">
            <a:avLst/>
          </a:prstGeom>
          <a:solidFill>
            <a:srgbClr val="F17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1750" name="Text Box 5">
            <a:extLst>
              <a:ext uri="{FF2B5EF4-FFF2-40B4-BE49-F238E27FC236}">
                <a16:creationId xmlns:a16="http://schemas.microsoft.com/office/drawing/2014/main" xmlns="" id="{5D9FD21F-46B2-4E70-AA91-4B846C0B9B94}"/>
              </a:ext>
            </a:extLst>
          </p:cNvPr>
          <p:cNvSpPr txBox="1">
            <a:spLocks noChangeArrowheads="1"/>
          </p:cNvSpPr>
          <p:nvPr/>
        </p:nvSpPr>
        <p:spPr bwMode="auto">
          <a:xfrm rot="-2073131">
            <a:off x="-179388" y="-360363"/>
            <a:ext cx="1581151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7200">
                <a:solidFill>
                  <a:schemeClr val="bg1"/>
                </a:solidFill>
                <a:latin typeface="Impact" panose="020B0806030902050204" pitchFamily="34" charset="0"/>
                <a:ea typeface="Cube" pitchFamily="2" charset="-122"/>
              </a:rPr>
              <a:t>04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20CD3F7-754C-4C35-BE97-98A1D7A81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225675"/>
            <a:ext cx="69818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latin typeface="微软雅黑" panose="020B0503020204020204" pitchFamily="34" charset="-122"/>
                <a:ea typeface="微软雅黑" panose="020B0503020204020204" pitchFamily="34" charset="-122"/>
              </a:rPr>
              <a:t>本学期重大活动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7" descr="C:\Documents and Settings\Administrator\桌面\6655 (3) [转换].png">
            <a:extLst>
              <a:ext uri="{FF2B5EF4-FFF2-40B4-BE49-F238E27FC236}">
                <a16:creationId xmlns:a16="http://schemas.microsoft.com/office/drawing/2014/main" xmlns="" id="{9F70E463-D87B-4377-8F4A-0AEB3ADD7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2413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4">
            <a:extLst>
              <a:ext uri="{FF2B5EF4-FFF2-40B4-BE49-F238E27FC236}">
                <a16:creationId xmlns:a16="http://schemas.microsoft.com/office/drawing/2014/main" xmlns="" id="{3E6A37C6-F1DE-49F7-B56E-51FB5CAE7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F17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3796" name="文本框 7">
            <a:extLst>
              <a:ext uri="{FF2B5EF4-FFF2-40B4-BE49-F238E27FC236}">
                <a16:creationId xmlns:a16="http://schemas.microsoft.com/office/drawing/2014/main" xmlns="" id="{3609BD19-7BFB-4C13-A7B2-126CE289A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881063"/>
            <a:ext cx="7704137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教师节庆祝活动（九月）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秋季亲子运动会 （十月）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重阳节活动（十月）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书香宝宝大赛 （十月）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小巧手比赛 （十月）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教师玩教具制作比赛  （十一月）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健康家庭大行动 （十二月）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圣诞节活动（十二月 ）          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rPr>
              <a:t>庆元旦系列活动 （一月）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>
            <a:extLst>
              <a:ext uri="{FF2B5EF4-FFF2-40B4-BE49-F238E27FC236}">
                <a16:creationId xmlns:a16="http://schemas.microsoft.com/office/drawing/2014/main" xmlns="" id="{8C962B97-2011-4347-8FFB-22A6C1D27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513" y="3024188"/>
            <a:ext cx="12052301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C:\Documents and Settings\Administrator\桌面\6655 (2) [转换].png">
            <a:extLst>
              <a:ext uri="{FF2B5EF4-FFF2-40B4-BE49-F238E27FC236}">
                <a16:creationId xmlns:a16="http://schemas.microsoft.com/office/drawing/2014/main" xmlns="" id="{A0343B41-B375-49F1-9AF4-AED146AE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4076700"/>
            <a:ext cx="8145462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4" name="Group 7">
            <a:extLst>
              <a:ext uri="{FF2B5EF4-FFF2-40B4-BE49-F238E27FC236}">
                <a16:creationId xmlns:a16="http://schemas.microsoft.com/office/drawing/2014/main" xmlns="" id="{B7D43BAE-0438-4240-B9B3-C2015B261C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35848" name="Picture 2">
              <a:extLst>
                <a:ext uri="{FF2B5EF4-FFF2-40B4-BE49-F238E27FC236}">
                  <a16:creationId xmlns:a16="http://schemas.microsoft.com/office/drawing/2014/main" xmlns="" id="{D766F500-F42C-4D9B-920B-FCD047428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9" name="Picture 2">
              <a:extLst>
                <a:ext uri="{FF2B5EF4-FFF2-40B4-BE49-F238E27FC236}">
                  <a16:creationId xmlns:a16="http://schemas.microsoft.com/office/drawing/2014/main" xmlns="" id="{2EE74D2C-100E-487E-B6B5-9E9842079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0" name="Picture 2">
              <a:extLst>
                <a:ext uri="{FF2B5EF4-FFF2-40B4-BE49-F238E27FC236}">
                  <a16:creationId xmlns:a16="http://schemas.microsoft.com/office/drawing/2014/main" xmlns="" id="{876E3D8D-77FA-463E-901A-41B670840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1" name="Picture 2">
              <a:extLst>
                <a:ext uri="{FF2B5EF4-FFF2-40B4-BE49-F238E27FC236}">
                  <a16:creationId xmlns:a16="http://schemas.microsoft.com/office/drawing/2014/main" xmlns="" id="{D5D91084-56F0-499C-A173-844EBA76A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845" name="Rectangle 2">
            <a:extLst>
              <a:ext uri="{FF2B5EF4-FFF2-40B4-BE49-F238E27FC236}">
                <a16:creationId xmlns:a16="http://schemas.microsoft.com/office/drawing/2014/main" xmlns="" id="{A5164381-549C-4E61-9D38-7220B6AD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925" y="0"/>
            <a:ext cx="969963" cy="833438"/>
          </a:xfrm>
          <a:prstGeom prst="rect">
            <a:avLst/>
          </a:prstGeom>
          <a:solidFill>
            <a:srgbClr val="85A6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846" name="Text Box 5">
            <a:extLst>
              <a:ext uri="{FF2B5EF4-FFF2-40B4-BE49-F238E27FC236}">
                <a16:creationId xmlns:a16="http://schemas.microsoft.com/office/drawing/2014/main" xmlns="" id="{F4142D57-CB84-4C4B-8D37-DD7D2E933C2E}"/>
              </a:ext>
            </a:extLst>
          </p:cNvPr>
          <p:cNvSpPr txBox="1">
            <a:spLocks noChangeArrowheads="1"/>
          </p:cNvSpPr>
          <p:nvPr/>
        </p:nvSpPr>
        <p:spPr bwMode="auto">
          <a:xfrm rot="-2073131">
            <a:off x="-179388" y="-360363"/>
            <a:ext cx="1581151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7200">
                <a:solidFill>
                  <a:schemeClr val="bg1"/>
                </a:solidFill>
                <a:latin typeface="Impact" panose="020B0806030902050204" pitchFamily="34" charset="0"/>
                <a:ea typeface="Cube" pitchFamily="2" charset="-122"/>
              </a:rPr>
              <a:t>05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410A305-3839-4A07-8546-FA6A11FD2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38375"/>
            <a:ext cx="9001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7200" b="1">
                <a:latin typeface="微软雅黑" panose="020B0503020204020204" pitchFamily="34" charset="-122"/>
                <a:ea typeface="微软雅黑" panose="020B0503020204020204" pitchFamily="34" charset="-122"/>
              </a:rPr>
              <a:t>家长协助及育儿经验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7">
            <a:extLst>
              <a:ext uri="{FF2B5EF4-FFF2-40B4-BE49-F238E27FC236}">
                <a16:creationId xmlns:a16="http://schemas.microsoft.com/office/drawing/2014/main" xmlns="" id="{BF596570-950E-480A-B90C-D28982A5EB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37892" name="Picture 2">
              <a:extLst>
                <a:ext uri="{FF2B5EF4-FFF2-40B4-BE49-F238E27FC236}">
                  <a16:creationId xmlns:a16="http://schemas.microsoft.com/office/drawing/2014/main" xmlns="" id="{538B25B5-22A2-4519-A47F-67292B5A2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3" name="Picture 2">
              <a:extLst>
                <a:ext uri="{FF2B5EF4-FFF2-40B4-BE49-F238E27FC236}">
                  <a16:creationId xmlns:a16="http://schemas.microsoft.com/office/drawing/2014/main" xmlns="" id="{1B24838A-D741-425A-B0B1-BCCE4899D0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4" name="Picture 2">
              <a:extLst>
                <a:ext uri="{FF2B5EF4-FFF2-40B4-BE49-F238E27FC236}">
                  <a16:creationId xmlns:a16="http://schemas.microsoft.com/office/drawing/2014/main" xmlns="" id="{35A0019D-F79B-45D4-8E33-BF0C480AEB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5" name="Picture 2">
              <a:extLst>
                <a:ext uri="{FF2B5EF4-FFF2-40B4-BE49-F238E27FC236}">
                  <a16:creationId xmlns:a16="http://schemas.microsoft.com/office/drawing/2014/main" xmlns="" id="{AF39D1E7-52D8-465B-BA61-C8CBA84CB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32E47C1C-D916-41D2-975F-0BD982B1AA15}"/>
              </a:ext>
            </a:extLst>
          </p:cNvPr>
          <p:cNvSpPr txBox="1"/>
          <p:nvPr/>
        </p:nvSpPr>
        <p:spPr>
          <a:xfrm>
            <a:off x="684213" y="361950"/>
            <a:ext cx="7704137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家长协助事项</a:t>
            </a:r>
            <a:endParaRPr lang="en-US" altLang="zh-CN" sz="2400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我们现行的方式主要是：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个别交谈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电话联系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开家长会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向家长开放半日活动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家长园地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家园联系手册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7">
            <a:extLst>
              <a:ext uri="{FF2B5EF4-FFF2-40B4-BE49-F238E27FC236}">
                <a16:creationId xmlns:a16="http://schemas.microsoft.com/office/drawing/2014/main" xmlns="" id="{BFCFD06A-1CC8-4B5E-B50F-46DD770DDF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39940" name="Picture 2">
              <a:extLst>
                <a:ext uri="{FF2B5EF4-FFF2-40B4-BE49-F238E27FC236}">
                  <a16:creationId xmlns:a16="http://schemas.microsoft.com/office/drawing/2014/main" xmlns="" id="{4E9E6FAE-0DCE-4F25-AE32-496DCC87A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1" name="Picture 2">
              <a:extLst>
                <a:ext uri="{FF2B5EF4-FFF2-40B4-BE49-F238E27FC236}">
                  <a16:creationId xmlns:a16="http://schemas.microsoft.com/office/drawing/2014/main" xmlns="" id="{25E2B1E0-7C2E-4E48-8B89-04188DF17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2" name="Picture 2">
              <a:extLst>
                <a:ext uri="{FF2B5EF4-FFF2-40B4-BE49-F238E27FC236}">
                  <a16:creationId xmlns:a16="http://schemas.microsoft.com/office/drawing/2014/main" xmlns="" id="{1DD0ED70-44FA-40FA-AACB-E9E78EFA97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3" name="Picture 2">
              <a:extLst>
                <a:ext uri="{FF2B5EF4-FFF2-40B4-BE49-F238E27FC236}">
                  <a16:creationId xmlns:a16="http://schemas.microsoft.com/office/drawing/2014/main" xmlns="" id="{2646BF80-9307-40CD-B236-76BC1E533B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07" name="文本框 14">
            <a:extLst>
              <a:ext uri="{FF2B5EF4-FFF2-40B4-BE49-F238E27FC236}">
                <a16:creationId xmlns:a16="http://schemas.microsoft.com/office/drawing/2014/main" xmlns="" id="{E049023E-EC6A-4C2E-BBBE-56C67724A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61950"/>
            <a:ext cx="7704137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教学工作的配合</a:t>
            </a:r>
            <a:endParaRPr lang="en-US" altLang="zh-CN" sz="240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孩子升入中班后，我们将加强幼儿的日常常规训练和行为习惯的培养。特别是幼儿的午餐习惯、午睡习惯、学习习惯和行为习惯的培养。习惯的培养光靠幼儿园的教育肯定是不够，需要家长在家里和我们在目标和要求上达成一致，持续共同来培养和督促幼儿，使其形成一定的习惯。</a:t>
            </a:r>
            <a:b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7">
            <a:extLst>
              <a:ext uri="{FF2B5EF4-FFF2-40B4-BE49-F238E27FC236}">
                <a16:creationId xmlns:a16="http://schemas.microsoft.com/office/drawing/2014/main" xmlns="" id="{EA467892-DA15-4BE8-8389-9669BA7D37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41988" name="Picture 2">
              <a:extLst>
                <a:ext uri="{FF2B5EF4-FFF2-40B4-BE49-F238E27FC236}">
                  <a16:creationId xmlns:a16="http://schemas.microsoft.com/office/drawing/2014/main" xmlns="" id="{485B21E9-D811-42FA-9B87-86EED0C07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89" name="Picture 2">
              <a:extLst>
                <a:ext uri="{FF2B5EF4-FFF2-40B4-BE49-F238E27FC236}">
                  <a16:creationId xmlns:a16="http://schemas.microsoft.com/office/drawing/2014/main" xmlns="" id="{90C82FBE-842D-45E8-B05C-FBDE30173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0" name="Picture 2">
              <a:extLst>
                <a:ext uri="{FF2B5EF4-FFF2-40B4-BE49-F238E27FC236}">
                  <a16:creationId xmlns:a16="http://schemas.microsoft.com/office/drawing/2014/main" xmlns="" id="{A31AD22F-D1F6-42BD-B036-DB0E2CEFA0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1" name="Picture 2">
              <a:extLst>
                <a:ext uri="{FF2B5EF4-FFF2-40B4-BE49-F238E27FC236}">
                  <a16:creationId xmlns:a16="http://schemas.microsoft.com/office/drawing/2014/main" xmlns="" id="{8B9FE89E-4765-4E59-9B27-E533D2373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文本框 14">
            <a:extLst>
              <a:ext uri="{FF2B5EF4-FFF2-40B4-BE49-F238E27FC236}">
                <a16:creationId xmlns:a16="http://schemas.microsoft.com/office/drawing/2014/main" xmlns="" id="{040D70D6-60B5-455E-BECF-B383EBE43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61950"/>
            <a:ext cx="770413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在生活自理能力的培养上 </a:t>
            </a:r>
            <a:endParaRPr lang="en-US" altLang="zh-CN" sz="240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家长不能包办代替到底，放开手，给孩子一个动手尝试的机会。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在课程的实施过程中需要家长配合的实在很多。比如：带物品、帮助孩子完成调查表或者帮助孩子查资料等等，这些都需要您的配合，因为您的积极配合是我们活动开展的关键，也是孩子获得发展的重要因素。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7">
            <a:extLst>
              <a:ext uri="{FF2B5EF4-FFF2-40B4-BE49-F238E27FC236}">
                <a16:creationId xmlns:a16="http://schemas.microsoft.com/office/drawing/2014/main" xmlns="" id="{6620BEF3-AD0F-4150-9A0B-8207B685E2B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44036" name="Picture 2">
              <a:extLst>
                <a:ext uri="{FF2B5EF4-FFF2-40B4-BE49-F238E27FC236}">
                  <a16:creationId xmlns:a16="http://schemas.microsoft.com/office/drawing/2014/main" xmlns="" id="{36894495-56D0-4243-B0B9-5A43B99DD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7" name="Picture 2">
              <a:extLst>
                <a:ext uri="{FF2B5EF4-FFF2-40B4-BE49-F238E27FC236}">
                  <a16:creationId xmlns:a16="http://schemas.microsoft.com/office/drawing/2014/main" xmlns="" id="{3FE8AC24-7007-421E-9FBD-9CC64365B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8" name="Picture 2">
              <a:extLst>
                <a:ext uri="{FF2B5EF4-FFF2-40B4-BE49-F238E27FC236}">
                  <a16:creationId xmlns:a16="http://schemas.microsoft.com/office/drawing/2014/main" xmlns="" id="{15BCCCE4-3671-4E70-8A6F-40F13573A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9" name="Picture 2">
              <a:extLst>
                <a:ext uri="{FF2B5EF4-FFF2-40B4-BE49-F238E27FC236}">
                  <a16:creationId xmlns:a16="http://schemas.microsoft.com/office/drawing/2014/main" xmlns="" id="{B92C24B8-74B3-49FB-8CBF-6CF622AE3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9FEC9C4-2336-449B-8444-7CF187B69278}"/>
              </a:ext>
            </a:extLst>
          </p:cNvPr>
          <p:cNvSpPr txBox="1"/>
          <p:nvPr/>
        </p:nvSpPr>
        <p:spPr>
          <a:xfrm>
            <a:off x="395288" y="361950"/>
            <a:ext cx="835342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育儿经验之习惯养成 </a:t>
            </a:r>
            <a:endParaRPr lang="en-US" altLang="zh-CN" sz="2400" b="1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孩子在家时家长也应配合督促他们有个好的卫生习惯，如在家开饭前可以让孩子自己动手摆桌椅、餐具端饭、分筷子。同时还要教育孩子文明进餐，坐姿要端正，嚼的时候不发出难听的声音；饭后也要主动地收拾碗筷、餐桌面，教育孩子参加家务劳动，帮助成为有责任感、爱劳动的人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幼儿做力所能及的事情：叠衣服、被子、收拾玩具、整理自己的房间。让他们先做简单的事，这样孩子才有信心去完成。参加劳动，既是学习的过程又是锻炼的过程，在这个过程中和会有成功和失败。教育孩子战后胜困难、不怕失败树立信心。不要用金钱作为对孩子从事家务劳动或其他成绩的奖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7">
            <a:extLst>
              <a:ext uri="{FF2B5EF4-FFF2-40B4-BE49-F238E27FC236}">
                <a16:creationId xmlns:a16="http://schemas.microsoft.com/office/drawing/2014/main" xmlns="" id="{E747940C-6B5A-463F-8EC8-C5569FE33B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46084" name="Picture 2">
              <a:extLst>
                <a:ext uri="{FF2B5EF4-FFF2-40B4-BE49-F238E27FC236}">
                  <a16:creationId xmlns:a16="http://schemas.microsoft.com/office/drawing/2014/main" xmlns="" id="{90FC0665-BF30-48D3-9DAA-4EBF432791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5" name="Picture 2">
              <a:extLst>
                <a:ext uri="{FF2B5EF4-FFF2-40B4-BE49-F238E27FC236}">
                  <a16:creationId xmlns:a16="http://schemas.microsoft.com/office/drawing/2014/main" xmlns="" id="{71BD8111-D4FC-4248-B112-F6A75E5B1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6" name="Picture 2">
              <a:extLst>
                <a:ext uri="{FF2B5EF4-FFF2-40B4-BE49-F238E27FC236}">
                  <a16:creationId xmlns:a16="http://schemas.microsoft.com/office/drawing/2014/main" xmlns="" id="{37FD7246-F6F3-43D6-B80C-7A91AD16D0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Picture 2">
              <a:extLst>
                <a:ext uri="{FF2B5EF4-FFF2-40B4-BE49-F238E27FC236}">
                  <a16:creationId xmlns:a16="http://schemas.microsoft.com/office/drawing/2014/main" xmlns="" id="{4FC27BA1-0D25-442A-B777-4B5D67C922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243352E-12CA-4D68-9123-18F79654BBB4}"/>
              </a:ext>
            </a:extLst>
          </p:cNvPr>
          <p:cNvSpPr txBox="1"/>
          <p:nvPr/>
        </p:nvSpPr>
        <p:spPr>
          <a:xfrm>
            <a:off x="395288" y="361950"/>
            <a:ext cx="8353425" cy="5208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育儿经验之珍惜时间</a:t>
            </a:r>
            <a:endParaRPr lang="en-US" altLang="zh-CN" sz="2400" b="1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培养孩子珍惜时间？许多孩子不会珍惜时间，这和家长对孩子的娇惯有很大的关系。有的孩子早上爱睡觉每天早上一遍又一遍的叫，知道上学迟到，爸妈还得帮忙穿衣服，叠被子。这样不利于培养孩子的时间观念，也助长了孩子依赖父母的习惯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觉得孩子还小“树大自然直”，对孩子做事少闻少问，正确的行为不鼓励强化，错误的行为不坚决制止，时间长了，问题就会越来越突出，好习惯没有养成，却形成了许多坏习惯。在家要配合幼儿园培养幼儿的好的、科学的作息习惯，树立孩子的时间观念培养孩子做事专一，抓紧时间的习惯。让孩子早睡早起，有充分的睡眠。</a:t>
            </a:r>
            <a:endParaRPr lang="en-US" altLang="zh-CN" sz="2000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7">
            <a:extLst>
              <a:ext uri="{FF2B5EF4-FFF2-40B4-BE49-F238E27FC236}">
                <a16:creationId xmlns:a16="http://schemas.microsoft.com/office/drawing/2014/main" xmlns="" id="{5BA3A5B0-FD6D-4CB4-AE54-4739754219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48132" name="Picture 2">
              <a:extLst>
                <a:ext uri="{FF2B5EF4-FFF2-40B4-BE49-F238E27FC236}">
                  <a16:creationId xmlns:a16="http://schemas.microsoft.com/office/drawing/2014/main" xmlns="" id="{EB7D4B3A-4EA7-4962-996C-9D41BC9E49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3" name="Picture 2">
              <a:extLst>
                <a:ext uri="{FF2B5EF4-FFF2-40B4-BE49-F238E27FC236}">
                  <a16:creationId xmlns:a16="http://schemas.microsoft.com/office/drawing/2014/main" xmlns="" id="{4F9913FF-BF33-4FC5-89B1-E6EA50FD88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2">
              <a:extLst>
                <a:ext uri="{FF2B5EF4-FFF2-40B4-BE49-F238E27FC236}">
                  <a16:creationId xmlns:a16="http://schemas.microsoft.com/office/drawing/2014/main" xmlns="" id="{01C551D7-33A7-47C5-A7E9-84993F3D9C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2">
              <a:extLst>
                <a:ext uri="{FF2B5EF4-FFF2-40B4-BE49-F238E27FC236}">
                  <a16:creationId xmlns:a16="http://schemas.microsoft.com/office/drawing/2014/main" xmlns="" id="{6612861A-1B92-4D1E-8A2F-B87225DF40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3DC3989-B415-43B8-A779-161D80D0A412}"/>
              </a:ext>
            </a:extLst>
          </p:cNvPr>
          <p:cNvSpPr txBox="1"/>
          <p:nvPr/>
        </p:nvSpPr>
        <p:spPr>
          <a:xfrm>
            <a:off x="395288" y="361950"/>
            <a:ext cx="835342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育儿经验之乱发脾气</a:t>
            </a:r>
            <a:endParaRPr lang="en-US" altLang="zh-CN" sz="2400" b="1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孩子乱发脾气时家长应立即指出他的错误，并对他的错误冷淡下来，不理睬他，直到孩子软下来，再给他讲道理。当孩子有进步时，如实同一件事，现在不再发脾气或减轻了，要及时地表扬鼓励，久而久之，孩子正确的行为得到了巩固，错误的行为就会消除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不要让孩子感到乱发脾气的好处，更不要急急忙忙向孩子妥协。要让他知道发脾气不会让大家喜欢，乱发脾气不会有收获，这样孩子在乱发脾气达不到目的的过程中，学会会自我控制，慢慢就会改掉了！</a:t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7">
            <a:extLst>
              <a:ext uri="{FF2B5EF4-FFF2-40B4-BE49-F238E27FC236}">
                <a16:creationId xmlns:a16="http://schemas.microsoft.com/office/drawing/2014/main" xmlns="" id="{A3F65953-1CDB-437D-B012-EC1E63D0025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50180" name="Picture 2">
              <a:extLst>
                <a:ext uri="{FF2B5EF4-FFF2-40B4-BE49-F238E27FC236}">
                  <a16:creationId xmlns:a16="http://schemas.microsoft.com/office/drawing/2014/main" xmlns="" id="{5629A858-EB6F-4A3A-80B3-09CAD0064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1" name="Picture 2">
              <a:extLst>
                <a:ext uri="{FF2B5EF4-FFF2-40B4-BE49-F238E27FC236}">
                  <a16:creationId xmlns:a16="http://schemas.microsoft.com/office/drawing/2014/main" xmlns="" id="{FBEFEF88-4277-4E19-8D83-AACC6CB87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2" name="Picture 2">
              <a:extLst>
                <a:ext uri="{FF2B5EF4-FFF2-40B4-BE49-F238E27FC236}">
                  <a16:creationId xmlns:a16="http://schemas.microsoft.com/office/drawing/2014/main" xmlns="" id="{A7499998-2362-4557-9287-3D32F7F414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3" name="Picture 2">
              <a:extLst>
                <a:ext uri="{FF2B5EF4-FFF2-40B4-BE49-F238E27FC236}">
                  <a16:creationId xmlns:a16="http://schemas.microsoft.com/office/drawing/2014/main" xmlns="" id="{3D36E672-955F-4C7E-90BA-D5BE135BA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D3B0DB9A-B0F2-4470-9E7D-25067E4B9733}"/>
              </a:ext>
            </a:extLst>
          </p:cNvPr>
          <p:cNvSpPr txBox="1"/>
          <p:nvPr/>
        </p:nvSpPr>
        <p:spPr>
          <a:xfrm>
            <a:off x="395288" y="361950"/>
            <a:ext cx="8353425" cy="664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85A6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育儿经验之孩子坐不住</a:t>
            </a:r>
            <a:endParaRPr lang="en-US" altLang="zh-CN" sz="2400" b="1" dirty="0">
              <a:solidFill>
                <a:srgbClr val="85A6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孩子坐不住怎么办？安安静静的坐着或长时间专注做一件事，对于大多数的孩子是一件很困难的事。家长可以在活动中培养兴趣，爱玩是孩子的天性，父母可以和孩子做有意思的游戏：搭积木、橡皮泥、拼图画画、讲故事情节长的故事，让孩子在比较长的时间里专心做事情，可锻炼孩子的持久力、意志力里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游戏木头人，当说到“不许说不许动”时要求双方停止活动，可以锻炼自我控制能力。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奖励与惩罚 如果用各种办法都不行时，尤其是孩子应该做自己的事情时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到了晚上睡觉的时间）家长一定要严厉得责令他立即安静做自己的事，如果孩子一贯很闹，突然能安静时哪怕是几分钟，也要鼓励。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xmlns="" id="{4D186E73-76D3-41AB-9BB1-FF9814CF3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692150"/>
            <a:ext cx="604043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Group 5">
            <a:extLst>
              <a:ext uri="{FF2B5EF4-FFF2-40B4-BE49-F238E27FC236}">
                <a16:creationId xmlns:a16="http://schemas.microsoft.com/office/drawing/2014/main" xmlns="" id="{1D641286-588F-49CD-B5B0-EBFD250755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5586413"/>
            <a:ext cx="9144000" cy="1371600"/>
            <a:chOff x="0" y="0"/>
            <a:chExt cx="9144000" cy="1371600"/>
          </a:xfrm>
        </p:grpSpPr>
        <p:pic>
          <p:nvPicPr>
            <p:cNvPr id="52229" name="Picture 2">
              <a:extLst>
                <a:ext uri="{FF2B5EF4-FFF2-40B4-BE49-F238E27FC236}">
                  <a16:creationId xmlns:a16="http://schemas.microsoft.com/office/drawing/2014/main" xmlns="" id="{71F22881-C99A-48E8-B041-A2E87C16A3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75" y="277812"/>
              <a:ext cx="3079750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0" name="Picture 2">
              <a:extLst>
                <a:ext uri="{FF2B5EF4-FFF2-40B4-BE49-F238E27FC236}">
                  <a16:creationId xmlns:a16="http://schemas.microsoft.com/office/drawing/2014/main" xmlns="" id="{1ACDD4CF-A80E-4466-831F-F6DCBE7B6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7787"/>
              <a:ext cx="3462338" cy="12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2">
              <a:extLst>
                <a:ext uri="{FF2B5EF4-FFF2-40B4-BE49-F238E27FC236}">
                  <a16:creationId xmlns:a16="http://schemas.microsoft.com/office/drawing/2014/main" xmlns="" id="{F88600D4-98D3-4A91-AEC7-FDF1A0C7A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3663" y="0"/>
              <a:ext cx="2700337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2">
              <a:extLst>
                <a:ext uri="{FF2B5EF4-FFF2-40B4-BE49-F238E27FC236}">
                  <a16:creationId xmlns:a16="http://schemas.microsoft.com/office/drawing/2014/main" xmlns="" id="{2EB4D242-4C82-410A-81F8-F79300350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06561" y="215583"/>
              <a:ext cx="1876476" cy="109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2" name="文本框 1">
            <a:extLst>
              <a:ext uri="{FF2B5EF4-FFF2-40B4-BE49-F238E27FC236}">
                <a16:creationId xmlns:a16="http://schemas.microsoft.com/office/drawing/2014/main" xmlns="" id="{B76D3A8D-B4C8-4E1B-BA77-26EDD445B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2157413"/>
            <a:ext cx="44640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老师联系方式：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手机：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***************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微信：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***************</a:t>
            </a: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***********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>
            <a:extLst>
              <a:ext uri="{FF2B5EF4-FFF2-40B4-BE49-F238E27FC236}">
                <a16:creationId xmlns:a16="http://schemas.microsoft.com/office/drawing/2014/main" xmlns="" id="{3849C6FA-BB28-4657-870C-419E3A018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48275"/>
            <a:ext cx="9161463" cy="1609725"/>
          </a:xfrm>
          <a:custGeom>
            <a:avLst/>
            <a:gdLst>
              <a:gd name="T0" fmla="*/ 0 w 9163051"/>
              <a:gd name="T1" fmla="*/ 628786 h 1609378"/>
              <a:gd name="T2" fmla="*/ 9161463 w 9163051"/>
              <a:gd name="T3" fmla="*/ 0 h 1609378"/>
              <a:gd name="T4" fmla="*/ 9142416 w 9163051"/>
              <a:gd name="T5" fmla="*/ 1609725 h 1609378"/>
              <a:gd name="T6" fmla="*/ 0 w 9163051"/>
              <a:gd name="T7" fmla="*/ 1609725 h 1609378"/>
              <a:gd name="T8" fmla="*/ 0 w 9163051"/>
              <a:gd name="T9" fmla="*/ 628786 h 16093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3051" h="1609378">
                <a:moveTo>
                  <a:pt x="0" y="628650"/>
                </a:moveTo>
                <a:lnTo>
                  <a:pt x="9163051" y="0"/>
                </a:lnTo>
                <a:lnTo>
                  <a:pt x="9144001" y="1609378"/>
                </a:lnTo>
                <a:lnTo>
                  <a:pt x="0" y="1609378"/>
                </a:lnTo>
                <a:lnTo>
                  <a:pt x="0" y="628650"/>
                </a:lnTo>
                <a:close/>
              </a:path>
            </a:pathLst>
          </a:custGeom>
          <a:solidFill>
            <a:srgbClr val="99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3" name="矩形 2">
            <a:extLst>
              <a:ext uri="{FF2B5EF4-FFF2-40B4-BE49-F238E27FC236}">
                <a16:creationId xmlns:a16="http://schemas.microsoft.com/office/drawing/2014/main" xmlns="" id="{EB568966-75CF-40E7-9C1A-F99B9BBA7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4305300"/>
            <a:ext cx="9161463" cy="1571625"/>
          </a:xfrm>
          <a:custGeom>
            <a:avLst/>
            <a:gdLst>
              <a:gd name="T0" fmla="*/ 0 w 9163051"/>
              <a:gd name="T1" fmla="*/ 1571625 h 1571972"/>
              <a:gd name="T2" fmla="*/ 9161463 w 9163051"/>
              <a:gd name="T3" fmla="*/ 943114 h 1571972"/>
              <a:gd name="T4" fmla="*/ 9161463 w 9163051"/>
              <a:gd name="T5" fmla="*/ 42853 h 1571972"/>
              <a:gd name="T6" fmla="*/ 0 w 9163051"/>
              <a:gd name="T7" fmla="*/ 0 h 1571972"/>
              <a:gd name="T8" fmla="*/ 0 w 9163051"/>
              <a:gd name="T9" fmla="*/ 1571625 h 1571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3051" h="1571972">
                <a:moveTo>
                  <a:pt x="0" y="1571972"/>
                </a:moveTo>
                <a:lnTo>
                  <a:pt x="9163051" y="943322"/>
                </a:lnTo>
                <a:lnTo>
                  <a:pt x="9163051" y="42862"/>
                </a:lnTo>
                <a:lnTo>
                  <a:pt x="0" y="0"/>
                </a:lnTo>
                <a:lnTo>
                  <a:pt x="0" y="1571972"/>
                </a:lnTo>
                <a:close/>
              </a:path>
            </a:pathLst>
          </a:cu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4" name="矩形 2">
            <a:extLst>
              <a:ext uri="{FF2B5EF4-FFF2-40B4-BE49-F238E27FC236}">
                <a16:creationId xmlns:a16="http://schemas.microsoft.com/office/drawing/2014/main" xmlns="" id="{4BBC2BBC-04AB-4B86-AE84-85A1ED739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2665413"/>
            <a:ext cx="9163050" cy="1695450"/>
          </a:xfrm>
          <a:custGeom>
            <a:avLst/>
            <a:gdLst>
              <a:gd name="T0" fmla="*/ 0 w 9164854"/>
              <a:gd name="T1" fmla="*/ 483412 h 1695783"/>
              <a:gd name="T2" fmla="*/ 9146736 w 9164854"/>
              <a:gd name="T3" fmla="*/ 0 h 1695783"/>
              <a:gd name="T4" fmla="*/ 9162834 w 9164854"/>
              <a:gd name="T5" fmla="*/ 11444 h 1695783"/>
              <a:gd name="T6" fmla="*/ 9156486 w 9164854"/>
              <a:gd name="T7" fmla="*/ 1695450 h 1695783"/>
              <a:gd name="T8" fmla="*/ 0 w 9164854"/>
              <a:gd name="T9" fmla="*/ 1639899 h 1695783"/>
              <a:gd name="T10" fmla="*/ 0 w 9164854"/>
              <a:gd name="T11" fmla="*/ 483412 h 16957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164854" h="1695783">
                <a:moveTo>
                  <a:pt x="0" y="483507"/>
                </a:moveTo>
                <a:lnTo>
                  <a:pt x="9148537" y="0"/>
                </a:lnTo>
                <a:cubicBezTo>
                  <a:pt x="9145967" y="5403"/>
                  <a:pt x="9167208" y="6043"/>
                  <a:pt x="9164638" y="11446"/>
                </a:cubicBezTo>
                <a:cubicBezTo>
                  <a:pt x="9162522" y="572892"/>
                  <a:pt x="9160405" y="1134337"/>
                  <a:pt x="9158289" y="1695783"/>
                </a:cubicBezTo>
                <a:lnTo>
                  <a:pt x="0" y="1640221"/>
                </a:lnTo>
                <a:lnTo>
                  <a:pt x="0" y="483507"/>
                </a:lnTo>
                <a:close/>
              </a:path>
            </a:pathLst>
          </a:custGeom>
          <a:solidFill>
            <a:srgbClr val="8AC6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5" name="矩形 2">
            <a:extLst>
              <a:ext uri="{FF2B5EF4-FFF2-40B4-BE49-F238E27FC236}">
                <a16:creationId xmlns:a16="http://schemas.microsoft.com/office/drawing/2014/main" xmlns="" id="{C9B6D0ED-749A-4D7C-93AB-420C7D90E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1701800"/>
            <a:ext cx="9167813" cy="1446213"/>
          </a:xfrm>
          <a:custGeom>
            <a:avLst/>
            <a:gdLst>
              <a:gd name="T0" fmla="*/ 0 w 9169401"/>
              <a:gd name="T1" fmla="*/ 1446213 h 1446786"/>
              <a:gd name="T2" fmla="*/ 9161237 w 9169401"/>
              <a:gd name="T3" fmla="*/ 967659 h 1446786"/>
              <a:gd name="T4" fmla="*/ 9167813 w 9169401"/>
              <a:gd name="T5" fmla="*/ 0 h 1446786"/>
              <a:gd name="T6" fmla="*/ 12698 w 9169401"/>
              <a:gd name="T7" fmla="*/ 317374 h 1446786"/>
              <a:gd name="T8" fmla="*/ 0 w 9169401"/>
              <a:gd name="T9" fmla="*/ 1446213 h 14467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69401" h="1446786">
                <a:moveTo>
                  <a:pt x="0" y="1446786"/>
                </a:moveTo>
                <a:lnTo>
                  <a:pt x="9162824" y="968042"/>
                </a:lnTo>
                <a:cubicBezTo>
                  <a:pt x="9165016" y="645361"/>
                  <a:pt x="9167209" y="322681"/>
                  <a:pt x="9169401" y="0"/>
                </a:cubicBezTo>
                <a:lnTo>
                  <a:pt x="12700" y="317500"/>
                </a:lnTo>
                <a:lnTo>
                  <a:pt x="0" y="144678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矩形 2">
            <a:extLst>
              <a:ext uri="{FF2B5EF4-FFF2-40B4-BE49-F238E27FC236}">
                <a16:creationId xmlns:a16="http://schemas.microsoft.com/office/drawing/2014/main" xmlns="" id="{166CD67B-44A7-4460-A08D-5E845C56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350" y="227013"/>
            <a:ext cx="9155113" cy="1792287"/>
          </a:xfrm>
          <a:custGeom>
            <a:avLst/>
            <a:gdLst>
              <a:gd name="T0" fmla="*/ 7936 w 9156701"/>
              <a:gd name="T1" fmla="*/ 1024653 h 1792621"/>
              <a:gd name="T2" fmla="*/ 9148537 w 9156701"/>
              <a:gd name="T3" fmla="*/ 0 h 1792621"/>
              <a:gd name="T4" fmla="*/ 9155113 w 9156701"/>
              <a:gd name="T5" fmla="*/ 1474846 h 1792621"/>
              <a:gd name="T6" fmla="*/ 0 w 9156701"/>
              <a:gd name="T7" fmla="*/ 1792287 h 1792621"/>
              <a:gd name="T8" fmla="*/ 7936 w 9156701"/>
              <a:gd name="T9" fmla="*/ 1024653 h 17926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56701" h="1792621">
                <a:moveTo>
                  <a:pt x="7937" y="1024844"/>
                </a:moveTo>
                <a:lnTo>
                  <a:pt x="9150124" y="0"/>
                </a:lnTo>
                <a:cubicBezTo>
                  <a:pt x="9152316" y="491707"/>
                  <a:pt x="9154509" y="983414"/>
                  <a:pt x="9156701" y="1475121"/>
                </a:cubicBezTo>
                <a:lnTo>
                  <a:pt x="0" y="1792621"/>
                </a:lnTo>
                <a:cubicBezTo>
                  <a:pt x="2646" y="1536695"/>
                  <a:pt x="5291" y="1280770"/>
                  <a:pt x="7937" y="102484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7" name="矩形 2">
            <a:extLst>
              <a:ext uri="{FF2B5EF4-FFF2-40B4-BE49-F238E27FC236}">
                <a16:creationId xmlns:a16="http://schemas.microsoft.com/office/drawing/2014/main" xmlns="" id="{8DDDE530-9A9E-44C9-892F-E96AA67A5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-23813"/>
            <a:ext cx="9153526" cy="1289051"/>
          </a:xfrm>
          <a:custGeom>
            <a:avLst/>
            <a:gdLst>
              <a:gd name="T0" fmla="*/ 192 w 9155305"/>
              <a:gd name="T1" fmla="*/ 1289051 h 1291210"/>
              <a:gd name="T2" fmla="*/ 9145364 w 9155305"/>
              <a:gd name="T3" fmla="*/ 251658 h 1291210"/>
              <a:gd name="T4" fmla="*/ 9153526 w 9155305"/>
              <a:gd name="T5" fmla="*/ 0 h 1291210"/>
              <a:gd name="T6" fmla="*/ 1779 w 9155305"/>
              <a:gd name="T7" fmla="*/ 25358 h 1291210"/>
              <a:gd name="T8" fmla="*/ 192 w 9155305"/>
              <a:gd name="T9" fmla="*/ 1289051 h 12912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55305" h="1291210">
                <a:moveTo>
                  <a:pt x="192" y="1291210"/>
                </a:moveTo>
                <a:lnTo>
                  <a:pt x="9147141" y="252079"/>
                </a:lnTo>
                <a:lnTo>
                  <a:pt x="9155305" y="0"/>
                </a:lnTo>
                <a:lnTo>
                  <a:pt x="1779" y="25400"/>
                </a:lnTo>
                <a:cubicBezTo>
                  <a:pt x="2838" y="439399"/>
                  <a:pt x="-867" y="877211"/>
                  <a:pt x="192" y="1291210"/>
                </a:cubicBezTo>
                <a:close/>
              </a:path>
            </a:pathLst>
          </a:custGeom>
          <a:solidFill>
            <a:srgbClr val="F179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0248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AB6FB3DC-4F76-4B03-B00A-27DA3255A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797425"/>
            <a:ext cx="904875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1" name="Rectangle 17">
            <a:extLst>
              <a:ext uri="{FF2B5EF4-FFF2-40B4-BE49-F238E27FC236}">
                <a16:creationId xmlns:a16="http://schemas.microsoft.com/office/drawing/2014/main" xmlns="" id="{38E32021-78E7-4F9C-BB2D-7BF14D32D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1400"/>
          </a:p>
        </p:txBody>
      </p:sp>
      <p:pic>
        <p:nvPicPr>
          <p:cNvPr id="10250" name="Picture 15" descr="H:\Files\4cbb49c3e377d8365aa20a00\abstract-design-with-beautiful-flowers2.png">
            <a:extLst>
              <a:ext uri="{FF2B5EF4-FFF2-40B4-BE49-F238E27FC236}">
                <a16:creationId xmlns:a16="http://schemas.microsoft.com/office/drawing/2014/main" xmlns="" id="{44BA206B-1E32-45BE-AF94-CD6D13AE4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73238"/>
            <a:ext cx="4344988" cy="513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0" descr="C:\Documents and Settings\Administrator\桌面\abstract-design-with-beautiful-flowers2.png">
            <a:extLst>
              <a:ext uri="{FF2B5EF4-FFF2-40B4-BE49-F238E27FC236}">
                <a16:creationId xmlns:a16="http://schemas.microsoft.com/office/drawing/2014/main" xmlns="" id="{FF790D86-E715-47CC-95BE-5946CEE8B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2803525"/>
            <a:ext cx="1554162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Text Box 4">
            <a:extLst>
              <a:ext uri="{FF2B5EF4-FFF2-40B4-BE49-F238E27FC236}">
                <a16:creationId xmlns:a16="http://schemas.microsoft.com/office/drawing/2014/main" xmlns="" id="{C6E0E2F2-0175-4070-8200-1AD4347EA076}"/>
              </a:ext>
            </a:extLst>
          </p:cNvPr>
          <p:cNvSpPr txBox="1">
            <a:spLocks noChangeArrowheads="1"/>
          </p:cNvSpPr>
          <p:nvPr/>
        </p:nvSpPr>
        <p:spPr bwMode="auto">
          <a:xfrm rot="21435718">
            <a:off x="-3025775" y="2273300"/>
            <a:ext cx="8108950" cy="1600200"/>
          </a:xfrm>
          <a:prstGeom prst="rect">
            <a:avLst/>
          </a:prstGeom>
          <a:noFill/>
          <a:ln>
            <a:noFill/>
          </a:ln>
        </p:spPr>
        <p:txBody>
          <a:bodyPr lIns="91422" tIns="45711" rIns="91422" bIns="45711"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谢谢各位家长</a:t>
            </a:r>
            <a:endParaRPr lang="en-US" altLang="zh-CN" sz="6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1" hangingPunct="1">
              <a:spcBef>
                <a:spcPct val="50000"/>
              </a:spcBef>
              <a:defRPr/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祝家庭幸福，工作顺利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1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3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7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39940">
                                      <p:cBhvr>
                                        <p:cTn id="49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七彩幼儿园小学通用家长会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0707160619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2306</Words>
  <Characters>0</Characters>
  <Application>Microsoft Office PowerPoint</Application>
  <DocSecurity>0</DocSecurity>
  <PresentationFormat>全屏显示(4:3)</PresentationFormat>
  <Lines>0</Lines>
  <Paragraphs>198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Cube</vt:lpstr>
      <vt:lpstr>方正少儿简体</vt:lpstr>
      <vt:lpstr>方正舒体</vt:lpstr>
      <vt:lpstr>方正姚体</vt:lpstr>
      <vt:lpstr>宋体</vt:lpstr>
      <vt:lpstr>微软雅黑</vt:lpstr>
      <vt:lpstr>幼圆</vt:lpstr>
      <vt:lpstr>Agency FB</vt:lpstr>
      <vt:lpstr>Arial</vt:lpstr>
      <vt:lpstr>Calibri</vt:lpstr>
      <vt:lpstr>Impact</vt:lpstr>
      <vt:lpstr>Segoe UI</vt:lpstr>
      <vt:lpstr>Wingdings</vt:lpstr>
      <vt:lpstr>自定义设计方案</vt:lpstr>
      <vt:lpstr>默认设计模板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七彩幼儿园小学通用家长会ppt模板</dc:title>
  <dc:subject/>
  <dc:creator/>
  <cp:keywords/>
  <dc:description/>
  <cp:lastModifiedBy/>
  <cp:revision>1</cp:revision>
  <dcterms:created xsi:type="dcterms:W3CDTF">2017-03-16T13:11:37Z</dcterms:created>
  <dcterms:modified xsi:type="dcterms:W3CDTF">2017-11-02T05:57:47Z</dcterms:modified>
  <cp:category/>
</cp:coreProperties>
</file>