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8.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9.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0.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256" r:id="rId2"/>
    <p:sldId id="257" r:id="rId3"/>
    <p:sldId id="258" r:id="rId4"/>
    <p:sldId id="259" r:id="rId5"/>
    <p:sldId id="261" r:id="rId6"/>
    <p:sldId id="262" r:id="rId7"/>
    <p:sldId id="263" r:id="rId8"/>
    <p:sldId id="264" r:id="rId9"/>
    <p:sldId id="294" r:id="rId10"/>
    <p:sldId id="265" r:id="rId11"/>
    <p:sldId id="267" r:id="rId12"/>
    <p:sldId id="268" r:id="rId13"/>
    <p:sldId id="295" r:id="rId14"/>
    <p:sldId id="270" r:id="rId15"/>
    <p:sldId id="271" r:id="rId16"/>
    <p:sldId id="272" r:id="rId17"/>
    <p:sldId id="296" r:id="rId18"/>
    <p:sldId id="273" r:id="rId19"/>
    <p:sldId id="275" r:id="rId20"/>
    <p:sldId id="276" r:id="rId21"/>
    <p:sldId id="277" r:id="rId22"/>
    <p:sldId id="278" r:id="rId23"/>
    <p:sldId id="279" r:id="rId24"/>
    <p:sldId id="280" r:id="rId25"/>
    <p:sldId id="297" r:id="rId26"/>
    <p:sldId id="282" r:id="rId27"/>
    <p:sldId id="283" r:id="rId28"/>
    <p:sldId id="284" r:id="rId29"/>
    <p:sldId id="285" r:id="rId30"/>
    <p:sldId id="298" r:id="rId31"/>
    <p:sldId id="287" r:id="rId32"/>
    <p:sldId id="288" r:id="rId33"/>
    <p:sldId id="289" r:id="rId34"/>
    <p:sldId id="290" r:id="rId35"/>
    <p:sldId id="291" r:id="rId36"/>
    <p:sldId id="293" r:id="rId37"/>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020B"/>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30" y="-84"/>
      </p:cViewPr>
      <p:guideLst>
        <p:guide orient="horz" pos="2160"/>
        <p:guide pos="3840"/>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255AF5-BF74-451D-B431-538ED55C4A06}" type="datetimeFigureOut">
              <a:rPr lang="zh-CN" altLang="en-US" smtClean="0"/>
              <a:t>2018/3/6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13F1ED-9E57-47BA-B863-F52E0E2A04FF}" type="slidenum">
              <a:rPr lang="zh-CN" altLang="en-US" smtClean="0"/>
              <a:t>‹#›</a:t>
            </a:fld>
            <a:endParaRPr lang="zh-CN" altLang="en-US"/>
          </a:p>
        </p:txBody>
      </p:sp>
    </p:spTree>
    <p:extLst>
      <p:ext uri="{BB962C8B-B14F-4D97-AF65-F5344CB8AC3E}">
        <p14:creationId xmlns:p14="http://schemas.microsoft.com/office/powerpoint/2010/main" val="451458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1</a:t>
            </a:fld>
            <a:endParaRPr lang="zh-CN" altLang="en-US"/>
          </a:p>
        </p:txBody>
      </p:sp>
    </p:spTree>
    <p:extLst>
      <p:ext uri="{BB962C8B-B14F-4D97-AF65-F5344CB8AC3E}">
        <p14:creationId xmlns:p14="http://schemas.microsoft.com/office/powerpoint/2010/main" val="1450483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2</a:t>
            </a:fld>
            <a:endParaRPr lang="zh-CN" altLang="en-US"/>
          </a:p>
        </p:txBody>
      </p:sp>
    </p:spTree>
    <p:extLst>
      <p:ext uri="{BB962C8B-B14F-4D97-AF65-F5344CB8AC3E}">
        <p14:creationId xmlns:p14="http://schemas.microsoft.com/office/powerpoint/2010/main" val="613203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3</a:t>
            </a:fld>
            <a:endParaRPr lang="zh-CN" altLang="en-US"/>
          </a:p>
        </p:txBody>
      </p:sp>
    </p:spTree>
    <p:extLst>
      <p:ext uri="{BB962C8B-B14F-4D97-AF65-F5344CB8AC3E}">
        <p14:creationId xmlns:p14="http://schemas.microsoft.com/office/powerpoint/2010/main" val="4178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4</a:t>
            </a:fld>
            <a:endParaRPr lang="zh-CN" altLang="en-US"/>
          </a:p>
        </p:txBody>
      </p:sp>
    </p:spTree>
    <p:extLst>
      <p:ext uri="{BB962C8B-B14F-4D97-AF65-F5344CB8AC3E}">
        <p14:creationId xmlns:p14="http://schemas.microsoft.com/office/powerpoint/2010/main" val="1678394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5</a:t>
            </a:fld>
            <a:endParaRPr lang="zh-CN" altLang="en-US"/>
          </a:p>
        </p:txBody>
      </p:sp>
    </p:spTree>
    <p:extLst>
      <p:ext uri="{BB962C8B-B14F-4D97-AF65-F5344CB8AC3E}">
        <p14:creationId xmlns:p14="http://schemas.microsoft.com/office/powerpoint/2010/main" val="1150581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6</a:t>
            </a:fld>
            <a:endParaRPr lang="zh-CN" altLang="en-US"/>
          </a:p>
        </p:txBody>
      </p:sp>
    </p:spTree>
    <p:extLst>
      <p:ext uri="{BB962C8B-B14F-4D97-AF65-F5344CB8AC3E}">
        <p14:creationId xmlns:p14="http://schemas.microsoft.com/office/powerpoint/2010/main" val="1306861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7</a:t>
            </a:fld>
            <a:endParaRPr lang="zh-CN" altLang="en-US"/>
          </a:p>
        </p:txBody>
      </p:sp>
    </p:spTree>
    <p:extLst>
      <p:ext uri="{BB962C8B-B14F-4D97-AF65-F5344CB8AC3E}">
        <p14:creationId xmlns:p14="http://schemas.microsoft.com/office/powerpoint/2010/main" val="1839240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8</a:t>
            </a:fld>
            <a:endParaRPr lang="zh-CN" altLang="en-US"/>
          </a:p>
        </p:txBody>
      </p:sp>
    </p:spTree>
    <p:extLst>
      <p:ext uri="{BB962C8B-B14F-4D97-AF65-F5344CB8AC3E}">
        <p14:creationId xmlns:p14="http://schemas.microsoft.com/office/powerpoint/2010/main" val="2615477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9</a:t>
            </a:fld>
            <a:endParaRPr lang="zh-CN" altLang="en-US"/>
          </a:p>
        </p:txBody>
      </p:sp>
    </p:spTree>
    <p:extLst>
      <p:ext uri="{BB962C8B-B14F-4D97-AF65-F5344CB8AC3E}">
        <p14:creationId xmlns:p14="http://schemas.microsoft.com/office/powerpoint/2010/main" val="1264835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10</a:t>
            </a:fld>
            <a:endParaRPr lang="zh-CN" altLang="en-US"/>
          </a:p>
        </p:txBody>
      </p:sp>
    </p:spTree>
    <p:extLst>
      <p:ext uri="{BB962C8B-B14F-4D97-AF65-F5344CB8AC3E}">
        <p14:creationId xmlns:p14="http://schemas.microsoft.com/office/powerpoint/2010/main" val="2015927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11</a:t>
            </a:fld>
            <a:endParaRPr lang="zh-CN" altLang="en-US"/>
          </a:p>
        </p:txBody>
      </p:sp>
    </p:spTree>
    <p:extLst>
      <p:ext uri="{BB962C8B-B14F-4D97-AF65-F5344CB8AC3E}">
        <p14:creationId xmlns:p14="http://schemas.microsoft.com/office/powerpoint/2010/main" val="3787936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12</a:t>
            </a:fld>
            <a:endParaRPr lang="zh-CN" altLang="en-US"/>
          </a:p>
        </p:txBody>
      </p:sp>
    </p:spTree>
    <p:extLst>
      <p:ext uri="{BB962C8B-B14F-4D97-AF65-F5344CB8AC3E}">
        <p14:creationId xmlns:p14="http://schemas.microsoft.com/office/powerpoint/2010/main" val="5372045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13</a:t>
            </a:fld>
            <a:endParaRPr lang="zh-CN" altLang="en-US"/>
          </a:p>
        </p:txBody>
      </p:sp>
    </p:spTree>
    <p:extLst>
      <p:ext uri="{BB962C8B-B14F-4D97-AF65-F5344CB8AC3E}">
        <p14:creationId xmlns:p14="http://schemas.microsoft.com/office/powerpoint/2010/main" val="1338232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14</a:t>
            </a:fld>
            <a:endParaRPr lang="zh-CN" altLang="en-US"/>
          </a:p>
        </p:txBody>
      </p:sp>
    </p:spTree>
    <p:extLst>
      <p:ext uri="{BB962C8B-B14F-4D97-AF65-F5344CB8AC3E}">
        <p14:creationId xmlns:p14="http://schemas.microsoft.com/office/powerpoint/2010/main" val="2025913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15</a:t>
            </a:fld>
            <a:endParaRPr lang="zh-CN" altLang="en-US"/>
          </a:p>
        </p:txBody>
      </p:sp>
    </p:spTree>
    <p:extLst>
      <p:ext uri="{BB962C8B-B14F-4D97-AF65-F5344CB8AC3E}">
        <p14:creationId xmlns:p14="http://schemas.microsoft.com/office/powerpoint/2010/main" val="3279679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16</a:t>
            </a:fld>
            <a:endParaRPr lang="zh-CN" altLang="en-US"/>
          </a:p>
        </p:txBody>
      </p:sp>
    </p:spTree>
    <p:extLst>
      <p:ext uri="{BB962C8B-B14F-4D97-AF65-F5344CB8AC3E}">
        <p14:creationId xmlns:p14="http://schemas.microsoft.com/office/powerpoint/2010/main" val="41233965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17</a:t>
            </a:fld>
            <a:endParaRPr lang="zh-CN" altLang="en-US"/>
          </a:p>
        </p:txBody>
      </p:sp>
    </p:spTree>
    <p:extLst>
      <p:ext uri="{BB962C8B-B14F-4D97-AF65-F5344CB8AC3E}">
        <p14:creationId xmlns:p14="http://schemas.microsoft.com/office/powerpoint/2010/main" val="2224848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18</a:t>
            </a:fld>
            <a:endParaRPr lang="zh-CN" altLang="en-US"/>
          </a:p>
        </p:txBody>
      </p:sp>
    </p:spTree>
    <p:extLst>
      <p:ext uri="{BB962C8B-B14F-4D97-AF65-F5344CB8AC3E}">
        <p14:creationId xmlns:p14="http://schemas.microsoft.com/office/powerpoint/2010/main" val="3556240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19</a:t>
            </a:fld>
            <a:endParaRPr lang="zh-CN" altLang="en-US"/>
          </a:p>
        </p:txBody>
      </p:sp>
    </p:spTree>
    <p:extLst>
      <p:ext uri="{BB962C8B-B14F-4D97-AF65-F5344CB8AC3E}">
        <p14:creationId xmlns:p14="http://schemas.microsoft.com/office/powerpoint/2010/main" val="17202436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20</a:t>
            </a:fld>
            <a:endParaRPr lang="zh-CN" altLang="en-US"/>
          </a:p>
        </p:txBody>
      </p:sp>
    </p:spTree>
    <p:extLst>
      <p:ext uri="{BB962C8B-B14F-4D97-AF65-F5344CB8AC3E}">
        <p14:creationId xmlns:p14="http://schemas.microsoft.com/office/powerpoint/2010/main" val="16955845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21</a:t>
            </a:fld>
            <a:endParaRPr lang="zh-CN" altLang="en-US"/>
          </a:p>
        </p:txBody>
      </p:sp>
    </p:spTree>
    <p:extLst>
      <p:ext uri="{BB962C8B-B14F-4D97-AF65-F5344CB8AC3E}">
        <p14:creationId xmlns:p14="http://schemas.microsoft.com/office/powerpoint/2010/main" val="13449987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22</a:t>
            </a:fld>
            <a:endParaRPr lang="zh-CN" altLang="en-US"/>
          </a:p>
        </p:txBody>
      </p:sp>
    </p:spTree>
    <p:extLst>
      <p:ext uri="{BB962C8B-B14F-4D97-AF65-F5344CB8AC3E}">
        <p14:creationId xmlns:p14="http://schemas.microsoft.com/office/powerpoint/2010/main" val="25522092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23</a:t>
            </a:fld>
            <a:endParaRPr lang="zh-CN" altLang="en-US"/>
          </a:p>
        </p:txBody>
      </p:sp>
    </p:spTree>
    <p:extLst>
      <p:ext uri="{BB962C8B-B14F-4D97-AF65-F5344CB8AC3E}">
        <p14:creationId xmlns:p14="http://schemas.microsoft.com/office/powerpoint/2010/main" val="31754223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24</a:t>
            </a:fld>
            <a:endParaRPr lang="zh-CN" altLang="en-US"/>
          </a:p>
        </p:txBody>
      </p:sp>
    </p:spTree>
    <p:extLst>
      <p:ext uri="{BB962C8B-B14F-4D97-AF65-F5344CB8AC3E}">
        <p14:creationId xmlns:p14="http://schemas.microsoft.com/office/powerpoint/2010/main" val="25034143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25</a:t>
            </a:fld>
            <a:endParaRPr lang="zh-CN" altLang="en-US"/>
          </a:p>
        </p:txBody>
      </p:sp>
    </p:spTree>
    <p:extLst>
      <p:ext uri="{BB962C8B-B14F-4D97-AF65-F5344CB8AC3E}">
        <p14:creationId xmlns:p14="http://schemas.microsoft.com/office/powerpoint/2010/main" val="36106890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26</a:t>
            </a:fld>
            <a:endParaRPr lang="zh-CN" altLang="en-US"/>
          </a:p>
        </p:txBody>
      </p:sp>
    </p:spTree>
    <p:extLst>
      <p:ext uri="{BB962C8B-B14F-4D97-AF65-F5344CB8AC3E}">
        <p14:creationId xmlns:p14="http://schemas.microsoft.com/office/powerpoint/2010/main" val="29927591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27</a:t>
            </a:fld>
            <a:endParaRPr lang="zh-CN" altLang="en-US"/>
          </a:p>
        </p:txBody>
      </p:sp>
    </p:spTree>
    <p:extLst>
      <p:ext uri="{BB962C8B-B14F-4D97-AF65-F5344CB8AC3E}">
        <p14:creationId xmlns:p14="http://schemas.microsoft.com/office/powerpoint/2010/main" val="2652331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28</a:t>
            </a:fld>
            <a:endParaRPr lang="zh-CN" altLang="en-US"/>
          </a:p>
        </p:txBody>
      </p:sp>
    </p:spTree>
    <p:extLst>
      <p:ext uri="{BB962C8B-B14F-4D97-AF65-F5344CB8AC3E}">
        <p14:creationId xmlns:p14="http://schemas.microsoft.com/office/powerpoint/2010/main" val="30044876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29</a:t>
            </a:fld>
            <a:endParaRPr lang="zh-CN" altLang="en-US"/>
          </a:p>
        </p:txBody>
      </p:sp>
    </p:spTree>
    <p:extLst>
      <p:ext uri="{BB962C8B-B14F-4D97-AF65-F5344CB8AC3E}">
        <p14:creationId xmlns:p14="http://schemas.microsoft.com/office/powerpoint/2010/main" val="18690239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30</a:t>
            </a:fld>
            <a:endParaRPr lang="zh-CN" altLang="en-US"/>
          </a:p>
        </p:txBody>
      </p:sp>
    </p:spTree>
    <p:extLst>
      <p:ext uri="{BB962C8B-B14F-4D97-AF65-F5344CB8AC3E}">
        <p14:creationId xmlns:p14="http://schemas.microsoft.com/office/powerpoint/2010/main" val="28591607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31</a:t>
            </a:fld>
            <a:endParaRPr lang="zh-CN" altLang="en-US"/>
          </a:p>
        </p:txBody>
      </p:sp>
    </p:spTree>
    <p:extLst>
      <p:ext uri="{BB962C8B-B14F-4D97-AF65-F5344CB8AC3E}">
        <p14:creationId xmlns:p14="http://schemas.microsoft.com/office/powerpoint/2010/main" val="19552220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32</a:t>
            </a:fld>
            <a:endParaRPr lang="zh-CN" altLang="en-US"/>
          </a:p>
        </p:txBody>
      </p:sp>
    </p:spTree>
    <p:extLst>
      <p:ext uri="{BB962C8B-B14F-4D97-AF65-F5344CB8AC3E}">
        <p14:creationId xmlns:p14="http://schemas.microsoft.com/office/powerpoint/2010/main" val="6270693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33</a:t>
            </a:fld>
            <a:endParaRPr lang="zh-CN" altLang="en-US"/>
          </a:p>
        </p:txBody>
      </p:sp>
    </p:spTree>
    <p:extLst>
      <p:ext uri="{BB962C8B-B14F-4D97-AF65-F5344CB8AC3E}">
        <p14:creationId xmlns:p14="http://schemas.microsoft.com/office/powerpoint/2010/main" val="14849365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34</a:t>
            </a:fld>
            <a:endParaRPr lang="zh-CN" altLang="en-US"/>
          </a:p>
        </p:txBody>
      </p:sp>
    </p:spTree>
    <p:extLst>
      <p:ext uri="{BB962C8B-B14F-4D97-AF65-F5344CB8AC3E}">
        <p14:creationId xmlns:p14="http://schemas.microsoft.com/office/powerpoint/2010/main" val="4611171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35</a:t>
            </a:fld>
            <a:endParaRPr lang="zh-CN" altLang="en-US"/>
          </a:p>
        </p:txBody>
      </p:sp>
    </p:spTree>
    <p:extLst>
      <p:ext uri="{BB962C8B-B14F-4D97-AF65-F5344CB8AC3E}">
        <p14:creationId xmlns:p14="http://schemas.microsoft.com/office/powerpoint/2010/main" val="24736208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13F1ED-9E57-47BA-B863-F52E0E2A04FF}" type="slidenum">
              <a:rPr lang="zh-CN" altLang="en-US" smtClean="0"/>
              <a:t>36</a:t>
            </a:fld>
            <a:endParaRPr lang="zh-CN" altLang="en-US"/>
          </a:p>
        </p:txBody>
      </p:sp>
    </p:spTree>
    <p:extLst>
      <p:ext uri="{BB962C8B-B14F-4D97-AF65-F5344CB8AC3E}">
        <p14:creationId xmlns:p14="http://schemas.microsoft.com/office/powerpoint/2010/main" val="2835768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01430E8-0415-4E9C-9897-C6B23FB519DA}"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974F96-5084-4492-B9F7-4B5467C81E7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01430E8-0415-4E9C-9897-C6B23FB519DA}"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974F96-5084-4492-B9F7-4B5467C81E7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cxnSp>
        <p:nvCxnSpPr>
          <p:cNvPr id="13" name="直接连接符 12"/>
          <p:cNvCxnSpPr/>
          <p:nvPr userDrawn="1"/>
        </p:nvCxnSpPr>
        <p:spPr>
          <a:xfrm>
            <a:off x="0" y="1011663"/>
            <a:ext cx="12192000" cy="0"/>
          </a:xfrm>
          <a:prstGeom prst="line">
            <a:avLst/>
          </a:prstGeom>
          <a:ln w="19050">
            <a:solidFill>
              <a:srgbClr val="C00000"/>
            </a:solidFill>
            <a:prstDash val="solid"/>
          </a:ln>
          <a:effectLst>
            <a:outerShdw blurRad="50800" dist="254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TextBox 9"/>
          <p:cNvSpPr txBox="1"/>
          <p:nvPr userDrawn="1"/>
        </p:nvSpPr>
        <p:spPr>
          <a:xfrm>
            <a:off x="9190004" y="420614"/>
            <a:ext cx="2621230"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en-US" altLang="zh-CN" sz="2200" b="0" spc="-300" dirty="0" smtClean="0">
                <a:solidFill>
                  <a:srgbClr val="C8020B"/>
                </a:solidFill>
                <a:latin typeface="华文行楷" panose="02010800040101010101" pitchFamily="2" charset="-122"/>
                <a:ea typeface="华文行楷" panose="02010800040101010101" pitchFamily="2" charset="-122"/>
              </a:rPr>
              <a:t>“</a:t>
            </a:r>
            <a:r>
              <a:rPr lang="zh-CN" altLang="en-US" sz="2200" b="0" spc="-300" dirty="0" smtClean="0">
                <a:solidFill>
                  <a:srgbClr val="C8020B"/>
                </a:solidFill>
                <a:latin typeface="华文行楷" panose="02010800040101010101" pitchFamily="2" charset="-122"/>
                <a:ea typeface="华文行楷" panose="02010800040101010101" pitchFamily="2" charset="-122"/>
              </a:rPr>
              <a:t>两学一做</a:t>
            </a:r>
            <a:r>
              <a:rPr lang="en-US" altLang="zh-CN" sz="2200" b="0" spc="-300" dirty="0" smtClean="0">
                <a:solidFill>
                  <a:srgbClr val="C8020B"/>
                </a:solidFill>
                <a:latin typeface="华文行楷" panose="02010800040101010101" pitchFamily="2" charset="-122"/>
                <a:ea typeface="华文行楷" panose="02010800040101010101" pitchFamily="2" charset="-122"/>
              </a:rPr>
              <a:t>”</a:t>
            </a:r>
            <a:r>
              <a:rPr lang="zh-CN" altLang="en-US" sz="2200" b="0" spc="-300" dirty="0" smtClean="0">
                <a:solidFill>
                  <a:srgbClr val="C8020B"/>
                </a:solidFill>
                <a:latin typeface="华文行楷" panose="02010800040101010101" pitchFamily="2" charset="-122"/>
                <a:ea typeface="华文行楷" panose="02010800040101010101" pitchFamily="2" charset="-122"/>
              </a:rPr>
              <a:t>学习教育</a:t>
            </a:r>
            <a:endParaRPr lang="zh-CN" altLang="en-US" sz="2200" b="0" spc="-300" dirty="0">
              <a:solidFill>
                <a:srgbClr val="C8020B"/>
              </a:solidFill>
              <a:latin typeface="华文行楷" panose="02010800040101010101" pitchFamily="2" charset="-122"/>
              <a:ea typeface="华文行楷" panose="02010800040101010101" pitchFamily="2" charset="-122"/>
            </a:endParaRPr>
          </a:p>
        </p:txBody>
      </p:sp>
      <p:sp>
        <p:nvSpPr>
          <p:cNvPr id="18" name="文本占位符 2"/>
          <p:cNvSpPr>
            <a:spLocks noGrp="1"/>
          </p:cNvSpPr>
          <p:nvPr>
            <p:ph type="body" sz="quarter" idx="10" hasCustomPrompt="1"/>
          </p:nvPr>
        </p:nvSpPr>
        <p:spPr>
          <a:xfrm>
            <a:off x="1532864" y="450397"/>
            <a:ext cx="3577175" cy="422047"/>
          </a:xfrm>
        </p:spPr>
        <p:txBody>
          <a:bodyPr>
            <a:noAutofit/>
          </a:bodyPr>
          <a:lstStyle>
            <a:lvl1pPr marL="0" indent="0">
              <a:buNone/>
              <a:defRPr sz="2800" b="1">
                <a:latin typeface="微软雅黑" panose="020B0503020204020204" pitchFamily="34" charset="-122"/>
                <a:ea typeface="微软雅黑" panose="020B0503020204020204" pitchFamily="34" charset="-122"/>
              </a:defRPr>
            </a:lvl1pPr>
          </a:lstStyle>
          <a:p>
            <a:pPr lvl="0"/>
            <a:r>
              <a:rPr lang="zh-CN" altLang="en-US" dirty="0" smtClean="0"/>
              <a:t>点击添加标题</a:t>
            </a:r>
            <a:endParaRPr lang="zh-CN" altLang="en-US" dirty="0"/>
          </a:p>
        </p:txBody>
      </p:sp>
      <p:grpSp>
        <p:nvGrpSpPr>
          <p:cNvPr id="22" name="组合 21"/>
          <p:cNvGrpSpPr/>
          <p:nvPr userDrawn="1"/>
        </p:nvGrpSpPr>
        <p:grpSpPr>
          <a:xfrm>
            <a:off x="7659830" y="205719"/>
            <a:ext cx="1423698" cy="764880"/>
            <a:chOff x="5142872" y="142712"/>
            <a:chExt cx="1423698" cy="764880"/>
          </a:xfrm>
        </p:grpSpPr>
        <p:pic>
          <p:nvPicPr>
            <p:cNvPr id="16" name="Picture 2" descr="C:\Users\xb\Desktop\素材--党建\PNG--党（国）徽旗\党旗红旗\16sucai_201507091736.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477365" y="301332"/>
              <a:ext cx="1089205" cy="571349"/>
            </a:xfrm>
            <a:prstGeom prst="rect">
              <a:avLst/>
            </a:prstGeom>
            <a:noFill/>
            <a:extLst>
              <a:ext uri="{909E8E84-426E-40DD-AFC4-6F175D3DCCD1}">
                <a14:hiddenFill xmlns:a14="http://schemas.microsoft.com/office/drawing/2010/main">
                  <a:solidFill>
                    <a:srgbClr val="FFFFFF"/>
                  </a:solidFill>
                </a14:hiddenFill>
              </a:ext>
            </a:extLst>
          </p:spPr>
        </p:pic>
        <p:pic>
          <p:nvPicPr>
            <p:cNvPr id="21" name="图片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42872" y="142712"/>
              <a:ext cx="821961" cy="764880"/>
            </a:xfrm>
            <a:prstGeom prst="rect">
              <a:avLst/>
            </a:prstGeom>
          </p:spPr>
        </p:pic>
      </p:grpSp>
      <p:pic>
        <p:nvPicPr>
          <p:cNvPr id="23" name="图片 2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2469823" cy="110492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6000" fill="hold" nodeType="withEffect" p14:presetBounceEnd="49000">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14:bounceEnd="49000">
                                          <p:cBhvr additive="base">
                                            <p:cTn id="7" dur="1260" fill="hold"/>
                                            <p:tgtEl>
                                              <p:spTgt spid="23"/>
                                            </p:tgtEl>
                                            <p:attrNameLst>
                                              <p:attrName>ppt_x</p:attrName>
                                            </p:attrNameLst>
                                          </p:cBhvr>
                                          <p:tavLst>
                                            <p:tav tm="0">
                                              <p:val>
                                                <p:strVal val="#ppt_x"/>
                                              </p:val>
                                            </p:tav>
                                            <p:tav tm="100000">
                                              <p:val>
                                                <p:strVal val="#ppt_x"/>
                                              </p:val>
                                            </p:tav>
                                          </p:tavLst>
                                        </p:anim>
                                        <p:anim calcmode="lin" valueType="num" p14:bounceEnd="49000">
                                          <p:cBhvr additive="base">
                                            <p:cTn id="8" dur="1260" fill="hold"/>
                                            <p:tgtEl>
                                              <p:spTgt spid="23"/>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8"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750"/>
                                            <p:tgtEl>
                                              <p:spTgt spid="13"/>
                                            </p:tgtEl>
                                          </p:cBhvr>
                                        </p:animEffect>
                                      </p:childTnLst>
                                    </p:cTn>
                                  </p:par>
                                </p:childTnLst>
                              </p:cTn>
                            </p:par>
                            <p:par>
                              <p:cTn id="13" fill="hold">
                                <p:stCondLst>
                                  <p:cond delay="2500"/>
                                </p:stCondLst>
                                <p:childTnLst>
                                  <p:par>
                                    <p:cTn id="14" presetID="2" presetClass="entr" presetSubtype="2" decel="100000" fill="hold" grpId="0" nodeType="afterEffect">
                                      <p:stCondLst>
                                        <p:cond delay="0"/>
                                      </p:stCondLst>
                                      <p:iterate type="lt">
                                        <p:tmPct val="10000"/>
                                      </p:iterate>
                                      <p:childTnLst>
                                        <p:set>
                                          <p:cBhvr>
                                            <p:cTn id="15" dur="1" fill="hold">
                                              <p:stCondLst>
                                                <p:cond delay="0"/>
                                              </p:stCondLst>
                                            </p:cTn>
                                            <p:tgtEl>
                                              <p:spTgt spid="18">
                                                <p:txEl>
                                                  <p:pRg st="0" end="0"/>
                                                </p:txEl>
                                              </p:spTgt>
                                            </p:tgtEl>
                                            <p:attrNameLst>
                                              <p:attrName>style.visibility</p:attrName>
                                            </p:attrNameLst>
                                          </p:cBhvr>
                                          <p:to>
                                            <p:strVal val="visible"/>
                                          </p:to>
                                        </p:set>
                                        <p:anim calcmode="lin" valueType="num">
                                          <p:cBhvr additive="base">
                                            <p:cTn id="16" dur="5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1+#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600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260" fill="hold"/>
                                            <p:tgtEl>
                                              <p:spTgt spid="23"/>
                                            </p:tgtEl>
                                            <p:attrNameLst>
                                              <p:attrName>ppt_x</p:attrName>
                                            </p:attrNameLst>
                                          </p:cBhvr>
                                          <p:tavLst>
                                            <p:tav tm="0">
                                              <p:val>
                                                <p:strVal val="#ppt_x"/>
                                              </p:val>
                                            </p:tav>
                                            <p:tav tm="100000">
                                              <p:val>
                                                <p:strVal val="#ppt_x"/>
                                              </p:val>
                                            </p:tav>
                                          </p:tavLst>
                                        </p:anim>
                                        <p:anim calcmode="lin" valueType="num">
                                          <p:cBhvr additive="base">
                                            <p:cTn id="8" dur="1260" fill="hold"/>
                                            <p:tgtEl>
                                              <p:spTgt spid="23"/>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8"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750"/>
                                            <p:tgtEl>
                                              <p:spTgt spid="13"/>
                                            </p:tgtEl>
                                          </p:cBhvr>
                                        </p:animEffect>
                                      </p:childTnLst>
                                    </p:cTn>
                                  </p:par>
                                </p:childTnLst>
                              </p:cTn>
                            </p:par>
                            <p:par>
                              <p:cTn id="13" fill="hold">
                                <p:stCondLst>
                                  <p:cond delay="2500"/>
                                </p:stCondLst>
                                <p:childTnLst>
                                  <p:par>
                                    <p:cTn id="14" presetID="2" presetClass="entr" presetSubtype="2" decel="100000" fill="hold" grpId="0" nodeType="afterEffect">
                                      <p:stCondLst>
                                        <p:cond delay="0"/>
                                      </p:stCondLst>
                                      <p:iterate type="lt">
                                        <p:tmPct val="10000"/>
                                      </p:iterate>
                                      <p:childTnLst>
                                        <p:set>
                                          <p:cBhvr>
                                            <p:cTn id="15" dur="1" fill="hold">
                                              <p:stCondLst>
                                                <p:cond delay="0"/>
                                              </p:stCondLst>
                                            </p:cTn>
                                            <p:tgtEl>
                                              <p:spTgt spid="18">
                                                <p:txEl>
                                                  <p:pRg st="0" end="0"/>
                                                </p:txEl>
                                              </p:spTgt>
                                            </p:tgtEl>
                                            <p:attrNameLst>
                                              <p:attrName>style.visibility</p:attrName>
                                            </p:attrNameLst>
                                          </p:cBhvr>
                                          <p:to>
                                            <p:strVal val="visible"/>
                                          </p:to>
                                        </p:set>
                                        <p:anim calcmode="lin" valueType="num">
                                          <p:cBhvr additive="base">
                                            <p:cTn id="16" dur="5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1+#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01430E8-0415-4E9C-9897-C6B23FB519DA}" type="datetimeFigureOut">
              <a:rPr lang="zh-CN" altLang="en-US" smtClean="0"/>
              <a:t>2018/3/6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974F96-5084-4492-B9F7-4B5467C81E7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01430E8-0415-4E9C-9897-C6B23FB519DA}" type="datetimeFigureOut">
              <a:rPr lang="zh-CN" altLang="en-US" smtClean="0"/>
              <a:t>2018/3/6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974F96-5084-4492-B9F7-4B5467C81E7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01430E8-0415-4E9C-9897-C6B23FB519DA}" type="datetimeFigureOut">
              <a:rPr lang="zh-CN" altLang="en-US" smtClean="0"/>
              <a:t>2018/3/6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974F96-5084-4492-B9F7-4B5467C81E7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01430E8-0415-4E9C-9897-C6B23FB519DA}"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974F96-5084-4492-B9F7-4B5467C81E7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01430E8-0415-4E9C-9897-C6B23FB519DA}"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974F96-5084-4492-B9F7-4B5467C81E7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01430E8-0415-4E9C-9897-C6B23FB519DA}"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974F96-5084-4492-B9F7-4B5467C81E7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01430E8-0415-4E9C-9897-C6B23FB519DA}"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974F96-5084-4492-B9F7-4B5467C81E7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1430E8-0415-4E9C-9897-C6B23FB519DA}" type="datetimeFigureOut">
              <a:rPr lang="zh-CN" altLang="en-US" smtClean="0"/>
              <a:t>2018/3/6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974F96-5084-4492-B9F7-4B5467C81E7A}" type="slidenum">
              <a:rPr lang="zh-CN" altLang="en-US" smtClean="0"/>
              <a:t>‹#›</a:t>
            </a:fld>
            <a:endParaRPr lang="zh-CN" altLang="en-US"/>
          </a:p>
        </p:txBody>
      </p:sp>
      <p:pic>
        <p:nvPicPr>
          <p:cNvPr id="7" name="图片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png"/><Relationship Id="rId3" Type="http://schemas.microsoft.com/office/2007/relationships/media" Target="../media/media1.mp3"/><Relationship Id="rId7" Type="http://schemas.openxmlformats.org/officeDocument/2006/relationships/image" Target="../media/image6.png"/><Relationship Id="rId12" Type="http://schemas.microsoft.com/office/2007/relationships/hdphoto" Target="../media/hdphoto1.wdp"/><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11" Type="http://schemas.openxmlformats.org/officeDocument/2006/relationships/image" Target="../media/image10.png"/><Relationship Id="rId5" Type="http://schemas.openxmlformats.org/officeDocument/2006/relationships/slideLayout" Target="../slideLayouts/slideLayout7.xml"/><Relationship Id="rId10" Type="http://schemas.openxmlformats.org/officeDocument/2006/relationships/image" Target="../media/image9.png"/><Relationship Id="rId4" Type="http://schemas.openxmlformats.org/officeDocument/2006/relationships/audio" Target="../media/media1.mp3"/><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13.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4.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6058204" y="976253"/>
            <a:ext cx="184731" cy="307777"/>
          </a:xfrm>
          <a:prstGeom prst="rect">
            <a:avLst/>
          </a:prstGeom>
        </p:spPr>
        <p:txBody>
          <a:bodyPr wrap="none">
            <a:spAutoFit/>
          </a:bodyPr>
          <a:lstStyle/>
          <a:p>
            <a:endParaRPr lang="zh-CN" altLang="en-US" sz="1400" dirty="0">
              <a:cs typeface="+mn-ea"/>
              <a:sym typeface="+mn-lt"/>
            </a:endParaRPr>
          </a:p>
        </p:txBody>
      </p:sp>
      <p:sp>
        <p:nvSpPr>
          <p:cNvPr id="11" name="矩形 10"/>
          <p:cNvSpPr/>
          <p:nvPr>
            <p:custDataLst>
              <p:tags r:id="rId2"/>
            </p:custDataLst>
          </p:nvPr>
        </p:nvSpPr>
        <p:spPr>
          <a:xfrm>
            <a:off x="6058204" y="976253"/>
            <a:ext cx="184731" cy="307777"/>
          </a:xfrm>
          <a:prstGeom prst="rect">
            <a:avLst/>
          </a:prstGeom>
        </p:spPr>
        <p:txBody>
          <a:bodyPr wrap="none">
            <a:spAutoFit/>
          </a:bodyPr>
          <a:lstStyle/>
          <a:p>
            <a:endParaRPr lang="zh-CN" altLang="en-US" sz="1400" dirty="0">
              <a:cs typeface="+mn-ea"/>
              <a:sym typeface="+mn-lt"/>
            </a:endParaRPr>
          </a:p>
        </p:txBody>
      </p:sp>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86057" y="312519"/>
            <a:ext cx="1965964" cy="1274067"/>
          </a:xfrm>
          <a:prstGeom prst="rect">
            <a:avLst/>
          </a:prstGeom>
        </p:spPr>
      </p:pic>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16283" y="4359869"/>
            <a:ext cx="957401" cy="836840"/>
          </a:xfrm>
          <a:prstGeom prst="rect">
            <a:avLst/>
          </a:prstGeom>
        </p:spPr>
      </p:pic>
      <p:pic>
        <p:nvPicPr>
          <p:cNvPr id="7" name="图片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35898" y="4999814"/>
            <a:ext cx="2938029" cy="1200813"/>
          </a:xfrm>
          <a:prstGeom prst="rect">
            <a:avLst/>
          </a:prstGeom>
        </p:spPr>
      </p:pic>
      <p:sp>
        <p:nvSpPr>
          <p:cNvPr id="13" name="TextBox 28"/>
          <p:cNvSpPr txBox="1"/>
          <p:nvPr/>
        </p:nvSpPr>
        <p:spPr>
          <a:xfrm rot="10800000" flipH="1" flipV="1">
            <a:off x="3269600" y="4302597"/>
            <a:ext cx="5761937" cy="646331"/>
          </a:xfrm>
          <a:prstGeom prst="rect">
            <a:avLst/>
          </a:prstGeom>
          <a:noFill/>
        </p:spPr>
        <p:txBody>
          <a:bodyPr wrap="square" rtlCol="0">
            <a:spAutoFit/>
          </a:bodyPr>
          <a:lstStyle/>
          <a:p>
            <a:pPr algn="ctr">
              <a:lnSpc>
                <a:spcPct val="150000"/>
              </a:lnSpc>
            </a:pPr>
            <a:r>
              <a:rPr lang="en-US" altLang="zh-CN" sz="2400" b="1" dirty="0" smtClean="0">
                <a:solidFill>
                  <a:srgbClr val="C8020B"/>
                </a:solidFill>
                <a:latin typeface="+mn-ea"/>
                <a:cs typeface="+mn-ea"/>
                <a:sym typeface="+mn-lt"/>
              </a:rPr>
              <a:t>【</a:t>
            </a:r>
            <a:r>
              <a:rPr lang="zh-CN" altLang="en-US" sz="2400" b="1" dirty="0" smtClean="0">
                <a:solidFill>
                  <a:srgbClr val="C8020B"/>
                </a:solidFill>
                <a:latin typeface="+mn-ea"/>
                <a:cs typeface="+mn-ea"/>
                <a:sym typeface="+mn-lt"/>
              </a:rPr>
              <a:t>构建社会主义和谐社会，共圆中国梦</a:t>
            </a:r>
            <a:r>
              <a:rPr lang="en-US" altLang="zh-CN" sz="2400" b="1" dirty="0" smtClean="0">
                <a:solidFill>
                  <a:srgbClr val="C8020B"/>
                </a:solidFill>
                <a:latin typeface="+mn-ea"/>
                <a:cs typeface="+mn-ea"/>
                <a:sym typeface="+mn-lt"/>
              </a:rPr>
              <a:t>】</a:t>
            </a:r>
            <a:endParaRPr lang="zh-CN" altLang="en-US" sz="2400" b="1" dirty="0">
              <a:solidFill>
                <a:srgbClr val="C8020B"/>
              </a:solidFill>
              <a:latin typeface="+mn-ea"/>
              <a:cs typeface="+mn-ea"/>
              <a:sym typeface="+mn-lt"/>
            </a:endParaRPr>
          </a:p>
        </p:txBody>
      </p:sp>
      <p:sp>
        <p:nvSpPr>
          <p:cNvPr id="14" name="TextBox 28"/>
          <p:cNvSpPr txBox="1"/>
          <p:nvPr/>
        </p:nvSpPr>
        <p:spPr>
          <a:xfrm rot="10800000" flipH="1" flipV="1">
            <a:off x="3943403" y="4909390"/>
            <a:ext cx="4414333" cy="690830"/>
          </a:xfrm>
          <a:prstGeom prst="rect">
            <a:avLst/>
          </a:prstGeom>
          <a:noFill/>
        </p:spPr>
        <p:txBody>
          <a:bodyPr wrap="square" rtlCol="0">
            <a:spAutoFit/>
          </a:bodyPr>
          <a:lstStyle/>
          <a:p>
            <a:pPr algn="ctr">
              <a:lnSpc>
                <a:spcPct val="150000"/>
              </a:lnSpc>
            </a:pPr>
            <a:r>
              <a:rPr lang="zh-CN" altLang="en-US" sz="900" dirty="0">
                <a:solidFill>
                  <a:schemeClr val="tx1">
                    <a:lumMod val="65000"/>
                    <a:lumOff val="35000"/>
                  </a:schemeClr>
                </a:solidFill>
                <a:cs typeface="+mn-ea"/>
                <a:sym typeface="+mn-lt"/>
              </a:rPr>
              <a:t>此处填写您的文案此处填写您的文案此处填写您的文案此处填写您的文案此处填写您的文案此处填写您的文案此处填写您的文案此处填写您的</a:t>
            </a:r>
            <a:r>
              <a:rPr lang="zh-CN" altLang="en-US" sz="900" dirty="0" smtClean="0">
                <a:solidFill>
                  <a:schemeClr val="tx1">
                    <a:lumMod val="65000"/>
                    <a:lumOff val="35000"/>
                  </a:schemeClr>
                </a:solidFill>
                <a:cs typeface="+mn-ea"/>
                <a:sym typeface="+mn-lt"/>
              </a:rPr>
              <a:t>文案此处</a:t>
            </a:r>
            <a:r>
              <a:rPr lang="zh-CN" altLang="en-US" sz="900" dirty="0">
                <a:solidFill>
                  <a:schemeClr val="tx1">
                    <a:lumMod val="65000"/>
                    <a:lumOff val="35000"/>
                  </a:schemeClr>
                </a:solidFill>
                <a:cs typeface="+mn-ea"/>
                <a:sym typeface="+mn-lt"/>
              </a:rPr>
              <a:t>填写您的文案此处填写您的</a:t>
            </a:r>
            <a:r>
              <a:rPr lang="zh-CN" altLang="en-US" sz="900" dirty="0" smtClean="0">
                <a:solidFill>
                  <a:schemeClr val="tx1">
                    <a:lumMod val="65000"/>
                    <a:lumOff val="35000"/>
                  </a:schemeClr>
                </a:solidFill>
                <a:cs typeface="+mn-ea"/>
                <a:sym typeface="+mn-lt"/>
              </a:rPr>
              <a:t>文案</a:t>
            </a:r>
            <a:endParaRPr lang="zh-CN" altLang="en-US" sz="900" dirty="0">
              <a:solidFill>
                <a:schemeClr val="tx1">
                  <a:lumMod val="65000"/>
                  <a:lumOff val="35000"/>
                </a:schemeClr>
              </a:solidFill>
              <a:cs typeface="+mn-ea"/>
              <a:sym typeface="+mn-lt"/>
            </a:endParaRPr>
          </a:p>
        </p:txBody>
      </p:sp>
      <p:sp>
        <p:nvSpPr>
          <p:cNvPr id="16" name="文本框 1"/>
          <p:cNvSpPr txBox="1"/>
          <p:nvPr/>
        </p:nvSpPr>
        <p:spPr>
          <a:xfrm>
            <a:off x="3381066" y="4086268"/>
            <a:ext cx="5539006" cy="314894"/>
          </a:xfrm>
          <a:prstGeom prst="rect">
            <a:avLst/>
          </a:prstGeom>
          <a:noFill/>
        </p:spPr>
        <p:txBody>
          <a:bodyPr wrap="square" rtlCol="0">
            <a:spAutoFit/>
          </a:bodyPr>
          <a:lstStyle>
            <a:defPPr>
              <a:defRPr lang="zh-CN"/>
            </a:defPPr>
            <a:lvl1pPr algn="ctr">
              <a:defRPr sz="4800">
                <a:solidFill>
                  <a:srgbClr val="42B89E"/>
                </a:solidFill>
                <a:cs typeface="+mn-ea"/>
              </a:defRPr>
            </a:lvl1pPr>
          </a:lstStyle>
          <a:p>
            <a:pPr>
              <a:lnSpc>
                <a:spcPct val="150000"/>
              </a:lnSpc>
            </a:pPr>
            <a:r>
              <a:rPr lang="en-US" altLang="zh-CN" sz="1100" dirty="0">
                <a:solidFill>
                  <a:schemeClr val="tx1">
                    <a:lumMod val="65000"/>
                    <a:lumOff val="35000"/>
                  </a:schemeClr>
                </a:solidFill>
                <a:sym typeface="+mn-lt"/>
              </a:rPr>
              <a:t>PARTY SPIRIY THAN DEDIATED TREE IMAGE AND PROMOTE CEVELOPMENT</a:t>
            </a:r>
            <a:endParaRPr lang="zh-CN" altLang="en-US" sz="1100" dirty="0">
              <a:solidFill>
                <a:schemeClr val="tx1">
                  <a:lumMod val="65000"/>
                  <a:lumOff val="35000"/>
                </a:schemeClr>
              </a:solidFill>
              <a:sym typeface="+mn-lt"/>
            </a:endParaRPr>
          </a:p>
        </p:txBody>
      </p:sp>
      <p:sp>
        <p:nvSpPr>
          <p:cNvPr id="17" name="TextBox 5"/>
          <p:cNvSpPr txBox="1"/>
          <p:nvPr/>
        </p:nvSpPr>
        <p:spPr>
          <a:xfrm>
            <a:off x="2582926" y="1678992"/>
            <a:ext cx="7135287" cy="2215991"/>
          </a:xfrm>
          <a:prstGeom prst="rect">
            <a:avLst/>
          </a:prstGeom>
          <a:noFill/>
        </p:spPr>
        <p:txBody>
          <a:bodyPr wrap="none" rtlCol="0">
            <a:spAutoFit/>
          </a:bodyPr>
          <a:lstStyle/>
          <a:p>
            <a:pPr algn="ctr"/>
            <a:r>
              <a:rPr lang="zh-CN" altLang="en-US" sz="13800" b="1" dirty="0">
                <a:ln>
                  <a:solidFill>
                    <a:srgbClr val="FFC000"/>
                  </a:solidFill>
                </a:ln>
                <a:noFill/>
                <a:latin typeface="禹卫书法行书简体&#10;" panose="02000603000000000000" pitchFamily="2" charset="-122"/>
                <a:ea typeface="禹卫书法行书简体&#10;" panose="02000603000000000000" pitchFamily="2" charset="-122"/>
              </a:rPr>
              <a:t>两学一做</a:t>
            </a:r>
          </a:p>
        </p:txBody>
      </p:sp>
      <p:sp>
        <p:nvSpPr>
          <p:cNvPr id="18" name="TextBox 6"/>
          <p:cNvSpPr txBox="1"/>
          <p:nvPr/>
        </p:nvSpPr>
        <p:spPr>
          <a:xfrm>
            <a:off x="2582926" y="1678992"/>
            <a:ext cx="7135287" cy="2215991"/>
          </a:xfrm>
          <a:prstGeom prst="rect">
            <a:avLst/>
          </a:prstGeom>
          <a:noFill/>
        </p:spPr>
        <p:txBody>
          <a:bodyPr wrap="none" rtlCol="0">
            <a:spAutoFit/>
          </a:bodyPr>
          <a:lstStyle/>
          <a:p>
            <a:pPr algn="ctr"/>
            <a:r>
              <a:rPr lang="zh-CN" altLang="en-US" sz="13800" b="1" dirty="0" smtClean="0">
                <a:solidFill>
                  <a:srgbClr val="C00000"/>
                </a:solidFill>
                <a:latin typeface="禹卫书法行书简体&#10;" panose="02000603000000000000" pitchFamily="2" charset="-122"/>
                <a:ea typeface="禹卫书法行书简体&#10;" panose="02000603000000000000" pitchFamily="2" charset="-122"/>
              </a:rPr>
              <a:t>两学一做</a:t>
            </a:r>
            <a:endParaRPr lang="zh-CN" altLang="en-US" sz="13800" b="1" dirty="0">
              <a:solidFill>
                <a:srgbClr val="C00000"/>
              </a:solidFill>
              <a:latin typeface="禹卫书法行书简体&#10;" panose="02000603000000000000" pitchFamily="2" charset="-122"/>
              <a:ea typeface="禹卫书法行书简体&#10;" panose="02000603000000000000" pitchFamily="2" charset="-122"/>
            </a:endParaRPr>
          </a:p>
        </p:txBody>
      </p:sp>
      <p:pic>
        <p:nvPicPr>
          <p:cNvPr id="19" name="图片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1609" y="-1"/>
            <a:ext cx="4802208" cy="3475862"/>
          </a:xfrm>
          <a:prstGeom prst="rect">
            <a:avLst/>
          </a:prstGeom>
        </p:spPr>
      </p:pic>
      <p:sp>
        <p:nvSpPr>
          <p:cNvPr id="20" name="矩形 19"/>
          <p:cNvSpPr/>
          <p:nvPr/>
        </p:nvSpPr>
        <p:spPr>
          <a:xfrm>
            <a:off x="9773684" y="-1"/>
            <a:ext cx="1756674" cy="1574801"/>
          </a:xfrm>
          <a:prstGeom prst="rect">
            <a:avLst/>
          </a:prstGeom>
          <a:solidFill>
            <a:srgbClr val="C802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dirty="0" smtClean="0">
                <a:solidFill>
                  <a:schemeClr val="accent2">
                    <a:lumMod val="20000"/>
                    <a:lumOff val="80000"/>
                  </a:schemeClr>
                </a:solidFill>
                <a:latin typeface="+mn-ea"/>
              </a:rPr>
              <a:t>从严</a:t>
            </a:r>
            <a:endParaRPr lang="en-US" altLang="zh-CN" sz="4400" b="1" dirty="0" smtClean="0">
              <a:solidFill>
                <a:schemeClr val="accent2">
                  <a:lumMod val="20000"/>
                  <a:lumOff val="80000"/>
                </a:schemeClr>
              </a:solidFill>
              <a:latin typeface="+mn-ea"/>
            </a:endParaRPr>
          </a:p>
          <a:p>
            <a:pPr algn="ctr"/>
            <a:r>
              <a:rPr lang="zh-CN" altLang="en-US" sz="4400" b="1" dirty="0" smtClean="0">
                <a:solidFill>
                  <a:schemeClr val="accent2">
                    <a:lumMod val="20000"/>
                    <a:lumOff val="80000"/>
                  </a:schemeClr>
                </a:solidFill>
                <a:latin typeface="+mn-ea"/>
              </a:rPr>
              <a:t>治党</a:t>
            </a:r>
            <a:endParaRPr lang="zh-CN" altLang="en-US" sz="4400" b="1" dirty="0">
              <a:solidFill>
                <a:schemeClr val="accent2">
                  <a:lumMod val="20000"/>
                  <a:lumOff val="80000"/>
                </a:schemeClr>
              </a:solidFill>
              <a:latin typeface="+mn-ea"/>
            </a:endParaRPr>
          </a:p>
        </p:txBody>
      </p:sp>
      <p:pic>
        <p:nvPicPr>
          <p:cNvPr id="21" name="图片 20"/>
          <p:cNvPicPr>
            <a:picLocks noChangeAspect="1"/>
          </p:cNvPicPr>
          <p:nvPr/>
        </p:nvPicPr>
        <p:blipFill>
          <a:blip r:embed="rId11" cstate="print">
            <a:extLst>
              <a:ext uri="{BEBA8EAE-BF5A-486C-A8C5-ECC9F3942E4B}">
                <a14:imgProps xmlns:a14="http://schemas.microsoft.com/office/drawing/2010/main">
                  <a14:imgLayer r:embed="rId12">
                    <a14:imgEffect>
                      <a14:saturation sat="66000"/>
                    </a14:imgEffect>
                  </a14:imgLayer>
                </a14:imgProps>
              </a:ext>
              <a:ext uri="{28A0092B-C50C-407E-A947-70E740481C1C}">
                <a14:useLocalDpi xmlns:a14="http://schemas.microsoft.com/office/drawing/2010/main" val="0"/>
              </a:ext>
            </a:extLst>
          </a:blip>
          <a:stretch>
            <a:fillRect/>
          </a:stretch>
        </p:blipFill>
        <p:spPr>
          <a:xfrm>
            <a:off x="6427419" y="1431212"/>
            <a:ext cx="1256081" cy="1256081"/>
          </a:xfrm>
          <a:prstGeom prst="rect">
            <a:avLst/>
          </a:prstGeom>
        </p:spPr>
      </p:pic>
      <p:pic>
        <p:nvPicPr>
          <p:cNvPr id="24" name="网络歌手 - 红旗颂 - 建党伟业背景音乐">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6058204" y="-718800"/>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4"/>
                                        </p:tgtEl>
                                      </p:cBhvr>
                                    </p:cmd>
                                  </p:childTnLst>
                                </p:cTn>
                              </p:par>
                            </p:childTnLst>
                          </p:cTn>
                        </p:par>
                        <p:par>
                          <p:cTn id="7" fill="hold">
                            <p:stCondLst>
                              <p:cond delay="0"/>
                            </p:stCondLst>
                            <p:childTnLst>
                              <p:par>
                                <p:cTn id="8" presetID="23" presetClass="entr" presetSubtype="288" repeatDur="0" decel="50000" restart="never" fill="hold" grpId="0" nodeType="afterEffect">
                                  <p:stCondLst>
                                    <p:cond delay="0"/>
                                  </p:stCondLst>
                                  <p:iterate type="lt">
                                    <p:tmPct val="15000"/>
                                  </p:iterate>
                                  <p:childTnLst>
                                    <p:set>
                                      <p:cBhvr>
                                        <p:cTn id="9" dur="1" fill="hold">
                                          <p:stCondLst>
                                            <p:cond delay="0"/>
                                          </p:stCondLst>
                                        </p:cTn>
                                        <p:tgtEl>
                                          <p:spTgt spid="18"/>
                                        </p:tgtEl>
                                        <p:attrNameLst>
                                          <p:attrName>style.visibility</p:attrName>
                                        </p:attrNameLst>
                                      </p:cBhvr>
                                      <p:to>
                                        <p:strVal val="visible"/>
                                      </p:to>
                                    </p:set>
                                    <p:anim calcmode="lin" valueType="num">
                                      <p:cBhvr>
                                        <p:cTn id="10" dur="500" fill="hold"/>
                                        <p:tgtEl>
                                          <p:spTgt spid="18"/>
                                        </p:tgtEl>
                                        <p:attrNameLst>
                                          <p:attrName>ppt_w</p:attrName>
                                        </p:attrNameLst>
                                      </p:cBhvr>
                                      <p:tavLst>
                                        <p:tav tm="0">
                                          <p:val>
                                            <p:strVal val="12/3*#ppt_w"/>
                                          </p:val>
                                        </p:tav>
                                        <p:tav tm="100000">
                                          <p:val>
                                            <p:strVal val="#ppt_w"/>
                                          </p:val>
                                        </p:tav>
                                      </p:tavLst>
                                    </p:anim>
                                    <p:anim calcmode="lin" valueType="num">
                                      <p:cBhvr>
                                        <p:cTn id="11" dur="500" fill="hold"/>
                                        <p:tgtEl>
                                          <p:spTgt spid="18"/>
                                        </p:tgtEl>
                                        <p:attrNameLst>
                                          <p:attrName>ppt_h</p:attrName>
                                        </p:attrNameLst>
                                      </p:cBhvr>
                                      <p:tavLst>
                                        <p:tav tm="0">
                                          <p:val>
                                            <p:strVal val="12/3*#ppt_h"/>
                                          </p:val>
                                        </p:tav>
                                        <p:tav tm="100000">
                                          <p:val>
                                            <p:strVal val="#ppt_h"/>
                                          </p:val>
                                        </p:tav>
                                      </p:tavLst>
                                    </p:anim>
                                  </p:childTnLst>
                                </p:cTn>
                              </p:par>
                              <p:par>
                                <p:cTn id="12" presetID="10" presetClass="entr" presetSubtype="0" fill="hold" grpId="1" nodeType="withEffect">
                                  <p:stCondLst>
                                    <p:cond delay="0"/>
                                  </p:stCondLst>
                                  <p:iterate type="lt">
                                    <p:tmPct val="15000"/>
                                  </p:iterate>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par>
                                <p:cTn id="15" presetID="10" presetClass="entr" presetSubtype="0" fill="hold" grpId="0" nodeType="withEffect">
                                  <p:stCondLst>
                                    <p:cond delay="100"/>
                                  </p:stCondLst>
                                  <p:iterate type="lt">
                                    <p:tmPct val="15000"/>
                                  </p:iterate>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6" presetClass="emph" presetSubtype="0" fill="hold" grpId="1" nodeType="withEffect">
                                  <p:stCondLst>
                                    <p:cond delay="300"/>
                                  </p:stCondLst>
                                  <p:iterate type="lt">
                                    <p:tmPct val="15000"/>
                                  </p:iterate>
                                  <p:childTnLst>
                                    <p:animScale>
                                      <p:cBhvr>
                                        <p:cTn id="19" dur="500" fill="hold"/>
                                        <p:tgtEl>
                                          <p:spTgt spid="17"/>
                                        </p:tgtEl>
                                      </p:cBhvr>
                                      <p:by x="150000" y="150000"/>
                                    </p:animScale>
                                  </p:childTnLst>
                                </p:cTn>
                              </p:par>
                              <p:par>
                                <p:cTn id="20" presetID="10" presetClass="exit" presetSubtype="0" fill="hold" grpId="2" nodeType="withEffect">
                                  <p:stCondLst>
                                    <p:cond delay="300"/>
                                  </p:stCondLst>
                                  <p:iterate type="lt">
                                    <p:tmPct val="15000"/>
                                  </p:iterate>
                                  <p:childTnLst>
                                    <p:animEffect transition="out" filter="fade">
                                      <p:cBhvr>
                                        <p:cTn id="21" dur="500"/>
                                        <p:tgtEl>
                                          <p:spTgt spid="17"/>
                                        </p:tgtEl>
                                      </p:cBhvr>
                                    </p:animEffect>
                                    <p:set>
                                      <p:cBhvr>
                                        <p:cTn id="22" dur="1" fill="hold">
                                          <p:stCondLst>
                                            <p:cond delay="499"/>
                                          </p:stCondLst>
                                        </p:cTn>
                                        <p:tgtEl>
                                          <p:spTgt spid="17"/>
                                        </p:tgtEl>
                                        <p:attrNameLst>
                                          <p:attrName>style.visibility</p:attrName>
                                        </p:attrNameLst>
                                      </p:cBhvr>
                                      <p:to>
                                        <p:strVal val="hidden"/>
                                      </p:to>
                                    </p:set>
                                  </p:childTnLst>
                                </p:cTn>
                              </p:par>
                              <p:par>
                                <p:cTn id="23" presetID="12" presetClass="entr" presetSubtype="4" fill="hold" nodeType="withEffect">
                                  <p:stCondLst>
                                    <p:cond delay="100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p:tgtEl>
                                          <p:spTgt spid="21"/>
                                        </p:tgtEl>
                                        <p:attrNameLst>
                                          <p:attrName>ppt_y</p:attrName>
                                        </p:attrNameLst>
                                      </p:cBhvr>
                                      <p:tavLst>
                                        <p:tav tm="0">
                                          <p:val>
                                            <p:strVal val="#ppt_y+#ppt_h*1.125000"/>
                                          </p:val>
                                        </p:tav>
                                        <p:tav tm="100000">
                                          <p:val>
                                            <p:strVal val="#ppt_y"/>
                                          </p:val>
                                        </p:tav>
                                      </p:tavLst>
                                    </p:anim>
                                    <p:animEffect transition="in" filter="wipe(up)">
                                      <p:cBhvr>
                                        <p:cTn id="26" dur="500"/>
                                        <p:tgtEl>
                                          <p:spTgt spid="21"/>
                                        </p:tgtEl>
                                      </p:cBhvr>
                                    </p:animEffect>
                                  </p:childTnLst>
                                </p:cTn>
                              </p:par>
                              <p:par>
                                <p:cTn id="27" presetID="26" presetClass="emph" presetSubtype="0" fill="hold" nodeType="withEffect">
                                  <p:stCondLst>
                                    <p:cond delay="1500"/>
                                  </p:stCondLst>
                                  <p:childTnLst>
                                    <p:animEffect transition="out" filter="fade">
                                      <p:cBhvr>
                                        <p:cTn id="28" dur="500" tmFilter="0, 0; .2, .5; .8, .5; 1, 0"/>
                                        <p:tgtEl>
                                          <p:spTgt spid="21"/>
                                        </p:tgtEl>
                                      </p:cBhvr>
                                    </p:animEffect>
                                    <p:animScale>
                                      <p:cBhvr>
                                        <p:cTn id="29" dur="250" autoRev="1" fill="hold"/>
                                        <p:tgtEl>
                                          <p:spTgt spid="21"/>
                                        </p:tgtEl>
                                      </p:cBhvr>
                                      <p:by x="105000" y="105000"/>
                                    </p:animScale>
                                  </p:childTnLst>
                                </p:cTn>
                              </p:par>
                            </p:childTnLst>
                          </p:cTn>
                        </p:par>
                        <p:par>
                          <p:cTn id="30" fill="hold">
                            <p:stCondLst>
                              <p:cond delay="2000"/>
                            </p:stCondLst>
                            <p:childTnLst>
                              <p:par>
                                <p:cTn id="31" presetID="10" presetClass="entr" presetSubtype="0" fill="hold" grpId="0" nodeType="afterEffect">
                                  <p:stCondLst>
                                    <p:cond delay="0"/>
                                  </p:stCondLst>
                                  <p:iterate type="lt">
                                    <p:tmPct val="0"/>
                                  </p:iterate>
                                  <p:childTnLst>
                                    <p:set>
                                      <p:cBhvr>
                                        <p:cTn id="32" dur="1" fill="hold">
                                          <p:stCondLst>
                                            <p:cond delay="0"/>
                                          </p:stCondLst>
                                        </p:cTn>
                                        <p:tgtEl>
                                          <p:spTgt spid="16"/>
                                        </p:tgtEl>
                                        <p:attrNameLst>
                                          <p:attrName>style.visibility</p:attrName>
                                        </p:attrNameLst>
                                      </p:cBhvr>
                                      <p:to>
                                        <p:strVal val="visible"/>
                                      </p:to>
                                    </p:set>
                                    <p:animEffect transition="in" filter="fade">
                                      <p:cBhvr>
                                        <p:cTn id="33" dur="750"/>
                                        <p:tgtEl>
                                          <p:spTgt spid="16"/>
                                        </p:tgtEl>
                                      </p:cBhvr>
                                    </p:animEffect>
                                  </p:childTnLst>
                                </p:cTn>
                              </p:par>
                              <p:par>
                                <p:cTn id="34" presetID="27" presetClass="emph" presetSubtype="0" fill="remove" grpId="1" nodeType="withEffect">
                                  <p:stCondLst>
                                    <p:cond delay="0"/>
                                  </p:stCondLst>
                                  <p:iterate type="lt">
                                    <p:tmPct val="0"/>
                                  </p:iterate>
                                  <p:childTnLst>
                                    <p:animClr clrSpc="rgb" dir="cw">
                                      <p:cBhvr override="childStyle">
                                        <p:cTn id="35" dur="375" autoRev="1" fill="remove"/>
                                        <p:tgtEl>
                                          <p:spTgt spid="16"/>
                                        </p:tgtEl>
                                        <p:attrNameLst>
                                          <p:attrName>style.color</p:attrName>
                                        </p:attrNameLst>
                                      </p:cBhvr>
                                      <p:to>
                                        <a:schemeClr val="bg1"/>
                                      </p:to>
                                    </p:animClr>
                                    <p:animClr clrSpc="rgb" dir="cw">
                                      <p:cBhvr>
                                        <p:cTn id="36" dur="375" autoRev="1" fill="remove"/>
                                        <p:tgtEl>
                                          <p:spTgt spid="16"/>
                                        </p:tgtEl>
                                        <p:attrNameLst>
                                          <p:attrName>fillcolor</p:attrName>
                                        </p:attrNameLst>
                                      </p:cBhvr>
                                      <p:to>
                                        <a:schemeClr val="bg1"/>
                                      </p:to>
                                    </p:animClr>
                                    <p:set>
                                      <p:cBhvr>
                                        <p:cTn id="37" dur="375" autoRev="1" fill="remove"/>
                                        <p:tgtEl>
                                          <p:spTgt spid="16"/>
                                        </p:tgtEl>
                                        <p:attrNameLst>
                                          <p:attrName>fill.type</p:attrName>
                                        </p:attrNameLst>
                                      </p:cBhvr>
                                      <p:to>
                                        <p:strVal val="solid"/>
                                      </p:to>
                                    </p:set>
                                    <p:set>
                                      <p:cBhvr>
                                        <p:cTn id="38" dur="375" autoRev="1" fill="remove"/>
                                        <p:tgtEl>
                                          <p:spTgt spid="16"/>
                                        </p:tgtEl>
                                        <p:attrNameLst>
                                          <p:attrName>fill.on</p:attrName>
                                        </p:attrNameLst>
                                      </p:cBhvr>
                                      <p:to>
                                        <p:strVal val="true"/>
                                      </p:to>
                                    </p:set>
                                  </p:childTnLst>
                                </p:cTn>
                              </p:par>
                            </p:childTnLst>
                          </p:cTn>
                        </p:par>
                        <p:par>
                          <p:cTn id="39" fill="hold">
                            <p:stCondLst>
                              <p:cond delay="2750"/>
                            </p:stCondLst>
                            <p:childTnLst>
                              <p:par>
                                <p:cTn id="40" presetID="53" presetClass="entr" presetSubtype="16"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750" fill="hold"/>
                                        <p:tgtEl>
                                          <p:spTgt spid="6"/>
                                        </p:tgtEl>
                                        <p:attrNameLst>
                                          <p:attrName>ppt_w</p:attrName>
                                        </p:attrNameLst>
                                      </p:cBhvr>
                                      <p:tavLst>
                                        <p:tav tm="0">
                                          <p:val>
                                            <p:fltVal val="0"/>
                                          </p:val>
                                        </p:tav>
                                        <p:tav tm="100000">
                                          <p:val>
                                            <p:strVal val="#ppt_w"/>
                                          </p:val>
                                        </p:tav>
                                      </p:tavLst>
                                    </p:anim>
                                    <p:anim calcmode="lin" valueType="num">
                                      <p:cBhvr>
                                        <p:cTn id="43" dur="750" fill="hold"/>
                                        <p:tgtEl>
                                          <p:spTgt spid="6"/>
                                        </p:tgtEl>
                                        <p:attrNameLst>
                                          <p:attrName>ppt_h</p:attrName>
                                        </p:attrNameLst>
                                      </p:cBhvr>
                                      <p:tavLst>
                                        <p:tav tm="0">
                                          <p:val>
                                            <p:fltVal val="0"/>
                                          </p:val>
                                        </p:tav>
                                        <p:tav tm="100000">
                                          <p:val>
                                            <p:strVal val="#ppt_h"/>
                                          </p:val>
                                        </p:tav>
                                      </p:tavLst>
                                    </p:anim>
                                    <p:animEffect transition="in" filter="fade">
                                      <p:cBhvr>
                                        <p:cTn id="44" dur="750"/>
                                        <p:tgtEl>
                                          <p:spTgt spid="6"/>
                                        </p:tgtEl>
                                      </p:cBhvr>
                                    </p:animEffect>
                                  </p:childTnLst>
                                </p:cTn>
                              </p:par>
                            </p:childTnLst>
                          </p:cTn>
                        </p:par>
                        <p:par>
                          <p:cTn id="45" fill="hold">
                            <p:stCondLst>
                              <p:cond delay="3500"/>
                            </p:stCondLst>
                            <p:childTnLst>
                              <p:par>
                                <p:cTn id="46" presetID="2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750"/>
                                        <p:tgtEl>
                                          <p:spTgt spid="13"/>
                                        </p:tgtEl>
                                      </p:cBhvr>
                                    </p:animEffect>
                                  </p:childTnLst>
                                </p:cTn>
                              </p:par>
                            </p:childTnLst>
                          </p:cTn>
                        </p:par>
                        <p:par>
                          <p:cTn id="49" fill="hold">
                            <p:stCondLst>
                              <p:cond delay="4250"/>
                            </p:stCondLst>
                            <p:childTnLst>
                              <p:par>
                                <p:cTn id="50" presetID="22" presetClass="entr" presetSubtype="8"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750"/>
                                        <p:tgtEl>
                                          <p:spTgt spid="14"/>
                                        </p:tgtEl>
                                      </p:cBhvr>
                                    </p:animEffect>
                                  </p:childTnLst>
                                </p:cTn>
                              </p:par>
                            </p:childTnLst>
                          </p:cTn>
                        </p:par>
                        <p:par>
                          <p:cTn id="53" fill="hold">
                            <p:stCondLst>
                              <p:cond delay="5000"/>
                            </p:stCondLst>
                            <p:childTnLst>
                              <p:par>
                                <p:cTn id="54" presetID="2" presetClass="entr" presetSubtype="8" fill="hold" nodeType="after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additive="base">
                                        <p:cTn id="56" dur="750" fill="hold"/>
                                        <p:tgtEl>
                                          <p:spTgt spid="7"/>
                                        </p:tgtEl>
                                        <p:attrNameLst>
                                          <p:attrName>ppt_x</p:attrName>
                                        </p:attrNameLst>
                                      </p:cBhvr>
                                      <p:tavLst>
                                        <p:tav tm="0">
                                          <p:val>
                                            <p:strVal val="0-#ppt_w/2"/>
                                          </p:val>
                                        </p:tav>
                                        <p:tav tm="100000">
                                          <p:val>
                                            <p:strVal val="#ppt_x"/>
                                          </p:val>
                                        </p:tav>
                                      </p:tavLst>
                                    </p:anim>
                                    <p:anim calcmode="lin" valueType="num">
                                      <p:cBhvr additive="base">
                                        <p:cTn id="57" dur="750" fill="hold"/>
                                        <p:tgtEl>
                                          <p:spTgt spid="7"/>
                                        </p:tgtEl>
                                        <p:attrNameLst>
                                          <p:attrName>ppt_y</p:attrName>
                                        </p:attrNameLst>
                                      </p:cBhvr>
                                      <p:tavLst>
                                        <p:tav tm="0">
                                          <p:val>
                                            <p:strVal val="#ppt_y"/>
                                          </p:val>
                                        </p:tav>
                                        <p:tav tm="100000">
                                          <p:val>
                                            <p:strVal val="#ppt_y"/>
                                          </p:val>
                                        </p:tav>
                                      </p:tavLst>
                                    </p:anim>
                                  </p:childTnLst>
                                </p:cTn>
                              </p:par>
                            </p:childTnLst>
                          </p:cTn>
                        </p:par>
                        <p:par>
                          <p:cTn id="58" fill="hold">
                            <p:stCondLst>
                              <p:cond delay="5750"/>
                            </p:stCondLst>
                            <p:childTnLst>
                              <p:par>
                                <p:cTn id="59" presetID="2" presetClass="entr" presetSubtype="3"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fill="hold"/>
                                        <p:tgtEl>
                                          <p:spTgt spid="4"/>
                                        </p:tgtEl>
                                        <p:attrNameLst>
                                          <p:attrName>ppt_x</p:attrName>
                                        </p:attrNameLst>
                                      </p:cBhvr>
                                      <p:tavLst>
                                        <p:tav tm="0">
                                          <p:val>
                                            <p:strVal val="1+#ppt_w/2"/>
                                          </p:val>
                                        </p:tav>
                                        <p:tav tm="100000">
                                          <p:val>
                                            <p:strVal val="#ppt_x"/>
                                          </p:val>
                                        </p:tav>
                                      </p:tavLst>
                                    </p:anim>
                                    <p:anim calcmode="lin" valueType="num">
                                      <p:cBhvr additive="base">
                                        <p:cTn id="62"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3" repeatCount="indefinite" fill="hold" display="0">
                  <p:stCondLst>
                    <p:cond delay="indefinite"/>
                  </p:stCondLst>
                  <p:endCondLst>
                    <p:cond evt="onStopAudio" delay="0">
                      <p:tgtEl>
                        <p:sldTgt/>
                      </p:tgtEl>
                    </p:cond>
                  </p:endCondLst>
                </p:cTn>
                <p:tgtEl>
                  <p:spTgt spid="24"/>
                </p:tgtEl>
              </p:cMediaNode>
            </p:audio>
          </p:childTnLst>
        </p:cTn>
      </p:par>
    </p:tnLst>
    <p:bldLst>
      <p:bldP spid="13" grpId="0"/>
      <p:bldP spid="14" grpId="0"/>
      <p:bldP spid="16" grpId="0"/>
      <p:bldP spid="16" grpId="1"/>
      <p:bldP spid="17" grpId="0"/>
      <p:bldP spid="17" grpId="1"/>
      <p:bldP spid="17" grpId="2"/>
      <p:bldP spid="18" grpId="0"/>
      <p:bldP spid="1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388963" y="1965177"/>
            <a:ext cx="11898774" cy="3706418"/>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9" name="直接连接符 8"/>
          <p:cNvCxnSpPr/>
          <p:nvPr/>
        </p:nvCxnSpPr>
        <p:spPr>
          <a:xfrm>
            <a:off x="1831821" y="1825057"/>
            <a:ext cx="10360179" cy="0"/>
          </a:xfrm>
          <a:prstGeom prst="line">
            <a:avLst/>
          </a:prstGeom>
          <a:ln w="15875">
            <a:solidFill>
              <a:srgbClr val="C8020B"/>
            </a:solidFill>
            <a:headEnd type="oval"/>
          </a:ln>
        </p:spPr>
        <p:style>
          <a:lnRef idx="1">
            <a:schemeClr val="accent1"/>
          </a:lnRef>
          <a:fillRef idx="0">
            <a:schemeClr val="accent1"/>
          </a:fillRef>
          <a:effectRef idx="0">
            <a:schemeClr val="accent1"/>
          </a:effectRef>
          <a:fontRef idx="minor">
            <a:schemeClr val="tx1"/>
          </a:fontRef>
        </p:style>
      </p:cxnSp>
      <p:sp>
        <p:nvSpPr>
          <p:cNvPr id="10" name="TextBox 28"/>
          <p:cNvSpPr txBox="1"/>
          <p:nvPr/>
        </p:nvSpPr>
        <p:spPr>
          <a:xfrm rot="10800000" flipH="1" flipV="1">
            <a:off x="2277123" y="2418564"/>
            <a:ext cx="4923777" cy="2677656"/>
          </a:xfrm>
          <a:prstGeom prst="rect">
            <a:avLst/>
          </a:prstGeom>
          <a:noFill/>
        </p:spPr>
        <p:txBody>
          <a:bodyPr wrap="square" rtlCol="0">
            <a:spAutoFit/>
          </a:bodyPr>
          <a:lstStyle/>
          <a:p>
            <a:pPr>
              <a:lnSpc>
                <a:spcPct val="150000"/>
              </a:lnSpc>
            </a:pPr>
            <a:r>
              <a:rPr lang="zh-CN" altLang="en-US" sz="1600" dirty="0" smtClean="0">
                <a:solidFill>
                  <a:schemeClr val="bg1"/>
                </a:solidFill>
                <a:cs typeface="+mn-ea"/>
                <a:sym typeface="+mn-lt"/>
              </a:rPr>
              <a:t>       </a:t>
            </a:r>
            <a:r>
              <a:rPr lang="en-US" altLang="zh-CN" sz="1600" dirty="0">
                <a:solidFill>
                  <a:schemeClr val="bg1"/>
                </a:solidFill>
                <a:cs typeface="+mn-ea"/>
                <a:sym typeface="+mn-lt"/>
              </a:rPr>
              <a:t>2016</a:t>
            </a:r>
            <a:r>
              <a:rPr lang="zh-CN" altLang="en-US" sz="1600" dirty="0">
                <a:solidFill>
                  <a:schemeClr val="bg1"/>
                </a:solidFill>
                <a:cs typeface="+mn-ea"/>
                <a:sym typeface="+mn-lt"/>
              </a:rPr>
              <a:t>年</a:t>
            </a:r>
            <a:r>
              <a:rPr lang="en-US" altLang="zh-CN" sz="1600" dirty="0">
                <a:solidFill>
                  <a:schemeClr val="bg1"/>
                </a:solidFill>
                <a:cs typeface="+mn-ea"/>
                <a:sym typeface="+mn-lt"/>
              </a:rPr>
              <a:t>2</a:t>
            </a:r>
            <a:r>
              <a:rPr lang="zh-CN" altLang="en-US" sz="1600" dirty="0">
                <a:solidFill>
                  <a:schemeClr val="bg1"/>
                </a:solidFill>
                <a:cs typeface="+mn-ea"/>
                <a:sym typeface="+mn-lt"/>
              </a:rPr>
              <a:t>月，中共中央办公厅印发了</a:t>
            </a:r>
            <a:r>
              <a:rPr lang="en-US" altLang="zh-CN" sz="1600" dirty="0">
                <a:solidFill>
                  <a:schemeClr val="bg1"/>
                </a:solidFill>
                <a:cs typeface="+mn-ea"/>
                <a:sym typeface="+mn-lt"/>
              </a:rPr>
              <a:t>《</a:t>
            </a:r>
            <a:r>
              <a:rPr lang="zh-CN" altLang="en-US" sz="1600" dirty="0">
                <a:solidFill>
                  <a:schemeClr val="bg1"/>
                </a:solidFill>
                <a:cs typeface="+mn-ea"/>
                <a:sym typeface="+mn-lt"/>
              </a:rPr>
              <a:t>关于在全体党员中开展“学党章党规、学系列讲话，做合格党员”学习教育方案</a:t>
            </a:r>
            <a:r>
              <a:rPr lang="en-US" altLang="zh-CN" sz="1600" dirty="0">
                <a:solidFill>
                  <a:schemeClr val="bg1"/>
                </a:solidFill>
                <a:cs typeface="+mn-ea"/>
                <a:sym typeface="+mn-lt"/>
              </a:rPr>
              <a:t>》</a:t>
            </a:r>
            <a:r>
              <a:rPr lang="zh-CN" altLang="en-US" sz="1600" dirty="0">
                <a:solidFill>
                  <a:schemeClr val="bg1"/>
                </a:solidFill>
                <a:cs typeface="+mn-ea"/>
                <a:sym typeface="+mn-lt"/>
              </a:rPr>
              <a:t>，并发出通知，要求各地区各部门认真贯彻执行。开展“两学一做”学习教育，是面向全体党员深化党内教育的重要实践，是推动党内教育从“关键少数”向广大党员拓展、从集中性教育向经常性教育延伸的重要举措。</a:t>
            </a:r>
          </a:p>
        </p:txBody>
      </p:sp>
      <p:sp>
        <p:nvSpPr>
          <p:cNvPr id="11" name="TextBox 29"/>
          <p:cNvSpPr txBox="1"/>
          <p:nvPr/>
        </p:nvSpPr>
        <p:spPr>
          <a:xfrm>
            <a:off x="3087728" y="1170391"/>
            <a:ext cx="2108847" cy="584775"/>
          </a:xfrm>
          <a:prstGeom prst="rect">
            <a:avLst/>
          </a:prstGeom>
          <a:noFill/>
        </p:spPr>
        <p:txBody>
          <a:bodyPr wrap="none" rtlCol="0">
            <a:spAutoFit/>
          </a:bodyPr>
          <a:lstStyle/>
          <a:p>
            <a:r>
              <a:rPr lang="en-US" altLang="zh-CN" sz="3200" dirty="0" smtClean="0">
                <a:solidFill>
                  <a:srgbClr val="C00000"/>
                </a:solidFill>
                <a:cs typeface="+mn-ea"/>
                <a:sym typeface="+mn-lt"/>
              </a:rPr>
              <a:t>QIAN YAN</a:t>
            </a:r>
            <a:endParaRPr lang="zh-CN" altLang="en-US" sz="3200" dirty="0">
              <a:solidFill>
                <a:srgbClr val="C00000"/>
              </a:solidFill>
              <a:cs typeface="+mn-ea"/>
              <a:sym typeface="+mn-lt"/>
            </a:endParaRPr>
          </a:p>
        </p:txBody>
      </p:sp>
      <p:sp>
        <p:nvSpPr>
          <p:cNvPr id="14" name="文本框 13"/>
          <p:cNvSpPr txBox="1"/>
          <p:nvPr/>
        </p:nvSpPr>
        <p:spPr>
          <a:xfrm>
            <a:off x="1831821" y="966112"/>
            <a:ext cx="1313180" cy="769441"/>
          </a:xfrm>
          <a:prstGeom prst="rect">
            <a:avLst/>
          </a:prstGeom>
          <a:noFill/>
        </p:spPr>
        <p:txBody>
          <a:bodyPr wrap="none" rtlCol="0">
            <a:spAutoFit/>
          </a:bodyPr>
          <a:lstStyle/>
          <a:p>
            <a:r>
              <a:rPr lang="zh-CN" altLang="en-US" sz="4400" b="1" dirty="0" smtClean="0">
                <a:solidFill>
                  <a:srgbClr val="C00000"/>
                </a:solidFill>
                <a:cs typeface="+mn-ea"/>
                <a:sym typeface="+mn-lt"/>
              </a:rPr>
              <a:t>前言</a:t>
            </a:r>
            <a:endParaRPr lang="zh-CN" altLang="en-US" sz="4400" b="1" dirty="0">
              <a:solidFill>
                <a:srgbClr val="C00000"/>
              </a:solidFill>
              <a:cs typeface="+mn-ea"/>
              <a:sym typeface="+mn-lt"/>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5580" y="-444500"/>
            <a:ext cx="4425296"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55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8"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par>
                                <p:cTn id="19" presetID="14" presetClass="entr" presetSubtype="10" fill="hold" nodeType="withEffect">
                                  <p:stCondLst>
                                    <p:cond delay="350"/>
                                  </p:stCondLst>
                                  <p:childTnLst>
                                    <p:set>
                                      <p:cBhvr>
                                        <p:cTn id="20" dur="1" fill="hold">
                                          <p:stCondLst>
                                            <p:cond delay="0"/>
                                          </p:stCondLst>
                                        </p:cTn>
                                        <p:tgtEl>
                                          <p:spTgt spid="15"/>
                                        </p:tgtEl>
                                        <p:attrNameLst>
                                          <p:attrName>style.visibility</p:attrName>
                                        </p:attrNameLst>
                                      </p:cBhvr>
                                      <p:to>
                                        <p:strVal val="visible"/>
                                      </p:to>
                                    </p:set>
                                    <p:animEffect transition="in" filter="randombar(horizontal)">
                                      <p:cBhvr>
                                        <p:cTn id="21" dur="500"/>
                                        <p:tgtEl>
                                          <p:spTgt spid="15"/>
                                        </p:tgtEl>
                                      </p:cBhvr>
                                    </p:animEffect>
                                  </p:childTnLst>
                                </p:cTn>
                              </p:par>
                            </p:childTnLst>
                          </p:cTn>
                        </p:par>
                        <p:par>
                          <p:cTn id="22" fill="hold">
                            <p:stCondLst>
                              <p:cond delay="1400"/>
                            </p:stCondLst>
                            <p:childTnLst>
                              <p:par>
                                <p:cTn id="23" presetID="22" presetClass="entr" presetSubtype="1"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71" y="272283"/>
            <a:ext cx="1850136" cy="1721654"/>
          </a:xfrm>
          <a:prstGeom prst="rect">
            <a:avLst/>
          </a:prstGeom>
        </p:spPr>
      </p:pic>
      <p:cxnSp>
        <p:nvCxnSpPr>
          <p:cNvPr id="8" name="直接连接符 7"/>
          <p:cNvCxnSpPr/>
          <p:nvPr/>
        </p:nvCxnSpPr>
        <p:spPr>
          <a:xfrm>
            <a:off x="2699922" y="1607334"/>
            <a:ext cx="6640620" cy="0"/>
          </a:xfrm>
          <a:prstGeom prst="line">
            <a:avLst/>
          </a:prstGeom>
          <a:ln w="15875">
            <a:solidFill>
              <a:srgbClr val="C8020B"/>
            </a:solidFill>
            <a:headEnd type="oval"/>
          </a:ln>
        </p:spPr>
        <p:style>
          <a:lnRef idx="1">
            <a:schemeClr val="accent1"/>
          </a:lnRef>
          <a:fillRef idx="0">
            <a:schemeClr val="accent1"/>
          </a:fillRef>
          <a:effectRef idx="0">
            <a:schemeClr val="accent1"/>
          </a:effectRef>
          <a:fontRef idx="minor">
            <a:schemeClr val="tx1"/>
          </a:fontRef>
        </p:style>
      </p:cxnSp>
      <p:sp>
        <p:nvSpPr>
          <p:cNvPr id="9" name="TextBox 29"/>
          <p:cNvSpPr txBox="1"/>
          <p:nvPr/>
        </p:nvSpPr>
        <p:spPr>
          <a:xfrm>
            <a:off x="4540409" y="878543"/>
            <a:ext cx="2441694" cy="584775"/>
          </a:xfrm>
          <a:prstGeom prst="rect">
            <a:avLst/>
          </a:prstGeom>
          <a:noFill/>
        </p:spPr>
        <p:txBody>
          <a:bodyPr wrap="none" rtlCol="0">
            <a:spAutoFit/>
          </a:bodyPr>
          <a:lstStyle/>
          <a:p>
            <a:r>
              <a:rPr lang="en-US" altLang="zh-CN" sz="3200" dirty="0" smtClean="0">
                <a:solidFill>
                  <a:srgbClr val="C00000"/>
                </a:solidFill>
                <a:cs typeface="+mn-ea"/>
                <a:sym typeface="+mn-lt"/>
              </a:rPr>
              <a:t>CONTENTS</a:t>
            </a:r>
            <a:endParaRPr lang="zh-CN" altLang="en-US" sz="3200" dirty="0">
              <a:solidFill>
                <a:srgbClr val="C00000"/>
              </a:solidFill>
              <a:cs typeface="+mn-ea"/>
              <a:sym typeface="+mn-lt"/>
            </a:endParaRPr>
          </a:p>
        </p:txBody>
      </p:sp>
      <p:grpSp>
        <p:nvGrpSpPr>
          <p:cNvPr id="15" name="组合 15"/>
          <p:cNvGrpSpPr/>
          <p:nvPr/>
        </p:nvGrpSpPr>
        <p:grpSpPr bwMode="auto">
          <a:xfrm>
            <a:off x="5519480" y="2400814"/>
            <a:ext cx="3496678" cy="501901"/>
            <a:chOff x="4247965" y="2226784"/>
            <a:chExt cx="4032829" cy="579178"/>
          </a:xfrm>
        </p:grpSpPr>
        <p:sp>
          <p:nvSpPr>
            <p:cNvPr id="16" name="TextBox 124"/>
            <p:cNvSpPr txBox="1"/>
            <p:nvPr/>
          </p:nvSpPr>
          <p:spPr>
            <a:xfrm>
              <a:off x="4856457" y="2273215"/>
              <a:ext cx="3424337" cy="532747"/>
            </a:xfrm>
            <a:prstGeom prst="rect">
              <a:avLst/>
            </a:prstGeom>
            <a:noFill/>
          </p:spPr>
          <p:txBody>
            <a:bodyPr wrap="none">
              <a:spAutoFit/>
            </a:bodyPr>
            <a:lstStyle/>
            <a:p>
              <a:r>
                <a:rPr lang="zh-CN" altLang="en-US" sz="2400" b="1" dirty="0" smtClean="0">
                  <a:solidFill>
                    <a:srgbClr val="C00000"/>
                  </a:solidFill>
                  <a:cs typeface="+mn-ea"/>
                  <a:sym typeface="+mn-lt"/>
                </a:rPr>
                <a:t>学习教育的背景介绍</a:t>
              </a:r>
              <a:endParaRPr lang="zh-CN" altLang="en-US" sz="2400" b="1" dirty="0">
                <a:solidFill>
                  <a:srgbClr val="C00000"/>
                </a:solidFill>
                <a:cs typeface="+mn-ea"/>
                <a:sym typeface="+mn-lt"/>
              </a:endParaRPr>
            </a:p>
          </p:txBody>
        </p:sp>
        <p:sp>
          <p:nvSpPr>
            <p:cNvPr id="17" name="圆角矩形​​ 10"/>
            <p:cNvSpPr>
              <a:spLocks noChangeArrowheads="1"/>
            </p:cNvSpPr>
            <p:nvPr/>
          </p:nvSpPr>
          <p:spPr bwMode="auto">
            <a:xfrm>
              <a:off x="4247965" y="2226784"/>
              <a:ext cx="554833" cy="554578"/>
            </a:xfrm>
            <a:prstGeom prst="roundRect">
              <a:avLst>
                <a:gd name="adj" fmla="val 16667"/>
              </a:avLst>
            </a:prstGeom>
            <a:solidFill>
              <a:srgbClr val="C00000"/>
            </a:solidFill>
            <a:ln w="25400" algn="ctr">
              <a:solidFill>
                <a:srgbClr val="FF6600"/>
              </a:solidFill>
              <a:round/>
            </a:ln>
          </p:spPr>
          <p:txBody>
            <a:bodyPr anchor="ctr"/>
            <a:lstStyle/>
            <a:p>
              <a:pPr algn="ctr" fontAlgn="auto">
                <a:spcBef>
                  <a:spcPts val="0"/>
                </a:spcBef>
                <a:spcAft>
                  <a:spcPts val="0"/>
                </a:spcAft>
                <a:defRPr/>
              </a:pPr>
              <a:r>
                <a:rPr lang="en-US" altLang="zh-CN" sz="2800" dirty="0">
                  <a:solidFill>
                    <a:schemeClr val="lt1"/>
                  </a:solidFill>
                  <a:cs typeface="+mn-ea"/>
                  <a:sym typeface="+mn-lt"/>
                </a:rPr>
                <a:t>1</a:t>
              </a:r>
              <a:endParaRPr lang="zh-CN" altLang="en-US" sz="2800" dirty="0">
                <a:solidFill>
                  <a:schemeClr val="lt1"/>
                </a:solidFill>
                <a:cs typeface="+mn-ea"/>
                <a:sym typeface="+mn-lt"/>
              </a:endParaRPr>
            </a:p>
          </p:txBody>
        </p:sp>
      </p:grpSp>
      <p:grpSp>
        <p:nvGrpSpPr>
          <p:cNvPr id="18" name="组合 15"/>
          <p:cNvGrpSpPr/>
          <p:nvPr/>
        </p:nvGrpSpPr>
        <p:grpSpPr bwMode="auto">
          <a:xfrm>
            <a:off x="5529422" y="3186089"/>
            <a:ext cx="3482250" cy="501901"/>
            <a:chOff x="4247965" y="2226784"/>
            <a:chExt cx="4016189" cy="579178"/>
          </a:xfrm>
        </p:grpSpPr>
        <p:sp>
          <p:nvSpPr>
            <p:cNvPr id="19" name="TextBox 128"/>
            <p:cNvSpPr txBox="1"/>
            <p:nvPr/>
          </p:nvSpPr>
          <p:spPr>
            <a:xfrm>
              <a:off x="4856457" y="2273215"/>
              <a:ext cx="3407697" cy="532747"/>
            </a:xfrm>
            <a:prstGeom prst="rect">
              <a:avLst/>
            </a:prstGeom>
            <a:noFill/>
          </p:spPr>
          <p:txBody>
            <a:bodyPr wrap="none">
              <a:spAutoFit/>
            </a:bodyPr>
            <a:lstStyle>
              <a:defPPr>
                <a:defRPr lang="zh-CN"/>
              </a:defPPr>
              <a:lvl1pPr fontAlgn="auto">
                <a:spcBef>
                  <a:spcPts val="0"/>
                </a:spcBef>
                <a:spcAft>
                  <a:spcPts val="0"/>
                </a:spcAft>
                <a:defRPr sz="2000" b="1">
                  <a:solidFill>
                    <a:srgbClr val="C00000"/>
                  </a:solidFill>
                  <a:latin typeface="微软雅黑" panose="020B0503020204020204" pitchFamily="34" charset="-122"/>
                  <a:ea typeface="微软雅黑" panose="020B0503020204020204" pitchFamily="34" charset="-122"/>
                </a:defRPr>
              </a:lvl1pPr>
            </a:lstStyle>
            <a:p>
              <a:r>
                <a:rPr lang="zh-CN" altLang="en-US" sz="2400" dirty="0">
                  <a:latin typeface="+mn-lt"/>
                  <a:ea typeface="+mn-ea"/>
                  <a:cs typeface="+mn-ea"/>
                  <a:sym typeface="+mn-lt"/>
                </a:rPr>
                <a:t>两学一做的总体要求</a:t>
              </a:r>
            </a:p>
          </p:txBody>
        </p:sp>
        <p:sp>
          <p:nvSpPr>
            <p:cNvPr id="20" name="圆角矩形​​ 10"/>
            <p:cNvSpPr>
              <a:spLocks noChangeArrowheads="1"/>
            </p:cNvSpPr>
            <p:nvPr/>
          </p:nvSpPr>
          <p:spPr bwMode="auto">
            <a:xfrm>
              <a:off x="4247965" y="2226784"/>
              <a:ext cx="554833" cy="554578"/>
            </a:xfrm>
            <a:prstGeom prst="roundRect">
              <a:avLst>
                <a:gd name="adj" fmla="val 16667"/>
              </a:avLst>
            </a:prstGeom>
            <a:solidFill>
              <a:srgbClr val="C00000"/>
            </a:solidFill>
            <a:ln w="25400" algn="ctr">
              <a:solidFill>
                <a:srgbClr val="FF6600"/>
              </a:solidFill>
              <a:round/>
            </a:ln>
          </p:spPr>
          <p:txBody>
            <a:bodyPr anchor="ctr"/>
            <a:lstStyle/>
            <a:p>
              <a:pPr algn="ctr" fontAlgn="auto">
                <a:spcBef>
                  <a:spcPts val="0"/>
                </a:spcBef>
                <a:spcAft>
                  <a:spcPts val="0"/>
                </a:spcAft>
                <a:defRPr/>
              </a:pPr>
              <a:r>
                <a:rPr lang="en-US" altLang="zh-CN" sz="2800" dirty="0" smtClean="0">
                  <a:solidFill>
                    <a:schemeClr val="lt1"/>
                  </a:solidFill>
                  <a:cs typeface="+mn-ea"/>
                  <a:sym typeface="+mn-lt"/>
                </a:rPr>
                <a:t>2</a:t>
              </a:r>
              <a:endParaRPr lang="zh-CN" altLang="en-US" sz="2800" dirty="0">
                <a:solidFill>
                  <a:schemeClr val="lt1"/>
                </a:solidFill>
                <a:cs typeface="+mn-ea"/>
                <a:sym typeface="+mn-lt"/>
              </a:endParaRPr>
            </a:p>
          </p:txBody>
        </p:sp>
      </p:grpSp>
      <p:grpSp>
        <p:nvGrpSpPr>
          <p:cNvPr id="21" name="组合 15"/>
          <p:cNvGrpSpPr/>
          <p:nvPr/>
        </p:nvGrpSpPr>
        <p:grpSpPr bwMode="auto">
          <a:xfrm>
            <a:off x="5535439" y="3898136"/>
            <a:ext cx="3482250" cy="501901"/>
            <a:chOff x="4247965" y="2226784"/>
            <a:chExt cx="4016189" cy="579178"/>
          </a:xfrm>
        </p:grpSpPr>
        <p:sp>
          <p:nvSpPr>
            <p:cNvPr id="22" name="TextBox 131"/>
            <p:cNvSpPr txBox="1"/>
            <p:nvPr/>
          </p:nvSpPr>
          <p:spPr>
            <a:xfrm>
              <a:off x="4856457" y="2273215"/>
              <a:ext cx="3407697" cy="532747"/>
            </a:xfrm>
            <a:prstGeom prst="rect">
              <a:avLst/>
            </a:prstGeom>
            <a:noFill/>
          </p:spPr>
          <p:txBody>
            <a:bodyPr wrap="none">
              <a:spAutoFit/>
            </a:bodyPr>
            <a:lstStyle>
              <a:defPPr>
                <a:defRPr lang="zh-CN"/>
              </a:defPPr>
              <a:lvl1pPr fontAlgn="auto">
                <a:spcBef>
                  <a:spcPts val="0"/>
                </a:spcBef>
                <a:spcAft>
                  <a:spcPts val="0"/>
                </a:spcAft>
                <a:defRPr sz="2000" b="1">
                  <a:solidFill>
                    <a:srgbClr val="C00000"/>
                  </a:solidFill>
                  <a:latin typeface="微软雅黑" panose="020B0503020204020204" pitchFamily="34" charset="-122"/>
                  <a:ea typeface="微软雅黑" panose="020B0503020204020204" pitchFamily="34" charset="-122"/>
                </a:defRPr>
              </a:lvl1pPr>
            </a:lstStyle>
            <a:p>
              <a:r>
                <a:rPr lang="zh-CN" altLang="en-US" sz="2400" dirty="0">
                  <a:latin typeface="+mn-lt"/>
                  <a:ea typeface="+mn-ea"/>
                  <a:cs typeface="+mn-ea"/>
                  <a:sym typeface="+mn-lt"/>
                </a:rPr>
                <a:t>两学一做的主要内容</a:t>
              </a:r>
            </a:p>
          </p:txBody>
        </p:sp>
        <p:sp>
          <p:nvSpPr>
            <p:cNvPr id="23" name="圆角矩形​​ 10"/>
            <p:cNvSpPr>
              <a:spLocks noChangeArrowheads="1"/>
            </p:cNvSpPr>
            <p:nvPr/>
          </p:nvSpPr>
          <p:spPr bwMode="auto">
            <a:xfrm>
              <a:off x="4247965" y="2226784"/>
              <a:ext cx="554833" cy="554578"/>
            </a:xfrm>
            <a:prstGeom prst="roundRect">
              <a:avLst>
                <a:gd name="adj" fmla="val 16667"/>
              </a:avLst>
            </a:prstGeom>
            <a:solidFill>
              <a:srgbClr val="C00000"/>
            </a:solidFill>
            <a:ln w="25400" algn="ctr">
              <a:solidFill>
                <a:srgbClr val="FF6600"/>
              </a:solidFill>
              <a:round/>
            </a:ln>
          </p:spPr>
          <p:txBody>
            <a:bodyPr anchor="ctr"/>
            <a:lstStyle/>
            <a:p>
              <a:pPr algn="ctr" fontAlgn="auto">
                <a:spcBef>
                  <a:spcPts val="0"/>
                </a:spcBef>
                <a:spcAft>
                  <a:spcPts val="0"/>
                </a:spcAft>
                <a:defRPr/>
              </a:pPr>
              <a:r>
                <a:rPr lang="en-US" altLang="zh-CN" sz="2800" dirty="0" smtClean="0">
                  <a:solidFill>
                    <a:schemeClr val="lt1"/>
                  </a:solidFill>
                  <a:cs typeface="+mn-ea"/>
                  <a:sym typeface="+mn-lt"/>
                </a:rPr>
                <a:t>3</a:t>
              </a:r>
              <a:endParaRPr lang="zh-CN" altLang="en-US" sz="2800" dirty="0">
                <a:solidFill>
                  <a:schemeClr val="lt1"/>
                </a:solidFill>
                <a:cs typeface="+mn-ea"/>
                <a:sym typeface="+mn-lt"/>
              </a:endParaRPr>
            </a:p>
          </p:txBody>
        </p:sp>
      </p:grpSp>
      <p:grpSp>
        <p:nvGrpSpPr>
          <p:cNvPr id="24" name="组合 23"/>
          <p:cNvGrpSpPr/>
          <p:nvPr/>
        </p:nvGrpSpPr>
        <p:grpSpPr bwMode="auto">
          <a:xfrm>
            <a:off x="5519480" y="4601130"/>
            <a:ext cx="3482250" cy="501901"/>
            <a:chOff x="4247965" y="2226784"/>
            <a:chExt cx="4016189" cy="579178"/>
          </a:xfrm>
        </p:grpSpPr>
        <p:sp>
          <p:nvSpPr>
            <p:cNvPr id="25" name="TextBox 134"/>
            <p:cNvSpPr txBox="1"/>
            <p:nvPr/>
          </p:nvSpPr>
          <p:spPr>
            <a:xfrm>
              <a:off x="4856457" y="2273215"/>
              <a:ext cx="3407697" cy="532747"/>
            </a:xfrm>
            <a:prstGeom prst="rect">
              <a:avLst/>
            </a:prstGeom>
            <a:noFill/>
          </p:spPr>
          <p:txBody>
            <a:bodyPr wrap="none">
              <a:spAutoFit/>
            </a:bodyPr>
            <a:lstStyle>
              <a:defPPr>
                <a:defRPr lang="zh-CN"/>
              </a:defPPr>
              <a:lvl1pPr fontAlgn="auto">
                <a:spcBef>
                  <a:spcPts val="0"/>
                </a:spcBef>
                <a:spcAft>
                  <a:spcPts val="0"/>
                </a:spcAft>
                <a:defRPr sz="2000" b="1">
                  <a:solidFill>
                    <a:srgbClr val="C00000"/>
                  </a:solidFill>
                  <a:latin typeface="微软雅黑" panose="020B0503020204020204" pitchFamily="34" charset="-122"/>
                  <a:ea typeface="微软雅黑" panose="020B0503020204020204" pitchFamily="34" charset="-122"/>
                </a:defRPr>
              </a:lvl1pPr>
            </a:lstStyle>
            <a:p>
              <a:r>
                <a:rPr lang="zh-CN" altLang="en-US" sz="2400" dirty="0">
                  <a:latin typeface="+mn-lt"/>
                  <a:ea typeface="+mn-ea"/>
                  <a:cs typeface="+mn-ea"/>
                  <a:sym typeface="+mn-lt"/>
                </a:rPr>
                <a:t>两学一做的</a:t>
              </a:r>
              <a:r>
                <a:rPr lang="zh-CN" altLang="en-US" sz="2400" dirty="0" smtClean="0">
                  <a:latin typeface="+mn-lt"/>
                  <a:ea typeface="+mn-ea"/>
                  <a:cs typeface="+mn-ea"/>
                  <a:sym typeface="+mn-lt"/>
                </a:rPr>
                <a:t>主要</a:t>
              </a:r>
              <a:r>
                <a:rPr lang="zh-CN" altLang="en-US" sz="2400" dirty="0">
                  <a:latin typeface="+mn-lt"/>
                  <a:ea typeface="+mn-ea"/>
                  <a:cs typeface="+mn-ea"/>
                  <a:sym typeface="+mn-lt"/>
                </a:rPr>
                <a:t>措施</a:t>
              </a:r>
            </a:p>
          </p:txBody>
        </p:sp>
        <p:sp>
          <p:nvSpPr>
            <p:cNvPr id="26" name="圆角矩形​​ 10"/>
            <p:cNvSpPr>
              <a:spLocks noChangeArrowheads="1"/>
            </p:cNvSpPr>
            <p:nvPr/>
          </p:nvSpPr>
          <p:spPr bwMode="auto">
            <a:xfrm>
              <a:off x="4247965" y="2226784"/>
              <a:ext cx="554833" cy="554578"/>
            </a:xfrm>
            <a:prstGeom prst="roundRect">
              <a:avLst>
                <a:gd name="adj" fmla="val 16667"/>
              </a:avLst>
            </a:prstGeom>
            <a:solidFill>
              <a:srgbClr val="C00000"/>
            </a:solidFill>
            <a:ln w="25400" algn="ctr">
              <a:solidFill>
                <a:srgbClr val="FF6600"/>
              </a:solidFill>
              <a:round/>
            </a:ln>
          </p:spPr>
          <p:txBody>
            <a:bodyPr anchor="ctr"/>
            <a:lstStyle/>
            <a:p>
              <a:pPr algn="ctr" fontAlgn="auto">
                <a:spcBef>
                  <a:spcPts val="0"/>
                </a:spcBef>
                <a:spcAft>
                  <a:spcPts val="0"/>
                </a:spcAft>
                <a:defRPr/>
              </a:pPr>
              <a:r>
                <a:rPr lang="en-US" altLang="zh-CN" sz="2800" dirty="0" smtClean="0">
                  <a:solidFill>
                    <a:schemeClr val="lt1"/>
                  </a:solidFill>
                  <a:cs typeface="+mn-ea"/>
                  <a:sym typeface="+mn-lt"/>
                </a:rPr>
                <a:t>4</a:t>
              </a:r>
              <a:endParaRPr lang="zh-CN" altLang="en-US" sz="2800" dirty="0">
                <a:solidFill>
                  <a:schemeClr val="lt1"/>
                </a:solidFill>
                <a:cs typeface="+mn-ea"/>
                <a:sym typeface="+mn-lt"/>
              </a:endParaRPr>
            </a:p>
          </p:txBody>
        </p:sp>
      </p:grpSp>
      <p:grpSp>
        <p:nvGrpSpPr>
          <p:cNvPr id="27" name="组合 15"/>
          <p:cNvGrpSpPr/>
          <p:nvPr/>
        </p:nvGrpSpPr>
        <p:grpSpPr bwMode="auto">
          <a:xfrm>
            <a:off x="5541909" y="5291859"/>
            <a:ext cx="3482250" cy="501901"/>
            <a:chOff x="4247965" y="2226784"/>
            <a:chExt cx="4016189" cy="579178"/>
          </a:xfrm>
        </p:grpSpPr>
        <p:sp>
          <p:nvSpPr>
            <p:cNvPr id="28" name="TextBox 137"/>
            <p:cNvSpPr txBox="1"/>
            <p:nvPr/>
          </p:nvSpPr>
          <p:spPr>
            <a:xfrm>
              <a:off x="4856457" y="2273215"/>
              <a:ext cx="3407697" cy="532747"/>
            </a:xfrm>
            <a:prstGeom prst="rect">
              <a:avLst/>
            </a:prstGeom>
            <a:noFill/>
          </p:spPr>
          <p:txBody>
            <a:bodyPr wrap="none">
              <a:spAutoFit/>
            </a:bodyPr>
            <a:lstStyle>
              <a:defPPr>
                <a:defRPr lang="zh-CN"/>
              </a:defPPr>
              <a:lvl1pPr fontAlgn="auto">
                <a:spcBef>
                  <a:spcPts val="0"/>
                </a:spcBef>
                <a:spcAft>
                  <a:spcPts val="0"/>
                </a:spcAft>
                <a:defRPr sz="2000" b="1">
                  <a:solidFill>
                    <a:srgbClr val="C00000"/>
                  </a:solidFill>
                  <a:latin typeface="微软雅黑" panose="020B0503020204020204" pitchFamily="34" charset="-122"/>
                  <a:ea typeface="微软雅黑" panose="020B0503020204020204" pitchFamily="34" charset="-122"/>
                </a:defRPr>
              </a:lvl1pPr>
            </a:lstStyle>
            <a:p>
              <a:r>
                <a:rPr lang="zh-CN" altLang="en-US" sz="2400" dirty="0">
                  <a:latin typeface="+mn-lt"/>
                  <a:ea typeface="+mn-ea"/>
                  <a:cs typeface="+mn-ea"/>
                  <a:sym typeface="+mn-lt"/>
                </a:rPr>
                <a:t>两学一做的组织领导</a:t>
              </a:r>
            </a:p>
          </p:txBody>
        </p:sp>
        <p:sp>
          <p:nvSpPr>
            <p:cNvPr id="29" name="圆角矩形​​ 10"/>
            <p:cNvSpPr>
              <a:spLocks noChangeArrowheads="1"/>
            </p:cNvSpPr>
            <p:nvPr/>
          </p:nvSpPr>
          <p:spPr bwMode="auto">
            <a:xfrm>
              <a:off x="4247965" y="2226784"/>
              <a:ext cx="554833" cy="554578"/>
            </a:xfrm>
            <a:prstGeom prst="roundRect">
              <a:avLst>
                <a:gd name="adj" fmla="val 16667"/>
              </a:avLst>
            </a:prstGeom>
            <a:solidFill>
              <a:srgbClr val="C00000"/>
            </a:solidFill>
            <a:ln w="25400" algn="ctr">
              <a:solidFill>
                <a:srgbClr val="FF6600"/>
              </a:solidFill>
              <a:round/>
            </a:ln>
          </p:spPr>
          <p:txBody>
            <a:bodyPr anchor="ctr"/>
            <a:lstStyle/>
            <a:p>
              <a:pPr algn="ctr" fontAlgn="auto">
                <a:spcBef>
                  <a:spcPts val="0"/>
                </a:spcBef>
                <a:spcAft>
                  <a:spcPts val="0"/>
                </a:spcAft>
                <a:defRPr/>
              </a:pPr>
              <a:r>
                <a:rPr lang="en-US" altLang="zh-CN" sz="2800" dirty="0" smtClean="0">
                  <a:solidFill>
                    <a:schemeClr val="lt1"/>
                  </a:solidFill>
                  <a:cs typeface="+mn-ea"/>
                  <a:sym typeface="+mn-lt"/>
                </a:rPr>
                <a:t>5</a:t>
              </a:r>
              <a:endParaRPr lang="zh-CN" altLang="en-US" sz="2800" dirty="0">
                <a:solidFill>
                  <a:schemeClr val="lt1"/>
                </a:solidFill>
                <a:cs typeface="+mn-ea"/>
                <a:sym typeface="+mn-lt"/>
              </a:endParaRPr>
            </a:p>
          </p:txBody>
        </p:sp>
      </p:grpSp>
      <p:grpSp>
        <p:nvGrpSpPr>
          <p:cNvPr id="30" name="组合 15"/>
          <p:cNvGrpSpPr/>
          <p:nvPr/>
        </p:nvGrpSpPr>
        <p:grpSpPr bwMode="auto">
          <a:xfrm>
            <a:off x="5546540" y="5986457"/>
            <a:ext cx="5463562" cy="501901"/>
            <a:chOff x="4247965" y="2226784"/>
            <a:chExt cx="6301299" cy="579178"/>
          </a:xfrm>
        </p:grpSpPr>
        <p:sp>
          <p:nvSpPr>
            <p:cNvPr id="31" name="TextBox 137"/>
            <p:cNvSpPr txBox="1"/>
            <p:nvPr/>
          </p:nvSpPr>
          <p:spPr>
            <a:xfrm>
              <a:off x="4856457" y="2273215"/>
              <a:ext cx="5692807" cy="532747"/>
            </a:xfrm>
            <a:prstGeom prst="rect">
              <a:avLst/>
            </a:prstGeom>
            <a:noFill/>
          </p:spPr>
          <p:txBody>
            <a:bodyPr wrap="none">
              <a:spAutoFit/>
            </a:bodyPr>
            <a:lstStyle>
              <a:defPPr>
                <a:defRPr lang="zh-CN"/>
              </a:defPPr>
              <a:lvl1pPr fontAlgn="auto">
                <a:spcBef>
                  <a:spcPts val="0"/>
                </a:spcBef>
                <a:spcAft>
                  <a:spcPts val="0"/>
                </a:spcAft>
                <a:defRPr sz="2000" b="1">
                  <a:solidFill>
                    <a:srgbClr val="C00000"/>
                  </a:solidFill>
                  <a:latin typeface="微软雅黑" panose="020B0503020204020204" pitchFamily="34" charset="-122"/>
                  <a:ea typeface="微软雅黑" panose="020B0503020204020204" pitchFamily="34" charset="-122"/>
                </a:defRPr>
              </a:lvl1pPr>
            </a:lstStyle>
            <a:p>
              <a:r>
                <a:rPr lang="zh-CN" altLang="en-US" sz="2400" dirty="0">
                  <a:latin typeface="+mn-lt"/>
                  <a:ea typeface="+mn-ea"/>
                  <a:cs typeface="+mn-ea"/>
                  <a:sym typeface="+mn-lt"/>
                </a:rPr>
                <a:t>习进平论</a:t>
              </a:r>
              <a:r>
                <a:rPr lang="en-US" altLang="zh-CN" sz="2400" dirty="0">
                  <a:latin typeface="+mn-lt"/>
                  <a:ea typeface="+mn-ea"/>
                  <a:cs typeface="+mn-ea"/>
                  <a:sym typeface="+mn-lt"/>
                </a:rPr>
                <a:t>·</a:t>
              </a:r>
              <a:r>
                <a:rPr lang="zh-CN" altLang="en-US" sz="2400" dirty="0">
                  <a:latin typeface="+mn-lt"/>
                  <a:ea typeface="+mn-ea"/>
                  <a:cs typeface="+mn-ea"/>
                  <a:sym typeface="+mn-lt"/>
                </a:rPr>
                <a:t>如何做一名合格共产党员</a:t>
              </a:r>
            </a:p>
          </p:txBody>
        </p:sp>
        <p:sp>
          <p:nvSpPr>
            <p:cNvPr id="32" name="圆角矩形​​ 10"/>
            <p:cNvSpPr>
              <a:spLocks noChangeArrowheads="1"/>
            </p:cNvSpPr>
            <p:nvPr/>
          </p:nvSpPr>
          <p:spPr bwMode="auto">
            <a:xfrm>
              <a:off x="4247965" y="2226784"/>
              <a:ext cx="554833" cy="554578"/>
            </a:xfrm>
            <a:prstGeom prst="roundRect">
              <a:avLst>
                <a:gd name="adj" fmla="val 16667"/>
              </a:avLst>
            </a:prstGeom>
            <a:solidFill>
              <a:srgbClr val="C00000"/>
            </a:solidFill>
            <a:ln w="25400" algn="ctr">
              <a:solidFill>
                <a:srgbClr val="FF6600"/>
              </a:solidFill>
              <a:round/>
            </a:ln>
          </p:spPr>
          <p:txBody>
            <a:bodyPr anchor="ctr"/>
            <a:lstStyle/>
            <a:p>
              <a:pPr algn="ctr" fontAlgn="auto">
                <a:spcBef>
                  <a:spcPts val="0"/>
                </a:spcBef>
                <a:spcAft>
                  <a:spcPts val="0"/>
                </a:spcAft>
                <a:defRPr/>
              </a:pPr>
              <a:r>
                <a:rPr lang="en-US" altLang="zh-CN" sz="2800" dirty="0" smtClean="0">
                  <a:solidFill>
                    <a:schemeClr val="lt1"/>
                  </a:solidFill>
                  <a:cs typeface="+mn-ea"/>
                  <a:sym typeface="+mn-lt"/>
                </a:rPr>
                <a:t>6</a:t>
              </a:r>
              <a:endParaRPr lang="zh-CN" altLang="en-US" sz="2800" dirty="0">
                <a:solidFill>
                  <a:schemeClr val="lt1"/>
                </a:solidFill>
                <a:cs typeface="+mn-ea"/>
                <a:sym typeface="+mn-lt"/>
              </a:endParaRPr>
            </a:p>
          </p:txBody>
        </p:sp>
      </p:grpSp>
      <p:sp>
        <p:nvSpPr>
          <p:cNvPr id="33" name="文本框 32"/>
          <p:cNvSpPr txBox="1"/>
          <p:nvPr/>
        </p:nvSpPr>
        <p:spPr>
          <a:xfrm>
            <a:off x="2699922" y="748389"/>
            <a:ext cx="1313180" cy="769441"/>
          </a:xfrm>
          <a:prstGeom prst="rect">
            <a:avLst/>
          </a:prstGeom>
          <a:noFill/>
        </p:spPr>
        <p:txBody>
          <a:bodyPr wrap="none" rtlCol="0">
            <a:spAutoFit/>
          </a:bodyPr>
          <a:lstStyle/>
          <a:p>
            <a:r>
              <a:rPr lang="zh-CN" altLang="en-US" sz="4400" b="1" dirty="0" smtClean="0">
                <a:solidFill>
                  <a:srgbClr val="C00000"/>
                </a:solidFill>
                <a:cs typeface="+mn-ea"/>
                <a:sym typeface="+mn-lt"/>
              </a:rPr>
              <a:t>目录</a:t>
            </a:r>
            <a:endParaRPr lang="zh-CN" altLang="en-US" sz="4400" b="1" dirty="0">
              <a:solidFill>
                <a:srgbClr val="C00000"/>
              </a:solidFill>
              <a:cs typeface="+mn-ea"/>
              <a:sym typeface="+mn-lt"/>
            </a:endParaRPr>
          </a:p>
        </p:txBody>
      </p:sp>
      <p:sp>
        <p:nvSpPr>
          <p:cNvPr id="34" name="矩形 33"/>
          <p:cNvSpPr/>
          <p:nvPr>
            <p:custDataLst>
              <p:tags r:id="rId1"/>
            </p:custDataLst>
          </p:nvPr>
        </p:nvSpPr>
        <p:spPr>
          <a:xfrm>
            <a:off x="7955801" y="4177"/>
            <a:ext cx="184731" cy="307777"/>
          </a:xfrm>
          <a:prstGeom prst="rect">
            <a:avLst/>
          </a:prstGeom>
        </p:spPr>
        <p:txBody>
          <a:bodyPr wrap="none">
            <a:spAutoFit/>
          </a:bodyPr>
          <a:lstStyle/>
          <a:p>
            <a:endParaRPr lang="zh-CN" altLang="en-US" sz="1400" dirty="0">
              <a:cs typeface="+mn-ea"/>
              <a:sym typeface="+mn-lt"/>
            </a:endParaRPr>
          </a:p>
        </p:txBody>
      </p:sp>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1967" y="2235237"/>
            <a:ext cx="3988442" cy="46227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33"/>
                                        </p:tgtEl>
                                        <p:attrNameLst>
                                          <p:attrName>ppt_y</p:attrName>
                                        </p:attrNameLst>
                                      </p:cBhvr>
                                      <p:tavLst>
                                        <p:tav tm="0">
                                          <p:val>
                                            <p:strVal val="#ppt_y"/>
                                          </p:val>
                                        </p:tav>
                                        <p:tav tm="100000">
                                          <p:val>
                                            <p:strVal val="#ppt_y"/>
                                          </p:val>
                                        </p:tav>
                                      </p:tavLst>
                                    </p:anim>
                                    <p:anim calcmode="lin" valueType="num">
                                      <p:cBhvr>
                                        <p:cTn id="15"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33"/>
                                        </p:tgtEl>
                                      </p:cBhvr>
                                    </p:animEffect>
                                  </p:childTnLst>
                                </p:cTn>
                              </p:par>
                            </p:childTnLst>
                          </p:cTn>
                        </p:par>
                        <p:par>
                          <p:cTn id="18" fill="hold">
                            <p:stCondLst>
                              <p:cond delay="105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par>
                                <p:cTn id="22" presetID="22" presetClass="entr" presetSubtype="8"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randombar(horizontal)">
                                      <p:cBhvr>
                                        <p:cTn id="27" dur="500"/>
                                        <p:tgtEl>
                                          <p:spTgt spid="3"/>
                                        </p:tgtEl>
                                      </p:cBhvr>
                                    </p:animEffect>
                                  </p:childTnLst>
                                </p:cTn>
                              </p:par>
                            </p:childTnLst>
                          </p:cTn>
                        </p:par>
                        <p:par>
                          <p:cTn id="28" fill="hold">
                            <p:stCondLst>
                              <p:cond delay="1550"/>
                            </p:stCondLst>
                            <p:childTnLst>
                              <p:par>
                                <p:cTn id="29" presetID="2" presetClass="entr" presetSubtype="2"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1+#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2050"/>
                            </p:stCondLst>
                            <p:childTnLst>
                              <p:par>
                                <p:cTn id="34" presetID="2" presetClass="entr" presetSubtype="2"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par>
                          <p:cTn id="38" fill="hold">
                            <p:stCondLst>
                              <p:cond delay="2550"/>
                            </p:stCondLst>
                            <p:childTnLst>
                              <p:par>
                                <p:cTn id="39" presetID="2" presetClass="entr" presetSubtype="2"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1+#ppt_w/2"/>
                                          </p:val>
                                        </p:tav>
                                        <p:tav tm="100000">
                                          <p:val>
                                            <p:strVal val="#ppt_x"/>
                                          </p:val>
                                        </p:tav>
                                      </p:tavLst>
                                    </p:anim>
                                    <p:anim calcmode="lin" valueType="num">
                                      <p:cBhvr additive="base">
                                        <p:cTn id="42" dur="500" fill="hold"/>
                                        <p:tgtEl>
                                          <p:spTgt spid="21"/>
                                        </p:tgtEl>
                                        <p:attrNameLst>
                                          <p:attrName>ppt_y</p:attrName>
                                        </p:attrNameLst>
                                      </p:cBhvr>
                                      <p:tavLst>
                                        <p:tav tm="0">
                                          <p:val>
                                            <p:strVal val="#ppt_y"/>
                                          </p:val>
                                        </p:tav>
                                        <p:tav tm="100000">
                                          <p:val>
                                            <p:strVal val="#ppt_y"/>
                                          </p:val>
                                        </p:tav>
                                      </p:tavLst>
                                    </p:anim>
                                  </p:childTnLst>
                                </p:cTn>
                              </p:par>
                            </p:childTnLst>
                          </p:cTn>
                        </p:par>
                        <p:par>
                          <p:cTn id="43" fill="hold">
                            <p:stCondLst>
                              <p:cond delay="3050"/>
                            </p:stCondLst>
                            <p:childTnLst>
                              <p:par>
                                <p:cTn id="44" presetID="2" presetClass="entr" presetSubtype="2"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1+#ppt_w/2"/>
                                          </p:val>
                                        </p:tav>
                                        <p:tav tm="100000">
                                          <p:val>
                                            <p:strVal val="#ppt_x"/>
                                          </p:val>
                                        </p:tav>
                                      </p:tavLst>
                                    </p:anim>
                                    <p:anim calcmode="lin" valueType="num">
                                      <p:cBhvr additive="base">
                                        <p:cTn id="47" dur="500" fill="hold"/>
                                        <p:tgtEl>
                                          <p:spTgt spid="24"/>
                                        </p:tgtEl>
                                        <p:attrNameLst>
                                          <p:attrName>ppt_y</p:attrName>
                                        </p:attrNameLst>
                                      </p:cBhvr>
                                      <p:tavLst>
                                        <p:tav tm="0">
                                          <p:val>
                                            <p:strVal val="#ppt_y"/>
                                          </p:val>
                                        </p:tav>
                                        <p:tav tm="100000">
                                          <p:val>
                                            <p:strVal val="#ppt_y"/>
                                          </p:val>
                                        </p:tav>
                                      </p:tavLst>
                                    </p:anim>
                                  </p:childTnLst>
                                </p:cTn>
                              </p:par>
                            </p:childTnLst>
                          </p:cTn>
                        </p:par>
                        <p:par>
                          <p:cTn id="48" fill="hold">
                            <p:stCondLst>
                              <p:cond delay="3550"/>
                            </p:stCondLst>
                            <p:childTnLst>
                              <p:par>
                                <p:cTn id="49" presetID="2" presetClass="entr" presetSubtype="2"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1+#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childTnLst>
                          </p:cTn>
                        </p:par>
                        <p:par>
                          <p:cTn id="53" fill="hold">
                            <p:stCondLst>
                              <p:cond delay="4050"/>
                            </p:stCondLst>
                            <p:childTnLst>
                              <p:par>
                                <p:cTn id="54" presetID="2" presetClass="entr" presetSubtype="2"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additive="base">
                                        <p:cTn id="56" dur="500" fill="hold"/>
                                        <p:tgtEl>
                                          <p:spTgt spid="30"/>
                                        </p:tgtEl>
                                        <p:attrNameLst>
                                          <p:attrName>ppt_x</p:attrName>
                                        </p:attrNameLst>
                                      </p:cBhvr>
                                      <p:tavLst>
                                        <p:tav tm="0">
                                          <p:val>
                                            <p:strVal val="1+#ppt_w/2"/>
                                          </p:val>
                                        </p:tav>
                                        <p:tav tm="100000">
                                          <p:val>
                                            <p:strVal val="#ppt_x"/>
                                          </p:val>
                                        </p:tav>
                                      </p:tavLst>
                                    </p:anim>
                                    <p:anim calcmode="lin" valueType="num">
                                      <p:cBhvr additive="base">
                                        <p:cTn id="57"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3237" y="2038363"/>
            <a:ext cx="2522928" cy="2018144"/>
          </a:xfrm>
          <a:prstGeom prst="rect">
            <a:avLst/>
          </a:prstGeom>
        </p:spPr>
      </p:pic>
      <p:grpSp>
        <p:nvGrpSpPr>
          <p:cNvPr id="16" name="组合 15"/>
          <p:cNvGrpSpPr/>
          <p:nvPr/>
        </p:nvGrpSpPr>
        <p:grpSpPr bwMode="auto">
          <a:xfrm>
            <a:off x="3401366" y="4061482"/>
            <a:ext cx="5940060" cy="646333"/>
            <a:chOff x="4075558" y="2054456"/>
            <a:chExt cx="6850860" cy="745848"/>
          </a:xfrm>
        </p:grpSpPr>
        <p:sp>
          <p:nvSpPr>
            <p:cNvPr id="17" name="TextBox 124"/>
            <p:cNvSpPr txBox="1"/>
            <p:nvPr/>
          </p:nvSpPr>
          <p:spPr>
            <a:xfrm>
              <a:off x="4856457" y="2054458"/>
              <a:ext cx="6069961" cy="745846"/>
            </a:xfrm>
            <a:prstGeom prst="rect">
              <a:avLst/>
            </a:prstGeom>
            <a:noFill/>
          </p:spPr>
          <p:txBody>
            <a:bodyPr wrap="none">
              <a:spAutoFit/>
            </a:bodyPr>
            <a:lstStyle/>
            <a:p>
              <a:r>
                <a:rPr lang="zh-CN" altLang="en-US" sz="3600" b="1" dirty="0" smtClean="0">
                  <a:solidFill>
                    <a:srgbClr val="C00000"/>
                  </a:solidFill>
                  <a:cs typeface="+mn-ea"/>
                  <a:sym typeface="+mn-lt"/>
                </a:rPr>
                <a:t>学习教育的“背景介绍”</a:t>
              </a:r>
              <a:endParaRPr lang="zh-CN" altLang="en-US" sz="3600" b="1" dirty="0">
                <a:solidFill>
                  <a:srgbClr val="C00000"/>
                </a:solidFill>
                <a:cs typeface="+mn-ea"/>
                <a:sym typeface="+mn-lt"/>
              </a:endParaRPr>
            </a:p>
          </p:txBody>
        </p:sp>
        <p:sp>
          <p:nvSpPr>
            <p:cNvPr id="18" name="圆角矩形​​ 10"/>
            <p:cNvSpPr>
              <a:spLocks noChangeArrowheads="1"/>
            </p:cNvSpPr>
            <p:nvPr/>
          </p:nvSpPr>
          <p:spPr bwMode="auto">
            <a:xfrm>
              <a:off x="4075558" y="2054456"/>
              <a:ext cx="727240" cy="726906"/>
            </a:xfrm>
            <a:prstGeom prst="roundRect">
              <a:avLst>
                <a:gd name="adj" fmla="val 16667"/>
              </a:avLst>
            </a:prstGeom>
            <a:solidFill>
              <a:srgbClr val="C00000"/>
            </a:solidFill>
            <a:ln w="25400" algn="ctr">
              <a:solidFill>
                <a:srgbClr val="FF6600"/>
              </a:solidFill>
              <a:round/>
            </a:ln>
          </p:spPr>
          <p:txBody>
            <a:bodyPr anchor="ctr"/>
            <a:lstStyle/>
            <a:p>
              <a:pPr algn="ctr" fontAlgn="auto">
                <a:spcBef>
                  <a:spcPts val="0"/>
                </a:spcBef>
                <a:spcAft>
                  <a:spcPts val="0"/>
                </a:spcAft>
                <a:defRPr/>
              </a:pPr>
              <a:r>
                <a:rPr lang="en-US" altLang="zh-CN" sz="4000" dirty="0">
                  <a:solidFill>
                    <a:schemeClr val="lt1"/>
                  </a:solidFill>
                  <a:cs typeface="+mn-ea"/>
                  <a:sym typeface="+mn-lt"/>
                </a:rPr>
                <a:t>1</a:t>
              </a:r>
              <a:endParaRPr lang="zh-CN" altLang="en-US" sz="4000" dirty="0">
                <a:solidFill>
                  <a:schemeClr val="lt1"/>
                </a:solidFill>
                <a:cs typeface="+mn-ea"/>
                <a:sym typeface="+mn-lt"/>
              </a:endParaRPr>
            </a:p>
          </p:txBody>
        </p:sp>
      </p:grpSp>
      <p:sp>
        <p:nvSpPr>
          <p:cNvPr id="2" name="圆角矩形 1"/>
          <p:cNvSpPr/>
          <p:nvPr/>
        </p:nvSpPr>
        <p:spPr>
          <a:xfrm>
            <a:off x="2720051" y="1927787"/>
            <a:ext cx="6910086" cy="3495555"/>
          </a:xfrm>
          <a:prstGeom prst="roundRect">
            <a:avLst/>
          </a:prstGeom>
          <a:noFill/>
          <a:ln>
            <a:solidFill>
              <a:srgbClr val="C802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anim calcmode="lin" valueType="num">
                                      <p:cBhvr>
                                        <p:cTn id="14" dur="500" fill="hold"/>
                                        <p:tgtEl>
                                          <p:spTgt spid="14"/>
                                        </p:tgtEl>
                                        <p:attrNameLst>
                                          <p:attrName>ppt_x</p:attrName>
                                        </p:attrNameLst>
                                      </p:cBhvr>
                                      <p:tavLst>
                                        <p:tav tm="0">
                                          <p:val>
                                            <p:strVal val="#ppt_x"/>
                                          </p:val>
                                        </p:tav>
                                        <p:tav tm="100000">
                                          <p:val>
                                            <p:strVal val="#ppt_x"/>
                                          </p:val>
                                        </p:tav>
                                      </p:tavLst>
                                    </p:anim>
                                    <p:anim calcmode="lin" valueType="num">
                                      <p:cBhvr>
                                        <p:cTn id="15" dur="5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254643" y="323529"/>
            <a:ext cx="4876800" cy="422275"/>
          </a:xfrm>
        </p:spPr>
        <p:txBody>
          <a:bodyPr>
            <a:normAutofit fontScale="92500" lnSpcReduction="10000"/>
          </a:bodyPr>
          <a:lstStyle/>
          <a:p>
            <a:r>
              <a:rPr lang="zh-CN" altLang="en-US" b="1" dirty="0">
                <a:solidFill>
                  <a:schemeClr val="tx1">
                    <a:lumMod val="65000"/>
                    <a:lumOff val="35000"/>
                  </a:schemeClr>
                </a:solidFill>
                <a:cs typeface="+mn-ea"/>
                <a:sym typeface="+mn-lt"/>
              </a:rPr>
              <a:t>两学一做：学习教育的由来</a:t>
            </a:r>
          </a:p>
          <a:p>
            <a:endParaRPr lang="zh-CN" altLang="en-US" b="1" dirty="0">
              <a:solidFill>
                <a:schemeClr val="tx1">
                  <a:lumMod val="65000"/>
                  <a:lumOff val="35000"/>
                </a:schemeClr>
              </a:solidFill>
              <a:cs typeface="+mn-ea"/>
              <a:sym typeface="+mn-lt"/>
            </a:endParaRPr>
          </a:p>
        </p:txBody>
      </p:sp>
      <p:sp>
        <p:nvSpPr>
          <p:cNvPr id="3" name="矩形 2"/>
          <p:cNvSpPr/>
          <p:nvPr/>
        </p:nvSpPr>
        <p:spPr>
          <a:xfrm>
            <a:off x="6514805" y="1797868"/>
            <a:ext cx="1068414" cy="1068414"/>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cs typeface="+mn-ea"/>
                <a:sym typeface="+mn-lt"/>
              </a:rPr>
              <a:t>2016</a:t>
            </a:r>
            <a:endParaRPr lang="en-US" altLang="zh-CN" sz="2400" b="1" dirty="0" smtClean="0">
              <a:cs typeface="+mn-ea"/>
              <a:sym typeface="+mn-lt"/>
            </a:endParaRPr>
          </a:p>
          <a:p>
            <a:pPr algn="ctr"/>
            <a:r>
              <a:rPr lang="en-US" altLang="zh-CN" sz="1600" b="1" dirty="0" smtClean="0">
                <a:cs typeface="+mn-ea"/>
                <a:sym typeface="+mn-lt"/>
              </a:rPr>
              <a:t>1</a:t>
            </a:r>
            <a:r>
              <a:rPr lang="zh-CN" altLang="en-US" sz="1600" b="1" dirty="0" smtClean="0">
                <a:cs typeface="+mn-ea"/>
                <a:sym typeface="+mn-lt"/>
              </a:rPr>
              <a:t>月</a:t>
            </a:r>
            <a:r>
              <a:rPr lang="en-US" altLang="zh-CN" sz="1600" b="1" dirty="0" smtClean="0">
                <a:cs typeface="+mn-ea"/>
                <a:sym typeface="+mn-lt"/>
              </a:rPr>
              <a:t>15</a:t>
            </a:r>
            <a:r>
              <a:rPr lang="zh-CN" altLang="en-US" sz="1600" b="1" dirty="0" smtClean="0">
                <a:cs typeface="+mn-ea"/>
                <a:sym typeface="+mn-lt"/>
              </a:rPr>
              <a:t>日</a:t>
            </a:r>
            <a:endParaRPr lang="zh-CN" altLang="en-US" sz="1600" b="1" dirty="0">
              <a:cs typeface="+mn-ea"/>
              <a:sym typeface="+mn-lt"/>
            </a:endParaRPr>
          </a:p>
        </p:txBody>
      </p:sp>
      <p:sp>
        <p:nvSpPr>
          <p:cNvPr id="4" name="矩形 3"/>
          <p:cNvSpPr/>
          <p:nvPr/>
        </p:nvSpPr>
        <p:spPr>
          <a:xfrm>
            <a:off x="5247970" y="4482107"/>
            <a:ext cx="6023702" cy="1631216"/>
          </a:xfrm>
          <a:prstGeom prst="rect">
            <a:avLst/>
          </a:prstGeom>
        </p:spPr>
        <p:txBody>
          <a:bodyPr wrap="square">
            <a:spAutoFit/>
          </a:bodyPr>
          <a:lstStyle/>
          <a:p>
            <a:r>
              <a:rPr lang="en-US" altLang="zh-CN" sz="2000" b="1" dirty="0" smtClean="0">
                <a:solidFill>
                  <a:srgbClr val="C00000"/>
                </a:solidFill>
                <a:cs typeface="+mn-ea"/>
                <a:sym typeface="+mn-lt"/>
              </a:rPr>
              <a:t>【</a:t>
            </a:r>
            <a:r>
              <a:rPr lang="zh-CN" altLang="en-US" sz="2000" b="1" dirty="0" smtClean="0">
                <a:solidFill>
                  <a:srgbClr val="C00000"/>
                </a:solidFill>
                <a:cs typeface="+mn-ea"/>
                <a:sym typeface="+mn-lt"/>
              </a:rPr>
              <a:t>通知</a:t>
            </a:r>
            <a:r>
              <a:rPr lang="en-US" altLang="zh-CN" sz="2000" b="1" dirty="0" smtClean="0">
                <a:solidFill>
                  <a:srgbClr val="C00000"/>
                </a:solidFill>
                <a:cs typeface="+mn-ea"/>
                <a:sym typeface="+mn-lt"/>
              </a:rPr>
              <a:t>】</a:t>
            </a:r>
            <a:r>
              <a:rPr lang="zh-CN" altLang="en-US" sz="2000" b="1" dirty="0" smtClean="0">
                <a:solidFill>
                  <a:srgbClr val="C00000"/>
                </a:solidFill>
                <a:cs typeface="+mn-ea"/>
                <a:sym typeface="+mn-lt"/>
              </a:rPr>
              <a:t>要求：</a:t>
            </a:r>
            <a:r>
              <a:rPr lang="zh-CN" altLang="en-US" sz="2000" dirty="0" smtClean="0">
                <a:cs typeface="+mn-ea"/>
                <a:sym typeface="+mn-lt"/>
              </a:rPr>
              <a:t>各地区</a:t>
            </a:r>
            <a:r>
              <a:rPr lang="zh-CN" altLang="en-US" sz="2000" dirty="0">
                <a:cs typeface="+mn-ea"/>
                <a:sym typeface="+mn-lt"/>
              </a:rPr>
              <a:t>各部门各单位党委（党组）要充分认识开展“两学一做”学习教育对于推动全面从严治党向基层延伸、保持发展党的先进性和纯洁性的重大意义，作为一项重大政治任务，尽好责、抓到位、见实效。</a:t>
            </a:r>
          </a:p>
        </p:txBody>
      </p:sp>
      <p:sp>
        <p:nvSpPr>
          <p:cNvPr id="5" name="矩形 4"/>
          <p:cNvSpPr/>
          <p:nvPr/>
        </p:nvSpPr>
        <p:spPr>
          <a:xfrm>
            <a:off x="5386656" y="1791439"/>
            <a:ext cx="1068414" cy="1068414"/>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cs typeface="+mn-ea"/>
                <a:sym typeface="+mn-lt"/>
              </a:rPr>
              <a:t>活动提出</a:t>
            </a:r>
            <a:endParaRPr lang="zh-CN" altLang="en-US" sz="2400" b="1" dirty="0">
              <a:cs typeface="+mn-ea"/>
              <a:sym typeface="+mn-lt"/>
            </a:endParaRPr>
          </a:p>
        </p:txBody>
      </p:sp>
      <p:sp>
        <p:nvSpPr>
          <p:cNvPr id="6" name="矩形 5"/>
          <p:cNvSpPr/>
          <p:nvPr/>
        </p:nvSpPr>
        <p:spPr>
          <a:xfrm>
            <a:off x="7642949" y="1791439"/>
            <a:ext cx="3399499" cy="1068414"/>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cs typeface="+mn-ea"/>
                <a:sym typeface="+mn-lt"/>
              </a:rPr>
              <a:t>全国组织部长会议提出</a:t>
            </a:r>
            <a:endParaRPr lang="zh-CN" altLang="en-US" sz="2400" b="1" dirty="0">
              <a:cs typeface="+mn-ea"/>
              <a:sym typeface="+mn-lt"/>
            </a:endParaRPr>
          </a:p>
        </p:txBody>
      </p:sp>
      <p:sp>
        <p:nvSpPr>
          <p:cNvPr id="7" name="矩形 6"/>
          <p:cNvSpPr/>
          <p:nvPr/>
        </p:nvSpPr>
        <p:spPr>
          <a:xfrm>
            <a:off x="7642949" y="3052652"/>
            <a:ext cx="3399499" cy="1068414"/>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rgbClr val="C00000"/>
                </a:solidFill>
                <a:cs typeface="+mn-ea"/>
                <a:sym typeface="+mn-lt"/>
              </a:rPr>
              <a:t>中央办公厅印发通知</a:t>
            </a:r>
            <a:endParaRPr lang="zh-CN" altLang="en-US" sz="2400" b="1" dirty="0">
              <a:solidFill>
                <a:srgbClr val="C00000"/>
              </a:solidFill>
              <a:cs typeface="+mn-ea"/>
              <a:sym typeface="+mn-lt"/>
            </a:endParaRPr>
          </a:p>
        </p:txBody>
      </p:sp>
      <p:sp>
        <p:nvSpPr>
          <p:cNvPr id="8" name="矩形 7"/>
          <p:cNvSpPr/>
          <p:nvPr/>
        </p:nvSpPr>
        <p:spPr>
          <a:xfrm>
            <a:off x="6514805" y="3062826"/>
            <a:ext cx="1068414" cy="1068414"/>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rgbClr val="C00000"/>
                </a:solidFill>
                <a:cs typeface="+mn-ea"/>
                <a:sym typeface="+mn-lt"/>
              </a:rPr>
              <a:t>2016</a:t>
            </a:r>
            <a:endParaRPr lang="en-US" altLang="zh-CN" sz="2400" b="1" dirty="0" smtClean="0">
              <a:solidFill>
                <a:srgbClr val="C00000"/>
              </a:solidFill>
              <a:cs typeface="+mn-ea"/>
              <a:sym typeface="+mn-lt"/>
            </a:endParaRPr>
          </a:p>
          <a:p>
            <a:pPr algn="ctr"/>
            <a:r>
              <a:rPr lang="en-US" altLang="zh-CN" sz="1600" b="1" dirty="0" smtClean="0">
                <a:solidFill>
                  <a:srgbClr val="C00000"/>
                </a:solidFill>
                <a:cs typeface="+mn-ea"/>
                <a:sym typeface="+mn-lt"/>
              </a:rPr>
              <a:t>2</a:t>
            </a:r>
            <a:r>
              <a:rPr lang="zh-CN" altLang="en-US" sz="1600" b="1" dirty="0" smtClean="0">
                <a:solidFill>
                  <a:srgbClr val="C00000"/>
                </a:solidFill>
                <a:cs typeface="+mn-ea"/>
                <a:sym typeface="+mn-lt"/>
              </a:rPr>
              <a:t>月</a:t>
            </a:r>
            <a:r>
              <a:rPr lang="en-US" altLang="zh-CN" sz="1600" b="1" dirty="0" smtClean="0">
                <a:solidFill>
                  <a:srgbClr val="C00000"/>
                </a:solidFill>
                <a:cs typeface="+mn-ea"/>
                <a:sym typeface="+mn-lt"/>
              </a:rPr>
              <a:t>29</a:t>
            </a:r>
            <a:r>
              <a:rPr lang="zh-CN" altLang="en-US" sz="1600" b="1" dirty="0" smtClean="0">
                <a:solidFill>
                  <a:srgbClr val="C00000"/>
                </a:solidFill>
                <a:cs typeface="+mn-ea"/>
                <a:sym typeface="+mn-lt"/>
              </a:rPr>
              <a:t>日</a:t>
            </a:r>
            <a:endParaRPr lang="zh-CN" altLang="en-US" sz="1600" b="1" dirty="0">
              <a:solidFill>
                <a:srgbClr val="C00000"/>
              </a:solidFill>
              <a:cs typeface="+mn-ea"/>
              <a:sym typeface="+mn-lt"/>
            </a:endParaRPr>
          </a:p>
        </p:txBody>
      </p:sp>
      <p:sp>
        <p:nvSpPr>
          <p:cNvPr id="9" name="矩形 8"/>
          <p:cNvSpPr/>
          <p:nvPr/>
        </p:nvSpPr>
        <p:spPr>
          <a:xfrm>
            <a:off x="5386656" y="3056397"/>
            <a:ext cx="1068414" cy="1068414"/>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rgbClr val="C00000"/>
                </a:solidFill>
                <a:cs typeface="+mn-ea"/>
                <a:sym typeface="+mn-lt"/>
              </a:rPr>
              <a:t>安排部署</a:t>
            </a:r>
            <a:endParaRPr lang="zh-CN" altLang="en-US" sz="2400" b="1" dirty="0">
              <a:solidFill>
                <a:srgbClr val="C00000"/>
              </a:solidFill>
              <a:cs typeface="+mn-ea"/>
              <a:sym typeface="+mn-lt"/>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4000" y="1580239"/>
            <a:ext cx="12192000" cy="424481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500"/>
                                        <p:tgtEl>
                                          <p:spTgt spid="5"/>
                                        </p:tgtEl>
                                      </p:cBhvr>
                                    </p:animEffect>
                                    <p:anim calcmode="lin" valueType="num">
                                      <p:cBhvr>
                                        <p:cTn id="12" dur="1500" fill="hold"/>
                                        <p:tgtEl>
                                          <p:spTgt spid="5"/>
                                        </p:tgtEl>
                                        <p:attrNameLst>
                                          <p:attrName>ppt_x</p:attrName>
                                        </p:attrNameLst>
                                      </p:cBhvr>
                                      <p:tavLst>
                                        <p:tav tm="0">
                                          <p:val>
                                            <p:strVal val="#ppt_x"/>
                                          </p:val>
                                        </p:tav>
                                        <p:tav tm="100000">
                                          <p:val>
                                            <p:strVal val="#ppt_x"/>
                                          </p:val>
                                        </p:tav>
                                      </p:tavLst>
                                    </p:anim>
                                    <p:anim calcmode="lin" valueType="num">
                                      <p:cBhvr>
                                        <p:cTn id="13" dur="15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500"/>
                                        <p:tgtEl>
                                          <p:spTgt spid="3"/>
                                        </p:tgtEl>
                                      </p:cBhvr>
                                    </p:animEffect>
                                    <p:anim calcmode="lin" valueType="num">
                                      <p:cBhvr>
                                        <p:cTn id="18" dur="1500" fill="hold"/>
                                        <p:tgtEl>
                                          <p:spTgt spid="3"/>
                                        </p:tgtEl>
                                        <p:attrNameLst>
                                          <p:attrName>ppt_x</p:attrName>
                                        </p:attrNameLst>
                                      </p:cBhvr>
                                      <p:tavLst>
                                        <p:tav tm="0">
                                          <p:val>
                                            <p:strVal val="#ppt_x"/>
                                          </p:val>
                                        </p:tav>
                                        <p:tav tm="100000">
                                          <p:val>
                                            <p:strVal val="#ppt_x"/>
                                          </p:val>
                                        </p:tav>
                                      </p:tavLst>
                                    </p:anim>
                                    <p:anim calcmode="lin" valueType="num">
                                      <p:cBhvr>
                                        <p:cTn id="19" dur="15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500"/>
                                        <p:tgtEl>
                                          <p:spTgt spid="6"/>
                                        </p:tgtEl>
                                      </p:cBhvr>
                                    </p:animEffect>
                                    <p:anim calcmode="lin" valueType="num">
                                      <p:cBhvr>
                                        <p:cTn id="24" dur="1500" fill="hold"/>
                                        <p:tgtEl>
                                          <p:spTgt spid="6"/>
                                        </p:tgtEl>
                                        <p:attrNameLst>
                                          <p:attrName>ppt_x</p:attrName>
                                        </p:attrNameLst>
                                      </p:cBhvr>
                                      <p:tavLst>
                                        <p:tav tm="0">
                                          <p:val>
                                            <p:strVal val="#ppt_x"/>
                                          </p:val>
                                        </p:tav>
                                        <p:tav tm="100000">
                                          <p:val>
                                            <p:strVal val="#ppt_x"/>
                                          </p:val>
                                        </p:tav>
                                      </p:tavLst>
                                    </p:anim>
                                    <p:anim calcmode="lin" valueType="num">
                                      <p:cBhvr>
                                        <p:cTn id="25" dur="15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5000"/>
                            </p:stCondLst>
                            <p:childTnLst>
                              <p:par>
                                <p:cTn id="27" presetID="42"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500"/>
                                        <p:tgtEl>
                                          <p:spTgt spid="7"/>
                                        </p:tgtEl>
                                      </p:cBhvr>
                                    </p:animEffect>
                                    <p:anim calcmode="lin" valueType="num">
                                      <p:cBhvr>
                                        <p:cTn id="30" dur="1500" fill="hold"/>
                                        <p:tgtEl>
                                          <p:spTgt spid="7"/>
                                        </p:tgtEl>
                                        <p:attrNameLst>
                                          <p:attrName>ppt_x</p:attrName>
                                        </p:attrNameLst>
                                      </p:cBhvr>
                                      <p:tavLst>
                                        <p:tav tm="0">
                                          <p:val>
                                            <p:strVal val="#ppt_x"/>
                                          </p:val>
                                        </p:tav>
                                        <p:tav tm="100000">
                                          <p:val>
                                            <p:strVal val="#ppt_x"/>
                                          </p:val>
                                        </p:tav>
                                      </p:tavLst>
                                    </p:anim>
                                    <p:anim calcmode="lin" valueType="num">
                                      <p:cBhvr>
                                        <p:cTn id="31" dur="1500" fill="hold"/>
                                        <p:tgtEl>
                                          <p:spTgt spid="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500"/>
                                        <p:tgtEl>
                                          <p:spTgt spid="8"/>
                                        </p:tgtEl>
                                      </p:cBhvr>
                                    </p:animEffect>
                                    <p:anim calcmode="lin" valueType="num">
                                      <p:cBhvr>
                                        <p:cTn id="35" dur="1500" fill="hold"/>
                                        <p:tgtEl>
                                          <p:spTgt spid="8"/>
                                        </p:tgtEl>
                                        <p:attrNameLst>
                                          <p:attrName>ppt_x</p:attrName>
                                        </p:attrNameLst>
                                      </p:cBhvr>
                                      <p:tavLst>
                                        <p:tav tm="0">
                                          <p:val>
                                            <p:strVal val="#ppt_x"/>
                                          </p:val>
                                        </p:tav>
                                        <p:tav tm="100000">
                                          <p:val>
                                            <p:strVal val="#ppt_x"/>
                                          </p:val>
                                        </p:tav>
                                      </p:tavLst>
                                    </p:anim>
                                    <p:anim calcmode="lin" valueType="num">
                                      <p:cBhvr>
                                        <p:cTn id="36" dur="1500" fill="hold"/>
                                        <p:tgtEl>
                                          <p:spTgt spid="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500"/>
                                        <p:tgtEl>
                                          <p:spTgt spid="9"/>
                                        </p:tgtEl>
                                      </p:cBhvr>
                                    </p:animEffect>
                                    <p:anim calcmode="lin" valueType="num">
                                      <p:cBhvr>
                                        <p:cTn id="40" dur="1500" fill="hold"/>
                                        <p:tgtEl>
                                          <p:spTgt spid="9"/>
                                        </p:tgtEl>
                                        <p:attrNameLst>
                                          <p:attrName>ppt_x</p:attrName>
                                        </p:attrNameLst>
                                      </p:cBhvr>
                                      <p:tavLst>
                                        <p:tav tm="0">
                                          <p:val>
                                            <p:strVal val="#ppt_x"/>
                                          </p:val>
                                        </p:tav>
                                        <p:tav tm="100000">
                                          <p:val>
                                            <p:strVal val="#ppt_x"/>
                                          </p:val>
                                        </p:tav>
                                      </p:tavLst>
                                    </p:anim>
                                    <p:anim calcmode="lin" valueType="num">
                                      <p:cBhvr>
                                        <p:cTn id="41" dur="1500" fill="hold"/>
                                        <p:tgtEl>
                                          <p:spTgt spid="9"/>
                                        </p:tgtEl>
                                        <p:attrNameLst>
                                          <p:attrName>ppt_y</p:attrName>
                                        </p:attrNameLst>
                                      </p:cBhvr>
                                      <p:tavLst>
                                        <p:tav tm="0">
                                          <p:val>
                                            <p:strVal val="#ppt_y+.1"/>
                                          </p:val>
                                        </p:tav>
                                        <p:tav tm="100000">
                                          <p:val>
                                            <p:strVal val="#ppt_y"/>
                                          </p:val>
                                        </p:tav>
                                      </p:tavLst>
                                    </p:anim>
                                  </p:childTnLst>
                                </p:cTn>
                              </p:par>
                            </p:childTnLst>
                          </p:cTn>
                        </p:par>
                        <p:par>
                          <p:cTn id="42" fill="hold">
                            <p:stCondLst>
                              <p:cond delay="6500"/>
                            </p:stCondLst>
                            <p:childTnLst>
                              <p:par>
                                <p:cTn id="43" presetID="6" presetClass="entr" presetSubtype="16"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circle(in)">
                                      <p:cBhvr>
                                        <p:cTn id="4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3576638" cy="422275"/>
          </a:xfrm>
        </p:spPr>
        <p:txBody>
          <a:bodyPr>
            <a:normAutofit fontScale="92500" lnSpcReduction="10000"/>
          </a:bodyPr>
          <a:lstStyle/>
          <a:p>
            <a:r>
              <a:rPr lang="zh-CN" altLang="en-US" b="1" dirty="0">
                <a:cs typeface="+mn-ea"/>
                <a:sym typeface="+mn-lt"/>
              </a:rPr>
              <a:t>什么是：</a:t>
            </a:r>
            <a:r>
              <a:rPr lang="zh-CN" altLang="en-US" b="1" dirty="0">
                <a:solidFill>
                  <a:srgbClr val="C00000"/>
                </a:solidFill>
                <a:cs typeface="+mn-ea"/>
                <a:sym typeface="+mn-lt"/>
              </a:rPr>
              <a:t>两学一做</a:t>
            </a:r>
          </a:p>
          <a:p>
            <a:endParaRPr lang="zh-CN" altLang="en-US" b="1" dirty="0">
              <a:cs typeface="+mn-ea"/>
              <a:sym typeface="+mn-lt"/>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1954" y="2319985"/>
            <a:ext cx="1669879" cy="1677268"/>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9398" y="2327838"/>
            <a:ext cx="1662061" cy="1669415"/>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44909" y="2381443"/>
            <a:ext cx="1566347" cy="1615810"/>
          </a:xfrm>
          <a:prstGeom prst="rect">
            <a:avLst/>
          </a:prstGeom>
        </p:spPr>
      </p:pic>
      <p:sp>
        <p:nvSpPr>
          <p:cNvPr id="6" name="矩形 5"/>
          <p:cNvSpPr/>
          <p:nvPr/>
        </p:nvSpPr>
        <p:spPr>
          <a:xfrm>
            <a:off x="5179624" y="4129296"/>
            <a:ext cx="1980029" cy="523220"/>
          </a:xfrm>
          <a:prstGeom prst="rect">
            <a:avLst/>
          </a:prstGeom>
        </p:spPr>
        <p:txBody>
          <a:bodyPr wrap="none">
            <a:spAutoFit/>
          </a:bodyPr>
          <a:lstStyle/>
          <a:p>
            <a:r>
              <a:rPr lang="zh-CN" altLang="en-US" sz="2800" b="1" dirty="0" smtClean="0">
                <a:solidFill>
                  <a:schemeClr val="tx1">
                    <a:lumMod val="75000"/>
                    <a:lumOff val="25000"/>
                  </a:schemeClr>
                </a:solidFill>
                <a:cs typeface="+mn-ea"/>
                <a:sym typeface="+mn-lt"/>
              </a:rPr>
              <a:t>学系列讲话</a:t>
            </a:r>
            <a:endParaRPr lang="zh-CN" altLang="en-US" sz="2800" dirty="0">
              <a:solidFill>
                <a:schemeClr val="tx1">
                  <a:lumMod val="75000"/>
                  <a:lumOff val="25000"/>
                </a:schemeClr>
              </a:solidFill>
              <a:cs typeface="+mn-ea"/>
              <a:sym typeface="+mn-lt"/>
            </a:endParaRPr>
          </a:p>
        </p:txBody>
      </p:sp>
      <p:sp>
        <p:nvSpPr>
          <p:cNvPr id="7" name="矩形 6"/>
          <p:cNvSpPr/>
          <p:nvPr/>
        </p:nvSpPr>
        <p:spPr>
          <a:xfrm>
            <a:off x="1401286" y="4143123"/>
            <a:ext cx="2087431" cy="523220"/>
          </a:xfrm>
          <a:prstGeom prst="rect">
            <a:avLst/>
          </a:prstGeom>
        </p:spPr>
        <p:txBody>
          <a:bodyPr wrap="none">
            <a:spAutoFit/>
          </a:bodyPr>
          <a:lstStyle/>
          <a:p>
            <a:r>
              <a:rPr lang="zh-CN" altLang="en-US" sz="2800" b="1" dirty="0" smtClean="0">
                <a:solidFill>
                  <a:schemeClr val="tx1">
                    <a:lumMod val="75000"/>
                    <a:lumOff val="25000"/>
                  </a:schemeClr>
                </a:solidFill>
                <a:cs typeface="+mn-ea"/>
                <a:sym typeface="+mn-lt"/>
              </a:rPr>
              <a:t>学党章党规 </a:t>
            </a:r>
            <a:endParaRPr lang="zh-CN" altLang="en-US" sz="2800" dirty="0">
              <a:solidFill>
                <a:schemeClr val="tx1">
                  <a:lumMod val="75000"/>
                  <a:lumOff val="25000"/>
                </a:schemeClr>
              </a:solidFill>
              <a:cs typeface="+mn-ea"/>
              <a:sym typeface="+mn-lt"/>
            </a:endParaRPr>
          </a:p>
        </p:txBody>
      </p:sp>
      <p:sp>
        <p:nvSpPr>
          <p:cNvPr id="8" name="矩形 7"/>
          <p:cNvSpPr/>
          <p:nvPr/>
        </p:nvSpPr>
        <p:spPr>
          <a:xfrm>
            <a:off x="8746969" y="4109670"/>
            <a:ext cx="2087431" cy="523220"/>
          </a:xfrm>
          <a:prstGeom prst="rect">
            <a:avLst/>
          </a:prstGeom>
        </p:spPr>
        <p:txBody>
          <a:bodyPr wrap="none">
            <a:spAutoFit/>
          </a:bodyPr>
          <a:lstStyle/>
          <a:p>
            <a:r>
              <a:rPr lang="zh-CN" altLang="en-US" sz="2800" b="1" dirty="0" smtClean="0">
                <a:solidFill>
                  <a:schemeClr val="tx1">
                    <a:lumMod val="75000"/>
                    <a:lumOff val="25000"/>
                  </a:schemeClr>
                </a:solidFill>
                <a:cs typeface="+mn-ea"/>
                <a:sym typeface="+mn-lt"/>
              </a:rPr>
              <a:t>学合格党员 </a:t>
            </a:r>
            <a:endParaRPr lang="zh-CN" altLang="en-US" sz="2800" dirty="0">
              <a:solidFill>
                <a:schemeClr val="tx1">
                  <a:lumMod val="75000"/>
                  <a:lumOff val="25000"/>
                </a:schemeClr>
              </a:solidFill>
              <a:cs typeface="+mn-ea"/>
              <a:sym typeface="+mn-lt"/>
            </a:endParaRPr>
          </a:p>
        </p:txBody>
      </p:sp>
      <p:sp>
        <p:nvSpPr>
          <p:cNvPr id="10" name="TextBox 60"/>
          <p:cNvSpPr txBox="1"/>
          <p:nvPr/>
        </p:nvSpPr>
        <p:spPr>
          <a:xfrm>
            <a:off x="1543105" y="1480433"/>
            <a:ext cx="9128611" cy="646331"/>
          </a:xfrm>
          <a:prstGeom prst="rect">
            <a:avLst/>
          </a:prstGeom>
          <a:noFill/>
        </p:spPr>
        <p:txBody>
          <a:bodyPr wrap="square" rtlCol="0">
            <a:spAutoFit/>
          </a:bodyPr>
          <a:lstStyle/>
          <a:p>
            <a:r>
              <a:rPr lang="zh-CN" altLang="en-US" dirty="0" smtClean="0">
                <a:solidFill>
                  <a:schemeClr val="tx1">
                    <a:lumMod val="65000"/>
                    <a:lumOff val="35000"/>
                  </a:schemeClr>
                </a:solidFill>
                <a:cs typeface="+mn-ea"/>
                <a:sym typeface="+mn-lt"/>
              </a:rPr>
              <a:t>        中央决定：</a:t>
            </a:r>
            <a:r>
              <a:rPr lang="en-US" altLang="zh-CN" dirty="0">
                <a:solidFill>
                  <a:schemeClr val="tx1">
                    <a:lumMod val="65000"/>
                    <a:lumOff val="35000"/>
                  </a:schemeClr>
                </a:solidFill>
                <a:cs typeface="+mn-ea"/>
                <a:sym typeface="+mn-lt"/>
              </a:rPr>
              <a:t>2016</a:t>
            </a:r>
            <a:r>
              <a:rPr lang="zh-CN" altLang="en-US" dirty="0">
                <a:solidFill>
                  <a:schemeClr val="tx1">
                    <a:lumMod val="65000"/>
                    <a:lumOff val="35000"/>
                  </a:schemeClr>
                </a:solidFill>
                <a:cs typeface="+mn-ea"/>
                <a:sym typeface="+mn-lt"/>
              </a:rPr>
              <a:t>年在全体党员中开展“学党章党规、学系列讲话，做合格党员”学习教</a:t>
            </a:r>
            <a:r>
              <a:rPr lang="zh-CN" altLang="en-US" dirty="0" smtClean="0">
                <a:solidFill>
                  <a:schemeClr val="tx1">
                    <a:lumMod val="65000"/>
                    <a:lumOff val="35000"/>
                  </a:schemeClr>
                </a:solidFill>
                <a:cs typeface="+mn-ea"/>
                <a:sym typeface="+mn-lt"/>
              </a:rPr>
              <a:t>育。简</a:t>
            </a:r>
            <a:r>
              <a:rPr lang="zh-CN" altLang="en-US" dirty="0">
                <a:solidFill>
                  <a:schemeClr val="tx1">
                    <a:lumMod val="65000"/>
                    <a:lumOff val="35000"/>
                  </a:schemeClr>
                </a:solidFill>
                <a:cs typeface="+mn-ea"/>
                <a:sym typeface="+mn-lt"/>
              </a:rPr>
              <a:t>称</a:t>
            </a:r>
            <a:r>
              <a:rPr lang="en-US" altLang="zh-CN" b="1" dirty="0" smtClean="0">
                <a:solidFill>
                  <a:srgbClr val="C00000"/>
                </a:solidFill>
                <a:cs typeface="+mn-ea"/>
                <a:sym typeface="+mn-lt"/>
              </a:rPr>
              <a:t>【</a:t>
            </a:r>
            <a:r>
              <a:rPr lang="zh-CN" altLang="en-US" b="1" dirty="0" smtClean="0">
                <a:solidFill>
                  <a:srgbClr val="C00000"/>
                </a:solidFill>
                <a:cs typeface="+mn-ea"/>
                <a:sym typeface="+mn-lt"/>
              </a:rPr>
              <a:t>两</a:t>
            </a:r>
            <a:r>
              <a:rPr lang="zh-CN" altLang="en-US" b="1" dirty="0">
                <a:solidFill>
                  <a:srgbClr val="C00000"/>
                </a:solidFill>
                <a:cs typeface="+mn-ea"/>
                <a:sym typeface="+mn-lt"/>
              </a:rPr>
              <a:t>学一</a:t>
            </a:r>
            <a:r>
              <a:rPr lang="zh-CN" altLang="en-US" b="1" dirty="0" smtClean="0">
                <a:solidFill>
                  <a:srgbClr val="C00000"/>
                </a:solidFill>
                <a:cs typeface="+mn-ea"/>
                <a:sym typeface="+mn-lt"/>
              </a:rPr>
              <a:t>做</a:t>
            </a:r>
            <a:r>
              <a:rPr lang="en-US" altLang="zh-CN" b="1" dirty="0" smtClean="0">
                <a:solidFill>
                  <a:srgbClr val="C00000"/>
                </a:solidFill>
                <a:cs typeface="+mn-ea"/>
                <a:sym typeface="+mn-lt"/>
              </a:rPr>
              <a:t>】</a:t>
            </a:r>
            <a:r>
              <a:rPr lang="zh-CN" altLang="en-US" b="1" dirty="0" smtClean="0">
                <a:solidFill>
                  <a:srgbClr val="C00000"/>
                </a:solidFill>
                <a:cs typeface="+mn-ea"/>
                <a:sym typeface="+mn-lt"/>
              </a:rPr>
              <a:t>。</a:t>
            </a:r>
            <a:endParaRPr lang="zh-CN" altLang="en-US" b="1" dirty="0">
              <a:solidFill>
                <a:srgbClr val="C00000"/>
              </a:solidFill>
              <a:cs typeface="+mn-ea"/>
              <a:sym typeface="+mn-lt"/>
            </a:endParaRPr>
          </a:p>
        </p:txBody>
      </p:sp>
      <p:sp>
        <p:nvSpPr>
          <p:cNvPr id="11" name="TextBox 19"/>
          <p:cNvSpPr txBox="1"/>
          <p:nvPr/>
        </p:nvSpPr>
        <p:spPr>
          <a:xfrm>
            <a:off x="1476146" y="5176621"/>
            <a:ext cx="9496654" cy="738664"/>
          </a:xfrm>
          <a:prstGeom prst="rect">
            <a:avLst/>
          </a:prstGeom>
          <a:noFill/>
        </p:spPr>
        <p:txBody>
          <a:bodyPr wrap="square" rtlCol="0">
            <a:spAutoFit/>
          </a:bodyPr>
          <a:lstStyle/>
          <a:p>
            <a:r>
              <a:rPr lang="zh-CN" altLang="en-US" sz="2400" dirty="0" smtClean="0">
                <a:solidFill>
                  <a:srgbClr val="FF0000"/>
                </a:solidFill>
                <a:cs typeface="+mn-ea"/>
                <a:sym typeface="+mn-lt"/>
              </a:rPr>
              <a:t>    </a:t>
            </a:r>
            <a:r>
              <a:rPr lang="en-US" altLang="zh-CN" sz="2000" dirty="0" smtClean="0">
                <a:solidFill>
                  <a:srgbClr val="C00000"/>
                </a:solidFill>
                <a:cs typeface="+mn-ea"/>
                <a:sym typeface="+mn-lt"/>
              </a:rPr>
              <a:t>【</a:t>
            </a:r>
            <a:r>
              <a:rPr lang="zh-CN" altLang="en-US" sz="2000" b="1" dirty="0" smtClean="0">
                <a:solidFill>
                  <a:srgbClr val="C00000"/>
                </a:solidFill>
                <a:cs typeface="+mn-ea"/>
                <a:sym typeface="+mn-lt"/>
              </a:rPr>
              <a:t>方案</a:t>
            </a:r>
            <a:r>
              <a:rPr lang="en-US" altLang="zh-CN" sz="2000" b="1" dirty="0">
                <a:solidFill>
                  <a:srgbClr val="C00000"/>
                </a:solidFill>
                <a:cs typeface="+mn-ea"/>
                <a:sym typeface="+mn-lt"/>
              </a:rPr>
              <a:t>】</a:t>
            </a:r>
            <a:r>
              <a:rPr lang="zh-CN" altLang="en-US" sz="2000" b="1" dirty="0" smtClean="0">
                <a:solidFill>
                  <a:srgbClr val="C00000"/>
                </a:solidFill>
                <a:cs typeface="+mn-ea"/>
                <a:sym typeface="+mn-lt"/>
              </a:rPr>
              <a:t>指出</a:t>
            </a:r>
            <a:r>
              <a:rPr lang="zh-CN" altLang="en-US" sz="2000" b="1" dirty="0" smtClean="0">
                <a:solidFill>
                  <a:schemeClr val="tx1">
                    <a:lumMod val="65000"/>
                    <a:lumOff val="35000"/>
                  </a:schemeClr>
                </a:solidFill>
                <a:cs typeface="+mn-ea"/>
                <a:sym typeface="+mn-lt"/>
              </a:rPr>
              <a:t>：</a:t>
            </a:r>
            <a:r>
              <a:rPr lang="zh-CN" altLang="en-US" b="1" dirty="0" smtClean="0">
                <a:solidFill>
                  <a:schemeClr val="tx1">
                    <a:lumMod val="65000"/>
                    <a:lumOff val="35000"/>
                  </a:schemeClr>
                </a:solidFill>
                <a:cs typeface="+mn-ea"/>
                <a:sym typeface="+mn-lt"/>
              </a:rPr>
              <a:t>“</a:t>
            </a:r>
            <a:r>
              <a:rPr lang="zh-CN" altLang="en-US" dirty="0" smtClean="0">
                <a:solidFill>
                  <a:schemeClr val="tx1">
                    <a:lumMod val="65000"/>
                    <a:lumOff val="35000"/>
                  </a:schemeClr>
                </a:solidFill>
                <a:cs typeface="+mn-ea"/>
                <a:sym typeface="+mn-lt"/>
              </a:rPr>
              <a:t>两学一做”学习教育不是一次活动，要突出正常教育，区分层次，有针对性地解决问题，用心用力，抓细抓实，真正把党的思想政治抓在日常，严在经常。</a:t>
            </a:r>
            <a:endParaRPr lang="zh-CN" altLang="en-US" dirty="0">
              <a:solidFill>
                <a:schemeClr val="tx1">
                  <a:lumMod val="65000"/>
                  <a:lumOff val="35000"/>
                </a:schemeClr>
              </a:solidFill>
              <a:cs typeface="+mn-ea"/>
              <a:sym typeface="+mn-lt"/>
            </a:endParaRPr>
          </a:p>
        </p:txBody>
      </p:sp>
      <p:sp>
        <p:nvSpPr>
          <p:cNvPr id="12" name="矩形 11"/>
          <p:cNvSpPr/>
          <p:nvPr>
            <p:custDataLst>
              <p:tags r:id="rId1"/>
            </p:custDataLst>
          </p:nvPr>
        </p:nvSpPr>
        <p:spPr>
          <a:xfrm>
            <a:off x="7955801" y="4177"/>
            <a:ext cx="184731" cy="307777"/>
          </a:xfrm>
          <a:prstGeom prst="rect">
            <a:avLst/>
          </a:prstGeom>
        </p:spPr>
        <p:txBody>
          <a:bodyPr wrap="none">
            <a:spAutoFit/>
          </a:bodyPr>
          <a:lstStyle/>
          <a:p>
            <a:endParaRPr lang="zh-CN" altLang="en-US" sz="1400"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out)">
                                      <p:cBhvr>
                                        <p:cTn id="11" dur="500"/>
                                        <p:tgtEl>
                                          <p:spTgt spid="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anim calcmode="lin" valueType="num">
                                      <p:cBhvr>
                                        <p:cTn id="16" dur="500" fill="hold"/>
                                        <p:tgtEl>
                                          <p:spTgt spid="7"/>
                                        </p:tgtEl>
                                        <p:attrNameLst>
                                          <p:attrName>ppt_x</p:attrName>
                                        </p:attrNameLst>
                                      </p:cBhvr>
                                      <p:tavLst>
                                        <p:tav tm="0">
                                          <p:val>
                                            <p:strVal val="#ppt_x"/>
                                          </p:val>
                                        </p:tav>
                                        <p:tav tm="100000">
                                          <p:val>
                                            <p:strVal val="#ppt_x"/>
                                          </p:val>
                                        </p:tav>
                                      </p:tavLst>
                                    </p:anim>
                                    <p:anim calcmode="lin" valueType="num">
                                      <p:cBhvr>
                                        <p:cTn id="17" dur="5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6" presetClass="entr" presetSubtype="32"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out)">
                                      <p:cBhvr>
                                        <p:cTn id="21" dur="500"/>
                                        <p:tgtEl>
                                          <p:spTgt spid="4"/>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6" presetClass="entr" presetSubtype="32"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circle(out)">
                                      <p:cBhvr>
                                        <p:cTn id="31" dur="500"/>
                                        <p:tgtEl>
                                          <p:spTgt spid="5"/>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anim calcmode="lin" valueType="num">
                                      <p:cBhvr>
                                        <p:cTn id="36" dur="500" fill="hold"/>
                                        <p:tgtEl>
                                          <p:spTgt spid="8"/>
                                        </p:tgtEl>
                                        <p:attrNameLst>
                                          <p:attrName>ppt_x</p:attrName>
                                        </p:attrNameLst>
                                      </p:cBhvr>
                                      <p:tavLst>
                                        <p:tav tm="0">
                                          <p:val>
                                            <p:strVal val="#ppt_x"/>
                                          </p:val>
                                        </p:tav>
                                        <p:tav tm="100000">
                                          <p:val>
                                            <p:strVal val="#ppt_x"/>
                                          </p:val>
                                        </p:tav>
                                      </p:tavLst>
                                    </p:anim>
                                    <p:anim calcmode="lin" valueType="num">
                                      <p:cBhvr>
                                        <p:cTn id="37" dur="500" fill="hold"/>
                                        <p:tgtEl>
                                          <p:spTgt spid="8"/>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2" presetClass="entr" presetSubtype="2" decel="100000" fill="hold" grpId="0" nodeType="afterEffect">
                                  <p:stCondLst>
                                    <p:cond delay="0"/>
                                  </p:stCondLst>
                                  <p:iterate type="lt">
                                    <p:tmPct val="10000"/>
                                  </p:iterate>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1000" fill="hold"/>
                                        <p:tgtEl>
                                          <p:spTgt spid="11"/>
                                        </p:tgtEl>
                                        <p:attrNameLst>
                                          <p:attrName>ppt_x</p:attrName>
                                        </p:attrNameLst>
                                      </p:cBhvr>
                                      <p:tavLst>
                                        <p:tav tm="0">
                                          <p:val>
                                            <p:strVal val="1+#ppt_w/2"/>
                                          </p:val>
                                        </p:tav>
                                        <p:tav tm="100000">
                                          <p:val>
                                            <p:strVal val="#ppt_x"/>
                                          </p:val>
                                        </p:tav>
                                      </p:tavLst>
                                    </p:anim>
                                    <p:anim calcmode="lin" valueType="num">
                                      <p:cBhvr additive="base">
                                        <p:cTn id="42"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4175125" cy="422275"/>
          </a:xfrm>
        </p:spPr>
        <p:txBody>
          <a:bodyPr>
            <a:normAutofit fontScale="92500" lnSpcReduction="10000"/>
          </a:bodyPr>
          <a:lstStyle/>
          <a:p>
            <a:r>
              <a:rPr lang="zh-CN" altLang="en-US" b="1" dirty="0">
                <a:solidFill>
                  <a:schemeClr val="tx1">
                    <a:lumMod val="65000"/>
                    <a:lumOff val="35000"/>
                  </a:schemeClr>
                </a:solidFill>
                <a:cs typeface="+mn-ea"/>
                <a:sym typeface="+mn-lt"/>
              </a:rPr>
              <a:t>两学一做：学习教育对象</a:t>
            </a:r>
          </a:p>
          <a:p>
            <a:endParaRPr lang="zh-CN" altLang="en-US" b="1" dirty="0">
              <a:solidFill>
                <a:schemeClr val="tx1">
                  <a:lumMod val="65000"/>
                  <a:lumOff val="35000"/>
                </a:schemeClr>
              </a:solidFill>
              <a:cs typeface="+mn-ea"/>
              <a:sym typeface="+mn-lt"/>
            </a:endParaRPr>
          </a:p>
        </p:txBody>
      </p:sp>
      <p:sp>
        <p:nvSpPr>
          <p:cNvPr id="3" name="矩形 2"/>
          <p:cNvSpPr/>
          <p:nvPr/>
        </p:nvSpPr>
        <p:spPr>
          <a:xfrm>
            <a:off x="1689829" y="5025644"/>
            <a:ext cx="9470340" cy="1077218"/>
          </a:xfrm>
          <a:prstGeom prst="rect">
            <a:avLst/>
          </a:prstGeom>
        </p:spPr>
        <p:txBody>
          <a:bodyPr wrap="square">
            <a:spAutoFit/>
          </a:bodyPr>
          <a:lstStyle/>
          <a:p>
            <a:pPr algn="just"/>
            <a:r>
              <a:rPr lang="en-US" altLang="zh-CN" sz="2400" b="1" dirty="0">
                <a:solidFill>
                  <a:srgbClr val="C00000"/>
                </a:solidFill>
                <a:cs typeface="+mn-ea"/>
                <a:sym typeface="+mn-lt"/>
              </a:rPr>
              <a:t>【</a:t>
            </a:r>
            <a:r>
              <a:rPr lang="zh-CN" altLang="en-US" sz="2400" b="1" dirty="0">
                <a:solidFill>
                  <a:srgbClr val="C00000"/>
                </a:solidFill>
                <a:cs typeface="+mn-ea"/>
                <a:sym typeface="+mn-lt"/>
              </a:rPr>
              <a:t>方案</a:t>
            </a:r>
            <a:r>
              <a:rPr lang="en-US" altLang="zh-CN" sz="2400" b="1" dirty="0">
                <a:solidFill>
                  <a:srgbClr val="C00000"/>
                </a:solidFill>
                <a:cs typeface="+mn-ea"/>
                <a:sym typeface="+mn-lt"/>
              </a:rPr>
              <a:t>】</a:t>
            </a:r>
            <a:r>
              <a:rPr lang="zh-CN" altLang="en-US" sz="2400" b="1" dirty="0">
                <a:solidFill>
                  <a:srgbClr val="C00000"/>
                </a:solidFill>
                <a:cs typeface="+mn-ea"/>
                <a:sym typeface="+mn-lt"/>
              </a:rPr>
              <a:t>指出：</a:t>
            </a:r>
            <a:r>
              <a:rPr lang="zh-CN" altLang="en-US" sz="2000" dirty="0">
                <a:cs typeface="+mn-ea"/>
                <a:sym typeface="+mn-lt"/>
              </a:rPr>
              <a:t>“两学一做”学习教育，</a:t>
            </a:r>
            <a:r>
              <a:rPr lang="zh-CN" altLang="en-US" sz="2000" dirty="0" smtClean="0">
                <a:cs typeface="+mn-ea"/>
                <a:sym typeface="+mn-lt"/>
              </a:rPr>
              <a:t>是面向</a:t>
            </a:r>
            <a:r>
              <a:rPr lang="zh-CN" altLang="en-US" sz="2000" dirty="0">
                <a:cs typeface="+mn-ea"/>
                <a:sym typeface="+mn-lt"/>
              </a:rPr>
              <a:t>全体党员深化党内教育的重要实践，是推动党内教育从“关键少数”向广大党员拓展、从集中性教育向经常性教育延伸的重要</a:t>
            </a:r>
            <a:r>
              <a:rPr lang="zh-CN" altLang="en-US" sz="2000" dirty="0" smtClean="0">
                <a:cs typeface="+mn-ea"/>
                <a:sym typeface="+mn-lt"/>
              </a:rPr>
              <a:t>举措。</a:t>
            </a:r>
            <a:endParaRPr lang="zh-CN" altLang="en-US" sz="3200" b="1" dirty="0">
              <a:cs typeface="+mn-ea"/>
              <a:sym typeface="+mn-lt"/>
            </a:endParaRPr>
          </a:p>
        </p:txBody>
      </p:sp>
      <p:sp>
        <p:nvSpPr>
          <p:cNvPr id="4" name="矩形 3"/>
          <p:cNvSpPr/>
          <p:nvPr/>
        </p:nvSpPr>
        <p:spPr>
          <a:xfrm>
            <a:off x="4434635" y="3438553"/>
            <a:ext cx="1510387" cy="608794"/>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cs typeface="+mn-ea"/>
                <a:sym typeface="+mn-lt"/>
              </a:rPr>
              <a:t>拓展</a:t>
            </a:r>
            <a:endParaRPr lang="zh-CN" altLang="en-US" sz="2000" b="1" dirty="0">
              <a:cs typeface="+mn-ea"/>
              <a:sym typeface="+mn-lt"/>
            </a:endParaRPr>
          </a:p>
        </p:txBody>
      </p:sp>
      <p:sp>
        <p:nvSpPr>
          <p:cNvPr id="5" name="矩形 4"/>
          <p:cNvSpPr/>
          <p:nvPr/>
        </p:nvSpPr>
        <p:spPr>
          <a:xfrm>
            <a:off x="6194836" y="3438553"/>
            <a:ext cx="4790015" cy="608794"/>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cs typeface="+mn-ea"/>
                <a:sym typeface="+mn-lt"/>
              </a:rPr>
              <a:t>“关键少数”向广大党员拓展</a:t>
            </a:r>
          </a:p>
        </p:txBody>
      </p:sp>
      <p:sp>
        <p:nvSpPr>
          <p:cNvPr id="6" name="矩形 5"/>
          <p:cNvSpPr/>
          <p:nvPr/>
        </p:nvSpPr>
        <p:spPr>
          <a:xfrm>
            <a:off x="6194836" y="4201096"/>
            <a:ext cx="4790015" cy="608794"/>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cs typeface="+mn-ea"/>
                <a:sym typeface="+mn-lt"/>
              </a:rPr>
              <a:t>集中性教育向经常性教育延伸</a:t>
            </a:r>
          </a:p>
        </p:txBody>
      </p:sp>
      <p:sp>
        <p:nvSpPr>
          <p:cNvPr id="7" name="矩形 6"/>
          <p:cNvSpPr/>
          <p:nvPr/>
        </p:nvSpPr>
        <p:spPr>
          <a:xfrm>
            <a:off x="4434633" y="4201096"/>
            <a:ext cx="1510389" cy="608794"/>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cs typeface="+mn-ea"/>
                <a:sym typeface="+mn-lt"/>
              </a:rPr>
              <a:t>延伸</a:t>
            </a:r>
            <a:endParaRPr lang="zh-CN" altLang="en-US" sz="2000" b="1" dirty="0">
              <a:cs typeface="+mn-ea"/>
              <a:sym typeface="+mn-lt"/>
            </a:endParaRPr>
          </a:p>
        </p:txBody>
      </p:sp>
      <p:sp>
        <p:nvSpPr>
          <p:cNvPr id="8" name="TextBox 14"/>
          <p:cNvSpPr txBox="1"/>
          <p:nvPr/>
        </p:nvSpPr>
        <p:spPr>
          <a:xfrm>
            <a:off x="4434633" y="1709201"/>
            <a:ext cx="1255499" cy="1323439"/>
          </a:xfrm>
          <a:prstGeom prst="rect">
            <a:avLst/>
          </a:prstGeom>
          <a:solidFill>
            <a:srgbClr val="C00000"/>
          </a:solidFill>
        </p:spPr>
        <p:txBody>
          <a:bodyPr wrap="square" rtlCol="0">
            <a:spAutoFit/>
          </a:bodyPr>
          <a:lstStyle/>
          <a:p>
            <a:pPr algn="ctr"/>
            <a:r>
              <a:rPr lang="zh-CN" altLang="en-US" sz="8000" b="1" dirty="0" smtClean="0">
                <a:solidFill>
                  <a:schemeClr val="bg1"/>
                </a:solidFill>
                <a:effectLst>
                  <a:outerShdw blurRad="50800" dist="38100" dir="2700000" algn="tl" rotWithShape="0">
                    <a:prstClr val="black">
                      <a:alpha val="40000"/>
                    </a:prstClr>
                  </a:outerShdw>
                </a:effectLst>
                <a:cs typeface="+mn-ea"/>
                <a:sym typeface="+mn-lt"/>
              </a:rPr>
              <a:t>全</a:t>
            </a:r>
            <a:endParaRPr lang="zh-CN" altLang="en-US" sz="8000" b="1" dirty="0">
              <a:solidFill>
                <a:schemeClr val="bg1"/>
              </a:solidFill>
              <a:effectLst>
                <a:outerShdw blurRad="50800" dist="38100" dir="2700000" algn="tl" rotWithShape="0">
                  <a:prstClr val="black">
                    <a:alpha val="40000"/>
                  </a:prstClr>
                </a:outerShdw>
              </a:effectLst>
              <a:cs typeface="+mn-ea"/>
              <a:sym typeface="+mn-lt"/>
            </a:endParaRPr>
          </a:p>
        </p:txBody>
      </p:sp>
      <p:sp>
        <p:nvSpPr>
          <p:cNvPr id="9" name="TextBox 14"/>
          <p:cNvSpPr txBox="1"/>
          <p:nvPr/>
        </p:nvSpPr>
        <p:spPr>
          <a:xfrm>
            <a:off x="6334944" y="1728130"/>
            <a:ext cx="1192725" cy="1323439"/>
          </a:xfrm>
          <a:prstGeom prst="rect">
            <a:avLst/>
          </a:prstGeom>
          <a:solidFill>
            <a:srgbClr val="C00000"/>
          </a:solidFill>
        </p:spPr>
        <p:txBody>
          <a:bodyPr wrap="square" rtlCol="0">
            <a:spAutoFit/>
          </a:bodyPr>
          <a:lstStyle/>
          <a:p>
            <a:pPr algn="ctr"/>
            <a:r>
              <a:rPr lang="zh-CN" altLang="en-US" sz="8000" b="1" dirty="0" smtClean="0">
                <a:solidFill>
                  <a:schemeClr val="bg1"/>
                </a:solidFill>
                <a:effectLst>
                  <a:outerShdw blurRad="50800" dist="38100" dir="2700000" algn="tl" rotWithShape="0">
                    <a:prstClr val="black">
                      <a:alpha val="40000"/>
                    </a:prstClr>
                  </a:outerShdw>
                </a:effectLst>
                <a:cs typeface="+mn-ea"/>
                <a:sym typeface="+mn-lt"/>
              </a:rPr>
              <a:t>体</a:t>
            </a:r>
            <a:endParaRPr lang="zh-CN" altLang="en-US" sz="8000" b="1" dirty="0">
              <a:solidFill>
                <a:schemeClr val="bg1"/>
              </a:solidFill>
              <a:effectLst>
                <a:outerShdw blurRad="50800" dist="38100" dir="2700000" algn="tl" rotWithShape="0">
                  <a:prstClr val="black">
                    <a:alpha val="40000"/>
                  </a:prstClr>
                </a:outerShdw>
              </a:effectLst>
              <a:cs typeface="+mn-ea"/>
              <a:sym typeface="+mn-lt"/>
            </a:endParaRPr>
          </a:p>
        </p:txBody>
      </p:sp>
      <p:sp>
        <p:nvSpPr>
          <p:cNvPr id="10" name="TextBox 14"/>
          <p:cNvSpPr txBox="1"/>
          <p:nvPr/>
        </p:nvSpPr>
        <p:spPr>
          <a:xfrm>
            <a:off x="7968824" y="1722620"/>
            <a:ext cx="1192725" cy="1323439"/>
          </a:xfrm>
          <a:prstGeom prst="rect">
            <a:avLst/>
          </a:prstGeom>
          <a:solidFill>
            <a:srgbClr val="C00000"/>
          </a:solidFill>
        </p:spPr>
        <p:txBody>
          <a:bodyPr wrap="square" rtlCol="0">
            <a:spAutoFit/>
          </a:bodyPr>
          <a:lstStyle/>
          <a:p>
            <a:pPr algn="ctr"/>
            <a:r>
              <a:rPr lang="zh-CN" altLang="en-US" sz="8000" b="1" dirty="0" smtClean="0">
                <a:solidFill>
                  <a:schemeClr val="bg1"/>
                </a:solidFill>
                <a:effectLst>
                  <a:outerShdw blurRad="50800" dist="38100" dir="2700000" algn="tl" rotWithShape="0">
                    <a:prstClr val="black">
                      <a:alpha val="40000"/>
                    </a:prstClr>
                  </a:outerShdw>
                </a:effectLst>
                <a:cs typeface="+mn-ea"/>
                <a:sym typeface="+mn-lt"/>
              </a:rPr>
              <a:t>党</a:t>
            </a:r>
            <a:endParaRPr lang="zh-CN" altLang="en-US" sz="8000" b="1" dirty="0">
              <a:solidFill>
                <a:schemeClr val="bg1"/>
              </a:solidFill>
              <a:effectLst>
                <a:outerShdw blurRad="50800" dist="38100" dir="2700000" algn="tl" rotWithShape="0">
                  <a:prstClr val="black">
                    <a:alpha val="40000"/>
                  </a:prstClr>
                </a:outerShdw>
              </a:effectLst>
              <a:cs typeface="+mn-ea"/>
              <a:sym typeface="+mn-lt"/>
            </a:endParaRPr>
          </a:p>
        </p:txBody>
      </p:sp>
      <p:sp>
        <p:nvSpPr>
          <p:cNvPr id="11" name="TextBox 14"/>
          <p:cNvSpPr txBox="1"/>
          <p:nvPr/>
        </p:nvSpPr>
        <p:spPr>
          <a:xfrm>
            <a:off x="9724169" y="1709201"/>
            <a:ext cx="1192725" cy="1323439"/>
          </a:xfrm>
          <a:prstGeom prst="rect">
            <a:avLst/>
          </a:prstGeom>
          <a:solidFill>
            <a:srgbClr val="C00000"/>
          </a:solidFill>
        </p:spPr>
        <p:txBody>
          <a:bodyPr wrap="square" rtlCol="0">
            <a:spAutoFit/>
          </a:bodyPr>
          <a:lstStyle/>
          <a:p>
            <a:pPr algn="ctr"/>
            <a:r>
              <a:rPr lang="zh-CN" altLang="en-US" sz="8000" b="1" dirty="0">
                <a:solidFill>
                  <a:schemeClr val="bg1"/>
                </a:solidFill>
                <a:effectLst>
                  <a:outerShdw blurRad="50800" dist="38100" dir="2700000" algn="tl" rotWithShape="0">
                    <a:prstClr val="black">
                      <a:alpha val="40000"/>
                    </a:prstClr>
                  </a:outerShdw>
                </a:effectLst>
                <a:cs typeface="+mn-ea"/>
                <a:sym typeface="+mn-lt"/>
              </a:rPr>
              <a:t>员</a:t>
            </a:r>
          </a:p>
        </p:txBody>
      </p:sp>
      <p:sp>
        <p:nvSpPr>
          <p:cNvPr id="12" name="文本框 11"/>
          <p:cNvSpPr txBox="1"/>
          <p:nvPr/>
        </p:nvSpPr>
        <p:spPr>
          <a:xfrm>
            <a:off x="1893820" y="1599509"/>
            <a:ext cx="1442563" cy="1569660"/>
          </a:xfrm>
          <a:prstGeom prst="rect">
            <a:avLst/>
          </a:prstGeom>
          <a:solidFill>
            <a:srgbClr val="C00000"/>
          </a:solidFill>
        </p:spPr>
        <p:txBody>
          <a:bodyPr wrap="square" rtlCol="0">
            <a:spAutoFit/>
          </a:bodyPr>
          <a:lstStyle/>
          <a:p>
            <a:pPr algn="r"/>
            <a:r>
              <a:rPr lang="zh-CN" altLang="en-US" sz="4800" b="1" dirty="0" smtClean="0">
                <a:solidFill>
                  <a:schemeClr val="bg1"/>
                </a:solidFill>
                <a:effectLst>
                  <a:outerShdw blurRad="50800" dist="38100" dir="2700000" algn="tl" rotWithShape="0">
                    <a:prstClr val="black">
                      <a:alpha val="40000"/>
                    </a:prstClr>
                  </a:outerShdw>
                </a:effectLst>
                <a:cs typeface="+mn-ea"/>
                <a:sym typeface="+mn-lt"/>
              </a:rPr>
              <a:t>教育对象</a:t>
            </a:r>
            <a:endParaRPr lang="zh-CN" altLang="en-US" sz="4800" b="1" dirty="0">
              <a:solidFill>
                <a:schemeClr val="bg1"/>
              </a:solidFill>
              <a:effectLst>
                <a:outerShdw blurRad="50800" dist="38100" dir="2700000" algn="tl" rotWithShape="0">
                  <a:prstClr val="black">
                    <a:alpha val="40000"/>
                  </a:prstClr>
                </a:outerShdw>
              </a:effectLst>
              <a:cs typeface="+mn-ea"/>
              <a:sym typeface="+mn-lt"/>
            </a:endParaRPr>
          </a:p>
        </p:txBody>
      </p:sp>
      <p:sp>
        <p:nvSpPr>
          <p:cNvPr id="16" name="右箭头 15"/>
          <p:cNvSpPr/>
          <p:nvPr/>
        </p:nvSpPr>
        <p:spPr>
          <a:xfrm>
            <a:off x="3464042" y="2054923"/>
            <a:ext cx="750014" cy="616450"/>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 name="组合 17"/>
          <p:cNvGrpSpPr/>
          <p:nvPr/>
        </p:nvGrpSpPr>
        <p:grpSpPr>
          <a:xfrm>
            <a:off x="1759831" y="3384923"/>
            <a:ext cx="2317994" cy="1532844"/>
            <a:chOff x="1759831" y="3384923"/>
            <a:chExt cx="2317994" cy="1532844"/>
          </a:xfrm>
        </p:grpSpPr>
        <p:pic>
          <p:nvPicPr>
            <p:cNvPr id="14" name="Picture 2" descr="C:\Users\xb\Desktop\素材--党建\PNG--党（国）徽旗\党旗红旗\16sucai_20150709173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759831" y="3667873"/>
              <a:ext cx="2068180" cy="1084878"/>
            </a:xfrm>
            <a:prstGeom prst="rect">
              <a:avLst/>
            </a:prstGeom>
            <a:noFill/>
            <a:extLst>
              <a:ext uri="{909E8E84-426E-40DD-AFC4-6F175D3DCCD1}">
                <a14:hiddenFill xmlns:a14="http://schemas.microsoft.com/office/drawing/2010/main">
                  <a:solidFill>
                    <a:srgbClr val="FFFFFF"/>
                  </a:solidFill>
                </a14:hiddenFill>
              </a:ext>
            </a:extLst>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0590" y="3384923"/>
              <a:ext cx="1647235" cy="1532844"/>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500"/>
                                        <p:tgtEl>
                                          <p:spTgt spid="12"/>
                                        </p:tgtEl>
                                      </p:cBhvr>
                                    </p:animEffect>
                                    <p:anim calcmode="lin" valueType="num">
                                      <p:cBhvr>
                                        <p:cTn id="8" dur="1500" fill="hold"/>
                                        <p:tgtEl>
                                          <p:spTgt spid="12"/>
                                        </p:tgtEl>
                                        <p:attrNameLst>
                                          <p:attrName>ppt_x</p:attrName>
                                        </p:attrNameLst>
                                      </p:cBhvr>
                                      <p:tavLst>
                                        <p:tav tm="0">
                                          <p:val>
                                            <p:strVal val="#ppt_x"/>
                                          </p:val>
                                        </p:tav>
                                        <p:tav tm="100000">
                                          <p:val>
                                            <p:strVal val="#ppt_x"/>
                                          </p:val>
                                        </p:tav>
                                      </p:tavLst>
                                    </p:anim>
                                    <p:anim calcmode="lin" valueType="num">
                                      <p:cBhvr>
                                        <p:cTn id="9" dur="15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childTnLst>
                          </p:cTn>
                        </p:par>
                        <p:par>
                          <p:cTn id="14" fill="hold">
                            <p:stCondLst>
                              <p:cond delay="2000"/>
                            </p:stCondLst>
                            <p:childTnLst>
                              <p:par>
                                <p:cTn id="15" presetID="50" presetClass="entr" presetSubtype="0" decel="10000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750" fill="hold"/>
                                        <p:tgtEl>
                                          <p:spTgt spid="8"/>
                                        </p:tgtEl>
                                        <p:attrNameLst>
                                          <p:attrName>ppt_w</p:attrName>
                                        </p:attrNameLst>
                                      </p:cBhvr>
                                      <p:tavLst>
                                        <p:tav tm="0">
                                          <p:val>
                                            <p:strVal val="#ppt_w+.3"/>
                                          </p:val>
                                        </p:tav>
                                        <p:tav tm="100000">
                                          <p:val>
                                            <p:strVal val="#ppt_w"/>
                                          </p:val>
                                        </p:tav>
                                      </p:tavLst>
                                    </p:anim>
                                    <p:anim calcmode="lin" valueType="num">
                                      <p:cBhvr>
                                        <p:cTn id="18" dur="750" fill="hold"/>
                                        <p:tgtEl>
                                          <p:spTgt spid="8"/>
                                        </p:tgtEl>
                                        <p:attrNameLst>
                                          <p:attrName>ppt_h</p:attrName>
                                        </p:attrNameLst>
                                      </p:cBhvr>
                                      <p:tavLst>
                                        <p:tav tm="0">
                                          <p:val>
                                            <p:strVal val="#ppt_h"/>
                                          </p:val>
                                        </p:tav>
                                        <p:tav tm="100000">
                                          <p:val>
                                            <p:strVal val="#ppt_h"/>
                                          </p:val>
                                        </p:tav>
                                      </p:tavLst>
                                    </p:anim>
                                    <p:animEffect transition="in" filter="fade">
                                      <p:cBhvr>
                                        <p:cTn id="19" dur="750"/>
                                        <p:tgtEl>
                                          <p:spTgt spid="8"/>
                                        </p:tgtEl>
                                      </p:cBhvr>
                                    </p:animEffect>
                                  </p:childTnLst>
                                </p:cTn>
                              </p:par>
                            </p:childTnLst>
                          </p:cTn>
                        </p:par>
                        <p:par>
                          <p:cTn id="20" fill="hold">
                            <p:stCondLst>
                              <p:cond delay="3000"/>
                            </p:stCondLst>
                            <p:childTnLst>
                              <p:par>
                                <p:cTn id="21" presetID="50" presetClass="entr" presetSubtype="0" decel="10000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750" fill="hold"/>
                                        <p:tgtEl>
                                          <p:spTgt spid="9"/>
                                        </p:tgtEl>
                                        <p:attrNameLst>
                                          <p:attrName>ppt_w</p:attrName>
                                        </p:attrNameLst>
                                      </p:cBhvr>
                                      <p:tavLst>
                                        <p:tav tm="0">
                                          <p:val>
                                            <p:strVal val="#ppt_w+.3"/>
                                          </p:val>
                                        </p:tav>
                                        <p:tav tm="100000">
                                          <p:val>
                                            <p:strVal val="#ppt_w"/>
                                          </p:val>
                                        </p:tav>
                                      </p:tavLst>
                                    </p:anim>
                                    <p:anim calcmode="lin" valueType="num">
                                      <p:cBhvr>
                                        <p:cTn id="24" dur="750" fill="hold"/>
                                        <p:tgtEl>
                                          <p:spTgt spid="9"/>
                                        </p:tgtEl>
                                        <p:attrNameLst>
                                          <p:attrName>ppt_h</p:attrName>
                                        </p:attrNameLst>
                                      </p:cBhvr>
                                      <p:tavLst>
                                        <p:tav tm="0">
                                          <p:val>
                                            <p:strVal val="#ppt_h"/>
                                          </p:val>
                                        </p:tav>
                                        <p:tav tm="100000">
                                          <p:val>
                                            <p:strVal val="#ppt_h"/>
                                          </p:val>
                                        </p:tav>
                                      </p:tavLst>
                                    </p:anim>
                                    <p:animEffect transition="in" filter="fade">
                                      <p:cBhvr>
                                        <p:cTn id="25" dur="750"/>
                                        <p:tgtEl>
                                          <p:spTgt spid="9"/>
                                        </p:tgtEl>
                                      </p:cBhvr>
                                    </p:animEffect>
                                  </p:childTnLst>
                                </p:cTn>
                              </p:par>
                            </p:childTnLst>
                          </p:cTn>
                        </p:par>
                        <p:par>
                          <p:cTn id="26" fill="hold">
                            <p:stCondLst>
                              <p:cond delay="4000"/>
                            </p:stCondLst>
                            <p:childTnLst>
                              <p:par>
                                <p:cTn id="27" presetID="50" presetClass="entr" presetSubtype="0" decel="10000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750" fill="hold"/>
                                        <p:tgtEl>
                                          <p:spTgt spid="10"/>
                                        </p:tgtEl>
                                        <p:attrNameLst>
                                          <p:attrName>ppt_w</p:attrName>
                                        </p:attrNameLst>
                                      </p:cBhvr>
                                      <p:tavLst>
                                        <p:tav tm="0">
                                          <p:val>
                                            <p:strVal val="#ppt_w+.3"/>
                                          </p:val>
                                        </p:tav>
                                        <p:tav tm="100000">
                                          <p:val>
                                            <p:strVal val="#ppt_w"/>
                                          </p:val>
                                        </p:tav>
                                      </p:tavLst>
                                    </p:anim>
                                    <p:anim calcmode="lin" valueType="num">
                                      <p:cBhvr>
                                        <p:cTn id="30" dur="750" fill="hold"/>
                                        <p:tgtEl>
                                          <p:spTgt spid="10"/>
                                        </p:tgtEl>
                                        <p:attrNameLst>
                                          <p:attrName>ppt_h</p:attrName>
                                        </p:attrNameLst>
                                      </p:cBhvr>
                                      <p:tavLst>
                                        <p:tav tm="0">
                                          <p:val>
                                            <p:strVal val="#ppt_h"/>
                                          </p:val>
                                        </p:tav>
                                        <p:tav tm="100000">
                                          <p:val>
                                            <p:strVal val="#ppt_h"/>
                                          </p:val>
                                        </p:tav>
                                      </p:tavLst>
                                    </p:anim>
                                    <p:animEffect transition="in" filter="fade">
                                      <p:cBhvr>
                                        <p:cTn id="31" dur="750"/>
                                        <p:tgtEl>
                                          <p:spTgt spid="10"/>
                                        </p:tgtEl>
                                      </p:cBhvr>
                                    </p:animEffect>
                                  </p:childTnLst>
                                </p:cTn>
                              </p:par>
                            </p:childTnLst>
                          </p:cTn>
                        </p:par>
                        <p:par>
                          <p:cTn id="32" fill="hold">
                            <p:stCondLst>
                              <p:cond delay="5000"/>
                            </p:stCondLst>
                            <p:childTnLst>
                              <p:par>
                                <p:cTn id="33" presetID="50" presetClass="entr" presetSubtype="0" decel="10000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750" fill="hold"/>
                                        <p:tgtEl>
                                          <p:spTgt spid="11"/>
                                        </p:tgtEl>
                                        <p:attrNameLst>
                                          <p:attrName>ppt_w</p:attrName>
                                        </p:attrNameLst>
                                      </p:cBhvr>
                                      <p:tavLst>
                                        <p:tav tm="0">
                                          <p:val>
                                            <p:strVal val="#ppt_w+.3"/>
                                          </p:val>
                                        </p:tav>
                                        <p:tav tm="100000">
                                          <p:val>
                                            <p:strVal val="#ppt_w"/>
                                          </p:val>
                                        </p:tav>
                                      </p:tavLst>
                                    </p:anim>
                                    <p:anim calcmode="lin" valueType="num">
                                      <p:cBhvr>
                                        <p:cTn id="36" dur="750" fill="hold"/>
                                        <p:tgtEl>
                                          <p:spTgt spid="11"/>
                                        </p:tgtEl>
                                        <p:attrNameLst>
                                          <p:attrName>ppt_h</p:attrName>
                                        </p:attrNameLst>
                                      </p:cBhvr>
                                      <p:tavLst>
                                        <p:tav tm="0">
                                          <p:val>
                                            <p:strVal val="#ppt_h"/>
                                          </p:val>
                                        </p:tav>
                                        <p:tav tm="100000">
                                          <p:val>
                                            <p:strVal val="#ppt_h"/>
                                          </p:val>
                                        </p:tav>
                                      </p:tavLst>
                                    </p:anim>
                                    <p:animEffect transition="in" filter="fade">
                                      <p:cBhvr>
                                        <p:cTn id="37" dur="750"/>
                                        <p:tgtEl>
                                          <p:spTgt spid="11"/>
                                        </p:tgtEl>
                                      </p:cBhvr>
                                    </p:animEffect>
                                  </p:childTnLst>
                                </p:cTn>
                              </p:par>
                            </p:childTnLst>
                          </p:cTn>
                        </p:par>
                        <p:par>
                          <p:cTn id="38" fill="hold">
                            <p:stCondLst>
                              <p:cond delay="6000"/>
                            </p:stCondLst>
                            <p:childTnLst>
                              <p:par>
                                <p:cTn id="39" presetID="42"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anim calcmode="lin" valueType="num">
                                      <p:cBhvr>
                                        <p:cTn id="42" dur="500" fill="hold"/>
                                        <p:tgtEl>
                                          <p:spTgt spid="18"/>
                                        </p:tgtEl>
                                        <p:attrNameLst>
                                          <p:attrName>ppt_x</p:attrName>
                                        </p:attrNameLst>
                                      </p:cBhvr>
                                      <p:tavLst>
                                        <p:tav tm="0">
                                          <p:val>
                                            <p:strVal val="#ppt_x"/>
                                          </p:val>
                                        </p:tav>
                                        <p:tav tm="100000">
                                          <p:val>
                                            <p:strVal val="#ppt_x"/>
                                          </p:val>
                                        </p:tav>
                                      </p:tavLst>
                                    </p:anim>
                                    <p:anim calcmode="lin" valueType="num">
                                      <p:cBhvr>
                                        <p:cTn id="43" dur="500" fill="hold"/>
                                        <p:tgtEl>
                                          <p:spTgt spid="18"/>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10" presetClass="entr" presetSubtype="0"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1500"/>
                                        <p:tgtEl>
                                          <p:spTgt spid="4"/>
                                        </p:tgtEl>
                                      </p:cBhvr>
                                    </p:animEffect>
                                  </p:childTnLst>
                                </p:cTn>
                              </p:par>
                              <p:par>
                                <p:cTn id="48" presetID="53" presetClass="entr" presetSubtype="16" fill="hold" grpId="2" nodeType="with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p:cTn id="50" dur="1500" fill="hold"/>
                                        <p:tgtEl>
                                          <p:spTgt spid="4"/>
                                        </p:tgtEl>
                                        <p:attrNameLst>
                                          <p:attrName>ppt_w</p:attrName>
                                        </p:attrNameLst>
                                      </p:cBhvr>
                                      <p:tavLst>
                                        <p:tav tm="0">
                                          <p:val>
                                            <p:fltVal val="0"/>
                                          </p:val>
                                        </p:tav>
                                        <p:tav tm="100000">
                                          <p:val>
                                            <p:strVal val="#ppt_w"/>
                                          </p:val>
                                        </p:tav>
                                      </p:tavLst>
                                    </p:anim>
                                    <p:anim calcmode="lin" valueType="num">
                                      <p:cBhvr>
                                        <p:cTn id="51" dur="1500" fill="hold"/>
                                        <p:tgtEl>
                                          <p:spTgt spid="4"/>
                                        </p:tgtEl>
                                        <p:attrNameLst>
                                          <p:attrName>ppt_h</p:attrName>
                                        </p:attrNameLst>
                                      </p:cBhvr>
                                      <p:tavLst>
                                        <p:tav tm="0">
                                          <p:val>
                                            <p:fltVal val="0"/>
                                          </p:val>
                                        </p:tav>
                                        <p:tav tm="100000">
                                          <p:val>
                                            <p:strVal val="#ppt_h"/>
                                          </p:val>
                                        </p:tav>
                                      </p:tavLst>
                                    </p:anim>
                                    <p:animEffect transition="in" filter="fade">
                                      <p:cBhvr>
                                        <p:cTn id="52" dur="1500"/>
                                        <p:tgtEl>
                                          <p:spTgt spid="4"/>
                                        </p:tgtEl>
                                      </p:cBhvr>
                                    </p:animEffect>
                                  </p:childTnLst>
                                </p:cTn>
                              </p:par>
                              <p:par>
                                <p:cTn id="53" presetID="35" presetClass="path" presetSubtype="0" accel="50000" decel="50000" fill="hold" grpId="1" nodeType="withEffect">
                                  <p:stCondLst>
                                    <p:cond delay="0"/>
                                  </p:stCondLst>
                                  <p:childTnLst>
                                    <p:animMotion origin="layout" path="M 4.79167E-6 -1.11111E-6 L -0.10456 -1.11111E-6 " pathEditMode="relative" rAng="0" ptsTypes="AA">
                                      <p:cBhvr>
                                        <p:cTn id="54" dur="1500" spd="-100000" fill="hold"/>
                                        <p:tgtEl>
                                          <p:spTgt spid="4"/>
                                        </p:tgtEl>
                                        <p:attrNameLst>
                                          <p:attrName>ppt_x</p:attrName>
                                          <p:attrName>ppt_y</p:attrName>
                                        </p:attrNameLst>
                                      </p:cBhvr>
                                      <p:rCtr x="-5234" y="0"/>
                                    </p:animMotion>
                                  </p:childTnLst>
                                </p:cTn>
                              </p:par>
                              <p:par>
                                <p:cTn id="55" presetID="10" presetClass="entr" presetSubtype="0" fill="hold" grpId="0"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1500"/>
                                        <p:tgtEl>
                                          <p:spTgt spid="5"/>
                                        </p:tgtEl>
                                      </p:cBhvr>
                                    </p:animEffect>
                                  </p:childTnLst>
                                </p:cTn>
                              </p:par>
                              <p:par>
                                <p:cTn id="58" presetID="53" presetClass="entr" presetSubtype="16" fill="hold" grpId="1" nodeType="withEffect">
                                  <p:stCondLst>
                                    <p:cond delay="0"/>
                                  </p:stCondLst>
                                  <p:childTnLst>
                                    <p:set>
                                      <p:cBhvr>
                                        <p:cTn id="59" dur="1" fill="hold">
                                          <p:stCondLst>
                                            <p:cond delay="0"/>
                                          </p:stCondLst>
                                        </p:cTn>
                                        <p:tgtEl>
                                          <p:spTgt spid="5"/>
                                        </p:tgtEl>
                                        <p:attrNameLst>
                                          <p:attrName>style.visibility</p:attrName>
                                        </p:attrNameLst>
                                      </p:cBhvr>
                                      <p:to>
                                        <p:strVal val="visible"/>
                                      </p:to>
                                    </p:set>
                                    <p:anim calcmode="lin" valueType="num">
                                      <p:cBhvr>
                                        <p:cTn id="60" dur="1500" fill="hold"/>
                                        <p:tgtEl>
                                          <p:spTgt spid="5"/>
                                        </p:tgtEl>
                                        <p:attrNameLst>
                                          <p:attrName>ppt_w</p:attrName>
                                        </p:attrNameLst>
                                      </p:cBhvr>
                                      <p:tavLst>
                                        <p:tav tm="0">
                                          <p:val>
                                            <p:fltVal val="0"/>
                                          </p:val>
                                        </p:tav>
                                        <p:tav tm="100000">
                                          <p:val>
                                            <p:strVal val="#ppt_w"/>
                                          </p:val>
                                        </p:tav>
                                      </p:tavLst>
                                    </p:anim>
                                    <p:anim calcmode="lin" valueType="num">
                                      <p:cBhvr>
                                        <p:cTn id="61" dur="1500" fill="hold"/>
                                        <p:tgtEl>
                                          <p:spTgt spid="5"/>
                                        </p:tgtEl>
                                        <p:attrNameLst>
                                          <p:attrName>ppt_h</p:attrName>
                                        </p:attrNameLst>
                                      </p:cBhvr>
                                      <p:tavLst>
                                        <p:tav tm="0">
                                          <p:val>
                                            <p:fltVal val="0"/>
                                          </p:val>
                                        </p:tav>
                                        <p:tav tm="100000">
                                          <p:val>
                                            <p:strVal val="#ppt_h"/>
                                          </p:val>
                                        </p:tav>
                                      </p:tavLst>
                                    </p:anim>
                                    <p:animEffect transition="in" filter="fade">
                                      <p:cBhvr>
                                        <p:cTn id="62" dur="1500"/>
                                        <p:tgtEl>
                                          <p:spTgt spid="5"/>
                                        </p:tgtEl>
                                      </p:cBhvr>
                                    </p:animEffect>
                                  </p:childTnLst>
                                </p:cTn>
                              </p:par>
                              <p:par>
                                <p:cTn id="63" presetID="35" presetClass="path" presetSubtype="0" accel="50000" decel="50000" fill="hold" grpId="2" nodeType="withEffect">
                                  <p:stCondLst>
                                    <p:cond delay="0"/>
                                  </p:stCondLst>
                                  <p:childTnLst>
                                    <p:animMotion origin="layout" path="M -4.375E-6 -1.11111E-6 L -0.10455 -1.11111E-6 " pathEditMode="relative" rAng="0" ptsTypes="AA">
                                      <p:cBhvr>
                                        <p:cTn id="64" dur="1500" spd="-100000" fill="hold"/>
                                        <p:tgtEl>
                                          <p:spTgt spid="5"/>
                                        </p:tgtEl>
                                        <p:attrNameLst>
                                          <p:attrName>ppt_x</p:attrName>
                                          <p:attrName>ppt_y</p:attrName>
                                        </p:attrNameLst>
                                      </p:cBhvr>
                                      <p:rCtr x="-5234" y="0"/>
                                    </p:animMotion>
                                  </p:childTnLst>
                                </p:cTn>
                              </p:par>
                            </p:childTnLst>
                          </p:cTn>
                        </p:par>
                        <p:par>
                          <p:cTn id="65" fill="hold">
                            <p:stCondLst>
                              <p:cond delay="8000"/>
                            </p:stCondLst>
                            <p:childTnLst>
                              <p:par>
                                <p:cTn id="66" presetID="10" presetClass="entr" presetSubtype="0"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fade">
                                      <p:cBhvr>
                                        <p:cTn id="68" dur="1500"/>
                                        <p:tgtEl>
                                          <p:spTgt spid="7"/>
                                        </p:tgtEl>
                                      </p:cBhvr>
                                    </p:animEffect>
                                  </p:childTnLst>
                                </p:cTn>
                              </p:par>
                              <p:par>
                                <p:cTn id="69" presetID="53" presetClass="entr" presetSubtype="16" fill="hold" grpId="1" nodeType="with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p:cTn id="71" dur="1500" fill="hold"/>
                                        <p:tgtEl>
                                          <p:spTgt spid="7"/>
                                        </p:tgtEl>
                                        <p:attrNameLst>
                                          <p:attrName>ppt_w</p:attrName>
                                        </p:attrNameLst>
                                      </p:cBhvr>
                                      <p:tavLst>
                                        <p:tav tm="0">
                                          <p:val>
                                            <p:fltVal val="0"/>
                                          </p:val>
                                        </p:tav>
                                        <p:tav tm="100000">
                                          <p:val>
                                            <p:strVal val="#ppt_w"/>
                                          </p:val>
                                        </p:tav>
                                      </p:tavLst>
                                    </p:anim>
                                    <p:anim calcmode="lin" valueType="num">
                                      <p:cBhvr>
                                        <p:cTn id="72" dur="1500" fill="hold"/>
                                        <p:tgtEl>
                                          <p:spTgt spid="7"/>
                                        </p:tgtEl>
                                        <p:attrNameLst>
                                          <p:attrName>ppt_h</p:attrName>
                                        </p:attrNameLst>
                                      </p:cBhvr>
                                      <p:tavLst>
                                        <p:tav tm="0">
                                          <p:val>
                                            <p:fltVal val="0"/>
                                          </p:val>
                                        </p:tav>
                                        <p:tav tm="100000">
                                          <p:val>
                                            <p:strVal val="#ppt_h"/>
                                          </p:val>
                                        </p:tav>
                                      </p:tavLst>
                                    </p:anim>
                                    <p:animEffect transition="in" filter="fade">
                                      <p:cBhvr>
                                        <p:cTn id="73" dur="1500"/>
                                        <p:tgtEl>
                                          <p:spTgt spid="7"/>
                                        </p:tgtEl>
                                      </p:cBhvr>
                                    </p:animEffect>
                                  </p:childTnLst>
                                </p:cTn>
                              </p:par>
                              <p:par>
                                <p:cTn id="74" presetID="35" presetClass="path" presetSubtype="0" accel="50000" decel="50000" fill="hold" grpId="2" nodeType="withEffect">
                                  <p:stCondLst>
                                    <p:cond delay="0"/>
                                  </p:stCondLst>
                                  <p:childTnLst>
                                    <p:animMotion origin="layout" path="M -1.04167E-6 -2.22222E-6 L -0.10456 -2.22222E-6 " pathEditMode="relative" rAng="0" ptsTypes="AA">
                                      <p:cBhvr>
                                        <p:cTn id="75" dur="1500" spd="-100000" fill="hold"/>
                                        <p:tgtEl>
                                          <p:spTgt spid="7"/>
                                        </p:tgtEl>
                                        <p:attrNameLst>
                                          <p:attrName>ppt_x</p:attrName>
                                          <p:attrName>ppt_y</p:attrName>
                                        </p:attrNameLst>
                                      </p:cBhvr>
                                      <p:rCtr x="-5234" y="0"/>
                                    </p:animMotion>
                                  </p:childTnLst>
                                </p:cTn>
                              </p:par>
                              <p:par>
                                <p:cTn id="76" presetID="10" presetClass="entr" presetSubtype="0" fill="hold" grpId="0" nodeType="with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fade">
                                      <p:cBhvr>
                                        <p:cTn id="78" dur="1500"/>
                                        <p:tgtEl>
                                          <p:spTgt spid="6"/>
                                        </p:tgtEl>
                                      </p:cBhvr>
                                    </p:animEffect>
                                  </p:childTnLst>
                                </p:cTn>
                              </p:par>
                              <p:par>
                                <p:cTn id="79" presetID="53" presetClass="entr" presetSubtype="16" fill="hold" grpId="1" nodeType="withEffect">
                                  <p:stCondLst>
                                    <p:cond delay="0"/>
                                  </p:stCondLst>
                                  <p:childTnLst>
                                    <p:set>
                                      <p:cBhvr>
                                        <p:cTn id="80" dur="1" fill="hold">
                                          <p:stCondLst>
                                            <p:cond delay="0"/>
                                          </p:stCondLst>
                                        </p:cTn>
                                        <p:tgtEl>
                                          <p:spTgt spid="6"/>
                                        </p:tgtEl>
                                        <p:attrNameLst>
                                          <p:attrName>style.visibility</p:attrName>
                                        </p:attrNameLst>
                                      </p:cBhvr>
                                      <p:to>
                                        <p:strVal val="visible"/>
                                      </p:to>
                                    </p:set>
                                    <p:anim calcmode="lin" valueType="num">
                                      <p:cBhvr>
                                        <p:cTn id="81" dur="1500" fill="hold"/>
                                        <p:tgtEl>
                                          <p:spTgt spid="6"/>
                                        </p:tgtEl>
                                        <p:attrNameLst>
                                          <p:attrName>ppt_w</p:attrName>
                                        </p:attrNameLst>
                                      </p:cBhvr>
                                      <p:tavLst>
                                        <p:tav tm="0">
                                          <p:val>
                                            <p:fltVal val="0"/>
                                          </p:val>
                                        </p:tav>
                                        <p:tav tm="100000">
                                          <p:val>
                                            <p:strVal val="#ppt_w"/>
                                          </p:val>
                                        </p:tav>
                                      </p:tavLst>
                                    </p:anim>
                                    <p:anim calcmode="lin" valueType="num">
                                      <p:cBhvr>
                                        <p:cTn id="82" dur="1500" fill="hold"/>
                                        <p:tgtEl>
                                          <p:spTgt spid="6"/>
                                        </p:tgtEl>
                                        <p:attrNameLst>
                                          <p:attrName>ppt_h</p:attrName>
                                        </p:attrNameLst>
                                      </p:cBhvr>
                                      <p:tavLst>
                                        <p:tav tm="0">
                                          <p:val>
                                            <p:fltVal val="0"/>
                                          </p:val>
                                        </p:tav>
                                        <p:tav tm="100000">
                                          <p:val>
                                            <p:strVal val="#ppt_h"/>
                                          </p:val>
                                        </p:tav>
                                      </p:tavLst>
                                    </p:anim>
                                    <p:animEffect transition="in" filter="fade">
                                      <p:cBhvr>
                                        <p:cTn id="83" dur="1500"/>
                                        <p:tgtEl>
                                          <p:spTgt spid="6"/>
                                        </p:tgtEl>
                                      </p:cBhvr>
                                    </p:animEffect>
                                  </p:childTnLst>
                                </p:cTn>
                              </p:par>
                              <p:par>
                                <p:cTn id="84" presetID="35" presetClass="path" presetSubtype="0" accel="50000" decel="50000" fill="hold" grpId="2" nodeType="withEffect">
                                  <p:stCondLst>
                                    <p:cond delay="0"/>
                                  </p:stCondLst>
                                  <p:childTnLst>
                                    <p:animMotion origin="layout" path="M -4.375E-6 4.81481E-6 L -0.10455 4.81481E-6 " pathEditMode="relative" rAng="0" ptsTypes="AA">
                                      <p:cBhvr>
                                        <p:cTn id="85" dur="1500" spd="-100000" fill="hold"/>
                                        <p:tgtEl>
                                          <p:spTgt spid="6"/>
                                        </p:tgtEl>
                                        <p:attrNameLst>
                                          <p:attrName>ppt_x</p:attrName>
                                          <p:attrName>ppt_y</p:attrName>
                                        </p:attrNameLst>
                                      </p:cBhvr>
                                      <p:rCtr x="-5234" y="0"/>
                                    </p:animMotion>
                                  </p:childTnLst>
                                </p:cTn>
                              </p:par>
                            </p:childTnLst>
                          </p:cTn>
                        </p:par>
                        <p:par>
                          <p:cTn id="86" fill="hold">
                            <p:stCondLst>
                              <p:cond delay="9500"/>
                            </p:stCondLst>
                            <p:childTnLst>
                              <p:par>
                                <p:cTn id="87" presetID="1" presetClass="entr" presetSubtype="0" fill="hold" grpId="0" nodeType="afterEffect">
                                  <p:stCondLst>
                                    <p:cond delay="0"/>
                                  </p:stCondLst>
                                  <p:iterate type="lt">
                                    <p:tmAbs val="80"/>
                                  </p:iterate>
                                  <p:childTnLst>
                                    <p:set>
                                      <p:cBhvr>
                                        <p:cTn id="8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9" grpId="0" animBg="1"/>
      <p:bldP spid="10" grpId="0" animBg="1"/>
      <p:bldP spid="11" grpId="0" animBg="1"/>
      <p:bldP spid="12"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4978400" cy="422275"/>
          </a:xfrm>
        </p:spPr>
        <p:txBody>
          <a:bodyPr>
            <a:normAutofit fontScale="92500" lnSpcReduction="10000"/>
          </a:bodyPr>
          <a:lstStyle/>
          <a:p>
            <a:r>
              <a:rPr lang="zh-CN" altLang="en-US" b="1" dirty="0">
                <a:solidFill>
                  <a:schemeClr val="tx1">
                    <a:lumMod val="65000"/>
                    <a:lumOff val="35000"/>
                  </a:schemeClr>
                </a:solidFill>
                <a:cs typeface="+mn-ea"/>
                <a:sym typeface="+mn-lt"/>
              </a:rPr>
              <a:t>开展两学一做：</a:t>
            </a:r>
            <a:r>
              <a:rPr lang="zh-CN" altLang="en-US" b="1" dirty="0">
                <a:solidFill>
                  <a:srgbClr val="C8020B"/>
                </a:solidFill>
                <a:cs typeface="+mn-ea"/>
                <a:sym typeface="+mn-lt"/>
              </a:rPr>
              <a:t>目的意义</a:t>
            </a:r>
          </a:p>
          <a:p>
            <a:endParaRPr lang="zh-CN" altLang="en-US" b="1" dirty="0">
              <a:solidFill>
                <a:schemeClr val="tx1">
                  <a:lumMod val="65000"/>
                  <a:lumOff val="35000"/>
                </a:schemeClr>
              </a:solidFill>
              <a:cs typeface="+mn-ea"/>
              <a:sym typeface="+mn-lt"/>
            </a:endParaRPr>
          </a:p>
        </p:txBody>
      </p:sp>
      <p:grpSp>
        <p:nvGrpSpPr>
          <p:cNvPr id="5" name="组合 4"/>
          <p:cNvGrpSpPr/>
          <p:nvPr/>
        </p:nvGrpSpPr>
        <p:grpSpPr>
          <a:xfrm>
            <a:off x="3196853" y="1187918"/>
            <a:ext cx="5010441" cy="1209594"/>
            <a:chOff x="2115188" y="1232523"/>
            <a:chExt cx="5010441" cy="1209594"/>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923" y="1496481"/>
              <a:ext cx="4685706" cy="787302"/>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5188" y="1232523"/>
              <a:ext cx="1299862" cy="1209594"/>
            </a:xfrm>
            <a:prstGeom prst="rect">
              <a:avLst/>
            </a:prstGeom>
          </p:spPr>
        </p:pic>
      </p:grpSp>
      <p:sp>
        <p:nvSpPr>
          <p:cNvPr id="6" name="TextBox 46"/>
          <p:cNvSpPr txBox="1"/>
          <p:nvPr/>
        </p:nvSpPr>
        <p:spPr>
          <a:xfrm>
            <a:off x="4585923" y="1511210"/>
            <a:ext cx="2450813" cy="646331"/>
          </a:xfrm>
          <a:prstGeom prst="rect">
            <a:avLst/>
          </a:prstGeom>
          <a:noFill/>
        </p:spPr>
        <p:txBody>
          <a:bodyPr wrap="square" rtlCol="0">
            <a:spAutoFit/>
          </a:bodyPr>
          <a:lstStyle/>
          <a:p>
            <a:r>
              <a:rPr lang="zh-CN" altLang="en-US" sz="3600" b="1" dirty="0" smtClean="0">
                <a:solidFill>
                  <a:schemeClr val="bg1"/>
                </a:solidFill>
                <a:cs typeface="+mn-ea"/>
                <a:sym typeface="+mn-lt"/>
              </a:rPr>
              <a:t>目的意义</a:t>
            </a:r>
            <a:endParaRPr lang="zh-CN" altLang="en-US" sz="3600" b="1" dirty="0">
              <a:solidFill>
                <a:schemeClr val="bg1"/>
              </a:solidFill>
              <a:cs typeface="+mn-ea"/>
              <a:sym typeface="+mn-lt"/>
            </a:endParaRPr>
          </a:p>
        </p:txBody>
      </p:sp>
      <p:sp>
        <p:nvSpPr>
          <p:cNvPr id="7" name="圆角矩形 6"/>
          <p:cNvSpPr/>
          <p:nvPr/>
        </p:nvSpPr>
        <p:spPr>
          <a:xfrm>
            <a:off x="2386361" y="2447458"/>
            <a:ext cx="7437863" cy="516628"/>
          </a:xfrm>
          <a:prstGeom prst="roundRect">
            <a:avLst/>
          </a:prstGeom>
          <a:solidFill>
            <a:schemeClr val="bg1">
              <a:alpha val="5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圆角矩形 8"/>
          <p:cNvSpPr/>
          <p:nvPr/>
        </p:nvSpPr>
        <p:spPr>
          <a:xfrm rot="2441297">
            <a:off x="2213272" y="2532684"/>
            <a:ext cx="346177" cy="34617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2761488" y="2534853"/>
            <a:ext cx="5314275" cy="400110"/>
          </a:xfrm>
          <a:prstGeom prst="rect">
            <a:avLst/>
          </a:prstGeom>
        </p:spPr>
        <p:txBody>
          <a:bodyPr wrap="none">
            <a:spAutoFit/>
          </a:bodyPr>
          <a:lstStyle/>
          <a:p>
            <a:r>
              <a:rPr lang="zh-CN" altLang="en-US" sz="2000" b="1" dirty="0" smtClean="0">
                <a:solidFill>
                  <a:schemeClr val="tx1">
                    <a:lumMod val="75000"/>
                    <a:lumOff val="25000"/>
                  </a:schemeClr>
                </a:solidFill>
                <a:cs typeface="+mn-ea"/>
                <a:sym typeface="+mn-lt"/>
              </a:rPr>
              <a:t>深入学习贯彻习近平总书记系列重要讲话精神</a:t>
            </a:r>
            <a:endParaRPr lang="zh-CN" altLang="en-US" sz="2000" b="1" dirty="0">
              <a:solidFill>
                <a:schemeClr val="tx1">
                  <a:lumMod val="75000"/>
                  <a:lumOff val="25000"/>
                </a:schemeClr>
              </a:solidFill>
              <a:cs typeface="+mn-ea"/>
              <a:sym typeface="+mn-lt"/>
            </a:endParaRPr>
          </a:p>
        </p:txBody>
      </p:sp>
      <p:sp>
        <p:nvSpPr>
          <p:cNvPr id="11" name="圆角矩形 10"/>
          <p:cNvSpPr/>
          <p:nvPr/>
        </p:nvSpPr>
        <p:spPr>
          <a:xfrm>
            <a:off x="2386361" y="3121043"/>
            <a:ext cx="7437863" cy="507374"/>
          </a:xfrm>
          <a:prstGeom prst="roundRect">
            <a:avLst/>
          </a:prstGeom>
          <a:solidFill>
            <a:schemeClr val="bg1">
              <a:alpha val="5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圆角矩形 11"/>
          <p:cNvSpPr/>
          <p:nvPr/>
        </p:nvSpPr>
        <p:spPr>
          <a:xfrm rot="2441297">
            <a:off x="2213272" y="3220108"/>
            <a:ext cx="346177" cy="34617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矩形 12"/>
          <p:cNvSpPr/>
          <p:nvPr/>
        </p:nvSpPr>
        <p:spPr>
          <a:xfrm>
            <a:off x="2761487" y="3186532"/>
            <a:ext cx="3518912" cy="400110"/>
          </a:xfrm>
          <a:prstGeom prst="rect">
            <a:avLst/>
          </a:prstGeom>
        </p:spPr>
        <p:txBody>
          <a:bodyPr wrap="none">
            <a:spAutoFit/>
          </a:bodyPr>
          <a:lstStyle/>
          <a:p>
            <a:r>
              <a:rPr lang="zh-CN" altLang="en-US" sz="2000" b="1" dirty="0" smtClean="0">
                <a:solidFill>
                  <a:schemeClr val="tx1">
                    <a:lumMod val="75000"/>
                    <a:lumOff val="25000"/>
                  </a:schemeClr>
                </a:solidFill>
                <a:cs typeface="+mn-ea"/>
                <a:sym typeface="+mn-lt"/>
              </a:rPr>
              <a:t>推动全面从严治党向基层延伸</a:t>
            </a:r>
            <a:endParaRPr lang="zh-CN" altLang="en-US" sz="2000" b="1" dirty="0">
              <a:solidFill>
                <a:schemeClr val="tx1">
                  <a:lumMod val="75000"/>
                  <a:lumOff val="25000"/>
                </a:schemeClr>
              </a:solidFill>
              <a:cs typeface="+mn-ea"/>
              <a:sym typeface="+mn-lt"/>
            </a:endParaRPr>
          </a:p>
        </p:txBody>
      </p:sp>
      <p:sp>
        <p:nvSpPr>
          <p:cNvPr id="14" name="圆角矩形 13"/>
          <p:cNvSpPr/>
          <p:nvPr/>
        </p:nvSpPr>
        <p:spPr>
          <a:xfrm>
            <a:off x="2402573" y="3789009"/>
            <a:ext cx="7437863" cy="792831"/>
          </a:xfrm>
          <a:prstGeom prst="roundRect">
            <a:avLst/>
          </a:prstGeom>
          <a:solidFill>
            <a:schemeClr val="bg1">
              <a:alpha val="5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圆角矩形 14"/>
          <p:cNvSpPr/>
          <p:nvPr/>
        </p:nvSpPr>
        <p:spPr>
          <a:xfrm rot="2441297">
            <a:off x="2229484" y="4014539"/>
            <a:ext cx="346177" cy="34617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2777699" y="3854499"/>
            <a:ext cx="7109639" cy="707886"/>
          </a:xfrm>
          <a:prstGeom prst="rect">
            <a:avLst/>
          </a:prstGeom>
        </p:spPr>
        <p:txBody>
          <a:bodyPr wrap="none">
            <a:spAutoFit/>
          </a:bodyPr>
          <a:lstStyle/>
          <a:p>
            <a:r>
              <a:rPr lang="zh-CN" altLang="en-US" sz="2000" b="1" dirty="0" smtClean="0">
                <a:solidFill>
                  <a:schemeClr val="tx1">
                    <a:lumMod val="75000"/>
                    <a:lumOff val="25000"/>
                  </a:schemeClr>
                </a:solidFill>
                <a:cs typeface="+mn-ea"/>
                <a:sym typeface="+mn-lt"/>
              </a:rPr>
              <a:t>巩固拓展党的群众路线教育实践活动和“三严三实”专题教育</a:t>
            </a:r>
            <a:endParaRPr lang="en-US" altLang="zh-CN" sz="2000" b="1" dirty="0" smtClean="0">
              <a:solidFill>
                <a:schemeClr val="tx1">
                  <a:lumMod val="75000"/>
                  <a:lumOff val="25000"/>
                </a:schemeClr>
              </a:solidFill>
              <a:cs typeface="+mn-ea"/>
              <a:sym typeface="+mn-lt"/>
            </a:endParaRPr>
          </a:p>
          <a:p>
            <a:r>
              <a:rPr lang="zh-CN" altLang="en-US" sz="2000" b="1" dirty="0" smtClean="0">
                <a:solidFill>
                  <a:schemeClr val="tx1">
                    <a:lumMod val="75000"/>
                    <a:lumOff val="25000"/>
                  </a:schemeClr>
                </a:solidFill>
                <a:cs typeface="+mn-ea"/>
                <a:sym typeface="+mn-lt"/>
              </a:rPr>
              <a:t>成果</a:t>
            </a:r>
            <a:endParaRPr lang="zh-CN" altLang="en-US" sz="2000" b="1" dirty="0">
              <a:solidFill>
                <a:schemeClr val="tx1">
                  <a:lumMod val="75000"/>
                  <a:lumOff val="25000"/>
                </a:schemeClr>
              </a:solidFill>
              <a:cs typeface="+mn-ea"/>
              <a:sym typeface="+mn-lt"/>
            </a:endParaRPr>
          </a:p>
        </p:txBody>
      </p:sp>
      <p:sp>
        <p:nvSpPr>
          <p:cNvPr id="17" name="圆角矩形 16"/>
          <p:cNvSpPr/>
          <p:nvPr/>
        </p:nvSpPr>
        <p:spPr>
          <a:xfrm>
            <a:off x="2428513" y="4748808"/>
            <a:ext cx="7437863" cy="792831"/>
          </a:xfrm>
          <a:prstGeom prst="roundRect">
            <a:avLst/>
          </a:prstGeom>
          <a:solidFill>
            <a:schemeClr val="bg1">
              <a:alpha val="5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圆角矩形 17"/>
          <p:cNvSpPr/>
          <p:nvPr/>
        </p:nvSpPr>
        <p:spPr>
          <a:xfrm rot="2441297">
            <a:off x="2255424" y="4974338"/>
            <a:ext cx="346177" cy="34617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a:off x="2803639" y="4814298"/>
            <a:ext cx="7109639" cy="707886"/>
          </a:xfrm>
          <a:prstGeom prst="rect">
            <a:avLst/>
          </a:prstGeom>
        </p:spPr>
        <p:txBody>
          <a:bodyPr wrap="none">
            <a:spAutoFit/>
          </a:bodyPr>
          <a:lstStyle/>
          <a:p>
            <a:r>
              <a:rPr lang="zh-CN" altLang="en-US" sz="2000" b="1" dirty="0" smtClean="0">
                <a:solidFill>
                  <a:schemeClr val="tx1">
                    <a:lumMod val="75000"/>
                    <a:lumOff val="25000"/>
                  </a:schemeClr>
                </a:solidFill>
                <a:cs typeface="+mn-ea"/>
                <a:sym typeface="+mn-lt"/>
              </a:rPr>
              <a:t>进一步解决党员队伍在思想、组织、作风、纪律等方面存在的</a:t>
            </a:r>
            <a:endParaRPr lang="en-US" altLang="zh-CN" sz="2000" b="1" dirty="0" smtClean="0">
              <a:solidFill>
                <a:schemeClr val="tx1">
                  <a:lumMod val="75000"/>
                  <a:lumOff val="25000"/>
                </a:schemeClr>
              </a:solidFill>
              <a:cs typeface="+mn-ea"/>
              <a:sym typeface="+mn-lt"/>
            </a:endParaRPr>
          </a:p>
          <a:p>
            <a:r>
              <a:rPr lang="zh-CN" altLang="en-US" sz="2000" b="1" dirty="0" smtClean="0">
                <a:solidFill>
                  <a:schemeClr val="tx1">
                    <a:lumMod val="75000"/>
                    <a:lumOff val="25000"/>
                  </a:schemeClr>
                </a:solidFill>
                <a:cs typeface="+mn-ea"/>
                <a:sym typeface="+mn-lt"/>
              </a:rPr>
              <a:t>问题</a:t>
            </a:r>
            <a:endParaRPr lang="zh-CN" altLang="en-US" sz="2000" b="1" dirty="0">
              <a:solidFill>
                <a:schemeClr val="tx1">
                  <a:lumMod val="75000"/>
                  <a:lumOff val="25000"/>
                </a:schemeClr>
              </a:solidFill>
              <a:cs typeface="+mn-ea"/>
              <a:sym typeface="+mn-lt"/>
            </a:endParaRPr>
          </a:p>
        </p:txBody>
      </p:sp>
      <p:sp>
        <p:nvSpPr>
          <p:cNvPr id="20" name="圆角矩形 19"/>
          <p:cNvSpPr/>
          <p:nvPr/>
        </p:nvSpPr>
        <p:spPr>
          <a:xfrm>
            <a:off x="2428513" y="5713123"/>
            <a:ext cx="7437863" cy="507374"/>
          </a:xfrm>
          <a:prstGeom prst="roundRect">
            <a:avLst/>
          </a:prstGeom>
          <a:solidFill>
            <a:schemeClr val="bg1">
              <a:alpha val="5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圆角矩形 20"/>
          <p:cNvSpPr/>
          <p:nvPr/>
        </p:nvSpPr>
        <p:spPr>
          <a:xfrm rot="2441297">
            <a:off x="2255424" y="5812188"/>
            <a:ext cx="346177" cy="34617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2803639" y="5782144"/>
            <a:ext cx="3185487" cy="369332"/>
          </a:xfrm>
          <a:prstGeom prst="rect">
            <a:avLst/>
          </a:prstGeom>
        </p:spPr>
        <p:txBody>
          <a:bodyPr wrap="none">
            <a:spAutoFit/>
          </a:bodyPr>
          <a:lstStyle/>
          <a:p>
            <a:r>
              <a:rPr lang="zh-CN" altLang="en-US" b="1" dirty="0" smtClean="0">
                <a:solidFill>
                  <a:schemeClr val="tx1">
                    <a:lumMod val="75000"/>
                    <a:lumOff val="25000"/>
                  </a:schemeClr>
                </a:solidFill>
                <a:cs typeface="+mn-ea"/>
                <a:sym typeface="+mn-lt"/>
              </a:rPr>
              <a:t>保持发展党的先进性和纯洁性</a:t>
            </a:r>
            <a:endParaRPr lang="zh-CN" altLang="en-US" b="1"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par>
                          <p:cTn id="13" fill="hold">
                            <p:stCondLst>
                              <p:cond delay="1799"/>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2299"/>
                            </p:stCondLst>
                            <p:childTnLst>
                              <p:par>
                                <p:cTn id="18" presetID="31"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 calcmode="lin" valueType="num">
                                      <p:cBhvr>
                                        <p:cTn id="22" dur="500" fill="hold"/>
                                        <p:tgtEl>
                                          <p:spTgt spid="9"/>
                                        </p:tgtEl>
                                        <p:attrNameLst>
                                          <p:attrName>style.rotation</p:attrName>
                                        </p:attrNameLst>
                                      </p:cBhvr>
                                      <p:tavLst>
                                        <p:tav tm="0">
                                          <p:val>
                                            <p:fltVal val="90"/>
                                          </p:val>
                                        </p:tav>
                                        <p:tav tm="100000">
                                          <p:val>
                                            <p:fltVal val="0"/>
                                          </p:val>
                                        </p:tav>
                                      </p:tavLst>
                                    </p:anim>
                                    <p:animEffect transition="in" filter="fade">
                                      <p:cBhvr>
                                        <p:cTn id="23" dur="500"/>
                                        <p:tgtEl>
                                          <p:spTgt spid="9"/>
                                        </p:tgtEl>
                                      </p:cBhvr>
                                    </p:animEffect>
                                  </p:childTnLst>
                                </p:cTn>
                              </p:par>
                            </p:childTnLst>
                          </p:cTn>
                        </p:par>
                        <p:par>
                          <p:cTn id="24" fill="hold">
                            <p:stCondLst>
                              <p:cond delay="2799"/>
                            </p:stCondLst>
                            <p:childTnLst>
                              <p:par>
                                <p:cTn id="25" presetID="2" presetClass="entr" presetSubtype="2" decel="100000" fill="hold" grpId="0" nodeType="after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4250"/>
                            </p:stCondLst>
                            <p:childTnLst>
                              <p:par>
                                <p:cTn id="30" presetID="2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par>
                          <p:cTn id="33" fill="hold">
                            <p:stCondLst>
                              <p:cond delay="4750"/>
                            </p:stCondLst>
                            <p:childTnLst>
                              <p:par>
                                <p:cTn id="34" presetID="31"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 calcmode="lin" valueType="num">
                                      <p:cBhvr>
                                        <p:cTn id="38" dur="500" fill="hold"/>
                                        <p:tgtEl>
                                          <p:spTgt spid="12"/>
                                        </p:tgtEl>
                                        <p:attrNameLst>
                                          <p:attrName>style.rotation</p:attrName>
                                        </p:attrNameLst>
                                      </p:cBhvr>
                                      <p:tavLst>
                                        <p:tav tm="0">
                                          <p:val>
                                            <p:fltVal val="90"/>
                                          </p:val>
                                        </p:tav>
                                        <p:tav tm="100000">
                                          <p:val>
                                            <p:fltVal val="0"/>
                                          </p:val>
                                        </p:tav>
                                      </p:tavLst>
                                    </p:anim>
                                    <p:animEffect transition="in" filter="fade">
                                      <p:cBhvr>
                                        <p:cTn id="39" dur="500"/>
                                        <p:tgtEl>
                                          <p:spTgt spid="12"/>
                                        </p:tgtEl>
                                      </p:cBhvr>
                                    </p:animEffect>
                                  </p:childTnLst>
                                </p:cTn>
                              </p:par>
                            </p:childTnLst>
                          </p:cTn>
                        </p:par>
                        <p:par>
                          <p:cTn id="40" fill="hold">
                            <p:stCondLst>
                              <p:cond delay="5250"/>
                            </p:stCondLst>
                            <p:childTnLst>
                              <p:par>
                                <p:cTn id="41" presetID="2" presetClass="entr" presetSubtype="2" decel="100000" fill="hold" grpId="0" nodeType="afterEffect">
                                  <p:stCondLst>
                                    <p:cond delay="0"/>
                                  </p:stCondLst>
                                  <p:iterate type="lt">
                                    <p:tmPct val="10000"/>
                                  </p:iterate>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childTnLst>
                          </p:cTn>
                        </p:par>
                        <p:par>
                          <p:cTn id="45" fill="hold">
                            <p:stCondLst>
                              <p:cond delay="635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par>
                          <p:cTn id="49" fill="hold">
                            <p:stCondLst>
                              <p:cond delay="6850"/>
                            </p:stCondLst>
                            <p:childTnLst>
                              <p:par>
                                <p:cTn id="50" presetID="2" presetClass="entr" presetSubtype="2" decel="100000" fill="hold" grpId="0" nodeType="afterEffect">
                                  <p:stCondLst>
                                    <p:cond delay="0"/>
                                  </p:stCondLst>
                                  <p:iterate type="lt">
                                    <p:tmPct val="10000"/>
                                  </p:iterate>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1+#ppt_w/2"/>
                                          </p:val>
                                        </p:tav>
                                        <p:tav tm="100000">
                                          <p:val>
                                            <p:strVal val="#ppt_x"/>
                                          </p:val>
                                        </p:tav>
                                      </p:tavLst>
                                    </p:anim>
                                    <p:anim calcmode="lin" valueType="num">
                                      <p:cBhvr additive="base">
                                        <p:cTn id="53" dur="500" fill="hold"/>
                                        <p:tgtEl>
                                          <p:spTgt spid="16"/>
                                        </p:tgtEl>
                                        <p:attrNameLst>
                                          <p:attrName>ppt_y</p:attrName>
                                        </p:attrNameLst>
                                      </p:cBhvr>
                                      <p:tavLst>
                                        <p:tav tm="0">
                                          <p:val>
                                            <p:strVal val="#ppt_y"/>
                                          </p:val>
                                        </p:tav>
                                        <p:tav tm="100000">
                                          <p:val>
                                            <p:strVal val="#ppt_y"/>
                                          </p:val>
                                        </p:tav>
                                      </p:tavLst>
                                    </p:anim>
                                  </p:childTnLst>
                                </p:cTn>
                              </p:par>
                            </p:childTnLst>
                          </p:cTn>
                        </p:par>
                        <p:par>
                          <p:cTn id="54" fill="hold">
                            <p:stCondLst>
                              <p:cond delay="8750"/>
                            </p:stCondLst>
                            <p:childTnLst>
                              <p:par>
                                <p:cTn id="55" presetID="31" presetClass="entr" presetSubtype="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 calcmode="lin" valueType="num">
                                      <p:cBhvr>
                                        <p:cTn id="59" dur="500" fill="hold"/>
                                        <p:tgtEl>
                                          <p:spTgt spid="15"/>
                                        </p:tgtEl>
                                        <p:attrNameLst>
                                          <p:attrName>style.rotation</p:attrName>
                                        </p:attrNameLst>
                                      </p:cBhvr>
                                      <p:tavLst>
                                        <p:tav tm="0">
                                          <p:val>
                                            <p:fltVal val="90"/>
                                          </p:val>
                                        </p:tav>
                                        <p:tav tm="100000">
                                          <p:val>
                                            <p:fltVal val="0"/>
                                          </p:val>
                                        </p:tav>
                                      </p:tavLst>
                                    </p:anim>
                                    <p:animEffect transition="in" filter="fade">
                                      <p:cBhvr>
                                        <p:cTn id="60" dur="500"/>
                                        <p:tgtEl>
                                          <p:spTgt spid="15"/>
                                        </p:tgtEl>
                                      </p:cBhvr>
                                    </p:animEffect>
                                  </p:childTnLst>
                                </p:cTn>
                              </p:par>
                            </p:childTnLst>
                          </p:cTn>
                        </p:par>
                        <p:par>
                          <p:cTn id="61" fill="hold">
                            <p:stCondLst>
                              <p:cond delay="9250"/>
                            </p:stCondLst>
                            <p:childTnLst>
                              <p:par>
                                <p:cTn id="62" presetID="22" presetClass="entr" presetSubtype="8"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childTnLst>
                          </p:cTn>
                        </p:par>
                        <p:par>
                          <p:cTn id="65" fill="hold">
                            <p:stCondLst>
                              <p:cond delay="9750"/>
                            </p:stCondLst>
                            <p:childTnLst>
                              <p:par>
                                <p:cTn id="66" presetID="31" presetClass="entr" presetSubtype="0"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 calcmode="lin" valueType="num">
                                      <p:cBhvr>
                                        <p:cTn id="70" dur="500" fill="hold"/>
                                        <p:tgtEl>
                                          <p:spTgt spid="18"/>
                                        </p:tgtEl>
                                        <p:attrNameLst>
                                          <p:attrName>style.rotation</p:attrName>
                                        </p:attrNameLst>
                                      </p:cBhvr>
                                      <p:tavLst>
                                        <p:tav tm="0">
                                          <p:val>
                                            <p:fltVal val="90"/>
                                          </p:val>
                                        </p:tav>
                                        <p:tav tm="100000">
                                          <p:val>
                                            <p:fltVal val="0"/>
                                          </p:val>
                                        </p:tav>
                                      </p:tavLst>
                                    </p:anim>
                                    <p:animEffect transition="in" filter="fade">
                                      <p:cBhvr>
                                        <p:cTn id="71" dur="500"/>
                                        <p:tgtEl>
                                          <p:spTgt spid="18"/>
                                        </p:tgtEl>
                                      </p:cBhvr>
                                    </p:animEffect>
                                  </p:childTnLst>
                                </p:cTn>
                              </p:par>
                            </p:childTnLst>
                          </p:cTn>
                        </p:par>
                        <p:par>
                          <p:cTn id="72" fill="hold">
                            <p:stCondLst>
                              <p:cond delay="10250"/>
                            </p:stCondLst>
                            <p:childTnLst>
                              <p:par>
                                <p:cTn id="73" presetID="2" presetClass="entr" presetSubtype="2" decel="100000" fill="hold" grpId="0" nodeType="afterEffect">
                                  <p:stCondLst>
                                    <p:cond delay="0"/>
                                  </p:stCondLst>
                                  <p:iterate type="lt">
                                    <p:tmPct val="10000"/>
                                  </p:iterate>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1+#ppt_w/2"/>
                                          </p:val>
                                        </p:tav>
                                        <p:tav tm="100000">
                                          <p:val>
                                            <p:strVal val="#ppt_x"/>
                                          </p:val>
                                        </p:tav>
                                      </p:tavLst>
                                    </p:anim>
                                    <p:anim calcmode="lin" valueType="num">
                                      <p:cBhvr additive="base">
                                        <p:cTn id="76" dur="500" fill="hold"/>
                                        <p:tgtEl>
                                          <p:spTgt spid="19"/>
                                        </p:tgtEl>
                                        <p:attrNameLst>
                                          <p:attrName>ppt_y</p:attrName>
                                        </p:attrNameLst>
                                      </p:cBhvr>
                                      <p:tavLst>
                                        <p:tav tm="0">
                                          <p:val>
                                            <p:strVal val="#ppt_y"/>
                                          </p:val>
                                        </p:tav>
                                        <p:tav tm="100000">
                                          <p:val>
                                            <p:strVal val="#ppt_y"/>
                                          </p:val>
                                        </p:tav>
                                      </p:tavLst>
                                    </p:anim>
                                  </p:childTnLst>
                                </p:cTn>
                              </p:par>
                            </p:childTnLst>
                          </p:cTn>
                        </p:par>
                        <p:par>
                          <p:cTn id="77" fill="hold">
                            <p:stCondLst>
                              <p:cond delay="12150"/>
                            </p:stCondLst>
                            <p:childTnLst>
                              <p:par>
                                <p:cTn id="78" presetID="22" presetClass="entr" presetSubtype="8"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wipe(left)">
                                      <p:cBhvr>
                                        <p:cTn id="80" dur="500"/>
                                        <p:tgtEl>
                                          <p:spTgt spid="20"/>
                                        </p:tgtEl>
                                      </p:cBhvr>
                                    </p:animEffect>
                                  </p:childTnLst>
                                </p:cTn>
                              </p:par>
                            </p:childTnLst>
                          </p:cTn>
                        </p:par>
                        <p:par>
                          <p:cTn id="81" fill="hold">
                            <p:stCondLst>
                              <p:cond delay="12650"/>
                            </p:stCondLst>
                            <p:childTnLst>
                              <p:par>
                                <p:cTn id="82" presetID="31" presetClass="entr" presetSubtype="0"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p:cTn id="84" dur="500" fill="hold"/>
                                        <p:tgtEl>
                                          <p:spTgt spid="21"/>
                                        </p:tgtEl>
                                        <p:attrNameLst>
                                          <p:attrName>ppt_w</p:attrName>
                                        </p:attrNameLst>
                                      </p:cBhvr>
                                      <p:tavLst>
                                        <p:tav tm="0">
                                          <p:val>
                                            <p:fltVal val="0"/>
                                          </p:val>
                                        </p:tav>
                                        <p:tav tm="100000">
                                          <p:val>
                                            <p:strVal val="#ppt_w"/>
                                          </p:val>
                                        </p:tav>
                                      </p:tavLst>
                                    </p:anim>
                                    <p:anim calcmode="lin" valueType="num">
                                      <p:cBhvr>
                                        <p:cTn id="85" dur="500" fill="hold"/>
                                        <p:tgtEl>
                                          <p:spTgt spid="21"/>
                                        </p:tgtEl>
                                        <p:attrNameLst>
                                          <p:attrName>ppt_h</p:attrName>
                                        </p:attrNameLst>
                                      </p:cBhvr>
                                      <p:tavLst>
                                        <p:tav tm="0">
                                          <p:val>
                                            <p:fltVal val="0"/>
                                          </p:val>
                                        </p:tav>
                                        <p:tav tm="100000">
                                          <p:val>
                                            <p:strVal val="#ppt_h"/>
                                          </p:val>
                                        </p:tav>
                                      </p:tavLst>
                                    </p:anim>
                                    <p:anim calcmode="lin" valueType="num">
                                      <p:cBhvr>
                                        <p:cTn id="86" dur="500" fill="hold"/>
                                        <p:tgtEl>
                                          <p:spTgt spid="21"/>
                                        </p:tgtEl>
                                        <p:attrNameLst>
                                          <p:attrName>style.rotation</p:attrName>
                                        </p:attrNameLst>
                                      </p:cBhvr>
                                      <p:tavLst>
                                        <p:tav tm="0">
                                          <p:val>
                                            <p:fltVal val="90"/>
                                          </p:val>
                                        </p:tav>
                                        <p:tav tm="100000">
                                          <p:val>
                                            <p:fltVal val="0"/>
                                          </p:val>
                                        </p:tav>
                                      </p:tavLst>
                                    </p:anim>
                                    <p:animEffect transition="in" filter="fade">
                                      <p:cBhvr>
                                        <p:cTn id="87" dur="500"/>
                                        <p:tgtEl>
                                          <p:spTgt spid="21"/>
                                        </p:tgtEl>
                                      </p:cBhvr>
                                    </p:animEffect>
                                  </p:childTnLst>
                                </p:cTn>
                              </p:par>
                            </p:childTnLst>
                          </p:cTn>
                        </p:par>
                        <p:par>
                          <p:cTn id="88" fill="hold">
                            <p:stCondLst>
                              <p:cond delay="13150"/>
                            </p:stCondLst>
                            <p:childTnLst>
                              <p:par>
                                <p:cTn id="89" presetID="2" presetClass="entr" presetSubtype="2" decel="100000" fill="hold" grpId="0" nodeType="afterEffect">
                                  <p:stCondLst>
                                    <p:cond delay="0"/>
                                  </p:stCondLst>
                                  <p:iterate type="lt">
                                    <p:tmPct val="10000"/>
                                  </p:iterate>
                                  <p:childTnLst>
                                    <p:set>
                                      <p:cBhvr>
                                        <p:cTn id="90" dur="1" fill="hold">
                                          <p:stCondLst>
                                            <p:cond delay="0"/>
                                          </p:stCondLst>
                                        </p:cTn>
                                        <p:tgtEl>
                                          <p:spTgt spid="22"/>
                                        </p:tgtEl>
                                        <p:attrNameLst>
                                          <p:attrName>style.visibility</p:attrName>
                                        </p:attrNameLst>
                                      </p:cBhvr>
                                      <p:to>
                                        <p:strVal val="visible"/>
                                      </p:to>
                                    </p:set>
                                    <p:anim calcmode="lin" valueType="num">
                                      <p:cBhvr additive="base">
                                        <p:cTn id="91" dur="500" fill="hold"/>
                                        <p:tgtEl>
                                          <p:spTgt spid="22"/>
                                        </p:tgtEl>
                                        <p:attrNameLst>
                                          <p:attrName>ppt_x</p:attrName>
                                        </p:attrNameLst>
                                      </p:cBhvr>
                                      <p:tavLst>
                                        <p:tav tm="0">
                                          <p:val>
                                            <p:strVal val="1+#ppt_w/2"/>
                                          </p:val>
                                        </p:tav>
                                        <p:tav tm="100000">
                                          <p:val>
                                            <p:strVal val="#ppt_x"/>
                                          </p:val>
                                        </p:tav>
                                      </p:tavLst>
                                    </p:anim>
                                    <p:anim calcmode="lin" valueType="num">
                                      <p:cBhvr additive="base">
                                        <p:cTn id="92"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9" grpId="0" animBg="1"/>
      <p:bldP spid="10" grpId="0"/>
      <p:bldP spid="11" grpId="0" animBg="1"/>
      <p:bldP spid="12" grpId="0" animBg="1"/>
      <p:bldP spid="13" grpId="0"/>
      <p:bldP spid="14" grpId="0" animBg="1"/>
      <p:bldP spid="15" grpId="0" animBg="1"/>
      <p:bldP spid="16" grpId="0"/>
      <p:bldP spid="17" grpId="0" animBg="1"/>
      <p:bldP spid="18" grpId="0" animBg="1"/>
      <p:bldP spid="19" grpId="0"/>
      <p:bldP spid="20" grpId="0" animBg="1"/>
      <p:bldP spid="21" grpId="0" animBg="1"/>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3237" y="2038363"/>
            <a:ext cx="2522928" cy="2018144"/>
          </a:xfrm>
          <a:prstGeom prst="rect">
            <a:avLst/>
          </a:prstGeom>
        </p:spPr>
      </p:pic>
      <p:grpSp>
        <p:nvGrpSpPr>
          <p:cNvPr id="16" name="组合 15"/>
          <p:cNvGrpSpPr/>
          <p:nvPr/>
        </p:nvGrpSpPr>
        <p:grpSpPr bwMode="auto">
          <a:xfrm>
            <a:off x="3401366" y="4061482"/>
            <a:ext cx="5016731" cy="646333"/>
            <a:chOff x="4075558" y="2054456"/>
            <a:chExt cx="5785955" cy="745848"/>
          </a:xfrm>
        </p:grpSpPr>
        <p:sp>
          <p:nvSpPr>
            <p:cNvPr id="17" name="TextBox 124"/>
            <p:cNvSpPr txBox="1"/>
            <p:nvPr/>
          </p:nvSpPr>
          <p:spPr>
            <a:xfrm>
              <a:off x="4856457" y="2054458"/>
              <a:ext cx="5005056" cy="745846"/>
            </a:xfrm>
            <a:prstGeom prst="rect">
              <a:avLst/>
            </a:prstGeom>
            <a:noFill/>
          </p:spPr>
          <p:txBody>
            <a:bodyPr wrap="none">
              <a:spAutoFit/>
            </a:bodyPr>
            <a:lstStyle/>
            <a:p>
              <a:r>
                <a:rPr lang="zh-CN" altLang="en-US" sz="3600" b="1" dirty="0">
                  <a:solidFill>
                    <a:srgbClr val="C00000"/>
                  </a:solidFill>
                  <a:cs typeface="+mn-ea"/>
                  <a:sym typeface="+mn-lt"/>
                </a:rPr>
                <a:t>两学一做的总体要求</a:t>
              </a:r>
            </a:p>
          </p:txBody>
        </p:sp>
        <p:sp>
          <p:nvSpPr>
            <p:cNvPr id="18" name="圆角矩形​​ 10"/>
            <p:cNvSpPr>
              <a:spLocks noChangeArrowheads="1"/>
            </p:cNvSpPr>
            <p:nvPr/>
          </p:nvSpPr>
          <p:spPr bwMode="auto">
            <a:xfrm>
              <a:off x="4075558" y="2054456"/>
              <a:ext cx="727240" cy="726906"/>
            </a:xfrm>
            <a:prstGeom prst="roundRect">
              <a:avLst>
                <a:gd name="adj" fmla="val 16667"/>
              </a:avLst>
            </a:prstGeom>
            <a:solidFill>
              <a:srgbClr val="C00000"/>
            </a:solidFill>
            <a:ln w="25400" algn="ctr">
              <a:solidFill>
                <a:srgbClr val="FF6600"/>
              </a:solidFill>
              <a:round/>
            </a:ln>
          </p:spPr>
          <p:txBody>
            <a:bodyPr anchor="ctr"/>
            <a:lstStyle/>
            <a:p>
              <a:pPr algn="ctr" fontAlgn="auto">
                <a:spcBef>
                  <a:spcPts val="0"/>
                </a:spcBef>
                <a:spcAft>
                  <a:spcPts val="0"/>
                </a:spcAft>
                <a:defRPr/>
              </a:pPr>
              <a:r>
                <a:rPr lang="en-US" altLang="zh-CN" sz="4000" dirty="0" smtClean="0">
                  <a:solidFill>
                    <a:schemeClr val="lt1"/>
                  </a:solidFill>
                  <a:cs typeface="+mn-ea"/>
                  <a:sym typeface="+mn-lt"/>
                </a:rPr>
                <a:t>2</a:t>
              </a:r>
              <a:endParaRPr lang="zh-CN" altLang="en-US" sz="4000" dirty="0">
                <a:solidFill>
                  <a:schemeClr val="lt1"/>
                </a:solidFill>
                <a:cs typeface="+mn-ea"/>
                <a:sym typeface="+mn-lt"/>
              </a:endParaRPr>
            </a:p>
          </p:txBody>
        </p:sp>
      </p:grpSp>
      <p:sp>
        <p:nvSpPr>
          <p:cNvPr id="2" name="圆角矩形 1"/>
          <p:cNvSpPr/>
          <p:nvPr/>
        </p:nvSpPr>
        <p:spPr>
          <a:xfrm>
            <a:off x="2720051" y="1927787"/>
            <a:ext cx="6910086" cy="3495555"/>
          </a:xfrm>
          <a:prstGeom prst="roundRect">
            <a:avLst/>
          </a:prstGeom>
          <a:noFill/>
          <a:ln>
            <a:solidFill>
              <a:srgbClr val="C802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947278976"/>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anim calcmode="lin" valueType="num">
                                      <p:cBhvr>
                                        <p:cTn id="14" dur="500" fill="hold"/>
                                        <p:tgtEl>
                                          <p:spTgt spid="14"/>
                                        </p:tgtEl>
                                        <p:attrNameLst>
                                          <p:attrName>ppt_x</p:attrName>
                                        </p:attrNameLst>
                                      </p:cBhvr>
                                      <p:tavLst>
                                        <p:tav tm="0">
                                          <p:val>
                                            <p:strVal val="#ppt_x"/>
                                          </p:val>
                                        </p:tav>
                                        <p:tav tm="100000">
                                          <p:val>
                                            <p:strVal val="#ppt_x"/>
                                          </p:val>
                                        </p:tav>
                                      </p:tavLst>
                                    </p:anim>
                                    <p:anim calcmode="lin" valueType="num">
                                      <p:cBhvr>
                                        <p:cTn id="15" dur="5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5062538" cy="422275"/>
          </a:xfrm>
        </p:spPr>
        <p:txBody>
          <a:bodyPr>
            <a:normAutofit fontScale="92500" lnSpcReduction="10000"/>
          </a:bodyPr>
          <a:lstStyle/>
          <a:p>
            <a:r>
              <a:rPr lang="zh-CN" altLang="en-US" b="1" dirty="0">
                <a:cs typeface="+mn-ea"/>
                <a:sym typeface="+mn-lt"/>
              </a:rPr>
              <a:t>总体要求：</a:t>
            </a:r>
            <a:r>
              <a:rPr lang="zh-CN" altLang="en-US" b="1" dirty="0">
                <a:solidFill>
                  <a:srgbClr val="C00000"/>
                </a:solidFill>
                <a:cs typeface="+mn-ea"/>
                <a:sym typeface="+mn-lt"/>
              </a:rPr>
              <a:t>基础在学 关键在做</a:t>
            </a:r>
          </a:p>
          <a:p>
            <a:endParaRPr lang="zh-CN" altLang="en-US" b="1" dirty="0">
              <a:cs typeface="+mn-ea"/>
              <a:sym typeface="+mn-lt"/>
            </a:endParaRPr>
          </a:p>
        </p:txBody>
      </p:sp>
      <p:sp>
        <p:nvSpPr>
          <p:cNvPr id="3" name="Round Same Side Corner Rectangle 23"/>
          <p:cNvSpPr/>
          <p:nvPr/>
        </p:nvSpPr>
        <p:spPr>
          <a:xfrm rot="16200000">
            <a:off x="1460600" y="2387775"/>
            <a:ext cx="609215" cy="634406"/>
          </a:xfrm>
          <a:prstGeom prst="round2Same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cs typeface="+mn-ea"/>
                <a:sym typeface="+mn-lt"/>
              </a:rPr>
              <a:t>01</a:t>
            </a:r>
            <a:endParaRPr lang="en-US" sz="2800" dirty="0">
              <a:solidFill>
                <a:schemeClr val="bg1">
                  <a:lumMod val="50000"/>
                  <a:lumOff val="50000"/>
                </a:schemeClr>
              </a:solidFill>
              <a:cs typeface="+mn-ea"/>
              <a:sym typeface="+mn-lt"/>
            </a:endParaRPr>
          </a:p>
        </p:txBody>
      </p:sp>
      <p:sp>
        <p:nvSpPr>
          <p:cNvPr id="4" name="五边形 3"/>
          <p:cNvSpPr/>
          <p:nvPr/>
        </p:nvSpPr>
        <p:spPr>
          <a:xfrm>
            <a:off x="2186403" y="2436699"/>
            <a:ext cx="8971222" cy="559702"/>
          </a:xfrm>
          <a:prstGeom prst="homePlat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smtClean="0">
                <a:solidFill>
                  <a:schemeClr val="tx1">
                    <a:lumMod val="75000"/>
                    <a:lumOff val="25000"/>
                  </a:schemeClr>
                </a:solidFill>
                <a:cs typeface="+mn-ea"/>
                <a:sym typeface="+mn-lt"/>
              </a:rPr>
              <a:t>进一步坚定理想信念，提高党性觉悟</a:t>
            </a:r>
            <a:endParaRPr lang="zh-CN" altLang="en-US" sz="2000" b="1" dirty="0">
              <a:solidFill>
                <a:schemeClr val="tx1">
                  <a:lumMod val="75000"/>
                  <a:lumOff val="25000"/>
                </a:schemeClr>
              </a:solidFill>
              <a:cs typeface="+mn-ea"/>
              <a:sym typeface="+mn-lt"/>
            </a:endParaRPr>
          </a:p>
        </p:txBody>
      </p:sp>
      <p:sp>
        <p:nvSpPr>
          <p:cNvPr id="5" name="Round Same Side Corner Rectangle 23"/>
          <p:cNvSpPr/>
          <p:nvPr/>
        </p:nvSpPr>
        <p:spPr>
          <a:xfrm rot="16200000">
            <a:off x="1460599" y="3213247"/>
            <a:ext cx="609215" cy="634406"/>
          </a:xfrm>
          <a:prstGeom prst="round2Same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cs typeface="+mn-ea"/>
                <a:sym typeface="+mn-lt"/>
              </a:rPr>
              <a:t>02</a:t>
            </a:r>
            <a:endParaRPr lang="en-US" sz="2800" dirty="0">
              <a:solidFill>
                <a:schemeClr val="bg1">
                  <a:lumMod val="50000"/>
                  <a:lumOff val="50000"/>
                </a:schemeClr>
              </a:solidFill>
              <a:cs typeface="+mn-ea"/>
              <a:sym typeface="+mn-lt"/>
            </a:endParaRPr>
          </a:p>
        </p:txBody>
      </p:sp>
      <p:sp>
        <p:nvSpPr>
          <p:cNvPr id="6" name="五边形 5"/>
          <p:cNvSpPr/>
          <p:nvPr/>
        </p:nvSpPr>
        <p:spPr>
          <a:xfrm>
            <a:off x="2175651" y="3242715"/>
            <a:ext cx="9050068" cy="592343"/>
          </a:xfrm>
          <a:prstGeom prst="homePlat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smtClean="0">
                <a:solidFill>
                  <a:schemeClr val="tx1">
                    <a:lumMod val="75000"/>
                    <a:lumOff val="25000"/>
                  </a:schemeClr>
                </a:solidFill>
                <a:cs typeface="+mn-ea"/>
                <a:sym typeface="+mn-lt"/>
              </a:rPr>
              <a:t>进一步增强政治意识、大局意识、核心意识、看齐意识，坚定正确政治方向</a:t>
            </a:r>
            <a:endParaRPr lang="zh-CN" altLang="en-US" sz="2000" b="1" dirty="0">
              <a:solidFill>
                <a:schemeClr val="tx1">
                  <a:lumMod val="75000"/>
                  <a:lumOff val="25000"/>
                </a:schemeClr>
              </a:solidFill>
              <a:cs typeface="+mn-ea"/>
              <a:sym typeface="+mn-lt"/>
            </a:endParaRPr>
          </a:p>
        </p:txBody>
      </p:sp>
      <p:sp>
        <p:nvSpPr>
          <p:cNvPr id="7" name="Round Same Side Corner Rectangle 23"/>
          <p:cNvSpPr/>
          <p:nvPr/>
        </p:nvSpPr>
        <p:spPr>
          <a:xfrm rot="16200000">
            <a:off x="1462393" y="4068100"/>
            <a:ext cx="609215" cy="634406"/>
          </a:xfrm>
          <a:prstGeom prst="round2Same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cs typeface="+mn-ea"/>
                <a:sym typeface="+mn-lt"/>
              </a:rPr>
              <a:t>03</a:t>
            </a:r>
            <a:endParaRPr lang="en-US" sz="2800" dirty="0">
              <a:solidFill>
                <a:schemeClr val="bg1">
                  <a:lumMod val="50000"/>
                  <a:lumOff val="50000"/>
                </a:schemeClr>
              </a:solidFill>
              <a:cs typeface="+mn-ea"/>
              <a:sym typeface="+mn-lt"/>
            </a:endParaRPr>
          </a:p>
        </p:txBody>
      </p:sp>
      <p:sp>
        <p:nvSpPr>
          <p:cNvPr id="8" name="五边形 7"/>
          <p:cNvSpPr/>
          <p:nvPr/>
        </p:nvSpPr>
        <p:spPr>
          <a:xfrm>
            <a:off x="2206627" y="4107296"/>
            <a:ext cx="8999636" cy="582616"/>
          </a:xfrm>
          <a:prstGeom prst="homePlat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smtClean="0">
                <a:solidFill>
                  <a:schemeClr val="tx1">
                    <a:lumMod val="75000"/>
                    <a:lumOff val="25000"/>
                  </a:schemeClr>
                </a:solidFill>
                <a:cs typeface="+mn-ea"/>
                <a:sym typeface="+mn-lt"/>
              </a:rPr>
              <a:t>进一步树立清风正气，严守政治纪律政治规矩</a:t>
            </a:r>
            <a:endParaRPr lang="zh-CN" altLang="en-US" sz="2000" b="1" dirty="0">
              <a:solidFill>
                <a:schemeClr val="tx1">
                  <a:lumMod val="75000"/>
                  <a:lumOff val="25000"/>
                </a:schemeClr>
              </a:solidFill>
              <a:cs typeface="+mn-ea"/>
              <a:sym typeface="+mn-lt"/>
            </a:endParaRPr>
          </a:p>
        </p:txBody>
      </p:sp>
      <p:sp>
        <p:nvSpPr>
          <p:cNvPr id="9" name="Round Same Side Corner Rectangle 23"/>
          <p:cNvSpPr/>
          <p:nvPr/>
        </p:nvSpPr>
        <p:spPr>
          <a:xfrm rot="16200000">
            <a:off x="1461095" y="4952138"/>
            <a:ext cx="609215" cy="634406"/>
          </a:xfrm>
          <a:prstGeom prst="round2Same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cs typeface="+mn-ea"/>
                <a:sym typeface="+mn-lt"/>
              </a:rPr>
              <a:t>04</a:t>
            </a:r>
            <a:endParaRPr lang="en-US" sz="2800" dirty="0">
              <a:solidFill>
                <a:schemeClr val="bg1">
                  <a:lumMod val="50000"/>
                  <a:lumOff val="50000"/>
                </a:schemeClr>
              </a:solidFill>
              <a:cs typeface="+mn-ea"/>
              <a:sym typeface="+mn-lt"/>
            </a:endParaRPr>
          </a:p>
        </p:txBody>
      </p:sp>
      <p:sp>
        <p:nvSpPr>
          <p:cNvPr id="10" name="五边形 9"/>
          <p:cNvSpPr/>
          <p:nvPr/>
        </p:nvSpPr>
        <p:spPr>
          <a:xfrm>
            <a:off x="2205334" y="4981605"/>
            <a:ext cx="9000929" cy="592344"/>
          </a:xfrm>
          <a:prstGeom prst="homePlat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smtClean="0">
                <a:solidFill>
                  <a:schemeClr val="tx1">
                    <a:lumMod val="75000"/>
                    <a:lumOff val="25000"/>
                  </a:schemeClr>
                </a:solidFill>
                <a:cs typeface="+mn-ea"/>
                <a:sym typeface="+mn-lt"/>
              </a:rPr>
              <a:t>进一步坚定理想信念，提高党性觉悟</a:t>
            </a:r>
            <a:endParaRPr lang="zh-CN" altLang="en-US" sz="2000" b="1" dirty="0">
              <a:solidFill>
                <a:schemeClr val="tx1">
                  <a:lumMod val="75000"/>
                  <a:lumOff val="25000"/>
                </a:schemeClr>
              </a:solidFill>
              <a:cs typeface="+mn-ea"/>
              <a:sym typeface="+mn-lt"/>
            </a:endParaRPr>
          </a:p>
        </p:txBody>
      </p:sp>
      <p:grpSp>
        <p:nvGrpSpPr>
          <p:cNvPr id="11" name="组合 10"/>
          <p:cNvGrpSpPr/>
          <p:nvPr/>
        </p:nvGrpSpPr>
        <p:grpSpPr>
          <a:xfrm>
            <a:off x="3196853" y="1187918"/>
            <a:ext cx="5010441" cy="1209594"/>
            <a:chOff x="2115188" y="1232523"/>
            <a:chExt cx="5010441" cy="1209594"/>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923" y="1496481"/>
              <a:ext cx="4685706" cy="787302"/>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5188" y="1232523"/>
              <a:ext cx="1299862" cy="1209594"/>
            </a:xfrm>
            <a:prstGeom prst="rect">
              <a:avLst/>
            </a:prstGeom>
          </p:spPr>
        </p:pic>
      </p:grpSp>
      <p:sp>
        <p:nvSpPr>
          <p:cNvPr id="14" name="TextBox 46"/>
          <p:cNvSpPr txBox="1"/>
          <p:nvPr/>
        </p:nvSpPr>
        <p:spPr>
          <a:xfrm>
            <a:off x="4537283" y="1511210"/>
            <a:ext cx="3449124" cy="646331"/>
          </a:xfrm>
          <a:prstGeom prst="rect">
            <a:avLst/>
          </a:prstGeom>
          <a:noFill/>
        </p:spPr>
        <p:txBody>
          <a:bodyPr wrap="square" rtlCol="0">
            <a:spAutoFit/>
          </a:bodyPr>
          <a:lstStyle/>
          <a:p>
            <a:r>
              <a:rPr lang="zh-CN" altLang="en-US" sz="3600" b="1" dirty="0" smtClean="0">
                <a:solidFill>
                  <a:schemeClr val="bg1"/>
                </a:solidFill>
                <a:cs typeface="+mn-ea"/>
                <a:sym typeface="+mn-lt"/>
              </a:rPr>
              <a:t>实现四个不一样</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childTnLst>
                                    </p:cTn>
                                  </p:par>
                                </p:childTnLst>
                              </p:cTn>
                            </p:par>
                            <p:par>
                              <p:cTn id="13" fill="hold">
                                <p:stCondLst>
                                  <p:cond delay="2099"/>
                                </p:stCondLst>
                                <p:childTnLst>
                                  <p:par>
                                    <p:cTn id="14" presetID="2" presetClass="entr" presetSubtype="8" fill="hold" grpId="0" nodeType="afterEffect" p14:presetBounceEnd="41000">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14:bounceEnd="41000">
                                          <p:cBhvr additive="base">
                                            <p:cTn id="16" dur="1000" fill="hold"/>
                                            <p:tgtEl>
                                              <p:spTgt spid="3"/>
                                            </p:tgtEl>
                                            <p:attrNameLst>
                                              <p:attrName>ppt_x</p:attrName>
                                            </p:attrNameLst>
                                          </p:cBhvr>
                                          <p:tavLst>
                                            <p:tav tm="0">
                                              <p:val>
                                                <p:strVal val="0-#ppt_w/2"/>
                                              </p:val>
                                            </p:tav>
                                            <p:tav tm="100000">
                                              <p:val>
                                                <p:strVal val="#ppt_x"/>
                                              </p:val>
                                            </p:tav>
                                          </p:tavLst>
                                        </p:anim>
                                        <p:anim calcmode="lin" valueType="num" p14:bounceEnd="41000">
                                          <p:cBhvr additive="base">
                                            <p:cTn id="17" dur="10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14:presetBounceEnd="41000">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14:bounceEnd="41000">
                                          <p:cBhvr additive="base">
                                            <p:cTn id="20" dur="1000" fill="hold"/>
                                            <p:tgtEl>
                                              <p:spTgt spid="4"/>
                                            </p:tgtEl>
                                            <p:attrNameLst>
                                              <p:attrName>ppt_x</p:attrName>
                                            </p:attrNameLst>
                                          </p:cBhvr>
                                          <p:tavLst>
                                            <p:tav tm="0">
                                              <p:val>
                                                <p:strVal val="1+#ppt_w/2"/>
                                              </p:val>
                                            </p:tav>
                                            <p:tav tm="100000">
                                              <p:val>
                                                <p:strVal val="#ppt_x"/>
                                              </p:val>
                                            </p:tav>
                                          </p:tavLst>
                                        </p:anim>
                                        <p:anim calcmode="lin" valueType="num" p14:bounceEnd="41000">
                                          <p:cBhvr additive="base">
                                            <p:cTn id="21" dur="10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3099"/>
                                </p:stCondLst>
                                <p:childTnLst>
                                  <p:par>
                                    <p:cTn id="23" presetID="2" presetClass="entr" presetSubtype="8" fill="hold" grpId="0" nodeType="afterEffect" p14:presetBounceEnd="41000">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14:bounceEnd="41000">
                                          <p:cBhvr additive="base">
                                            <p:cTn id="25" dur="1000" fill="hold"/>
                                            <p:tgtEl>
                                              <p:spTgt spid="5"/>
                                            </p:tgtEl>
                                            <p:attrNameLst>
                                              <p:attrName>ppt_x</p:attrName>
                                            </p:attrNameLst>
                                          </p:cBhvr>
                                          <p:tavLst>
                                            <p:tav tm="0">
                                              <p:val>
                                                <p:strVal val="0-#ppt_w/2"/>
                                              </p:val>
                                            </p:tav>
                                            <p:tav tm="100000">
                                              <p:val>
                                                <p:strVal val="#ppt_x"/>
                                              </p:val>
                                            </p:tav>
                                          </p:tavLst>
                                        </p:anim>
                                        <p:anim calcmode="lin" valueType="num" p14:bounceEnd="41000">
                                          <p:cBhvr additive="base">
                                            <p:cTn id="26" dur="1000" fill="hold"/>
                                            <p:tgtEl>
                                              <p:spTgt spid="5"/>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14:presetBounceEnd="41000">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14:bounceEnd="41000">
                                          <p:cBhvr additive="base">
                                            <p:cTn id="29" dur="1000" fill="hold"/>
                                            <p:tgtEl>
                                              <p:spTgt spid="6"/>
                                            </p:tgtEl>
                                            <p:attrNameLst>
                                              <p:attrName>ppt_x</p:attrName>
                                            </p:attrNameLst>
                                          </p:cBhvr>
                                          <p:tavLst>
                                            <p:tav tm="0">
                                              <p:val>
                                                <p:strVal val="1+#ppt_w/2"/>
                                              </p:val>
                                            </p:tav>
                                            <p:tav tm="100000">
                                              <p:val>
                                                <p:strVal val="#ppt_x"/>
                                              </p:val>
                                            </p:tav>
                                          </p:tavLst>
                                        </p:anim>
                                        <p:anim calcmode="lin" valueType="num" p14:bounceEnd="41000">
                                          <p:cBhvr additive="base">
                                            <p:cTn id="30" dur="1000" fill="hold"/>
                                            <p:tgtEl>
                                              <p:spTgt spid="6"/>
                                            </p:tgtEl>
                                            <p:attrNameLst>
                                              <p:attrName>ppt_y</p:attrName>
                                            </p:attrNameLst>
                                          </p:cBhvr>
                                          <p:tavLst>
                                            <p:tav tm="0">
                                              <p:val>
                                                <p:strVal val="#ppt_y"/>
                                              </p:val>
                                            </p:tav>
                                            <p:tav tm="100000">
                                              <p:val>
                                                <p:strVal val="#ppt_y"/>
                                              </p:val>
                                            </p:tav>
                                          </p:tavLst>
                                        </p:anim>
                                      </p:childTnLst>
                                    </p:cTn>
                                  </p:par>
                                </p:childTnLst>
                              </p:cTn>
                            </p:par>
                            <p:par>
                              <p:cTn id="31" fill="hold">
                                <p:stCondLst>
                                  <p:cond delay="4099"/>
                                </p:stCondLst>
                                <p:childTnLst>
                                  <p:par>
                                    <p:cTn id="32" presetID="2" presetClass="entr" presetSubtype="8" fill="hold" grpId="0" nodeType="afterEffect" p14:presetBounceEnd="41000">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14:bounceEnd="41000">
                                          <p:cBhvr additive="base">
                                            <p:cTn id="34" dur="1000" fill="hold"/>
                                            <p:tgtEl>
                                              <p:spTgt spid="7"/>
                                            </p:tgtEl>
                                            <p:attrNameLst>
                                              <p:attrName>ppt_x</p:attrName>
                                            </p:attrNameLst>
                                          </p:cBhvr>
                                          <p:tavLst>
                                            <p:tav tm="0">
                                              <p:val>
                                                <p:strVal val="0-#ppt_w/2"/>
                                              </p:val>
                                            </p:tav>
                                            <p:tav tm="100000">
                                              <p:val>
                                                <p:strVal val="#ppt_x"/>
                                              </p:val>
                                            </p:tav>
                                          </p:tavLst>
                                        </p:anim>
                                        <p:anim calcmode="lin" valueType="num" p14:bounceEnd="41000">
                                          <p:cBhvr additive="base">
                                            <p:cTn id="35" dur="1000" fill="hold"/>
                                            <p:tgtEl>
                                              <p:spTgt spid="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14:presetBounceEnd="41000">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14:bounceEnd="41000">
                                          <p:cBhvr additive="base">
                                            <p:cTn id="38" dur="1000" fill="hold"/>
                                            <p:tgtEl>
                                              <p:spTgt spid="8"/>
                                            </p:tgtEl>
                                            <p:attrNameLst>
                                              <p:attrName>ppt_x</p:attrName>
                                            </p:attrNameLst>
                                          </p:cBhvr>
                                          <p:tavLst>
                                            <p:tav tm="0">
                                              <p:val>
                                                <p:strVal val="1+#ppt_w/2"/>
                                              </p:val>
                                            </p:tav>
                                            <p:tav tm="100000">
                                              <p:val>
                                                <p:strVal val="#ppt_x"/>
                                              </p:val>
                                            </p:tav>
                                          </p:tavLst>
                                        </p:anim>
                                        <p:anim calcmode="lin" valueType="num" p14:bounceEnd="41000">
                                          <p:cBhvr additive="base">
                                            <p:cTn id="39" dur="1000" fill="hold"/>
                                            <p:tgtEl>
                                              <p:spTgt spid="8"/>
                                            </p:tgtEl>
                                            <p:attrNameLst>
                                              <p:attrName>ppt_y</p:attrName>
                                            </p:attrNameLst>
                                          </p:cBhvr>
                                          <p:tavLst>
                                            <p:tav tm="0">
                                              <p:val>
                                                <p:strVal val="#ppt_y"/>
                                              </p:val>
                                            </p:tav>
                                            <p:tav tm="100000">
                                              <p:val>
                                                <p:strVal val="#ppt_y"/>
                                              </p:val>
                                            </p:tav>
                                          </p:tavLst>
                                        </p:anim>
                                      </p:childTnLst>
                                    </p:cTn>
                                  </p:par>
                                </p:childTnLst>
                              </p:cTn>
                            </p:par>
                            <p:par>
                              <p:cTn id="40" fill="hold">
                                <p:stCondLst>
                                  <p:cond delay="5099"/>
                                </p:stCondLst>
                                <p:childTnLst>
                                  <p:par>
                                    <p:cTn id="41" presetID="2" presetClass="entr" presetSubtype="8" fill="hold" grpId="0" nodeType="afterEffect" p14:presetBounceEnd="41000">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14:bounceEnd="41000">
                                          <p:cBhvr additive="base">
                                            <p:cTn id="43" dur="1000" fill="hold"/>
                                            <p:tgtEl>
                                              <p:spTgt spid="9"/>
                                            </p:tgtEl>
                                            <p:attrNameLst>
                                              <p:attrName>ppt_x</p:attrName>
                                            </p:attrNameLst>
                                          </p:cBhvr>
                                          <p:tavLst>
                                            <p:tav tm="0">
                                              <p:val>
                                                <p:strVal val="0-#ppt_w/2"/>
                                              </p:val>
                                            </p:tav>
                                            <p:tav tm="100000">
                                              <p:val>
                                                <p:strVal val="#ppt_x"/>
                                              </p:val>
                                            </p:tav>
                                          </p:tavLst>
                                        </p:anim>
                                        <p:anim calcmode="lin" valueType="num" p14:bounceEnd="41000">
                                          <p:cBhvr additive="base">
                                            <p:cTn id="44" dur="1000" fill="hold"/>
                                            <p:tgtEl>
                                              <p:spTgt spid="9"/>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41000">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14:bounceEnd="41000">
                                          <p:cBhvr additive="base">
                                            <p:cTn id="47" dur="1000" fill="hold"/>
                                            <p:tgtEl>
                                              <p:spTgt spid="10"/>
                                            </p:tgtEl>
                                            <p:attrNameLst>
                                              <p:attrName>ppt_x</p:attrName>
                                            </p:attrNameLst>
                                          </p:cBhvr>
                                          <p:tavLst>
                                            <p:tav tm="0">
                                              <p:val>
                                                <p:strVal val="1+#ppt_w/2"/>
                                              </p:val>
                                            </p:tav>
                                            <p:tav tm="100000">
                                              <p:val>
                                                <p:strVal val="#ppt_x"/>
                                              </p:val>
                                            </p:tav>
                                          </p:tavLst>
                                        </p:anim>
                                        <p:anim calcmode="lin" valueType="num" p14:bounceEnd="41000">
                                          <p:cBhvr additive="base">
                                            <p:cTn id="4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childTnLst>
                                    </p:cTn>
                                  </p:par>
                                </p:childTnLst>
                              </p:cTn>
                            </p:par>
                            <p:par>
                              <p:cTn id="13" fill="hold">
                                <p:stCondLst>
                                  <p:cond delay="2099"/>
                                </p:stCondLst>
                                <p:childTnLst>
                                  <p:par>
                                    <p:cTn id="14" presetID="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000" fill="hold"/>
                                            <p:tgtEl>
                                              <p:spTgt spid="3"/>
                                            </p:tgtEl>
                                            <p:attrNameLst>
                                              <p:attrName>ppt_x</p:attrName>
                                            </p:attrNameLst>
                                          </p:cBhvr>
                                          <p:tavLst>
                                            <p:tav tm="0">
                                              <p:val>
                                                <p:strVal val="0-#ppt_w/2"/>
                                              </p:val>
                                            </p:tav>
                                            <p:tav tm="100000">
                                              <p:val>
                                                <p:strVal val="#ppt_x"/>
                                              </p:val>
                                            </p:tav>
                                          </p:tavLst>
                                        </p:anim>
                                        <p:anim calcmode="lin" valueType="num">
                                          <p:cBhvr additive="base">
                                            <p:cTn id="17" dur="10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1000" fill="hold"/>
                                            <p:tgtEl>
                                              <p:spTgt spid="4"/>
                                            </p:tgtEl>
                                            <p:attrNameLst>
                                              <p:attrName>ppt_x</p:attrName>
                                            </p:attrNameLst>
                                          </p:cBhvr>
                                          <p:tavLst>
                                            <p:tav tm="0">
                                              <p:val>
                                                <p:strVal val="1+#ppt_w/2"/>
                                              </p:val>
                                            </p:tav>
                                            <p:tav tm="100000">
                                              <p:val>
                                                <p:strVal val="#ppt_x"/>
                                              </p:val>
                                            </p:tav>
                                          </p:tavLst>
                                        </p:anim>
                                        <p:anim calcmode="lin" valueType="num">
                                          <p:cBhvr additive="base">
                                            <p:cTn id="21" dur="10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3099"/>
                                </p:stCondLst>
                                <p:childTnLst>
                                  <p:par>
                                    <p:cTn id="23" presetID="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1000" fill="hold"/>
                                            <p:tgtEl>
                                              <p:spTgt spid="5"/>
                                            </p:tgtEl>
                                            <p:attrNameLst>
                                              <p:attrName>ppt_x</p:attrName>
                                            </p:attrNameLst>
                                          </p:cBhvr>
                                          <p:tavLst>
                                            <p:tav tm="0">
                                              <p:val>
                                                <p:strVal val="0-#ppt_w/2"/>
                                              </p:val>
                                            </p:tav>
                                            <p:tav tm="100000">
                                              <p:val>
                                                <p:strVal val="#ppt_x"/>
                                              </p:val>
                                            </p:tav>
                                          </p:tavLst>
                                        </p:anim>
                                        <p:anim calcmode="lin" valueType="num">
                                          <p:cBhvr additive="base">
                                            <p:cTn id="26" dur="1000" fill="hold"/>
                                            <p:tgtEl>
                                              <p:spTgt spid="5"/>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1000" fill="hold"/>
                                            <p:tgtEl>
                                              <p:spTgt spid="6"/>
                                            </p:tgtEl>
                                            <p:attrNameLst>
                                              <p:attrName>ppt_x</p:attrName>
                                            </p:attrNameLst>
                                          </p:cBhvr>
                                          <p:tavLst>
                                            <p:tav tm="0">
                                              <p:val>
                                                <p:strVal val="1+#ppt_w/2"/>
                                              </p:val>
                                            </p:tav>
                                            <p:tav tm="100000">
                                              <p:val>
                                                <p:strVal val="#ppt_x"/>
                                              </p:val>
                                            </p:tav>
                                          </p:tavLst>
                                        </p:anim>
                                        <p:anim calcmode="lin" valueType="num">
                                          <p:cBhvr additive="base">
                                            <p:cTn id="30" dur="1000" fill="hold"/>
                                            <p:tgtEl>
                                              <p:spTgt spid="6"/>
                                            </p:tgtEl>
                                            <p:attrNameLst>
                                              <p:attrName>ppt_y</p:attrName>
                                            </p:attrNameLst>
                                          </p:cBhvr>
                                          <p:tavLst>
                                            <p:tav tm="0">
                                              <p:val>
                                                <p:strVal val="#ppt_y"/>
                                              </p:val>
                                            </p:tav>
                                            <p:tav tm="100000">
                                              <p:val>
                                                <p:strVal val="#ppt_y"/>
                                              </p:val>
                                            </p:tav>
                                          </p:tavLst>
                                        </p:anim>
                                      </p:childTnLst>
                                    </p:cTn>
                                  </p:par>
                                </p:childTnLst>
                              </p:cTn>
                            </p:par>
                            <p:par>
                              <p:cTn id="31" fill="hold">
                                <p:stCondLst>
                                  <p:cond delay="4099"/>
                                </p:stCondLst>
                                <p:childTnLst>
                                  <p:par>
                                    <p:cTn id="32" presetID="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1000" fill="hold"/>
                                            <p:tgtEl>
                                              <p:spTgt spid="7"/>
                                            </p:tgtEl>
                                            <p:attrNameLst>
                                              <p:attrName>ppt_x</p:attrName>
                                            </p:attrNameLst>
                                          </p:cBhvr>
                                          <p:tavLst>
                                            <p:tav tm="0">
                                              <p:val>
                                                <p:strVal val="0-#ppt_w/2"/>
                                              </p:val>
                                            </p:tav>
                                            <p:tav tm="100000">
                                              <p:val>
                                                <p:strVal val="#ppt_x"/>
                                              </p:val>
                                            </p:tav>
                                          </p:tavLst>
                                        </p:anim>
                                        <p:anim calcmode="lin" valueType="num">
                                          <p:cBhvr additive="base">
                                            <p:cTn id="35" dur="1000" fill="hold"/>
                                            <p:tgtEl>
                                              <p:spTgt spid="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1000" fill="hold"/>
                                            <p:tgtEl>
                                              <p:spTgt spid="8"/>
                                            </p:tgtEl>
                                            <p:attrNameLst>
                                              <p:attrName>ppt_x</p:attrName>
                                            </p:attrNameLst>
                                          </p:cBhvr>
                                          <p:tavLst>
                                            <p:tav tm="0">
                                              <p:val>
                                                <p:strVal val="1+#ppt_w/2"/>
                                              </p:val>
                                            </p:tav>
                                            <p:tav tm="100000">
                                              <p:val>
                                                <p:strVal val="#ppt_x"/>
                                              </p:val>
                                            </p:tav>
                                          </p:tavLst>
                                        </p:anim>
                                        <p:anim calcmode="lin" valueType="num">
                                          <p:cBhvr additive="base">
                                            <p:cTn id="39" dur="1000" fill="hold"/>
                                            <p:tgtEl>
                                              <p:spTgt spid="8"/>
                                            </p:tgtEl>
                                            <p:attrNameLst>
                                              <p:attrName>ppt_y</p:attrName>
                                            </p:attrNameLst>
                                          </p:cBhvr>
                                          <p:tavLst>
                                            <p:tav tm="0">
                                              <p:val>
                                                <p:strVal val="#ppt_y"/>
                                              </p:val>
                                            </p:tav>
                                            <p:tav tm="100000">
                                              <p:val>
                                                <p:strVal val="#ppt_y"/>
                                              </p:val>
                                            </p:tav>
                                          </p:tavLst>
                                        </p:anim>
                                      </p:childTnLst>
                                    </p:cTn>
                                  </p:par>
                                </p:childTnLst>
                              </p:cTn>
                            </p:par>
                            <p:par>
                              <p:cTn id="40" fill="hold">
                                <p:stCondLst>
                                  <p:cond delay="5099"/>
                                </p:stCondLst>
                                <p:childTnLst>
                                  <p:par>
                                    <p:cTn id="41" presetID="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000" fill="hold"/>
                                            <p:tgtEl>
                                              <p:spTgt spid="9"/>
                                            </p:tgtEl>
                                            <p:attrNameLst>
                                              <p:attrName>ppt_x</p:attrName>
                                            </p:attrNameLst>
                                          </p:cBhvr>
                                          <p:tavLst>
                                            <p:tav tm="0">
                                              <p:val>
                                                <p:strVal val="0-#ppt_w/2"/>
                                              </p:val>
                                            </p:tav>
                                            <p:tav tm="100000">
                                              <p:val>
                                                <p:strVal val="#ppt_x"/>
                                              </p:val>
                                            </p:tav>
                                          </p:tavLst>
                                        </p:anim>
                                        <p:anim calcmode="lin" valueType="num">
                                          <p:cBhvr additive="base">
                                            <p:cTn id="44" dur="1000" fill="hold"/>
                                            <p:tgtEl>
                                              <p:spTgt spid="9"/>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000" fill="hold"/>
                                            <p:tgtEl>
                                              <p:spTgt spid="10"/>
                                            </p:tgtEl>
                                            <p:attrNameLst>
                                              <p:attrName>ppt_x</p:attrName>
                                            </p:attrNameLst>
                                          </p:cBhvr>
                                          <p:tavLst>
                                            <p:tav tm="0">
                                              <p:val>
                                                <p:strVal val="1+#ppt_w/2"/>
                                              </p:val>
                                            </p:tav>
                                            <p:tav tm="100000">
                                              <p:val>
                                                <p:strVal val="#ppt_x"/>
                                              </p:val>
                                            </p:tav>
                                          </p:tavLst>
                                        </p:anim>
                                        <p:anim calcmode="lin" valueType="num">
                                          <p:cBhvr additive="base">
                                            <p:cTn id="4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4"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5918200" cy="422275"/>
          </a:xfrm>
        </p:spPr>
        <p:txBody>
          <a:bodyPr>
            <a:normAutofit fontScale="92500" lnSpcReduction="10000"/>
          </a:bodyPr>
          <a:lstStyle/>
          <a:p>
            <a:r>
              <a:rPr lang="zh-CN" altLang="en-US" b="1" dirty="0">
                <a:cs typeface="+mn-ea"/>
                <a:sym typeface="+mn-lt"/>
              </a:rPr>
              <a:t>总体要求：</a:t>
            </a:r>
            <a:r>
              <a:rPr lang="zh-CN" altLang="en-US" b="1" dirty="0">
                <a:solidFill>
                  <a:srgbClr val="C00000"/>
                </a:solidFill>
                <a:cs typeface="+mn-ea"/>
                <a:sym typeface="+mn-lt"/>
              </a:rPr>
              <a:t>带着问题学，针对问题改</a:t>
            </a:r>
          </a:p>
          <a:p>
            <a:endParaRPr lang="zh-CN" altLang="en-US" b="1" dirty="0">
              <a:cs typeface="+mn-ea"/>
              <a:sym typeface="+mn-lt"/>
            </a:endParaRPr>
          </a:p>
        </p:txBody>
      </p:sp>
      <p:grpSp>
        <p:nvGrpSpPr>
          <p:cNvPr id="3" name="组合 2"/>
          <p:cNvGrpSpPr/>
          <p:nvPr/>
        </p:nvGrpSpPr>
        <p:grpSpPr>
          <a:xfrm>
            <a:off x="3069057" y="2770316"/>
            <a:ext cx="2207787" cy="620051"/>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cs typeface="+mn-ea"/>
                <a:sym typeface="+mn-lt"/>
              </a:endParaRPr>
            </a:p>
          </p:txBody>
        </p:sp>
        <p:sp>
          <p:nvSpPr>
            <p:cNvPr id="5" name="文本框 4"/>
            <p:cNvSpPr txBox="1"/>
            <p:nvPr/>
          </p:nvSpPr>
          <p:spPr>
            <a:xfrm>
              <a:off x="3971726" y="2097522"/>
              <a:ext cx="2230360" cy="1221703"/>
            </a:xfrm>
            <a:prstGeom prst="rect">
              <a:avLst/>
            </a:prstGeom>
            <a:noFill/>
          </p:spPr>
          <p:txBody>
            <a:bodyPr wrap="square" rtlCol="0" anchor="ctr">
              <a:spAutoFit/>
            </a:bodyPr>
            <a:lstStyle/>
            <a:p>
              <a:pPr algn="ctr"/>
              <a:r>
                <a:rPr lang="en-US" altLang="zh-CN" sz="2800" b="1" dirty="0" smtClean="0">
                  <a:solidFill>
                    <a:schemeClr val="bg1">
                      <a:lumMod val="95000"/>
                    </a:schemeClr>
                  </a:solidFill>
                  <a:cs typeface="+mn-ea"/>
                  <a:sym typeface="+mn-lt"/>
                </a:rPr>
                <a:t>02</a:t>
              </a:r>
              <a:endParaRPr lang="zh-CN" altLang="en-US" sz="2800" b="1" baseline="-3000" dirty="0">
                <a:solidFill>
                  <a:schemeClr val="bg1">
                    <a:lumMod val="95000"/>
                  </a:schemeClr>
                </a:solidFill>
                <a:cs typeface="+mn-ea"/>
                <a:sym typeface="+mn-lt"/>
              </a:endParaRPr>
            </a:p>
          </p:txBody>
        </p:sp>
      </p:grpSp>
      <p:grpSp>
        <p:nvGrpSpPr>
          <p:cNvPr id="6" name="组合 5"/>
          <p:cNvGrpSpPr/>
          <p:nvPr/>
        </p:nvGrpSpPr>
        <p:grpSpPr>
          <a:xfrm>
            <a:off x="1097120" y="2770316"/>
            <a:ext cx="2207787" cy="620051"/>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cs typeface="+mn-ea"/>
                <a:sym typeface="+mn-lt"/>
              </a:endParaRPr>
            </a:p>
          </p:txBody>
        </p:sp>
        <p:sp>
          <p:nvSpPr>
            <p:cNvPr id="8" name="文本框 7"/>
            <p:cNvSpPr txBox="1"/>
            <p:nvPr/>
          </p:nvSpPr>
          <p:spPr>
            <a:xfrm>
              <a:off x="1709209" y="2052380"/>
              <a:ext cx="2293960" cy="1311984"/>
            </a:xfrm>
            <a:prstGeom prst="rect">
              <a:avLst/>
            </a:prstGeom>
            <a:noFill/>
          </p:spPr>
          <p:txBody>
            <a:bodyPr wrap="square" rtlCol="0" anchor="ctr">
              <a:spAutoFit/>
            </a:bodyPr>
            <a:lstStyle/>
            <a:p>
              <a:pPr algn="ctr">
                <a:lnSpc>
                  <a:spcPct val="120000"/>
                </a:lnSpc>
              </a:pPr>
              <a:r>
                <a:rPr lang="en-US" altLang="zh-CN" sz="2800" b="1" dirty="0" smtClean="0">
                  <a:solidFill>
                    <a:schemeClr val="bg1">
                      <a:lumMod val="95000"/>
                    </a:schemeClr>
                  </a:solidFill>
                  <a:cs typeface="+mn-ea"/>
                  <a:sym typeface="+mn-lt"/>
                </a:rPr>
                <a:t>01</a:t>
              </a:r>
              <a:endParaRPr lang="zh-CN" altLang="en-US" sz="2800" b="1" baseline="-3000" dirty="0">
                <a:solidFill>
                  <a:schemeClr val="bg1">
                    <a:lumMod val="95000"/>
                  </a:schemeClr>
                </a:solidFill>
                <a:cs typeface="+mn-ea"/>
                <a:sym typeface="+mn-lt"/>
              </a:endParaRPr>
            </a:p>
          </p:txBody>
        </p:sp>
      </p:grpSp>
      <p:grpSp>
        <p:nvGrpSpPr>
          <p:cNvPr id="9" name="组合 8"/>
          <p:cNvGrpSpPr/>
          <p:nvPr/>
        </p:nvGrpSpPr>
        <p:grpSpPr>
          <a:xfrm>
            <a:off x="7035546" y="2794437"/>
            <a:ext cx="2207787" cy="620051"/>
            <a:chOff x="8127453" y="1984470"/>
            <a:chExt cx="2636520" cy="1447800"/>
          </a:xfrm>
        </p:grpSpPr>
        <p:sp>
          <p:nvSpPr>
            <p:cNvPr id="10" name="任意多边形 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cs typeface="+mn-ea"/>
                <a:sym typeface="+mn-lt"/>
              </a:endParaRPr>
            </a:p>
          </p:txBody>
        </p:sp>
        <p:sp>
          <p:nvSpPr>
            <p:cNvPr id="11" name="文本框 10"/>
            <p:cNvSpPr txBox="1"/>
            <p:nvPr/>
          </p:nvSpPr>
          <p:spPr>
            <a:xfrm>
              <a:off x="8439016" y="2169388"/>
              <a:ext cx="2230360" cy="1077974"/>
            </a:xfrm>
            <a:prstGeom prst="rect">
              <a:avLst/>
            </a:prstGeom>
            <a:noFill/>
          </p:spPr>
          <p:txBody>
            <a:bodyPr wrap="square" rtlCol="0" anchor="ctr">
              <a:spAutoFit/>
            </a:bodyPr>
            <a:lstStyle/>
            <a:p>
              <a:pPr algn="ctr"/>
              <a:r>
                <a:rPr lang="en-US" altLang="zh-CN" sz="2400" b="1" dirty="0">
                  <a:solidFill>
                    <a:schemeClr val="bg1"/>
                  </a:solidFill>
                  <a:cs typeface="+mn-ea"/>
                  <a:sym typeface="+mn-lt"/>
                </a:rPr>
                <a:t>04</a:t>
              </a:r>
              <a:endParaRPr lang="zh-CN" altLang="en-US" sz="2400" b="1" dirty="0">
                <a:solidFill>
                  <a:schemeClr val="bg1"/>
                </a:solidFill>
                <a:cs typeface="+mn-ea"/>
                <a:sym typeface="+mn-lt"/>
              </a:endParaRPr>
            </a:p>
          </p:txBody>
        </p:sp>
      </p:grpSp>
      <p:grpSp>
        <p:nvGrpSpPr>
          <p:cNvPr id="12" name="组合 11"/>
          <p:cNvGrpSpPr/>
          <p:nvPr/>
        </p:nvGrpSpPr>
        <p:grpSpPr>
          <a:xfrm>
            <a:off x="5063609" y="2770316"/>
            <a:ext cx="2207787" cy="620051"/>
            <a:chOff x="5897092" y="1984470"/>
            <a:chExt cx="2636520" cy="1447800"/>
          </a:xfrm>
        </p:grpSpPr>
        <p:sp>
          <p:nvSpPr>
            <p:cNvPr id="13" name="任意多边形 1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cs typeface="+mn-ea"/>
                <a:sym typeface="+mn-lt"/>
              </a:endParaRPr>
            </a:p>
          </p:txBody>
        </p:sp>
        <p:sp>
          <p:nvSpPr>
            <p:cNvPr id="14" name="文本框 13"/>
            <p:cNvSpPr txBox="1"/>
            <p:nvPr/>
          </p:nvSpPr>
          <p:spPr>
            <a:xfrm>
              <a:off x="6227711" y="2052385"/>
              <a:ext cx="2205655" cy="1311984"/>
            </a:xfrm>
            <a:prstGeom prst="rect">
              <a:avLst/>
            </a:prstGeom>
            <a:noFill/>
          </p:spPr>
          <p:txBody>
            <a:bodyPr wrap="square" rtlCol="0" anchor="ctr">
              <a:spAutoFit/>
            </a:bodyPr>
            <a:lstStyle/>
            <a:p>
              <a:pPr algn="ctr">
                <a:lnSpc>
                  <a:spcPct val="120000"/>
                </a:lnSpc>
              </a:pPr>
              <a:r>
                <a:rPr lang="en-US" altLang="zh-CN" sz="2800" b="1" dirty="0" smtClean="0">
                  <a:solidFill>
                    <a:schemeClr val="bg1">
                      <a:lumMod val="95000"/>
                    </a:schemeClr>
                  </a:solidFill>
                  <a:cs typeface="+mn-ea"/>
                  <a:sym typeface="+mn-lt"/>
                </a:rPr>
                <a:t>03</a:t>
              </a:r>
              <a:endParaRPr lang="zh-CN" altLang="en-US" sz="2800" b="1" baseline="-3000" dirty="0">
                <a:solidFill>
                  <a:schemeClr val="bg1">
                    <a:lumMod val="95000"/>
                  </a:schemeClr>
                </a:solidFill>
                <a:cs typeface="+mn-ea"/>
                <a:sym typeface="+mn-lt"/>
              </a:endParaRPr>
            </a:p>
          </p:txBody>
        </p:sp>
      </p:grpSp>
      <p:grpSp>
        <p:nvGrpSpPr>
          <p:cNvPr id="15" name="组合 14"/>
          <p:cNvGrpSpPr/>
          <p:nvPr/>
        </p:nvGrpSpPr>
        <p:grpSpPr>
          <a:xfrm>
            <a:off x="8966477" y="2770544"/>
            <a:ext cx="2207787" cy="620051"/>
            <a:chOff x="8127453" y="1984470"/>
            <a:chExt cx="2636520" cy="1447800"/>
          </a:xfrm>
        </p:grpSpPr>
        <p:sp>
          <p:nvSpPr>
            <p:cNvPr id="16" name="任意多边形 15"/>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cs typeface="+mn-ea"/>
                <a:sym typeface="+mn-lt"/>
              </a:endParaRPr>
            </a:p>
          </p:txBody>
        </p:sp>
        <p:sp>
          <p:nvSpPr>
            <p:cNvPr id="17" name="文本框 16"/>
            <p:cNvSpPr txBox="1"/>
            <p:nvPr/>
          </p:nvSpPr>
          <p:spPr>
            <a:xfrm>
              <a:off x="8439016" y="2169386"/>
              <a:ext cx="2230360" cy="1077974"/>
            </a:xfrm>
            <a:prstGeom prst="rect">
              <a:avLst/>
            </a:prstGeom>
            <a:noFill/>
          </p:spPr>
          <p:txBody>
            <a:bodyPr wrap="square" rtlCol="0" anchor="ctr">
              <a:spAutoFit/>
            </a:bodyPr>
            <a:lstStyle/>
            <a:p>
              <a:pPr algn="ctr"/>
              <a:r>
                <a:rPr lang="en-US" altLang="zh-CN" sz="2400" b="1" dirty="0" smtClean="0">
                  <a:solidFill>
                    <a:schemeClr val="bg1">
                      <a:lumMod val="95000"/>
                    </a:schemeClr>
                  </a:solidFill>
                  <a:cs typeface="+mn-ea"/>
                  <a:sym typeface="+mn-lt"/>
                </a:rPr>
                <a:t>05</a:t>
              </a:r>
              <a:endParaRPr lang="zh-CN" altLang="en-US" sz="2400" b="1" baseline="-3000" dirty="0">
                <a:solidFill>
                  <a:schemeClr val="bg1">
                    <a:lumMod val="95000"/>
                  </a:schemeClr>
                </a:solidFill>
                <a:cs typeface="+mn-ea"/>
                <a:sym typeface="+mn-lt"/>
              </a:endParaRPr>
            </a:p>
          </p:txBody>
        </p:sp>
      </p:grpSp>
      <p:grpSp>
        <p:nvGrpSpPr>
          <p:cNvPr id="18" name="组合 17"/>
          <p:cNvGrpSpPr/>
          <p:nvPr/>
        </p:nvGrpSpPr>
        <p:grpSpPr>
          <a:xfrm>
            <a:off x="3196853" y="1265742"/>
            <a:ext cx="5010441" cy="1209594"/>
            <a:chOff x="2115188" y="1232523"/>
            <a:chExt cx="5010441" cy="1209594"/>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923" y="1496481"/>
              <a:ext cx="4685706" cy="787302"/>
            </a:xfrm>
            <a:prstGeom prst="rect">
              <a:avLst/>
            </a:prstGeom>
          </p:spPr>
        </p:pic>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5188" y="1232523"/>
              <a:ext cx="1299862" cy="1209594"/>
            </a:xfrm>
            <a:prstGeom prst="rect">
              <a:avLst/>
            </a:prstGeom>
          </p:spPr>
        </p:pic>
      </p:grpSp>
      <p:sp>
        <p:nvSpPr>
          <p:cNvPr id="21" name="TextBox 46"/>
          <p:cNvSpPr txBox="1"/>
          <p:nvPr/>
        </p:nvSpPr>
        <p:spPr>
          <a:xfrm>
            <a:off x="4537283" y="1589034"/>
            <a:ext cx="3449124" cy="646331"/>
          </a:xfrm>
          <a:prstGeom prst="rect">
            <a:avLst/>
          </a:prstGeom>
          <a:noFill/>
        </p:spPr>
        <p:txBody>
          <a:bodyPr wrap="square" rtlCol="0">
            <a:spAutoFit/>
          </a:bodyPr>
          <a:lstStyle/>
          <a:p>
            <a:r>
              <a:rPr lang="zh-CN" altLang="en-US" sz="3600" b="1" dirty="0" smtClean="0">
                <a:solidFill>
                  <a:schemeClr val="bg1"/>
                </a:solidFill>
                <a:cs typeface="+mn-ea"/>
                <a:sym typeface="+mn-lt"/>
              </a:rPr>
              <a:t>解决五个问题</a:t>
            </a:r>
            <a:endParaRPr lang="zh-CN" altLang="en-US" sz="3600" b="1" dirty="0">
              <a:solidFill>
                <a:schemeClr val="bg1"/>
              </a:solidFill>
              <a:cs typeface="+mn-ea"/>
              <a:sym typeface="+mn-lt"/>
            </a:endParaRPr>
          </a:p>
        </p:txBody>
      </p:sp>
      <p:sp>
        <p:nvSpPr>
          <p:cNvPr id="22" name="TextBox 95"/>
          <p:cNvSpPr txBox="1"/>
          <p:nvPr/>
        </p:nvSpPr>
        <p:spPr>
          <a:xfrm>
            <a:off x="1325592" y="3740907"/>
            <a:ext cx="1457227" cy="400110"/>
          </a:xfrm>
          <a:prstGeom prst="rect">
            <a:avLst/>
          </a:prstGeom>
          <a:noFill/>
        </p:spPr>
        <p:txBody>
          <a:bodyPr wrap="square">
            <a:spAutoFit/>
          </a:bodyPr>
          <a:lstStyle/>
          <a:p>
            <a:pPr algn="ctr">
              <a:defRPr/>
            </a:pPr>
            <a:r>
              <a:rPr lang="zh-CN" altLang="en-US" sz="2000" b="1" dirty="0" smtClean="0">
                <a:solidFill>
                  <a:srgbClr val="C00000"/>
                </a:solidFill>
                <a:cs typeface="+mn-ea"/>
                <a:sym typeface="+mn-lt"/>
              </a:rPr>
              <a:t>着力解决</a:t>
            </a:r>
            <a:endParaRPr lang="en-US" altLang="zh-CN" sz="2000" b="1" dirty="0">
              <a:solidFill>
                <a:srgbClr val="C00000"/>
              </a:solidFill>
              <a:cs typeface="+mn-ea"/>
              <a:sym typeface="+mn-lt"/>
            </a:endParaRPr>
          </a:p>
        </p:txBody>
      </p:sp>
      <p:sp>
        <p:nvSpPr>
          <p:cNvPr id="23" name="TextBox 96"/>
          <p:cNvSpPr txBox="1"/>
          <p:nvPr/>
        </p:nvSpPr>
        <p:spPr>
          <a:xfrm>
            <a:off x="1069794" y="4421845"/>
            <a:ext cx="1999263" cy="64633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ctr"/>
            <a:r>
              <a:rPr lang="zh-CN" altLang="en-US" b="1" dirty="0" smtClean="0">
                <a:solidFill>
                  <a:schemeClr val="tx1">
                    <a:lumMod val="75000"/>
                    <a:lumOff val="25000"/>
                  </a:schemeClr>
                </a:solidFill>
                <a:latin typeface="+mn-lt"/>
                <a:ea typeface="+mn-ea"/>
                <a:cs typeface="+mn-ea"/>
                <a:sym typeface="+mn-lt"/>
              </a:rPr>
              <a:t>一些党员理想信念动摇模糊问题</a:t>
            </a:r>
            <a:endParaRPr lang="zh-CN" altLang="en-US" b="1" dirty="0">
              <a:solidFill>
                <a:schemeClr val="tx1">
                  <a:lumMod val="75000"/>
                  <a:lumOff val="25000"/>
                </a:schemeClr>
              </a:solidFill>
              <a:latin typeface="+mn-lt"/>
              <a:ea typeface="+mn-ea"/>
              <a:cs typeface="+mn-ea"/>
              <a:sym typeface="+mn-lt"/>
            </a:endParaRPr>
          </a:p>
        </p:txBody>
      </p:sp>
      <p:sp>
        <p:nvSpPr>
          <p:cNvPr id="24" name="TextBox 95"/>
          <p:cNvSpPr txBox="1"/>
          <p:nvPr/>
        </p:nvSpPr>
        <p:spPr>
          <a:xfrm>
            <a:off x="3448665" y="3740907"/>
            <a:ext cx="1457227" cy="400110"/>
          </a:xfrm>
          <a:prstGeom prst="rect">
            <a:avLst/>
          </a:prstGeom>
          <a:noFill/>
        </p:spPr>
        <p:txBody>
          <a:bodyPr wrap="square">
            <a:spAutoFit/>
          </a:bodyPr>
          <a:lstStyle/>
          <a:p>
            <a:pPr algn="ctr">
              <a:defRPr/>
            </a:pPr>
            <a:r>
              <a:rPr lang="zh-CN" altLang="en-US" sz="2000" b="1" dirty="0" smtClean="0">
                <a:solidFill>
                  <a:srgbClr val="C00000"/>
                </a:solidFill>
                <a:cs typeface="+mn-ea"/>
                <a:sym typeface="+mn-lt"/>
              </a:rPr>
              <a:t>着力解决</a:t>
            </a:r>
            <a:endParaRPr lang="en-US" altLang="zh-CN" sz="2000" b="1" dirty="0">
              <a:solidFill>
                <a:srgbClr val="C00000"/>
              </a:solidFill>
              <a:cs typeface="+mn-ea"/>
              <a:sym typeface="+mn-lt"/>
            </a:endParaRPr>
          </a:p>
        </p:txBody>
      </p:sp>
      <p:sp>
        <p:nvSpPr>
          <p:cNvPr id="25" name="TextBox 96"/>
          <p:cNvSpPr txBox="1"/>
          <p:nvPr/>
        </p:nvSpPr>
        <p:spPr>
          <a:xfrm>
            <a:off x="3183139" y="4421845"/>
            <a:ext cx="1999263" cy="64633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ctr"/>
            <a:r>
              <a:rPr lang="zh-CN" altLang="en-US" b="1" dirty="0">
                <a:solidFill>
                  <a:schemeClr val="tx1">
                    <a:lumMod val="75000"/>
                    <a:lumOff val="25000"/>
                  </a:schemeClr>
                </a:solidFill>
                <a:latin typeface="+mn-lt"/>
                <a:ea typeface="+mn-ea"/>
                <a:cs typeface="+mn-ea"/>
                <a:sym typeface="+mn-lt"/>
              </a:rPr>
              <a:t>一些党员党的意识淡化问题</a:t>
            </a:r>
          </a:p>
        </p:txBody>
      </p:sp>
      <p:sp>
        <p:nvSpPr>
          <p:cNvPr id="26" name="TextBox 95"/>
          <p:cNvSpPr txBox="1"/>
          <p:nvPr/>
        </p:nvSpPr>
        <p:spPr>
          <a:xfrm>
            <a:off x="5443274" y="3720630"/>
            <a:ext cx="1457227" cy="400110"/>
          </a:xfrm>
          <a:prstGeom prst="rect">
            <a:avLst/>
          </a:prstGeom>
          <a:noFill/>
        </p:spPr>
        <p:txBody>
          <a:bodyPr wrap="square">
            <a:spAutoFit/>
          </a:bodyPr>
          <a:lstStyle/>
          <a:p>
            <a:pPr algn="ctr">
              <a:defRPr/>
            </a:pPr>
            <a:r>
              <a:rPr lang="zh-CN" altLang="en-US" sz="2000" b="1" dirty="0" smtClean="0">
                <a:solidFill>
                  <a:srgbClr val="C00000"/>
                </a:solidFill>
                <a:cs typeface="+mn-ea"/>
                <a:sym typeface="+mn-lt"/>
              </a:rPr>
              <a:t>着力解决</a:t>
            </a:r>
            <a:endParaRPr lang="en-US" altLang="zh-CN" sz="2000" b="1" dirty="0">
              <a:solidFill>
                <a:srgbClr val="C00000"/>
              </a:solidFill>
              <a:cs typeface="+mn-ea"/>
              <a:sym typeface="+mn-lt"/>
            </a:endParaRPr>
          </a:p>
        </p:txBody>
      </p:sp>
      <p:sp>
        <p:nvSpPr>
          <p:cNvPr id="27" name="TextBox 96"/>
          <p:cNvSpPr txBox="1"/>
          <p:nvPr/>
        </p:nvSpPr>
        <p:spPr>
          <a:xfrm>
            <a:off x="5255572" y="4401568"/>
            <a:ext cx="1999263" cy="64633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ctr"/>
            <a:r>
              <a:rPr lang="zh-CN" altLang="en-US" b="1" dirty="0">
                <a:solidFill>
                  <a:schemeClr val="tx1">
                    <a:lumMod val="75000"/>
                    <a:lumOff val="25000"/>
                  </a:schemeClr>
                </a:solidFill>
                <a:latin typeface="+mn-lt"/>
                <a:ea typeface="+mn-ea"/>
                <a:cs typeface="+mn-ea"/>
                <a:sym typeface="+mn-lt"/>
              </a:rPr>
              <a:t>一些党员宗旨观念淡薄问题</a:t>
            </a:r>
          </a:p>
        </p:txBody>
      </p:sp>
      <p:sp>
        <p:nvSpPr>
          <p:cNvPr id="28" name="TextBox 95"/>
          <p:cNvSpPr txBox="1"/>
          <p:nvPr/>
        </p:nvSpPr>
        <p:spPr>
          <a:xfrm>
            <a:off x="7415815" y="3740907"/>
            <a:ext cx="1457227" cy="400110"/>
          </a:xfrm>
          <a:prstGeom prst="rect">
            <a:avLst/>
          </a:prstGeom>
          <a:noFill/>
        </p:spPr>
        <p:txBody>
          <a:bodyPr wrap="square">
            <a:spAutoFit/>
          </a:bodyPr>
          <a:lstStyle/>
          <a:p>
            <a:pPr algn="ctr">
              <a:defRPr/>
            </a:pPr>
            <a:r>
              <a:rPr lang="zh-CN" altLang="en-US" sz="2000" b="1" dirty="0" smtClean="0">
                <a:solidFill>
                  <a:srgbClr val="C00000"/>
                </a:solidFill>
                <a:cs typeface="+mn-ea"/>
                <a:sym typeface="+mn-lt"/>
              </a:rPr>
              <a:t>着力解决</a:t>
            </a:r>
            <a:endParaRPr lang="en-US" altLang="zh-CN" sz="2000" b="1" dirty="0">
              <a:solidFill>
                <a:srgbClr val="C00000"/>
              </a:solidFill>
              <a:cs typeface="+mn-ea"/>
              <a:sym typeface="+mn-lt"/>
            </a:endParaRPr>
          </a:p>
        </p:txBody>
      </p:sp>
      <p:sp>
        <p:nvSpPr>
          <p:cNvPr id="29" name="TextBox 96"/>
          <p:cNvSpPr txBox="1"/>
          <p:nvPr/>
        </p:nvSpPr>
        <p:spPr>
          <a:xfrm>
            <a:off x="7228113" y="4421845"/>
            <a:ext cx="1999263" cy="64633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ctr"/>
            <a:r>
              <a:rPr lang="zh-CN" altLang="en-US" b="1" dirty="0">
                <a:solidFill>
                  <a:schemeClr val="tx1">
                    <a:lumMod val="75000"/>
                    <a:lumOff val="25000"/>
                  </a:schemeClr>
                </a:solidFill>
                <a:latin typeface="+mn-lt"/>
                <a:ea typeface="+mn-ea"/>
                <a:cs typeface="+mn-ea"/>
                <a:sym typeface="+mn-lt"/>
              </a:rPr>
              <a:t>一些党员精神不振问题</a:t>
            </a:r>
          </a:p>
        </p:txBody>
      </p:sp>
      <p:sp>
        <p:nvSpPr>
          <p:cNvPr id="30" name="TextBox 95"/>
          <p:cNvSpPr txBox="1"/>
          <p:nvPr/>
        </p:nvSpPr>
        <p:spPr>
          <a:xfrm>
            <a:off x="9356314" y="3740907"/>
            <a:ext cx="1457227" cy="400110"/>
          </a:xfrm>
          <a:prstGeom prst="rect">
            <a:avLst/>
          </a:prstGeom>
          <a:noFill/>
        </p:spPr>
        <p:txBody>
          <a:bodyPr wrap="square">
            <a:spAutoFit/>
          </a:bodyPr>
          <a:lstStyle/>
          <a:p>
            <a:pPr algn="ctr">
              <a:defRPr/>
            </a:pPr>
            <a:r>
              <a:rPr lang="zh-CN" altLang="en-US" sz="2000" b="1" dirty="0" smtClean="0">
                <a:solidFill>
                  <a:srgbClr val="C00000"/>
                </a:solidFill>
                <a:cs typeface="+mn-ea"/>
                <a:sym typeface="+mn-lt"/>
              </a:rPr>
              <a:t>着力解决</a:t>
            </a:r>
            <a:endParaRPr lang="en-US" altLang="zh-CN" sz="2000" b="1" dirty="0">
              <a:solidFill>
                <a:srgbClr val="C00000"/>
              </a:solidFill>
              <a:cs typeface="+mn-ea"/>
              <a:sym typeface="+mn-lt"/>
            </a:endParaRPr>
          </a:p>
        </p:txBody>
      </p:sp>
      <p:sp>
        <p:nvSpPr>
          <p:cNvPr id="31" name="TextBox 96"/>
          <p:cNvSpPr txBox="1"/>
          <p:nvPr/>
        </p:nvSpPr>
        <p:spPr>
          <a:xfrm>
            <a:off x="9168612" y="4421845"/>
            <a:ext cx="1999263" cy="64633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ctr"/>
            <a:r>
              <a:rPr lang="zh-CN" altLang="en-US" b="1" dirty="0">
                <a:solidFill>
                  <a:schemeClr val="tx1">
                    <a:lumMod val="75000"/>
                    <a:lumOff val="25000"/>
                  </a:schemeClr>
                </a:solidFill>
                <a:latin typeface="+mn-lt"/>
                <a:ea typeface="+mn-ea"/>
                <a:cs typeface="+mn-ea"/>
                <a:sym typeface="+mn-lt"/>
              </a:rPr>
              <a:t>一些党员道德行为不端问题</a:t>
            </a: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ppt_x</p:attrName>
                                        </p:attrNameLst>
                                      </p:cBhvr>
                                      <p:tavLst>
                                        <p:tav tm="0">
                                          <p:val>
                                            <p:strVal val="#ppt_x-#ppt_w*1.125000"/>
                                          </p:val>
                                        </p:tav>
                                        <p:tav tm="100000">
                                          <p:val>
                                            <p:strVal val="#ppt_x"/>
                                          </p:val>
                                        </p:tav>
                                      </p:tavLst>
                                    </p:anim>
                                    <p:animEffect transition="in" filter="wipe(right)">
                                      <p:cBhvr>
                                        <p:cTn id="8" dur="500"/>
                                        <p:tgtEl>
                                          <p:spTgt spid="18"/>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400" fill="hold"/>
                                        <p:tgtEl>
                                          <p:spTgt spid="6"/>
                                        </p:tgtEl>
                                        <p:attrNameLst>
                                          <p:attrName>ppt_x</p:attrName>
                                        </p:attrNameLst>
                                      </p:cBhvr>
                                      <p:tavLst>
                                        <p:tav tm="0">
                                          <p:val>
                                            <p:strVal val="0-#ppt_w/2"/>
                                          </p:val>
                                        </p:tav>
                                        <p:tav tm="100000">
                                          <p:val>
                                            <p:strVal val="#ppt_x"/>
                                          </p:val>
                                        </p:tav>
                                      </p:tavLst>
                                    </p:anim>
                                    <p:anim calcmode="lin" valueType="num">
                                      <p:cBhvr additive="base">
                                        <p:cTn id="17" dur="4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1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400"/>
                                        <p:tgtEl>
                                          <p:spTgt spid="3"/>
                                        </p:tgtEl>
                                        <p:attrNameLst>
                                          <p:attrName>ppt_x</p:attrName>
                                        </p:attrNameLst>
                                      </p:cBhvr>
                                      <p:tavLst>
                                        <p:tav tm="0">
                                          <p:val>
                                            <p:strVal val="#ppt_x-#ppt_w*1.125000"/>
                                          </p:val>
                                        </p:tav>
                                        <p:tav tm="100000">
                                          <p:val>
                                            <p:strVal val="#ppt_x"/>
                                          </p:val>
                                        </p:tav>
                                      </p:tavLst>
                                    </p:anim>
                                    <p:animEffect transition="in" filter="wipe(right)">
                                      <p:cBhvr>
                                        <p:cTn id="22" dur="400"/>
                                        <p:tgtEl>
                                          <p:spTgt spid="3"/>
                                        </p:tgtEl>
                                      </p:cBhvr>
                                    </p:animEffect>
                                  </p:childTnLst>
                                </p:cTn>
                              </p:par>
                            </p:childTnLst>
                          </p:cTn>
                        </p:par>
                        <p:par>
                          <p:cTn id="23" fill="hold">
                            <p:stCondLst>
                              <p:cond delay="3000"/>
                            </p:stCondLst>
                            <p:childTnLst>
                              <p:par>
                                <p:cTn id="24" presetID="12" presetClass="entr" presetSubtype="8"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400"/>
                                        <p:tgtEl>
                                          <p:spTgt spid="12"/>
                                        </p:tgtEl>
                                        <p:attrNameLst>
                                          <p:attrName>ppt_x</p:attrName>
                                        </p:attrNameLst>
                                      </p:cBhvr>
                                      <p:tavLst>
                                        <p:tav tm="0">
                                          <p:val>
                                            <p:strVal val="#ppt_x-#ppt_w*1.125000"/>
                                          </p:val>
                                        </p:tav>
                                        <p:tav tm="100000">
                                          <p:val>
                                            <p:strVal val="#ppt_x"/>
                                          </p:val>
                                        </p:tav>
                                      </p:tavLst>
                                    </p:anim>
                                    <p:animEffect transition="in" filter="wipe(right)">
                                      <p:cBhvr>
                                        <p:cTn id="27" dur="400"/>
                                        <p:tgtEl>
                                          <p:spTgt spid="12"/>
                                        </p:tgtEl>
                                      </p:cBhvr>
                                    </p:animEffect>
                                  </p:childTnLst>
                                </p:cTn>
                              </p:par>
                            </p:childTnLst>
                          </p:cTn>
                        </p:par>
                        <p:par>
                          <p:cTn id="28" fill="hold">
                            <p:stCondLst>
                              <p:cond delay="3500"/>
                            </p:stCondLst>
                            <p:childTnLst>
                              <p:par>
                                <p:cTn id="29" presetID="1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400"/>
                                        <p:tgtEl>
                                          <p:spTgt spid="9"/>
                                        </p:tgtEl>
                                        <p:attrNameLst>
                                          <p:attrName>ppt_x</p:attrName>
                                        </p:attrNameLst>
                                      </p:cBhvr>
                                      <p:tavLst>
                                        <p:tav tm="0">
                                          <p:val>
                                            <p:strVal val="#ppt_x-#ppt_w*1.125000"/>
                                          </p:val>
                                        </p:tav>
                                        <p:tav tm="100000">
                                          <p:val>
                                            <p:strVal val="#ppt_x"/>
                                          </p:val>
                                        </p:tav>
                                      </p:tavLst>
                                    </p:anim>
                                    <p:animEffect transition="in" filter="wipe(right)">
                                      <p:cBhvr>
                                        <p:cTn id="32" dur="400"/>
                                        <p:tgtEl>
                                          <p:spTgt spid="9"/>
                                        </p:tgtEl>
                                      </p:cBhvr>
                                    </p:animEffect>
                                  </p:childTnLst>
                                </p:cTn>
                              </p:par>
                            </p:childTnLst>
                          </p:cTn>
                        </p:par>
                        <p:par>
                          <p:cTn id="33" fill="hold">
                            <p:stCondLst>
                              <p:cond delay="4000"/>
                            </p:stCondLst>
                            <p:childTnLst>
                              <p:par>
                                <p:cTn id="34" presetID="12" presetClass="entr" presetSubtype="8"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400"/>
                                        <p:tgtEl>
                                          <p:spTgt spid="15"/>
                                        </p:tgtEl>
                                        <p:attrNameLst>
                                          <p:attrName>ppt_x</p:attrName>
                                        </p:attrNameLst>
                                      </p:cBhvr>
                                      <p:tavLst>
                                        <p:tav tm="0">
                                          <p:val>
                                            <p:strVal val="#ppt_x-#ppt_w*1.125000"/>
                                          </p:val>
                                        </p:tav>
                                        <p:tav tm="100000">
                                          <p:val>
                                            <p:strVal val="#ppt_x"/>
                                          </p:val>
                                        </p:tav>
                                      </p:tavLst>
                                    </p:anim>
                                    <p:animEffect transition="in" filter="wipe(right)">
                                      <p:cBhvr>
                                        <p:cTn id="37" dur="400"/>
                                        <p:tgtEl>
                                          <p:spTgt spid="15"/>
                                        </p:tgtEl>
                                      </p:cBhvr>
                                    </p:animEffect>
                                  </p:childTnLst>
                                </p:cTn>
                              </p:par>
                            </p:childTnLst>
                          </p:cTn>
                        </p:par>
                        <p:par>
                          <p:cTn id="38" fill="hold">
                            <p:stCondLst>
                              <p:cond delay="4500"/>
                            </p:stCondLst>
                            <p:childTnLst>
                              <p:par>
                                <p:cTn id="39" presetID="16" presetClass="entr" presetSubtype="21"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barn(inVertical)">
                                      <p:cBhvr>
                                        <p:cTn id="41" dur="750"/>
                                        <p:tgtEl>
                                          <p:spTgt spid="22"/>
                                        </p:tgtEl>
                                      </p:cBhvr>
                                    </p:animEffect>
                                  </p:childTnLst>
                                </p:cTn>
                              </p:par>
                            </p:childTnLst>
                          </p:cTn>
                        </p:par>
                        <p:par>
                          <p:cTn id="42" fill="hold">
                            <p:stCondLst>
                              <p:cond delay="5500"/>
                            </p:stCondLst>
                            <p:childTnLst>
                              <p:par>
                                <p:cTn id="43" presetID="22" presetClass="entr" presetSubtype="1"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up)">
                                      <p:cBhvr>
                                        <p:cTn id="45" dur="750"/>
                                        <p:tgtEl>
                                          <p:spTgt spid="23"/>
                                        </p:tgtEl>
                                      </p:cBhvr>
                                    </p:animEffect>
                                  </p:childTnLst>
                                </p:cTn>
                              </p:par>
                            </p:childTnLst>
                          </p:cTn>
                        </p:par>
                        <p:par>
                          <p:cTn id="46" fill="hold">
                            <p:stCondLst>
                              <p:cond delay="6500"/>
                            </p:stCondLst>
                            <p:childTnLst>
                              <p:par>
                                <p:cTn id="47" presetID="16" presetClass="entr" presetSubtype="21"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barn(inVertical)">
                                      <p:cBhvr>
                                        <p:cTn id="49" dur="750"/>
                                        <p:tgtEl>
                                          <p:spTgt spid="24"/>
                                        </p:tgtEl>
                                      </p:cBhvr>
                                    </p:animEffect>
                                  </p:childTnLst>
                                </p:cTn>
                              </p:par>
                            </p:childTnLst>
                          </p:cTn>
                        </p:par>
                        <p:par>
                          <p:cTn id="50" fill="hold">
                            <p:stCondLst>
                              <p:cond delay="7500"/>
                            </p:stCondLst>
                            <p:childTnLst>
                              <p:par>
                                <p:cTn id="51" presetID="22" presetClass="entr" presetSubtype="1"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up)">
                                      <p:cBhvr>
                                        <p:cTn id="53" dur="750"/>
                                        <p:tgtEl>
                                          <p:spTgt spid="25"/>
                                        </p:tgtEl>
                                      </p:cBhvr>
                                    </p:animEffect>
                                  </p:childTnLst>
                                </p:cTn>
                              </p:par>
                            </p:childTnLst>
                          </p:cTn>
                        </p:par>
                        <p:par>
                          <p:cTn id="54" fill="hold">
                            <p:stCondLst>
                              <p:cond delay="8500"/>
                            </p:stCondLst>
                            <p:childTnLst>
                              <p:par>
                                <p:cTn id="55" presetID="16" presetClass="entr" presetSubtype="21"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barn(inVertical)">
                                      <p:cBhvr>
                                        <p:cTn id="57" dur="750"/>
                                        <p:tgtEl>
                                          <p:spTgt spid="26"/>
                                        </p:tgtEl>
                                      </p:cBhvr>
                                    </p:animEffect>
                                  </p:childTnLst>
                                </p:cTn>
                              </p:par>
                            </p:childTnLst>
                          </p:cTn>
                        </p:par>
                        <p:par>
                          <p:cTn id="58" fill="hold">
                            <p:stCondLst>
                              <p:cond delay="9500"/>
                            </p:stCondLst>
                            <p:childTnLst>
                              <p:par>
                                <p:cTn id="59" presetID="22" presetClass="entr" presetSubtype="1"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wipe(up)">
                                      <p:cBhvr>
                                        <p:cTn id="61" dur="750"/>
                                        <p:tgtEl>
                                          <p:spTgt spid="27"/>
                                        </p:tgtEl>
                                      </p:cBhvr>
                                    </p:animEffect>
                                  </p:childTnLst>
                                </p:cTn>
                              </p:par>
                            </p:childTnLst>
                          </p:cTn>
                        </p:par>
                        <p:par>
                          <p:cTn id="62" fill="hold">
                            <p:stCondLst>
                              <p:cond delay="10500"/>
                            </p:stCondLst>
                            <p:childTnLst>
                              <p:par>
                                <p:cTn id="63" presetID="16" presetClass="entr" presetSubtype="21"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barn(inVertical)">
                                      <p:cBhvr>
                                        <p:cTn id="65" dur="750"/>
                                        <p:tgtEl>
                                          <p:spTgt spid="28"/>
                                        </p:tgtEl>
                                      </p:cBhvr>
                                    </p:animEffect>
                                  </p:childTnLst>
                                </p:cTn>
                              </p:par>
                            </p:childTnLst>
                          </p:cTn>
                        </p:par>
                        <p:par>
                          <p:cTn id="66" fill="hold">
                            <p:stCondLst>
                              <p:cond delay="11500"/>
                            </p:stCondLst>
                            <p:childTnLst>
                              <p:par>
                                <p:cTn id="67" presetID="22" presetClass="entr" presetSubtype="1"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up)">
                                      <p:cBhvr>
                                        <p:cTn id="69" dur="750"/>
                                        <p:tgtEl>
                                          <p:spTgt spid="29"/>
                                        </p:tgtEl>
                                      </p:cBhvr>
                                    </p:animEffect>
                                  </p:childTnLst>
                                </p:cTn>
                              </p:par>
                            </p:childTnLst>
                          </p:cTn>
                        </p:par>
                        <p:par>
                          <p:cTn id="70" fill="hold">
                            <p:stCondLst>
                              <p:cond delay="12500"/>
                            </p:stCondLst>
                            <p:childTnLst>
                              <p:par>
                                <p:cTn id="71" presetID="16" presetClass="entr" presetSubtype="21"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barn(inVertical)">
                                      <p:cBhvr>
                                        <p:cTn id="73" dur="750"/>
                                        <p:tgtEl>
                                          <p:spTgt spid="30"/>
                                        </p:tgtEl>
                                      </p:cBhvr>
                                    </p:animEffect>
                                  </p:childTnLst>
                                </p:cTn>
                              </p:par>
                            </p:childTnLst>
                          </p:cTn>
                        </p:par>
                        <p:par>
                          <p:cTn id="74" fill="hold">
                            <p:stCondLst>
                              <p:cond delay="13500"/>
                            </p:stCondLst>
                            <p:childTnLst>
                              <p:par>
                                <p:cTn id="75" presetID="22" presetClass="entr" presetSubtype="1"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up)">
                                      <p:cBhvr>
                                        <p:cTn id="77"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4410075" cy="422275"/>
          </a:xfrm>
        </p:spPr>
        <p:txBody>
          <a:bodyPr>
            <a:normAutofit fontScale="92500" lnSpcReduction="10000"/>
          </a:bodyPr>
          <a:lstStyle/>
          <a:p>
            <a:r>
              <a:rPr lang="zh-CN" altLang="en-US" b="1" dirty="0">
                <a:cs typeface="+mn-ea"/>
                <a:sym typeface="+mn-lt"/>
              </a:rPr>
              <a:t>总体要求：</a:t>
            </a:r>
            <a:r>
              <a:rPr lang="zh-CN" altLang="en-US" b="1" dirty="0">
                <a:solidFill>
                  <a:srgbClr val="C00000"/>
                </a:solidFill>
                <a:cs typeface="+mn-ea"/>
                <a:sym typeface="+mn-lt"/>
              </a:rPr>
              <a:t>做到五个坚持</a:t>
            </a:r>
          </a:p>
          <a:p>
            <a:endParaRPr lang="zh-CN" altLang="en-US" b="1" dirty="0">
              <a:cs typeface="+mn-ea"/>
              <a:sym typeface="+mn-lt"/>
            </a:endParaRPr>
          </a:p>
        </p:txBody>
      </p:sp>
      <p:sp>
        <p:nvSpPr>
          <p:cNvPr id="3" name="任意多边形 2"/>
          <p:cNvSpPr/>
          <p:nvPr/>
        </p:nvSpPr>
        <p:spPr>
          <a:xfrm rot="2700000">
            <a:off x="5439067" y="1648714"/>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3"/>
          <p:cNvSpPr/>
          <p:nvPr/>
        </p:nvSpPr>
        <p:spPr>
          <a:xfrm rot="18900000" flipH="1">
            <a:off x="6404710" y="2656179"/>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4"/>
          <p:cNvSpPr/>
          <p:nvPr/>
        </p:nvSpPr>
        <p:spPr>
          <a:xfrm rot="2700000">
            <a:off x="5439067" y="3663644"/>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任意多边形 5"/>
          <p:cNvSpPr/>
          <p:nvPr/>
        </p:nvSpPr>
        <p:spPr>
          <a:xfrm rot="18900000" flipH="1">
            <a:off x="6404710" y="4671108"/>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任意多边形 6"/>
          <p:cNvSpPr/>
          <p:nvPr/>
        </p:nvSpPr>
        <p:spPr>
          <a:xfrm rot="2700000">
            <a:off x="5439067" y="5678572"/>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8" name="组合 7"/>
          <p:cNvGrpSpPr/>
          <p:nvPr/>
        </p:nvGrpSpPr>
        <p:grpSpPr>
          <a:xfrm>
            <a:off x="5613944" y="1340768"/>
            <a:ext cx="920788" cy="920788"/>
            <a:chOff x="5613944" y="1340768"/>
            <a:chExt cx="920788" cy="920788"/>
          </a:xfrm>
        </p:grpSpPr>
        <p:sp>
          <p:nvSpPr>
            <p:cNvPr id="9" name="椭圆 8"/>
            <p:cNvSpPr/>
            <p:nvPr/>
          </p:nvSpPr>
          <p:spPr>
            <a:xfrm>
              <a:off x="5613944" y="1340768"/>
              <a:ext cx="920788" cy="92078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TextBox 20"/>
            <p:cNvSpPr txBox="1"/>
            <p:nvPr/>
          </p:nvSpPr>
          <p:spPr>
            <a:xfrm>
              <a:off x="5766562" y="1606235"/>
              <a:ext cx="615554" cy="553998"/>
            </a:xfrm>
            <a:prstGeom prst="rect">
              <a:avLst/>
            </a:prstGeom>
            <a:noFill/>
          </p:spPr>
          <p:txBody>
            <a:bodyPr wrap="none" lIns="0" tIns="0" rIns="0" bIns="0" rtlCol="0">
              <a:spAutoFit/>
            </a:bodyPr>
            <a:lstStyle/>
            <a:p>
              <a:pPr algn="ctr"/>
              <a:r>
                <a:rPr lang="en-US" altLang="zh-CN" sz="3600" spc="400" dirty="0" smtClean="0">
                  <a:solidFill>
                    <a:schemeClr val="bg1">
                      <a:lumMod val="95000"/>
                    </a:schemeClr>
                  </a:solidFill>
                  <a:cs typeface="+mn-ea"/>
                  <a:sym typeface="+mn-lt"/>
                </a:rPr>
                <a:t>01</a:t>
              </a:r>
              <a:endParaRPr lang="zh-CN" altLang="en-US" sz="3600" spc="400" dirty="0">
                <a:solidFill>
                  <a:schemeClr val="bg1">
                    <a:lumMod val="95000"/>
                  </a:schemeClr>
                </a:solidFill>
                <a:cs typeface="+mn-ea"/>
                <a:sym typeface="+mn-lt"/>
              </a:endParaRPr>
            </a:p>
          </p:txBody>
        </p:sp>
      </p:grpSp>
      <p:grpSp>
        <p:nvGrpSpPr>
          <p:cNvPr id="13" name="组合 12"/>
          <p:cNvGrpSpPr/>
          <p:nvPr/>
        </p:nvGrpSpPr>
        <p:grpSpPr>
          <a:xfrm>
            <a:off x="5613944" y="2348233"/>
            <a:ext cx="920788" cy="920788"/>
            <a:chOff x="5613944" y="2348233"/>
            <a:chExt cx="920788" cy="920788"/>
          </a:xfrm>
          <a:solidFill>
            <a:srgbClr val="C00000"/>
          </a:solidFill>
        </p:grpSpPr>
        <p:sp>
          <p:nvSpPr>
            <p:cNvPr id="14" name="椭圆 13"/>
            <p:cNvSpPr/>
            <p:nvPr/>
          </p:nvSpPr>
          <p:spPr>
            <a:xfrm flipH="1">
              <a:off x="5613944" y="2348233"/>
              <a:ext cx="920788" cy="920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TextBox 20"/>
            <p:cNvSpPr txBox="1"/>
            <p:nvPr/>
          </p:nvSpPr>
          <p:spPr>
            <a:xfrm>
              <a:off x="5817858" y="2613700"/>
              <a:ext cx="512961" cy="553998"/>
            </a:xfrm>
            <a:prstGeom prst="rect">
              <a:avLst/>
            </a:prstGeom>
            <a:grpFill/>
          </p:spPr>
          <p:txBody>
            <a:bodyPr wrap="none" lIns="0" tIns="0" rIns="0" bIns="0" rtlCol="0">
              <a:spAutoFit/>
            </a:bodyPr>
            <a:lstStyle/>
            <a:p>
              <a:pPr algn="ctr"/>
              <a:r>
                <a:rPr lang="en-US" altLang="zh-CN" sz="3600" dirty="0" smtClean="0">
                  <a:solidFill>
                    <a:schemeClr val="bg1">
                      <a:lumMod val="95000"/>
                    </a:schemeClr>
                  </a:solidFill>
                  <a:cs typeface="+mn-ea"/>
                  <a:sym typeface="+mn-lt"/>
                </a:rPr>
                <a:t>02</a:t>
              </a:r>
              <a:endParaRPr lang="zh-CN" altLang="en-US" sz="3600" dirty="0">
                <a:solidFill>
                  <a:schemeClr val="bg1">
                    <a:lumMod val="95000"/>
                  </a:schemeClr>
                </a:solidFill>
                <a:cs typeface="+mn-ea"/>
                <a:sym typeface="+mn-lt"/>
              </a:endParaRPr>
            </a:p>
          </p:txBody>
        </p:sp>
      </p:grpSp>
      <p:grpSp>
        <p:nvGrpSpPr>
          <p:cNvPr id="18" name="组合 17"/>
          <p:cNvGrpSpPr/>
          <p:nvPr/>
        </p:nvGrpSpPr>
        <p:grpSpPr>
          <a:xfrm>
            <a:off x="5613944" y="3355698"/>
            <a:ext cx="920788" cy="920788"/>
            <a:chOff x="5613944" y="3355698"/>
            <a:chExt cx="920788" cy="920788"/>
          </a:xfrm>
        </p:grpSpPr>
        <p:sp>
          <p:nvSpPr>
            <p:cNvPr id="19" name="椭圆 18"/>
            <p:cNvSpPr/>
            <p:nvPr/>
          </p:nvSpPr>
          <p:spPr>
            <a:xfrm>
              <a:off x="5613944" y="3355698"/>
              <a:ext cx="920788" cy="92078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TextBox 20"/>
            <p:cNvSpPr txBox="1"/>
            <p:nvPr/>
          </p:nvSpPr>
          <p:spPr>
            <a:xfrm>
              <a:off x="5817858" y="3621165"/>
              <a:ext cx="512962" cy="553998"/>
            </a:xfrm>
            <a:prstGeom prst="rect">
              <a:avLst/>
            </a:prstGeom>
            <a:noFill/>
          </p:spPr>
          <p:txBody>
            <a:bodyPr wrap="none" lIns="0" tIns="0" rIns="0" bIns="0" rtlCol="0">
              <a:spAutoFit/>
            </a:bodyPr>
            <a:lstStyle/>
            <a:p>
              <a:pPr algn="ctr"/>
              <a:r>
                <a:rPr lang="en-US" altLang="zh-CN" sz="3600" dirty="0" smtClean="0">
                  <a:solidFill>
                    <a:schemeClr val="bg1">
                      <a:lumMod val="95000"/>
                    </a:schemeClr>
                  </a:solidFill>
                  <a:cs typeface="+mn-ea"/>
                  <a:sym typeface="+mn-lt"/>
                </a:rPr>
                <a:t>03</a:t>
              </a:r>
              <a:endParaRPr lang="zh-CN" altLang="en-US" sz="3600" dirty="0">
                <a:solidFill>
                  <a:schemeClr val="bg1">
                    <a:lumMod val="95000"/>
                  </a:schemeClr>
                </a:solidFill>
                <a:cs typeface="+mn-ea"/>
                <a:sym typeface="+mn-lt"/>
              </a:endParaRPr>
            </a:p>
          </p:txBody>
        </p:sp>
      </p:grpSp>
      <p:grpSp>
        <p:nvGrpSpPr>
          <p:cNvPr id="23" name="组合 22"/>
          <p:cNvGrpSpPr/>
          <p:nvPr/>
        </p:nvGrpSpPr>
        <p:grpSpPr>
          <a:xfrm>
            <a:off x="5613944" y="4363162"/>
            <a:ext cx="920788" cy="920788"/>
            <a:chOff x="5613944" y="4363162"/>
            <a:chExt cx="920788" cy="920788"/>
          </a:xfrm>
        </p:grpSpPr>
        <p:sp>
          <p:nvSpPr>
            <p:cNvPr id="24" name="椭圆 23"/>
            <p:cNvSpPr/>
            <p:nvPr/>
          </p:nvSpPr>
          <p:spPr>
            <a:xfrm flipH="1">
              <a:off x="5613944" y="4363162"/>
              <a:ext cx="920788" cy="92078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TextBox 20"/>
            <p:cNvSpPr txBox="1"/>
            <p:nvPr/>
          </p:nvSpPr>
          <p:spPr>
            <a:xfrm>
              <a:off x="5817858" y="4628629"/>
              <a:ext cx="512962" cy="553998"/>
            </a:xfrm>
            <a:prstGeom prst="rect">
              <a:avLst/>
            </a:prstGeom>
            <a:noFill/>
          </p:spPr>
          <p:txBody>
            <a:bodyPr wrap="none" lIns="0" tIns="0" rIns="0" bIns="0" rtlCol="0">
              <a:spAutoFit/>
            </a:bodyPr>
            <a:lstStyle/>
            <a:p>
              <a:pPr algn="ctr"/>
              <a:r>
                <a:rPr lang="en-US" altLang="zh-CN" sz="3600" dirty="0" smtClean="0">
                  <a:solidFill>
                    <a:schemeClr val="bg1">
                      <a:lumMod val="95000"/>
                    </a:schemeClr>
                  </a:solidFill>
                  <a:cs typeface="+mn-ea"/>
                  <a:sym typeface="+mn-lt"/>
                </a:rPr>
                <a:t>04</a:t>
              </a:r>
              <a:endParaRPr lang="zh-CN" altLang="en-US" sz="3600" dirty="0">
                <a:solidFill>
                  <a:schemeClr val="bg1">
                    <a:lumMod val="95000"/>
                  </a:schemeClr>
                </a:solidFill>
                <a:cs typeface="+mn-ea"/>
                <a:sym typeface="+mn-lt"/>
              </a:endParaRPr>
            </a:p>
          </p:txBody>
        </p:sp>
      </p:grpSp>
      <p:grpSp>
        <p:nvGrpSpPr>
          <p:cNvPr id="28" name="组合 27"/>
          <p:cNvGrpSpPr/>
          <p:nvPr/>
        </p:nvGrpSpPr>
        <p:grpSpPr>
          <a:xfrm>
            <a:off x="5613944" y="5370626"/>
            <a:ext cx="920788" cy="920788"/>
            <a:chOff x="5613944" y="5370626"/>
            <a:chExt cx="920788" cy="920788"/>
          </a:xfrm>
        </p:grpSpPr>
        <p:sp>
          <p:nvSpPr>
            <p:cNvPr id="29" name="椭圆 28"/>
            <p:cNvSpPr/>
            <p:nvPr/>
          </p:nvSpPr>
          <p:spPr>
            <a:xfrm>
              <a:off x="5613944" y="5370626"/>
              <a:ext cx="920788" cy="92078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TextBox 20"/>
            <p:cNvSpPr txBox="1"/>
            <p:nvPr/>
          </p:nvSpPr>
          <p:spPr>
            <a:xfrm>
              <a:off x="5817858" y="5636093"/>
              <a:ext cx="512962" cy="553998"/>
            </a:xfrm>
            <a:prstGeom prst="rect">
              <a:avLst/>
            </a:prstGeom>
            <a:noFill/>
          </p:spPr>
          <p:txBody>
            <a:bodyPr wrap="none" lIns="0" tIns="0" rIns="0" bIns="0" rtlCol="0">
              <a:spAutoFit/>
            </a:bodyPr>
            <a:lstStyle/>
            <a:p>
              <a:pPr algn="ctr"/>
              <a:r>
                <a:rPr lang="en-US" altLang="zh-CN" sz="3600" dirty="0" smtClean="0">
                  <a:solidFill>
                    <a:schemeClr val="bg1">
                      <a:lumMod val="95000"/>
                    </a:schemeClr>
                  </a:solidFill>
                  <a:cs typeface="+mn-ea"/>
                  <a:sym typeface="+mn-lt"/>
                </a:rPr>
                <a:t>05</a:t>
              </a:r>
              <a:endParaRPr lang="zh-CN" altLang="en-US" sz="3600" dirty="0">
                <a:solidFill>
                  <a:schemeClr val="bg1">
                    <a:lumMod val="95000"/>
                  </a:schemeClr>
                </a:solidFill>
                <a:cs typeface="+mn-ea"/>
                <a:sym typeface="+mn-lt"/>
              </a:endParaRPr>
            </a:p>
          </p:txBody>
        </p:sp>
      </p:grpSp>
      <p:sp>
        <p:nvSpPr>
          <p:cNvPr id="33" name="TextBox 19"/>
          <p:cNvSpPr txBox="1"/>
          <p:nvPr/>
        </p:nvSpPr>
        <p:spPr>
          <a:xfrm>
            <a:off x="1527587" y="1436170"/>
            <a:ext cx="3443660" cy="369332"/>
          </a:xfrm>
          <a:prstGeom prst="rect">
            <a:avLst/>
          </a:prstGeom>
          <a:noFill/>
        </p:spPr>
        <p:txBody>
          <a:bodyPr wrap="square" lIns="0" tIns="0" rIns="0" bIns="0" rtlCol="0">
            <a:spAutoFit/>
          </a:bodyPr>
          <a:lstStyle/>
          <a:p>
            <a:pPr algn="r"/>
            <a:r>
              <a:rPr lang="zh-CN" altLang="en-US" sz="2400" b="1" dirty="0">
                <a:solidFill>
                  <a:srgbClr val="C00000"/>
                </a:solidFill>
                <a:cs typeface="+mn-ea"/>
                <a:sym typeface="+mn-lt"/>
              </a:rPr>
              <a:t>坚持</a:t>
            </a:r>
          </a:p>
        </p:txBody>
      </p:sp>
      <p:sp>
        <p:nvSpPr>
          <p:cNvPr id="34" name="TextBox 106"/>
          <p:cNvSpPr txBox="1"/>
          <p:nvPr/>
        </p:nvSpPr>
        <p:spPr>
          <a:xfrm>
            <a:off x="1055441" y="1950784"/>
            <a:ext cx="3915806" cy="615553"/>
          </a:xfrm>
          <a:prstGeom prst="rect">
            <a:avLst/>
          </a:prstGeom>
          <a:noFill/>
        </p:spPr>
        <p:txBody>
          <a:bodyPr wrap="square" lIns="0" tIns="0" rIns="0" bIns="0" rtlCol="0">
            <a:spAutoFit/>
          </a:bodyPr>
          <a:lstStyle/>
          <a:p>
            <a:pPr algn="r"/>
            <a:r>
              <a:rPr lang="zh-CN" altLang="en-US" sz="2000" b="1" dirty="0" smtClean="0">
                <a:solidFill>
                  <a:schemeClr val="tx1">
                    <a:lumMod val="75000"/>
                    <a:lumOff val="25000"/>
                  </a:schemeClr>
                </a:solidFill>
                <a:cs typeface="+mn-ea"/>
                <a:sym typeface="+mn-lt"/>
              </a:rPr>
              <a:t>坚持正面教育为主，用科学理论武装头脑</a:t>
            </a:r>
            <a:endParaRPr lang="zh-CN" altLang="en-US" sz="2000" b="1" dirty="0">
              <a:solidFill>
                <a:schemeClr val="tx1">
                  <a:lumMod val="75000"/>
                  <a:lumOff val="25000"/>
                </a:schemeClr>
              </a:solidFill>
              <a:cs typeface="+mn-ea"/>
              <a:sym typeface="+mn-lt"/>
            </a:endParaRPr>
          </a:p>
        </p:txBody>
      </p:sp>
      <p:sp>
        <p:nvSpPr>
          <p:cNvPr id="35" name="TextBox 19"/>
          <p:cNvSpPr txBox="1"/>
          <p:nvPr/>
        </p:nvSpPr>
        <p:spPr>
          <a:xfrm>
            <a:off x="7180311" y="2304739"/>
            <a:ext cx="3308177" cy="369332"/>
          </a:xfrm>
          <a:prstGeom prst="rect">
            <a:avLst/>
          </a:prstGeom>
          <a:noFill/>
        </p:spPr>
        <p:txBody>
          <a:bodyPr wrap="square" lIns="0" tIns="0" rIns="0" bIns="0" rtlCol="0">
            <a:spAutoFit/>
          </a:bodyPr>
          <a:lstStyle/>
          <a:p>
            <a:r>
              <a:rPr lang="zh-CN" altLang="en-US" sz="2400" b="1" dirty="0" smtClean="0">
                <a:solidFill>
                  <a:srgbClr val="C00000"/>
                </a:solidFill>
                <a:cs typeface="+mn-ea"/>
                <a:sym typeface="+mn-lt"/>
              </a:rPr>
              <a:t>坚持</a:t>
            </a:r>
            <a:endParaRPr lang="zh-CN" altLang="en-US" sz="2400" b="1" dirty="0">
              <a:solidFill>
                <a:srgbClr val="C00000"/>
              </a:solidFill>
              <a:cs typeface="+mn-ea"/>
              <a:sym typeface="+mn-lt"/>
            </a:endParaRPr>
          </a:p>
        </p:txBody>
      </p:sp>
      <p:sp>
        <p:nvSpPr>
          <p:cNvPr id="36" name="TextBox 106"/>
          <p:cNvSpPr txBox="1"/>
          <p:nvPr/>
        </p:nvSpPr>
        <p:spPr>
          <a:xfrm>
            <a:off x="7180312" y="2819353"/>
            <a:ext cx="3956248"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cs typeface="+mn-ea"/>
                <a:sym typeface="+mn-lt"/>
              </a:rPr>
              <a:t>坚持学用结合，知行合一</a:t>
            </a:r>
            <a:endParaRPr lang="zh-CN" altLang="en-US" sz="2000" b="1" dirty="0">
              <a:solidFill>
                <a:schemeClr val="tx1">
                  <a:lumMod val="75000"/>
                  <a:lumOff val="25000"/>
                </a:schemeClr>
              </a:solidFill>
              <a:cs typeface="+mn-ea"/>
              <a:sym typeface="+mn-lt"/>
            </a:endParaRPr>
          </a:p>
        </p:txBody>
      </p:sp>
      <p:sp>
        <p:nvSpPr>
          <p:cNvPr id="37" name="TextBox 19"/>
          <p:cNvSpPr txBox="1"/>
          <p:nvPr/>
        </p:nvSpPr>
        <p:spPr>
          <a:xfrm>
            <a:off x="1656679" y="3322120"/>
            <a:ext cx="3314568" cy="369332"/>
          </a:xfrm>
          <a:prstGeom prst="rect">
            <a:avLst/>
          </a:prstGeom>
          <a:noFill/>
        </p:spPr>
        <p:txBody>
          <a:bodyPr wrap="square" lIns="0" tIns="0" rIns="0" bIns="0" rtlCol="0">
            <a:spAutoFit/>
          </a:bodyPr>
          <a:lstStyle/>
          <a:p>
            <a:pPr algn="r"/>
            <a:r>
              <a:rPr lang="zh-CN" altLang="en-US" sz="2400" b="1" dirty="0" smtClean="0">
                <a:solidFill>
                  <a:srgbClr val="49585F"/>
                </a:solidFill>
                <a:cs typeface="+mn-ea"/>
                <a:sym typeface="+mn-lt"/>
              </a:rPr>
              <a:t>坚持</a:t>
            </a:r>
            <a:endParaRPr lang="zh-CN" altLang="en-US" sz="2400" b="1" dirty="0">
              <a:solidFill>
                <a:srgbClr val="49585F"/>
              </a:solidFill>
              <a:cs typeface="+mn-ea"/>
              <a:sym typeface="+mn-lt"/>
            </a:endParaRPr>
          </a:p>
        </p:txBody>
      </p:sp>
      <p:sp>
        <p:nvSpPr>
          <p:cNvPr id="38" name="TextBox 106"/>
          <p:cNvSpPr txBox="1"/>
          <p:nvPr/>
        </p:nvSpPr>
        <p:spPr>
          <a:xfrm>
            <a:off x="1055441" y="3836734"/>
            <a:ext cx="3915806" cy="307777"/>
          </a:xfrm>
          <a:prstGeom prst="rect">
            <a:avLst/>
          </a:prstGeom>
          <a:noFill/>
        </p:spPr>
        <p:txBody>
          <a:bodyPr wrap="square" lIns="0" tIns="0" rIns="0" bIns="0" rtlCol="0">
            <a:spAutoFit/>
          </a:bodyPr>
          <a:lstStyle/>
          <a:p>
            <a:pPr algn="r"/>
            <a:r>
              <a:rPr lang="zh-CN" altLang="en-US" sz="2000" b="1" dirty="0" smtClean="0">
                <a:solidFill>
                  <a:schemeClr val="tx1">
                    <a:lumMod val="75000"/>
                    <a:lumOff val="25000"/>
                  </a:schemeClr>
                </a:solidFill>
                <a:cs typeface="+mn-ea"/>
                <a:sym typeface="+mn-lt"/>
              </a:rPr>
              <a:t>坚持问题导向，注重实效</a:t>
            </a:r>
            <a:endParaRPr lang="zh-CN" altLang="en-US" sz="2000" b="1" dirty="0">
              <a:solidFill>
                <a:schemeClr val="tx1">
                  <a:lumMod val="75000"/>
                  <a:lumOff val="25000"/>
                </a:schemeClr>
              </a:solidFill>
              <a:cs typeface="+mn-ea"/>
              <a:sym typeface="+mn-lt"/>
            </a:endParaRPr>
          </a:p>
        </p:txBody>
      </p:sp>
      <p:sp>
        <p:nvSpPr>
          <p:cNvPr id="39" name="TextBox 19"/>
          <p:cNvSpPr txBox="1"/>
          <p:nvPr/>
        </p:nvSpPr>
        <p:spPr>
          <a:xfrm>
            <a:off x="7180312" y="4338449"/>
            <a:ext cx="2880516" cy="369332"/>
          </a:xfrm>
          <a:prstGeom prst="rect">
            <a:avLst/>
          </a:prstGeom>
          <a:noFill/>
        </p:spPr>
        <p:txBody>
          <a:bodyPr wrap="square" lIns="0" tIns="0" rIns="0" bIns="0" rtlCol="0">
            <a:spAutoFit/>
          </a:bodyPr>
          <a:lstStyle/>
          <a:p>
            <a:r>
              <a:rPr lang="zh-CN" altLang="en-US" sz="2400" b="1" dirty="0" smtClean="0">
                <a:solidFill>
                  <a:srgbClr val="49585F"/>
                </a:solidFill>
                <a:cs typeface="+mn-ea"/>
                <a:sym typeface="+mn-lt"/>
              </a:rPr>
              <a:t>坚持</a:t>
            </a:r>
            <a:endParaRPr lang="zh-CN" altLang="en-US" sz="2400" b="1" dirty="0">
              <a:solidFill>
                <a:srgbClr val="49585F"/>
              </a:solidFill>
              <a:cs typeface="+mn-ea"/>
              <a:sym typeface="+mn-lt"/>
            </a:endParaRPr>
          </a:p>
        </p:txBody>
      </p:sp>
      <p:sp>
        <p:nvSpPr>
          <p:cNvPr id="40" name="TextBox 106"/>
          <p:cNvSpPr txBox="1"/>
          <p:nvPr/>
        </p:nvSpPr>
        <p:spPr>
          <a:xfrm>
            <a:off x="7180312" y="4853063"/>
            <a:ext cx="3956248" cy="307777"/>
          </a:xfrm>
          <a:prstGeom prst="rect">
            <a:avLst/>
          </a:prstGeom>
          <a:noFill/>
        </p:spPr>
        <p:txBody>
          <a:bodyPr wrap="square" lIns="0" tIns="0" rIns="0" bIns="0" rtlCol="0">
            <a:spAutoFit/>
          </a:bodyPr>
          <a:lstStyle/>
          <a:p>
            <a:r>
              <a:rPr lang="zh-CN" altLang="en-US" sz="2000" b="1" spc="-150" dirty="0" smtClean="0">
                <a:solidFill>
                  <a:schemeClr val="tx1">
                    <a:lumMod val="75000"/>
                    <a:lumOff val="25000"/>
                  </a:schemeClr>
                </a:solidFill>
                <a:cs typeface="+mn-ea"/>
                <a:sym typeface="+mn-lt"/>
              </a:rPr>
              <a:t>坚持领导带头，以上率下</a:t>
            </a:r>
            <a:r>
              <a:rPr lang="en-US" altLang="zh-CN" sz="2000" b="1" spc="-150" dirty="0" smtClean="0">
                <a:solidFill>
                  <a:schemeClr val="tx1">
                    <a:lumMod val="75000"/>
                    <a:lumOff val="25000"/>
                  </a:schemeClr>
                </a:solidFill>
                <a:cs typeface="+mn-ea"/>
                <a:sym typeface="+mn-lt"/>
              </a:rPr>
              <a:t>&gt;</a:t>
            </a:r>
            <a:endParaRPr lang="zh-CN" altLang="en-US" sz="2000" b="1" spc="-150" dirty="0">
              <a:solidFill>
                <a:schemeClr val="tx1">
                  <a:lumMod val="75000"/>
                  <a:lumOff val="25000"/>
                </a:schemeClr>
              </a:solidFill>
              <a:cs typeface="+mn-ea"/>
              <a:sym typeface="+mn-lt"/>
            </a:endParaRPr>
          </a:p>
        </p:txBody>
      </p:sp>
      <p:sp>
        <p:nvSpPr>
          <p:cNvPr id="41" name="TextBox 19"/>
          <p:cNvSpPr txBox="1"/>
          <p:nvPr/>
        </p:nvSpPr>
        <p:spPr>
          <a:xfrm>
            <a:off x="2090729" y="5341420"/>
            <a:ext cx="2880517" cy="369332"/>
          </a:xfrm>
          <a:prstGeom prst="rect">
            <a:avLst/>
          </a:prstGeom>
          <a:noFill/>
        </p:spPr>
        <p:txBody>
          <a:bodyPr wrap="square" lIns="0" tIns="0" rIns="0" bIns="0" rtlCol="0">
            <a:spAutoFit/>
          </a:bodyPr>
          <a:lstStyle/>
          <a:p>
            <a:pPr algn="r"/>
            <a:r>
              <a:rPr lang="zh-CN" altLang="en-US" sz="2400" b="1" dirty="0" smtClean="0">
                <a:solidFill>
                  <a:srgbClr val="C00000"/>
                </a:solidFill>
                <a:cs typeface="+mn-ea"/>
                <a:sym typeface="+mn-lt"/>
              </a:rPr>
              <a:t>坚持</a:t>
            </a:r>
            <a:endParaRPr lang="zh-CN" altLang="en-US" sz="2400" b="1" dirty="0">
              <a:solidFill>
                <a:srgbClr val="C00000"/>
              </a:solidFill>
              <a:cs typeface="+mn-ea"/>
              <a:sym typeface="+mn-lt"/>
            </a:endParaRPr>
          </a:p>
        </p:txBody>
      </p:sp>
      <p:sp>
        <p:nvSpPr>
          <p:cNvPr id="42" name="TextBox 106"/>
          <p:cNvSpPr txBox="1"/>
          <p:nvPr/>
        </p:nvSpPr>
        <p:spPr>
          <a:xfrm>
            <a:off x="1055441" y="5856034"/>
            <a:ext cx="3915806" cy="307777"/>
          </a:xfrm>
          <a:prstGeom prst="rect">
            <a:avLst/>
          </a:prstGeom>
          <a:noFill/>
        </p:spPr>
        <p:txBody>
          <a:bodyPr wrap="square" lIns="0" tIns="0" rIns="0" bIns="0" rtlCol="0">
            <a:spAutoFit/>
          </a:bodyPr>
          <a:lstStyle/>
          <a:p>
            <a:pPr algn="r"/>
            <a:r>
              <a:rPr lang="zh-CN" altLang="en-US" sz="2000" b="1" spc="-150" dirty="0" smtClean="0">
                <a:solidFill>
                  <a:schemeClr val="tx1">
                    <a:lumMod val="75000"/>
                    <a:lumOff val="25000"/>
                  </a:schemeClr>
                </a:solidFill>
                <a:cs typeface="+mn-ea"/>
                <a:sym typeface="+mn-lt"/>
              </a:rPr>
              <a:t>坚持从实际出发，分类指导</a:t>
            </a:r>
            <a:endParaRPr lang="zh-CN" altLang="en-US" sz="2000" b="1" spc="-150" dirty="0">
              <a:solidFill>
                <a:schemeClr val="tx1">
                  <a:lumMod val="75000"/>
                  <a:lumOff val="25000"/>
                </a:schemeClr>
              </a:solidFill>
              <a:cs typeface="+mn-ea"/>
              <a:sym typeface="+mn-lt"/>
            </a:endParaRPr>
          </a:p>
        </p:txBody>
      </p:sp>
      <p:sp>
        <p:nvSpPr>
          <p:cNvPr id="43" name="矩形 42"/>
          <p:cNvSpPr/>
          <p:nvPr>
            <p:custDataLst>
              <p:tags r:id="rId1"/>
            </p:custDataLst>
          </p:nvPr>
        </p:nvSpPr>
        <p:spPr>
          <a:xfrm>
            <a:off x="7955801" y="4177"/>
            <a:ext cx="184731" cy="307777"/>
          </a:xfrm>
          <a:prstGeom prst="rect">
            <a:avLst/>
          </a:prstGeom>
        </p:spPr>
        <p:txBody>
          <a:bodyPr wrap="none">
            <a:spAutoFit/>
          </a:bodyPr>
          <a:lstStyle/>
          <a:p>
            <a:endParaRPr lang="zh-CN" altLang="en-US" sz="1400"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anim calcmode="lin" valueType="num">
                                      <p:cBhvr>
                                        <p:cTn id="17" dur="500" fill="hold"/>
                                        <p:tgtEl>
                                          <p:spTgt spid="13"/>
                                        </p:tgtEl>
                                        <p:attrNameLst>
                                          <p:attrName>ppt_x</p:attrName>
                                        </p:attrNameLst>
                                      </p:cBhvr>
                                      <p:tavLst>
                                        <p:tav tm="0">
                                          <p:val>
                                            <p:fltVal val="0.5"/>
                                          </p:val>
                                        </p:tav>
                                        <p:tav tm="100000">
                                          <p:val>
                                            <p:strVal val="#ppt_x"/>
                                          </p:val>
                                        </p:tav>
                                      </p:tavLst>
                                    </p:anim>
                                    <p:anim calcmode="lin" valueType="num">
                                      <p:cBhvr>
                                        <p:cTn id="18" dur="500" fill="hold"/>
                                        <p:tgtEl>
                                          <p:spTgt spid="13"/>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40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anim calcmode="lin" valueType="num">
                                      <p:cBhvr>
                                        <p:cTn id="24" dur="500" fill="hold"/>
                                        <p:tgtEl>
                                          <p:spTgt spid="18"/>
                                        </p:tgtEl>
                                        <p:attrNameLst>
                                          <p:attrName>ppt_x</p:attrName>
                                        </p:attrNameLst>
                                      </p:cBhvr>
                                      <p:tavLst>
                                        <p:tav tm="0">
                                          <p:val>
                                            <p:fltVal val="0.5"/>
                                          </p:val>
                                        </p:tav>
                                        <p:tav tm="100000">
                                          <p:val>
                                            <p:strVal val="#ppt_x"/>
                                          </p:val>
                                        </p:tav>
                                      </p:tavLst>
                                    </p:anim>
                                    <p:anim calcmode="lin" valueType="num">
                                      <p:cBhvr>
                                        <p:cTn id="25" dur="500" fill="hold"/>
                                        <p:tgtEl>
                                          <p:spTgt spid="18"/>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60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anim calcmode="lin" valueType="num">
                                      <p:cBhvr>
                                        <p:cTn id="31" dur="500" fill="hold"/>
                                        <p:tgtEl>
                                          <p:spTgt spid="23"/>
                                        </p:tgtEl>
                                        <p:attrNameLst>
                                          <p:attrName>ppt_x</p:attrName>
                                        </p:attrNameLst>
                                      </p:cBhvr>
                                      <p:tavLst>
                                        <p:tav tm="0">
                                          <p:val>
                                            <p:fltVal val="0.5"/>
                                          </p:val>
                                        </p:tav>
                                        <p:tav tm="100000">
                                          <p:val>
                                            <p:strVal val="#ppt_x"/>
                                          </p:val>
                                        </p:tav>
                                      </p:tavLst>
                                    </p:anim>
                                    <p:anim calcmode="lin" valueType="num">
                                      <p:cBhvr>
                                        <p:cTn id="32" dur="500" fill="hold"/>
                                        <p:tgtEl>
                                          <p:spTgt spid="23"/>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8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fltVal val="0.5"/>
                                          </p:val>
                                        </p:tav>
                                        <p:tav tm="100000">
                                          <p:val>
                                            <p:strVal val="#ppt_x"/>
                                          </p:val>
                                        </p:tav>
                                      </p:tavLst>
                                    </p:anim>
                                    <p:anim calcmode="lin" valueType="num">
                                      <p:cBhvr>
                                        <p:cTn id="39" dur="500" fill="hold"/>
                                        <p:tgtEl>
                                          <p:spTgt spid="28"/>
                                        </p:tgtEl>
                                        <p:attrNameLst>
                                          <p:attrName>ppt_y</p:attrName>
                                        </p:attrNameLst>
                                      </p:cBhvr>
                                      <p:tavLst>
                                        <p:tav tm="0">
                                          <p:val>
                                            <p:fltVal val="0.5"/>
                                          </p:val>
                                        </p:tav>
                                        <p:tav tm="100000">
                                          <p:val>
                                            <p:strVal val="#ppt_y"/>
                                          </p:val>
                                        </p:tav>
                                      </p:tavLst>
                                    </p:anim>
                                  </p:childTnLst>
                                </p:cTn>
                              </p:par>
                            </p:childTnLst>
                          </p:cTn>
                        </p:par>
                        <p:par>
                          <p:cTn id="40" fill="hold">
                            <p:stCondLst>
                              <p:cond delay="500"/>
                            </p:stCondLst>
                            <p:childTnLst>
                              <p:par>
                                <p:cTn id="41" presetID="12" presetClass="entr" presetSubtype="2"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p:tgtEl>
                                          <p:spTgt spid="3"/>
                                        </p:tgtEl>
                                        <p:attrNameLst>
                                          <p:attrName>ppt_x</p:attrName>
                                        </p:attrNameLst>
                                      </p:cBhvr>
                                      <p:tavLst>
                                        <p:tav tm="0">
                                          <p:val>
                                            <p:strVal val="#ppt_x+#ppt_w*1.125000"/>
                                          </p:val>
                                        </p:tav>
                                        <p:tav tm="100000">
                                          <p:val>
                                            <p:strVal val="#ppt_x"/>
                                          </p:val>
                                        </p:tav>
                                      </p:tavLst>
                                    </p:anim>
                                    <p:animEffect transition="in" filter="wipe(left)">
                                      <p:cBhvr>
                                        <p:cTn id="44" dur="500"/>
                                        <p:tgtEl>
                                          <p:spTgt spid="3"/>
                                        </p:tgtEl>
                                      </p:cBhvr>
                                    </p:animEffect>
                                  </p:childTnLst>
                                </p:cTn>
                              </p:par>
                            </p:childTnLst>
                          </p:cTn>
                        </p:par>
                        <p:par>
                          <p:cTn id="45" fill="hold">
                            <p:stCondLst>
                              <p:cond delay="1000"/>
                            </p:stCondLst>
                            <p:childTnLst>
                              <p:par>
                                <p:cTn id="46" presetID="22" presetClass="entr" presetSubtype="2"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right)">
                                      <p:cBhvr>
                                        <p:cTn id="48" dur="500"/>
                                        <p:tgtEl>
                                          <p:spTgt spid="33"/>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right)">
                                      <p:cBhvr>
                                        <p:cTn id="51" dur="500"/>
                                        <p:tgtEl>
                                          <p:spTgt spid="34"/>
                                        </p:tgtEl>
                                      </p:cBhvr>
                                    </p:animEffect>
                                  </p:childTnLst>
                                </p:cTn>
                              </p:par>
                            </p:childTnLst>
                          </p:cTn>
                        </p:par>
                        <p:par>
                          <p:cTn id="52" fill="hold">
                            <p:stCondLst>
                              <p:cond delay="1500"/>
                            </p:stCondLst>
                            <p:childTnLst>
                              <p:par>
                                <p:cTn id="53" presetID="12" presetClass="entr" presetSubtype="8" fill="hold" grpId="0" nodeType="after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p:tgtEl>
                                          <p:spTgt spid="4"/>
                                        </p:tgtEl>
                                        <p:attrNameLst>
                                          <p:attrName>ppt_x</p:attrName>
                                        </p:attrNameLst>
                                      </p:cBhvr>
                                      <p:tavLst>
                                        <p:tav tm="0">
                                          <p:val>
                                            <p:strVal val="#ppt_x-#ppt_w*1.125000"/>
                                          </p:val>
                                        </p:tav>
                                        <p:tav tm="100000">
                                          <p:val>
                                            <p:strVal val="#ppt_x"/>
                                          </p:val>
                                        </p:tav>
                                      </p:tavLst>
                                    </p:anim>
                                    <p:animEffect transition="in" filter="wipe(right)">
                                      <p:cBhvr>
                                        <p:cTn id="56" dur="500"/>
                                        <p:tgtEl>
                                          <p:spTgt spid="4"/>
                                        </p:tgtEl>
                                      </p:cBhvr>
                                    </p:animEffect>
                                  </p:childTnLst>
                                </p:cTn>
                              </p:par>
                            </p:childTnLst>
                          </p:cTn>
                        </p:par>
                        <p:par>
                          <p:cTn id="57" fill="hold">
                            <p:stCondLst>
                              <p:cond delay="2000"/>
                            </p:stCondLst>
                            <p:childTnLst>
                              <p:par>
                                <p:cTn id="58" presetID="22" presetClass="entr" presetSubtype="8"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2500"/>
                            </p:stCondLst>
                            <p:childTnLst>
                              <p:par>
                                <p:cTn id="65" presetID="12" presetClass="entr" presetSubtype="2"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500"/>
                                        <p:tgtEl>
                                          <p:spTgt spid="5"/>
                                        </p:tgtEl>
                                        <p:attrNameLst>
                                          <p:attrName>ppt_x</p:attrName>
                                        </p:attrNameLst>
                                      </p:cBhvr>
                                      <p:tavLst>
                                        <p:tav tm="0">
                                          <p:val>
                                            <p:strVal val="#ppt_x+#ppt_w*1.125000"/>
                                          </p:val>
                                        </p:tav>
                                        <p:tav tm="100000">
                                          <p:val>
                                            <p:strVal val="#ppt_x"/>
                                          </p:val>
                                        </p:tav>
                                      </p:tavLst>
                                    </p:anim>
                                    <p:animEffect transition="in" filter="wipe(left)">
                                      <p:cBhvr>
                                        <p:cTn id="68" dur="500"/>
                                        <p:tgtEl>
                                          <p:spTgt spid="5"/>
                                        </p:tgtEl>
                                      </p:cBhvr>
                                    </p:animEffect>
                                  </p:childTnLst>
                                </p:cTn>
                              </p:par>
                            </p:childTnLst>
                          </p:cTn>
                        </p:par>
                        <p:par>
                          <p:cTn id="69" fill="hold">
                            <p:stCondLst>
                              <p:cond delay="3000"/>
                            </p:stCondLst>
                            <p:childTnLst>
                              <p:par>
                                <p:cTn id="70" presetID="22" presetClass="entr" presetSubtype="2"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wipe(right)">
                                      <p:cBhvr>
                                        <p:cTn id="72" dur="500"/>
                                        <p:tgtEl>
                                          <p:spTgt spid="37"/>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right)">
                                      <p:cBhvr>
                                        <p:cTn id="75" dur="500"/>
                                        <p:tgtEl>
                                          <p:spTgt spid="38"/>
                                        </p:tgtEl>
                                      </p:cBhvr>
                                    </p:animEffect>
                                  </p:childTnLst>
                                </p:cTn>
                              </p:par>
                            </p:childTnLst>
                          </p:cTn>
                        </p:par>
                        <p:par>
                          <p:cTn id="76" fill="hold">
                            <p:stCondLst>
                              <p:cond delay="3500"/>
                            </p:stCondLst>
                            <p:childTnLst>
                              <p:par>
                                <p:cTn id="77" presetID="12" presetClass="entr" presetSubtype="8"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 calcmode="lin" valueType="num">
                                      <p:cBhvr additive="base">
                                        <p:cTn id="79" dur="500"/>
                                        <p:tgtEl>
                                          <p:spTgt spid="6"/>
                                        </p:tgtEl>
                                        <p:attrNameLst>
                                          <p:attrName>ppt_x</p:attrName>
                                        </p:attrNameLst>
                                      </p:cBhvr>
                                      <p:tavLst>
                                        <p:tav tm="0">
                                          <p:val>
                                            <p:strVal val="#ppt_x-#ppt_w*1.125000"/>
                                          </p:val>
                                        </p:tav>
                                        <p:tav tm="100000">
                                          <p:val>
                                            <p:strVal val="#ppt_x"/>
                                          </p:val>
                                        </p:tav>
                                      </p:tavLst>
                                    </p:anim>
                                    <p:animEffect transition="in" filter="wipe(right)">
                                      <p:cBhvr>
                                        <p:cTn id="80" dur="500"/>
                                        <p:tgtEl>
                                          <p:spTgt spid="6"/>
                                        </p:tgtEl>
                                      </p:cBhvr>
                                    </p:animEffect>
                                  </p:childTnLst>
                                </p:cTn>
                              </p:par>
                            </p:childTnLst>
                          </p:cTn>
                        </p:par>
                        <p:par>
                          <p:cTn id="81" fill="hold">
                            <p:stCondLst>
                              <p:cond delay="4000"/>
                            </p:stCondLst>
                            <p:childTnLst>
                              <p:par>
                                <p:cTn id="82" presetID="22" presetClass="entr" presetSubtype="8" fill="hold" grpId="0"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wipe(left)">
                                      <p:cBhvr>
                                        <p:cTn id="84" dur="500"/>
                                        <p:tgtEl>
                                          <p:spTgt spid="39"/>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wipe(left)">
                                      <p:cBhvr>
                                        <p:cTn id="87" dur="500"/>
                                        <p:tgtEl>
                                          <p:spTgt spid="40"/>
                                        </p:tgtEl>
                                      </p:cBhvr>
                                    </p:animEffect>
                                  </p:childTnLst>
                                </p:cTn>
                              </p:par>
                            </p:childTnLst>
                          </p:cTn>
                        </p:par>
                        <p:par>
                          <p:cTn id="88" fill="hold">
                            <p:stCondLst>
                              <p:cond delay="4500"/>
                            </p:stCondLst>
                            <p:childTnLst>
                              <p:par>
                                <p:cTn id="89" presetID="12" presetClass="entr" presetSubtype="2" fill="hold" grpId="0" nodeType="afterEffect">
                                  <p:stCondLst>
                                    <p:cond delay="0"/>
                                  </p:stCondLst>
                                  <p:childTnLst>
                                    <p:set>
                                      <p:cBhvr>
                                        <p:cTn id="90" dur="1" fill="hold">
                                          <p:stCondLst>
                                            <p:cond delay="0"/>
                                          </p:stCondLst>
                                        </p:cTn>
                                        <p:tgtEl>
                                          <p:spTgt spid="7"/>
                                        </p:tgtEl>
                                        <p:attrNameLst>
                                          <p:attrName>style.visibility</p:attrName>
                                        </p:attrNameLst>
                                      </p:cBhvr>
                                      <p:to>
                                        <p:strVal val="visible"/>
                                      </p:to>
                                    </p:set>
                                    <p:anim calcmode="lin" valueType="num">
                                      <p:cBhvr additive="base">
                                        <p:cTn id="91" dur="500"/>
                                        <p:tgtEl>
                                          <p:spTgt spid="7"/>
                                        </p:tgtEl>
                                        <p:attrNameLst>
                                          <p:attrName>ppt_x</p:attrName>
                                        </p:attrNameLst>
                                      </p:cBhvr>
                                      <p:tavLst>
                                        <p:tav tm="0">
                                          <p:val>
                                            <p:strVal val="#ppt_x+#ppt_w*1.125000"/>
                                          </p:val>
                                        </p:tav>
                                        <p:tav tm="100000">
                                          <p:val>
                                            <p:strVal val="#ppt_x"/>
                                          </p:val>
                                        </p:tav>
                                      </p:tavLst>
                                    </p:anim>
                                    <p:animEffect transition="in" filter="wipe(left)">
                                      <p:cBhvr>
                                        <p:cTn id="92" dur="500"/>
                                        <p:tgtEl>
                                          <p:spTgt spid="7"/>
                                        </p:tgtEl>
                                      </p:cBhvr>
                                    </p:animEffect>
                                  </p:childTnLst>
                                </p:cTn>
                              </p:par>
                            </p:childTnLst>
                          </p:cTn>
                        </p:par>
                        <p:par>
                          <p:cTn id="93" fill="hold">
                            <p:stCondLst>
                              <p:cond delay="5000"/>
                            </p:stCondLst>
                            <p:childTnLst>
                              <p:par>
                                <p:cTn id="94" presetID="22" presetClass="entr" presetSubtype="2" fill="hold" grpId="0"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wipe(right)">
                                      <p:cBhvr>
                                        <p:cTn id="96" dur="500"/>
                                        <p:tgtEl>
                                          <p:spTgt spid="41"/>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42"/>
                                        </p:tgtEl>
                                        <p:attrNameLst>
                                          <p:attrName>style.visibility</p:attrName>
                                        </p:attrNameLst>
                                      </p:cBhvr>
                                      <p:to>
                                        <p:strVal val="visible"/>
                                      </p:to>
                                    </p:set>
                                    <p:animEffect transition="in" filter="wipe(right)">
                                      <p:cBhvr>
                                        <p:cTn id="9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33" grpId="0"/>
      <p:bldP spid="34" grpId="0"/>
      <p:bldP spid="35" grpId="0"/>
      <p:bldP spid="36" grpId="0"/>
      <p:bldP spid="37" grpId="0"/>
      <p:bldP spid="38" grpId="0"/>
      <p:bldP spid="39" grpId="0"/>
      <p:bldP spid="40" grpId="0"/>
      <p:bldP spid="41"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3237" y="2038363"/>
            <a:ext cx="2522928" cy="2018144"/>
          </a:xfrm>
          <a:prstGeom prst="rect">
            <a:avLst/>
          </a:prstGeom>
        </p:spPr>
      </p:pic>
      <p:grpSp>
        <p:nvGrpSpPr>
          <p:cNvPr id="16" name="组合 15"/>
          <p:cNvGrpSpPr/>
          <p:nvPr/>
        </p:nvGrpSpPr>
        <p:grpSpPr bwMode="auto">
          <a:xfrm>
            <a:off x="3401366" y="4061482"/>
            <a:ext cx="5016731" cy="646333"/>
            <a:chOff x="4075558" y="2054456"/>
            <a:chExt cx="5785955" cy="745848"/>
          </a:xfrm>
        </p:grpSpPr>
        <p:sp>
          <p:nvSpPr>
            <p:cNvPr id="17" name="TextBox 124"/>
            <p:cNvSpPr txBox="1"/>
            <p:nvPr/>
          </p:nvSpPr>
          <p:spPr>
            <a:xfrm>
              <a:off x="4856457" y="2054458"/>
              <a:ext cx="5005056" cy="745846"/>
            </a:xfrm>
            <a:prstGeom prst="rect">
              <a:avLst/>
            </a:prstGeom>
            <a:noFill/>
          </p:spPr>
          <p:txBody>
            <a:bodyPr wrap="none">
              <a:spAutoFit/>
            </a:bodyPr>
            <a:lstStyle/>
            <a:p>
              <a:r>
                <a:rPr lang="zh-CN" altLang="en-US" sz="3600" b="1" dirty="0">
                  <a:solidFill>
                    <a:srgbClr val="C00000"/>
                  </a:solidFill>
                  <a:cs typeface="+mn-ea"/>
                  <a:sym typeface="+mn-lt"/>
                </a:rPr>
                <a:t>两学一做的主要内容</a:t>
              </a:r>
            </a:p>
          </p:txBody>
        </p:sp>
        <p:sp>
          <p:nvSpPr>
            <p:cNvPr id="18" name="圆角矩形​​ 10"/>
            <p:cNvSpPr>
              <a:spLocks noChangeArrowheads="1"/>
            </p:cNvSpPr>
            <p:nvPr/>
          </p:nvSpPr>
          <p:spPr bwMode="auto">
            <a:xfrm>
              <a:off x="4075558" y="2054456"/>
              <a:ext cx="727240" cy="726906"/>
            </a:xfrm>
            <a:prstGeom prst="roundRect">
              <a:avLst>
                <a:gd name="adj" fmla="val 16667"/>
              </a:avLst>
            </a:prstGeom>
            <a:solidFill>
              <a:srgbClr val="C00000"/>
            </a:solidFill>
            <a:ln w="25400" algn="ctr">
              <a:solidFill>
                <a:srgbClr val="FF6600"/>
              </a:solidFill>
              <a:round/>
            </a:ln>
          </p:spPr>
          <p:txBody>
            <a:bodyPr anchor="ctr"/>
            <a:lstStyle/>
            <a:p>
              <a:pPr algn="ctr" fontAlgn="auto">
                <a:spcBef>
                  <a:spcPts val="0"/>
                </a:spcBef>
                <a:spcAft>
                  <a:spcPts val="0"/>
                </a:spcAft>
                <a:defRPr/>
              </a:pPr>
              <a:r>
                <a:rPr lang="en-US" altLang="zh-CN" sz="4000" dirty="0" smtClean="0">
                  <a:solidFill>
                    <a:schemeClr val="lt1"/>
                  </a:solidFill>
                  <a:cs typeface="+mn-ea"/>
                  <a:sym typeface="+mn-lt"/>
                </a:rPr>
                <a:t>3</a:t>
              </a:r>
              <a:endParaRPr lang="zh-CN" altLang="en-US" sz="4000" dirty="0">
                <a:solidFill>
                  <a:schemeClr val="lt1"/>
                </a:solidFill>
                <a:cs typeface="+mn-ea"/>
                <a:sym typeface="+mn-lt"/>
              </a:endParaRPr>
            </a:p>
          </p:txBody>
        </p:sp>
      </p:grpSp>
      <p:sp>
        <p:nvSpPr>
          <p:cNvPr id="2" name="圆角矩形 1"/>
          <p:cNvSpPr/>
          <p:nvPr/>
        </p:nvSpPr>
        <p:spPr>
          <a:xfrm>
            <a:off x="2720051" y="1927787"/>
            <a:ext cx="6910086" cy="3495555"/>
          </a:xfrm>
          <a:prstGeom prst="roundRect">
            <a:avLst/>
          </a:prstGeom>
          <a:noFill/>
          <a:ln>
            <a:solidFill>
              <a:srgbClr val="C802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279337885"/>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anim calcmode="lin" valueType="num">
                                      <p:cBhvr>
                                        <p:cTn id="14" dur="500" fill="hold"/>
                                        <p:tgtEl>
                                          <p:spTgt spid="14"/>
                                        </p:tgtEl>
                                        <p:attrNameLst>
                                          <p:attrName>ppt_x</p:attrName>
                                        </p:attrNameLst>
                                      </p:cBhvr>
                                      <p:tavLst>
                                        <p:tav tm="0">
                                          <p:val>
                                            <p:strVal val="#ppt_x"/>
                                          </p:val>
                                        </p:tav>
                                        <p:tav tm="100000">
                                          <p:val>
                                            <p:strVal val="#ppt_x"/>
                                          </p:val>
                                        </p:tav>
                                      </p:tavLst>
                                    </p:anim>
                                    <p:anim calcmode="lin" valueType="num">
                                      <p:cBhvr>
                                        <p:cTn id="15" dur="5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4148138" cy="422275"/>
          </a:xfrm>
        </p:spPr>
        <p:txBody>
          <a:bodyPr>
            <a:normAutofit fontScale="92500" lnSpcReduction="10000"/>
          </a:bodyPr>
          <a:lstStyle/>
          <a:p>
            <a:r>
              <a:rPr lang="zh-CN" altLang="en-US" b="1" dirty="0">
                <a:cs typeface="+mn-ea"/>
                <a:sym typeface="+mn-lt"/>
              </a:rPr>
              <a:t>主要内容：</a:t>
            </a:r>
            <a:r>
              <a:rPr lang="zh-CN" altLang="en-US" b="1" dirty="0">
                <a:solidFill>
                  <a:srgbClr val="C00000"/>
                </a:solidFill>
                <a:cs typeface="+mn-ea"/>
                <a:sym typeface="+mn-lt"/>
              </a:rPr>
              <a:t>学党章党规</a:t>
            </a:r>
          </a:p>
          <a:p>
            <a:endParaRPr lang="zh-CN" altLang="en-US" b="1" dirty="0">
              <a:cs typeface="+mn-ea"/>
              <a:sym typeface="+mn-lt"/>
            </a:endParaRPr>
          </a:p>
        </p:txBody>
      </p:sp>
      <p:grpSp>
        <p:nvGrpSpPr>
          <p:cNvPr id="3" name="组合 2"/>
          <p:cNvGrpSpPr/>
          <p:nvPr/>
        </p:nvGrpSpPr>
        <p:grpSpPr>
          <a:xfrm>
            <a:off x="3196853" y="1265742"/>
            <a:ext cx="5010441" cy="1209594"/>
            <a:chOff x="2115188" y="1232523"/>
            <a:chExt cx="5010441" cy="1209594"/>
          </a:xfrm>
        </p:grpSpPr>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9923" y="1496481"/>
              <a:ext cx="4685706" cy="787302"/>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5188" y="1232523"/>
              <a:ext cx="1299862" cy="1209594"/>
            </a:xfrm>
            <a:prstGeom prst="rect">
              <a:avLst/>
            </a:prstGeom>
          </p:spPr>
        </p:pic>
      </p:grpSp>
      <p:sp>
        <p:nvSpPr>
          <p:cNvPr id="6" name="TextBox 46"/>
          <p:cNvSpPr txBox="1"/>
          <p:nvPr/>
        </p:nvSpPr>
        <p:spPr>
          <a:xfrm>
            <a:off x="4537283" y="1589034"/>
            <a:ext cx="3449124" cy="646331"/>
          </a:xfrm>
          <a:prstGeom prst="rect">
            <a:avLst/>
          </a:prstGeom>
          <a:noFill/>
        </p:spPr>
        <p:txBody>
          <a:bodyPr wrap="square" rtlCol="0">
            <a:spAutoFit/>
          </a:bodyPr>
          <a:lstStyle/>
          <a:p>
            <a:r>
              <a:rPr lang="zh-CN" altLang="en-US" sz="3600" b="1" dirty="0" smtClean="0">
                <a:solidFill>
                  <a:schemeClr val="bg1"/>
                </a:solidFill>
                <a:cs typeface="+mn-ea"/>
                <a:sym typeface="+mn-lt"/>
              </a:rPr>
              <a:t>学党章党规</a:t>
            </a:r>
            <a:endParaRPr lang="zh-CN" altLang="en-US" sz="3600" b="1" dirty="0">
              <a:solidFill>
                <a:schemeClr val="bg1"/>
              </a:solidFill>
              <a:cs typeface="+mn-ea"/>
              <a:sym typeface="+mn-lt"/>
            </a:endParaRPr>
          </a:p>
        </p:txBody>
      </p:sp>
      <p:sp>
        <p:nvSpPr>
          <p:cNvPr id="7" name="圆角矩形 6"/>
          <p:cNvSpPr/>
          <p:nvPr/>
        </p:nvSpPr>
        <p:spPr>
          <a:xfrm>
            <a:off x="2386361" y="2564194"/>
            <a:ext cx="7437863" cy="516628"/>
          </a:xfrm>
          <a:prstGeom prst="roundRect">
            <a:avLst/>
          </a:prstGeom>
          <a:solidFill>
            <a:schemeClr val="bg1">
              <a:alpha val="5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圆角矩形 7"/>
          <p:cNvSpPr/>
          <p:nvPr/>
        </p:nvSpPr>
        <p:spPr>
          <a:xfrm rot="2441297">
            <a:off x="2213272" y="2649420"/>
            <a:ext cx="346177" cy="34617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2761488" y="2651589"/>
            <a:ext cx="5827236" cy="400110"/>
          </a:xfrm>
          <a:prstGeom prst="rect">
            <a:avLst/>
          </a:prstGeom>
        </p:spPr>
        <p:txBody>
          <a:bodyPr wrap="none">
            <a:spAutoFit/>
          </a:bodyPr>
          <a:lstStyle/>
          <a:p>
            <a:r>
              <a:rPr lang="zh-CN" altLang="en-US" sz="2000" b="1" dirty="0" smtClean="0">
                <a:solidFill>
                  <a:schemeClr val="tx1">
                    <a:lumMod val="65000"/>
                    <a:lumOff val="35000"/>
                  </a:schemeClr>
                </a:solidFill>
                <a:cs typeface="+mn-ea"/>
                <a:sym typeface="+mn-lt"/>
              </a:rPr>
              <a:t>明确基本标准、树立行为规范，逐条逐句通读党章</a:t>
            </a:r>
            <a:endParaRPr lang="zh-CN" altLang="en-US" sz="2000" b="1" dirty="0">
              <a:solidFill>
                <a:schemeClr val="tx1">
                  <a:lumMod val="65000"/>
                  <a:lumOff val="35000"/>
                </a:schemeClr>
              </a:solidFill>
              <a:cs typeface="+mn-ea"/>
              <a:sym typeface="+mn-lt"/>
            </a:endParaRPr>
          </a:p>
        </p:txBody>
      </p:sp>
      <p:sp>
        <p:nvSpPr>
          <p:cNvPr id="10" name="圆角矩形 9"/>
          <p:cNvSpPr/>
          <p:nvPr/>
        </p:nvSpPr>
        <p:spPr>
          <a:xfrm>
            <a:off x="2386361" y="3344786"/>
            <a:ext cx="7437863" cy="801565"/>
          </a:xfrm>
          <a:prstGeom prst="roundRect">
            <a:avLst/>
          </a:prstGeom>
          <a:solidFill>
            <a:schemeClr val="bg1">
              <a:alpha val="5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圆角矩形 10"/>
          <p:cNvSpPr/>
          <p:nvPr/>
        </p:nvSpPr>
        <p:spPr>
          <a:xfrm rot="2441297">
            <a:off x="2213272" y="3541132"/>
            <a:ext cx="346177" cy="34617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2761487" y="3410276"/>
            <a:ext cx="7062737" cy="707886"/>
          </a:xfrm>
          <a:prstGeom prst="rect">
            <a:avLst/>
          </a:prstGeom>
        </p:spPr>
        <p:txBody>
          <a:bodyPr wrap="square">
            <a:spAutoFit/>
          </a:bodyPr>
          <a:lstStyle/>
          <a:p>
            <a:r>
              <a:rPr lang="zh-CN" altLang="en-US" sz="2000" b="1" dirty="0" smtClean="0">
                <a:solidFill>
                  <a:schemeClr val="tx1">
                    <a:lumMod val="65000"/>
                    <a:lumOff val="35000"/>
                  </a:schemeClr>
                </a:solidFill>
                <a:cs typeface="+mn-ea"/>
                <a:sym typeface="+mn-lt"/>
              </a:rPr>
              <a:t>认真学习</a:t>
            </a:r>
            <a:r>
              <a:rPr lang="en-US" altLang="zh-CN" sz="2000" b="1" dirty="0" smtClean="0">
                <a:solidFill>
                  <a:schemeClr val="tx1">
                    <a:lumMod val="65000"/>
                    <a:lumOff val="35000"/>
                  </a:schemeClr>
                </a:solidFill>
                <a:cs typeface="+mn-ea"/>
                <a:sym typeface="+mn-lt"/>
              </a:rPr>
              <a:t>《</a:t>
            </a:r>
            <a:r>
              <a:rPr lang="zh-CN" altLang="en-US" sz="2000" b="1" dirty="0" smtClean="0">
                <a:solidFill>
                  <a:schemeClr val="tx1">
                    <a:lumMod val="65000"/>
                    <a:lumOff val="35000"/>
                  </a:schemeClr>
                </a:solidFill>
                <a:cs typeface="+mn-ea"/>
                <a:sym typeface="+mn-lt"/>
              </a:rPr>
              <a:t>中国共产党廉洁自律准则</a:t>
            </a:r>
            <a:r>
              <a:rPr lang="en-US" altLang="zh-CN" sz="2000" b="1" dirty="0" smtClean="0">
                <a:solidFill>
                  <a:schemeClr val="tx1">
                    <a:lumMod val="65000"/>
                    <a:lumOff val="35000"/>
                  </a:schemeClr>
                </a:solidFill>
                <a:cs typeface="+mn-ea"/>
                <a:sym typeface="+mn-lt"/>
              </a:rPr>
              <a:t>》</a:t>
            </a:r>
            <a:r>
              <a:rPr lang="zh-CN" altLang="en-US" sz="2000" b="1" dirty="0" smtClean="0">
                <a:solidFill>
                  <a:schemeClr val="tx1">
                    <a:lumMod val="65000"/>
                    <a:lumOff val="35000"/>
                  </a:schemeClr>
                </a:solidFill>
                <a:cs typeface="+mn-ea"/>
                <a:sym typeface="+mn-lt"/>
              </a:rPr>
              <a:t>、</a:t>
            </a:r>
            <a:r>
              <a:rPr lang="en-US" altLang="zh-CN" sz="2000" b="1" dirty="0" smtClean="0">
                <a:solidFill>
                  <a:schemeClr val="tx1">
                    <a:lumMod val="65000"/>
                    <a:lumOff val="35000"/>
                  </a:schemeClr>
                </a:solidFill>
                <a:cs typeface="+mn-ea"/>
                <a:sym typeface="+mn-lt"/>
              </a:rPr>
              <a:t>《</a:t>
            </a:r>
            <a:r>
              <a:rPr lang="zh-CN" altLang="en-US" sz="2000" b="1" dirty="0" smtClean="0">
                <a:solidFill>
                  <a:schemeClr val="tx1">
                    <a:lumMod val="65000"/>
                    <a:lumOff val="35000"/>
                  </a:schemeClr>
                </a:solidFill>
                <a:cs typeface="+mn-ea"/>
                <a:sym typeface="+mn-lt"/>
              </a:rPr>
              <a:t>中国共产党纪律处分条例</a:t>
            </a:r>
            <a:r>
              <a:rPr lang="en-US" altLang="zh-CN" sz="2000" b="1" dirty="0" smtClean="0">
                <a:solidFill>
                  <a:schemeClr val="tx1">
                    <a:lumMod val="65000"/>
                    <a:lumOff val="35000"/>
                  </a:schemeClr>
                </a:solidFill>
                <a:cs typeface="+mn-ea"/>
                <a:sym typeface="+mn-lt"/>
              </a:rPr>
              <a:t>》</a:t>
            </a:r>
            <a:r>
              <a:rPr lang="zh-CN" altLang="en-US" sz="2000" b="1" dirty="0" smtClean="0">
                <a:solidFill>
                  <a:schemeClr val="tx1">
                    <a:lumMod val="65000"/>
                    <a:lumOff val="35000"/>
                  </a:schemeClr>
                </a:solidFill>
                <a:cs typeface="+mn-ea"/>
                <a:sym typeface="+mn-lt"/>
              </a:rPr>
              <a:t>等党内法规</a:t>
            </a:r>
            <a:endParaRPr lang="zh-CN" altLang="en-US" sz="2000" b="1" dirty="0">
              <a:solidFill>
                <a:schemeClr val="tx1">
                  <a:lumMod val="65000"/>
                  <a:lumOff val="35000"/>
                </a:schemeClr>
              </a:solidFill>
              <a:cs typeface="+mn-ea"/>
              <a:sym typeface="+mn-lt"/>
            </a:endParaRPr>
          </a:p>
        </p:txBody>
      </p:sp>
      <p:sp>
        <p:nvSpPr>
          <p:cNvPr id="13" name="圆角矩形 12"/>
          <p:cNvSpPr/>
          <p:nvPr/>
        </p:nvSpPr>
        <p:spPr>
          <a:xfrm>
            <a:off x="2402573" y="4392134"/>
            <a:ext cx="7437863" cy="528386"/>
          </a:xfrm>
          <a:prstGeom prst="roundRect">
            <a:avLst/>
          </a:prstGeom>
          <a:solidFill>
            <a:schemeClr val="bg1">
              <a:alpha val="5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441297">
            <a:off x="2229484" y="4500927"/>
            <a:ext cx="346177" cy="34617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矩形 14"/>
          <p:cNvSpPr/>
          <p:nvPr/>
        </p:nvSpPr>
        <p:spPr>
          <a:xfrm>
            <a:off x="2777699" y="4457623"/>
            <a:ext cx="4801314" cy="400110"/>
          </a:xfrm>
          <a:prstGeom prst="rect">
            <a:avLst/>
          </a:prstGeom>
        </p:spPr>
        <p:txBody>
          <a:bodyPr wrap="none">
            <a:spAutoFit/>
          </a:bodyPr>
          <a:lstStyle/>
          <a:p>
            <a:r>
              <a:rPr lang="zh-CN" altLang="en-US" sz="2000" b="1" dirty="0" smtClean="0">
                <a:solidFill>
                  <a:schemeClr val="tx1">
                    <a:lumMod val="65000"/>
                    <a:lumOff val="35000"/>
                  </a:schemeClr>
                </a:solidFill>
                <a:cs typeface="+mn-ea"/>
                <a:sym typeface="+mn-lt"/>
              </a:rPr>
              <a:t>学习党的历史，学习革命先辈和先进典型</a:t>
            </a:r>
            <a:endParaRPr lang="zh-CN" altLang="en-US" sz="2000" b="1" dirty="0">
              <a:solidFill>
                <a:schemeClr val="tx1">
                  <a:lumMod val="65000"/>
                  <a:lumOff val="35000"/>
                </a:schemeClr>
              </a:solidFill>
              <a:cs typeface="+mn-ea"/>
              <a:sym typeface="+mn-lt"/>
            </a:endParaRPr>
          </a:p>
        </p:txBody>
      </p:sp>
      <p:sp>
        <p:nvSpPr>
          <p:cNvPr id="16" name="圆角矩形 15"/>
          <p:cNvSpPr/>
          <p:nvPr/>
        </p:nvSpPr>
        <p:spPr>
          <a:xfrm>
            <a:off x="2428513" y="5215740"/>
            <a:ext cx="7437863" cy="792831"/>
          </a:xfrm>
          <a:prstGeom prst="roundRect">
            <a:avLst/>
          </a:prstGeom>
          <a:solidFill>
            <a:schemeClr val="bg1">
              <a:alpha val="5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圆角矩形 16"/>
          <p:cNvSpPr/>
          <p:nvPr/>
        </p:nvSpPr>
        <p:spPr>
          <a:xfrm rot="2441297">
            <a:off x="2255424" y="5441270"/>
            <a:ext cx="346177" cy="34617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2803639" y="5281230"/>
            <a:ext cx="7147757" cy="707886"/>
          </a:xfrm>
          <a:prstGeom prst="rect">
            <a:avLst/>
          </a:prstGeom>
        </p:spPr>
        <p:txBody>
          <a:bodyPr wrap="square">
            <a:spAutoFit/>
          </a:bodyPr>
          <a:lstStyle/>
          <a:p>
            <a:r>
              <a:rPr lang="zh-CN" altLang="en-US" sz="2000" b="1" dirty="0" smtClean="0">
                <a:solidFill>
                  <a:schemeClr val="tx1">
                    <a:lumMod val="65000"/>
                    <a:lumOff val="35000"/>
                  </a:schemeClr>
                </a:solidFill>
                <a:cs typeface="+mn-ea"/>
                <a:sym typeface="+mn-lt"/>
              </a:rPr>
              <a:t>从周永康、薄熙来、徐才厚、郭伯雄、令计划等违纪违法案件中汲取教训</a:t>
            </a:r>
            <a:endParaRPr lang="zh-CN" altLang="en-US" sz="2000" b="1" dirty="0">
              <a:solidFill>
                <a:schemeClr val="tx1">
                  <a:lumMod val="65000"/>
                  <a:lumOff val="35000"/>
                </a:schemeClr>
              </a:solidFill>
              <a:cs typeface="+mn-ea"/>
              <a:sym typeface="+mn-lt"/>
            </a:endParaRPr>
          </a:p>
        </p:txBody>
      </p:sp>
      <p:sp>
        <p:nvSpPr>
          <p:cNvPr id="19" name="矩形 18"/>
          <p:cNvSpPr/>
          <p:nvPr>
            <p:custDataLst>
              <p:tags r:id="rId1"/>
            </p:custDataLst>
          </p:nvPr>
        </p:nvSpPr>
        <p:spPr>
          <a:xfrm>
            <a:off x="7955801" y="4177"/>
            <a:ext cx="184731" cy="307777"/>
          </a:xfrm>
          <a:prstGeom prst="rect">
            <a:avLst/>
          </a:prstGeom>
        </p:spPr>
        <p:txBody>
          <a:bodyPr wrap="none">
            <a:spAutoFit/>
          </a:bodyPr>
          <a:lstStyle/>
          <a:p>
            <a:endParaRPr lang="zh-CN" altLang="en-US" sz="1400"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par>
                          <p:cTn id="13" fill="hold">
                            <p:stCondLst>
                              <p:cond delay="1899"/>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2399"/>
                            </p:stCondLst>
                            <p:childTnLst>
                              <p:par>
                                <p:cTn id="18" presetID="3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 calcmode="lin" valueType="num">
                                      <p:cBhvr>
                                        <p:cTn id="22" dur="500" fill="hold"/>
                                        <p:tgtEl>
                                          <p:spTgt spid="8"/>
                                        </p:tgtEl>
                                        <p:attrNameLst>
                                          <p:attrName>style.rotation</p:attrName>
                                        </p:attrNameLst>
                                      </p:cBhvr>
                                      <p:tavLst>
                                        <p:tav tm="0">
                                          <p:val>
                                            <p:fltVal val="90"/>
                                          </p:val>
                                        </p:tav>
                                        <p:tav tm="100000">
                                          <p:val>
                                            <p:fltVal val="0"/>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decel="100000" fill="hold" grpId="0" nodeType="clickEffect">
                                  <p:stCondLst>
                                    <p:cond delay="0"/>
                                  </p:stCondLst>
                                  <p:iterate type="lt">
                                    <p:tmPct val="10000"/>
                                  </p:iterate>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1+#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childTnLst>
                          </p:cTn>
                        </p:par>
                        <p:par>
                          <p:cTn id="30" fill="hold">
                            <p:stCondLst>
                              <p:cond delay="1549"/>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childTnLst>
                          </p:cTn>
                        </p:par>
                        <p:par>
                          <p:cTn id="34" fill="hold">
                            <p:stCondLst>
                              <p:cond delay="2049"/>
                            </p:stCondLst>
                            <p:childTnLst>
                              <p:par>
                                <p:cTn id="35" presetID="31"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 calcmode="lin" valueType="num">
                                      <p:cBhvr>
                                        <p:cTn id="39" dur="500" fill="hold"/>
                                        <p:tgtEl>
                                          <p:spTgt spid="11"/>
                                        </p:tgtEl>
                                        <p:attrNameLst>
                                          <p:attrName>style.rotation</p:attrName>
                                        </p:attrNameLst>
                                      </p:cBhvr>
                                      <p:tavLst>
                                        <p:tav tm="0">
                                          <p:val>
                                            <p:fltVal val="90"/>
                                          </p:val>
                                        </p:tav>
                                        <p:tav tm="100000">
                                          <p:val>
                                            <p:fltVal val="0"/>
                                          </p:val>
                                        </p:tav>
                                      </p:tavLst>
                                    </p:anim>
                                    <p:animEffect transition="in" filter="fade">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2" decel="100000" fill="hold" grpId="0" nodeType="clickEffect">
                                  <p:stCondLst>
                                    <p:cond delay="0"/>
                                  </p:stCondLst>
                                  <p:iterate type="lt">
                                    <p:tmPct val="10000"/>
                                  </p:iterate>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1+#ppt_w/2"/>
                                          </p:val>
                                        </p:tav>
                                        <p:tav tm="100000">
                                          <p:val>
                                            <p:strVal val="#ppt_x"/>
                                          </p:val>
                                        </p:tav>
                                      </p:tavLst>
                                    </p:anim>
                                    <p:anim calcmode="lin" valueType="num">
                                      <p:cBhvr additive="base">
                                        <p:cTn id="46" dur="500" fill="hold"/>
                                        <p:tgtEl>
                                          <p:spTgt spid="12"/>
                                        </p:tgtEl>
                                        <p:attrNameLst>
                                          <p:attrName>ppt_y</p:attrName>
                                        </p:attrNameLst>
                                      </p:cBhvr>
                                      <p:tavLst>
                                        <p:tav tm="0">
                                          <p:val>
                                            <p:strVal val="#ppt_y"/>
                                          </p:val>
                                        </p:tav>
                                        <p:tav tm="100000">
                                          <p:val>
                                            <p:strVal val="#ppt_y"/>
                                          </p:val>
                                        </p:tav>
                                      </p:tavLst>
                                    </p:anim>
                                  </p:childTnLst>
                                </p:cTn>
                              </p:par>
                            </p:childTnLst>
                          </p:cTn>
                        </p:par>
                        <p:par>
                          <p:cTn id="47" fill="hold">
                            <p:stCondLst>
                              <p:cond delay="2250"/>
                            </p:stCondLst>
                            <p:childTnLst>
                              <p:par>
                                <p:cTn id="48" presetID="2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childTnLst>
                          </p:cTn>
                        </p:par>
                        <p:par>
                          <p:cTn id="51" fill="hold">
                            <p:stCondLst>
                              <p:cond delay="2750"/>
                            </p:stCondLst>
                            <p:childTnLst>
                              <p:par>
                                <p:cTn id="52" presetID="31"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 calcmode="lin" valueType="num">
                                      <p:cBhvr>
                                        <p:cTn id="56" dur="500" fill="hold"/>
                                        <p:tgtEl>
                                          <p:spTgt spid="14"/>
                                        </p:tgtEl>
                                        <p:attrNameLst>
                                          <p:attrName>style.rotation</p:attrName>
                                        </p:attrNameLst>
                                      </p:cBhvr>
                                      <p:tavLst>
                                        <p:tav tm="0">
                                          <p:val>
                                            <p:fltVal val="90"/>
                                          </p:val>
                                        </p:tav>
                                        <p:tav tm="100000">
                                          <p:val>
                                            <p:fltVal val="0"/>
                                          </p:val>
                                        </p:tav>
                                      </p:tavLst>
                                    </p:anim>
                                    <p:animEffect transition="in" filter="fade">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2" decel="100000" fill="hold" grpId="0" nodeType="clickEffect">
                                  <p:stCondLst>
                                    <p:cond delay="0"/>
                                  </p:stCondLst>
                                  <p:iterate type="lt">
                                    <p:tmPct val="10000"/>
                                  </p:iterate>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1+#ppt_w/2"/>
                                          </p:val>
                                        </p:tav>
                                        <p:tav tm="100000">
                                          <p:val>
                                            <p:strVal val="#ppt_x"/>
                                          </p:val>
                                        </p:tav>
                                      </p:tavLst>
                                    </p:anim>
                                    <p:anim calcmode="lin" valueType="num">
                                      <p:cBhvr additive="base">
                                        <p:cTn id="63" dur="500" fill="hold"/>
                                        <p:tgtEl>
                                          <p:spTgt spid="15"/>
                                        </p:tgtEl>
                                        <p:attrNameLst>
                                          <p:attrName>ppt_y</p:attrName>
                                        </p:attrNameLst>
                                      </p:cBhvr>
                                      <p:tavLst>
                                        <p:tav tm="0">
                                          <p:val>
                                            <p:strVal val="#ppt_y"/>
                                          </p:val>
                                        </p:tav>
                                        <p:tav tm="100000">
                                          <p:val>
                                            <p:strVal val="#ppt_y"/>
                                          </p:val>
                                        </p:tav>
                                      </p:tavLst>
                                    </p:anim>
                                  </p:childTnLst>
                                </p:cTn>
                              </p:par>
                            </p:childTnLst>
                          </p:cTn>
                        </p:par>
                        <p:par>
                          <p:cTn id="64" fill="hold">
                            <p:stCondLst>
                              <p:cond delay="135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childTnLst>
                          </p:cTn>
                        </p:par>
                        <p:par>
                          <p:cTn id="68" fill="hold">
                            <p:stCondLst>
                              <p:cond delay="1850"/>
                            </p:stCondLst>
                            <p:childTnLst>
                              <p:par>
                                <p:cTn id="69" presetID="31" presetClass="entr" presetSubtype="0"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p:cTn id="71" dur="500" fill="hold"/>
                                        <p:tgtEl>
                                          <p:spTgt spid="17"/>
                                        </p:tgtEl>
                                        <p:attrNameLst>
                                          <p:attrName>ppt_w</p:attrName>
                                        </p:attrNameLst>
                                      </p:cBhvr>
                                      <p:tavLst>
                                        <p:tav tm="0">
                                          <p:val>
                                            <p:fltVal val="0"/>
                                          </p:val>
                                        </p:tav>
                                        <p:tav tm="100000">
                                          <p:val>
                                            <p:strVal val="#ppt_w"/>
                                          </p:val>
                                        </p:tav>
                                      </p:tavLst>
                                    </p:anim>
                                    <p:anim calcmode="lin" valueType="num">
                                      <p:cBhvr>
                                        <p:cTn id="72" dur="500" fill="hold"/>
                                        <p:tgtEl>
                                          <p:spTgt spid="17"/>
                                        </p:tgtEl>
                                        <p:attrNameLst>
                                          <p:attrName>ppt_h</p:attrName>
                                        </p:attrNameLst>
                                      </p:cBhvr>
                                      <p:tavLst>
                                        <p:tav tm="0">
                                          <p:val>
                                            <p:fltVal val="0"/>
                                          </p:val>
                                        </p:tav>
                                        <p:tav tm="100000">
                                          <p:val>
                                            <p:strVal val="#ppt_h"/>
                                          </p:val>
                                        </p:tav>
                                      </p:tavLst>
                                    </p:anim>
                                    <p:anim calcmode="lin" valueType="num">
                                      <p:cBhvr>
                                        <p:cTn id="73" dur="500" fill="hold"/>
                                        <p:tgtEl>
                                          <p:spTgt spid="17"/>
                                        </p:tgtEl>
                                        <p:attrNameLst>
                                          <p:attrName>style.rotation</p:attrName>
                                        </p:attrNameLst>
                                      </p:cBhvr>
                                      <p:tavLst>
                                        <p:tav tm="0">
                                          <p:val>
                                            <p:fltVal val="90"/>
                                          </p:val>
                                        </p:tav>
                                        <p:tav tm="100000">
                                          <p:val>
                                            <p:fltVal val="0"/>
                                          </p:val>
                                        </p:tav>
                                      </p:tavLst>
                                    </p:anim>
                                    <p:animEffect transition="in" filter="fade">
                                      <p:cBhvr>
                                        <p:cTn id="74" dur="500"/>
                                        <p:tgtEl>
                                          <p:spTgt spid="1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2" decel="100000" fill="hold" grpId="0" nodeType="clickEffect">
                                  <p:stCondLst>
                                    <p:cond delay="0"/>
                                  </p:stCondLst>
                                  <p:iterate type="lt">
                                    <p:tmPct val="10000"/>
                                  </p:iterate>
                                  <p:childTnLst>
                                    <p:set>
                                      <p:cBhvr>
                                        <p:cTn id="78" dur="1" fill="hold">
                                          <p:stCondLst>
                                            <p:cond delay="0"/>
                                          </p:stCondLst>
                                        </p:cTn>
                                        <p:tgtEl>
                                          <p:spTgt spid="18"/>
                                        </p:tgtEl>
                                        <p:attrNameLst>
                                          <p:attrName>style.visibility</p:attrName>
                                        </p:attrNameLst>
                                      </p:cBhvr>
                                      <p:to>
                                        <p:strVal val="visible"/>
                                      </p:to>
                                    </p:set>
                                    <p:anim calcmode="lin" valueType="num">
                                      <p:cBhvr additive="base">
                                        <p:cTn id="79" dur="500" fill="hold"/>
                                        <p:tgtEl>
                                          <p:spTgt spid="18"/>
                                        </p:tgtEl>
                                        <p:attrNameLst>
                                          <p:attrName>ppt_x</p:attrName>
                                        </p:attrNameLst>
                                      </p:cBhvr>
                                      <p:tavLst>
                                        <p:tav tm="0">
                                          <p:val>
                                            <p:strVal val="1+#ppt_w/2"/>
                                          </p:val>
                                        </p:tav>
                                        <p:tav tm="100000">
                                          <p:val>
                                            <p:strVal val="#ppt_x"/>
                                          </p:val>
                                        </p:tav>
                                      </p:tavLst>
                                    </p:anim>
                                    <p:anim calcmode="lin" valueType="num">
                                      <p:cBhvr additive="base">
                                        <p:cTn id="80"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p:bldP spid="10" grpId="0" animBg="1"/>
      <p:bldP spid="11" grpId="0" animBg="1"/>
      <p:bldP spid="12" grpId="0"/>
      <p:bldP spid="13" grpId="0" animBg="1"/>
      <p:bldP spid="14" grpId="0" animBg="1"/>
      <p:bldP spid="15" grpId="0"/>
      <p:bldP spid="16" grpId="0" animBg="1"/>
      <p:bldP spid="17" grpId="0" animBg="1"/>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3952875" cy="422275"/>
          </a:xfrm>
        </p:spPr>
        <p:txBody>
          <a:bodyPr>
            <a:normAutofit fontScale="92500" lnSpcReduction="10000"/>
          </a:bodyPr>
          <a:lstStyle/>
          <a:p>
            <a:r>
              <a:rPr lang="zh-CN" altLang="en-US" b="1" dirty="0">
                <a:cs typeface="+mn-ea"/>
                <a:sym typeface="+mn-lt"/>
              </a:rPr>
              <a:t>主要内容：</a:t>
            </a:r>
            <a:r>
              <a:rPr lang="zh-CN" altLang="en-US" b="1" dirty="0">
                <a:solidFill>
                  <a:srgbClr val="C00000"/>
                </a:solidFill>
                <a:cs typeface="+mn-ea"/>
                <a:sym typeface="+mn-lt"/>
              </a:rPr>
              <a:t>学系列讲话</a:t>
            </a:r>
          </a:p>
          <a:p>
            <a:endParaRPr lang="zh-CN" altLang="en-US" b="1" dirty="0">
              <a:cs typeface="+mn-ea"/>
              <a:sym typeface="+mn-lt"/>
            </a:endParaRPr>
          </a:p>
        </p:txBody>
      </p:sp>
      <p:grpSp>
        <p:nvGrpSpPr>
          <p:cNvPr id="3" name="组合 2"/>
          <p:cNvGrpSpPr/>
          <p:nvPr/>
        </p:nvGrpSpPr>
        <p:grpSpPr>
          <a:xfrm>
            <a:off x="3196853" y="1265742"/>
            <a:ext cx="5010441" cy="1209594"/>
            <a:chOff x="2115188" y="1232523"/>
            <a:chExt cx="5010441" cy="1209594"/>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923" y="1496481"/>
              <a:ext cx="4685706" cy="787302"/>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5188" y="1232523"/>
              <a:ext cx="1299862" cy="1209594"/>
            </a:xfrm>
            <a:prstGeom prst="rect">
              <a:avLst/>
            </a:prstGeom>
          </p:spPr>
        </p:pic>
      </p:grpSp>
      <p:sp>
        <p:nvSpPr>
          <p:cNvPr id="6" name="TextBox 46"/>
          <p:cNvSpPr txBox="1"/>
          <p:nvPr/>
        </p:nvSpPr>
        <p:spPr>
          <a:xfrm>
            <a:off x="4537283" y="1589034"/>
            <a:ext cx="3449124" cy="646331"/>
          </a:xfrm>
          <a:prstGeom prst="rect">
            <a:avLst/>
          </a:prstGeom>
          <a:noFill/>
        </p:spPr>
        <p:txBody>
          <a:bodyPr wrap="square" rtlCol="0">
            <a:spAutoFit/>
          </a:bodyPr>
          <a:lstStyle/>
          <a:p>
            <a:r>
              <a:rPr lang="zh-CN" altLang="en-US" sz="3600" b="1" dirty="0" smtClean="0">
                <a:solidFill>
                  <a:schemeClr val="bg1"/>
                </a:solidFill>
                <a:cs typeface="+mn-ea"/>
                <a:sym typeface="+mn-lt"/>
              </a:rPr>
              <a:t>学系列讲话</a:t>
            </a:r>
            <a:endParaRPr lang="zh-CN" altLang="en-US" sz="3600" b="1" dirty="0">
              <a:solidFill>
                <a:schemeClr val="bg1"/>
              </a:solidFill>
              <a:cs typeface="+mn-ea"/>
              <a:sym typeface="+mn-lt"/>
            </a:endParaRPr>
          </a:p>
        </p:txBody>
      </p:sp>
      <p:sp>
        <p:nvSpPr>
          <p:cNvPr id="7" name="圆角矩形 6"/>
          <p:cNvSpPr/>
          <p:nvPr/>
        </p:nvSpPr>
        <p:spPr>
          <a:xfrm>
            <a:off x="2386361" y="2564194"/>
            <a:ext cx="7437863" cy="852612"/>
          </a:xfrm>
          <a:prstGeom prst="roundRect">
            <a:avLst/>
          </a:prstGeom>
          <a:solidFill>
            <a:schemeClr val="bg1">
              <a:alpha val="5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圆角矩形 7"/>
          <p:cNvSpPr/>
          <p:nvPr/>
        </p:nvSpPr>
        <p:spPr>
          <a:xfrm rot="2441297">
            <a:off x="2213272" y="2834246"/>
            <a:ext cx="346177" cy="34617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2761489" y="2651589"/>
            <a:ext cx="7078948" cy="707886"/>
          </a:xfrm>
          <a:prstGeom prst="rect">
            <a:avLst/>
          </a:prstGeom>
        </p:spPr>
        <p:txBody>
          <a:bodyPr wrap="square">
            <a:spAutoFit/>
          </a:bodyPr>
          <a:lstStyle/>
          <a:p>
            <a:r>
              <a:rPr lang="zh-CN" altLang="en-US" sz="2000" b="1" dirty="0" smtClean="0">
                <a:solidFill>
                  <a:schemeClr val="tx1">
                    <a:lumMod val="50000"/>
                    <a:lumOff val="50000"/>
                  </a:schemeClr>
                </a:solidFill>
                <a:cs typeface="+mn-ea"/>
                <a:sym typeface="+mn-lt"/>
              </a:rPr>
              <a:t>习近平总书记关于改革发展稳定、内政外交国防、治党治国治军的重要思想</a:t>
            </a:r>
            <a:endParaRPr lang="zh-CN" altLang="en-US" sz="2000" b="1" dirty="0">
              <a:solidFill>
                <a:schemeClr val="tx1">
                  <a:lumMod val="50000"/>
                  <a:lumOff val="50000"/>
                </a:schemeClr>
              </a:solidFill>
              <a:cs typeface="+mn-ea"/>
              <a:sym typeface="+mn-lt"/>
            </a:endParaRPr>
          </a:p>
        </p:txBody>
      </p:sp>
      <p:sp>
        <p:nvSpPr>
          <p:cNvPr id="10" name="圆角矩形 9"/>
          <p:cNvSpPr/>
          <p:nvPr/>
        </p:nvSpPr>
        <p:spPr>
          <a:xfrm>
            <a:off x="2386361" y="3743624"/>
            <a:ext cx="7437863" cy="503390"/>
          </a:xfrm>
          <a:prstGeom prst="roundRect">
            <a:avLst/>
          </a:prstGeom>
          <a:solidFill>
            <a:schemeClr val="bg1">
              <a:alpha val="5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圆角矩形 10"/>
          <p:cNvSpPr/>
          <p:nvPr/>
        </p:nvSpPr>
        <p:spPr>
          <a:xfrm rot="2441297">
            <a:off x="2213272" y="3832961"/>
            <a:ext cx="346177" cy="34617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2761487" y="3809113"/>
            <a:ext cx="7062737" cy="400110"/>
          </a:xfrm>
          <a:prstGeom prst="rect">
            <a:avLst/>
          </a:prstGeom>
        </p:spPr>
        <p:txBody>
          <a:bodyPr wrap="square">
            <a:spAutoFit/>
          </a:bodyPr>
          <a:lstStyle/>
          <a:p>
            <a:r>
              <a:rPr lang="zh-CN" altLang="en-US" sz="2000" b="1" dirty="0" smtClean="0">
                <a:solidFill>
                  <a:schemeClr val="tx1">
                    <a:lumMod val="50000"/>
                    <a:lumOff val="50000"/>
                  </a:schemeClr>
                </a:solidFill>
                <a:cs typeface="+mn-ea"/>
                <a:sym typeface="+mn-lt"/>
              </a:rPr>
              <a:t>党中央治国理政新理念新思想新战略</a:t>
            </a:r>
            <a:endParaRPr lang="zh-CN" altLang="en-US" sz="2000" b="1" dirty="0">
              <a:solidFill>
                <a:schemeClr val="tx1">
                  <a:lumMod val="50000"/>
                  <a:lumOff val="50000"/>
                </a:schemeClr>
              </a:solidFill>
              <a:cs typeface="+mn-ea"/>
              <a:sym typeface="+mn-lt"/>
            </a:endParaRPr>
          </a:p>
        </p:txBody>
      </p:sp>
      <p:sp>
        <p:nvSpPr>
          <p:cNvPr id="13" name="圆角矩形 12"/>
          <p:cNvSpPr/>
          <p:nvPr/>
        </p:nvSpPr>
        <p:spPr>
          <a:xfrm>
            <a:off x="2402573" y="4567232"/>
            <a:ext cx="7437863" cy="880255"/>
          </a:xfrm>
          <a:prstGeom prst="roundRect">
            <a:avLst/>
          </a:prstGeom>
          <a:solidFill>
            <a:schemeClr val="bg1">
              <a:alpha val="5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rot="2441297">
            <a:off x="2229484" y="4851125"/>
            <a:ext cx="346177" cy="34617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矩形 14"/>
          <p:cNvSpPr/>
          <p:nvPr/>
        </p:nvSpPr>
        <p:spPr>
          <a:xfrm>
            <a:off x="2777699" y="4661906"/>
            <a:ext cx="6901322" cy="707886"/>
          </a:xfrm>
          <a:prstGeom prst="rect">
            <a:avLst/>
          </a:prstGeom>
        </p:spPr>
        <p:txBody>
          <a:bodyPr wrap="square">
            <a:spAutoFit/>
          </a:bodyPr>
          <a:lstStyle/>
          <a:p>
            <a:r>
              <a:rPr lang="zh-CN" altLang="en-US" sz="2000" b="1" dirty="0" smtClean="0">
                <a:solidFill>
                  <a:schemeClr val="tx1">
                    <a:lumMod val="50000"/>
                    <a:lumOff val="50000"/>
                  </a:schemeClr>
                </a:solidFill>
                <a:cs typeface="+mn-ea"/>
                <a:sym typeface="+mn-lt"/>
              </a:rPr>
              <a:t>同学习马克思列宁主义、毛泽东思想、邓小平理论、“三个代表”重要思想、科学发展观结合起来</a:t>
            </a:r>
            <a:endParaRPr lang="zh-CN" altLang="en-US" sz="2000" b="1"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par>
                          <p:cTn id="13" fill="hold">
                            <p:stCondLst>
                              <p:cond delay="1899"/>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2399"/>
                            </p:stCondLst>
                            <p:childTnLst>
                              <p:par>
                                <p:cTn id="18" presetID="3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 calcmode="lin" valueType="num">
                                      <p:cBhvr>
                                        <p:cTn id="22" dur="500" fill="hold"/>
                                        <p:tgtEl>
                                          <p:spTgt spid="8"/>
                                        </p:tgtEl>
                                        <p:attrNameLst>
                                          <p:attrName>style.rotation</p:attrName>
                                        </p:attrNameLst>
                                      </p:cBhvr>
                                      <p:tavLst>
                                        <p:tav tm="0">
                                          <p:val>
                                            <p:fltVal val="90"/>
                                          </p:val>
                                        </p:tav>
                                        <p:tav tm="100000">
                                          <p:val>
                                            <p:fltVal val="0"/>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decel="100000" fill="hold" grpId="0" nodeType="clickEffect">
                                  <p:stCondLst>
                                    <p:cond delay="0"/>
                                  </p:stCondLst>
                                  <p:iterate type="lt">
                                    <p:tmPct val="10000"/>
                                  </p:iterate>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1+#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childTnLst>
                          </p:cTn>
                        </p:par>
                        <p:par>
                          <p:cTn id="30" fill="hold">
                            <p:stCondLst>
                              <p:cond delay="2099"/>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childTnLst>
                          </p:cTn>
                        </p:par>
                        <p:par>
                          <p:cTn id="34" fill="hold">
                            <p:stCondLst>
                              <p:cond delay="2599"/>
                            </p:stCondLst>
                            <p:childTnLst>
                              <p:par>
                                <p:cTn id="35" presetID="31"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 calcmode="lin" valueType="num">
                                      <p:cBhvr>
                                        <p:cTn id="39" dur="500" fill="hold"/>
                                        <p:tgtEl>
                                          <p:spTgt spid="11"/>
                                        </p:tgtEl>
                                        <p:attrNameLst>
                                          <p:attrName>style.rotation</p:attrName>
                                        </p:attrNameLst>
                                      </p:cBhvr>
                                      <p:tavLst>
                                        <p:tav tm="0">
                                          <p:val>
                                            <p:fltVal val="90"/>
                                          </p:val>
                                        </p:tav>
                                        <p:tav tm="100000">
                                          <p:val>
                                            <p:fltVal val="0"/>
                                          </p:val>
                                        </p:tav>
                                      </p:tavLst>
                                    </p:anim>
                                    <p:animEffect transition="in" filter="fade">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2" decel="100000" fill="hold" grpId="0" nodeType="clickEffect">
                                  <p:stCondLst>
                                    <p:cond delay="0"/>
                                  </p:stCondLst>
                                  <p:iterate type="lt">
                                    <p:tmPct val="10000"/>
                                  </p:iterate>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1+#ppt_w/2"/>
                                          </p:val>
                                        </p:tav>
                                        <p:tav tm="100000">
                                          <p:val>
                                            <p:strVal val="#ppt_x"/>
                                          </p:val>
                                        </p:tav>
                                      </p:tavLst>
                                    </p:anim>
                                    <p:anim calcmode="lin" valueType="num">
                                      <p:cBhvr additive="base">
                                        <p:cTn id="46" dur="500" fill="hold"/>
                                        <p:tgtEl>
                                          <p:spTgt spid="12"/>
                                        </p:tgtEl>
                                        <p:attrNameLst>
                                          <p:attrName>ppt_y</p:attrName>
                                        </p:attrNameLst>
                                      </p:cBhvr>
                                      <p:tavLst>
                                        <p:tav tm="0">
                                          <p:val>
                                            <p:strVal val="#ppt_y"/>
                                          </p:val>
                                        </p:tav>
                                        <p:tav tm="100000">
                                          <p:val>
                                            <p:strVal val="#ppt_y"/>
                                          </p:val>
                                        </p:tav>
                                      </p:tavLst>
                                    </p:anim>
                                  </p:childTnLst>
                                </p:cTn>
                              </p:par>
                            </p:childTnLst>
                          </p:cTn>
                        </p:par>
                        <p:par>
                          <p:cTn id="47" fill="hold">
                            <p:stCondLst>
                              <p:cond delay="1250"/>
                            </p:stCondLst>
                            <p:childTnLst>
                              <p:par>
                                <p:cTn id="48" presetID="2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childTnLst>
                          </p:cTn>
                        </p:par>
                        <p:par>
                          <p:cTn id="51" fill="hold">
                            <p:stCondLst>
                              <p:cond delay="1750"/>
                            </p:stCondLst>
                            <p:childTnLst>
                              <p:par>
                                <p:cTn id="52" presetID="31"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 calcmode="lin" valueType="num">
                                      <p:cBhvr>
                                        <p:cTn id="56" dur="500" fill="hold"/>
                                        <p:tgtEl>
                                          <p:spTgt spid="14"/>
                                        </p:tgtEl>
                                        <p:attrNameLst>
                                          <p:attrName>style.rotation</p:attrName>
                                        </p:attrNameLst>
                                      </p:cBhvr>
                                      <p:tavLst>
                                        <p:tav tm="0">
                                          <p:val>
                                            <p:fltVal val="90"/>
                                          </p:val>
                                        </p:tav>
                                        <p:tav tm="100000">
                                          <p:val>
                                            <p:fltVal val="0"/>
                                          </p:val>
                                        </p:tav>
                                      </p:tavLst>
                                    </p:anim>
                                    <p:animEffect transition="in" filter="fade">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2" decel="100000" fill="hold" grpId="0" nodeType="clickEffect">
                                  <p:stCondLst>
                                    <p:cond delay="0"/>
                                  </p:stCondLst>
                                  <p:iterate type="lt">
                                    <p:tmPct val="10000"/>
                                  </p:iterate>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1+#ppt_w/2"/>
                                          </p:val>
                                        </p:tav>
                                        <p:tav tm="100000">
                                          <p:val>
                                            <p:strVal val="#ppt_x"/>
                                          </p:val>
                                        </p:tav>
                                      </p:tavLst>
                                    </p:anim>
                                    <p:anim calcmode="lin" valueType="num">
                                      <p:cBhvr additive="base">
                                        <p:cTn id="63"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p:bldP spid="10" grpId="0" animBg="1"/>
      <p:bldP spid="11" grpId="0" animBg="1"/>
      <p:bldP spid="12" grpId="0"/>
      <p:bldP spid="13" grpId="0" animBg="1"/>
      <p:bldP spid="14" grpId="0" animBg="1"/>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4770438" cy="422275"/>
          </a:xfrm>
        </p:spPr>
        <p:txBody>
          <a:bodyPr>
            <a:normAutofit fontScale="92500" lnSpcReduction="10000"/>
          </a:bodyPr>
          <a:lstStyle/>
          <a:p>
            <a:r>
              <a:rPr lang="zh-CN" altLang="en-US" b="1" dirty="0">
                <a:cs typeface="+mn-ea"/>
                <a:sym typeface="+mn-lt"/>
              </a:rPr>
              <a:t>主要内容：</a:t>
            </a:r>
            <a:r>
              <a:rPr lang="zh-CN" altLang="en-US" b="1" dirty="0">
                <a:solidFill>
                  <a:srgbClr val="C00000"/>
                </a:solidFill>
                <a:cs typeface="+mn-ea"/>
                <a:sym typeface="+mn-lt"/>
              </a:rPr>
              <a:t>做合格党员</a:t>
            </a:r>
          </a:p>
          <a:p>
            <a:endParaRPr lang="zh-CN" altLang="en-US" b="1" dirty="0">
              <a:cs typeface="+mn-ea"/>
              <a:sym typeface="+mn-lt"/>
            </a:endParaRPr>
          </a:p>
        </p:txBody>
      </p:sp>
      <p:grpSp>
        <p:nvGrpSpPr>
          <p:cNvPr id="3" name="组合 2"/>
          <p:cNvGrpSpPr/>
          <p:nvPr/>
        </p:nvGrpSpPr>
        <p:grpSpPr>
          <a:xfrm>
            <a:off x="3333045" y="1168462"/>
            <a:ext cx="5010441" cy="1209594"/>
            <a:chOff x="2115188" y="1232523"/>
            <a:chExt cx="5010441" cy="1209594"/>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923" y="1496481"/>
              <a:ext cx="4685706" cy="787302"/>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5188" y="1232523"/>
              <a:ext cx="1299862" cy="1209594"/>
            </a:xfrm>
            <a:prstGeom prst="rect">
              <a:avLst/>
            </a:prstGeom>
          </p:spPr>
        </p:pic>
      </p:grpSp>
      <p:sp>
        <p:nvSpPr>
          <p:cNvPr id="6" name="TextBox 46"/>
          <p:cNvSpPr txBox="1"/>
          <p:nvPr/>
        </p:nvSpPr>
        <p:spPr>
          <a:xfrm>
            <a:off x="4673475" y="1491754"/>
            <a:ext cx="3449124" cy="646331"/>
          </a:xfrm>
          <a:prstGeom prst="rect">
            <a:avLst/>
          </a:prstGeom>
          <a:noFill/>
        </p:spPr>
        <p:txBody>
          <a:bodyPr wrap="square" rtlCol="0">
            <a:spAutoFit/>
          </a:bodyPr>
          <a:lstStyle/>
          <a:p>
            <a:r>
              <a:rPr lang="zh-CN" altLang="en-US" sz="3600" b="1" dirty="0">
                <a:solidFill>
                  <a:schemeClr val="bg1"/>
                </a:solidFill>
                <a:cs typeface="+mn-ea"/>
                <a:sym typeface="+mn-lt"/>
              </a:rPr>
              <a:t>做</a:t>
            </a:r>
            <a:r>
              <a:rPr lang="zh-CN" altLang="en-US" sz="3600" b="1" dirty="0" smtClean="0">
                <a:solidFill>
                  <a:schemeClr val="bg1"/>
                </a:solidFill>
                <a:cs typeface="+mn-ea"/>
                <a:sym typeface="+mn-lt"/>
              </a:rPr>
              <a:t>合格党员</a:t>
            </a:r>
            <a:endParaRPr lang="zh-CN" altLang="en-US" sz="3600" b="1" dirty="0">
              <a:solidFill>
                <a:schemeClr val="bg1"/>
              </a:solidFill>
              <a:cs typeface="+mn-ea"/>
              <a:sym typeface="+mn-lt"/>
            </a:endParaRPr>
          </a:p>
        </p:txBody>
      </p:sp>
      <p:sp>
        <p:nvSpPr>
          <p:cNvPr id="24" name="矩形 23"/>
          <p:cNvSpPr/>
          <p:nvPr/>
        </p:nvSpPr>
        <p:spPr>
          <a:xfrm>
            <a:off x="1228108" y="3395707"/>
            <a:ext cx="1273153" cy="1297267"/>
          </a:xfrm>
          <a:prstGeom prst="rect">
            <a:avLst/>
          </a:prstGeom>
          <a:solidFill>
            <a:srgbClr val="C00000"/>
          </a:solidFill>
          <a:ln w="190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bg1"/>
                </a:solidFill>
                <a:cs typeface="+mn-ea"/>
                <a:sym typeface="+mn-lt"/>
              </a:rPr>
              <a:t>四讲</a:t>
            </a:r>
            <a:endParaRPr lang="en-US" altLang="zh-CN" sz="3600" b="1" dirty="0" smtClean="0">
              <a:solidFill>
                <a:schemeClr val="bg1"/>
              </a:solidFill>
              <a:cs typeface="+mn-ea"/>
              <a:sym typeface="+mn-lt"/>
            </a:endParaRPr>
          </a:p>
          <a:p>
            <a:pPr algn="ctr"/>
            <a:r>
              <a:rPr lang="zh-CN" altLang="en-US" sz="3600" b="1" dirty="0" smtClean="0">
                <a:solidFill>
                  <a:schemeClr val="bg1"/>
                </a:solidFill>
                <a:cs typeface="+mn-ea"/>
                <a:sym typeface="+mn-lt"/>
              </a:rPr>
              <a:t>四</a:t>
            </a:r>
            <a:r>
              <a:rPr lang="zh-CN" altLang="en-US" sz="3600" b="1" dirty="0">
                <a:solidFill>
                  <a:schemeClr val="bg1"/>
                </a:solidFill>
                <a:cs typeface="+mn-ea"/>
                <a:sym typeface="+mn-lt"/>
              </a:rPr>
              <a:t>有</a:t>
            </a:r>
          </a:p>
        </p:txBody>
      </p:sp>
      <p:sp>
        <p:nvSpPr>
          <p:cNvPr id="25" name="圆角矩形 24"/>
          <p:cNvSpPr/>
          <p:nvPr/>
        </p:nvSpPr>
        <p:spPr>
          <a:xfrm>
            <a:off x="2835728" y="2699618"/>
            <a:ext cx="2098285" cy="473075"/>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grpSp>
        <p:nvGrpSpPr>
          <p:cNvPr id="26" name="组合 30"/>
          <p:cNvGrpSpPr/>
          <p:nvPr/>
        </p:nvGrpSpPr>
        <p:grpSpPr bwMode="auto">
          <a:xfrm>
            <a:off x="2715152" y="2677286"/>
            <a:ext cx="1188964" cy="523221"/>
            <a:chOff x="3818733" y="2735631"/>
            <a:chExt cx="1239824" cy="580475"/>
          </a:xfrm>
        </p:grpSpPr>
        <p:sp>
          <p:nvSpPr>
            <p:cNvPr id="27" name="圆角矩形 3"/>
            <p:cNvSpPr/>
            <p:nvPr/>
          </p:nvSpPr>
          <p:spPr>
            <a:xfrm>
              <a:off x="3818733" y="2760406"/>
              <a:ext cx="1239824" cy="523082"/>
            </a:xfrm>
            <a:custGeom>
              <a:avLst/>
              <a:gdLst>
                <a:gd name="connsiteX0" fmla="*/ 288032 w 1224136"/>
                <a:gd name="connsiteY0" fmla="*/ 0 h 576064"/>
                <a:gd name="connsiteX1" fmla="*/ 1224136 w 1224136"/>
                <a:gd name="connsiteY1" fmla="*/ 0 h 576064"/>
                <a:gd name="connsiteX2" fmla="*/ 931059 w 1224136"/>
                <a:gd name="connsiteY2" fmla="*/ 564341 h 576064"/>
                <a:gd name="connsiteX3" fmla="*/ 288032 w 1224136"/>
                <a:gd name="connsiteY3" fmla="*/ 576064 h 576064"/>
                <a:gd name="connsiteX4" fmla="*/ 0 w 1224136"/>
                <a:gd name="connsiteY4" fmla="*/ 288032 h 576064"/>
                <a:gd name="connsiteX5" fmla="*/ 288032 w 1224136"/>
                <a:gd name="connsiteY5" fmla="*/ 0 h 57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4136" h="576064">
                  <a:moveTo>
                    <a:pt x="288032" y="0"/>
                  </a:moveTo>
                  <a:lnTo>
                    <a:pt x="1224136" y="0"/>
                  </a:lnTo>
                  <a:lnTo>
                    <a:pt x="931059" y="564341"/>
                  </a:lnTo>
                  <a:cubicBezTo>
                    <a:pt x="619024" y="564341"/>
                    <a:pt x="600067" y="576064"/>
                    <a:pt x="288032" y="576064"/>
                  </a:cubicBezTo>
                  <a:cubicBezTo>
                    <a:pt x="128956" y="576064"/>
                    <a:pt x="0" y="447108"/>
                    <a:pt x="0" y="288032"/>
                  </a:cubicBezTo>
                  <a:cubicBezTo>
                    <a:pt x="0" y="128956"/>
                    <a:pt x="128956" y="0"/>
                    <a:pt x="288032" y="0"/>
                  </a:cubicBezTo>
                  <a:close/>
                </a:path>
              </a:pathLst>
            </a:custGeom>
            <a:solidFill>
              <a:schemeClr val="bg1"/>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28" name="TextBox 32"/>
            <p:cNvSpPr txBox="1">
              <a:spLocks noChangeArrowheads="1"/>
            </p:cNvSpPr>
            <p:nvPr/>
          </p:nvSpPr>
          <p:spPr bwMode="auto">
            <a:xfrm>
              <a:off x="3818733" y="2735631"/>
              <a:ext cx="1189584" cy="58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r>
                <a:rPr lang="zh-CN" altLang="en-US" sz="2800" b="1" dirty="0" smtClean="0">
                  <a:solidFill>
                    <a:srgbClr val="C00000"/>
                  </a:solidFill>
                  <a:latin typeface="+mn-lt"/>
                  <a:cs typeface="+mn-ea"/>
                  <a:sym typeface="+mn-lt"/>
                </a:rPr>
                <a:t>讲</a:t>
              </a:r>
              <a:r>
                <a:rPr lang="zh-CN" altLang="en-US" sz="2000" dirty="0" smtClean="0">
                  <a:solidFill>
                    <a:srgbClr val="C00000"/>
                  </a:solidFill>
                  <a:latin typeface="+mn-lt"/>
                  <a:cs typeface="+mn-ea"/>
                  <a:sym typeface="+mn-lt"/>
                </a:rPr>
                <a:t>政治</a:t>
              </a:r>
              <a:endParaRPr lang="zh-CN" altLang="en-US" sz="2000" dirty="0">
                <a:solidFill>
                  <a:srgbClr val="C00000"/>
                </a:solidFill>
                <a:latin typeface="+mn-lt"/>
                <a:cs typeface="+mn-ea"/>
                <a:sym typeface="+mn-lt"/>
              </a:endParaRPr>
            </a:p>
          </p:txBody>
        </p:sp>
      </p:grpSp>
      <p:sp>
        <p:nvSpPr>
          <p:cNvPr id="29" name="TextBox 32"/>
          <p:cNvSpPr txBox="1">
            <a:spLocks noChangeArrowheads="1"/>
          </p:cNvSpPr>
          <p:nvPr/>
        </p:nvSpPr>
        <p:spPr bwMode="auto">
          <a:xfrm>
            <a:off x="3793228" y="2684036"/>
            <a:ext cx="11407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r>
              <a:rPr lang="zh-CN" altLang="en-US" sz="2800" dirty="0" smtClean="0">
                <a:solidFill>
                  <a:schemeClr val="bg1"/>
                </a:solidFill>
                <a:latin typeface="+mn-lt"/>
                <a:cs typeface="+mn-ea"/>
                <a:sym typeface="+mn-lt"/>
              </a:rPr>
              <a:t>有</a:t>
            </a:r>
            <a:r>
              <a:rPr lang="zh-CN" altLang="en-US" sz="2000" dirty="0" smtClean="0">
                <a:solidFill>
                  <a:schemeClr val="bg1"/>
                </a:solidFill>
                <a:latin typeface="+mn-lt"/>
                <a:cs typeface="+mn-ea"/>
                <a:sym typeface="+mn-lt"/>
              </a:rPr>
              <a:t>信念</a:t>
            </a:r>
            <a:endParaRPr lang="zh-CN" altLang="en-US" sz="1600" dirty="0">
              <a:solidFill>
                <a:schemeClr val="bg1"/>
              </a:solidFill>
              <a:latin typeface="+mn-lt"/>
              <a:cs typeface="+mn-ea"/>
              <a:sym typeface="+mn-lt"/>
            </a:endParaRPr>
          </a:p>
        </p:txBody>
      </p:sp>
      <p:sp>
        <p:nvSpPr>
          <p:cNvPr id="30" name="圆角矩形 29"/>
          <p:cNvSpPr/>
          <p:nvPr/>
        </p:nvSpPr>
        <p:spPr>
          <a:xfrm>
            <a:off x="2840722" y="3476407"/>
            <a:ext cx="2098285" cy="473075"/>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grpSp>
        <p:nvGrpSpPr>
          <p:cNvPr id="31" name="组合 30"/>
          <p:cNvGrpSpPr/>
          <p:nvPr/>
        </p:nvGrpSpPr>
        <p:grpSpPr bwMode="auto">
          <a:xfrm>
            <a:off x="2720146" y="3454075"/>
            <a:ext cx="1188964" cy="523221"/>
            <a:chOff x="3818733" y="2735631"/>
            <a:chExt cx="1239824" cy="580475"/>
          </a:xfrm>
        </p:grpSpPr>
        <p:sp>
          <p:nvSpPr>
            <p:cNvPr id="32" name="圆角矩形 3"/>
            <p:cNvSpPr/>
            <p:nvPr/>
          </p:nvSpPr>
          <p:spPr>
            <a:xfrm>
              <a:off x="3818733" y="2760406"/>
              <a:ext cx="1239824" cy="523082"/>
            </a:xfrm>
            <a:custGeom>
              <a:avLst/>
              <a:gdLst>
                <a:gd name="connsiteX0" fmla="*/ 288032 w 1224136"/>
                <a:gd name="connsiteY0" fmla="*/ 0 h 576064"/>
                <a:gd name="connsiteX1" fmla="*/ 1224136 w 1224136"/>
                <a:gd name="connsiteY1" fmla="*/ 0 h 576064"/>
                <a:gd name="connsiteX2" fmla="*/ 931059 w 1224136"/>
                <a:gd name="connsiteY2" fmla="*/ 564341 h 576064"/>
                <a:gd name="connsiteX3" fmla="*/ 288032 w 1224136"/>
                <a:gd name="connsiteY3" fmla="*/ 576064 h 576064"/>
                <a:gd name="connsiteX4" fmla="*/ 0 w 1224136"/>
                <a:gd name="connsiteY4" fmla="*/ 288032 h 576064"/>
                <a:gd name="connsiteX5" fmla="*/ 288032 w 1224136"/>
                <a:gd name="connsiteY5" fmla="*/ 0 h 57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4136" h="576064">
                  <a:moveTo>
                    <a:pt x="288032" y="0"/>
                  </a:moveTo>
                  <a:lnTo>
                    <a:pt x="1224136" y="0"/>
                  </a:lnTo>
                  <a:lnTo>
                    <a:pt x="931059" y="564341"/>
                  </a:lnTo>
                  <a:cubicBezTo>
                    <a:pt x="619024" y="564341"/>
                    <a:pt x="600067" y="576064"/>
                    <a:pt x="288032" y="576064"/>
                  </a:cubicBezTo>
                  <a:cubicBezTo>
                    <a:pt x="128956" y="576064"/>
                    <a:pt x="0" y="447108"/>
                    <a:pt x="0" y="288032"/>
                  </a:cubicBezTo>
                  <a:cubicBezTo>
                    <a:pt x="0" y="128956"/>
                    <a:pt x="128956" y="0"/>
                    <a:pt x="288032" y="0"/>
                  </a:cubicBezTo>
                  <a:close/>
                </a:path>
              </a:pathLst>
            </a:custGeom>
            <a:solidFill>
              <a:schemeClr val="bg1"/>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33" name="TextBox 32"/>
            <p:cNvSpPr txBox="1">
              <a:spLocks noChangeArrowheads="1"/>
            </p:cNvSpPr>
            <p:nvPr/>
          </p:nvSpPr>
          <p:spPr bwMode="auto">
            <a:xfrm>
              <a:off x="3818733" y="2735631"/>
              <a:ext cx="1189584" cy="58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r>
                <a:rPr lang="zh-CN" altLang="en-US" sz="2800" b="1" dirty="0" smtClean="0">
                  <a:solidFill>
                    <a:srgbClr val="C00000"/>
                  </a:solidFill>
                  <a:latin typeface="+mn-lt"/>
                  <a:cs typeface="+mn-ea"/>
                  <a:sym typeface="+mn-lt"/>
                </a:rPr>
                <a:t>讲</a:t>
              </a:r>
              <a:r>
                <a:rPr lang="zh-CN" altLang="en-US" sz="2000" dirty="0">
                  <a:solidFill>
                    <a:srgbClr val="C00000"/>
                  </a:solidFill>
                  <a:latin typeface="+mn-lt"/>
                  <a:cs typeface="+mn-ea"/>
                  <a:sym typeface="+mn-lt"/>
                </a:rPr>
                <a:t>规矩</a:t>
              </a:r>
            </a:p>
          </p:txBody>
        </p:sp>
      </p:grpSp>
      <p:sp>
        <p:nvSpPr>
          <p:cNvPr id="34" name="TextBox 32"/>
          <p:cNvSpPr txBox="1">
            <a:spLocks noChangeArrowheads="1"/>
          </p:cNvSpPr>
          <p:nvPr/>
        </p:nvSpPr>
        <p:spPr bwMode="auto">
          <a:xfrm>
            <a:off x="3798222" y="3460825"/>
            <a:ext cx="11407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r>
              <a:rPr lang="zh-CN" altLang="en-US" sz="2800" dirty="0" smtClean="0">
                <a:solidFill>
                  <a:schemeClr val="bg1"/>
                </a:solidFill>
                <a:latin typeface="+mn-lt"/>
                <a:cs typeface="+mn-ea"/>
                <a:sym typeface="+mn-lt"/>
              </a:rPr>
              <a:t>有</a:t>
            </a:r>
            <a:r>
              <a:rPr lang="zh-CN" altLang="en-US" sz="2000" dirty="0">
                <a:solidFill>
                  <a:schemeClr val="bg1"/>
                </a:solidFill>
                <a:latin typeface="+mn-lt"/>
                <a:cs typeface="+mn-ea"/>
                <a:sym typeface="+mn-lt"/>
              </a:rPr>
              <a:t>纪律</a:t>
            </a:r>
            <a:endParaRPr lang="zh-CN" altLang="en-US" sz="1600" dirty="0">
              <a:solidFill>
                <a:schemeClr val="bg1"/>
              </a:solidFill>
              <a:latin typeface="+mn-lt"/>
              <a:cs typeface="+mn-ea"/>
              <a:sym typeface="+mn-lt"/>
            </a:endParaRPr>
          </a:p>
        </p:txBody>
      </p:sp>
      <p:sp>
        <p:nvSpPr>
          <p:cNvPr id="35" name="圆角矩形 34"/>
          <p:cNvSpPr/>
          <p:nvPr/>
        </p:nvSpPr>
        <p:spPr>
          <a:xfrm>
            <a:off x="2873003" y="4278609"/>
            <a:ext cx="2057128" cy="473075"/>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grpSp>
        <p:nvGrpSpPr>
          <p:cNvPr id="36" name="组合 30"/>
          <p:cNvGrpSpPr/>
          <p:nvPr/>
        </p:nvGrpSpPr>
        <p:grpSpPr bwMode="auto">
          <a:xfrm>
            <a:off x="2752426" y="4256277"/>
            <a:ext cx="1165643" cy="523221"/>
            <a:chOff x="3818733" y="2735631"/>
            <a:chExt cx="1239824" cy="580475"/>
          </a:xfrm>
        </p:grpSpPr>
        <p:sp>
          <p:nvSpPr>
            <p:cNvPr id="37" name="圆角矩形 3"/>
            <p:cNvSpPr/>
            <p:nvPr/>
          </p:nvSpPr>
          <p:spPr>
            <a:xfrm>
              <a:off x="3818733" y="2760406"/>
              <a:ext cx="1239824" cy="523082"/>
            </a:xfrm>
            <a:custGeom>
              <a:avLst/>
              <a:gdLst>
                <a:gd name="connsiteX0" fmla="*/ 288032 w 1224136"/>
                <a:gd name="connsiteY0" fmla="*/ 0 h 576064"/>
                <a:gd name="connsiteX1" fmla="*/ 1224136 w 1224136"/>
                <a:gd name="connsiteY1" fmla="*/ 0 h 576064"/>
                <a:gd name="connsiteX2" fmla="*/ 931059 w 1224136"/>
                <a:gd name="connsiteY2" fmla="*/ 564341 h 576064"/>
                <a:gd name="connsiteX3" fmla="*/ 288032 w 1224136"/>
                <a:gd name="connsiteY3" fmla="*/ 576064 h 576064"/>
                <a:gd name="connsiteX4" fmla="*/ 0 w 1224136"/>
                <a:gd name="connsiteY4" fmla="*/ 288032 h 576064"/>
                <a:gd name="connsiteX5" fmla="*/ 288032 w 1224136"/>
                <a:gd name="connsiteY5" fmla="*/ 0 h 57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4136" h="576064">
                  <a:moveTo>
                    <a:pt x="288032" y="0"/>
                  </a:moveTo>
                  <a:lnTo>
                    <a:pt x="1224136" y="0"/>
                  </a:lnTo>
                  <a:lnTo>
                    <a:pt x="931059" y="564341"/>
                  </a:lnTo>
                  <a:cubicBezTo>
                    <a:pt x="619024" y="564341"/>
                    <a:pt x="600067" y="576064"/>
                    <a:pt x="288032" y="576064"/>
                  </a:cubicBezTo>
                  <a:cubicBezTo>
                    <a:pt x="128956" y="576064"/>
                    <a:pt x="0" y="447108"/>
                    <a:pt x="0" y="288032"/>
                  </a:cubicBezTo>
                  <a:cubicBezTo>
                    <a:pt x="0" y="128956"/>
                    <a:pt x="128956" y="0"/>
                    <a:pt x="288032" y="0"/>
                  </a:cubicBezTo>
                  <a:close/>
                </a:path>
              </a:pathLst>
            </a:custGeom>
            <a:solidFill>
              <a:schemeClr val="bg1"/>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38" name="TextBox 32"/>
            <p:cNvSpPr txBox="1">
              <a:spLocks noChangeArrowheads="1"/>
            </p:cNvSpPr>
            <p:nvPr/>
          </p:nvSpPr>
          <p:spPr bwMode="auto">
            <a:xfrm>
              <a:off x="3818733" y="2735631"/>
              <a:ext cx="1189584" cy="58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r>
                <a:rPr lang="zh-CN" altLang="en-US" sz="2800" b="1" dirty="0" smtClean="0">
                  <a:solidFill>
                    <a:srgbClr val="C00000"/>
                  </a:solidFill>
                  <a:latin typeface="+mn-lt"/>
                  <a:cs typeface="+mn-ea"/>
                  <a:sym typeface="+mn-lt"/>
                </a:rPr>
                <a:t>讲</a:t>
              </a:r>
              <a:r>
                <a:rPr lang="zh-CN" altLang="en-US" sz="2000" dirty="0">
                  <a:solidFill>
                    <a:srgbClr val="C00000"/>
                  </a:solidFill>
                  <a:latin typeface="+mn-lt"/>
                  <a:cs typeface="+mn-ea"/>
                  <a:sym typeface="+mn-lt"/>
                </a:rPr>
                <a:t>道德</a:t>
              </a:r>
            </a:p>
          </p:txBody>
        </p:sp>
      </p:grpSp>
      <p:sp>
        <p:nvSpPr>
          <p:cNvPr id="39" name="TextBox 32"/>
          <p:cNvSpPr txBox="1">
            <a:spLocks noChangeArrowheads="1"/>
          </p:cNvSpPr>
          <p:nvPr/>
        </p:nvSpPr>
        <p:spPr bwMode="auto">
          <a:xfrm>
            <a:off x="3830502" y="4263027"/>
            <a:ext cx="1118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r>
              <a:rPr lang="zh-CN" altLang="en-US" sz="2800" dirty="0" smtClean="0">
                <a:solidFill>
                  <a:schemeClr val="bg1"/>
                </a:solidFill>
                <a:latin typeface="+mn-lt"/>
                <a:cs typeface="+mn-ea"/>
                <a:sym typeface="+mn-lt"/>
              </a:rPr>
              <a:t>有</a:t>
            </a:r>
            <a:r>
              <a:rPr lang="zh-CN" altLang="en-US" sz="2000" dirty="0">
                <a:solidFill>
                  <a:schemeClr val="bg1"/>
                </a:solidFill>
                <a:latin typeface="+mn-lt"/>
                <a:cs typeface="+mn-ea"/>
                <a:sym typeface="+mn-lt"/>
              </a:rPr>
              <a:t>品行</a:t>
            </a:r>
            <a:endParaRPr lang="zh-CN" altLang="en-US" sz="1600" dirty="0">
              <a:solidFill>
                <a:schemeClr val="bg1"/>
              </a:solidFill>
              <a:latin typeface="+mn-lt"/>
              <a:cs typeface="+mn-ea"/>
              <a:sym typeface="+mn-lt"/>
            </a:endParaRPr>
          </a:p>
        </p:txBody>
      </p:sp>
      <p:sp>
        <p:nvSpPr>
          <p:cNvPr id="40" name="圆角矩形 39"/>
          <p:cNvSpPr/>
          <p:nvPr/>
        </p:nvSpPr>
        <p:spPr>
          <a:xfrm>
            <a:off x="2873003" y="5062147"/>
            <a:ext cx="2057128" cy="473075"/>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grpSp>
        <p:nvGrpSpPr>
          <p:cNvPr id="41" name="组合 30"/>
          <p:cNvGrpSpPr/>
          <p:nvPr/>
        </p:nvGrpSpPr>
        <p:grpSpPr bwMode="auto">
          <a:xfrm>
            <a:off x="2752426" y="5039815"/>
            <a:ext cx="1165643" cy="523221"/>
            <a:chOff x="3818733" y="2735631"/>
            <a:chExt cx="1239824" cy="580475"/>
          </a:xfrm>
        </p:grpSpPr>
        <p:sp>
          <p:nvSpPr>
            <p:cNvPr id="42" name="圆角矩形 3"/>
            <p:cNvSpPr/>
            <p:nvPr/>
          </p:nvSpPr>
          <p:spPr>
            <a:xfrm>
              <a:off x="3818733" y="2760406"/>
              <a:ext cx="1239824" cy="523082"/>
            </a:xfrm>
            <a:custGeom>
              <a:avLst/>
              <a:gdLst>
                <a:gd name="connsiteX0" fmla="*/ 288032 w 1224136"/>
                <a:gd name="connsiteY0" fmla="*/ 0 h 576064"/>
                <a:gd name="connsiteX1" fmla="*/ 1224136 w 1224136"/>
                <a:gd name="connsiteY1" fmla="*/ 0 h 576064"/>
                <a:gd name="connsiteX2" fmla="*/ 931059 w 1224136"/>
                <a:gd name="connsiteY2" fmla="*/ 564341 h 576064"/>
                <a:gd name="connsiteX3" fmla="*/ 288032 w 1224136"/>
                <a:gd name="connsiteY3" fmla="*/ 576064 h 576064"/>
                <a:gd name="connsiteX4" fmla="*/ 0 w 1224136"/>
                <a:gd name="connsiteY4" fmla="*/ 288032 h 576064"/>
                <a:gd name="connsiteX5" fmla="*/ 288032 w 1224136"/>
                <a:gd name="connsiteY5" fmla="*/ 0 h 57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4136" h="576064">
                  <a:moveTo>
                    <a:pt x="288032" y="0"/>
                  </a:moveTo>
                  <a:lnTo>
                    <a:pt x="1224136" y="0"/>
                  </a:lnTo>
                  <a:lnTo>
                    <a:pt x="931059" y="564341"/>
                  </a:lnTo>
                  <a:cubicBezTo>
                    <a:pt x="619024" y="564341"/>
                    <a:pt x="600067" y="576064"/>
                    <a:pt x="288032" y="576064"/>
                  </a:cubicBezTo>
                  <a:cubicBezTo>
                    <a:pt x="128956" y="576064"/>
                    <a:pt x="0" y="447108"/>
                    <a:pt x="0" y="288032"/>
                  </a:cubicBezTo>
                  <a:cubicBezTo>
                    <a:pt x="0" y="128956"/>
                    <a:pt x="128956" y="0"/>
                    <a:pt x="288032" y="0"/>
                  </a:cubicBezTo>
                  <a:close/>
                </a:path>
              </a:pathLst>
            </a:custGeom>
            <a:solidFill>
              <a:schemeClr val="bg1"/>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43" name="TextBox 32"/>
            <p:cNvSpPr txBox="1">
              <a:spLocks noChangeArrowheads="1"/>
            </p:cNvSpPr>
            <p:nvPr/>
          </p:nvSpPr>
          <p:spPr bwMode="auto">
            <a:xfrm>
              <a:off x="3818733" y="2735631"/>
              <a:ext cx="1189584" cy="58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r>
                <a:rPr lang="zh-CN" altLang="en-US" sz="2800" b="1" dirty="0" smtClean="0">
                  <a:solidFill>
                    <a:srgbClr val="C00000"/>
                  </a:solidFill>
                  <a:latin typeface="+mn-lt"/>
                  <a:cs typeface="+mn-ea"/>
                  <a:sym typeface="+mn-lt"/>
                </a:rPr>
                <a:t>讲</a:t>
              </a:r>
              <a:r>
                <a:rPr lang="zh-CN" altLang="en-US" sz="2000" dirty="0">
                  <a:solidFill>
                    <a:srgbClr val="C00000"/>
                  </a:solidFill>
                  <a:latin typeface="+mn-lt"/>
                  <a:cs typeface="+mn-ea"/>
                  <a:sym typeface="+mn-lt"/>
                </a:rPr>
                <a:t>奉献</a:t>
              </a:r>
            </a:p>
          </p:txBody>
        </p:sp>
      </p:grpSp>
      <p:sp>
        <p:nvSpPr>
          <p:cNvPr id="44" name="TextBox 32"/>
          <p:cNvSpPr txBox="1">
            <a:spLocks noChangeArrowheads="1"/>
          </p:cNvSpPr>
          <p:nvPr/>
        </p:nvSpPr>
        <p:spPr bwMode="auto">
          <a:xfrm>
            <a:off x="3830502" y="5046565"/>
            <a:ext cx="1118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r>
              <a:rPr lang="zh-CN" altLang="en-US" sz="2800" dirty="0" smtClean="0">
                <a:solidFill>
                  <a:schemeClr val="bg1"/>
                </a:solidFill>
                <a:latin typeface="+mn-lt"/>
                <a:cs typeface="+mn-ea"/>
                <a:sym typeface="+mn-lt"/>
              </a:rPr>
              <a:t>有</a:t>
            </a:r>
            <a:r>
              <a:rPr lang="zh-CN" altLang="en-US" sz="2000" dirty="0">
                <a:solidFill>
                  <a:schemeClr val="bg1"/>
                </a:solidFill>
                <a:latin typeface="+mn-lt"/>
                <a:cs typeface="+mn-ea"/>
                <a:sym typeface="+mn-lt"/>
              </a:rPr>
              <a:t>作为</a:t>
            </a:r>
            <a:endParaRPr lang="zh-CN" altLang="en-US" sz="1600" dirty="0">
              <a:solidFill>
                <a:schemeClr val="bg1"/>
              </a:solidFill>
              <a:latin typeface="+mn-lt"/>
              <a:cs typeface="+mn-ea"/>
              <a:sym typeface="+mn-lt"/>
            </a:endParaRPr>
          </a:p>
        </p:txBody>
      </p:sp>
      <p:grpSp>
        <p:nvGrpSpPr>
          <p:cNvPr id="45" name="组合 44"/>
          <p:cNvGrpSpPr/>
          <p:nvPr/>
        </p:nvGrpSpPr>
        <p:grpSpPr>
          <a:xfrm>
            <a:off x="6919648" y="2580960"/>
            <a:ext cx="4075415" cy="464349"/>
            <a:chOff x="3707904" y="2926466"/>
            <a:chExt cx="3560323" cy="288032"/>
          </a:xfrm>
        </p:grpSpPr>
        <p:sp>
          <p:nvSpPr>
            <p:cNvPr id="46" name="矩形 45"/>
            <p:cNvSpPr/>
            <p:nvPr/>
          </p:nvSpPr>
          <p:spPr>
            <a:xfrm>
              <a:off x="3851920" y="2926466"/>
              <a:ext cx="3416307" cy="28803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zh-CN" altLang="en-US" sz="1600" dirty="0" smtClean="0">
                  <a:solidFill>
                    <a:schemeClr val="tx1"/>
                  </a:solidFill>
                  <a:cs typeface="+mn-ea"/>
                  <a:sym typeface="+mn-lt"/>
                </a:rPr>
                <a:t>引导</a:t>
              </a:r>
              <a:r>
                <a:rPr lang="zh-CN" altLang="en-US" sz="1600" dirty="0">
                  <a:solidFill>
                    <a:schemeClr val="tx1"/>
                  </a:solidFill>
                  <a:cs typeface="+mn-ea"/>
                  <a:sym typeface="+mn-lt"/>
                </a:rPr>
                <a:t>党员强化政治意识，保持政治本色</a:t>
              </a:r>
            </a:p>
          </p:txBody>
        </p:sp>
        <p:sp>
          <p:nvSpPr>
            <p:cNvPr id="47" name="矩形 46"/>
            <p:cNvSpPr/>
            <p:nvPr/>
          </p:nvSpPr>
          <p:spPr>
            <a:xfrm>
              <a:off x="3707904" y="2998474"/>
              <a:ext cx="144016" cy="144016"/>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grpSp>
        <p:nvGrpSpPr>
          <p:cNvPr id="48" name="组合 47"/>
          <p:cNvGrpSpPr/>
          <p:nvPr/>
        </p:nvGrpSpPr>
        <p:grpSpPr>
          <a:xfrm>
            <a:off x="6919648" y="3179276"/>
            <a:ext cx="3878060" cy="464349"/>
            <a:chOff x="3707904" y="3287837"/>
            <a:chExt cx="3387912" cy="288032"/>
          </a:xfrm>
        </p:grpSpPr>
        <p:sp>
          <p:nvSpPr>
            <p:cNvPr id="49" name="矩形 48"/>
            <p:cNvSpPr/>
            <p:nvPr/>
          </p:nvSpPr>
          <p:spPr>
            <a:xfrm>
              <a:off x="3851921" y="3287837"/>
              <a:ext cx="3243895" cy="28803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zh-CN" altLang="en-US" sz="1600" dirty="0" smtClean="0">
                  <a:solidFill>
                    <a:schemeClr val="tx1"/>
                  </a:solidFill>
                  <a:cs typeface="+mn-ea"/>
                  <a:sym typeface="+mn-lt"/>
                </a:rPr>
                <a:t>向</a:t>
              </a:r>
              <a:r>
                <a:rPr lang="zh-CN" altLang="en-US" sz="1600" dirty="0">
                  <a:solidFill>
                    <a:schemeClr val="tx1"/>
                  </a:solidFill>
                  <a:cs typeface="+mn-ea"/>
                  <a:sym typeface="+mn-lt"/>
                </a:rPr>
                <a:t>党中央看齐，向党的理论和路线方针政策看齐，做政治上的明白人</a:t>
              </a:r>
            </a:p>
          </p:txBody>
        </p:sp>
        <p:sp>
          <p:nvSpPr>
            <p:cNvPr id="50" name="矩形 49"/>
            <p:cNvSpPr/>
            <p:nvPr/>
          </p:nvSpPr>
          <p:spPr>
            <a:xfrm>
              <a:off x="3707904" y="3291830"/>
              <a:ext cx="144016" cy="144016"/>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grpSp>
        <p:nvGrpSpPr>
          <p:cNvPr id="51" name="组合 50"/>
          <p:cNvGrpSpPr/>
          <p:nvPr/>
        </p:nvGrpSpPr>
        <p:grpSpPr>
          <a:xfrm>
            <a:off x="6919648" y="3676575"/>
            <a:ext cx="5894478" cy="464349"/>
            <a:chOff x="3707904" y="3649208"/>
            <a:chExt cx="5149475" cy="288032"/>
          </a:xfrm>
        </p:grpSpPr>
        <p:sp>
          <p:nvSpPr>
            <p:cNvPr id="52" name="矩形 51"/>
            <p:cNvSpPr/>
            <p:nvPr/>
          </p:nvSpPr>
          <p:spPr>
            <a:xfrm>
              <a:off x="3851920" y="3649208"/>
              <a:ext cx="5005459" cy="28803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zh-CN" altLang="en-US" sz="1600" dirty="0" smtClean="0">
                  <a:solidFill>
                    <a:schemeClr val="tx1"/>
                  </a:solidFill>
                  <a:cs typeface="+mn-ea"/>
                  <a:sym typeface="+mn-lt"/>
                </a:rPr>
                <a:t>密切</a:t>
              </a:r>
              <a:r>
                <a:rPr lang="zh-CN" altLang="en-US" sz="1600" dirty="0">
                  <a:solidFill>
                    <a:schemeClr val="tx1"/>
                  </a:solidFill>
                  <a:cs typeface="+mn-ea"/>
                  <a:sym typeface="+mn-lt"/>
                </a:rPr>
                <a:t>联系群众，全心全意为人民服务</a:t>
              </a:r>
            </a:p>
          </p:txBody>
        </p:sp>
        <p:sp>
          <p:nvSpPr>
            <p:cNvPr id="53" name="矩形 52"/>
            <p:cNvSpPr/>
            <p:nvPr/>
          </p:nvSpPr>
          <p:spPr>
            <a:xfrm>
              <a:off x="3707904" y="3729202"/>
              <a:ext cx="144016" cy="144016"/>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grpSp>
        <p:nvGrpSpPr>
          <p:cNvPr id="54" name="组合 53"/>
          <p:cNvGrpSpPr/>
          <p:nvPr/>
        </p:nvGrpSpPr>
        <p:grpSpPr>
          <a:xfrm>
            <a:off x="6919648" y="5016046"/>
            <a:ext cx="4075416" cy="512418"/>
            <a:chOff x="3707904" y="4271456"/>
            <a:chExt cx="3560326" cy="317849"/>
          </a:xfrm>
        </p:grpSpPr>
        <p:sp>
          <p:nvSpPr>
            <p:cNvPr id="55" name="矩形 54"/>
            <p:cNvSpPr/>
            <p:nvPr/>
          </p:nvSpPr>
          <p:spPr>
            <a:xfrm>
              <a:off x="3851920" y="4301273"/>
              <a:ext cx="3416310" cy="28803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zh-CN" altLang="en-US" sz="1600" dirty="0" smtClean="0">
                  <a:solidFill>
                    <a:schemeClr val="tx1"/>
                  </a:solidFill>
                  <a:cs typeface="+mn-ea"/>
                  <a:sym typeface="+mn-lt"/>
                </a:rPr>
                <a:t>保持</a:t>
              </a:r>
              <a:r>
                <a:rPr lang="zh-CN" altLang="en-US" sz="1600" dirty="0">
                  <a:solidFill>
                    <a:schemeClr val="tx1"/>
                  </a:solidFill>
                  <a:cs typeface="+mn-ea"/>
                  <a:sym typeface="+mn-lt"/>
                </a:rPr>
                <a:t>干事创业、开拓进取的精气神，平常时候看得出来，关键时刻冲得上去</a:t>
              </a:r>
            </a:p>
          </p:txBody>
        </p:sp>
        <p:sp>
          <p:nvSpPr>
            <p:cNvPr id="56" name="矩形 55"/>
            <p:cNvSpPr/>
            <p:nvPr/>
          </p:nvSpPr>
          <p:spPr>
            <a:xfrm>
              <a:off x="3707904" y="4271456"/>
              <a:ext cx="144016" cy="144016"/>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grpSp>
        <p:nvGrpSpPr>
          <p:cNvPr id="57" name="组合 56"/>
          <p:cNvGrpSpPr/>
          <p:nvPr/>
        </p:nvGrpSpPr>
        <p:grpSpPr>
          <a:xfrm>
            <a:off x="6926793" y="4298576"/>
            <a:ext cx="3939010" cy="512418"/>
            <a:chOff x="3707904" y="4271456"/>
            <a:chExt cx="3441161" cy="317849"/>
          </a:xfrm>
        </p:grpSpPr>
        <p:sp>
          <p:nvSpPr>
            <p:cNvPr id="58" name="矩形 57"/>
            <p:cNvSpPr/>
            <p:nvPr/>
          </p:nvSpPr>
          <p:spPr>
            <a:xfrm>
              <a:off x="3851920" y="4301273"/>
              <a:ext cx="3297145" cy="28803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zh-CN" altLang="en-US" sz="1600" dirty="0" smtClean="0">
                  <a:solidFill>
                    <a:schemeClr val="tx1"/>
                  </a:solidFill>
                  <a:cs typeface="+mn-ea"/>
                  <a:sym typeface="+mn-lt"/>
                </a:rPr>
                <a:t>加强党性锻炼和道德修养</a:t>
              </a:r>
              <a:r>
                <a:rPr lang="en-US" altLang="zh-CN" sz="1600" dirty="0" smtClean="0">
                  <a:solidFill>
                    <a:schemeClr val="tx1"/>
                  </a:solidFill>
                  <a:cs typeface="+mn-ea"/>
                  <a:sym typeface="+mn-lt"/>
                </a:rPr>
                <a:t>,</a:t>
              </a:r>
              <a:r>
                <a:rPr lang="zh-CN" altLang="en-US" sz="1600" dirty="0" smtClean="0">
                  <a:solidFill>
                    <a:schemeClr val="tx1"/>
                  </a:solidFill>
                  <a:cs typeface="+mn-ea"/>
                  <a:sym typeface="+mn-lt"/>
                </a:rPr>
                <a:t>心存敬畏</a:t>
              </a:r>
              <a:r>
                <a:rPr lang="en-US" altLang="zh-CN" sz="1600" dirty="0" smtClean="0">
                  <a:solidFill>
                    <a:schemeClr val="tx1"/>
                  </a:solidFill>
                  <a:cs typeface="+mn-ea"/>
                  <a:sym typeface="+mn-lt"/>
                </a:rPr>
                <a:t>,</a:t>
              </a:r>
              <a:r>
                <a:rPr lang="zh-CN" altLang="en-US" sz="1600" dirty="0" smtClean="0">
                  <a:solidFill>
                    <a:schemeClr val="tx1"/>
                  </a:solidFill>
                  <a:cs typeface="+mn-ea"/>
                  <a:sym typeface="+mn-lt"/>
                </a:rPr>
                <a:t>手握戒尺</a:t>
              </a:r>
              <a:r>
                <a:rPr lang="en-US" altLang="zh-CN" sz="1600" dirty="0" smtClean="0">
                  <a:solidFill>
                    <a:schemeClr val="tx1"/>
                  </a:solidFill>
                  <a:cs typeface="+mn-ea"/>
                  <a:sym typeface="+mn-lt"/>
                </a:rPr>
                <a:t>,</a:t>
              </a:r>
              <a:r>
                <a:rPr lang="zh-CN" altLang="en-US" sz="1600" dirty="0" smtClean="0">
                  <a:solidFill>
                    <a:schemeClr val="tx1"/>
                  </a:solidFill>
                  <a:cs typeface="+mn-ea"/>
                  <a:sym typeface="+mn-lt"/>
                </a:rPr>
                <a:t>廉洁从政</a:t>
              </a:r>
              <a:r>
                <a:rPr lang="en-US" altLang="zh-CN" sz="1600" dirty="0" smtClean="0">
                  <a:solidFill>
                    <a:schemeClr val="tx1"/>
                  </a:solidFill>
                  <a:cs typeface="+mn-ea"/>
                  <a:sym typeface="+mn-lt"/>
                </a:rPr>
                <a:t>,</a:t>
              </a:r>
              <a:r>
                <a:rPr lang="zh-CN" altLang="en-US" sz="1600" dirty="0" smtClean="0">
                  <a:solidFill>
                    <a:schemeClr val="tx1"/>
                  </a:solidFill>
                  <a:cs typeface="+mn-ea"/>
                  <a:sym typeface="+mn-lt"/>
                </a:rPr>
                <a:t>从严治家</a:t>
              </a:r>
              <a:endParaRPr lang="zh-CN" altLang="en-US" sz="1600" dirty="0">
                <a:solidFill>
                  <a:schemeClr val="tx1"/>
                </a:solidFill>
                <a:cs typeface="+mn-ea"/>
                <a:sym typeface="+mn-lt"/>
              </a:endParaRPr>
            </a:p>
          </p:txBody>
        </p:sp>
        <p:sp>
          <p:nvSpPr>
            <p:cNvPr id="59" name="矩形 58"/>
            <p:cNvSpPr/>
            <p:nvPr/>
          </p:nvSpPr>
          <p:spPr>
            <a:xfrm>
              <a:off x="3707904" y="4271456"/>
              <a:ext cx="144016" cy="144016"/>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sp>
        <p:nvSpPr>
          <p:cNvPr id="60" name="矩形 59"/>
          <p:cNvSpPr/>
          <p:nvPr/>
        </p:nvSpPr>
        <p:spPr>
          <a:xfrm>
            <a:off x="5384746" y="3417888"/>
            <a:ext cx="1273153" cy="1297267"/>
          </a:xfrm>
          <a:prstGeom prst="rect">
            <a:avLst/>
          </a:prstGeom>
          <a:noFill/>
          <a:ln w="190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rgbClr val="C00000"/>
                </a:solidFill>
                <a:cs typeface="+mn-ea"/>
                <a:sym typeface="+mn-lt"/>
              </a:rPr>
              <a:t>五个方面</a:t>
            </a:r>
            <a:endParaRPr lang="zh-CN" altLang="en-US" sz="3600" b="1" dirty="0">
              <a:solidFill>
                <a:srgbClr val="C0000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par>
                              <p:cTn id="13" fill="hold">
                                <p:stCondLst>
                                  <p:cond delay="1899"/>
                                </p:stCondLst>
                                <p:childTnLst>
                                  <p:par>
                                    <p:cTn id="14" presetID="31"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1500" fill="hold"/>
                                            <p:tgtEl>
                                              <p:spTgt spid="24"/>
                                            </p:tgtEl>
                                            <p:attrNameLst>
                                              <p:attrName>ppt_w</p:attrName>
                                            </p:attrNameLst>
                                          </p:cBhvr>
                                          <p:tavLst>
                                            <p:tav tm="0">
                                              <p:val>
                                                <p:fltVal val="0"/>
                                              </p:val>
                                            </p:tav>
                                            <p:tav tm="100000">
                                              <p:val>
                                                <p:strVal val="#ppt_w"/>
                                              </p:val>
                                            </p:tav>
                                          </p:tavLst>
                                        </p:anim>
                                        <p:anim calcmode="lin" valueType="num">
                                          <p:cBhvr>
                                            <p:cTn id="17" dur="1500" fill="hold"/>
                                            <p:tgtEl>
                                              <p:spTgt spid="24"/>
                                            </p:tgtEl>
                                            <p:attrNameLst>
                                              <p:attrName>ppt_h</p:attrName>
                                            </p:attrNameLst>
                                          </p:cBhvr>
                                          <p:tavLst>
                                            <p:tav tm="0">
                                              <p:val>
                                                <p:fltVal val="0"/>
                                              </p:val>
                                            </p:tav>
                                            <p:tav tm="100000">
                                              <p:val>
                                                <p:strVal val="#ppt_h"/>
                                              </p:val>
                                            </p:tav>
                                          </p:tavLst>
                                        </p:anim>
                                        <p:anim calcmode="lin" valueType="num">
                                          <p:cBhvr>
                                            <p:cTn id="18" dur="1500" fill="hold"/>
                                            <p:tgtEl>
                                              <p:spTgt spid="24"/>
                                            </p:tgtEl>
                                            <p:attrNameLst>
                                              <p:attrName>style.rotation</p:attrName>
                                            </p:attrNameLst>
                                          </p:cBhvr>
                                          <p:tavLst>
                                            <p:tav tm="0">
                                              <p:val>
                                                <p:fltVal val="90"/>
                                              </p:val>
                                            </p:tav>
                                            <p:tav tm="100000">
                                              <p:val>
                                                <p:fltVal val="0"/>
                                              </p:val>
                                            </p:tav>
                                          </p:tavLst>
                                        </p:anim>
                                        <p:animEffect transition="in" filter="fade">
                                          <p:cBhvr>
                                            <p:cTn id="19" dur="1500"/>
                                            <p:tgtEl>
                                              <p:spTgt spid="24"/>
                                            </p:tgtEl>
                                          </p:cBhvr>
                                        </p:animEffect>
                                      </p:childTnLst>
                                    </p:cTn>
                                  </p:par>
                                </p:childTnLst>
                              </p:cTn>
                            </p:par>
                            <p:par>
                              <p:cTn id="20" fill="hold">
                                <p:stCondLst>
                                  <p:cond delay="3399"/>
                                </p:stCondLst>
                                <p:childTnLst>
                                  <p:par>
                                    <p:cTn id="21" presetID="22" presetClass="entr" presetSubtype="8"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800"/>
                                            <p:tgtEl>
                                              <p:spTgt spid="25"/>
                                            </p:tgtEl>
                                          </p:cBhvr>
                                        </p:animEffect>
                                      </p:childTnLst>
                                    </p:cTn>
                                  </p:par>
                                </p:childTnLst>
                              </p:cTn>
                            </p:par>
                            <p:par>
                              <p:cTn id="24" fill="hold">
                                <p:stCondLst>
                                  <p:cond delay="4399"/>
                                </p:stCondLst>
                                <p:childTnLst>
                                  <p:par>
                                    <p:cTn id="25" presetID="22" presetClass="entr" presetSubtype="8"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800"/>
                                            <p:tgtEl>
                                              <p:spTgt spid="26"/>
                                            </p:tgtEl>
                                          </p:cBhvr>
                                        </p:animEffect>
                                      </p:childTnLst>
                                    </p:cTn>
                                  </p:par>
                                </p:childTnLst>
                              </p:cTn>
                            </p:par>
                            <p:par>
                              <p:cTn id="28" fill="hold">
                                <p:stCondLst>
                                  <p:cond delay="5399"/>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800"/>
                                            <p:tgtEl>
                                              <p:spTgt spid="29"/>
                                            </p:tgtEl>
                                          </p:cBhvr>
                                        </p:animEffect>
                                      </p:childTnLst>
                                    </p:cTn>
                                  </p:par>
                                </p:childTnLst>
                              </p:cTn>
                            </p:par>
                            <p:par>
                              <p:cTn id="32" fill="hold">
                                <p:stCondLst>
                                  <p:cond delay="6399"/>
                                </p:stCondLst>
                                <p:childTnLst>
                                  <p:par>
                                    <p:cTn id="33" presetID="22" presetClass="entr" presetSubtype="8"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800"/>
                                            <p:tgtEl>
                                              <p:spTgt spid="30"/>
                                            </p:tgtEl>
                                          </p:cBhvr>
                                        </p:animEffect>
                                      </p:childTnLst>
                                    </p:cTn>
                                  </p:par>
                                </p:childTnLst>
                              </p:cTn>
                            </p:par>
                            <p:par>
                              <p:cTn id="36" fill="hold">
                                <p:stCondLst>
                                  <p:cond delay="7399"/>
                                </p:stCondLst>
                                <p:childTnLst>
                                  <p:par>
                                    <p:cTn id="37" presetID="22" presetClass="entr" presetSubtype="8"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left)">
                                          <p:cBhvr>
                                            <p:cTn id="39" dur="800"/>
                                            <p:tgtEl>
                                              <p:spTgt spid="31"/>
                                            </p:tgtEl>
                                          </p:cBhvr>
                                        </p:animEffect>
                                      </p:childTnLst>
                                    </p:cTn>
                                  </p:par>
                                </p:childTnLst>
                              </p:cTn>
                            </p:par>
                            <p:par>
                              <p:cTn id="40" fill="hold">
                                <p:stCondLst>
                                  <p:cond delay="8399"/>
                                </p:stCondLst>
                                <p:childTnLst>
                                  <p:par>
                                    <p:cTn id="41" presetID="22" presetClass="entr" presetSubtype="8"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800"/>
                                            <p:tgtEl>
                                              <p:spTgt spid="34"/>
                                            </p:tgtEl>
                                          </p:cBhvr>
                                        </p:animEffect>
                                      </p:childTnLst>
                                    </p:cTn>
                                  </p:par>
                                </p:childTnLst>
                              </p:cTn>
                            </p:par>
                            <p:par>
                              <p:cTn id="44" fill="hold">
                                <p:stCondLst>
                                  <p:cond delay="9399"/>
                                </p:stCondLst>
                                <p:childTnLst>
                                  <p:par>
                                    <p:cTn id="45" presetID="22" presetClass="entr" presetSubtype="8"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left)">
                                          <p:cBhvr>
                                            <p:cTn id="47" dur="800"/>
                                            <p:tgtEl>
                                              <p:spTgt spid="35"/>
                                            </p:tgtEl>
                                          </p:cBhvr>
                                        </p:animEffect>
                                      </p:childTnLst>
                                    </p:cTn>
                                  </p:par>
                                </p:childTnLst>
                              </p:cTn>
                            </p:par>
                            <p:par>
                              <p:cTn id="48" fill="hold">
                                <p:stCondLst>
                                  <p:cond delay="10399"/>
                                </p:stCondLst>
                                <p:childTnLst>
                                  <p:par>
                                    <p:cTn id="49" presetID="22" presetClass="entr" presetSubtype="8" fill="hold"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800"/>
                                            <p:tgtEl>
                                              <p:spTgt spid="36"/>
                                            </p:tgtEl>
                                          </p:cBhvr>
                                        </p:animEffect>
                                      </p:childTnLst>
                                    </p:cTn>
                                  </p:par>
                                </p:childTnLst>
                              </p:cTn>
                            </p:par>
                            <p:par>
                              <p:cTn id="52" fill="hold">
                                <p:stCondLst>
                                  <p:cond delay="11399"/>
                                </p:stCondLst>
                                <p:childTnLst>
                                  <p:par>
                                    <p:cTn id="53" presetID="22" presetClass="entr" presetSubtype="8"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left)">
                                          <p:cBhvr>
                                            <p:cTn id="55" dur="800"/>
                                            <p:tgtEl>
                                              <p:spTgt spid="39"/>
                                            </p:tgtEl>
                                          </p:cBhvr>
                                        </p:animEffect>
                                      </p:childTnLst>
                                    </p:cTn>
                                  </p:par>
                                </p:childTnLst>
                              </p:cTn>
                            </p:par>
                            <p:par>
                              <p:cTn id="56" fill="hold">
                                <p:stCondLst>
                                  <p:cond delay="12399"/>
                                </p:stCondLst>
                                <p:childTnLst>
                                  <p:par>
                                    <p:cTn id="57" presetID="22" presetClass="entr" presetSubtype="8"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left)">
                                          <p:cBhvr>
                                            <p:cTn id="59" dur="800"/>
                                            <p:tgtEl>
                                              <p:spTgt spid="40"/>
                                            </p:tgtEl>
                                          </p:cBhvr>
                                        </p:animEffect>
                                      </p:childTnLst>
                                    </p:cTn>
                                  </p:par>
                                </p:childTnLst>
                              </p:cTn>
                            </p:par>
                            <p:par>
                              <p:cTn id="60" fill="hold">
                                <p:stCondLst>
                                  <p:cond delay="13399"/>
                                </p:stCondLst>
                                <p:childTnLst>
                                  <p:par>
                                    <p:cTn id="61" presetID="22" presetClass="entr" presetSubtype="8"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800"/>
                                            <p:tgtEl>
                                              <p:spTgt spid="41"/>
                                            </p:tgtEl>
                                          </p:cBhvr>
                                        </p:animEffect>
                                      </p:childTnLst>
                                    </p:cTn>
                                  </p:par>
                                </p:childTnLst>
                              </p:cTn>
                            </p:par>
                            <p:par>
                              <p:cTn id="64" fill="hold">
                                <p:stCondLst>
                                  <p:cond delay="14399"/>
                                </p:stCondLst>
                                <p:childTnLst>
                                  <p:par>
                                    <p:cTn id="65" presetID="22" presetClass="entr" presetSubtype="8" fill="hold" grpId="0" nodeType="after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left)">
                                          <p:cBhvr>
                                            <p:cTn id="67" dur="800"/>
                                            <p:tgtEl>
                                              <p:spTgt spid="44"/>
                                            </p:tgtEl>
                                          </p:cBhvr>
                                        </p:animEffect>
                                      </p:childTnLst>
                                    </p:cTn>
                                  </p:par>
                                </p:childTnLst>
                              </p:cTn>
                            </p:par>
                            <p:par>
                              <p:cTn id="68" fill="hold">
                                <p:stCondLst>
                                  <p:cond delay="15399"/>
                                </p:stCondLst>
                                <p:childTnLst>
                                  <p:par>
                                    <p:cTn id="69" presetID="2" presetClass="entr" presetSubtype="4" fill="hold" nodeType="afterEffect" p14:presetBounceEnd="31000">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14:bounceEnd="31000">
                                          <p:cBhvr additive="base">
                                            <p:cTn id="71" dur="1250" fill="hold"/>
                                            <p:tgtEl>
                                              <p:spTgt spid="45"/>
                                            </p:tgtEl>
                                            <p:attrNameLst>
                                              <p:attrName>ppt_x</p:attrName>
                                            </p:attrNameLst>
                                          </p:cBhvr>
                                          <p:tavLst>
                                            <p:tav tm="0">
                                              <p:val>
                                                <p:strVal val="#ppt_x"/>
                                              </p:val>
                                            </p:tav>
                                            <p:tav tm="100000">
                                              <p:val>
                                                <p:strVal val="#ppt_x"/>
                                              </p:val>
                                            </p:tav>
                                          </p:tavLst>
                                        </p:anim>
                                        <p:anim calcmode="lin" valueType="num" p14:bounceEnd="31000">
                                          <p:cBhvr additive="base">
                                            <p:cTn id="72" dur="1250" fill="hold"/>
                                            <p:tgtEl>
                                              <p:spTgt spid="45"/>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14:presetBounceEnd="41000">
                                      <p:stCondLst>
                                        <p:cond delay="450"/>
                                      </p:stCondLst>
                                      <p:childTnLst>
                                        <p:set>
                                          <p:cBhvr>
                                            <p:cTn id="74" dur="1" fill="hold">
                                              <p:stCondLst>
                                                <p:cond delay="0"/>
                                              </p:stCondLst>
                                            </p:cTn>
                                            <p:tgtEl>
                                              <p:spTgt spid="48"/>
                                            </p:tgtEl>
                                            <p:attrNameLst>
                                              <p:attrName>style.visibility</p:attrName>
                                            </p:attrNameLst>
                                          </p:cBhvr>
                                          <p:to>
                                            <p:strVal val="visible"/>
                                          </p:to>
                                        </p:set>
                                        <p:anim calcmode="lin" valueType="num" p14:bounceEnd="41000">
                                          <p:cBhvr additive="base">
                                            <p:cTn id="75" dur="1250" fill="hold"/>
                                            <p:tgtEl>
                                              <p:spTgt spid="48"/>
                                            </p:tgtEl>
                                            <p:attrNameLst>
                                              <p:attrName>ppt_x</p:attrName>
                                            </p:attrNameLst>
                                          </p:cBhvr>
                                          <p:tavLst>
                                            <p:tav tm="0">
                                              <p:val>
                                                <p:strVal val="#ppt_x"/>
                                              </p:val>
                                            </p:tav>
                                            <p:tav tm="100000">
                                              <p:val>
                                                <p:strVal val="#ppt_x"/>
                                              </p:val>
                                            </p:tav>
                                          </p:tavLst>
                                        </p:anim>
                                        <p:anim calcmode="lin" valueType="num" p14:bounceEnd="41000">
                                          <p:cBhvr additive="base">
                                            <p:cTn id="76" dur="1250" fill="hold"/>
                                            <p:tgtEl>
                                              <p:spTgt spid="48"/>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14:presetBounceEnd="38000">
                                      <p:stCondLst>
                                        <p:cond delay="900"/>
                                      </p:stCondLst>
                                      <p:childTnLst>
                                        <p:set>
                                          <p:cBhvr>
                                            <p:cTn id="78" dur="1" fill="hold">
                                              <p:stCondLst>
                                                <p:cond delay="0"/>
                                              </p:stCondLst>
                                            </p:cTn>
                                            <p:tgtEl>
                                              <p:spTgt spid="51"/>
                                            </p:tgtEl>
                                            <p:attrNameLst>
                                              <p:attrName>style.visibility</p:attrName>
                                            </p:attrNameLst>
                                          </p:cBhvr>
                                          <p:to>
                                            <p:strVal val="visible"/>
                                          </p:to>
                                        </p:set>
                                        <p:anim calcmode="lin" valueType="num" p14:bounceEnd="38000">
                                          <p:cBhvr additive="base">
                                            <p:cTn id="79" dur="1250" fill="hold"/>
                                            <p:tgtEl>
                                              <p:spTgt spid="51"/>
                                            </p:tgtEl>
                                            <p:attrNameLst>
                                              <p:attrName>ppt_x</p:attrName>
                                            </p:attrNameLst>
                                          </p:cBhvr>
                                          <p:tavLst>
                                            <p:tav tm="0">
                                              <p:val>
                                                <p:strVal val="#ppt_x"/>
                                              </p:val>
                                            </p:tav>
                                            <p:tav tm="100000">
                                              <p:val>
                                                <p:strVal val="#ppt_x"/>
                                              </p:val>
                                            </p:tav>
                                          </p:tavLst>
                                        </p:anim>
                                        <p:anim calcmode="lin" valueType="num" p14:bounceEnd="38000">
                                          <p:cBhvr additive="base">
                                            <p:cTn id="80" dur="1250" fill="hold"/>
                                            <p:tgtEl>
                                              <p:spTgt spid="51"/>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14:presetBounceEnd="33000">
                                      <p:stCondLst>
                                        <p:cond delay="1350"/>
                                      </p:stCondLst>
                                      <p:childTnLst>
                                        <p:set>
                                          <p:cBhvr>
                                            <p:cTn id="82" dur="1" fill="hold">
                                              <p:stCondLst>
                                                <p:cond delay="0"/>
                                              </p:stCondLst>
                                            </p:cTn>
                                            <p:tgtEl>
                                              <p:spTgt spid="57"/>
                                            </p:tgtEl>
                                            <p:attrNameLst>
                                              <p:attrName>style.visibility</p:attrName>
                                            </p:attrNameLst>
                                          </p:cBhvr>
                                          <p:to>
                                            <p:strVal val="visible"/>
                                          </p:to>
                                        </p:set>
                                        <p:anim calcmode="lin" valueType="num" p14:bounceEnd="33000">
                                          <p:cBhvr additive="base">
                                            <p:cTn id="83" dur="1250" fill="hold"/>
                                            <p:tgtEl>
                                              <p:spTgt spid="57"/>
                                            </p:tgtEl>
                                            <p:attrNameLst>
                                              <p:attrName>ppt_x</p:attrName>
                                            </p:attrNameLst>
                                          </p:cBhvr>
                                          <p:tavLst>
                                            <p:tav tm="0">
                                              <p:val>
                                                <p:strVal val="#ppt_x"/>
                                              </p:val>
                                            </p:tav>
                                            <p:tav tm="100000">
                                              <p:val>
                                                <p:strVal val="#ppt_x"/>
                                              </p:val>
                                            </p:tav>
                                          </p:tavLst>
                                        </p:anim>
                                        <p:anim calcmode="lin" valueType="num" p14:bounceEnd="33000">
                                          <p:cBhvr additive="base">
                                            <p:cTn id="84" dur="1250" fill="hold"/>
                                            <p:tgtEl>
                                              <p:spTgt spid="57"/>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14:presetBounceEnd="31000">
                                      <p:stCondLst>
                                        <p:cond delay="1800"/>
                                      </p:stCondLst>
                                      <p:childTnLst>
                                        <p:set>
                                          <p:cBhvr>
                                            <p:cTn id="86" dur="1" fill="hold">
                                              <p:stCondLst>
                                                <p:cond delay="0"/>
                                              </p:stCondLst>
                                            </p:cTn>
                                            <p:tgtEl>
                                              <p:spTgt spid="54"/>
                                            </p:tgtEl>
                                            <p:attrNameLst>
                                              <p:attrName>style.visibility</p:attrName>
                                            </p:attrNameLst>
                                          </p:cBhvr>
                                          <p:to>
                                            <p:strVal val="visible"/>
                                          </p:to>
                                        </p:set>
                                        <p:anim calcmode="lin" valueType="num" p14:bounceEnd="31000">
                                          <p:cBhvr additive="base">
                                            <p:cTn id="87" dur="1250" fill="hold"/>
                                            <p:tgtEl>
                                              <p:spTgt spid="54"/>
                                            </p:tgtEl>
                                            <p:attrNameLst>
                                              <p:attrName>ppt_x</p:attrName>
                                            </p:attrNameLst>
                                          </p:cBhvr>
                                          <p:tavLst>
                                            <p:tav tm="0">
                                              <p:val>
                                                <p:strVal val="#ppt_x"/>
                                              </p:val>
                                            </p:tav>
                                            <p:tav tm="100000">
                                              <p:val>
                                                <p:strVal val="#ppt_x"/>
                                              </p:val>
                                            </p:tav>
                                          </p:tavLst>
                                        </p:anim>
                                        <p:anim calcmode="lin" valueType="num" p14:bounceEnd="31000">
                                          <p:cBhvr additive="base">
                                            <p:cTn id="88" dur="1250" fill="hold"/>
                                            <p:tgtEl>
                                              <p:spTgt spid="54"/>
                                            </p:tgtEl>
                                            <p:attrNameLst>
                                              <p:attrName>ppt_y</p:attrName>
                                            </p:attrNameLst>
                                          </p:cBhvr>
                                          <p:tavLst>
                                            <p:tav tm="0">
                                              <p:val>
                                                <p:strVal val="1+#ppt_h/2"/>
                                              </p:val>
                                            </p:tav>
                                            <p:tav tm="100000">
                                              <p:val>
                                                <p:strVal val="#ppt_y"/>
                                              </p:val>
                                            </p:tav>
                                          </p:tavLst>
                                        </p:anim>
                                      </p:childTnLst>
                                    </p:cTn>
                                  </p:par>
                                </p:childTnLst>
                              </p:cTn>
                            </p:par>
                            <p:par>
                              <p:cTn id="89" fill="hold">
                                <p:stCondLst>
                                  <p:cond delay="16899"/>
                                </p:stCondLst>
                                <p:childTnLst>
                                  <p:par>
                                    <p:cTn id="90" presetID="31" presetClass="entr" presetSubtype="0" fill="hold" grpId="0" nodeType="after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p:cTn id="92" dur="1500" fill="hold"/>
                                            <p:tgtEl>
                                              <p:spTgt spid="60"/>
                                            </p:tgtEl>
                                            <p:attrNameLst>
                                              <p:attrName>ppt_w</p:attrName>
                                            </p:attrNameLst>
                                          </p:cBhvr>
                                          <p:tavLst>
                                            <p:tav tm="0">
                                              <p:val>
                                                <p:fltVal val="0"/>
                                              </p:val>
                                            </p:tav>
                                            <p:tav tm="100000">
                                              <p:val>
                                                <p:strVal val="#ppt_w"/>
                                              </p:val>
                                            </p:tav>
                                          </p:tavLst>
                                        </p:anim>
                                        <p:anim calcmode="lin" valueType="num">
                                          <p:cBhvr>
                                            <p:cTn id="93" dur="1500" fill="hold"/>
                                            <p:tgtEl>
                                              <p:spTgt spid="60"/>
                                            </p:tgtEl>
                                            <p:attrNameLst>
                                              <p:attrName>ppt_h</p:attrName>
                                            </p:attrNameLst>
                                          </p:cBhvr>
                                          <p:tavLst>
                                            <p:tav tm="0">
                                              <p:val>
                                                <p:fltVal val="0"/>
                                              </p:val>
                                            </p:tav>
                                            <p:tav tm="100000">
                                              <p:val>
                                                <p:strVal val="#ppt_h"/>
                                              </p:val>
                                            </p:tav>
                                          </p:tavLst>
                                        </p:anim>
                                        <p:anim calcmode="lin" valueType="num">
                                          <p:cBhvr>
                                            <p:cTn id="94" dur="1500" fill="hold"/>
                                            <p:tgtEl>
                                              <p:spTgt spid="60"/>
                                            </p:tgtEl>
                                            <p:attrNameLst>
                                              <p:attrName>style.rotation</p:attrName>
                                            </p:attrNameLst>
                                          </p:cBhvr>
                                          <p:tavLst>
                                            <p:tav tm="0">
                                              <p:val>
                                                <p:fltVal val="90"/>
                                              </p:val>
                                            </p:tav>
                                            <p:tav tm="100000">
                                              <p:val>
                                                <p:fltVal val="0"/>
                                              </p:val>
                                            </p:tav>
                                          </p:tavLst>
                                        </p:anim>
                                        <p:animEffect transition="in" filter="fade">
                                          <p:cBhvr>
                                            <p:cTn id="95" dur="1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4" grpId="0" animBg="1"/>
          <p:bldP spid="25" grpId="0" animBg="1"/>
          <p:bldP spid="29" grpId="0"/>
          <p:bldP spid="30" grpId="0" animBg="1"/>
          <p:bldP spid="34" grpId="0"/>
          <p:bldP spid="35" grpId="0" animBg="1"/>
          <p:bldP spid="39" grpId="0"/>
          <p:bldP spid="40" grpId="0" animBg="1"/>
          <p:bldP spid="44" grpId="0"/>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par>
                              <p:cTn id="13" fill="hold">
                                <p:stCondLst>
                                  <p:cond delay="1899"/>
                                </p:stCondLst>
                                <p:childTnLst>
                                  <p:par>
                                    <p:cTn id="14" presetID="31"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1500" fill="hold"/>
                                            <p:tgtEl>
                                              <p:spTgt spid="24"/>
                                            </p:tgtEl>
                                            <p:attrNameLst>
                                              <p:attrName>ppt_w</p:attrName>
                                            </p:attrNameLst>
                                          </p:cBhvr>
                                          <p:tavLst>
                                            <p:tav tm="0">
                                              <p:val>
                                                <p:fltVal val="0"/>
                                              </p:val>
                                            </p:tav>
                                            <p:tav tm="100000">
                                              <p:val>
                                                <p:strVal val="#ppt_w"/>
                                              </p:val>
                                            </p:tav>
                                          </p:tavLst>
                                        </p:anim>
                                        <p:anim calcmode="lin" valueType="num">
                                          <p:cBhvr>
                                            <p:cTn id="17" dur="1500" fill="hold"/>
                                            <p:tgtEl>
                                              <p:spTgt spid="24"/>
                                            </p:tgtEl>
                                            <p:attrNameLst>
                                              <p:attrName>ppt_h</p:attrName>
                                            </p:attrNameLst>
                                          </p:cBhvr>
                                          <p:tavLst>
                                            <p:tav tm="0">
                                              <p:val>
                                                <p:fltVal val="0"/>
                                              </p:val>
                                            </p:tav>
                                            <p:tav tm="100000">
                                              <p:val>
                                                <p:strVal val="#ppt_h"/>
                                              </p:val>
                                            </p:tav>
                                          </p:tavLst>
                                        </p:anim>
                                        <p:anim calcmode="lin" valueType="num">
                                          <p:cBhvr>
                                            <p:cTn id="18" dur="1500" fill="hold"/>
                                            <p:tgtEl>
                                              <p:spTgt spid="24"/>
                                            </p:tgtEl>
                                            <p:attrNameLst>
                                              <p:attrName>style.rotation</p:attrName>
                                            </p:attrNameLst>
                                          </p:cBhvr>
                                          <p:tavLst>
                                            <p:tav tm="0">
                                              <p:val>
                                                <p:fltVal val="90"/>
                                              </p:val>
                                            </p:tav>
                                            <p:tav tm="100000">
                                              <p:val>
                                                <p:fltVal val="0"/>
                                              </p:val>
                                            </p:tav>
                                          </p:tavLst>
                                        </p:anim>
                                        <p:animEffect transition="in" filter="fade">
                                          <p:cBhvr>
                                            <p:cTn id="19" dur="1500"/>
                                            <p:tgtEl>
                                              <p:spTgt spid="24"/>
                                            </p:tgtEl>
                                          </p:cBhvr>
                                        </p:animEffect>
                                      </p:childTnLst>
                                    </p:cTn>
                                  </p:par>
                                </p:childTnLst>
                              </p:cTn>
                            </p:par>
                            <p:par>
                              <p:cTn id="20" fill="hold">
                                <p:stCondLst>
                                  <p:cond delay="3399"/>
                                </p:stCondLst>
                                <p:childTnLst>
                                  <p:par>
                                    <p:cTn id="21" presetID="22" presetClass="entr" presetSubtype="8"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800"/>
                                            <p:tgtEl>
                                              <p:spTgt spid="25"/>
                                            </p:tgtEl>
                                          </p:cBhvr>
                                        </p:animEffect>
                                      </p:childTnLst>
                                    </p:cTn>
                                  </p:par>
                                </p:childTnLst>
                              </p:cTn>
                            </p:par>
                            <p:par>
                              <p:cTn id="24" fill="hold">
                                <p:stCondLst>
                                  <p:cond delay="4399"/>
                                </p:stCondLst>
                                <p:childTnLst>
                                  <p:par>
                                    <p:cTn id="25" presetID="22" presetClass="entr" presetSubtype="8"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800"/>
                                            <p:tgtEl>
                                              <p:spTgt spid="26"/>
                                            </p:tgtEl>
                                          </p:cBhvr>
                                        </p:animEffect>
                                      </p:childTnLst>
                                    </p:cTn>
                                  </p:par>
                                </p:childTnLst>
                              </p:cTn>
                            </p:par>
                            <p:par>
                              <p:cTn id="28" fill="hold">
                                <p:stCondLst>
                                  <p:cond delay="5399"/>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800"/>
                                            <p:tgtEl>
                                              <p:spTgt spid="29"/>
                                            </p:tgtEl>
                                          </p:cBhvr>
                                        </p:animEffect>
                                      </p:childTnLst>
                                    </p:cTn>
                                  </p:par>
                                </p:childTnLst>
                              </p:cTn>
                            </p:par>
                            <p:par>
                              <p:cTn id="32" fill="hold">
                                <p:stCondLst>
                                  <p:cond delay="6399"/>
                                </p:stCondLst>
                                <p:childTnLst>
                                  <p:par>
                                    <p:cTn id="33" presetID="22" presetClass="entr" presetSubtype="8"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800"/>
                                            <p:tgtEl>
                                              <p:spTgt spid="30"/>
                                            </p:tgtEl>
                                          </p:cBhvr>
                                        </p:animEffect>
                                      </p:childTnLst>
                                    </p:cTn>
                                  </p:par>
                                </p:childTnLst>
                              </p:cTn>
                            </p:par>
                            <p:par>
                              <p:cTn id="36" fill="hold">
                                <p:stCondLst>
                                  <p:cond delay="7399"/>
                                </p:stCondLst>
                                <p:childTnLst>
                                  <p:par>
                                    <p:cTn id="37" presetID="22" presetClass="entr" presetSubtype="8"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left)">
                                          <p:cBhvr>
                                            <p:cTn id="39" dur="800"/>
                                            <p:tgtEl>
                                              <p:spTgt spid="31"/>
                                            </p:tgtEl>
                                          </p:cBhvr>
                                        </p:animEffect>
                                      </p:childTnLst>
                                    </p:cTn>
                                  </p:par>
                                </p:childTnLst>
                              </p:cTn>
                            </p:par>
                            <p:par>
                              <p:cTn id="40" fill="hold">
                                <p:stCondLst>
                                  <p:cond delay="8399"/>
                                </p:stCondLst>
                                <p:childTnLst>
                                  <p:par>
                                    <p:cTn id="41" presetID="22" presetClass="entr" presetSubtype="8"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800"/>
                                            <p:tgtEl>
                                              <p:spTgt spid="34"/>
                                            </p:tgtEl>
                                          </p:cBhvr>
                                        </p:animEffect>
                                      </p:childTnLst>
                                    </p:cTn>
                                  </p:par>
                                </p:childTnLst>
                              </p:cTn>
                            </p:par>
                            <p:par>
                              <p:cTn id="44" fill="hold">
                                <p:stCondLst>
                                  <p:cond delay="9399"/>
                                </p:stCondLst>
                                <p:childTnLst>
                                  <p:par>
                                    <p:cTn id="45" presetID="22" presetClass="entr" presetSubtype="8"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left)">
                                          <p:cBhvr>
                                            <p:cTn id="47" dur="800"/>
                                            <p:tgtEl>
                                              <p:spTgt spid="35"/>
                                            </p:tgtEl>
                                          </p:cBhvr>
                                        </p:animEffect>
                                      </p:childTnLst>
                                    </p:cTn>
                                  </p:par>
                                </p:childTnLst>
                              </p:cTn>
                            </p:par>
                            <p:par>
                              <p:cTn id="48" fill="hold">
                                <p:stCondLst>
                                  <p:cond delay="10399"/>
                                </p:stCondLst>
                                <p:childTnLst>
                                  <p:par>
                                    <p:cTn id="49" presetID="22" presetClass="entr" presetSubtype="8" fill="hold"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800"/>
                                            <p:tgtEl>
                                              <p:spTgt spid="36"/>
                                            </p:tgtEl>
                                          </p:cBhvr>
                                        </p:animEffect>
                                      </p:childTnLst>
                                    </p:cTn>
                                  </p:par>
                                </p:childTnLst>
                              </p:cTn>
                            </p:par>
                            <p:par>
                              <p:cTn id="52" fill="hold">
                                <p:stCondLst>
                                  <p:cond delay="11399"/>
                                </p:stCondLst>
                                <p:childTnLst>
                                  <p:par>
                                    <p:cTn id="53" presetID="22" presetClass="entr" presetSubtype="8"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left)">
                                          <p:cBhvr>
                                            <p:cTn id="55" dur="800"/>
                                            <p:tgtEl>
                                              <p:spTgt spid="39"/>
                                            </p:tgtEl>
                                          </p:cBhvr>
                                        </p:animEffect>
                                      </p:childTnLst>
                                    </p:cTn>
                                  </p:par>
                                </p:childTnLst>
                              </p:cTn>
                            </p:par>
                            <p:par>
                              <p:cTn id="56" fill="hold">
                                <p:stCondLst>
                                  <p:cond delay="12399"/>
                                </p:stCondLst>
                                <p:childTnLst>
                                  <p:par>
                                    <p:cTn id="57" presetID="22" presetClass="entr" presetSubtype="8"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left)">
                                          <p:cBhvr>
                                            <p:cTn id="59" dur="800"/>
                                            <p:tgtEl>
                                              <p:spTgt spid="40"/>
                                            </p:tgtEl>
                                          </p:cBhvr>
                                        </p:animEffect>
                                      </p:childTnLst>
                                    </p:cTn>
                                  </p:par>
                                </p:childTnLst>
                              </p:cTn>
                            </p:par>
                            <p:par>
                              <p:cTn id="60" fill="hold">
                                <p:stCondLst>
                                  <p:cond delay="13399"/>
                                </p:stCondLst>
                                <p:childTnLst>
                                  <p:par>
                                    <p:cTn id="61" presetID="22" presetClass="entr" presetSubtype="8"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800"/>
                                            <p:tgtEl>
                                              <p:spTgt spid="41"/>
                                            </p:tgtEl>
                                          </p:cBhvr>
                                        </p:animEffect>
                                      </p:childTnLst>
                                    </p:cTn>
                                  </p:par>
                                </p:childTnLst>
                              </p:cTn>
                            </p:par>
                            <p:par>
                              <p:cTn id="64" fill="hold">
                                <p:stCondLst>
                                  <p:cond delay="14399"/>
                                </p:stCondLst>
                                <p:childTnLst>
                                  <p:par>
                                    <p:cTn id="65" presetID="22" presetClass="entr" presetSubtype="8" fill="hold" grpId="0" nodeType="after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left)">
                                          <p:cBhvr>
                                            <p:cTn id="67" dur="800"/>
                                            <p:tgtEl>
                                              <p:spTgt spid="44"/>
                                            </p:tgtEl>
                                          </p:cBhvr>
                                        </p:animEffect>
                                      </p:childTnLst>
                                    </p:cTn>
                                  </p:par>
                                </p:childTnLst>
                              </p:cTn>
                            </p:par>
                            <p:par>
                              <p:cTn id="68" fill="hold">
                                <p:stCondLst>
                                  <p:cond delay="15399"/>
                                </p:stCondLst>
                                <p:childTnLst>
                                  <p:par>
                                    <p:cTn id="69" presetID="2" presetClass="entr" presetSubtype="4" fill="hold" nodeType="after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additive="base">
                                            <p:cTn id="71" dur="1250" fill="hold"/>
                                            <p:tgtEl>
                                              <p:spTgt spid="45"/>
                                            </p:tgtEl>
                                            <p:attrNameLst>
                                              <p:attrName>ppt_x</p:attrName>
                                            </p:attrNameLst>
                                          </p:cBhvr>
                                          <p:tavLst>
                                            <p:tav tm="0">
                                              <p:val>
                                                <p:strVal val="#ppt_x"/>
                                              </p:val>
                                            </p:tav>
                                            <p:tav tm="100000">
                                              <p:val>
                                                <p:strVal val="#ppt_x"/>
                                              </p:val>
                                            </p:tav>
                                          </p:tavLst>
                                        </p:anim>
                                        <p:anim calcmode="lin" valueType="num">
                                          <p:cBhvr additive="base">
                                            <p:cTn id="72" dur="1250" fill="hold"/>
                                            <p:tgtEl>
                                              <p:spTgt spid="45"/>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450"/>
                                      </p:stCondLst>
                                      <p:childTnLst>
                                        <p:set>
                                          <p:cBhvr>
                                            <p:cTn id="74" dur="1" fill="hold">
                                              <p:stCondLst>
                                                <p:cond delay="0"/>
                                              </p:stCondLst>
                                            </p:cTn>
                                            <p:tgtEl>
                                              <p:spTgt spid="48"/>
                                            </p:tgtEl>
                                            <p:attrNameLst>
                                              <p:attrName>style.visibility</p:attrName>
                                            </p:attrNameLst>
                                          </p:cBhvr>
                                          <p:to>
                                            <p:strVal val="visible"/>
                                          </p:to>
                                        </p:set>
                                        <p:anim calcmode="lin" valueType="num">
                                          <p:cBhvr additive="base">
                                            <p:cTn id="75" dur="1250" fill="hold"/>
                                            <p:tgtEl>
                                              <p:spTgt spid="48"/>
                                            </p:tgtEl>
                                            <p:attrNameLst>
                                              <p:attrName>ppt_x</p:attrName>
                                            </p:attrNameLst>
                                          </p:cBhvr>
                                          <p:tavLst>
                                            <p:tav tm="0">
                                              <p:val>
                                                <p:strVal val="#ppt_x"/>
                                              </p:val>
                                            </p:tav>
                                            <p:tav tm="100000">
                                              <p:val>
                                                <p:strVal val="#ppt_x"/>
                                              </p:val>
                                            </p:tav>
                                          </p:tavLst>
                                        </p:anim>
                                        <p:anim calcmode="lin" valueType="num">
                                          <p:cBhvr additive="base">
                                            <p:cTn id="76" dur="1250" fill="hold"/>
                                            <p:tgtEl>
                                              <p:spTgt spid="48"/>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900"/>
                                      </p:stCondLst>
                                      <p:childTnLst>
                                        <p:set>
                                          <p:cBhvr>
                                            <p:cTn id="78" dur="1" fill="hold">
                                              <p:stCondLst>
                                                <p:cond delay="0"/>
                                              </p:stCondLst>
                                            </p:cTn>
                                            <p:tgtEl>
                                              <p:spTgt spid="51"/>
                                            </p:tgtEl>
                                            <p:attrNameLst>
                                              <p:attrName>style.visibility</p:attrName>
                                            </p:attrNameLst>
                                          </p:cBhvr>
                                          <p:to>
                                            <p:strVal val="visible"/>
                                          </p:to>
                                        </p:set>
                                        <p:anim calcmode="lin" valueType="num">
                                          <p:cBhvr additive="base">
                                            <p:cTn id="79" dur="1250" fill="hold"/>
                                            <p:tgtEl>
                                              <p:spTgt spid="51"/>
                                            </p:tgtEl>
                                            <p:attrNameLst>
                                              <p:attrName>ppt_x</p:attrName>
                                            </p:attrNameLst>
                                          </p:cBhvr>
                                          <p:tavLst>
                                            <p:tav tm="0">
                                              <p:val>
                                                <p:strVal val="#ppt_x"/>
                                              </p:val>
                                            </p:tav>
                                            <p:tav tm="100000">
                                              <p:val>
                                                <p:strVal val="#ppt_x"/>
                                              </p:val>
                                            </p:tav>
                                          </p:tavLst>
                                        </p:anim>
                                        <p:anim calcmode="lin" valueType="num">
                                          <p:cBhvr additive="base">
                                            <p:cTn id="80" dur="1250" fill="hold"/>
                                            <p:tgtEl>
                                              <p:spTgt spid="51"/>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1350"/>
                                      </p:stCondLst>
                                      <p:childTnLst>
                                        <p:set>
                                          <p:cBhvr>
                                            <p:cTn id="82" dur="1" fill="hold">
                                              <p:stCondLst>
                                                <p:cond delay="0"/>
                                              </p:stCondLst>
                                            </p:cTn>
                                            <p:tgtEl>
                                              <p:spTgt spid="57"/>
                                            </p:tgtEl>
                                            <p:attrNameLst>
                                              <p:attrName>style.visibility</p:attrName>
                                            </p:attrNameLst>
                                          </p:cBhvr>
                                          <p:to>
                                            <p:strVal val="visible"/>
                                          </p:to>
                                        </p:set>
                                        <p:anim calcmode="lin" valueType="num">
                                          <p:cBhvr additive="base">
                                            <p:cTn id="83" dur="1250" fill="hold"/>
                                            <p:tgtEl>
                                              <p:spTgt spid="57"/>
                                            </p:tgtEl>
                                            <p:attrNameLst>
                                              <p:attrName>ppt_x</p:attrName>
                                            </p:attrNameLst>
                                          </p:cBhvr>
                                          <p:tavLst>
                                            <p:tav tm="0">
                                              <p:val>
                                                <p:strVal val="#ppt_x"/>
                                              </p:val>
                                            </p:tav>
                                            <p:tav tm="100000">
                                              <p:val>
                                                <p:strVal val="#ppt_x"/>
                                              </p:val>
                                            </p:tav>
                                          </p:tavLst>
                                        </p:anim>
                                        <p:anim calcmode="lin" valueType="num">
                                          <p:cBhvr additive="base">
                                            <p:cTn id="84" dur="1250" fill="hold"/>
                                            <p:tgtEl>
                                              <p:spTgt spid="57"/>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1800"/>
                                      </p:stCondLst>
                                      <p:childTnLst>
                                        <p:set>
                                          <p:cBhvr>
                                            <p:cTn id="86" dur="1" fill="hold">
                                              <p:stCondLst>
                                                <p:cond delay="0"/>
                                              </p:stCondLst>
                                            </p:cTn>
                                            <p:tgtEl>
                                              <p:spTgt spid="54"/>
                                            </p:tgtEl>
                                            <p:attrNameLst>
                                              <p:attrName>style.visibility</p:attrName>
                                            </p:attrNameLst>
                                          </p:cBhvr>
                                          <p:to>
                                            <p:strVal val="visible"/>
                                          </p:to>
                                        </p:set>
                                        <p:anim calcmode="lin" valueType="num">
                                          <p:cBhvr additive="base">
                                            <p:cTn id="87" dur="1250" fill="hold"/>
                                            <p:tgtEl>
                                              <p:spTgt spid="54"/>
                                            </p:tgtEl>
                                            <p:attrNameLst>
                                              <p:attrName>ppt_x</p:attrName>
                                            </p:attrNameLst>
                                          </p:cBhvr>
                                          <p:tavLst>
                                            <p:tav tm="0">
                                              <p:val>
                                                <p:strVal val="#ppt_x"/>
                                              </p:val>
                                            </p:tav>
                                            <p:tav tm="100000">
                                              <p:val>
                                                <p:strVal val="#ppt_x"/>
                                              </p:val>
                                            </p:tav>
                                          </p:tavLst>
                                        </p:anim>
                                        <p:anim calcmode="lin" valueType="num">
                                          <p:cBhvr additive="base">
                                            <p:cTn id="88" dur="1250" fill="hold"/>
                                            <p:tgtEl>
                                              <p:spTgt spid="54"/>
                                            </p:tgtEl>
                                            <p:attrNameLst>
                                              <p:attrName>ppt_y</p:attrName>
                                            </p:attrNameLst>
                                          </p:cBhvr>
                                          <p:tavLst>
                                            <p:tav tm="0">
                                              <p:val>
                                                <p:strVal val="1+#ppt_h/2"/>
                                              </p:val>
                                            </p:tav>
                                            <p:tav tm="100000">
                                              <p:val>
                                                <p:strVal val="#ppt_y"/>
                                              </p:val>
                                            </p:tav>
                                          </p:tavLst>
                                        </p:anim>
                                      </p:childTnLst>
                                    </p:cTn>
                                  </p:par>
                                </p:childTnLst>
                              </p:cTn>
                            </p:par>
                            <p:par>
                              <p:cTn id="89" fill="hold">
                                <p:stCondLst>
                                  <p:cond delay="16899"/>
                                </p:stCondLst>
                                <p:childTnLst>
                                  <p:par>
                                    <p:cTn id="90" presetID="31" presetClass="entr" presetSubtype="0" fill="hold" grpId="0" nodeType="after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p:cTn id="92" dur="1500" fill="hold"/>
                                            <p:tgtEl>
                                              <p:spTgt spid="60"/>
                                            </p:tgtEl>
                                            <p:attrNameLst>
                                              <p:attrName>ppt_w</p:attrName>
                                            </p:attrNameLst>
                                          </p:cBhvr>
                                          <p:tavLst>
                                            <p:tav tm="0">
                                              <p:val>
                                                <p:fltVal val="0"/>
                                              </p:val>
                                            </p:tav>
                                            <p:tav tm="100000">
                                              <p:val>
                                                <p:strVal val="#ppt_w"/>
                                              </p:val>
                                            </p:tav>
                                          </p:tavLst>
                                        </p:anim>
                                        <p:anim calcmode="lin" valueType="num">
                                          <p:cBhvr>
                                            <p:cTn id="93" dur="1500" fill="hold"/>
                                            <p:tgtEl>
                                              <p:spTgt spid="60"/>
                                            </p:tgtEl>
                                            <p:attrNameLst>
                                              <p:attrName>ppt_h</p:attrName>
                                            </p:attrNameLst>
                                          </p:cBhvr>
                                          <p:tavLst>
                                            <p:tav tm="0">
                                              <p:val>
                                                <p:fltVal val="0"/>
                                              </p:val>
                                            </p:tav>
                                            <p:tav tm="100000">
                                              <p:val>
                                                <p:strVal val="#ppt_h"/>
                                              </p:val>
                                            </p:tav>
                                          </p:tavLst>
                                        </p:anim>
                                        <p:anim calcmode="lin" valueType="num">
                                          <p:cBhvr>
                                            <p:cTn id="94" dur="1500" fill="hold"/>
                                            <p:tgtEl>
                                              <p:spTgt spid="60"/>
                                            </p:tgtEl>
                                            <p:attrNameLst>
                                              <p:attrName>style.rotation</p:attrName>
                                            </p:attrNameLst>
                                          </p:cBhvr>
                                          <p:tavLst>
                                            <p:tav tm="0">
                                              <p:val>
                                                <p:fltVal val="90"/>
                                              </p:val>
                                            </p:tav>
                                            <p:tav tm="100000">
                                              <p:val>
                                                <p:fltVal val="0"/>
                                              </p:val>
                                            </p:tav>
                                          </p:tavLst>
                                        </p:anim>
                                        <p:animEffect transition="in" filter="fade">
                                          <p:cBhvr>
                                            <p:cTn id="95" dur="1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4" grpId="0" animBg="1"/>
          <p:bldP spid="25" grpId="0" animBg="1"/>
          <p:bldP spid="29" grpId="0"/>
          <p:bldP spid="30" grpId="0" animBg="1"/>
          <p:bldP spid="34" grpId="0"/>
          <p:bldP spid="35" grpId="0" animBg="1"/>
          <p:bldP spid="39" grpId="0"/>
          <p:bldP spid="40" grpId="0" animBg="1"/>
          <p:bldP spid="44" grpId="0"/>
          <p:bldP spid="60"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3237" y="2038363"/>
            <a:ext cx="2522928" cy="2018144"/>
          </a:xfrm>
          <a:prstGeom prst="rect">
            <a:avLst/>
          </a:prstGeom>
        </p:spPr>
      </p:pic>
      <p:grpSp>
        <p:nvGrpSpPr>
          <p:cNvPr id="16" name="组合 15"/>
          <p:cNvGrpSpPr/>
          <p:nvPr/>
        </p:nvGrpSpPr>
        <p:grpSpPr bwMode="auto">
          <a:xfrm>
            <a:off x="3401366" y="4061482"/>
            <a:ext cx="5016731" cy="646333"/>
            <a:chOff x="4075558" y="2054456"/>
            <a:chExt cx="5785955" cy="745848"/>
          </a:xfrm>
        </p:grpSpPr>
        <p:sp>
          <p:nvSpPr>
            <p:cNvPr id="17" name="TextBox 124"/>
            <p:cNvSpPr txBox="1"/>
            <p:nvPr/>
          </p:nvSpPr>
          <p:spPr>
            <a:xfrm>
              <a:off x="4856457" y="2054458"/>
              <a:ext cx="5005056" cy="745846"/>
            </a:xfrm>
            <a:prstGeom prst="rect">
              <a:avLst/>
            </a:prstGeom>
            <a:noFill/>
          </p:spPr>
          <p:txBody>
            <a:bodyPr wrap="none">
              <a:spAutoFit/>
            </a:bodyPr>
            <a:lstStyle/>
            <a:p>
              <a:r>
                <a:rPr lang="zh-CN" altLang="en-US" sz="3600" b="1" dirty="0">
                  <a:solidFill>
                    <a:srgbClr val="C00000"/>
                  </a:solidFill>
                  <a:cs typeface="+mn-ea"/>
                  <a:sym typeface="+mn-lt"/>
                </a:rPr>
                <a:t>两学一做的主要措施</a:t>
              </a:r>
            </a:p>
          </p:txBody>
        </p:sp>
        <p:sp>
          <p:nvSpPr>
            <p:cNvPr id="18" name="圆角矩形​​ 10"/>
            <p:cNvSpPr>
              <a:spLocks noChangeArrowheads="1"/>
            </p:cNvSpPr>
            <p:nvPr/>
          </p:nvSpPr>
          <p:spPr bwMode="auto">
            <a:xfrm>
              <a:off x="4075558" y="2054456"/>
              <a:ext cx="727240" cy="726906"/>
            </a:xfrm>
            <a:prstGeom prst="roundRect">
              <a:avLst>
                <a:gd name="adj" fmla="val 16667"/>
              </a:avLst>
            </a:prstGeom>
            <a:solidFill>
              <a:srgbClr val="C00000"/>
            </a:solidFill>
            <a:ln w="25400" algn="ctr">
              <a:solidFill>
                <a:srgbClr val="FF6600"/>
              </a:solidFill>
              <a:round/>
            </a:ln>
          </p:spPr>
          <p:txBody>
            <a:bodyPr anchor="ctr"/>
            <a:lstStyle/>
            <a:p>
              <a:pPr algn="ctr" fontAlgn="auto">
                <a:spcBef>
                  <a:spcPts val="0"/>
                </a:spcBef>
                <a:spcAft>
                  <a:spcPts val="0"/>
                </a:spcAft>
                <a:defRPr/>
              </a:pPr>
              <a:r>
                <a:rPr lang="en-US" altLang="zh-CN" sz="4000" dirty="0" smtClean="0">
                  <a:solidFill>
                    <a:schemeClr val="lt1"/>
                  </a:solidFill>
                  <a:cs typeface="+mn-ea"/>
                  <a:sym typeface="+mn-lt"/>
                </a:rPr>
                <a:t>4</a:t>
              </a:r>
              <a:endParaRPr lang="zh-CN" altLang="en-US" sz="4000" dirty="0">
                <a:solidFill>
                  <a:schemeClr val="lt1"/>
                </a:solidFill>
                <a:cs typeface="+mn-ea"/>
                <a:sym typeface="+mn-lt"/>
              </a:endParaRPr>
            </a:p>
          </p:txBody>
        </p:sp>
      </p:grpSp>
      <p:sp>
        <p:nvSpPr>
          <p:cNvPr id="2" name="圆角矩形 1"/>
          <p:cNvSpPr/>
          <p:nvPr/>
        </p:nvSpPr>
        <p:spPr>
          <a:xfrm>
            <a:off x="2720051" y="1927787"/>
            <a:ext cx="6910086" cy="3495555"/>
          </a:xfrm>
          <a:prstGeom prst="roundRect">
            <a:avLst/>
          </a:prstGeom>
          <a:noFill/>
          <a:ln>
            <a:solidFill>
              <a:srgbClr val="C802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833463031"/>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anim calcmode="lin" valueType="num">
                                      <p:cBhvr>
                                        <p:cTn id="14" dur="500" fill="hold"/>
                                        <p:tgtEl>
                                          <p:spTgt spid="14"/>
                                        </p:tgtEl>
                                        <p:attrNameLst>
                                          <p:attrName>ppt_x</p:attrName>
                                        </p:attrNameLst>
                                      </p:cBhvr>
                                      <p:tavLst>
                                        <p:tav tm="0">
                                          <p:val>
                                            <p:strVal val="#ppt_x"/>
                                          </p:val>
                                        </p:tav>
                                        <p:tav tm="100000">
                                          <p:val>
                                            <p:strVal val="#ppt_x"/>
                                          </p:val>
                                        </p:tav>
                                      </p:tavLst>
                                    </p:anim>
                                    <p:anim calcmode="lin" valueType="num">
                                      <p:cBhvr>
                                        <p:cTn id="15" dur="5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5091113" cy="422275"/>
          </a:xfrm>
        </p:spPr>
        <p:txBody>
          <a:bodyPr>
            <a:normAutofit fontScale="92500" lnSpcReduction="10000"/>
          </a:bodyPr>
          <a:lstStyle/>
          <a:p>
            <a:r>
              <a:rPr lang="zh-CN" altLang="en-US" b="1" dirty="0">
                <a:cs typeface="+mn-ea"/>
                <a:sym typeface="+mn-lt"/>
              </a:rPr>
              <a:t>主要措施：</a:t>
            </a:r>
            <a:r>
              <a:rPr lang="zh-CN" altLang="en-US" b="1" dirty="0">
                <a:solidFill>
                  <a:srgbClr val="C00000"/>
                </a:solidFill>
                <a:cs typeface="+mn-ea"/>
                <a:sym typeface="+mn-lt"/>
              </a:rPr>
              <a:t>围绕专题学习讨论</a:t>
            </a:r>
          </a:p>
          <a:p>
            <a:endParaRPr lang="zh-CN" altLang="en-US" b="1" dirty="0">
              <a:cs typeface="+mn-ea"/>
              <a:sym typeface="+mn-lt"/>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74611" y="1590389"/>
            <a:ext cx="1615140" cy="1569540"/>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1885867" y="3390988"/>
            <a:ext cx="1730172" cy="523220"/>
          </a:xfrm>
          <a:prstGeom prst="rect">
            <a:avLst/>
          </a:prstGeom>
          <a:solidFill>
            <a:srgbClr val="C00000"/>
          </a:solidFill>
        </p:spPr>
        <p:txBody>
          <a:bodyPr wrap="square" rtlCol="0">
            <a:spAutoFit/>
          </a:bodyPr>
          <a:lstStyle/>
          <a:p>
            <a:r>
              <a:rPr lang="zh-CN" altLang="en-US" sz="2800" b="1" dirty="0" smtClean="0">
                <a:solidFill>
                  <a:schemeClr val="bg1"/>
                </a:solidFill>
                <a:cs typeface="+mn-ea"/>
                <a:sym typeface="+mn-lt"/>
              </a:rPr>
              <a:t>措施之一</a:t>
            </a:r>
            <a:endParaRPr lang="zh-CN" altLang="en-US" sz="2800" b="1" dirty="0">
              <a:solidFill>
                <a:schemeClr val="bg1"/>
              </a:solidFill>
              <a:cs typeface="+mn-ea"/>
              <a:sym typeface="+mn-lt"/>
            </a:endParaRPr>
          </a:p>
        </p:txBody>
      </p:sp>
      <p:sp>
        <p:nvSpPr>
          <p:cNvPr id="5" name="文本框 4"/>
          <p:cNvSpPr txBox="1"/>
          <p:nvPr/>
        </p:nvSpPr>
        <p:spPr>
          <a:xfrm>
            <a:off x="1970642" y="4145267"/>
            <a:ext cx="1415772" cy="461665"/>
          </a:xfrm>
          <a:prstGeom prst="rect">
            <a:avLst/>
          </a:prstGeom>
          <a:noFill/>
        </p:spPr>
        <p:txBody>
          <a:bodyPr wrap="none" rtlCol="0">
            <a:spAutoFit/>
          </a:bodyPr>
          <a:lstStyle/>
          <a:p>
            <a:r>
              <a:rPr lang="zh-CN" altLang="en-US" sz="2400" b="1" dirty="0" smtClean="0">
                <a:solidFill>
                  <a:srgbClr val="C00000"/>
                </a:solidFill>
                <a:cs typeface="+mn-ea"/>
                <a:sym typeface="+mn-lt"/>
              </a:rPr>
              <a:t>围绕专题</a:t>
            </a:r>
            <a:endParaRPr lang="zh-CN" altLang="en-US" sz="2400" b="1" dirty="0">
              <a:solidFill>
                <a:srgbClr val="C00000"/>
              </a:solidFill>
              <a:cs typeface="+mn-ea"/>
              <a:sym typeface="+mn-lt"/>
            </a:endParaRPr>
          </a:p>
        </p:txBody>
      </p:sp>
      <p:sp>
        <p:nvSpPr>
          <p:cNvPr id="6" name="文本框 5"/>
          <p:cNvSpPr txBox="1"/>
          <p:nvPr/>
        </p:nvSpPr>
        <p:spPr>
          <a:xfrm>
            <a:off x="1294576" y="4744193"/>
            <a:ext cx="3262432" cy="1015663"/>
          </a:xfrm>
          <a:prstGeom prst="rect">
            <a:avLst/>
          </a:prstGeom>
          <a:noFill/>
        </p:spPr>
        <p:txBody>
          <a:bodyPr wrap="none" rtlCol="0">
            <a:spAutoFit/>
          </a:bodyPr>
          <a:lstStyle/>
          <a:p>
            <a:r>
              <a:rPr lang="zh-CN" altLang="en-US" sz="6000" b="1" dirty="0" smtClean="0">
                <a:solidFill>
                  <a:srgbClr val="C00000"/>
                </a:solidFill>
                <a:cs typeface="+mn-ea"/>
                <a:sym typeface="+mn-lt"/>
              </a:rPr>
              <a:t>学习讨论</a:t>
            </a:r>
            <a:endParaRPr lang="zh-CN" altLang="en-US" sz="6000" b="1" dirty="0">
              <a:solidFill>
                <a:srgbClr val="C00000"/>
              </a:solidFill>
              <a:cs typeface="+mn-ea"/>
              <a:sym typeface="+mn-lt"/>
            </a:endParaRPr>
          </a:p>
        </p:txBody>
      </p:sp>
      <p:sp>
        <p:nvSpPr>
          <p:cNvPr id="7" name="文本框 6"/>
          <p:cNvSpPr txBox="1"/>
          <p:nvPr/>
        </p:nvSpPr>
        <p:spPr>
          <a:xfrm>
            <a:off x="4748392" y="4894893"/>
            <a:ext cx="6340197" cy="830997"/>
          </a:xfrm>
          <a:prstGeom prst="rect">
            <a:avLst/>
          </a:prstGeom>
          <a:noFill/>
        </p:spPr>
        <p:txBody>
          <a:bodyPr wrap="none" rtlCol="0">
            <a:spAutoFit/>
          </a:bodyPr>
          <a:lstStyle/>
          <a:p>
            <a:r>
              <a:rPr lang="zh-CN" altLang="en-US" sz="2400" dirty="0" smtClean="0">
                <a:solidFill>
                  <a:schemeClr val="tx1">
                    <a:lumMod val="75000"/>
                    <a:lumOff val="25000"/>
                  </a:schemeClr>
                </a:solidFill>
                <a:cs typeface="+mn-ea"/>
                <a:sym typeface="+mn-lt"/>
              </a:rPr>
              <a:t>把个人自学与集中学习结合起来，明确自学要</a:t>
            </a:r>
            <a:endParaRPr lang="en-US" altLang="zh-CN" sz="2400" dirty="0" smtClean="0">
              <a:solidFill>
                <a:schemeClr val="tx1">
                  <a:lumMod val="75000"/>
                  <a:lumOff val="25000"/>
                </a:schemeClr>
              </a:solidFill>
              <a:cs typeface="+mn-ea"/>
              <a:sym typeface="+mn-lt"/>
            </a:endParaRPr>
          </a:p>
          <a:p>
            <a:r>
              <a:rPr lang="zh-CN" altLang="en-US" sz="2400" dirty="0" smtClean="0">
                <a:solidFill>
                  <a:schemeClr val="tx1">
                    <a:lumMod val="75000"/>
                    <a:lumOff val="25000"/>
                  </a:schemeClr>
                </a:solidFill>
                <a:cs typeface="+mn-ea"/>
                <a:sym typeface="+mn-lt"/>
              </a:rPr>
              <a:t>求，引导党员搞好自学</a:t>
            </a:r>
            <a:endParaRPr lang="zh-CN" altLang="en-US" sz="2400" dirty="0">
              <a:solidFill>
                <a:schemeClr val="tx1">
                  <a:lumMod val="75000"/>
                  <a:lumOff val="25000"/>
                </a:schemeClr>
              </a:solidFill>
              <a:cs typeface="+mn-ea"/>
              <a:sym typeface="+mn-lt"/>
            </a:endParaRPr>
          </a:p>
        </p:txBody>
      </p:sp>
      <p:sp>
        <p:nvSpPr>
          <p:cNvPr id="8" name="矩形 7"/>
          <p:cNvSpPr/>
          <p:nvPr/>
        </p:nvSpPr>
        <p:spPr>
          <a:xfrm>
            <a:off x="6189825" y="1595025"/>
            <a:ext cx="1728666" cy="584389"/>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smtClean="0">
                <a:solidFill>
                  <a:schemeClr val="bg1"/>
                </a:solidFill>
                <a:cs typeface="+mn-ea"/>
                <a:sym typeface="+mn-lt"/>
              </a:rPr>
              <a:t>党小组</a:t>
            </a:r>
            <a:endParaRPr lang="zh-CN" altLang="en-US" dirty="0">
              <a:solidFill>
                <a:schemeClr val="bg1"/>
              </a:solidFill>
              <a:cs typeface="+mn-ea"/>
              <a:sym typeface="+mn-lt"/>
            </a:endParaRPr>
          </a:p>
        </p:txBody>
      </p:sp>
      <p:sp>
        <p:nvSpPr>
          <p:cNvPr id="9" name="矩形 8"/>
          <p:cNvSpPr/>
          <p:nvPr/>
        </p:nvSpPr>
        <p:spPr>
          <a:xfrm>
            <a:off x="4863015" y="1602065"/>
            <a:ext cx="1266176" cy="1266176"/>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3200" b="1" dirty="0" smtClean="0">
                <a:solidFill>
                  <a:srgbClr val="C00000"/>
                </a:solidFill>
                <a:cs typeface="+mn-ea"/>
                <a:sym typeface="+mn-lt"/>
              </a:rPr>
              <a:t>集中</a:t>
            </a:r>
            <a:endParaRPr lang="en-US" altLang="zh-CN" sz="3200" b="1" dirty="0" smtClean="0">
              <a:solidFill>
                <a:srgbClr val="C00000"/>
              </a:solidFill>
              <a:cs typeface="+mn-ea"/>
              <a:sym typeface="+mn-lt"/>
            </a:endParaRPr>
          </a:p>
          <a:p>
            <a:pPr algn="ctr"/>
            <a:r>
              <a:rPr lang="zh-CN" altLang="en-US" sz="3200" b="1" dirty="0" smtClean="0">
                <a:solidFill>
                  <a:srgbClr val="C00000"/>
                </a:solidFill>
                <a:cs typeface="+mn-ea"/>
                <a:sym typeface="+mn-lt"/>
              </a:rPr>
              <a:t>学习</a:t>
            </a:r>
            <a:endParaRPr lang="zh-CN" altLang="en-US" sz="3200" b="1" dirty="0">
              <a:solidFill>
                <a:srgbClr val="C00000"/>
              </a:solidFill>
              <a:cs typeface="+mn-ea"/>
              <a:sym typeface="+mn-lt"/>
            </a:endParaRPr>
          </a:p>
        </p:txBody>
      </p:sp>
      <p:sp>
        <p:nvSpPr>
          <p:cNvPr id="10" name="矩形 9"/>
          <p:cNvSpPr/>
          <p:nvPr/>
        </p:nvSpPr>
        <p:spPr>
          <a:xfrm>
            <a:off x="6189825" y="2271807"/>
            <a:ext cx="1728667" cy="584389"/>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a:solidFill>
                  <a:schemeClr val="bg1"/>
                </a:solidFill>
                <a:cs typeface="+mn-ea"/>
                <a:sym typeface="+mn-lt"/>
              </a:rPr>
              <a:t>不设</a:t>
            </a:r>
            <a:r>
              <a:rPr lang="zh-CN" altLang="en-US" dirty="0" smtClean="0">
                <a:solidFill>
                  <a:schemeClr val="bg1"/>
                </a:solidFill>
                <a:cs typeface="+mn-ea"/>
                <a:sym typeface="+mn-lt"/>
              </a:rPr>
              <a:t>党小组</a:t>
            </a:r>
            <a:endParaRPr lang="zh-CN" altLang="en-US" dirty="0">
              <a:solidFill>
                <a:schemeClr val="bg1"/>
              </a:solidFill>
              <a:cs typeface="+mn-ea"/>
              <a:sym typeface="+mn-lt"/>
            </a:endParaRPr>
          </a:p>
        </p:txBody>
      </p:sp>
      <p:sp>
        <p:nvSpPr>
          <p:cNvPr id="11" name="矩形 10"/>
          <p:cNvSpPr/>
          <p:nvPr/>
        </p:nvSpPr>
        <p:spPr>
          <a:xfrm>
            <a:off x="7979126" y="1618878"/>
            <a:ext cx="2739440" cy="584389"/>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smtClean="0">
                <a:solidFill>
                  <a:schemeClr val="tx1">
                    <a:lumMod val="75000"/>
                    <a:lumOff val="25000"/>
                  </a:schemeClr>
                </a:solidFill>
                <a:cs typeface="+mn-ea"/>
                <a:sym typeface="+mn-lt"/>
              </a:rPr>
              <a:t>要</a:t>
            </a:r>
            <a:r>
              <a:rPr lang="zh-CN" altLang="en-US" dirty="0">
                <a:solidFill>
                  <a:schemeClr val="tx1">
                    <a:lumMod val="75000"/>
                    <a:lumOff val="25000"/>
                  </a:schemeClr>
                </a:solidFill>
                <a:cs typeface="+mn-ea"/>
                <a:sym typeface="+mn-lt"/>
              </a:rPr>
              <a:t>定期组织党员</a:t>
            </a:r>
            <a:r>
              <a:rPr lang="zh-CN" altLang="en-US" dirty="0" smtClean="0">
                <a:solidFill>
                  <a:schemeClr val="tx1">
                    <a:lumMod val="75000"/>
                    <a:lumOff val="25000"/>
                  </a:schemeClr>
                </a:solidFill>
                <a:cs typeface="+mn-ea"/>
                <a:sym typeface="+mn-lt"/>
              </a:rPr>
              <a:t>集中学习</a:t>
            </a:r>
            <a:endParaRPr lang="zh-CN" altLang="en-US" dirty="0">
              <a:solidFill>
                <a:schemeClr val="tx1">
                  <a:lumMod val="75000"/>
                  <a:lumOff val="25000"/>
                </a:schemeClr>
              </a:solidFill>
              <a:cs typeface="+mn-ea"/>
              <a:sym typeface="+mn-lt"/>
            </a:endParaRPr>
          </a:p>
        </p:txBody>
      </p:sp>
      <p:sp>
        <p:nvSpPr>
          <p:cNvPr id="12" name="矩形 11"/>
          <p:cNvSpPr/>
          <p:nvPr/>
        </p:nvSpPr>
        <p:spPr>
          <a:xfrm>
            <a:off x="7979127" y="2291008"/>
            <a:ext cx="2739440" cy="584389"/>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a:solidFill>
                  <a:schemeClr val="tx1">
                    <a:lumMod val="75000"/>
                    <a:lumOff val="25000"/>
                  </a:schemeClr>
                </a:solidFill>
                <a:cs typeface="+mn-ea"/>
                <a:sym typeface="+mn-lt"/>
              </a:rPr>
              <a:t>以党支部为单位集中学习</a:t>
            </a:r>
          </a:p>
        </p:txBody>
      </p:sp>
      <p:sp>
        <p:nvSpPr>
          <p:cNvPr id="13" name="矩形 12"/>
          <p:cNvSpPr/>
          <p:nvPr/>
        </p:nvSpPr>
        <p:spPr>
          <a:xfrm>
            <a:off x="4863015" y="3159929"/>
            <a:ext cx="1266176" cy="1266176"/>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3200" b="1" dirty="0" smtClean="0">
                <a:solidFill>
                  <a:srgbClr val="C00000"/>
                </a:solidFill>
                <a:cs typeface="+mn-ea"/>
                <a:sym typeface="+mn-lt"/>
              </a:rPr>
              <a:t>组织</a:t>
            </a:r>
            <a:r>
              <a:rPr lang="zh-CN" altLang="en-US" sz="3200" b="1" dirty="0">
                <a:solidFill>
                  <a:srgbClr val="C00000"/>
                </a:solidFill>
                <a:cs typeface="+mn-ea"/>
                <a:sym typeface="+mn-lt"/>
              </a:rPr>
              <a:t>讨论</a:t>
            </a:r>
          </a:p>
        </p:txBody>
      </p:sp>
      <p:sp>
        <p:nvSpPr>
          <p:cNvPr id="14" name="矩形 13"/>
          <p:cNvSpPr/>
          <p:nvPr/>
        </p:nvSpPr>
        <p:spPr>
          <a:xfrm>
            <a:off x="6192297" y="3159929"/>
            <a:ext cx="4526270" cy="1266176"/>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zh-CN" altLang="en-US" dirty="0" smtClean="0">
                <a:solidFill>
                  <a:schemeClr val="tx1"/>
                </a:solidFill>
                <a:cs typeface="+mn-ea"/>
                <a:sym typeface="+mn-lt"/>
              </a:rPr>
              <a:t>党支部每季度召开一次全体党员会议</a:t>
            </a:r>
            <a:endParaRPr lang="en-US" altLang="zh-CN" dirty="0" smtClean="0">
              <a:solidFill>
                <a:schemeClr val="tx1"/>
              </a:solidFill>
              <a:cs typeface="+mn-ea"/>
              <a:sym typeface="+mn-lt"/>
            </a:endParaRPr>
          </a:p>
          <a:p>
            <a:r>
              <a:rPr lang="zh-CN" altLang="en-US" dirty="0" smtClean="0">
                <a:solidFill>
                  <a:schemeClr val="tx1"/>
                </a:solidFill>
                <a:cs typeface="+mn-ea"/>
                <a:sym typeface="+mn-lt"/>
              </a:rPr>
              <a:t>每次围绕一个专题组织讨论</a:t>
            </a:r>
            <a:endParaRPr lang="zh-CN" altLang="en-US" dirty="0">
              <a:solidFill>
                <a:schemeClr val="tx1"/>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42"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4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2699"/>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Effect transition="in" filter="fade">
                                          <p:cBhvr>
                                            <p:cTn id="29" dur="1000"/>
                                            <p:tgtEl>
                                              <p:spTgt spid="6"/>
                                            </p:tgtEl>
                                          </p:cBhvr>
                                        </p:animEffect>
                                      </p:childTnLst>
                                    </p:cTn>
                                  </p:par>
                                </p:childTnLst>
                              </p:cTn>
                            </p:par>
                            <p:par>
                              <p:cTn id="30" fill="hold">
                                <p:stCondLst>
                                  <p:cond delay="3699"/>
                                </p:stCondLst>
                                <p:childTnLst>
                                  <p:par>
                                    <p:cTn id="31" presetID="2" presetClass="entr" presetSubtype="2" fill="hold" grpId="0" nodeType="afterEffect" p14:presetBounceEnd="33000">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14:bounceEnd="33000">
                                          <p:cBhvr additive="base">
                                            <p:cTn id="33" dur="1250" fill="hold"/>
                                            <p:tgtEl>
                                              <p:spTgt spid="9"/>
                                            </p:tgtEl>
                                            <p:attrNameLst>
                                              <p:attrName>ppt_x</p:attrName>
                                            </p:attrNameLst>
                                          </p:cBhvr>
                                          <p:tavLst>
                                            <p:tav tm="0">
                                              <p:val>
                                                <p:strVal val="1+#ppt_w/2"/>
                                              </p:val>
                                            </p:tav>
                                            <p:tav tm="100000">
                                              <p:val>
                                                <p:strVal val="#ppt_x"/>
                                              </p:val>
                                            </p:tav>
                                          </p:tavLst>
                                        </p:anim>
                                        <p:anim calcmode="lin" valueType="num" p14:bounceEnd="33000">
                                          <p:cBhvr additive="base">
                                            <p:cTn id="34" dur="1250" fill="hold"/>
                                            <p:tgtEl>
                                              <p:spTgt spid="9"/>
                                            </p:tgtEl>
                                            <p:attrNameLst>
                                              <p:attrName>ppt_y</p:attrName>
                                            </p:attrNameLst>
                                          </p:cBhvr>
                                          <p:tavLst>
                                            <p:tav tm="0">
                                              <p:val>
                                                <p:strVal val="#ppt_y"/>
                                              </p:val>
                                            </p:tav>
                                            <p:tav tm="100000">
                                              <p:val>
                                                <p:strVal val="#ppt_y"/>
                                              </p:val>
                                            </p:tav>
                                          </p:tavLst>
                                        </p:anim>
                                      </p:childTnLst>
                                    </p:cTn>
                                  </p:par>
                                </p:childTnLst>
                              </p:cTn>
                            </p:par>
                            <p:par>
                              <p:cTn id="35" fill="hold">
                                <p:stCondLst>
                                  <p:cond delay="5199"/>
                                </p:stCondLst>
                                <p:childTnLst>
                                  <p:par>
                                    <p:cTn id="36" presetID="47"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500"/>
                                            <p:tgtEl>
                                              <p:spTgt spid="8"/>
                                            </p:tgtEl>
                                          </p:cBhvr>
                                        </p:animEffect>
                                        <p:anim calcmode="lin" valueType="num">
                                          <p:cBhvr>
                                            <p:cTn id="39" dur="1500" fill="hold"/>
                                            <p:tgtEl>
                                              <p:spTgt spid="8"/>
                                            </p:tgtEl>
                                            <p:attrNameLst>
                                              <p:attrName>ppt_x</p:attrName>
                                            </p:attrNameLst>
                                          </p:cBhvr>
                                          <p:tavLst>
                                            <p:tav tm="0">
                                              <p:val>
                                                <p:strVal val="#ppt_x"/>
                                              </p:val>
                                            </p:tav>
                                            <p:tav tm="100000">
                                              <p:val>
                                                <p:strVal val="#ppt_x"/>
                                              </p:val>
                                            </p:tav>
                                          </p:tavLst>
                                        </p:anim>
                                        <p:anim calcmode="lin" valueType="num">
                                          <p:cBhvr>
                                            <p:cTn id="40" dur="15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500"/>
                                            <p:tgtEl>
                                              <p:spTgt spid="10"/>
                                            </p:tgtEl>
                                          </p:cBhvr>
                                        </p:animEffect>
                                        <p:anim calcmode="lin" valueType="num">
                                          <p:cBhvr>
                                            <p:cTn id="44" dur="1500" fill="hold"/>
                                            <p:tgtEl>
                                              <p:spTgt spid="10"/>
                                            </p:tgtEl>
                                            <p:attrNameLst>
                                              <p:attrName>ppt_x</p:attrName>
                                            </p:attrNameLst>
                                          </p:cBhvr>
                                          <p:tavLst>
                                            <p:tav tm="0">
                                              <p:val>
                                                <p:strVal val="#ppt_x"/>
                                              </p:val>
                                            </p:tav>
                                            <p:tav tm="100000">
                                              <p:val>
                                                <p:strVal val="#ppt_x"/>
                                              </p:val>
                                            </p:tav>
                                          </p:tavLst>
                                        </p:anim>
                                        <p:anim calcmode="lin" valueType="num">
                                          <p:cBhvr>
                                            <p:cTn id="45" dur="150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6699"/>
                                </p:stCondLst>
                                <p:childTnLst>
                                  <p:par>
                                    <p:cTn id="47" presetID="2" presetClass="entr" presetSubtype="2" fill="hold" grpId="0" nodeType="afterEffect" p14:presetBounceEnd="33000">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14:bounceEnd="33000">
                                          <p:cBhvr additive="base">
                                            <p:cTn id="49" dur="1250" fill="hold"/>
                                            <p:tgtEl>
                                              <p:spTgt spid="11"/>
                                            </p:tgtEl>
                                            <p:attrNameLst>
                                              <p:attrName>ppt_x</p:attrName>
                                            </p:attrNameLst>
                                          </p:cBhvr>
                                          <p:tavLst>
                                            <p:tav tm="0">
                                              <p:val>
                                                <p:strVal val="1+#ppt_w/2"/>
                                              </p:val>
                                            </p:tav>
                                            <p:tav tm="100000">
                                              <p:val>
                                                <p:strVal val="#ppt_x"/>
                                              </p:val>
                                            </p:tav>
                                          </p:tavLst>
                                        </p:anim>
                                        <p:anim calcmode="lin" valueType="num" p14:bounceEnd="33000">
                                          <p:cBhvr additive="base">
                                            <p:cTn id="50" dur="1250" fill="hold"/>
                                            <p:tgtEl>
                                              <p:spTgt spid="11"/>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14:presetBounceEnd="33000">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14:bounceEnd="33000">
                                          <p:cBhvr additive="base">
                                            <p:cTn id="53" dur="1250" fill="hold"/>
                                            <p:tgtEl>
                                              <p:spTgt spid="12"/>
                                            </p:tgtEl>
                                            <p:attrNameLst>
                                              <p:attrName>ppt_x</p:attrName>
                                            </p:attrNameLst>
                                          </p:cBhvr>
                                          <p:tavLst>
                                            <p:tav tm="0">
                                              <p:val>
                                                <p:strVal val="1+#ppt_w/2"/>
                                              </p:val>
                                            </p:tav>
                                            <p:tav tm="100000">
                                              <p:val>
                                                <p:strVal val="#ppt_x"/>
                                              </p:val>
                                            </p:tav>
                                          </p:tavLst>
                                        </p:anim>
                                        <p:anim calcmode="lin" valueType="num" p14:bounceEnd="33000">
                                          <p:cBhvr additive="base">
                                            <p:cTn id="54" dur="1250" fill="hold"/>
                                            <p:tgtEl>
                                              <p:spTgt spid="12"/>
                                            </p:tgtEl>
                                            <p:attrNameLst>
                                              <p:attrName>ppt_y</p:attrName>
                                            </p:attrNameLst>
                                          </p:cBhvr>
                                          <p:tavLst>
                                            <p:tav tm="0">
                                              <p:val>
                                                <p:strVal val="#ppt_y"/>
                                              </p:val>
                                            </p:tav>
                                            <p:tav tm="100000">
                                              <p:val>
                                                <p:strVal val="#ppt_y"/>
                                              </p:val>
                                            </p:tav>
                                          </p:tavLst>
                                        </p:anim>
                                      </p:childTnLst>
                                    </p:cTn>
                                  </p:par>
                                </p:childTnLst>
                              </p:cTn>
                            </p:par>
                            <p:par>
                              <p:cTn id="55" fill="hold">
                                <p:stCondLst>
                                  <p:cond delay="8199"/>
                                </p:stCondLst>
                                <p:childTnLst>
                                  <p:par>
                                    <p:cTn id="56" presetID="31" presetClass="entr" presetSubtype="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1500" fill="hold"/>
                                            <p:tgtEl>
                                              <p:spTgt spid="13"/>
                                            </p:tgtEl>
                                            <p:attrNameLst>
                                              <p:attrName>ppt_w</p:attrName>
                                            </p:attrNameLst>
                                          </p:cBhvr>
                                          <p:tavLst>
                                            <p:tav tm="0">
                                              <p:val>
                                                <p:fltVal val="0"/>
                                              </p:val>
                                            </p:tav>
                                            <p:tav tm="100000">
                                              <p:val>
                                                <p:strVal val="#ppt_w"/>
                                              </p:val>
                                            </p:tav>
                                          </p:tavLst>
                                        </p:anim>
                                        <p:anim calcmode="lin" valueType="num">
                                          <p:cBhvr>
                                            <p:cTn id="59" dur="1500" fill="hold"/>
                                            <p:tgtEl>
                                              <p:spTgt spid="13"/>
                                            </p:tgtEl>
                                            <p:attrNameLst>
                                              <p:attrName>ppt_h</p:attrName>
                                            </p:attrNameLst>
                                          </p:cBhvr>
                                          <p:tavLst>
                                            <p:tav tm="0">
                                              <p:val>
                                                <p:fltVal val="0"/>
                                              </p:val>
                                            </p:tav>
                                            <p:tav tm="100000">
                                              <p:val>
                                                <p:strVal val="#ppt_h"/>
                                              </p:val>
                                            </p:tav>
                                          </p:tavLst>
                                        </p:anim>
                                        <p:anim calcmode="lin" valueType="num">
                                          <p:cBhvr>
                                            <p:cTn id="60" dur="1500" fill="hold"/>
                                            <p:tgtEl>
                                              <p:spTgt spid="13"/>
                                            </p:tgtEl>
                                            <p:attrNameLst>
                                              <p:attrName>style.rotation</p:attrName>
                                            </p:attrNameLst>
                                          </p:cBhvr>
                                          <p:tavLst>
                                            <p:tav tm="0">
                                              <p:val>
                                                <p:fltVal val="90"/>
                                              </p:val>
                                            </p:tav>
                                            <p:tav tm="100000">
                                              <p:val>
                                                <p:fltVal val="0"/>
                                              </p:val>
                                            </p:tav>
                                          </p:tavLst>
                                        </p:anim>
                                        <p:animEffect transition="in" filter="fade">
                                          <p:cBhvr>
                                            <p:cTn id="61" dur="1500"/>
                                            <p:tgtEl>
                                              <p:spTgt spid="13"/>
                                            </p:tgtEl>
                                          </p:cBhvr>
                                        </p:animEffect>
                                      </p:childTnLst>
                                    </p:cTn>
                                  </p:par>
                                  <p:par>
                                    <p:cTn id="62" presetID="2" presetClass="entr" presetSubtype="2" fill="hold" grpId="0" nodeType="withEffect" p14:presetBounceEnd="33000">
                                      <p:stCondLst>
                                        <p:cond delay="500"/>
                                      </p:stCondLst>
                                      <p:childTnLst>
                                        <p:set>
                                          <p:cBhvr>
                                            <p:cTn id="63" dur="1" fill="hold">
                                              <p:stCondLst>
                                                <p:cond delay="0"/>
                                              </p:stCondLst>
                                            </p:cTn>
                                            <p:tgtEl>
                                              <p:spTgt spid="14"/>
                                            </p:tgtEl>
                                            <p:attrNameLst>
                                              <p:attrName>style.visibility</p:attrName>
                                            </p:attrNameLst>
                                          </p:cBhvr>
                                          <p:to>
                                            <p:strVal val="visible"/>
                                          </p:to>
                                        </p:set>
                                        <p:anim calcmode="lin" valueType="num" p14:bounceEnd="33000">
                                          <p:cBhvr additive="base">
                                            <p:cTn id="64" dur="1250" fill="hold"/>
                                            <p:tgtEl>
                                              <p:spTgt spid="14"/>
                                            </p:tgtEl>
                                            <p:attrNameLst>
                                              <p:attrName>ppt_x</p:attrName>
                                            </p:attrNameLst>
                                          </p:cBhvr>
                                          <p:tavLst>
                                            <p:tav tm="0">
                                              <p:val>
                                                <p:strVal val="1+#ppt_w/2"/>
                                              </p:val>
                                            </p:tav>
                                            <p:tav tm="100000">
                                              <p:val>
                                                <p:strVal val="#ppt_x"/>
                                              </p:val>
                                            </p:tav>
                                          </p:tavLst>
                                        </p:anim>
                                        <p:anim calcmode="lin" valueType="num" p14:bounceEnd="33000">
                                          <p:cBhvr additive="base">
                                            <p:cTn id="65" dur="1250" fill="hold"/>
                                            <p:tgtEl>
                                              <p:spTgt spid="14"/>
                                            </p:tgtEl>
                                            <p:attrNameLst>
                                              <p:attrName>ppt_y</p:attrName>
                                            </p:attrNameLst>
                                          </p:cBhvr>
                                          <p:tavLst>
                                            <p:tav tm="0">
                                              <p:val>
                                                <p:strVal val="#ppt_y"/>
                                              </p:val>
                                            </p:tav>
                                            <p:tav tm="100000">
                                              <p:val>
                                                <p:strVal val="#ppt_y"/>
                                              </p:val>
                                            </p:tav>
                                          </p:tavLst>
                                        </p:anim>
                                      </p:childTnLst>
                                    </p:cTn>
                                  </p:par>
                                </p:childTnLst>
                              </p:cTn>
                            </p:par>
                            <p:par>
                              <p:cTn id="66" fill="hold">
                                <p:stCondLst>
                                  <p:cond delay="9699"/>
                                </p:stCondLst>
                                <p:childTnLst>
                                  <p:par>
                                    <p:cTn id="67" presetID="42" presetClass="entr" presetSubtype="0" fill="hold" grpId="0" nodeType="after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1000"/>
                                            <p:tgtEl>
                                              <p:spTgt spid="7"/>
                                            </p:tgtEl>
                                          </p:cBhvr>
                                        </p:animEffect>
                                        <p:anim calcmode="lin" valueType="num">
                                          <p:cBhvr>
                                            <p:cTn id="70" dur="1000" fill="hold"/>
                                            <p:tgtEl>
                                              <p:spTgt spid="7"/>
                                            </p:tgtEl>
                                            <p:attrNameLst>
                                              <p:attrName>ppt_x</p:attrName>
                                            </p:attrNameLst>
                                          </p:cBhvr>
                                          <p:tavLst>
                                            <p:tav tm="0">
                                              <p:val>
                                                <p:strVal val="#ppt_x"/>
                                              </p:val>
                                            </p:tav>
                                            <p:tav tm="100000">
                                              <p:val>
                                                <p:strVal val="#ppt_x"/>
                                              </p:val>
                                            </p:tav>
                                          </p:tavLst>
                                        </p:anim>
                                        <p:anim calcmode="lin" valueType="num">
                                          <p:cBhvr>
                                            <p:cTn id="7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animBg="1"/>
          <p:bldP spid="9" grpId="0" animBg="1"/>
          <p:bldP spid="10" grpId="0" animBg="1"/>
          <p:bldP spid="11" grpId="0" animBg="1"/>
          <p:bldP spid="12" grpId="0" animBg="1"/>
          <p:bldP spid="13" grpId="0" animBg="1"/>
          <p:bldP spid="1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42"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4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2699"/>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Effect transition="in" filter="fade">
                                          <p:cBhvr>
                                            <p:cTn id="29" dur="1000"/>
                                            <p:tgtEl>
                                              <p:spTgt spid="6"/>
                                            </p:tgtEl>
                                          </p:cBhvr>
                                        </p:animEffect>
                                      </p:childTnLst>
                                    </p:cTn>
                                  </p:par>
                                </p:childTnLst>
                              </p:cTn>
                            </p:par>
                            <p:par>
                              <p:cTn id="30" fill="hold">
                                <p:stCondLst>
                                  <p:cond delay="3699"/>
                                </p:stCondLst>
                                <p:childTnLst>
                                  <p:par>
                                    <p:cTn id="31" presetID="2" presetClass="entr" presetSubtype="2"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1250" fill="hold"/>
                                            <p:tgtEl>
                                              <p:spTgt spid="9"/>
                                            </p:tgtEl>
                                            <p:attrNameLst>
                                              <p:attrName>ppt_x</p:attrName>
                                            </p:attrNameLst>
                                          </p:cBhvr>
                                          <p:tavLst>
                                            <p:tav tm="0">
                                              <p:val>
                                                <p:strVal val="1+#ppt_w/2"/>
                                              </p:val>
                                            </p:tav>
                                            <p:tav tm="100000">
                                              <p:val>
                                                <p:strVal val="#ppt_x"/>
                                              </p:val>
                                            </p:tav>
                                          </p:tavLst>
                                        </p:anim>
                                        <p:anim calcmode="lin" valueType="num">
                                          <p:cBhvr additive="base">
                                            <p:cTn id="34" dur="1250" fill="hold"/>
                                            <p:tgtEl>
                                              <p:spTgt spid="9"/>
                                            </p:tgtEl>
                                            <p:attrNameLst>
                                              <p:attrName>ppt_y</p:attrName>
                                            </p:attrNameLst>
                                          </p:cBhvr>
                                          <p:tavLst>
                                            <p:tav tm="0">
                                              <p:val>
                                                <p:strVal val="#ppt_y"/>
                                              </p:val>
                                            </p:tav>
                                            <p:tav tm="100000">
                                              <p:val>
                                                <p:strVal val="#ppt_y"/>
                                              </p:val>
                                            </p:tav>
                                          </p:tavLst>
                                        </p:anim>
                                      </p:childTnLst>
                                    </p:cTn>
                                  </p:par>
                                </p:childTnLst>
                              </p:cTn>
                            </p:par>
                            <p:par>
                              <p:cTn id="35" fill="hold">
                                <p:stCondLst>
                                  <p:cond delay="5199"/>
                                </p:stCondLst>
                                <p:childTnLst>
                                  <p:par>
                                    <p:cTn id="36" presetID="47"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500"/>
                                            <p:tgtEl>
                                              <p:spTgt spid="8"/>
                                            </p:tgtEl>
                                          </p:cBhvr>
                                        </p:animEffect>
                                        <p:anim calcmode="lin" valueType="num">
                                          <p:cBhvr>
                                            <p:cTn id="39" dur="1500" fill="hold"/>
                                            <p:tgtEl>
                                              <p:spTgt spid="8"/>
                                            </p:tgtEl>
                                            <p:attrNameLst>
                                              <p:attrName>ppt_x</p:attrName>
                                            </p:attrNameLst>
                                          </p:cBhvr>
                                          <p:tavLst>
                                            <p:tav tm="0">
                                              <p:val>
                                                <p:strVal val="#ppt_x"/>
                                              </p:val>
                                            </p:tav>
                                            <p:tav tm="100000">
                                              <p:val>
                                                <p:strVal val="#ppt_x"/>
                                              </p:val>
                                            </p:tav>
                                          </p:tavLst>
                                        </p:anim>
                                        <p:anim calcmode="lin" valueType="num">
                                          <p:cBhvr>
                                            <p:cTn id="40" dur="15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500"/>
                                            <p:tgtEl>
                                              <p:spTgt spid="10"/>
                                            </p:tgtEl>
                                          </p:cBhvr>
                                        </p:animEffect>
                                        <p:anim calcmode="lin" valueType="num">
                                          <p:cBhvr>
                                            <p:cTn id="44" dur="1500" fill="hold"/>
                                            <p:tgtEl>
                                              <p:spTgt spid="10"/>
                                            </p:tgtEl>
                                            <p:attrNameLst>
                                              <p:attrName>ppt_x</p:attrName>
                                            </p:attrNameLst>
                                          </p:cBhvr>
                                          <p:tavLst>
                                            <p:tav tm="0">
                                              <p:val>
                                                <p:strVal val="#ppt_x"/>
                                              </p:val>
                                            </p:tav>
                                            <p:tav tm="100000">
                                              <p:val>
                                                <p:strVal val="#ppt_x"/>
                                              </p:val>
                                            </p:tav>
                                          </p:tavLst>
                                        </p:anim>
                                        <p:anim calcmode="lin" valueType="num">
                                          <p:cBhvr>
                                            <p:cTn id="45" dur="150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6699"/>
                                </p:stCondLst>
                                <p:childTnLst>
                                  <p:par>
                                    <p:cTn id="47" presetID="2" presetClass="entr" presetSubtype="2"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1250" fill="hold"/>
                                            <p:tgtEl>
                                              <p:spTgt spid="11"/>
                                            </p:tgtEl>
                                            <p:attrNameLst>
                                              <p:attrName>ppt_x</p:attrName>
                                            </p:attrNameLst>
                                          </p:cBhvr>
                                          <p:tavLst>
                                            <p:tav tm="0">
                                              <p:val>
                                                <p:strVal val="1+#ppt_w/2"/>
                                              </p:val>
                                            </p:tav>
                                            <p:tav tm="100000">
                                              <p:val>
                                                <p:strVal val="#ppt_x"/>
                                              </p:val>
                                            </p:tav>
                                          </p:tavLst>
                                        </p:anim>
                                        <p:anim calcmode="lin" valueType="num">
                                          <p:cBhvr additive="base">
                                            <p:cTn id="50" dur="1250" fill="hold"/>
                                            <p:tgtEl>
                                              <p:spTgt spid="11"/>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1250" fill="hold"/>
                                            <p:tgtEl>
                                              <p:spTgt spid="12"/>
                                            </p:tgtEl>
                                            <p:attrNameLst>
                                              <p:attrName>ppt_x</p:attrName>
                                            </p:attrNameLst>
                                          </p:cBhvr>
                                          <p:tavLst>
                                            <p:tav tm="0">
                                              <p:val>
                                                <p:strVal val="1+#ppt_w/2"/>
                                              </p:val>
                                            </p:tav>
                                            <p:tav tm="100000">
                                              <p:val>
                                                <p:strVal val="#ppt_x"/>
                                              </p:val>
                                            </p:tav>
                                          </p:tavLst>
                                        </p:anim>
                                        <p:anim calcmode="lin" valueType="num">
                                          <p:cBhvr additive="base">
                                            <p:cTn id="54" dur="1250" fill="hold"/>
                                            <p:tgtEl>
                                              <p:spTgt spid="12"/>
                                            </p:tgtEl>
                                            <p:attrNameLst>
                                              <p:attrName>ppt_y</p:attrName>
                                            </p:attrNameLst>
                                          </p:cBhvr>
                                          <p:tavLst>
                                            <p:tav tm="0">
                                              <p:val>
                                                <p:strVal val="#ppt_y"/>
                                              </p:val>
                                            </p:tav>
                                            <p:tav tm="100000">
                                              <p:val>
                                                <p:strVal val="#ppt_y"/>
                                              </p:val>
                                            </p:tav>
                                          </p:tavLst>
                                        </p:anim>
                                      </p:childTnLst>
                                    </p:cTn>
                                  </p:par>
                                </p:childTnLst>
                              </p:cTn>
                            </p:par>
                            <p:par>
                              <p:cTn id="55" fill="hold">
                                <p:stCondLst>
                                  <p:cond delay="8199"/>
                                </p:stCondLst>
                                <p:childTnLst>
                                  <p:par>
                                    <p:cTn id="56" presetID="31" presetClass="entr" presetSubtype="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1500" fill="hold"/>
                                            <p:tgtEl>
                                              <p:spTgt spid="13"/>
                                            </p:tgtEl>
                                            <p:attrNameLst>
                                              <p:attrName>ppt_w</p:attrName>
                                            </p:attrNameLst>
                                          </p:cBhvr>
                                          <p:tavLst>
                                            <p:tav tm="0">
                                              <p:val>
                                                <p:fltVal val="0"/>
                                              </p:val>
                                            </p:tav>
                                            <p:tav tm="100000">
                                              <p:val>
                                                <p:strVal val="#ppt_w"/>
                                              </p:val>
                                            </p:tav>
                                          </p:tavLst>
                                        </p:anim>
                                        <p:anim calcmode="lin" valueType="num">
                                          <p:cBhvr>
                                            <p:cTn id="59" dur="1500" fill="hold"/>
                                            <p:tgtEl>
                                              <p:spTgt spid="13"/>
                                            </p:tgtEl>
                                            <p:attrNameLst>
                                              <p:attrName>ppt_h</p:attrName>
                                            </p:attrNameLst>
                                          </p:cBhvr>
                                          <p:tavLst>
                                            <p:tav tm="0">
                                              <p:val>
                                                <p:fltVal val="0"/>
                                              </p:val>
                                            </p:tav>
                                            <p:tav tm="100000">
                                              <p:val>
                                                <p:strVal val="#ppt_h"/>
                                              </p:val>
                                            </p:tav>
                                          </p:tavLst>
                                        </p:anim>
                                        <p:anim calcmode="lin" valueType="num">
                                          <p:cBhvr>
                                            <p:cTn id="60" dur="1500" fill="hold"/>
                                            <p:tgtEl>
                                              <p:spTgt spid="13"/>
                                            </p:tgtEl>
                                            <p:attrNameLst>
                                              <p:attrName>style.rotation</p:attrName>
                                            </p:attrNameLst>
                                          </p:cBhvr>
                                          <p:tavLst>
                                            <p:tav tm="0">
                                              <p:val>
                                                <p:fltVal val="90"/>
                                              </p:val>
                                            </p:tav>
                                            <p:tav tm="100000">
                                              <p:val>
                                                <p:fltVal val="0"/>
                                              </p:val>
                                            </p:tav>
                                          </p:tavLst>
                                        </p:anim>
                                        <p:animEffect transition="in" filter="fade">
                                          <p:cBhvr>
                                            <p:cTn id="61" dur="1500"/>
                                            <p:tgtEl>
                                              <p:spTgt spid="13"/>
                                            </p:tgtEl>
                                          </p:cBhvr>
                                        </p:animEffect>
                                      </p:childTnLst>
                                    </p:cTn>
                                  </p:par>
                                  <p:par>
                                    <p:cTn id="62" presetID="2" presetClass="entr" presetSubtype="2" fill="hold" grpId="0" nodeType="withEffect">
                                      <p:stCondLst>
                                        <p:cond delay="500"/>
                                      </p:stCondLst>
                                      <p:childTnLst>
                                        <p:set>
                                          <p:cBhvr>
                                            <p:cTn id="63" dur="1" fill="hold">
                                              <p:stCondLst>
                                                <p:cond delay="0"/>
                                              </p:stCondLst>
                                            </p:cTn>
                                            <p:tgtEl>
                                              <p:spTgt spid="14"/>
                                            </p:tgtEl>
                                            <p:attrNameLst>
                                              <p:attrName>style.visibility</p:attrName>
                                            </p:attrNameLst>
                                          </p:cBhvr>
                                          <p:to>
                                            <p:strVal val="visible"/>
                                          </p:to>
                                        </p:set>
                                        <p:anim calcmode="lin" valueType="num">
                                          <p:cBhvr additive="base">
                                            <p:cTn id="64" dur="1250" fill="hold"/>
                                            <p:tgtEl>
                                              <p:spTgt spid="14"/>
                                            </p:tgtEl>
                                            <p:attrNameLst>
                                              <p:attrName>ppt_x</p:attrName>
                                            </p:attrNameLst>
                                          </p:cBhvr>
                                          <p:tavLst>
                                            <p:tav tm="0">
                                              <p:val>
                                                <p:strVal val="1+#ppt_w/2"/>
                                              </p:val>
                                            </p:tav>
                                            <p:tav tm="100000">
                                              <p:val>
                                                <p:strVal val="#ppt_x"/>
                                              </p:val>
                                            </p:tav>
                                          </p:tavLst>
                                        </p:anim>
                                        <p:anim calcmode="lin" valueType="num">
                                          <p:cBhvr additive="base">
                                            <p:cTn id="65" dur="1250" fill="hold"/>
                                            <p:tgtEl>
                                              <p:spTgt spid="14"/>
                                            </p:tgtEl>
                                            <p:attrNameLst>
                                              <p:attrName>ppt_y</p:attrName>
                                            </p:attrNameLst>
                                          </p:cBhvr>
                                          <p:tavLst>
                                            <p:tav tm="0">
                                              <p:val>
                                                <p:strVal val="#ppt_y"/>
                                              </p:val>
                                            </p:tav>
                                            <p:tav tm="100000">
                                              <p:val>
                                                <p:strVal val="#ppt_y"/>
                                              </p:val>
                                            </p:tav>
                                          </p:tavLst>
                                        </p:anim>
                                      </p:childTnLst>
                                    </p:cTn>
                                  </p:par>
                                </p:childTnLst>
                              </p:cTn>
                            </p:par>
                            <p:par>
                              <p:cTn id="66" fill="hold">
                                <p:stCondLst>
                                  <p:cond delay="9699"/>
                                </p:stCondLst>
                                <p:childTnLst>
                                  <p:par>
                                    <p:cTn id="67" presetID="42" presetClass="entr" presetSubtype="0" fill="hold" grpId="0" nodeType="after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1000"/>
                                            <p:tgtEl>
                                              <p:spTgt spid="7"/>
                                            </p:tgtEl>
                                          </p:cBhvr>
                                        </p:animEffect>
                                        <p:anim calcmode="lin" valueType="num">
                                          <p:cBhvr>
                                            <p:cTn id="70" dur="1000" fill="hold"/>
                                            <p:tgtEl>
                                              <p:spTgt spid="7"/>
                                            </p:tgtEl>
                                            <p:attrNameLst>
                                              <p:attrName>ppt_x</p:attrName>
                                            </p:attrNameLst>
                                          </p:cBhvr>
                                          <p:tavLst>
                                            <p:tav tm="0">
                                              <p:val>
                                                <p:strVal val="#ppt_x"/>
                                              </p:val>
                                            </p:tav>
                                            <p:tav tm="100000">
                                              <p:val>
                                                <p:strVal val="#ppt_x"/>
                                              </p:val>
                                            </p:tav>
                                          </p:tavLst>
                                        </p:anim>
                                        <p:anim calcmode="lin" valueType="num">
                                          <p:cBhvr>
                                            <p:cTn id="7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animBg="1"/>
          <p:bldP spid="9" grpId="0" animBg="1"/>
          <p:bldP spid="10" grpId="0" animBg="1"/>
          <p:bldP spid="11" grpId="0" animBg="1"/>
          <p:bldP spid="12" grpId="0" animBg="1"/>
          <p:bldP spid="13" grpId="0" animBg="1"/>
          <p:bldP spid="14"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4225925" cy="422275"/>
          </a:xfrm>
        </p:spPr>
        <p:txBody>
          <a:bodyPr>
            <a:normAutofit fontScale="92500" lnSpcReduction="10000"/>
          </a:bodyPr>
          <a:lstStyle/>
          <a:p>
            <a:r>
              <a:rPr lang="zh-CN" altLang="en-US" b="1" dirty="0">
                <a:cs typeface="+mn-ea"/>
                <a:sym typeface="+mn-lt"/>
              </a:rPr>
              <a:t>主要措施：</a:t>
            </a:r>
            <a:r>
              <a:rPr lang="zh-CN" altLang="en-US" b="1" dirty="0">
                <a:solidFill>
                  <a:srgbClr val="C00000"/>
                </a:solidFill>
                <a:cs typeface="+mn-ea"/>
                <a:sym typeface="+mn-lt"/>
              </a:rPr>
              <a:t>做到五个能否</a:t>
            </a:r>
          </a:p>
          <a:p>
            <a:endParaRPr lang="zh-CN" altLang="en-US" b="1" dirty="0">
              <a:cs typeface="+mn-ea"/>
              <a:sym typeface="+mn-lt"/>
            </a:endParaRPr>
          </a:p>
        </p:txBody>
      </p:sp>
      <p:grpSp>
        <p:nvGrpSpPr>
          <p:cNvPr id="3" name="组合 2"/>
          <p:cNvGrpSpPr/>
          <p:nvPr/>
        </p:nvGrpSpPr>
        <p:grpSpPr>
          <a:xfrm>
            <a:off x="1805080" y="2469997"/>
            <a:ext cx="8827252" cy="647549"/>
            <a:chOff x="3419872" y="1672334"/>
            <a:chExt cx="6685850" cy="469575"/>
          </a:xfrm>
        </p:grpSpPr>
        <p:sp>
          <p:nvSpPr>
            <p:cNvPr id="4" name="矩形 3"/>
            <p:cNvSpPr/>
            <p:nvPr/>
          </p:nvSpPr>
          <p:spPr>
            <a:xfrm>
              <a:off x="4276842" y="1773608"/>
              <a:ext cx="2684686" cy="290143"/>
            </a:xfrm>
            <a:prstGeom prst="rect">
              <a:avLst/>
            </a:prstGeom>
          </p:spPr>
          <p:txBody>
            <a:bodyPr wrap="none">
              <a:spAutoFit/>
            </a:bodyPr>
            <a:lstStyle/>
            <a:p>
              <a:r>
                <a:rPr lang="zh-CN" altLang="en-US" sz="2000" b="1" dirty="0" smtClean="0">
                  <a:solidFill>
                    <a:srgbClr val="C00000"/>
                  </a:solidFill>
                  <a:cs typeface="+mn-ea"/>
                  <a:sym typeface="+mn-lt"/>
                </a:rPr>
                <a:t>能否</a:t>
              </a:r>
              <a:r>
                <a:rPr lang="zh-CN" altLang="en-US" sz="2000" b="1" dirty="0" smtClean="0">
                  <a:solidFill>
                    <a:schemeClr val="accent1"/>
                  </a:solidFill>
                  <a:cs typeface="+mn-ea"/>
                  <a:sym typeface="+mn-lt"/>
                </a:rPr>
                <a:t> </a:t>
              </a:r>
              <a:r>
                <a:rPr lang="zh-CN" altLang="en-US" dirty="0" smtClean="0">
                  <a:cs typeface="+mn-ea"/>
                  <a:sym typeface="+mn-lt"/>
                </a:rPr>
                <a:t>坚守</a:t>
              </a:r>
              <a:r>
                <a:rPr lang="zh-CN" altLang="en-US" dirty="0">
                  <a:cs typeface="+mn-ea"/>
                  <a:sym typeface="+mn-lt"/>
                </a:rPr>
                <a:t>共产党人信仰信念宗旨</a:t>
              </a:r>
            </a:p>
          </p:txBody>
        </p:sp>
        <p:sp>
          <p:nvSpPr>
            <p:cNvPr id="5" name="矩形 4"/>
            <p:cNvSpPr/>
            <p:nvPr/>
          </p:nvSpPr>
          <p:spPr>
            <a:xfrm>
              <a:off x="4256842" y="1672334"/>
              <a:ext cx="5848880" cy="46800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6" name="矩形 5"/>
            <p:cNvSpPr/>
            <p:nvPr/>
          </p:nvSpPr>
          <p:spPr>
            <a:xfrm>
              <a:off x="3419872" y="1673909"/>
              <a:ext cx="720000" cy="468000"/>
            </a:xfrm>
            <a:prstGeom prst="rect">
              <a:avLst/>
            </a:prstGeom>
            <a:solidFill>
              <a:srgbClr val="C000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cs typeface="+mn-ea"/>
                  <a:sym typeface="+mn-lt"/>
                </a:rPr>
                <a:t>一</a:t>
              </a:r>
              <a:endParaRPr lang="zh-CN" altLang="en-US" sz="2400" b="1" dirty="0">
                <a:solidFill>
                  <a:schemeClr val="bg1"/>
                </a:solidFill>
                <a:cs typeface="+mn-ea"/>
                <a:sym typeface="+mn-lt"/>
              </a:endParaRPr>
            </a:p>
          </p:txBody>
        </p:sp>
      </p:grpSp>
      <p:grpSp>
        <p:nvGrpSpPr>
          <p:cNvPr id="7" name="组合 6"/>
          <p:cNvGrpSpPr/>
          <p:nvPr/>
        </p:nvGrpSpPr>
        <p:grpSpPr>
          <a:xfrm>
            <a:off x="1805080" y="3253161"/>
            <a:ext cx="8827252" cy="591906"/>
            <a:chOff x="3419872" y="2243899"/>
            <a:chExt cx="6685852" cy="468000"/>
          </a:xfrm>
        </p:grpSpPr>
        <p:sp>
          <p:nvSpPr>
            <p:cNvPr id="8" name="矩形 7"/>
            <p:cNvSpPr/>
            <p:nvPr/>
          </p:nvSpPr>
          <p:spPr>
            <a:xfrm>
              <a:off x="4256842" y="2308591"/>
              <a:ext cx="5797307" cy="316353"/>
            </a:xfrm>
            <a:prstGeom prst="rect">
              <a:avLst/>
            </a:prstGeom>
          </p:spPr>
          <p:txBody>
            <a:bodyPr wrap="square">
              <a:spAutoFit/>
            </a:bodyPr>
            <a:lstStyle/>
            <a:p>
              <a:r>
                <a:rPr lang="zh-CN" altLang="en-US" sz="2000" b="1" dirty="0" smtClean="0">
                  <a:solidFill>
                    <a:srgbClr val="C00000"/>
                  </a:solidFill>
                  <a:cs typeface="+mn-ea"/>
                  <a:sym typeface="+mn-lt"/>
                </a:rPr>
                <a:t>能否</a:t>
              </a:r>
              <a:r>
                <a:rPr lang="zh-CN" altLang="en-US" sz="2000" b="1" dirty="0" smtClean="0">
                  <a:solidFill>
                    <a:schemeClr val="accent1"/>
                  </a:solidFill>
                  <a:cs typeface="+mn-ea"/>
                  <a:sym typeface="+mn-lt"/>
                </a:rPr>
                <a:t>  </a:t>
              </a:r>
              <a:r>
                <a:rPr lang="zh-CN" altLang="en-US" dirty="0" smtClean="0">
                  <a:cs typeface="+mn-ea"/>
                  <a:sym typeface="+mn-lt"/>
                </a:rPr>
                <a:t>正确</a:t>
              </a:r>
              <a:r>
                <a:rPr lang="zh-CN" altLang="en-US" dirty="0">
                  <a:cs typeface="+mn-ea"/>
                  <a:sym typeface="+mn-lt"/>
                </a:rPr>
                <a:t>处理公与私、义与利、个人与组织、个人与群众的</a:t>
              </a:r>
              <a:r>
                <a:rPr lang="zh-CN" altLang="en-US" dirty="0" smtClean="0">
                  <a:cs typeface="+mn-ea"/>
                  <a:sym typeface="+mn-lt"/>
                </a:rPr>
                <a:t>关系  </a:t>
              </a:r>
              <a:endParaRPr lang="zh-CN" altLang="en-US" dirty="0">
                <a:cs typeface="+mn-ea"/>
                <a:sym typeface="+mn-lt"/>
              </a:endParaRPr>
            </a:p>
          </p:txBody>
        </p:sp>
        <p:sp>
          <p:nvSpPr>
            <p:cNvPr id="9" name="矩形 8"/>
            <p:cNvSpPr/>
            <p:nvPr/>
          </p:nvSpPr>
          <p:spPr>
            <a:xfrm>
              <a:off x="4256842" y="2243899"/>
              <a:ext cx="5848882" cy="46800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10" name="矩形 9"/>
            <p:cNvSpPr/>
            <p:nvPr/>
          </p:nvSpPr>
          <p:spPr>
            <a:xfrm>
              <a:off x="3419872" y="2243899"/>
              <a:ext cx="720000" cy="468000"/>
            </a:xfrm>
            <a:prstGeom prst="rect">
              <a:avLst/>
            </a:prstGeom>
            <a:solidFill>
              <a:srgbClr val="C000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cs typeface="+mn-ea"/>
                  <a:sym typeface="+mn-lt"/>
                </a:rPr>
                <a:t>二</a:t>
              </a:r>
              <a:endParaRPr lang="zh-CN" altLang="en-US" sz="2400" b="1" dirty="0">
                <a:solidFill>
                  <a:schemeClr val="bg1"/>
                </a:solidFill>
                <a:cs typeface="+mn-ea"/>
                <a:sym typeface="+mn-lt"/>
              </a:endParaRPr>
            </a:p>
          </p:txBody>
        </p:sp>
      </p:grpSp>
      <p:grpSp>
        <p:nvGrpSpPr>
          <p:cNvPr id="11" name="组合 10"/>
          <p:cNvGrpSpPr/>
          <p:nvPr/>
        </p:nvGrpSpPr>
        <p:grpSpPr>
          <a:xfrm>
            <a:off x="1805080" y="3988195"/>
            <a:ext cx="8827252" cy="737647"/>
            <a:chOff x="3419872" y="2775790"/>
            <a:chExt cx="6685852" cy="468000"/>
          </a:xfrm>
        </p:grpSpPr>
        <p:sp>
          <p:nvSpPr>
            <p:cNvPr id="12" name="矩形 11"/>
            <p:cNvSpPr/>
            <p:nvPr/>
          </p:nvSpPr>
          <p:spPr>
            <a:xfrm>
              <a:off x="4261142" y="2797556"/>
              <a:ext cx="5844582" cy="429591"/>
            </a:xfrm>
            <a:prstGeom prst="rect">
              <a:avLst/>
            </a:prstGeom>
          </p:spPr>
          <p:txBody>
            <a:bodyPr wrap="square">
              <a:spAutoFit/>
            </a:bodyPr>
            <a:lstStyle/>
            <a:p>
              <a:r>
                <a:rPr lang="zh-CN" altLang="en-US" sz="2000" b="1" dirty="0" smtClean="0">
                  <a:solidFill>
                    <a:srgbClr val="C00000"/>
                  </a:solidFill>
                  <a:cs typeface="+mn-ea"/>
                  <a:sym typeface="+mn-lt"/>
                </a:rPr>
                <a:t>能否</a:t>
              </a:r>
              <a:r>
                <a:rPr lang="zh-CN" altLang="en-US" sz="2000" b="1" dirty="0" smtClean="0">
                  <a:solidFill>
                    <a:schemeClr val="accent1"/>
                  </a:solidFill>
                  <a:cs typeface="+mn-ea"/>
                  <a:sym typeface="+mn-lt"/>
                </a:rPr>
                <a:t>  </a:t>
              </a:r>
              <a:r>
                <a:rPr lang="zh-CN" altLang="en-US" dirty="0" smtClean="0">
                  <a:cs typeface="+mn-ea"/>
                  <a:sym typeface="+mn-lt"/>
                </a:rPr>
                <a:t>努力</a:t>
              </a:r>
              <a:r>
                <a:rPr lang="zh-CN" altLang="en-US" dirty="0">
                  <a:cs typeface="+mn-ea"/>
                  <a:sym typeface="+mn-lt"/>
                </a:rPr>
                <a:t>追求高尚道德、带头践行社会主义核心价值观、保持积极健康生活方式</a:t>
              </a:r>
            </a:p>
          </p:txBody>
        </p:sp>
        <p:sp>
          <p:nvSpPr>
            <p:cNvPr id="13" name="矩形 12"/>
            <p:cNvSpPr/>
            <p:nvPr/>
          </p:nvSpPr>
          <p:spPr>
            <a:xfrm>
              <a:off x="4256842" y="2775790"/>
              <a:ext cx="5848882" cy="46800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14" name="矩形 13"/>
            <p:cNvSpPr/>
            <p:nvPr/>
          </p:nvSpPr>
          <p:spPr>
            <a:xfrm>
              <a:off x="3419872" y="2775790"/>
              <a:ext cx="720000" cy="468000"/>
            </a:xfrm>
            <a:prstGeom prst="rect">
              <a:avLst/>
            </a:prstGeom>
            <a:solidFill>
              <a:srgbClr val="C000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cs typeface="+mn-ea"/>
                  <a:sym typeface="+mn-lt"/>
                </a:rPr>
                <a:t>三</a:t>
              </a:r>
              <a:endParaRPr lang="zh-CN" altLang="en-US" sz="2400" b="1" dirty="0">
                <a:solidFill>
                  <a:schemeClr val="bg1"/>
                </a:solidFill>
                <a:cs typeface="+mn-ea"/>
                <a:sym typeface="+mn-lt"/>
              </a:endParaRPr>
            </a:p>
          </p:txBody>
        </p:sp>
      </p:grpSp>
      <p:grpSp>
        <p:nvGrpSpPr>
          <p:cNvPr id="15" name="组合 14"/>
          <p:cNvGrpSpPr/>
          <p:nvPr/>
        </p:nvGrpSpPr>
        <p:grpSpPr>
          <a:xfrm>
            <a:off x="1805080" y="4818618"/>
            <a:ext cx="8827252" cy="640594"/>
            <a:chOff x="3419872" y="3291381"/>
            <a:chExt cx="6685845" cy="485192"/>
          </a:xfrm>
        </p:grpSpPr>
        <p:sp>
          <p:nvSpPr>
            <p:cNvPr id="16" name="矩形 15"/>
            <p:cNvSpPr/>
            <p:nvPr/>
          </p:nvSpPr>
          <p:spPr>
            <a:xfrm>
              <a:off x="4261142" y="3364125"/>
              <a:ext cx="3442301" cy="303047"/>
            </a:xfrm>
            <a:prstGeom prst="rect">
              <a:avLst/>
            </a:prstGeom>
          </p:spPr>
          <p:txBody>
            <a:bodyPr wrap="none">
              <a:spAutoFit/>
            </a:bodyPr>
            <a:lstStyle/>
            <a:p>
              <a:r>
                <a:rPr lang="zh-CN" altLang="en-US" sz="2000" b="1" dirty="0" smtClean="0">
                  <a:solidFill>
                    <a:srgbClr val="C00000"/>
                  </a:solidFill>
                  <a:cs typeface="+mn-ea"/>
                  <a:sym typeface="+mn-lt"/>
                </a:rPr>
                <a:t>能否</a:t>
              </a:r>
              <a:r>
                <a:rPr lang="zh-CN" altLang="en-US" sz="2000" b="1" dirty="0" smtClean="0">
                  <a:solidFill>
                    <a:schemeClr val="accent1"/>
                  </a:solidFill>
                  <a:cs typeface="+mn-ea"/>
                  <a:sym typeface="+mn-lt"/>
                </a:rPr>
                <a:t>  </a:t>
              </a:r>
              <a:r>
                <a:rPr lang="zh-CN" altLang="en-US" dirty="0" smtClean="0">
                  <a:cs typeface="+mn-ea"/>
                  <a:sym typeface="+mn-lt"/>
                </a:rPr>
                <a:t>自觉</a:t>
              </a:r>
              <a:r>
                <a:rPr lang="zh-CN" altLang="en-US" dirty="0">
                  <a:cs typeface="+mn-ea"/>
                  <a:sym typeface="+mn-lt"/>
                </a:rPr>
                <a:t>做到党规党纪面前知敬畏守规矩</a:t>
              </a:r>
            </a:p>
          </p:txBody>
        </p:sp>
        <p:sp>
          <p:nvSpPr>
            <p:cNvPr id="17" name="矩形 16"/>
            <p:cNvSpPr/>
            <p:nvPr/>
          </p:nvSpPr>
          <p:spPr>
            <a:xfrm>
              <a:off x="4256842" y="3291381"/>
              <a:ext cx="5848875" cy="46800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18" name="矩形 17"/>
            <p:cNvSpPr/>
            <p:nvPr/>
          </p:nvSpPr>
          <p:spPr>
            <a:xfrm>
              <a:off x="3419872" y="3308573"/>
              <a:ext cx="720000" cy="468000"/>
            </a:xfrm>
            <a:prstGeom prst="rect">
              <a:avLst/>
            </a:prstGeom>
            <a:solidFill>
              <a:srgbClr val="C00000"/>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cs typeface="+mn-ea"/>
                  <a:sym typeface="+mn-lt"/>
                </a:rPr>
                <a:t>四</a:t>
              </a:r>
            </a:p>
          </p:txBody>
        </p:sp>
      </p:grpSp>
      <p:grpSp>
        <p:nvGrpSpPr>
          <p:cNvPr id="19" name="组合 18"/>
          <p:cNvGrpSpPr/>
          <p:nvPr/>
        </p:nvGrpSpPr>
        <p:grpSpPr>
          <a:xfrm>
            <a:off x="1805080" y="5682691"/>
            <a:ext cx="8827252" cy="640282"/>
            <a:chOff x="3419872" y="3814986"/>
            <a:chExt cx="6685849" cy="484956"/>
          </a:xfrm>
        </p:grpSpPr>
        <p:sp>
          <p:nvSpPr>
            <p:cNvPr id="20" name="矩形 19"/>
            <p:cNvSpPr/>
            <p:nvPr/>
          </p:nvSpPr>
          <p:spPr>
            <a:xfrm>
              <a:off x="4261142" y="3912054"/>
              <a:ext cx="4141642" cy="303047"/>
            </a:xfrm>
            <a:prstGeom prst="rect">
              <a:avLst/>
            </a:prstGeom>
          </p:spPr>
          <p:txBody>
            <a:bodyPr wrap="none">
              <a:spAutoFit/>
            </a:bodyPr>
            <a:lstStyle/>
            <a:p>
              <a:r>
                <a:rPr lang="zh-CN" altLang="en-US" sz="2000" b="1" dirty="0" smtClean="0">
                  <a:solidFill>
                    <a:srgbClr val="C00000"/>
                  </a:solidFill>
                  <a:cs typeface="+mn-ea"/>
                  <a:sym typeface="+mn-lt"/>
                </a:rPr>
                <a:t>能否</a:t>
              </a:r>
              <a:r>
                <a:rPr lang="zh-CN" altLang="en-US" sz="2000" b="1" dirty="0" smtClean="0">
                  <a:solidFill>
                    <a:schemeClr val="accent1"/>
                  </a:solidFill>
                  <a:cs typeface="+mn-ea"/>
                  <a:sym typeface="+mn-lt"/>
                </a:rPr>
                <a:t>  </a:t>
              </a:r>
              <a:r>
                <a:rPr lang="zh-CN" altLang="en-US" dirty="0" smtClean="0">
                  <a:cs typeface="+mn-ea"/>
                  <a:sym typeface="+mn-lt"/>
                </a:rPr>
                <a:t>保持</a:t>
              </a:r>
              <a:r>
                <a:rPr lang="zh-CN" altLang="en-US" dirty="0">
                  <a:cs typeface="+mn-ea"/>
                  <a:sym typeface="+mn-lt"/>
                </a:rPr>
                <a:t>良好精神状态、积极为党的事业担当作为</a:t>
              </a:r>
            </a:p>
          </p:txBody>
        </p:sp>
        <p:sp>
          <p:nvSpPr>
            <p:cNvPr id="21" name="矩形 20"/>
            <p:cNvSpPr/>
            <p:nvPr/>
          </p:nvSpPr>
          <p:spPr>
            <a:xfrm>
              <a:off x="4256842" y="3831942"/>
              <a:ext cx="5848879" cy="46800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22" name="矩形 21"/>
            <p:cNvSpPr/>
            <p:nvPr/>
          </p:nvSpPr>
          <p:spPr>
            <a:xfrm>
              <a:off x="3419872" y="3814986"/>
              <a:ext cx="720000" cy="468000"/>
            </a:xfrm>
            <a:prstGeom prst="rect">
              <a:avLst/>
            </a:prstGeom>
            <a:solidFill>
              <a:srgbClr val="C8020B"/>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cs typeface="+mn-ea"/>
                  <a:sym typeface="+mn-lt"/>
                </a:rPr>
                <a:t>五</a:t>
              </a:r>
              <a:endParaRPr lang="zh-CN" altLang="en-US" sz="2400" b="1" dirty="0">
                <a:solidFill>
                  <a:schemeClr val="bg1"/>
                </a:solidFill>
                <a:cs typeface="+mn-ea"/>
                <a:sym typeface="+mn-lt"/>
              </a:endParaRPr>
            </a:p>
          </p:txBody>
        </p:sp>
      </p:grpSp>
      <p:grpSp>
        <p:nvGrpSpPr>
          <p:cNvPr id="23" name="组合 22"/>
          <p:cNvGrpSpPr/>
          <p:nvPr/>
        </p:nvGrpSpPr>
        <p:grpSpPr>
          <a:xfrm>
            <a:off x="3333045" y="1168462"/>
            <a:ext cx="5010441" cy="1209594"/>
            <a:chOff x="2115188" y="1232523"/>
            <a:chExt cx="5010441" cy="1209594"/>
          </a:xfrm>
        </p:grpSpPr>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923" y="1496481"/>
              <a:ext cx="4685706" cy="787302"/>
            </a:xfrm>
            <a:prstGeom prst="rect">
              <a:avLst/>
            </a:prstGeom>
          </p:spPr>
        </p:pic>
        <p:pic>
          <p:nvPicPr>
            <p:cNvPr id="25" name="图片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5188" y="1232523"/>
              <a:ext cx="1299862" cy="1209594"/>
            </a:xfrm>
            <a:prstGeom prst="rect">
              <a:avLst/>
            </a:prstGeom>
          </p:spPr>
        </p:pic>
      </p:grpSp>
      <p:sp>
        <p:nvSpPr>
          <p:cNvPr id="26" name="TextBox 46"/>
          <p:cNvSpPr txBox="1"/>
          <p:nvPr/>
        </p:nvSpPr>
        <p:spPr>
          <a:xfrm>
            <a:off x="4673475" y="1491754"/>
            <a:ext cx="3449124" cy="646331"/>
          </a:xfrm>
          <a:prstGeom prst="rect">
            <a:avLst/>
          </a:prstGeom>
          <a:noFill/>
        </p:spPr>
        <p:txBody>
          <a:bodyPr wrap="square" rtlCol="0">
            <a:spAutoFit/>
          </a:bodyPr>
          <a:lstStyle/>
          <a:p>
            <a:r>
              <a:rPr lang="zh-CN" altLang="en-US" sz="3600" b="1" dirty="0" smtClean="0">
                <a:solidFill>
                  <a:schemeClr val="bg1"/>
                </a:solidFill>
                <a:cs typeface="+mn-ea"/>
                <a:sym typeface="+mn-lt"/>
              </a:rPr>
              <a:t>做到五个能否</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33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33000">
                                          <p:cBhvr additive="base">
                                            <p:cTn id="7" dur="1500" fill="hold"/>
                                            <p:tgtEl>
                                              <p:spTgt spid="3"/>
                                            </p:tgtEl>
                                            <p:attrNameLst>
                                              <p:attrName>ppt_x</p:attrName>
                                            </p:attrNameLst>
                                          </p:cBhvr>
                                          <p:tavLst>
                                            <p:tav tm="0">
                                              <p:val>
                                                <p:strVal val="1+#ppt_w/2"/>
                                              </p:val>
                                            </p:tav>
                                            <p:tav tm="100000">
                                              <p:val>
                                                <p:strVal val="#ppt_x"/>
                                              </p:val>
                                            </p:tav>
                                          </p:tavLst>
                                        </p:anim>
                                        <p:anim calcmode="lin" valueType="num" p14:bounceEnd="33000">
                                          <p:cBhvr additive="base">
                                            <p:cTn id="8" dur="1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2" fill="hold" nodeType="afterEffect" p14:presetBounceEnd="33000">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14:bounceEnd="33000">
                                          <p:cBhvr additive="base">
                                            <p:cTn id="12" dur="1500" fill="hold"/>
                                            <p:tgtEl>
                                              <p:spTgt spid="7"/>
                                            </p:tgtEl>
                                            <p:attrNameLst>
                                              <p:attrName>ppt_x</p:attrName>
                                            </p:attrNameLst>
                                          </p:cBhvr>
                                          <p:tavLst>
                                            <p:tav tm="0">
                                              <p:val>
                                                <p:strVal val="1+#ppt_w/2"/>
                                              </p:val>
                                            </p:tav>
                                            <p:tav tm="100000">
                                              <p:val>
                                                <p:strVal val="#ppt_x"/>
                                              </p:val>
                                            </p:tav>
                                          </p:tavLst>
                                        </p:anim>
                                        <p:anim calcmode="lin" valueType="num" p14:bounceEnd="33000">
                                          <p:cBhvr additive="base">
                                            <p:cTn id="13" dur="1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3000"/>
                                </p:stCondLst>
                                <p:childTnLst>
                                  <p:par>
                                    <p:cTn id="15" presetID="2" presetClass="entr" presetSubtype="2" fill="hold" nodeType="afterEffect" p14:presetBounceEnd="33000">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14:bounceEnd="33000">
                                          <p:cBhvr additive="base">
                                            <p:cTn id="17" dur="1500" fill="hold"/>
                                            <p:tgtEl>
                                              <p:spTgt spid="11"/>
                                            </p:tgtEl>
                                            <p:attrNameLst>
                                              <p:attrName>ppt_x</p:attrName>
                                            </p:attrNameLst>
                                          </p:cBhvr>
                                          <p:tavLst>
                                            <p:tav tm="0">
                                              <p:val>
                                                <p:strVal val="1+#ppt_w/2"/>
                                              </p:val>
                                            </p:tav>
                                            <p:tav tm="100000">
                                              <p:val>
                                                <p:strVal val="#ppt_x"/>
                                              </p:val>
                                            </p:tav>
                                          </p:tavLst>
                                        </p:anim>
                                        <p:anim calcmode="lin" valueType="num" p14:bounceEnd="33000">
                                          <p:cBhvr additive="base">
                                            <p:cTn id="18" dur="1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4500"/>
                                </p:stCondLst>
                                <p:childTnLst>
                                  <p:par>
                                    <p:cTn id="20" presetID="2" presetClass="entr" presetSubtype="2" fill="hold" nodeType="afterEffect" p14:presetBounceEnd="33000">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14:bounceEnd="33000">
                                          <p:cBhvr additive="base">
                                            <p:cTn id="22" dur="1500" fill="hold"/>
                                            <p:tgtEl>
                                              <p:spTgt spid="15"/>
                                            </p:tgtEl>
                                            <p:attrNameLst>
                                              <p:attrName>ppt_x</p:attrName>
                                            </p:attrNameLst>
                                          </p:cBhvr>
                                          <p:tavLst>
                                            <p:tav tm="0">
                                              <p:val>
                                                <p:strVal val="1+#ppt_w/2"/>
                                              </p:val>
                                            </p:tav>
                                            <p:tav tm="100000">
                                              <p:val>
                                                <p:strVal val="#ppt_x"/>
                                              </p:val>
                                            </p:tav>
                                          </p:tavLst>
                                        </p:anim>
                                        <p:anim calcmode="lin" valueType="num" p14:bounceEnd="33000">
                                          <p:cBhvr additive="base">
                                            <p:cTn id="23" dur="1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6000"/>
                                </p:stCondLst>
                                <p:childTnLst>
                                  <p:par>
                                    <p:cTn id="25" presetID="2" presetClass="entr" presetSubtype="2" fill="hold" nodeType="afterEffect" p14:presetBounceEnd="33000">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14:bounceEnd="33000">
                                          <p:cBhvr additive="base">
                                            <p:cTn id="27" dur="1500" fill="hold"/>
                                            <p:tgtEl>
                                              <p:spTgt spid="19"/>
                                            </p:tgtEl>
                                            <p:attrNameLst>
                                              <p:attrName>ppt_x</p:attrName>
                                            </p:attrNameLst>
                                          </p:cBhvr>
                                          <p:tavLst>
                                            <p:tav tm="0">
                                              <p:val>
                                                <p:strVal val="1+#ppt_w/2"/>
                                              </p:val>
                                            </p:tav>
                                            <p:tav tm="100000">
                                              <p:val>
                                                <p:strVal val="#ppt_x"/>
                                              </p:val>
                                            </p:tav>
                                          </p:tavLst>
                                        </p:anim>
                                        <p:anim calcmode="lin" valueType="num" p14:bounceEnd="33000">
                                          <p:cBhvr additive="base">
                                            <p:cTn id="28" dur="15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7500"/>
                                </p:stCondLst>
                                <p:childTnLst>
                                  <p:par>
                                    <p:cTn id="30" presetID="12" presetClass="entr" presetSubtype="8"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ppt_x</p:attrName>
                                            </p:attrNameLst>
                                          </p:cBhvr>
                                          <p:tavLst>
                                            <p:tav tm="0">
                                              <p:val>
                                                <p:strVal val="#ppt_x-#ppt_w*1.125000"/>
                                              </p:val>
                                            </p:tav>
                                            <p:tav tm="100000">
                                              <p:val>
                                                <p:strVal val="#ppt_x"/>
                                              </p:val>
                                            </p:tav>
                                          </p:tavLst>
                                        </p:anim>
                                        <p:animEffect transition="in" filter="wipe(right)">
                                          <p:cBhvr>
                                            <p:cTn id="33" dur="500"/>
                                            <p:tgtEl>
                                              <p:spTgt spid="23"/>
                                            </p:tgtEl>
                                          </p:cBhvr>
                                        </p:animEffect>
                                      </p:childTnLst>
                                    </p:cTn>
                                  </p:par>
                                </p:childTnLst>
                              </p:cTn>
                            </p:par>
                            <p:par>
                              <p:cTn id="34" fill="hold">
                                <p:stCondLst>
                                  <p:cond delay="8000"/>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1+#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500" fill="hold"/>
                                            <p:tgtEl>
                                              <p:spTgt spid="7"/>
                                            </p:tgtEl>
                                            <p:attrNameLst>
                                              <p:attrName>ppt_x</p:attrName>
                                            </p:attrNameLst>
                                          </p:cBhvr>
                                          <p:tavLst>
                                            <p:tav tm="0">
                                              <p:val>
                                                <p:strVal val="1+#ppt_w/2"/>
                                              </p:val>
                                            </p:tav>
                                            <p:tav tm="100000">
                                              <p:val>
                                                <p:strVal val="#ppt_x"/>
                                              </p:val>
                                            </p:tav>
                                          </p:tavLst>
                                        </p:anim>
                                        <p:anim calcmode="lin" valueType="num">
                                          <p:cBhvr additive="base">
                                            <p:cTn id="13" dur="1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3000"/>
                                </p:stCondLst>
                                <p:childTnLst>
                                  <p:par>
                                    <p:cTn id="15" presetID="2" presetClass="entr" presetSubtype="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1500" fill="hold"/>
                                            <p:tgtEl>
                                              <p:spTgt spid="11"/>
                                            </p:tgtEl>
                                            <p:attrNameLst>
                                              <p:attrName>ppt_x</p:attrName>
                                            </p:attrNameLst>
                                          </p:cBhvr>
                                          <p:tavLst>
                                            <p:tav tm="0">
                                              <p:val>
                                                <p:strVal val="1+#ppt_w/2"/>
                                              </p:val>
                                            </p:tav>
                                            <p:tav tm="100000">
                                              <p:val>
                                                <p:strVal val="#ppt_x"/>
                                              </p:val>
                                            </p:tav>
                                          </p:tavLst>
                                        </p:anim>
                                        <p:anim calcmode="lin" valueType="num">
                                          <p:cBhvr additive="base">
                                            <p:cTn id="18" dur="1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4500"/>
                                </p:stCondLst>
                                <p:childTnLst>
                                  <p:par>
                                    <p:cTn id="20" presetID="2" presetClass="entr" presetSubtype="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500" fill="hold"/>
                                            <p:tgtEl>
                                              <p:spTgt spid="15"/>
                                            </p:tgtEl>
                                            <p:attrNameLst>
                                              <p:attrName>ppt_x</p:attrName>
                                            </p:attrNameLst>
                                          </p:cBhvr>
                                          <p:tavLst>
                                            <p:tav tm="0">
                                              <p:val>
                                                <p:strVal val="1+#ppt_w/2"/>
                                              </p:val>
                                            </p:tav>
                                            <p:tav tm="100000">
                                              <p:val>
                                                <p:strVal val="#ppt_x"/>
                                              </p:val>
                                            </p:tav>
                                          </p:tavLst>
                                        </p:anim>
                                        <p:anim calcmode="lin" valueType="num">
                                          <p:cBhvr additive="base">
                                            <p:cTn id="23" dur="1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6000"/>
                                </p:stCondLst>
                                <p:childTnLst>
                                  <p:par>
                                    <p:cTn id="25" presetID="2" presetClass="entr" presetSubtype="2"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1500" fill="hold"/>
                                            <p:tgtEl>
                                              <p:spTgt spid="19"/>
                                            </p:tgtEl>
                                            <p:attrNameLst>
                                              <p:attrName>ppt_x</p:attrName>
                                            </p:attrNameLst>
                                          </p:cBhvr>
                                          <p:tavLst>
                                            <p:tav tm="0">
                                              <p:val>
                                                <p:strVal val="1+#ppt_w/2"/>
                                              </p:val>
                                            </p:tav>
                                            <p:tav tm="100000">
                                              <p:val>
                                                <p:strVal val="#ppt_x"/>
                                              </p:val>
                                            </p:tav>
                                          </p:tavLst>
                                        </p:anim>
                                        <p:anim calcmode="lin" valueType="num">
                                          <p:cBhvr additive="base">
                                            <p:cTn id="28" dur="15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7500"/>
                                </p:stCondLst>
                                <p:childTnLst>
                                  <p:par>
                                    <p:cTn id="30" presetID="12" presetClass="entr" presetSubtype="8"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ppt_x</p:attrName>
                                            </p:attrNameLst>
                                          </p:cBhvr>
                                          <p:tavLst>
                                            <p:tav tm="0">
                                              <p:val>
                                                <p:strVal val="#ppt_x-#ppt_w*1.125000"/>
                                              </p:val>
                                            </p:tav>
                                            <p:tav tm="100000">
                                              <p:val>
                                                <p:strVal val="#ppt_x"/>
                                              </p:val>
                                            </p:tav>
                                          </p:tavLst>
                                        </p:anim>
                                        <p:animEffect transition="in" filter="wipe(right)">
                                          <p:cBhvr>
                                            <p:cTn id="33" dur="500"/>
                                            <p:tgtEl>
                                              <p:spTgt spid="23"/>
                                            </p:tgtEl>
                                          </p:cBhvr>
                                        </p:animEffect>
                                      </p:childTnLst>
                                    </p:cTn>
                                  </p:par>
                                </p:childTnLst>
                              </p:cTn>
                            </p:par>
                            <p:par>
                              <p:cTn id="34" fill="hold">
                                <p:stCondLst>
                                  <p:cond delay="8000"/>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4527550" cy="422275"/>
          </a:xfrm>
        </p:spPr>
        <p:txBody>
          <a:bodyPr>
            <a:normAutofit fontScale="92500" lnSpcReduction="10000"/>
          </a:bodyPr>
          <a:lstStyle/>
          <a:p>
            <a:r>
              <a:rPr lang="zh-CN" altLang="en-US" b="1" dirty="0">
                <a:cs typeface="+mn-ea"/>
                <a:sym typeface="+mn-lt"/>
              </a:rPr>
              <a:t>主要措施：</a:t>
            </a:r>
            <a:r>
              <a:rPr lang="zh-CN" altLang="en-US" b="1" dirty="0">
                <a:solidFill>
                  <a:srgbClr val="C00000"/>
                </a:solidFill>
                <a:cs typeface="+mn-ea"/>
                <a:sym typeface="+mn-lt"/>
              </a:rPr>
              <a:t>创新方式讲党课</a:t>
            </a:r>
          </a:p>
          <a:p>
            <a:endParaRPr lang="zh-CN" altLang="en-US" b="1" dirty="0">
              <a:cs typeface="+mn-ea"/>
              <a:sym typeface="+mn-lt"/>
            </a:endParaRPr>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774611" y="1590389"/>
            <a:ext cx="1615140" cy="1569540"/>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1885867" y="3390988"/>
            <a:ext cx="1730172" cy="523220"/>
          </a:xfrm>
          <a:prstGeom prst="rect">
            <a:avLst/>
          </a:prstGeom>
          <a:solidFill>
            <a:srgbClr val="C00000"/>
          </a:solidFill>
        </p:spPr>
        <p:txBody>
          <a:bodyPr wrap="square" rtlCol="0">
            <a:spAutoFit/>
          </a:bodyPr>
          <a:lstStyle/>
          <a:p>
            <a:r>
              <a:rPr lang="zh-CN" altLang="en-US" sz="2800" b="1" dirty="0" smtClean="0">
                <a:solidFill>
                  <a:schemeClr val="bg1"/>
                </a:solidFill>
                <a:cs typeface="+mn-ea"/>
                <a:sym typeface="+mn-lt"/>
              </a:rPr>
              <a:t>措施之二</a:t>
            </a:r>
            <a:endParaRPr lang="zh-CN" altLang="en-US" sz="2800" b="1" dirty="0">
              <a:solidFill>
                <a:schemeClr val="bg1"/>
              </a:solidFill>
              <a:cs typeface="+mn-ea"/>
              <a:sym typeface="+mn-lt"/>
            </a:endParaRPr>
          </a:p>
        </p:txBody>
      </p:sp>
      <p:sp>
        <p:nvSpPr>
          <p:cNvPr id="5" name="文本框 4"/>
          <p:cNvSpPr txBox="1"/>
          <p:nvPr/>
        </p:nvSpPr>
        <p:spPr>
          <a:xfrm>
            <a:off x="1970642" y="4145267"/>
            <a:ext cx="1415772" cy="461665"/>
          </a:xfrm>
          <a:prstGeom prst="rect">
            <a:avLst/>
          </a:prstGeom>
          <a:noFill/>
        </p:spPr>
        <p:txBody>
          <a:bodyPr wrap="none" rtlCol="0">
            <a:spAutoFit/>
          </a:bodyPr>
          <a:lstStyle/>
          <a:p>
            <a:r>
              <a:rPr lang="zh-CN" altLang="en-US" sz="2400" b="1" dirty="0" smtClean="0">
                <a:solidFill>
                  <a:srgbClr val="C00000"/>
                </a:solidFill>
                <a:cs typeface="+mn-ea"/>
                <a:sym typeface="+mn-lt"/>
              </a:rPr>
              <a:t>创新方式</a:t>
            </a:r>
            <a:endParaRPr lang="zh-CN" altLang="en-US" sz="2400" b="1" dirty="0">
              <a:solidFill>
                <a:srgbClr val="C00000"/>
              </a:solidFill>
              <a:cs typeface="+mn-ea"/>
              <a:sym typeface="+mn-lt"/>
            </a:endParaRPr>
          </a:p>
        </p:txBody>
      </p:sp>
      <p:sp>
        <p:nvSpPr>
          <p:cNvPr id="6" name="文本框 5"/>
          <p:cNvSpPr txBox="1"/>
          <p:nvPr/>
        </p:nvSpPr>
        <p:spPr>
          <a:xfrm>
            <a:off x="1504458" y="4699066"/>
            <a:ext cx="2492990" cy="1015663"/>
          </a:xfrm>
          <a:prstGeom prst="rect">
            <a:avLst/>
          </a:prstGeom>
          <a:noFill/>
        </p:spPr>
        <p:txBody>
          <a:bodyPr wrap="none" rtlCol="0">
            <a:spAutoFit/>
          </a:bodyPr>
          <a:lstStyle/>
          <a:p>
            <a:r>
              <a:rPr lang="zh-CN" altLang="en-US" sz="6000" b="1" dirty="0" smtClean="0">
                <a:solidFill>
                  <a:srgbClr val="C00000"/>
                </a:solidFill>
                <a:cs typeface="+mn-ea"/>
                <a:sym typeface="+mn-lt"/>
              </a:rPr>
              <a:t>讲党课</a:t>
            </a:r>
            <a:endParaRPr lang="zh-CN" altLang="en-US" sz="6000" b="1" dirty="0">
              <a:solidFill>
                <a:srgbClr val="C00000"/>
              </a:solidFill>
              <a:cs typeface="+mn-ea"/>
              <a:sym typeface="+mn-lt"/>
            </a:endParaRPr>
          </a:p>
        </p:txBody>
      </p:sp>
      <p:sp>
        <p:nvSpPr>
          <p:cNvPr id="7" name="矩形 6"/>
          <p:cNvSpPr/>
          <p:nvPr/>
        </p:nvSpPr>
        <p:spPr>
          <a:xfrm>
            <a:off x="5829805" y="1590389"/>
            <a:ext cx="3587842" cy="461665"/>
          </a:xfrm>
          <a:prstGeom prst="rect">
            <a:avLst/>
          </a:prstGeom>
        </p:spPr>
        <p:txBody>
          <a:bodyPr wrap="none">
            <a:spAutoFit/>
          </a:bodyPr>
          <a:lstStyle/>
          <a:p>
            <a:r>
              <a:rPr lang="zh-CN" altLang="en-US" sz="2400" b="1" dirty="0">
                <a:solidFill>
                  <a:srgbClr val="C00000"/>
                </a:solidFill>
                <a:cs typeface="+mn-ea"/>
                <a:sym typeface="+mn-lt"/>
              </a:rPr>
              <a:t>一般在党支部范围内进行</a:t>
            </a:r>
          </a:p>
        </p:txBody>
      </p:sp>
      <p:sp>
        <p:nvSpPr>
          <p:cNvPr id="8" name="矩形 7"/>
          <p:cNvSpPr/>
          <p:nvPr/>
        </p:nvSpPr>
        <p:spPr>
          <a:xfrm>
            <a:off x="4984699" y="2256817"/>
            <a:ext cx="5783820" cy="447472"/>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00" dirty="0">
                <a:solidFill>
                  <a:schemeClr val="bg1"/>
                </a:solidFill>
                <a:cs typeface="+mn-ea"/>
                <a:sym typeface="+mn-lt"/>
              </a:rPr>
              <a:t>党支部要结合专题学习讨论，对党课内容、时间和方式等作出安排</a:t>
            </a:r>
          </a:p>
        </p:txBody>
      </p:sp>
      <p:grpSp>
        <p:nvGrpSpPr>
          <p:cNvPr id="9" name="组合 8"/>
          <p:cNvGrpSpPr/>
          <p:nvPr/>
        </p:nvGrpSpPr>
        <p:grpSpPr>
          <a:xfrm>
            <a:off x="4984699" y="2829189"/>
            <a:ext cx="5851914" cy="2112464"/>
            <a:chOff x="412699" y="2792533"/>
            <a:chExt cx="5472608" cy="1120816"/>
          </a:xfrm>
        </p:grpSpPr>
        <p:sp>
          <p:nvSpPr>
            <p:cNvPr id="10" name="矩形 9"/>
            <p:cNvSpPr/>
            <p:nvPr/>
          </p:nvSpPr>
          <p:spPr>
            <a:xfrm>
              <a:off x="412699" y="2792533"/>
              <a:ext cx="5472608" cy="1120816"/>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nvGrpSpPr>
            <p:cNvPr id="11" name="组合 10"/>
            <p:cNvGrpSpPr/>
            <p:nvPr/>
          </p:nvGrpSpPr>
          <p:grpSpPr>
            <a:xfrm>
              <a:off x="628723" y="2846019"/>
              <a:ext cx="5016809" cy="277606"/>
              <a:chOff x="3437035" y="2939252"/>
              <a:chExt cx="5016809" cy="277606"/>
            </a:xfrm>
          </p:grpSpPr>
          <p:sp>
            <p:nvSpPr>
              <p:cNvPr id="21" name="矩形 20"/>
              <p:cNvSpPr/>
              <p:nvPr/>
            </p:nvSpPr>
            <p:spPr>
              <a:xfrm>
                <a:off x="3684705" y="2939252"/>
                <a:ext cx="4769139" cy="277606"/>
              </a:xfrm>
              <a:prstGeom prst="rect">
                <a:avLst/>
              </a:prstGeom>
              <a:ln>
                <a:noFill/>
              </a:ln>
            </p:spPr>
            <p:txBody>
              <a:bodyPr wrap="square">
                <a:spAutoFit/>
              </a:bodyPr>
              <a:lstStyle/>
              <a:p>
                <a:r>
                  <a:rPr lang="zh-CN" altLang="en-US" sz="1400" dirty="0">
                    <a:cs typeface="+mn-ea"/>
                    <a:sym typeface="+mn-lt"/>
                  </a:rPr>
                  <a:t>党员领导干部要在所在党支部讲</a:t>
                </a:r>
                <a:r>
                  <a:rPr lang="zh-CN" altLang="en-US" sz="1400" dirty="0" smtClean="0">
                    <a:cs typeface="+mn-ea"/>
                    <a:sym typeface="+mn-lt"/>
                  </a:rPr>
                  <a:t>党课，到农村、社区、企业、学校等基层单位讲党课</a:t>
                </a:r>
                <a:endParaRPr lang="en-US" altLang="zh-CN" sz="1400" dirty="0" smtClean="0">
                  <a:cs typeface="+mn-ea"/>
                  <a:sym typeface="+mn-lt"/>
                </a:endParaRPr>
              </a:p>
            </p:txBody>
          </p:sp>
          <p:sp>
            <p:nvSpPr>
              <p:cNvPr id="22" name="矩形 21"/>
              <p:cNvSpPr/>
              <p:nvPr/>
            </p:nvSpPr>
            <p:spPr>
              <a:xfrm>
                <a:off x="3437035" y="2994961"/>
                <a:ext cx="144000" cy="14400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grpSp>
        <p:grpSp>
          <p:nvGrpSpPr>
            <p:cNvPr id="12" name="组合 11"/>
            <p:cNvGrpSpPr/>
            <p:nvPr/>
          </p:nvGrpSpPr>
          <p:grpSpPr>
            <a:xfrm>
              <a:off x="628723" y="3691428"/>
              <a:ext cx="5125637" cy="165211"/>
              <a:chOff x="3437035" y="3755305"/>
              <a:chExt cx="5125637" cy="165211"/>
            </a:xfrm>
          </p:grpSpPr>
          <p:sp>
            <p:nvSpPr>
              <p:cNvPr id="19" name="矩形 18"/>
              <p:cNvSpPr/>
              <p:nvPr/>
            </p:nvSpPr>
            <p:spPr>
              <a:xfrm>
                <a:off x="3437035" y="3776516"/>
                <a:ext cx="144000" cy="14400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20" name="矩形 19"/>
              <p:cNvSpPr/>
              <p:nvPr/>
            </p:nvSpPr>
            <p:spPr>
              <a:xfrm>
                <a:off x="3744415" y="3755305"/>
                <a:ext cx="4818257" cy="163298"/>
              </a:xfrm>
              <a:prstGeom prst="rect">
                <a:avLst/>
              </a:prstGeom>
              <a:ln>
                <a:noFill/>
              </a:ln>
            </p:spPr>
            <p:txBody>
              <a:bodyPr wrap="square">
                <a:spAutoFit/>
              </a:bodyPr>
              <a:lstStyle/>
              <a:p>
                <a:r>
                  <a:rPr lang="zh-CN" altLang="en-US" sz="1400" dirty="0">
                    <a:cs typeface="+mn-ea"/>
                    <a:sym typeface="+mn-lt"/>
                  </a:rPr>
                  <a:t>注重运用身边事例、现身说法，强化互动交流、答疑</a:t>
                </a:r>
                <a:r>
                  <a:rPr lang="zh-CN" altLang="en-US" sz="1400" dirty="0" smtClean="0">
                    <a:cs typeface="+mn-ea"/>
                    <a:sym typeface="+mn-lt"/>
                  </a:rPr>
                  <a:t>释</a:t>
                </a:r>
                <a:endParaRPr lang="zh-CN" altLang="en-US" sz="1400" dirty="0">
                  <a:cs typeface="+mn-ea"/>
                  <a:sym typeface="+mn-lt"/>
                </a:endParaRPr>
              </a:p>
            </p:txBody>
          </p:sp>
        </p:grpSp>
        <p:grpSp>
          <p:nvGrpSpPr>
            <p:cNvPr id="13" name="组合 12"/>
            <p:cNvGrpSpPr/>
            <p:nvPr/>
          </p:nvGrpSpPr>
          <p:grpSpPr>
            <a:xfrm>
              <a:off x="628723" y="3437920"/>
              <a:ext cx="5125637" cy="166120"/>
              <a:chOff x="3437035" y="3518043"/>
              <a:chExt cx="5125637" cy="166120"/>
            </a:xfrm>
          </p:grpSpPr>
          <p:sp>
            <p:nvSpPr>
              <p:cNvPr id="17" name="矩形 16"/>
              <p:cNvSpPr/>
              <p:nvPr/>
            </p:nvSpPr>
            <p:spPr>
              <a:xfrm>
                <a:off x="3437035" y="3540163"/>
                <a:ext cx="144000" cy="14400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18" name="矩形 17"/>
              <p:cNvSpPr/>
              <p:nvPr/>
            </p:nvSpPr>
            <p:spPr>
              <a:xfrm>
                <a:off x="3744415" y="3518043"/>
                <a:ext cx="4818257" cy="163298"/>
              </a:xfrm>
              <a:prstGeom prst="rect">
                <a:avLst/>
              </a:prstGeom>
              <a:ln>
                <a:noFill/>
              </a:ln>
            </p:spPr>
            <p:txBody>
              <a:bodyPr wrap="square">
                <a:spAutoFit/>
              </a:bodyPr>
              <a:lstStyle/>
              <a:p>
                <a:r>
                  <a:rPr lang="zh-CN" altLang="en-US" sz="1400" dirty="0">
                    <a:cs typeface="+mn-ea"/>
                    <a:sym typeface="+mn-lt"/>
                  </a:rPr>
                  <a:t>要鼓励和指导基层党组织书记、普通党员联系实际讲</a:t>
                </a:r>
                <a:r>
                  <a:rPr lang="zh-CN" altLang="en-US" sz="1400" dirty="0" smtClean="0">
                    <a:cs typeface="+mn-ea"/>
                    <a:sym typeface="+mn-lt"/>
                  </a:rPr>
                  <a:t>党</a:t>
                </a:r>
                <a:endParaRPr lang="en-US" altLang="zh-CN" sz="1400" dirty="0">
                  <a:cs typeface="+mn-ea"/>
                  <a:sym typeface="+mn-lt"/>
                </a:endParaRPr>
              </a:p>
            </p:txBody>
          </p:sp>
        </p:grpSp>
        <p:grpSp>
          <p:nvGrpSpPr>
            <p:cNvPr id="14" name="组合 13"/>
            <p:cNvGrpSpPr/>
            <p:nvPr/>
          </p:nvGrpSpPr>
          <p:grpSpPr>
            <a:xfrm>
              <a:off x="633448" y="3163144"/>
              <a:ext cx="4897490" cy="277607"/>
              <a:chOff x="3436048" y="3259514"/>
              <a:chExt cx="4897490" cy="277607"/>
            </a:xfrm>
          </p:grpSpPr>
          <p:sp>
            <p:nvSpPr>
              <p:cNvPr id="15" name="矩形 14"/>
              <p:cNvSpPr/>
              <p:nvPr/>
            </p:nvSpPr>
            <p:spPr>
              <a:xfrm>
                <a:off x="3436048" y="3305096"/>
                <a:ext cx="144000" cy="14400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16" name="矩形 15"/>
              <p:cNvSpPr/>
              <p:nvPr/>
            </p:nvSpPr>
            <p:spPr>
              <a:xfrm>
                <a:off x="3695241" y="3259514"/>
                <a:ext cx="4638297" cy="277607"/>
              </a:xfrm>
              <a:prstGeom prst="rect">
                <a:avLst/>
              </a:prstGeom>
              <a:ln>
                <a:noFill/>
              </a:ln>
            </p:spPr>
            <p:txBody>
              <a:bodyPr wrap="square">
                <a:spAutoFit/>
              </a:bodyPr>
              <a:lstStyle/>
              <a:p>
                <a:r>
                  <a:rPr lang="zh-CN" altLang="en-US" sz="1400" dirty="0">
                    <a:cs typeface="+mn-ea"/>
                    <a:sym typeface="+mn-lt"/>
                  </a:rPr>
                  <a:t>组织党校教师、讲师团成员、先进模范到基层一线党支部讲</a:t>
                </a:r>
                <a:r>
                  <a:rPr lang="zh-CN" altLang="en-US" sz="1400" dirty="0" smtClean="0">
                    <a:cs typeface="+mn-ea"/>
                    <a:sym typeface="+mn-lt"/>
                  </a:rPr>
                  <a:t>党课</a:t>
                </a:r>
                <a:endParaRPr lang="en-US" altLang="zh-CN" sz="1400" dirty="0">
                  <a:cs typeface="+mn-ea"/>
                  <a:sym typeface="+mn-lt"/>
                </a:endParaRPr>
              </a:p>
            </p:txBody>
          </p:sp>
        </p:grpSp>
      </p:grpSp>
      <p:sp>
        <p:nvSpPr>
          <p:cNvPr id="23" name="矩形 22"/>
          <p:cNvSpPr/>
          <p:nvPr/>
        </p:nvSpPr>
        <p:spPr>
          <a:xfrm>
            <a:off x="4860625" y="5109622"/>
            <a:ext cx="6112175" cy="584775"/>
          </a:xfrm>
          <a:prstGeom prst="rect">
            <a:avLst/>
          </a:prstGeom>
          <a:ln w="19050">
            <a:noFill/>
          </a:ln>
        </p:spPr>
        <p:txBody>
          <a:bodyPr wrap="square">
            <a:spAutoFit/>
          </a:bodyPr>
          <a:lstStyle/>
          <a:p>
            <a:r>
              <a:rPr lang="en-US" altLang="zh-CN" sz="1600" b="1" dirty="0" smtClean="0">
                <a:solidFill>
                  <a:srgbClr val="C00000"/>
                </a:solidFill>
                <a:cs typeface="+mn-ea"/>
                <a:sym typeface="+mn-lt"/>
              </a:rPr>
              <a:t>【</a:t>
            </a:r>
            <a:r>
              <a:rPr lang="zh-CN" altLang="en-US" sz="1600" b="1" dirty="0" smtClean="0">
                <a:solidFill>
                  <a:srgbClr val="C00000"/>
                </a:solidFill>
                <a:cs typeface="+mn-ea"/>
                <a:sym typeface="+mn-lt"/>
              </a:rPr>
              <a:t>方案</a:t>
            </a:r>
            <a:r>
              <a:rPr lang="en-US" altLang="zh-CN" sz="1600" b="1" dirty="0" smtClean="0">
                <a:solidFill>
                  <a:srgbClr val="C00000"/>
                </a:solidFill>
                <a:cs typeface="+mn-ea"/>
                <a:sym typeface="+mn-lt"/>
              </a:rPr>
              <a:t>】</a:t>
            </a:r>
            <a:r>
              <a:rPr lang="zh-CN" altLang="en-US" sz="1600" b="1" dirty="0" smtClean="0">
                <a:solidFill>
                  <a:srgbClr val="C00000"/>
                </a:solidFill>
                <a:cs typeface="+mn-ea"/>
                <a:sym typeface="+mn-lt"/>
              </a:rPr>
              <a:t>提出</a:t>
            </a:r>
            <a:r>
              <a:rPr lang="zh-CN" altLang="en-US" sz="1600" b="1" dirty="0">
                <a:solidFill>
                  <a:srgbClr val="C00000"/>
                </a:solidFill>
                <a:cs typeface="+mn-ea"/>
                <a:sym typeface="+mn-lt"/>
              </a:rPr>
              <a:t>：</a:t>
            </a:r>
            <a:r>
              <a:rPr lang="zh-CN" altLang="en-US" sz="1600" dirty="0" smtClean="0">
                <a:cs typeface="+mn-ea"/>
                <a:sym typeface="+mn-lt"/>
              </a:rPr>
              <a:t>七一前后</a:t>
            </a:r>
            <a:r>
              <a:rPr lang="zh-CN" altLang="en-US" sz="1600" dirty="0">
                <a:cs typeface="+mn-ea"/>
                <a:sym typeface="+mn-lt"/>
              </a:rPr>
              <a:t>，党支部要结合开展纪念建党</a:t>
            </a:r>
            <a:r>
              <a:rPr lang="en-US" altLang="zh-CN" sz="1600" dirty="0">
                <a:cs typeface="+mn-ea"/>
                <a:sym typeface="+mn-lt"/>
              </a:rPr>
              <a:t>95</a:t>
            </a:r>
            <a:r>
              <a:rPr lang="zh-CN" altLang="en-US" sz="1600" dirty="0">
                <a:cs typeface="+mn-ea"/>
                <a:sym typeface="+mn-lt"/>
              </a:rPr>
              <a:t>周年活动，集中安排一次党课。</a:t>
            </a:r>
          </a:p>
        </p:txBody>
      </p:sp>
      <p:sp>
        <p:nvSpPr>
          <p:cNvPr id="24" name="矩形 23"/>
          <p:cNvSpPr/>
          <p:nvPr>
            <p:custDataLst>
              <p:tags r:id="rId1"/>
            </p:custDataLst>
          </p:nvPr>
        </p:nvSpPr>
        <p:spPr>
          <a:xfrm>
            <a:off x="7955801" y="4177"/>
            <a:ext cx="184731" cy="307777"/>
          </a:xfrm>
          <a:prstGeom prst="rect">
            <a:avLst/>
          </a:prstGeom>
        </p:spPr>
        <p:txBody>
          <a:bodyPr wrap="none">
            <a:spAutoFit/>
          </a:bodyPr>
          <a:lstStyle/>
          <a:p>
            <a:endParaRPr lang="zh-CN" altLang="en-US" sz="1400"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42"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4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2699"/>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Effect transition="in" filter="fade">
                                      <p:cBhvr>
                                        <p:cTn id="29" dur="1000"/>
                                        <p:tgtEl>
                                          <p:spTgt spid="6"/>
                                        </p:tgtEl>
                                      </p:cBhvr>
                                    </p:animEffect>
                                  </p:childTnLst>
                                </p:cTn>
                              </p:par>
                            </p:childTnLst>
                          </p:cTn>
                        </p:par>
                        <p:par>
                          <p:cTn id="30" fill="hold">
                            <p:stCondLst>
                              <p:cond delay="3699"/>
                            </p:stCondLst>
                            <p:childTnLst>
                              <p:par>
                                <p:cTn id="31" presetID="2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750"/>
                                        <p:tgtEl>
                                          <p:spTgt spid="7"/>
                                        </p:tgtEl>
                                      </p:cBhvr>
                                    </p:animEffect>
                                  </p:childTnLst>
                                </p:cTn>
                              </p:par>
                            </p:childTnLst>
                          </p:cTn>
                        </p:par>
                        <p:par>
                          <p:cTn id="34" fill="hold">
                            <p:stCondLst>
                              <p:cond delay="4699"/>
                            </p:stCondLst>
                            <p:childTnLst>
                              <p:par>
                                <p:cTn id="35" presetID="42"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750"/>
                                        <p:tgtEl>
                                          <p:spTgt spid="8"/>
                                        </p:tgtEl>
                                      </p:cBhvr>
                                    </p:animEffect>
                                    <p:anim calcmode="lin" valueType="num">
                                      <p:cBhvr>
                                        <p:cTn id="38" dur="1750" fill="hold"/>
                                        <p:tgtEl>
                                          <p:spTgt spid="8"/>
                                        </p:tgtEl>
                                        <p:attrNameLst>
                                          <p:attrName>ppt_x</p:attrName>
                                        </p:attrNameLst>
                                      </p:cBhvr>
                                      <p:tavLst>
                                        <p:tav tm="0">
                                          <p:val>
                                            <p:strVal val="#ppt_x"/>
                                          </p:val>
                                        </p:tav>
                                        <p:tav tm="100000">
                                          <p:val>
                                            <p:strVal val="#ppt_x"/>
                                          </p:val>
                                        </p:tav>
                                      </p:tavLst>
                                    </p:anim>
                                    <p:anim calcmode="lin" valueType="num">
                                      <p:cBhvr>
                                        <p:cTn id="39" dur="175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6699"/>
                            </p:stCondLst>
                            <p:childTnLst>
                              <p:par>
                                <p:cTn id="41" presetID="14" presetClass="entr" presetSubtype="10"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randombar(horizontal)">
                                      <p:cBhvr>
                                        <p:cTn id="43" dur="1500"/>
                                        <p:tgtEl>
                                          <p:spTgt spid="9"/>
                                        </p:tgtEl>
                                      </p:cBhvr>
                                    </p:animEffect>
                                  </p:childTnLst>
                                </p:cTn>
                              </p:par>
                            </p:childTnLst>
                          </p:cTn>
                        </p:par>
                        <p:par>
                          <p:cTn id="44" fill="hold">
                            <p:stCondLst>
                              <p:cond delay="8199"/>
                            </p:stCondLst>
                            <p:childTnLst>
                              <p:par>
                                <p:cTn id="45" presetID="1" presetClass="entr" presetSubtype="0" fill="hold" grpId="0" nodeType="afterEffect">
                                  <p:stCondLst>
                                    <p:cond delay="0"/>
                                  </p:stCondLst>
                                  <p:iterate type="lt">
                                    <p:tmAbs val="80"/>
                                  </p:iterate>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animBg="1"/>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6278563" cy="422275"/>
          </a:xfrm>
        </p:spPr>
        <p:txBody>
          <a:bodyPr>
            <a:normAutofit fontScale="92500" lnSpcReduction="10000"/>
          </a:bodyPr>
          <a:lstStyle/>
          <a:p>
            <a:r>
              <a:rPr lang="zh-CN" altLang="en-US" b="1" dirty="0">
                <a:cs typeface="+mn-ea"/>
                <a:sym typeface="+mn-lt"/>
              </a:rPr>
              <a:t>主要措施：</a:t>
            </a:r>
            <a:r>
              <a:rPr lang="zh-CN" altLang="en-US" b="1" dirty="0">
                <a:solidFill>
                  <a:srgbClr val="C00000"/>
                </a:solidFill>
                <a:cs typeface="+mn-ea"/>
                <a:sym typeface="+mn-lt"/>
              </a:rPr>
              <a:t>召开党支部专题组织生活会</a:t>
            </a:r>
          </a:p>
          <a:p>
            <a:endParaRPr lang="zh-CN" altLang="en-US" b="1" dirty="0">
              <a:cs typeface="+mn-ea"/>
              <a:sym typeface="+mn-lt"/>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862163" y="1722741"/>
            <a:ext cx="1615140" cy="1569540"/>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1973419" y="3523340"/>
            <a:ext cx="1730172" cy="523220"/>
          </a:xfrm>
          <a:prstGeom prst="rect">
            <a:avLst/>
          </a:prstGeom>
          <a:solidFill>
            <a:srgbClr val="C00000"/>
          </a:solidFill>
        </p:spPr>
        <p:txBody>
          <a:bodyPr wrap="square" rtlCol="0">
            <a:spAutoFit/>
          </a:bodyPr>
          <a:lstStyle/>
          <a:p>
            <a:r>
              <a:rPr lang="zh-CN" altLang="en-US" sz="2800" b="1" dirty="0" smtClean="0">
                <a:solidFill>
                  <a:schemeClr val="bg1"/>
                </a:solidFill>
                <a:cs typeface="+mn-ea"/>
                <a:sym typeface="+mn-lt"/>
              </a:rPr>
              <a:t>措施之三</a:t>
            </a:r>
            <a:endParaRPr lang="zh-CN" altLang="en-US" sz="2800" b="1" dirty="0">
              <a:solidFill>
                <a:schemeClr val="bg1"/>
              </a:solidFill>
              <a:cs typeface="+mn-ea"/>
              <a:sym typeface="+mn-lt"/>
            </a:endParaRPr>
          </a:p>
        </p:txBody>
      </p:sp>
      <p:sp>
        <p:nvSpPr>
          <p:cNvPr id="5" name="文本框 4"/>
          <p:cNvSpPr txBox="1"/>
          <p:nvPr/>
        </p:nvSpPr>
        <p:spPr>
          <a:xfrm>
            <a:off x="1668954" y="4277619"/>
            <a:ext cx="2339102" cy="461665"/>
          </a:xfrm>
          <a:prstGeom prst="rect">
            <a:avLst/>
          </a:prstGeom>
          <a:noFill/>
        </p:spPr>
        <p:txBody>
          <a:bodyPr wrap="none" rtlCol="0">
            <a:spAutoFit/>
          </a:bodyPr>
          <a:lstStyle/>
          <a:p>
            <a:r>
              <a:rPr lang="zh-CN" altLang="en-US" sz="2400" b="1" dirty="0" smtClean="0">
                <a:solidFill>
                  <a:srgbClr val="C00000"/>
                </a:solidFill>
                <a:cs typeface="+mn-ea"/>
                <a:sym typeface="+mn-lt"/>
              </a:rPr>
              <a:t>召开党支部专题</a:t>
            </a:r>
            <a:endParaRPr lang="zh-CN" altLang="en-US" sz="2400" b="1" dirty="0">
              <a:solidFill>
                <a:srgbClr val="C00000"/>
              </a:solidFill>
              <a:cs typeface="+mn-ea"/>
              <a:sym typeface="+mn-lt"/>
            </a:endParaRPr>
          </a:p>
        </p:txBody>
      </p:sp>
      <p:sp>
        <p:nvSpPr>
          <p:cNvPr id="6" name="文本框 5"/>
          <p:cNvSpPr txBox="1"/>
          <p:nvPr/>
        </p:nvSpPr>
        <p:spPr>
          <a:xfrm>
            <a:off x="988892" y="4831496"/>
            <a:ext cx="4031873" cy="1015663"/>
          </a:xfrm>
          <a:prstGeom prst="rect">
            <a:avLst/>
          </a:prstGeom>
          <a:noFill/>
        </p:spPr>
        <p:txBody>
          <a:bodyPr wrap="none" rtlCol="0">
            <a:spAutoFit/>
          </a:bodyPr>
          <a:lstStyle/>
          <a:p>
            <a:r>
              <a:rPr lang="zh-CN" altLang="en-US" sz="6000" b="1" dirty="0" smtClean="0">
                <a:solidFill>
                  <a:srgbClr val="C00000"/>
                </a:solidFill>
                <a:cs typeface="+mn-ea"/>
                <a:sym typeface="+mn-lt"/>
              </a:rPr>
              <a:t>组织生活会</a:t>
            </a:r>
            <a:endParaRPr lang="zh-CN" altLang="en-US" sz="6000" b="1" dirty="0">
              <a:solidFill>
                <a:srgbClr val="C00000"/>
              </a:solidFill>
              <a:cs typeface="+mn-ea"/>
              <a:sym typeface="+mn-lt"/>
            </a:endParaRPr>
          </a:p>
        </p:txBody>
      </p:sp>
      <p:sp>
        <p:nvSpPr>
          <p:cNvPr id="7" name="矩形 6"/>
          <p:cNvSpPr/>
          <p:nvPr/>
        </p:nvSpPr>
        <p:spPr>
          <a:xfrm>
            <a:off x="5350214" y="1618383"/>
            <a:ext cx="4334996" cy="520513"/>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000" b="1" dirty="0">
                <a:cs typeface="+mn-ea"/>
                <a:sym typeface="+mn-lt"/>
              </a:rPr>
              <a:t>党支部召开专题组织生活会</a:t>
            </a:r>
            <a:endParaRPr lang="zh-CN" altLang="en-US" sz="2000" b="1" dirty="0">
              <a:solidFill>
                <a:schemeClr val="bg1"/>
              </a:solidFill>
              <a:cs typeface="+mn-ea"/>
              <a:sym typeface="+mn-lt"/>
            </a:endParaRPr>
          </a:p>
        </p:txBody>
      </p:sp>
      <p:sp>
        <p:nvSpPr>
          <p:cNvPr id="8" name="矩形 7"/>
          <p:cNvSpPr/>
          <p:nvPr/>
        </p:nvSpPr>
        <p:spPr>
          <a:xfrm>
            <a:off x="9685210" y="1621860"/>
            <a:ext cx="1393138" cy="513135"/>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rgbClr val="C00000"/>
                </a:solidFill>
                <a:cs typeface="+mn-ea"/>
                <a:sym typeface="+mn-lt"/>
              </a:rPr>
              <a:t>年底前</a:t>
            </a:r>
            <a:endParaRPr lang="zh-CN" altLang="en-US" sz="2000" b="1" dirty="0">
              <a:solidFill>
                <a:srgbClr val="C00000"/>
              </a:solidFill>
              <a:cs typeface="+mn-ea"/>
              <a:sym typeface="+mn-lt"/>
            </a:endParaRPr>
          </a:p>
        </p:txBody>
      </p:sp>
      <p:sp>
        <p:nvSpPr>
          <p:cNvPr id="9" name="矩形 8"/>
          <p:cNvSpPr/>
          <p:nvPr/>
        </p:nvSpPr>
        <p:spPr>
          <a:xfrm>
            <a:off x="5353668" y="2645217"/>
            <a:ext cx="5724680" cy="2186279"/>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10" name="矩形 9"/>
          <p:cNvSpPr/>
          <p:nvPr/>
        </p:nvSpPr>
        <p:spPr>
          <a:xfrm>
            <a:off x="5488798" y="2852921"/>
            <a:ext cx="2249334" cy="400110"/>
          </a:xfrm>
          <a:prstGeom prst="rect">
            <a:avLst/>
          </a:prstGeom>
        </p:spPr>
        <p:txBody>
          <a:bodyPr wrap="none">
            <a:spAutoFit/>
          </a:bodyPr>
          <a:lstStyle/>
          <a:p>
            <a:r>
              <a:rPr lang="zh-CN" altLang="en-US" sz="2000" b="1" dirty="0">
                <a:solidFill>
                  <a:srgbClr val="C00000"/>
                </a:solidFill>
                <a:cs typeface="+mn-ea"/>
                <a:sym typeface="+mn-lt"/>
              </a:rPr>
              <a:t>支部班子及其成员</a:t>
            </a:r>
          </a:p>
        </p:txBody>
      </p:sp>
      <p:sp>
        <p:nvSpPr>
          <p:cNvPr id="11" name="矩形 10"/>
          <p:cNvSpPr/>
          <p:nvPr/>
        </p:nvSpPr>
        <p:spPr>
          <a:xfrm>
            <a:off x="5466903" y="3364473"/>
            <a:ext cx="3432563" cy="1323439"/>
          </a:xfrm>
          <a:prstGeom prst="rect">
            <a:avLst/>
          </a:prstGeom>
        </p:spPr>
        <p:txBody>
          <a:bodyPr wrap="square">
            <a:spAutoFit/>
          </a:bodyPr>
          <a:lstStyle/>
          <a:p>
            <a:r>
              <a:rPr lang="zh-CN" altLang="en-US" sz="1600" dirty="0">
                <a:cs typeface="+mn-ea"/>
                <a:sym typeface="+mn-lt"/>
              </a:rPr>
              <a:t>对照职能职责，进行党性分析，查</a:t>
            </a:r>
            <a:r>
              <a:rPr lang="zh-CN" altLang="en-US" sz="1600" dirty="0" smtClean="0">
                <a:cs typeface="+mn-ea"/>
                <a:sym typeface="+mn-lt"/>
              </a:rPr>
              <a:t>摆问题</a:t>
            </a:r>
            <a:r>
              <a:rPr lang="zh-CN" altLang="en-US" sz="1600" dirty="0">
                <a:cs typeface="+mn-ea"/>
                <a:sym typeface="+mn-lt"/>
              </a:rPr>
              <a:t>。要面向党员和群众广泛征求</a:t>
            </a:r>
            <a:r>
              <a:rPr lang="zh-CN" altLang="en-US" sz="1600" dirty="0" smtClean="0">
                <a:cs typeface="+mn-ea"/>
                <a:sym typeface="+mn-lt"/>
              </a:rPr>
              <a:t>意见，开展</a:t>
            </a:r>
            <a:r>
              <a:rPr lang="zh-CN" altLang="en-US" sz="1600" dirty="0">
                <a:cs typeface="+mn-ea"/>
                <a:sym typeface="+mn-lt"/>
              </a:rPr>
              <a:t>批评和自我批评，针对突出问题和薄弱环节提出整改措施。</a:t>
            </a:r>
          </a:p>
        </p:txBody>
      </p:sp>
      <p:sp>
        <p:nvSpPr>
          <p:cNvPr id="12" name="矩形 11"/>
          <p:cNvSpPr/>
          <p:nvPr/>
        </p:nvSpPr>
        <p:spPr>
          <a:xfrm>
            <a:off x="9057293" y="2866795"/>
            <a:ext cx="1210588" cy="400110"/>
          </a:xfrm>
          <a:prstGeom prst="rect">
            <a:avLst/>
          </a:prstGeom>
        </p:spPr>
        <p:txBody>
          <a:bodyPr wrap="none">
            <a:spAutoFit/>
          </a:bodyPr>
          <a:lstStyle/>
          <a:p>
            <a:r>
              <a:rPr lang="zh-CN" altLang="zh-CN" sz="2000" b="1" dirty="0">
                <a:solidFill>
                  <a:srgbClr val="C00000"/>
                </a:solidFill>
                <a:cs typeface="+mn-ea"/>
                <a:sym typeface="+mn-lt"/>
              </a:rPr>
              <a:t>全体党员</a:t>
            </a:r>
            <a:endParaRPr lang="zh-CN" altLang="en-US" sz="2000" b="1" dirty="0">
              <a:solidFill>
                <a:srgbClr val="C00000"/>
              </a:solidFill>
              <a:cs typeface="+mn-ea"/>
              <a:sym typeface="+mn-lt"/>
            </a:endParaRPr>
          </a:p>
        </p:txBody>
      </p:sp>
      <p:sp>
        <p:nvSpPr>
          <p:cNvPr id="13" name="矩形 12"/>
          <p:cNvSpPr/>
          <p:nvPr/>
        </p:nvSpPr>
        <p:spPr>
          <a:xfrm>
            <a:off x="9012701" y="3407797"/>
            <a:ext cx="1869989" cy="830997"/>
          </a:xfrm>
          <a:prstGeom prst="rect">
            <a:avLst/>
          </a:prstGeom>
        </p:spPr>
        <p:txBody>
          <a:bodyPr wrap="square">
            <a:spAutoFit/>
          </a:bodyPr>
          <a:lstStyle/>
          <a:p>
            <a:r>
              <a:rPr lang="zh-CN" altLang="zh-CN" sz="1600" dirty="0">
                <a:cs typeface="+mn-ea"/>
                <a:sym typeface="+mn-lt"/>
              </a:rPr>
              <a:t>组织全体党员对支部班子的工作、作风等进行评议</a:t>
            </a:r>
            <a:endParaRPr lang="zh-CN" altLang="en-US" sz="1600" dirty="0">
              <a:cs typeface="+mn-ea"/>
              <a:sym typeface="+mn-lt"/>
            </a:endParaRPr>
          </a:p>
        </p:txBody>
      </p:sp>
      <p:cxnSp>
        <p:nvCxnSpPr>
          <p:cNvPr id="14" name="直接连接符 13"/>
          <p:cNvCxnSpPr/>
          <p:nvPr/>
        </p:nvCxnSpPr>
        <p:spPr>
          <a:xfrm>
            <a:off x="8881989" y="2958681"/>
            <a:ext cx="0" cy="172923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5158009" y="5057324"/>
            <a:ext cx="6079485" cy="707886"/>
          </a:xfrm>
          <a:prstGeom prst="rect">
            <a:avLst/>
          </a:prstGeom>
          <a:ln w="19050">
            <a:noFill/>
          </a:ln>
        </p:spPr>
        <p:txBody>
          <a:bodyPr wrap="square">
            <a:spAutoFit/>
          </a:bodyPr>
          <a:lstStyle/>
          <a:p>
            <a:r>
              <a:rPr lang="en-US" altLang="zh-CN" sz="2000" b="1" dirty="0">
                <a:solidFill>
                  <a:srgbClr val="C00000"/>
                </a:solidFill>
                <a:cs typeface="+mn-ea"/>
                <a:sym typeface="+mn-lt"/>
              </a:rPr>
              <a:t>【</a:t>
            </a:r>
            <a:r>
              <a:rPr lang="zh-CN" altLang="en-US" sz="2000" b="1" dirty="0">
                <a:solidFill>
                  <a:srgbClr val="C00000"/>
                </a:solidFill>
                <a:cs typeface="+mn-ea"/>
                <a:sym typeface="+mn-lt"/>
              </a:rPr>
              <a:t>方案</a:t>
            </a:r>
            <a:r>
              <a:rPr lang="en-US" altLang="zh-CN" sz="2000" b="1" dirty="0" smtClean="0">
                <a:solidFill>
                  <a:srgbClr val="C00000"/>
                </a:solidFill>
                <a:cs typeface="+mn-ea"/>
                <a:sym typeface="+mn-lt"/>
              </a:rPr>
              <a:t>】</a:t>
            </a:r>
            <a:r>
              <a:rPr lang="zh-CN" altLang="en-US" sz="2000" b="1" dirty="0" smtClean="0">
                <a:solidFill>
                  <a:srgbClr val="C00000"/>
                </a:solidFill>
                <a:cs typeface="+mn-ea"/>
                <a:sym typeface="+mn-lt"/>
              </a:rPr>
              <a:t>提出</a:t>
            </a:r>
            <a:r>
              <a:rPr lang="zh-CN" altLang="en-US" sz="2000" b="1" dirty="0">
                <a:solidFill>
                  <a:srgbClr val="C00000"/>
                </a:solidFill>
                <a:cs typeface="+mn-ea"/>
                <a:sym typeface="+mn-lt"/>
              </a:rPr>
              <a:t>：</a:t>
            </a:r>
            <a:r>
              <a:rPr lang="zh-CN" altLang="en-US" sz="2000" dirty="0">
                <a:cs typeface="+mn-ea"/>
                <a:sym typeface="+mn-lt"/>
              </a:rPr>
              <a:t>党小组可参照党支部要求，召开专题</a:t>
            </a:r>
            <a:r>
              <a:rPr lang="zh-CN" altLang="en-US" sz="2000" dirty="0" smtClean="0">
                <a:cs typeface="+mn-ea"/>
                <a:sym typeface="+mn-lt"/>
              </a:rPr>
              <a:t>组织生活会</a:t>
            </a:r>
            <a:endParaRPr lang="zh-CN" altLang="en-US" sz="2000"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42"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4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2849"/>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Effect transition="in" filter="fade">
                                          <p:cBhvr>
                                            <p:cTn id="29" dur="1000"/>
                                            <p:tgtEl>
                                              <p:spTgt spid="6"/>
                                            </p:tgtEl>
                                          </p:cBhvr>
                                        </p:animEffect>
                                      </p:childTnLst>
                                    </p:cTn>
                                  </p:par>
                                </p:childTnLst>
                              </p:cTn>
                            </p:par>
                            <p:par>
                              <p:cTn id="30" fill="hold">
                                <p:stCondLst>
                                  <p:cond delay="3849"/>
                                </p:stCondLst>
                                <p:childTnLst>
                                  <p:par>
                                    <p:cTn id="31" presetID="2" presetClass="entr" presetSubtype="2" fill="hold" grpId="0" nodeType="afterEffect" p14:presetBounceEnd="33000">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14:bounceEnd="33000">
                                          <p:cBhvr additive="base">
                                            <p:cTn id="33" dur="1250" fill="hold"/>
                                            <p:tgtEl>
                                              <p:spTgt spid="7"/>
                                            </p:tgtEl>
                                            <p:attrNameLst>
                                              <p:attrName>ppt_x</p:attrName>
                                            </p:attrNameLst>
                                          </p:cBhvr>
                                          <p:tavLst>
                                            <p:tav tm="0">
                                              <p:val>
                                                <p:strVal val="1+#ppt_w/2"/>
                                              </p:val>
                                            </p:tav>
                                            <p:tav tm="100000">
                                              <p:val>
                                                <p:strVal val="#ppt_x"/>
                                              </p:val>
                                            </p:tav>
                                          </p:tavLst>
                                        </p:anim>
                                        <p:anim calcmode="lin" valueType="num" p14:bounceEnd="33000">
                                          <p:cBhvr additive="base">
                                            <p:cTn id="34" dur="1250" fill="hold"/>
                                            <p:tgtEl>
                                              <p:spTgt spid="7"/>
                                            </p:tgtEl>
                                            <p:attrNameLst>
                                              <p:attrName>ppt_y</p:attrName>
                                            </p:attrNameLst>
                                          </p:cBhvr>
                                          <p:tavLst>
                                            <p:tav tm="0">
                                              <p:val>
                                                <p:strVal val="#ppt_y"/>
                                              </p:val>
                                            </p:tav>
                                            <p:tav tm="100000">
                                              <p:val>
                                                <p:strVal val="#ppt_y"/>
                                              </p:val>
                                            </p:tav>
                                          </p:tavLst>
                                        </p:anim>
                                      </p:childTnLst>
                                    </p:cTn>
                                  </p:par>
                                </p:childTnLst>
                              </p:cTn>
                            </p:par>
                            <p:par>
                              <p:cTn id="35" fill="hold">
                                <p:stCondLst>
                                  <p:cond delay="5349"/>
                                </p:stCondLst>
                                <p:childTnLst>
                                  <p:par>
                                    <p:cTn id="36" presetID="2" presetClass="entr" presetSubtype="2" fill="hold" grpId="0" nodeType="afterEffect" p14:presetBounceEnd="33000">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14:bounceEnd="33000">
                                          <p:cBhvr additive="base">
                                            <p:cTn id="38" dur="1250" fill="hold"/>
                                            <p:tgtEl>
                                              <p:spTgt spid="8"/>
                                            </p:tgtEl>
                                            <p:attrNameLst>
                                              <p:attrName>ppt_x</p:attrName>
                                            </p:attrNameLst>
                                          </p:cBhvr>
                                          <p:tavLst>
                                            <p:tav tm="0">
                                              <p:val>
                                                <p:strVal val="1+#ppt_w/2"/>
                                              </p:val>
                                            </p:tav>
                                            <p:tav tm="100000">
                                              <p:val>
                                                <p:strVal val="#ppt_x"/>
                                              </p:val>
                                            </p:tav>
                                          </p:tavLst>
                                        </p:anim>
                                        <p:anim calcmode="lin" valueType="num" p14:bounceEnd="33000">
                                          <p:cBhvr additive="base">
                                            <p:cTn id="39" dur="1250" fill="hold"/>
                                            <p:tgtEl>
                                              <p:spTgt spid="8"/>
                                            </p:tgtEl>
                                            <p:attrNameLst>
                                              <p:attrName>ppt_y</p:attrName>
                                            </p:attrNameLst>
                                          </p:cBhvr>
                                          <p:tavLst>
                                            <p:tav tm="0">
                                              <p:val>
                                                <p:strVal val="#ppt_y"/>
                                              </p:val>
                                            </p:tav>
                                            <p:tav tm="100000">
                                              <p:val>
                                                <p:strVal val="#ppt_y"/>
                                              </p:val>
                                            </p:tav>
                                          </p:tavLst>
                                        </p:anim>
                                      </p:childTnLst>
                                    </p:cTn>
                                  </p:par>
                                </p:childTnLst>
                              </p:cTn>
                            </p:par>
                            <p:par>
                              <p:cTn id="40" fill="hold">
                                <p:stCondLst>
                                  <p:cond delay="6849"/>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500" fill="hold"/>
                                            <p:tgtEl>
                                              <p:spTgt spid="9"/>
                                            </p:tgtEl>
                                            <p:attrNameLst>
                                              <p:attrName>ppt_w</p:attrName>
                                            </p:attrNameLst>
                                          </p:cBhvr>
                                          <p:tavLst>
                                            <p:tav tm="0">
                                              <p:val>
                                                <p:fltVal val="0"/>
                                              </p:val>
                                            </p:tav>
                                            <p:tav tm="100000">
                                              <p:val>
                                                <p:strVal val="#ppt_w"/>
                                              </p:val>
                                            </p:tav>
                                          </p:tavLst>
                                        </p:anim>
                                        <p:anim calcmode="lin" valueType="num">
                                          <p:cBhvr>
                                            <p:cTn id="44" dur="1500" fill="hold"/>
                                            <p:tgtEl>
                                              <p:spTgt spid="9"/>
                                            </p:tgtEl>
                                            <p:attrNameLst>
                                              <p:attrName>ppt_h</p:attrName>
                                            </p:attrNameLst>
                                          </p:cBhvr>
                                          <p:tavLst>
                                            <p:tav tm="0">
                                              <p:val>
                                                <p:fltVal val="0"/>
                                              </p:val>
                                            </p:tav>
                                            <p:tav tm="100000">
                                              <p:val>
                                                <p:strVal val="#ppt_h"/>
                                              </p:val>
                                            </p:tav>
                                          </p:tavLst>
                                        </p:anim>
                                        <p:animEffect transition="in" filter="fade">
                                          <p:cBhvr>
                                            <p:cTn id="45" dur="1500"/>
                                            <p:tgtEl>
                                              <p:spTgt spid="9"/>
                                            </p:tgtEl>
                                          </p:cBhvr>
                                        </p:animEffect>
                                      </p:childTnLst>
                                    </p:cTn>
                                  </p:par>
                                </p:childTnLst>
                              </p:cTn>
                            </p:par>
                            <p:par>
                              <p:cTn id="46" fill="hold">
                                <p:stCondLst>
                                  <p:cond delay="8349"/>
                                </p:stCondLst>
                                <p:childTnLst>
                                  <p:par>
                                    <p:cTn id="47" presetID="42"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500"/>
                                            <p:tgtEl>
                                              <p:spTgt spid="10"/>
                                            </p:tgtEl>
                                          </p:cBhvr>
                                        </p:animEffect>
                                        <p:anim calcmode="lin" valueType="num">
                                          <p:cBhvr>
                                            <p:cTn id="50" dur="1500" fill="hold"/>
                                            <p:tgtEl>
                                              <p:spTgt spid="10"/>
                                            </p:tgtEl>
                                            <p:attrNameLst>
                                              <p:attrName>ppt_x</p:attrName>
                                            </p:attrNameLst>
                                          </p:cBhvr>
                                          <p:tavLst>
                                            <p:tav tm="0">
                                              <p:val>
                                                <p:strVal val="#ppt_x"/>
                                              </p:val>
                                            </p:tav>
                                            <p:tav tm="100000">
                                              <p:val>
                                                <p:strVal val="#ppt_x"/>
                                              </p:val>
                                            </p:tav>
                                          </p:tavLst>
                                        </p:anim>
                                        <p:anim calcmode="lin" valueType="num">
                                          <p:cBhvr>
                                            <p:cTn id="51" dur="1500" fill="hold"/>
                                            <p:tgtEl>
                                              <p:spTgt spid="1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1500"/>
                                            <p:tgtEl>
                                              <p:spTgt spid="11"/>
                                            </p:tgtEl>
                                          </p:cBhvr>
                                        </p:animEffect>
                                        <p:anim calcmode="lin" valueType="num">
                                          <p:cBhvr>
                                            <p:cTn id="55" dur="1500" fill="hold"/>
                                            <p:tgtEl>
                                              <p:spTgt spid="11"/>
                                            </p:tgtEl>
                                            <p:attrNameLst>
                                              <p:attrName>ppt_x</p:attrName>
                                            </p:attrNameLst>
                                          </p:cBhvr>
                                          <p:tavLst>
                                            <p:tav tm="0">
                                              <p:val>
                                                <p:strVal val="#ppt_x"/>
                                              </p:val>
                                            </p:tav>
                                            <p:tav tm="100000">
                                              <p:val>
                                                <p:strVal val="#ppt_x"/>
                                              </p:val>
                                            </p:tav>
                                          </p:tavLst>
                                        </p:anim>
                                        <p:anim calcmode="lin" valueType="num">
                                          <p:cBhvr>
                                            <p:cTn id="56" dur="1500" fill="hold"/>
                                            <p:tgtEl>
                                              <p:spTgt spid="11"/>
                                            </p:tgtEl>
                                            <p:attrNameLst>
                                              <p:attrName>ppt_y</p:attrName>
                                            </p:attrNameLst>
                                          </p:cBhvr>
                                          <p:tavLst>
                                            <p:tav tm="0">
                                              <p:val>
                                                <p:strVal val="#ppt_y+.1"/>
                                              </p:val>
                                            </p:tav>
                                            <p:tav tm="100000">
                                              <p:val>
                                                <p:strVal val="#ppt_y"/>
                                              </p:val>
                                            </p:tav>
                                          </p:tavLst>
                                        </p:anim>
                                      </p:childTnLst>
                                    </p:cTn>
                                  </p:par>
                                </p:childTnLst>
                              </p:cTn>
                            </p:par>
                            <p:par>
                              <p:cTn id="57" fill="hold">
                                <p:stCondLst>
                                  <p:cond delay="9849"/>
                                </p:stCondLst>
                                <p:childTnLst>
                                  <p:par>
                                    <p:cTn id="58" presetID="22" presetClass="entr" presetSubtype="1" fill="hold"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up)">
                                          <p:cBhvr>
                                            <p:cTn id="60" dur="1250"/>
                                            <p:tgtEl>
                                              <p:spTgt spid="14"/>
                                            </p:tgtEl>
                                          </p:cBhvr>
                                        </p:animEffect>
                                      </p:childTnLst>
                                    </p:cTn>
                                  </p:par>
                                </p:childTnLst>
                              </p:cTn>
                            </p:par>
                            <p:par>
                              <p:cTn id="61" fill="hold">
                                <p:stCondLst>
                                  <p:cond delay="11349"/>
                                </p:stCondLst>
                                <p:childTnLst>
                                  <p:par>
                                    <p:cTn id="62" presetID="42" presetClass="entr" presetSubtype="0"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1500"/>
                                            <p:tgtEl>
                                              <p:spTgt spid="12"/>
                                            </p:tgtEl>
                                          </p:cBhvr>
                                        </p:animEffect>
                                        <p:anim calcmode="lin" valueType="num">
                                          <p:cBhvr>
                                            <p:cTn id="65" dur="1500" fill="hold"/>
                                            <p:tgtEl>
                                              <p:spTgt spid="12"/>
                                            </p:tgtEl>
                                            <p:attrNameLst>
                                              <p:attrName>ppt_x</p:attrName>
                                            </p:attrNameLst>
                                          </p:cBhvr>
                                          <p:tavLst>
                                            <p:tav tm="0">
                                              <p:val>
                                                <p:strVal val="#ppt_x"/>
                                              </p:val>
                                            </p:tav>
                                            <p:tav tm="100000">
                                              <p:val>
                                                <p:strVal val="#ppt_x"/>
                                              </p:val>
                                            </p:tav>
                                          </p:tavLst>
                                        </p:anim>
                                        <p:anim calcmode="lin" valueType="num">
                                          <p:cBhvr>
                                            <p:cTn id="66" dur="1500" fill="hold"/>
                                            <p:tgtEl>
                                              <p:spTgt spid="1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500"/>
                                            <p:tgtEl>
                                              <p:spTgt spid="13"/>
                                            </p:tgtEl>
                                          </p:cBhvr>
                                        </p:animEffect>
                                        <p:anim calcmode="lin" valueType="num">
                                          <p:cBhvr>
                                            <p:cTn id="70" dur="1500" fill="hold"/>
                                            <p:tgtEl>
                                              <p:spTgt spid="13"/>
                                            </p:tgtEl>
                                            <p:attrNameLst>
                                              <p:attrName>ppt_x</p:attrName>
                                            </p:attrNameLst>
                                          </p:cBhvr>
                                          <p:tavLst>
                                            <p:tav tm="0">
                                              <p:val>
                                                <p:strVal val="#ppt_x"/>
                                              </p:val>
                                            </p:tav>
                                            <p:tav tm="100000">
                                              <p:val>
                                                <p:strVal val="#ppt_x"/>
                                              </p:val>
                                            </p:tav>
                                          </p:tavLst>
                                        </p:anim>
                                        <p:anim calcmode="lin" valueType="num">
                                          <p:cBhvr>
                                            <p:cTn id="71" dur="1500" fill="hold"/>
                                            <p:tgtEl>
                                              <p:spTgt spid="13"/>
                                            </p:tgtEl>
                                            <p:attrNameLst>
                                              <p:attrName>ppt_y</p:attrName>
                                            </p:attrNameLst>
                                          </p:cBhvr>
                                          <p:tavLst>
                                            <p:tav tm="0">
                                              <p:val>
                                                <p:strVal val="#ppt_y+.1"/>
                                              </p:val>
                                            </p:tav>
                                            <p:tav tm="100000">
                                              <p:val>
                                                <p:strVal val="#ppt_y"/>
                                              </p:val>
                                            </p:tav>
                                          </p:tavLst>
                                        </p:anim>
                                      </p:childTnLst>
                                    </p:cTn>
                                  </p:par>
                                </p:childTnLst>
                              </p:cTn>
                            </p:par>
                            <p:par>
                              <p:cTn id="72" fill="hold">
                                <p:stCondLst>
                                  <p:cond delay="12849"/>
                                </p:stCondLst>
                                <p:childTnLst>
                                  <p:par>
                                    <p:cTn id="73" presetID="1" presetClass="entr" presetSubtype="0" fill="hold" grpId="0" nodeType="afterEffect">
                                      <p:stCondLst>
                                        <p:cond delay="0"/>
                                      </p:stCondLst>
                                      <p:iterate type="lt">
                                        <p:tmAbs val="80"/>
                                      </p:iterate>
                                      <p:childTnLst>
                                        <p:set>
                                          <p:cBhvr>
                                            <p:cTn id="7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animBg="1"/>
          <p:bldP spid="9" grpId="0" animBg="1"/>
          <p:bldP spid="10" grpId="0"/>
          <p:bldP spid="11" grpId="0"/>
          <p:bldP spid="12" grpId="0"/>
          <p:bldP spid="13"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42"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4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2849"/>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Effect transition="in" filter="fade">
                                          <p:cBhvr>
                                            <p:cTn id="29" dur="1000"/>
                                            <p:tgtEl>
                                              <p:spTgt spid="6"/>
                                            </p:tgtEl>
                                          </p:cBhvr>
                                        </p:animEffect>
                                      </p:childTnLst>
                                    </p:cTn>
                                  </p:par>
                                </p:childTnLst>
                              </p:cTn>
                            </p:par>
                            <p:par>
                              <p:cTn id="30" fill="hold">
                                <p:stCondLst>
                                  <p:cond delay="3849"/>
                                </p:stCondLst>
                                <p:childTnLst>
                                  <p:par>
                                    <p:cTn id="31" presetID="2" presetClass="entr" presetSubtype="2"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250" fill="hold"/>
                                            <p:tgtEl>
                                              <p:spTgt spid="7"/>
                                            </p:tgtEl>
                                            <p:attrNameLst>
                                              <p:attrName>ppt_x</p:attrName>
                                            </p:attrNameLst>
                                          </p:cBhvr>
                                          <p:tavLst>
                                            <p:tav tm="0">
                                              <p:val>
                                                <p:strVal val="1+#ppt_w/2"/>
                                              </p:val>
                                            </p:tav>
                                            <p:tav tm="100000">
                                              <p:val>
                                                <p:strVal val="#ppt_x"/>
                                              </p:val>
                                            </p:tav>
                                          </p:tavLst>
                                        </p:anim>
                                        <p:anim calcmode="lin" valueType="num">
                                          <p:cBhvr additive="base">
                                            <p:cTn id="34" dur="1250" fill="hold"/>
                                            <p:tgtEl>
                                              <p:spTgt spid="7"/>
                                            </p:tgtEl>
                                            <p:attrNameLst>
                                              <p:attrName>ppt_y</p:attrName>
                                            </p:attrNameLst>
                                          </p:cBhvr>
                                          <p:tavLst>
                                            <p:tav tm="0">
                                              <p:val>
                                                <p:strVal val="#ppt_y"/>
                                              </p:val>
                                            </p:tav>
                                            <p:tav tm="100000">
                                              <p:val>
                                                <p:strVal val="#ppt_y"/>
                                              </p:val>
                                            </p:tav>
                                          </p:tavLst>
                                        </p:anim>
                                      </p:childTnLst>
                                    </p:cTn>
                                  </p:par>
                                </p:childTnLst>
                              </p:cTn>
                            </p:par>
                            <p:par>
                              <p:cTn id="35" fill="hold">
                                <p:stCondLst>
                                  <p:cond delay="5349"/>
                                </p:stCondLst>
                                <p:childTnLst>
                                  <p:par>
                                    <p:cTn id="36" presetID="2" presetClass="entr" presetSubtype="2"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1250" fill="hold"/>
                                            <p:tgtEl>
                                              <p:spTgt spid="8"/>
                                            </p:tgtEl>
                                            <p:attrNameLst>
                                              <p:attrName>ppt_x</p:attrName>
                                            </p:attrNameLst>
                                          </p:cBhvr>
                                          <p:tavLst>
                                            <p:tav tm="0">
                                              <p:val>
                                                <p:strVal val="1+#ppt_w/2"/>
                                              </p:val>
                                            </p:tav>
                                            <p:tav tm="100000">
                                              <p:val>
                                                <p:strVal val="#ppt_x"/>
                                              </p:val>
                                            </p:tav>
                                          </p:tavLst>
                                        </p:anim>
                                        <p:anim calcmode="lin" valueType="num">
                                          <p:cBhvr additive="base">
                                            <p:cTn id="39" dur="1250" fill="hold"/>
                                            <p:tgtEl>
                                              <p:spTgt spid="8"/>
                                            </p:tgtEl>
                                            <p:attrNameLst>
                                              <p:attrName>ppt_y</p:attrName>
                                            </p:attrNameLst>
                                          </p:cBhvr>
                                          <p:tavLst>
                                            <p:tav tm="0">
                                              <p:val>
                                                <p:strVal val="#ppt_y"/>
                                              </p:val>
                                            </p:tav>
                                            <p:tav tm="100000">
                                              <p:val>
                                                <p:strVal val="#ppt_y"/>
                                              </p:val>
                                            </p:tav>
                                          </p:tavLst>
                                        </p:anim>
                                      </p:childTnLst>
                                    </p:cTn>
                                  </p:par>
                                </p:childTnLst>
                              </p:cTn>
                            </p:par>
                            <p:par>
                              <p:cTn id="40" fill="hold">
                                <p:stCondLst>
                                  <p:cond delay="6849"/>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500" fill="hold"/>
                                            <p:tgtEl>
                                              <p:spTgt spid="9"/>
                                            </p:tgtEl>
                                            <p:attrNameLst>
                                              <p:attrName>ppt_w</p:attrName>
                                            </p:attrNameLst>
                                          </p:cBhvr>
                                          <p:tavLst>
                                            <p:tav tm="0">
                                              <p:val>
                                                <p:fltVal val="0"/>
                                              </p:val>
                                            </p:tav>
                                            <p:tav tm="100000">
                                              <p:val>
                                                <p:strVal val="#ppt_w"/>
                                              </p:val>
                                            </p:tav>
                                          </p:tavLst>
                                        </p:anim>
                                        <p:anim calcmode="lin" valueType="num">
                                          <p:cBhvr>
                                            <p:cTn id="44" dur="1500" fill="hold"/>
                                            <p:tgtEl>
                                              <p:spTgt spid="9"/>
                                            </p:tgtEl>
                                            <p:attrNameLst>
                                              <p:attrName>ppt_h</p:attrName>
                                            </p:attrNameLst>
                                          </p:cBhvr>
                                          <p:tavLst>
                                            <p:tav tm="0">
                                              <p:val>
                                                <p:fltVal val="0"/>
                                              </p:val>
                                            </p:tav>
                                            <p:tav tm="100000">
                                              <p:val>
                                                <p:strVal val="#ppt_h"/>
                                              </p:val>
                                            </p:tav>
                                          </p:tavLst>
                                        </p:anim>
                                        <p:animEffect transition="in" filter="fade">
                                          <p:cBhvr>
                                            <p:cTn id="45" dur="1500"/>
                                            <p:tgtEl>
                                              <p:spTgt spid="9"/>
                                            </p:tgtEl>
                                          </p:cBhvr>
                                        </p:animEffect>
                                      </p:childTnLst>
                                    </p:cTn>
                                  </p:par>
                                </p:childTnLst>
                              </p:cTn>
                            </p:par>
                            <p:par>
                              <p:cTn id="46" fill="hold">
                                <p:stCondLst>
                                  <p:cond delay="8349"/>
                                </p:stCondLst>
                                <p:childTnLst>
                                  <p:par>
                                    <p:cTn id="47" presetID="42"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500"/>
                                            <p:tgtEl>
                                              <p:spTgt spid="10"/>
                                            </p:tgtEl>
                                          </p:cBhvr>
                                        </p:animEffect>
                                        <p:anim calcmode="lin" valueType="num">
                                          <p:cBhvr>
                                            <p:cTn id="50" dur="1500" fill="hold"/>
                                            <p:tgtEl>
                                              <p:spTgt spid="10"/>
                                            </p:tgtEl>
                                            <p:attrNameLst>
                                              <p:attrName>ppt_x</p:attrName>
                                            </p:attrNameLst>
                                          </p:cBhvr>
                                          <p:tavLst>
                                            <p:tav tm="0">
                                              <p:val>
                                                <p:strVal val="#ppt_x"/>
                                              </p:val>
                                            </p:tav>
                                            <p:tav tm="100000">
                                              <p:val>
                                                <p:strVal val="#ppt_x"/>
                                              </p:val>
                                            </p:tav>
                                          </p:tavLst>
                                        </p:anim>
                                        <p:anim calcmode="lin" valueType="num">
                                          <p:cBhvr>
                                            <p:cTn id="51" dur="1500" fill="hold"/>
                                            <p:tgtEl>
                                              <p:spTgt spid="1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1500"/>
                                            <p:tgtEl>
                                              <p:spTgt spid="11"/>
                                            </p:tgtEl>
                                          </p:cBhvr>
                                        </p:animEffect>
                                        <p:anim calcmode="lin" valueType="num">
                                          <p:cBhvr>
                                            <p:cTn id="55" dur="1500" fill="hold"/>
                                            <p:tgtEl>
                                              <p:spTgt spid="11"/>
                                            </p:tgtEl>
                                            <p:attrNameLst>
                                              <p:attrName>ppt_x</p:attrName>
                                            </p:attrNameLst>
                                          </p:cBhvr>
                                          <p:tavLst>
                                            <p:tav tm="0">
                                              <p:val>
                                                <p:strVal val="#ppt_x"/>
                                              </p:val>
                                            </p:tav>
                                            <p:tav tm="100000">
                                              <p:val>
                                                <p:strVal val="#ppt_x"/>
                                              </p:val>
                                            </p:tav>
                                          </p:tavLst>
                                        </p:anim>
                                        <p:anim calcmode="lin" valueType="num">
                                          <p:cBhvr>
                                            <p:cTn id="56" dur="1500" fill="hold"/>
                                            <p:tgtEl>
                                              <p:spTgt spid="11"/>
                                            </p:tgtEl>
                                            <p:attrNameLst>
                                              <p:attrName>ppt_y</p:attrName>
                                            </p:attrNameLst>
                                          </p:cBhvr>
                                          <p:tavLst>
                                            <p:tav tm="0">
                                              <p:val>
                                                <p:strVal val="#ppt_y+.1"/>
                                              </p:val>
                                            </p:tav>
                                            <p:tav tm="100000">
                                              <p:val>
                                                <p:strVal val="#ppt_y"/>
                                              </p:val>
                                            </p:tav>
                                          </p:tavLst>
                                        </p:anim>
                                      </p:childTnLst>
                                    </p:cTn>
                                  </p:par>
                                </p:childTnLst>
                              </p:cTn>
                            </p:par>
                            <p:par>
                              <p:cTn id="57" fill="hold">
                                <p:stCondLst>
                                  <p:cond delay="9849"/>
                                </p:stCondLst>
                                <p:childTnLst>
                                  <p:par>
                                    <p:cTn id="58" presetID="22" presetClass="entr" presetSubtype="1" fill="hold"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up)">
                                          <p:cBhvr>
                                            <p:cTn id="60" dur="1250"/>
                                            <p:tgtEl>
                                              <p:spTgt spid="14"/>
                                            </p:tgtEl>
                                          </p:cBhvr>
                                        </p:animEffect>
                                      </p:childTnLst>
                                    </p:cTn>
                                  </p:par>
                                </p:childTnLst>
                              </p:cTn>
                            </p:par>
                            <p:par>
                              <p:cTn id="61" fill="hold">
                                <p:stCondLst>
                                  <p:cond delay="11349"/>
                                </p:stCondLst>
                                <p:childTnLst>
                                  <p:par>
                                    <p:cTn id="62" presetID="42" presetClass="entr" presetSubtype="0"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1500"/>
                                            <p:tgtEl>
                                              <p:spTgt spid="12"/>
                                            </p:tgtEl>
                                          </p:cBhvr>
                                        </p:animEffect>
                                        <p:anim calcmode="lin" valueType="num">
                                          <p:cBhvr>
                                            <p:cTn id="65" dur="1500" fill="hold"/>
                                            <p:tgtEl>
                                              <p:spTgt spid="12"/>
                                            </p:tgtEl>
                                            <p:attrNameLst>
                                              <p:attrName>ppt_x</p:attrName>
                                            </p:attrNameLst>
                                          </p:cBhvr>
                                          <p:tavLst>
                                            <p:tav tm="0">
                                              <p:val>
                                                <p:strVal val="#ppt_x"/>
                                              </p:val>
                                            </p:tav>
                                            <p:tav tm="100000">
                                              <p:val>
                                                <p:strVal val="#ppt_x"/>
                                              </p:val>
                                            </p:tav>
                                          </p:tavLst>
                                        </p:anim>
                                        <p:anim calcmode="lin" valueType="num">
                                          <p:cBhvr>
                                            <p:cTn id="66" dur="1500" fill="hold"/>
                                            <p:tgtEl>
                                              <p:spTgt spid="1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500"/>
                                            <p:tgtEl>
                                              <p:spTgt spid="13"/>
                                            </p:tgtEl>
                                          </p:cBhvr>
                                        </p:animEffect>
                                        <p:anim calcmode="lin" valueType="num">
                                          <p:cBhvr>
                                            <p:cTn id="70" dur="1500" fill="hold"/>
                                            <p:tgtEl>
                                              <p:spTgt spid="13"/>
                                            </p:tgtEl>
                                            <p:attrNameLst>
                                              <p:attrName>ppt_x</p:attrName>
                                            </p:attrNameLst>
                                          </p:cBhvr>
                                          <p:tavLst>
                                            <p:tav tm="0">
                                              <p:val>
                                                <p:strVal val="#ppt_x"/>
                                              </p:val>
                                            </p:tav>
                                            <p:tav tm="100000">
                                              <p:val>
                                                <p:strVal val="#ppt_x"/>
                                              </p:val>
                                            </p:tav>
                                          </p:tavLst>
                                        </p:anim>
                                        <p:anim calcmode="lin" valueType="num">
                                          <p:cBhvr>
                                            <p:cTn id="71" dur="1500" fill="hold"/>
                                            <p:tgtEl>
                                              <p:spTgt spid="13"/>
                                            </p:tgtEl>
                                            <p:attrNameLst>
                                              <p:attrName>ppt_y</p:attrName>
                                            </p:attrNameLst>
                                          </p:cBhvr>
                                          <p:tavLst>
                                            <p:tav tm="0">
                                              <p:val>
                                                <p:strVal val="#ppt_y+.1"/>
                                              </p:val>
                                            </p:tav>
                                            <p:tav tm="100000">
                                              <p:val>
                                                <p:strVal val="#ppt_y"/>
                                              </p:val>
                                            </p:tav>
                                          </p:tavLst>
                                        </p:anim>
                                      </p:childTnLst>
                                    </p:cTn>
                                  </p:par>
                                </p:childTnLst>
                              </p:cTn>
                            </p:par>
                            <p:par>
                              <p:cTn id="72" fill="hold">
                                <p:stCondLst>
                                  <p:cond delay="12849"/>
                                </p:stCondLst>
                                <p:childTnLst>
                                  <p:par>
                                    <p:cTn id="73" presetID="1" presetClass="entr" presetSubtype="0" fill="hold" grpId="0" nodeType="afterEffect">
                                      <p:stCondLst>
                                        <p:cond delay="0"/>
                                      </p:stCondLst>
                                      <p:iterate type="lt">
                                        <p:tmAbs val="80"/>
                                      </p:iterate>
                                      <p:childTnLst>
                                        <p:set>
                                          <p:cBhvr>
                                            <p:cTn id="7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animBg="1"/>
          <p:bldP spid="9" grpId="0" animBg="1"/>
          <p:bldP spid="10" grpId="0"/>
          <p:bldP spid="11" grpId="0"/>
          <p:bldP spid="12" grpId="0"/>
          <p:bldP spid="13" grpId="0"/>
          <p:bldP spid="15"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4926013" cy="422275"/>
          </a:xfrm>
        </p:spPr>
        <p:txBody>
          <a:bodyPr>
            <a:normAutofit fontScale="92500" lnSpcReduction="10000"/>
          </a:bodyPr>
          <a:lstStyle/>
          <a:p>
            <a:r>
              <a:rPr lang="zh-CN" altLang="en-US" b="1" dirty="0">
                <a:cs typeface="+mn-ea"/>
                <a:sym typeface="+mn-lt"/>
              </a:rPr>
              <a:t>主要措施：</a:t>
            </a:r>
            <a:r>
              <a:rPr lang="zh-CN" altLang="en-US" b="1" dirty="0">
                <a:solidFill>
                  <a:srgbClr val="C00000"/>
                </a:solidFill>
                <a:cs typeface="+mn-ea"/>
                <a:sym typeface="+mn-lt"/>
              </a:rPr>
              <a:t>开展民主评议党员</a:t>
            </a:r>
          </a:p>
          <a:p>
            <a:endParaRPr lang="zh-CN" altLang="en-US" b="1" dirty="0">
              <a:cs typeface="+mn-ea"/>
              <a:sym typeface="+mn-lt"/>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97459" y="1722741"/>
            <a:ext cx="1615140" cy="1569540"/>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1708715" y="3523340"/>
            <a:ext cx="1730172" cy="523220"/>
          </a:xfrm>
          <a:prstGeom prst="rect">
            <a:avLst/>
          </a:prstGeom>
          <a:solidFill>
            <a:srgbClr val="C00000"/>
          </a:solidFill>
        </p:spPr>
        <p:txBody>
          <a:bodyPr wrap="square" rtlCol="0">
            <a:spAutoFit/>
          </a:bodyPr>
          <a:lstStyle/>
          <a:p>
            <a:r>
              <a:rPr lang="zh-CN" altLang="en-US" sz="2800" b="1" dirty="0" smtClean="0">
                <a:solidFill>
                  <a:schemeClr val="bg1"/>
                </a:solidFill>
                <a:cs typeface="+mn-ea"/>
                <a:sym typeface="+mn-lt"/>
              </a:rPr>
              <a:t>措施之四</a:t>
            </a:r>
            <a:endParaRPr lang="zh-CN" altLang="en-US" sz="2800" b="1" dirty="0">
              <a:solidFill>
                <a:schemeClr val="bg1"/>
              </a:solidFill>
              <a:cs typeface="+mn-ea"/>
              <a:sym typeface="+mn-lt"/>
            </a:endParaRPr>
          </a:p>
        </p:txBody>
      </p:sp>
      <p:sp>
        <p:nvSpPr>
          <p:cNvPr id="5" name="文本框 4"/>
          <p:cNvSpPr txBox="1"/>
          <p:nvPr/>
        </p:nvSpPr>
        <p:spPr>
          <a:xfrm>
            <a:off x="1813332" y="4277619"/>
            <a:ext cx="1415772" cy="461665"/>
          </a:xfrm>
          <a:prstGeom prst="rect">
            <a:avLst/>
          </a:prstGeom>
          <a:noFill/>
        </p:spPr>
        <p:txBody>
          <a:bodyPr wrap="none" rtlCol="0">
            <a:spAutoFit/>
          </a:bodyPr>
          <a:lstStyle/>
          <a:p>
            <a:r>
              <a:rPr lang="zh-CN" altLang="en-US" sz="2400" b="1" dirty="0" smtClean="0">
                <a:solidFill>
                  <a:srgbClr val="C00000"/>
                </a:solidFill>
                <a:cs typeface="+mn-ea"/>
                <a:sym typeface="+mn-lt"/>
              </a:rPr>
              <a:t>民主评议</a:t>
            </a:r>
            <a:endParaRPr lang="zh-CN" altLang="en-US" sz="2400" b="1" dirty="0">
              <a:solidFill>
                <a:srgbClr val="C00000"/>
              </a:solidFill>
              <a:cs typeface="+mn-ea"/>
              <a:sym typeface="+mn-lt"/>
            </a:endParaRPr>
          </a:p>
        </p:txBody>
      </p:sp>
      <p:sp>
        <p:nvSpPr>
          <p:cNvPr id="6" name="文本框 5"/>
          <p:cNvSpPr txBox="1"/>
          <p:nvPr/>
        </p:nvSpPr>
        <p:spPr>
          <a:xfrm>
            <a:off x="984283" y="4739284"/>
            <a:ext cx="3262432" cy="1015663"/>
          </a:xfrm>
          <a:prstGeom prst="rect">
            <a:avLst/>
          </a:prstGeom>
          <a:noFill/>
        </p:spPr>
        <p:txBody>
          <a:bodyPr wrap="none" rtlCol="0">
            <a:spAutoFit/>
          </a:bodyPr>
          <a:lstStyle/>
          <a:p>
            <a:r>
              <a:rPr lang="zh-CN" altLang="en-US" sz="6000" b="1" dirty="0" smtClean="0">
                <a:solidFill>
                  <a:srgbClr val="C00000"/>
                </a:solidFill>
                <a:cs typeface="+mn-ea"/>
                <a:sym typeface="+mn-lt"/>
              </a:rPr>
              <a:t>开展党员</a:t>
            </a:r>
            <a:endParaRPr lang="zh-CN" altLang="en-US" sz="6000" b="1" dirty="0">
              <a:solidFill>
                <a:srgbClr val="C00000"/>
              </a:solidFill>
              <a:cs typeface="+mn-ea"/>
              <a:sym typeface="+mn-lt"/>
            </a:endParaRPr>
          </a:p>
        </p:txBody>
      </p:sp>
      <p:sp>
        <p:nvSpPr>
          <p:cNvPr id="7" name="矩形 6"/>
          <p:cNvSpPr/>
          <p:nvPr/>
        </p:nvSpPr>
        <p:spPr>
          <a:xfrm>
            <a:off x="4379493" y="1618383"/>
            <a:ext cx="4716379" cy="520513"/>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cs typeface="+mn-ea"/>
                <a:sym typeface="+mn-lt"/>
              </a:rPr>
              <a:t>召开全体党员会议，组织党员开展民主评议</a:t>
            </a:r>
            <a:endParaRPr lang="zh-CN" altLang="en-US" b="1" dirty="0">
              <a:solidFill>
                <a:schemeClr val="bg1"/>
              </a:solidFill>
              <a:cs typeface="+mn-ea"/>
              <a:sym typeface="+mn-lt"/>
            </a:endParaRPr>
          </a:p>
        </p:txBody>
      </p:sp>
      <p:sp>
        <p:nvSpPr>
          <p:cNvPr id="8" name="矩形 7"/>
          <p:cNvSpPr/>
          <p:nvPr/>
        </p:nvSpPr>
        <p:spPr>
          <a:xfrm>
            <a:off x="9408693" y="1621860"/>
            <a:ext cx="1672385" cy="513135"/>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rgbClr val="C00000"/>
                </a:solidFill>
                <a:cs typeface="+mn-ea"/>
                <a:sym typeface="+mn-lt"/>
              </a:rPr>
              <a:t>以支部为单位</a:t>
            </a:r>
            <a:endParaRPr lang="zh-CN" altLang="en-US" b="1" dirty="0">
              <a:solidFill>
                <a:srgbClr val="C00000"/>
              </a:solidFill>
              <a:cs typeface="+mn-ea"/>
              <a:sym typeface="+mn-lt"/>
            </a:endParaRPr>
          </a:p>
        </p:txBody>
      </p:sp>
      <p:sp>
        <p:nvSpPr>
          <p:cNvPr id="9" name="矩形 8"/>
          <p:cNvSpPr/>
          <p:nvPr/>
        </p:nvSpPr>
        <p:spPr>
          <a:xfrm>
            <a:off x="4372073" y="2394285"/>
            <a:ext cx="6757133" cy="243721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10" name="矩形 9"/>
          <p:cNvSpPr/>
          <p:nvPr/>
        </p:nvSpPr>
        <p:spPr>
          <a:xfrm>
            <a:off x="4294843" y="5017129"/>
            <a:ext cx="7123122" cy="707886"/>
          </a:xfrm>
          <a:prstGeom prst="rect">
            <a:avLst/>
          </a:prstGeom>
          <a:ln w="19050">
            <a:noFill/>
          </a:ln>
        </p:spPr>
        <p:txBody>
          <a:bodyPr wrap="square">
            <a:spAutoFit/>
          </a:bodyPr>
          <a:lstStyle/>
          <a:p>
            <a:r>
              <a:rPr lang="en-US" altLang="zh-CN" sz="2000" b="1" dirty="0">
                <a:solidFill>
                  <a:srgbClr val="C00000"/>
                </a:solidFill>
                <a:cs typeface="+mn-ea"/>
                <a:sym typeface="+mn-lt"/>
              </a:rPr>
              <a:t>【</a:t>
            </a:r>
            <a:r>
              <a:rPr lang="zh-CN" altLang="en-US" sz="2000" b="1" dirty="0">
                <a:solidFill>
                  <a:srgbClr val="C00000"/>
                </a:solidFill>
                <a:cs typeface="+mn-ea"/>
                <a:sym typeface="+mn-lt"/>
              </a:rPr>
              <a:t>方案</a:t>
            </a:r>
            <a:r>
              <a:rPr lang="en-US" altLang="zh-CN" sz="2000" b="1" dirty="0" smtClean="0">
                <a:solidFill>
                  <a:srgbClr val="C00000"/>
                </a:solidFill>
                <a:cs typeface="+mn-ea"/>
                <a:sym typeface="+mn-lt"/>
              </a:rPr>
              <a:t>】</a:t>
            </a:r>
            <a:r>
              <a:rPr lang="zh-CN" altLang="en-US" sz="2000" b="1" dirty="0" smtClean="0">
                <a:solidFill>
                  <a:srgbClr val="C00000"/>
                </a:solidFill>
                <a:cs typeface="+mn-ea"/>
                <a:sym typeface="+mn-lt"/>
              </a:rPr>
              <a:t>提出：</a:t>
            </a:r>
            <a:r>
              <a:rPr lang="zh-CN" altLang="en-US" sz="2000" dirty="0" smtClean="0">
                <a:cs typeface="+mn-ea"/>
                <a:sym typeface="+mn-lt"/>
              </a:rPr>
              <a:t>党员人数较多的党支部，个人自评和党员互评可分党小组进行。</a:t>
            </a:r>
            <a:endParaRPr lang="zh-CN" altLang="en-US" sz="2000" dirty="0">
              <a:cs typeface="+mn-ea"/>
              <a:sym typeface="+mn-lt"/>
            </a:endParaRPr>
          </a:p>
        </p:txBody>
      </p:sp>
      <p:grpSp>
        <p:nvGrpSpPr>
          <p:cNvPr id="11" name="组合 10"/>
          <p:cNvGrpSpPr/>
          <p:nvPr/>
        </p:nvGrpSpPr>
        <p:grpSpPr>
          <a:xfrm>
            <a:off x="4617816" y="2550511"/>
            <a:ext cx="6463262" cy="646331"/>
            <a:chOff x="4617816" y="2550511"/>
            <a:chExt cx="6463262" cy="646331"/>
          </a:xfrm>
        </p:grpSpPr>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617816" y="2596315"/>
              <a:ext cx="399354" cy="388079"/>
            </a:xfrm>
            <a:prstGeom prst="rect">
              <a:avLst/>
            </a:prstGeom>
            <a:noFill/>
            <a:effectLst/>
            <a:extLst>
              <a:ext uri="{909E8E84-426E-40DD-AFC4-6F175D3DCCD1}">
                <a14:hiddenFill xmlns:a14="http://schemas.microsoft.com/office/drawing/2010/main">
                  <a:solidFill>
                    <a:srgbClr val="FFFFFF"/>
                  </a:solidFill>
                </a14:hiddenFill>
              </a:ext>
            </a:extLst>
          </p:spPr>
        </p:pic>
        <p:sp>
          <p:nvSpPr>
            <p:cNvPr id="13" name="矩形 12"/>
            <p:cNvSpPr/>
            <p:nvPr/>
          </p:nvSpPr>
          <p:spPr>
            <a:xfrm>
              <a:off x="5045243" y="2550511"/>
              <a:ext cx="6035835" cy="646331"/>
            </a:xfrm>
            <a:prstGeom prst="rect">
              <a:avLst/>
            </a:prstGeom>
          </p:spPr>
          <p:txBody>
            <a:bodyPr wrap="square">
              <a:spAutoFit/>
            </a:bodyPr>
            <a:lstStyle/>
            <a:p>
              <a:r>
                <a:rPr lang="zh-CN" altLang="en-US" dirty="0" smtClean="0">
                  <a:cs typeface="+mn-ea"/>
                  <a:sym typeface="+mn-lt"/>
                </a:rPr>
                <a:t>对照党员标准，按照个人自评、党员互评、民主测评、组织评定的程序进行评议</a:t>
              </a:r>
              <a:endParaRPr lang="zh-CN" altLang="en-US" dirty="0">
                <a:cs typeface="+mn-ea"/>
                <a:sym typeface="+mn-lt"/>
              </a:endParaRPr>
            </a:p>
          </p:txBody>
        </p:sp>
      </p:grpSp>
      <p:grpSp>
        <p:nvGrpSpPr>
          <p:cNvPr id="14" name="组合 13"/>
          <p:cNvGrpSpPr/>
          <p:nvPr/>
        </p:nvGrpSpPr>
        <p:grpSpPr>
          <a:xfrm>
            <a:off x="4637403" y="3293094"/>
            <a:ext cx="6178981" cy="407752"/>
            <a:chOff x="4637403" y="3293094"/>
            <a:chExt cx="6178981" cy="407752"/>
          </a:xfrm>
        </p:grpSpPr>
        <p:pic>
          <p:nvPicPr>
            <p:cNvPr id="15"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637403" y="3293094"/>
              <a:ext cx="399354" cy="388079"/>
            </a:xfrm>
            <a:prstGeom prst="rect">
              <a:avLst/>
            </a:prstGeom>
            <a:noFill/>
            <a:effectLst/>
            <a:extLst>
              <a:ext uri="{909E8E84-426E-40DD-AFC4-6F175D3DCCD1}">
                <a14:hiddenFill xmlns:a14="http://schemas.microsoft.com/office/drawing/2010/main">
                  <a:solidFill>
                    <a:srgbClr val="FFFFFF"/>
                  </a:solidFill>
                </a14:hiddenFill>
              </a:ext>
            </a:extLst>
          </p:spPr>
        </p:pic>
        <p:sp>
          <p:nvSpPr>
            <p:cNvPr id="16" name="矩形 15"/>
            <p:cNvSpPr/>
            <p:nvPr/>
          </p:nvSpPr>
          <p:spPr>
            <a:xfrm>
              <a:off x="5064830" y="3331514"/>
              <a:ext cx="5751554" cy="369332"/>
            </a:xfrm>
            <a:prstGeom prst="rect">
              <a:avLst/>
            </a:prstGeom>
          </p:spPr>
          <p:txBody>
            <a:bodyPr wrap="square">
              <a:spAutoFit/>
            </a:bodyPr>
            <a:lstStyle/>
            <a:p>
              <a:r>
                <a:rPr lang="zh-CN" altLang="en-US" dirty="0" smtClean="0">
                  <a:cs typeface="+mn-ea"/>
                  <a:sym typeface="+mn-lt"/>
                </a:rPr>
                <a:t>结合民主评议，支部班子成员要与每名党员谈心谈话</a:t>
              </a:r>
              <a:endParaRPr lang="zh-CN" altLang="en-US" dirty="0">
                <a:cs typeface="+mn-ea"/>
                <a:sym typeface="+mn-lt"/>
              </a:endParaRPr>
            </a:p>
          </p:txBody>
        </p:sp>
      </p:grpSp>
      <p:grpSp>
        <p:nvGrpSpPr>
          <p:cNvPr id="17" name="组合 16"/>
          <p:cNvGrpSpPr/>
          <p:nvPr/>
        </p:nvGrpSpPr>
        <p:grpSpPr>
          <a:xfrm>
            <a:off x="4665935" y="3879032"/>
            <a:ext cx="6415143" cy="923330"/>
            <a:chOff x="4665935" y="3879032"/>
            <a:chExt cx="6415143" cy="923330"/>
          </a:xfrm>
        </p:grpSpPr>
        <p:pic>
          <p:nvPicPr>
            <p:cNvPr id="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665935" y="4009057"/>
              <a:ext cx="399354" cy="388079"/>
            </a:xfrm>
            <a:prstGeom prst="rect">
              <a:avLst/>
            </a:prstGeom>
            <a:noFill/>
            <a:effectLst/>
            <a:extLst>
              <a:ext uri="{909E8E84-426E-40DD-AFC4-6F175D3DCCD1}">
                <a14:hiddenFill xmlns:a14="http://schemas.microsoft.com/office/drawing/2010/main">
                  <a:solidFill>
                    <a:srgbClr val="FFFFFF"/>
                  </a:solidFill>
                </a14:hiddenFill>
              </a:ext>
            </a:extLst>
          </p:spPr>
        </p:pic>
        <p:sp>
          <p:nvSpPr>
            <p:cNvPr id="19" name="矩形 18"/>
            <p:cNvSpPr/>
            <p:nvPr/>
          </p:nvSpPr>
          <p:spPr>
            <a:xfrm>
              <a:off x="5081330" y="3879032"/>
              <a:ext cx="5999748" cy="923330"/>
            </a:xfrm>
            <a:prstGeom prst="rect">
              <a:avLst/>
            </a:prstGeom>
          </p:spPr>
          <p:txBody>
            <a:bodyPr wrap="square">
              <a:spAutoFit/>
            </a:bodyPr>
            <a:lstStyle/>
            <a:p>
              <a:r>
                <a:rPr lang="zh-CN" altLang="en-US" dirty="0" smtClean="0">
                  <a:cs typeface="+mn-ea"/>
                  <a:sym typeface="+mn-lt"/>
                </a:rPr>
                <a:t>党支部综合民主评议情况和党员日常表现，确定评议等次，对优秀党员予以表扬；对有不合格表现的党员，区别情况给予组织处置。</a:t>
              </a:r>
              <a:endParaRPr lang="zh-CN" altLang="en-US" dirty="0">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42"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4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2699"/>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Effect transition="in" filter="fade">
                                          <p:cBhvr>
                                            <p:cTn id="29" dur="1000"/>
                                            <p:tgtEl>
                                              <p:spTgt spid="6"/>
                                            </p:tgtEl>
                                          </p:cBhvr>
                                        </p:animEffect>
                                      </p:childTnLst>
                                    </p:cTn>
                                  </p:par>
                                </p:childTnLst>
                              </p:cTn>
                            </p:par>
                            <p:par>
                              <p:cTn id="30" fill="hold">
                                <p:stCondLst>
                                  <p:cond delay="3699"/>
                                </p:stCondLst>
                                <p:childTnLst>
                                  <p:par>
                                    <p:cTn id="31" presetID="2" presetClass="entr" presetSubtype="2" fill="hold" grpId="0" nodeType="afterEffect" p14:presetBounceEnd="33000">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14:bounceEnd="33000">
                                          <p:cBhvr additive="base">
                                            <p:cTn id="33" dur="1250" fill="hold"/>
                                            <p:tgtEl>
                                              <p:spTgt spid="7"/>
                                            </p:tgtEl>
                                            <p:attrNameLst>
                                              <p:attrName>ppt_x</p:attrName>
                                            </p:attrNameLst>
                                          </p:cBhvr>
                                          <p:tavLst>
                                            <p:tav tm="0">
                                              <p:val>
                                                <p:strVal val="1+#ppt_w/2"/>
                                              </p:val>
                                            </p:tav>
                                            <p:tav tm="100000">
                                              <p:val>
                                                <p:strVal val="#ppt_x"/>
                                              </p:val>
                                            </p:tav>
                                          </p:tavLst>
                                        </p:anim>
                                        <p:anim calcmode="lin" valueType="num" p14:bounceEnd="33000">
                                          <p:cBhvr additive="base">
                                            <p:cTn id="34" dur="1250" fill="hold"/>
                                            <p:tgtEl>
                                              <p:spTgt spid="7"/>
                                            </p:tgtEl>
                                            <p:attrNameLst>
                                              <p:attrName>ppt_y</p:attrName>
                                            </p:attrNameLst>
                                          </p:cBhvr>
                                          <p:tavLst>
                                            <p:tav tm="0">
                                              <p:val>
                                                <p:strVal val="#ppt_y"/>
                                              </p:val>
                                            </p:tav>
                                            <p:tav tm="100000">
                                              <p:val>
                                                <p:strVal val="#ppt_y"/>
                                              </p:val>
                                            </p:tav>
                                          </p:tavLst>
                                        </p:anim>
                                      </p:childTnLst>
                                    </p:cTn>
                                  </p:par>
                                </p:childTnLst>
                              </p:cTn>
                            </p:par>
                            <p:par>
                              <p:cTn id="35" fill="hold">
                                <p:stCondLst>
                                  <p:cond delay="5199"/>
                                </p:stCondLst>
                                <p:childTnLst>
                                  <p:par>
                                    <p:cTn id="36" presetID="2" presetClass="entr" presetSubtype="2" fill="hold" grpId="0" nodeType="afterEffect" p14:presetBounceEnd="33000">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14:bounceEnd="33000">
                                          <p:cBhvr additive="base">
                                            <p:cTn id="38" dur="1250" fill="hold"/>
                                            <p:tgtEl>
                                              <p:spTgt spid="8"/>
                                            </p:tgtEl>
                                            <p:attrNameLst>
                                              <p:attrName>ppt_x</p:attrName>
                                            </p:attrNameLst>
                                          </p:cBhvr>
                                          <p:tavLst>
                                            <p:tav tm="0">
                                              <p:val>
                                                <p:strVal val="1+#ppt_w/2"/>
                                              </p:val>
                                            </p:tav>
                                            <p:tav tm="100000">
                                              <p:val>
                                                <p:strVal val="#ppt_x"/>
                                              </p:val>
                                            </p:tav>
                                          </p:tavLst>
                                        </p:anim>
                                        <p:anim calcmode="lin" valueType="num" p14:bounceEnd="33000">
                                          <p:cBhvr additive="base">
                                            <p:cTn id="39" dur="1250" fill="hold"/>
                                            <p:tgtEl>
                                              <p:spTgt spid="8"/>
                                            </p:tgtEl>
                                            <p:attrNameLst>
                                              <p:attrName>ppt_y</p:attrName>
                                            </p:attrNameLst>
                                          </p:cBhvr>
                                          <p:tavLst>
                                            <p:tav tm="0">
                                              <p:val>
                                                <p:strVal val="#ppt_y"/>
                                              </p:val>
                                            </p:tav>
                                            <p:tav tm="100000">
                                              <p:val>
                                                <p:strVal val="#ppt_y"/>
                                              </p:val>
                                            </p:tav>
                                          </p:tavLst>
                                        </p:anim>
                                      </p:childTnLst>
                                    </p:cTn>
                                  </p:par>
                                </p:childTnLst>
                              </p:cTn>
                            </p:par>
                            <p:par>
                              <p:cTn id="40" fill="hold">
                                <p:stCondLst>
                                  <p:cond delay="6699"/>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500" fill="hold"/>
                                            <p:tgtEl>
                                              <p:spTgt spid="9"/>
                                            </p:tgtEl>
                                            <p:attrNameLst>
                                              <p:attrName>ppt_w</p:attrName>
                                            </p:attrNameLst>
                                          </p:cBhvr>
                                          <p:tavLst>
                                            <p:tav tm="0">
                                              <p:val>
                                                <p:fltVal val="0"/>
                                              </p:val>
                                            </p:tav>
                                            <p:tav tm="100000">
                                              <p:val>
                                                <p:strVal val="#ppt_w"/>
                                              </p:val>
                                            </p:tav>
                                          </p:tavLst>
                                        </p:anim>
                                        <p:anim calcmode="lin" valueType="num">
                                          <p:cBhvr>
                                            <p:cTn id="44" dur="1500" fill="hold"/>
                                            <p:tgtEl>
                                              <p:spTgt spid="9"/>
                                            </p:tgtEl>
                                            <p:attrNameLst>
                                              <p:attrName>ppt_h</p:attrName>
                                            </p:attrNameLst>
                                          </p:cBhvr>
                                          <p:tavLst>
                                            <p:tav tm="0">
                                              <p:val>
                                                <p:fltVal val="0"/>
                                              </p:val>
                                            </p:tav>
                                            <p:tav tm="100000">
                                              <p:val>
                                                <p:strVal val="#ppt_h"/>
                                              </p:val>
                                            </p:tav>
                                          </p:tavLst>
                                        </p:anim>
                                        <p:animEffect transition="in" filter="fade">
                                          <p:cBhvr>
                                            <p:cTn id="45" dur="1500"/>
                                            <p:tgtEl>
                                              <p:spTgt spid="9"/>
                                            </p:tgtEl>
                                          </p:cBhvr>
                                        </p:animEffect>
                                      </p:childTnLst>
                                    </p:cTn>
                                  </p:par>
                                </p:childTnLst>
                              </p:cTn>
                            </p:par>
                            <p:par>
                              <p:cTn id="46" fill="hold">
                                <p:stCondLst>
                                  <p:cond delay="8199"/>
                                </p:stCondLst>
                                <p:childTnLst>
                                  <p:par>
                                    <p:cTn id="47" presetID="42" presetClass="entr" presetSubtype="0"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750"/>
                                            <p:tgtEl>
                                              <p:spTgt spid="11"/>
                                            </p:tgtEl>
                                          </p:cBhvr>
                                        </p:animEffect>
                                        <p:anim calcmode="lin" valueType="num">
                                          <p:cBhvr>
                                            <p:cTn id="50" dur="750" fill="hold"/>
                                            <p:tgtEl>
                                              <p:spTgt spid="11"/>
                                            </p:tgtEl>
                                            <p:attrNameLst>
                                              <p:attrName>ppt_x</p:attrName>
                                            </p:attrNameLst>
                                          </p:cBhvr>
                                          <p:tavLst>
                                            <p:tav tm="0">
                                              <p:val>
                                                <p:strVal val="#ppt_x"/>
                                              </p:val>
                                            </p:tav>
                                            <p:tav tm="100000">
                                              <p:val>
                                                <p:strVal val="#ppt_x"/>
                                              </p:val>
                                            </p:tav>
                                          </p:tavLst>
                                        </p:anim>
                                        <p:anim calcmode="lin" valueType="num">
                                          <p:cBhvr>
                                            <p:cTn id="51" dur="750" fill="hold"/>
                                            <p:tgtEl>
                                              <p:spTgt spid="11"/>
                                            </p:tgtEl>
                                            <p:attrNameLst>
                                              <p:attrName>ppt_y</p:attrName>
                                            </p:attrNameLst>
                                          </p:cBhvr>
                                          <p:tavLst>
                                            <p:tav tm="0">
                                              <p:val>
                                                <p:strVal val="#ppt_y+.1"/>
                                              </p:val>
                                            </p:tav>
                                            <p:tav tm="100000">
                                              <p:val>
                                                <p:strVal val="#ppt_y"/>
                                              </p:val>
                                            </p:tav>
                                          </p:tavLst>
                                        </p:anim>
                                      </p:childTnLst>
                                    </p:cTn>
                                  </p:par>
                                </p:childTnLst>
                              </p:cTn>
                            </p:par>
                            <p:par>
                              <p:cTn id="52" fill="hold">
                                <p:stCondLst>
                                  <p:cond delay="9199"/>
                                </p:stCondLst>
                                <p:childTnLst>
                                  <p:par>
                                    <p:cTn id="53" presetID="42" presetClass="entr" presetSubtype="0"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750"/>
                                            <p:tgtEl>
                                              <p:spTgt spid="14"/>
                                            </p:tgtEl>
                                          </p:cBhvr>
                                        </p:animEffect>
                                        <p:anim calcmode="lin" valueType="num">
                                          <p:cBhvr>
                                            <p:cTn id="56" dur="750" fill="hold"/>
                                            <p:tgtEl>
                                              <p:spTgt spid="14"/>
                                            </p:tgtEl>
                                            <p:attrNameLst>
                                              <p:attrName>ppt_x</p:attrName>
                                            </p:attrNameLst>
                                          </p:cBhvr>
                                          <p:tavLst>
                                            <p:tav tm="0">
                                              <p:val>
                                                <p:strVal val="#ppt_x"/>
                                              </p:val>
                                            </p:tav>
                                            <p:tav tm="100000">
                                              <p:val>
                                                <p:strVal val="#ppt_x"/>
                                              </p:val>
                                            </p:tav>
                                          </p:tavLst>
                                        </p:anim>
                                        <p:anim calcmode="lin" valueType="num">
                                          <p:cBhvr>
                                            <p:cTn id="57" dur="7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10199"/>
                                </p:stCondLst>
                                <p:childTnLst>
                                  <p:par>
                                    <p:cTn id="59" presetID="42" presetClass="entr" presetSubtype="0"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750"/>
                                            <p:tgtEl>
                                              <p:spTgt spid="17"/>
                                            </p:tgtEl>
                                          </p:cBhvr>
                                        </p:animEffect>
                                        <p:anim calcmode="lin" valueType="num">
                                          <p:cBhvr>
                                            <p:cTn id="62" dur="750" fill="hold"/>
                                            <p:tgtEl>
                                              <p:spTgt spid="17"/>
                                            </p:tgtEl>
                                            <p:attrNameLst>
                                              <p:attrName>ppt_x</p:attrName>
                                            </p:attrNameLst>
                                          </p:cBhvr>
                                          <p:tavLst>
                                            <p:tav tm="0">
                                              <p:val>
                                                <p:strVal val="#ppt_x"/>
                                              </p:val>
                                            </p:tav>
                                            <p:tav tm="100000">
                                              <p:val>
                                                <p:strVal val="#ppt_x"/>
                                              </p:val>
                                            </p:tav>
                                          </p:tavLst>
                                        </p:anim>
                                        <p:anim calcmode="lin" valueType="num">
                                          <p:cBhvr>
                                            <p:cTn id="63" dur="75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11199"/>
                                </p:stCondLst>
                                <p:childTnLst>
                                  <p:par>
                                    <p:cTn id="65" presetID="1" presetClass="entr" presetSubtype="0" fill="hold" grpId="0" nodeType="afterEffect">
                                      <p:stCondLst>
                                        <p:cond delay="0"/>
                                      </p:stCondLst>
                                      <p:iterate type="lt">
                                        <p:tmAbs val="80"/>
                                      </p:iterate>
                                      <p:childTnLst>
                                        <p:set>
                                          <p:cBhvr>
                                            <p:cTn id="6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animBg="1"/>
          <p:bldP spid="9" grpId="0" animBg="1"/>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42"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4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2699"/>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Effect transition="in" filter="fade">
                                          <p:cBhvr>
                                            <p:cTn id="29" dur="1000"/>
                                            <p:tgtEl>
                                              <p:spTgt spid="6"/>
                                            </p:tgtEl>
                                          </p:cBhvr>
                                        </p:animEffect>
                                      </p:childTnLst>
                                    </p:cTn>
                                  </p:par>
                                </p:childTnLst>
                              </p:cTn>
                            </p:par>
                            <p:par>
                              <p:cTn id="30" fill="hold">
                                <p:stCondLst>
                                  <p:cond delay="3699"/>
                                </p:stCondLst>
                                <p:childTnLst>
                                  <p:par>
                                    <p:cTn id="31" presetID="2" presetClass="entr" presetSubtype="2"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250" fill="hold"/>
                                            <p:tgtEl>
                                              <p:spTgt spid="7"/>
                                            </p:tgtEl>
                                            <p:attrNameLst>
                                              <p:attrName>ppt_x</p:attrName>
                                            </p:attrNameLst>
                                          </p:cBhvr>
                                          <p:tavLst>
                                            <p:tav tm="0">
                                              <p:val>
                                                <p:strVal val="1+#ppt_w/2"/>
                                              </p:val>
                                            </p:tav>
                                            <p:tav tm="100000">
                                              <p:val>
                                                <p:strVal val="#ppt_x"/>
                                              </p:val>
                                            </p:tav>
                                          </p:tavLst>
                                        </p:anim>
                                        <p:anim calcmode="lin" valueType="num">
                                          <p:cBhvr additive="base">
                                            <p:cTn id="34" dur="1250" fill="hold"/>
                                            <p:tgtEl>
                                              <p:spTgt spid="7"/>
                                            </p:tgtEl>
                                            <p:attrNameLst>
                                              <p:attrName>ppt_y</p:attrName>
                                            </p:attrNameLst>
                                          </p:cBhvr>
                                          <p:tavLst>
                                            <p:tav tm="0">
                                              <p:val>
                                                <p:strVal val="#ppt_y"/>
                                              </p:val>
                                            </p:tav>
                                            <p:tav tm="100000">
                                              <p:val>
                                                <p:strVal val="#ppt_y"/>
                                              </p:val>
                                            </p:tav>
                                          </p:tavLst>
                                        </p:anim>
                                      </p:childTnLst>
                                    </p:cTn>
                                  </p:par>
                                </p:childTnLst>
                              </p:cTn>
                            </p:par>
                            <p:par>
                              <p:cTn id="35" fill="hold">
                                <p:stCondLst>
                                  <p:cond delay="5199"/>
                                </p:stCondLst>
                                <p:childTnLst>
                                  <p:par>
                                    <p:cTn id="36" presetID="2" presetClass="entr" presetSubtype="2"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1250" fill="hold"/>
                                            <p:tgtEl>
                                              <p:spTgt spid="8"/>
                                            </p:tgtEl>
                                            <p:attrNameLst>
                                              <p:attrName>ppt_x</p:attrName>
                                            </p:attrNameLst>
                                          </p:cBhvr>
                                          <p:tavLst>
                                            <p:tav tm="0">
                                              <p:val>
                                                <p:strVal val="1+#ppt_w/2"/>
                                              </p:val>
                                            </p:tav>
                                            <p:tav tm="100000">
                                              <p:val>
                                                <p:strVal val="#ppt_x"/>
                                              </p:val>
                                            </p:tav>
                                          </p:tavLst>
                                        </p:anim>
                                        <p:anim calcmode="lin" valueType="num">
                                          <p:cBhvr additive="base">
                                            <p:cTn id="39" dur="1250" fill="hold"/>
                                            <p:tgtEl>
                                              <p:spTgt spid="8"/>
                                            </p:tgtEl>
                                            <p:attrNameLst>
                                              <p:attrName>ppt_y</p:attrName>
                                            </p:attrNameLst>
                                          </p:cBhvr>
                                          <p:tavLst>
                                            <p:tav tm="0">
                                              <p:val>
                                                <p:strVal val="#ppt_y"/>
                                              </p:val>
                                            </p:tav>
                                            <p:tav tm="100000">
                                              <p:val>
                                                <p:strVal val="#ppt_y"/>
                                              </p:val>
                                            </p:tav>
                                          </p:tavLst>
                                        </p:anim>
                                      </p:childTnLst>
                                    </p:cTn>
                                  </p:par>
                                </p:childTnLst>
                              </p:cTn>
                            </p:par>
                            <p:par>
                              <p:cTn id="40" fill="hold">
                                <p:stCondLst>
                                  <p:cond delay="6699"/>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500" fill="hold"/>
                                            <p:tgtEl>
                                              <p:spTgt spid="9"/>
                                            </p:tgtEl>
                                            <p:attrNameLst>
                                              <p:attrName>ppt_w</p:attrName>
                                            </p:attrNameLst>
                                          </p:cBhvr>
                                          <p:tavLst>
                                            <p:tav tm="0">
                                              <p:val>
                                                <p:fltVal val="0"/>
                                              </p:val>
                                            </p:tav>
                                            <p:tav tm="100000">
                                              <p:val>
                                                <p:strVal val="#ppt_w"/>
                                              </p:val>
                                            </p:tav>
                                          </p:tavLst>
                                        </p:anim>
                                        <p:anim calcmode="lin" valueType="num">
                                          <p:cBhvr>
                                            <p:cTn id="44" dur="1500" fill="hold"/>
                                            <p:tgtEl>
                                              <p:spTgt spid="9"/>
                                            </p:tgtEl>
                                            <p:attrNameLst>
                                              <p:attrName>ppt_h</p:attrName>
                                            </p:attrNameLst>
                                          </p:cBhvr>
                                          <p:tavLst>
                                            <p:tav tm="0">
                                              <p:val>
                                                <p:fltVal val="0"/>
                                              </p:val>
                                            </p:tav>
                                            <p:tav tm="100000">
                                              <p:val>
                                                <p:strVal val="#ppt_h"/>
                                              </p:val>
                                            </p:tav>
                                          </p:tavLst>
                                        </p:anim>
                                        <p:animEffect transition="in" filter="fade">
                                          <p:cBhvr>
                                            <p:cTn id="45" dur="1500"/>
                                            <p:tgtEl>
                                              <p:spTgt spid="9"/>
                                            </p:tgtEl>
                                          </p:cBhvr>
                                        </p:animEffect>
                                      </p:childTnLst>
                                    </p:cTn>
                                  </p:par>
                                </p:childTnLst>
                              </p:cTn>
                            </p:par>
                            <p:par>
                              <p:cTn id="46" fill="hold">
                                <p:stCondLst>
                                  <p:cond delay="8199"/>
                                </p:stCondLst>
                                <p:childTnLst>
                                  <p:par>
                                    <p:cTn id="47" presetID="42" presetClass="entr" presetSubtype="0"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750"/>
                                            <p:tgtEl>
                                              <p:spTgt spid="11"/>
                                            </p:tgtEl>
                                          </p:cBhvr>
                                        </p:animEffect>
                                        <p:anim calcmode="lin" valueType="num">
                                          <p:cBhvr>
                                            <p:cTn id="50" dur="750" fill="hold"/>
                                            <p:tgtEl>
                                              <p:spTgt spid="11"/>
                                            </p:tgtEl>
                                            <p:attrNameLst>
                                              <p:attrName>ppt_x</p:attrName>
                                            </p:attrNameLst>
                                          </p:cBhvr>
                                          <p:tavLst>
                                            <p:tav tm="0">
                                              <p:val>
                                                <p:strVal val="#ppt_x"/>
                                              </p:val>
                                            </p:tav>
                                            <p:tav tm="100000">
                                              <p:val>
                                                <p:strVal val="#ppt_x"/>
                                              </p:val>
                                            </p:tav>
                                          </p:tavLst>
                                        </p:anim>
                                        <p:anim calcmode="lin" valueType="num">
                                          <p:cBhvr>
                                            <p:cTn id="51" dur="750" fill="hold"/>
                                            <p:tgtEl>
                                              <p:spTgt spid="11"/>
                                            </p:tgtEl>
                                            <p:attrNameLst>
                                              <p:attrName>ppt_y</p:attrName>
                                            </p:attrNameLst>
                                          </p:cBhvr>
                                          <p:tavLst>
                                            <p:tav tm="0">
                                              <p:val>
                                                <p:strVal val="#ppt_y+.1"/>
                                              </p:val>
                                            </p:tav>
                                            <p:tav tm="100000">
                                              <p:val>
                                                <p:strVal val="#ppt_y"/>
                                              </p:val>
                                            </p:tav>
                                          </p:tavLst>
                                        </p:anim>
                                      </p:childTnLst>
                                    </p:cTn>
                                  </p:par>
                                </p:childTnLst>
                              </p:cTn>
                            </p:par>
                            <p:par>
                              <p:cTn id="52" fill="hold">
                                <p:stCondLst>
                                  <p:cond delay="9199"/>
                                </p:stCondLst>
                                <p:childTnLst>
                                  <p:par>
                                    <p:cTn id="53" presetID="42" presetClass="entr" presetSubtype="0"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750"/>
                                            <p:tgtEl>
                                              <p:spTgt spid="14"/>
                                            </p:tgtEl>
                                          </p:cBhvr>
                                        </p:animEffect>
                                        <p:anim calcmode="lin" valueType="num">
                                          <p:cBhvr>
                                            <p:cTn id="56" dur="750" fill="hold"/>
                                            <p:tgtEl>
                                              <p:spTgt spid="14"/>
                                            </p:tgtEl>
                                            <p:attrNameLst>
                                              <p:attrName>ppt_x</p:attrName>
                                            </p:attrNameLst>
                                          </p:cBhvr>
                                          <p:tavLst>
                                            <p:tav tm="0">
                                              <p:val>
                                                <p:strVal val="#ppt_x"/>
                                              </p:val>
                                            </p:tav>
                                            <p:tav tm="100000">
                                              <p:val>
                                                <p:strVal val="#ppt_x"/>
                                              </p:val>
                                            </p:tav>
                                          </p:tavLst>
                                        </p:anim>
                                        <p:anim calcmode="lin" valueType="num">
                                          <p:cBhvr>
                                            <p:cTn id="57" dur="7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10199"/>
                                </p:stCondLst>
                                <p:childTnLst>
                                  <p:par>
                                    <p:cTn id="59" presetID="42" presetClass="entr" presetSubtype="0"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750"/>
                                            <p:tgtEl>
                                              <p:spTgt spid="17"/>
                                            </p:tgtEl>
                                          </p:cBhvr>
                                        </p:animEffect>
                                        <p:anim calcmode="lin" valueType="num">
                                          <p:cBhvr>
                                            <p:cTn id="62" dur="750" fill="hold"/>
                                            <p:tgtEl>
                                              <p:spTgt spid="17"/>
                                            </p:tgtEl>
                                            <p:attrNameLst>
                                              <p:attrName>ppt_x</p:attrName>
                                            </p:attrNameLst>
                                          </p:cBhvr>
                                          <p:tavLst>
                                            <p:tav tm="0">
                                              <p:val>
                                                <p:strVal val="#ppt_x"/>
                                              </p:val>
                                            </p:tav>
                                            <p:tav tm="100000">
                                              <p:val>
                                                <p:strVal val="#ppt_x"/>
                                              </p:val>
                                            </p:tav>
                                          </p:tavLst>
                                        </p:anim>
                                        <p:anim calcmode="lin" valueType="num">
                                          <p:cBhvr>
                                            <p:cTn id="63" dur="75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11199"/>
                                </p:stCondLst>
                                <p:childTnLst>
                                  <p:par>
                                    <p:cTn id="65" presetID="1" presetClass="entr" presetSubtype="0" fill="hold" grpId="0" nodeType="afterEffect">
                                      <p:stCondLst>
                                        <p:cond delay="0"/>
                                      </p:stCondLst>
                                      <p:iterate type="lt">
                                        <p:tmAbs val="80"/>
                                      </p:iterate>
                                      <p:childTnLst>
                                        <p:set>
                                          <p:cBhvr>
                                            <p:cTn id="6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animBg="1"/>
          <p:bldP spid="9" grpId="0" animBg="1"/>
          <p:bldP spid="10"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4740275" cy="422275"/>
          </a:xfrm>
        </p:spPr>
        <p:txBody>
          <a:bodyPr>
            <a:normAutofit fontScale="92500" lnSpcReduction="10000"/>
          </a:bodyPr>
          <a:lstStyle/>
          <a:p>
            <a:r>
              <a:rPr lang="zh-CN" altLang="en-US" b="1" dirty="0">
                <a:cs typeface="+mn-ea"/>
                <a:sym typeface="+mn-lt"/>
              </a:rPr>
              <a:t>两学一做：</a:t>
            </a:r>
            <a:r>
              <a:rPr lang="zh-CN" altLang="en-US" b="1" dirty="0">
                <a:solidFill>
                  <a:srgbClr val="C00000"/>
                </a:solidFill>
                <a:cs typeface="+mn-ea"/>
                <a:sym typeface="+mn-lt"/>
              </a:rPr>
              <a:t>立足岗位做贡献</a:t>
            </a:r>
          </a:p>
          <a:p>
            <a:endParaRPr lang="zh-CN" altLang="en-US" b="1" dirty="0">
              <a:cs typeface="+mn-ea"/>
              <a:sym typeface="+mn-lt"/>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97459" y="1722741"/>
            <a:ext cx="1615140" cy="1569540"/>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1708715" y="3523340"/>
            <a:ext cx="1730172" cy="523220"/>
          </a:xfrm>
          <a:prstGeom prst="rect">
            <a:avLst/>
          </a:prstGeom>
          <a:solidFill>
            <a:srgbClr val="C00000"/>
          </a:solidFill>
        </p:spPr>
        <p:txBody>
          <a:bodyPr wrap="square" rtlCol="0">
            <a:spAutoFit/>
          </a:bodyPr>
          <a:lstStyle/>
          <a:p>
            <a:r>
              <a:rPr lang="zh-CN" altLang="en-US" sz="2800" b="1" dirty="0" smtClean="0">
                <a:solidFill>
                  <a:schemeClr val="bg1"/>
                </a:solidFill>
                <a:cs typeface="+mn-ea"/>
                <a:sym typeface="+mn-lt"/>
              </a:rPr>
              <a:t>措施之五</a:t>
            </a:r>
            <a:endParaRPr lang="zh-CN" altLang="en-US" sz="2800" b="1" dirty="0">
              <a:solidFill>
                <a:schemeClr val="bg1"/>
              </a:solidFill>
              <a:cs typeface="+mn-ea"/>
              <a:sym typeface="+mn-lt"/>
            </a:endParaRPr>
          </a:p>
        </p:txBody>
      </p:sp>
      <p:sp>
        <p:nvSpPr>
          <p:cNvPr id="5" name="文本框 4"/>
          <p:cNvSpPr txBox="1"/>
          <p:nvPr/>
        </p:nvSpPr>
        <p:spPr>
          <a:xfrm>
            <a:off x="1813332" y="4277619"/>
            <a:ext cx="1415772" cy="461665"/>
          </a:xfrm>
          <a:prstGeom prst="rect">
            <a:avLst/>
          </a:prstGeom>
          <a:noFill/>
        </p:spPr>
        <p:txBody>
          <a:bodyPr wrap="none" rtlCol="0">
            <a:spAutoFit/>
          </a:bodyPr>
          <a:lstStyle/>
          <a:p>
            <a:r>
              <a:rPr lang="zh-CN" altLang="en-US" sz="2400" b="1" dirty="0" smtClean="0">
                <a:solidFill>
                  <a:srgbClr val="C00000"/>
                </a:solidFill>
                <a:cs typeface="+mn-ea"/>
                <a:sym typeface="+mn-lt"/>
              </a:rPr>
              <a:t>立足岗位</a:t>
            </a:r>
            <a:endParaRPr lang="zh-CN" altLang="en-US" sz="2400" b="1" dirty="0">
              <a:solidFill>
                <a:srgbClr val="C00000"/>
              </a:solidFill>
              <a:cs typeface="+mn-ea"/>
              <a:sym typeface="+mn-lt"/>
            </a:endParaRPr>
          </a:p>
        </p:txBody>
      </p:sp>
      <p:sp>
        <p:nvSpPr>
          <p:cNvPr id="6" name="文本框 5"/>
          <p:cNvSpPr txBox="1"/>
          <p:nvPr/>
        </p:nvSpPr>
        <p:spPr>
          <a:xfrm>
            <a:off x="1294179" y="4775432"/>
            <a:ext cx="2492990" cy="1015663"/>
          </a:xfrm>
          <a:prstGeom prst="rect">
            <a:avLst/>
          </a:prstGeom>
          <a:noFill/>
        </p:spPr>
        <p:txBody>
          <a:bodyPr wrap="none" rtlCol="0">
            <a:spAutoFit/>
          </a:bodyPr>
          <a:lstStyle/>
          <a:p>
            <a:r>
              <a:rPr lang="zh-CN" altLang="en-US" sz="6000" b="1" dirty="0" smtClean="0">
                <a:solidFill>
                  <a:srgbClr val="C00000"/>
                </a:solidFill>
                <a:cs typeface="+mn-ea"/>
                <a:sym typeface="+mn-lt"/>
              </a:rPr>
              <a:t>做贡献</a:t>
            </a:r>
            <a:endParaRPr lang="zh-CN" altLang="en-US" sz="6000" b="1" dirty="0">
              <a:solidFill>
                <a:srgbClr val="C00000"/>
              </a:solidFill>
              <a:cs typeface="+mn-ea"/>
              <a:sym typeface="+mn-lt"/>
            </a:endParaRPr>
          </a:p>
        </p:txBody>
      </p:sp>
      <p:sp>
        <p:nvSpPr>
          <p:cNvPr id="7" name="矩形 6"/>
          <p:cNvSpPr/>
          <p:nvPr/>
        </p:nvSpPr>
        <p:spPr>
          <a:xfrm>
            <a:off x="4372073" y="1664808"/>
            <a:ext cx="6757133" cy="369332"/>
          </a:xfrm>
          <a:prstGeom prst="rect">
            <a:avLst/>
          </a:prstGeom>
          <a:solidFill>
            <a:srgbClr val="C00000"/>
          </a:solidFill>
          <a:ln>
            <a:noFill/>
          </a:ln>
        </p:spPr>
        <p:txBody>
          <a:bodyPr wrap="square">
            <a:spAutoFit/>
          </a:bodyPr>
          <a:lstStyle/>
          <a:p>
            <a:r>
              <a:rPr lang="zh-CN" altLang="en-US" b="1" dirty="0" smtClean="0">
                <a:solidFill>
                  <a:schemeClr val="accent2">
                    <a:lumMod val="20000"/>
                    <a:lumOff val="80000"/>
                  </a:schemeClr>
                </a:solidFill>
                <a:cs typeface="+mn-ea"/>
                <a:sym typeface="+mn-lt"/>
              </a:rPr>
              <a:t>结合不同领域不同行业实际，组织引导党员立足岗位、履尽职责</a:t>
            </a:r>
            <a:endParaRPr lang="zh-CN" altLang="zh-CN" b="1" dirty="0">
              <a:solidFill>
                <a:schemeClr val="accent2">
                  <a:lumMod val="20000"/>
                  <a:lumOff val="80000"/>
                </a:schemeClr>
              </a:solidFill>
              <a:cs typeface="+mn-ea"/>
              <a:sym typeface="+mn-lt"/>
            </a:endParaRPr>
          </a:p>
        </p:txBody>
      </p:sp>
      <p:sp>
        <p:nvSpPr>
          <p:cNvPr id="8" name="矩形 7"/>
          <p:cNvSpPr/>
          <p:nvPr/>
        </p:nvSpPr>
        <p:spPr>
          <a:xfrm>
            <a:off x="4372073" y="2073674"/>
            <a:ext cx="6757133" cy="2790649"/>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 name="矩形 8"/>
          <p:cNvSpPr/>
          <p:nvPr/>
        </p:nvSpPr>
        <p:spPr>
          <a:xfrm>
            <a:off x="4467706" y="2158644"/>
            <a:ext cx="6432901" cy="369332"/>
          </a:xfrm>
          <a:prstGeom prst="rect">
            <a:avLst/>
          </a:prstGeom>
        </p:spPr>
        <p:txBody>
          <a:bodyPr wrap="square">
            <a:spAutoFit/>
          </a:bodyPr>
          <a:lstStyle/>
          <a:p>
            <a:r>
              <a:rPr lang="zh-CN" altLang="en-US" b="1" dirty="0">
                <a:solidFill>
                  <a:srgbClr val="C00000"/>
                </a:solidFill>
                <a:cs typeface="+mn-ea"/>
                <a:sym typeface="+mn-lt"/>
              </a:rPr>
              <a:t>农村、</a:t>
            </a:r>
            <a:r>
              <a:rPr lang="zh-CN" altLang="en-US" b="1" dirty="0" smtClean="0">
                <a:solidFill>
                  <a:srgbClr val="C00000"/>
                </a:solidFill>
                <a:cs typeface="+mn-ea"/>
                <a:sym typeface="+mn-lt"/>
              </a:rPr>
              <a:t>社区</a:t>
            </a:r>
            <a:r>
              <a:rPr lang="zh-CN" altLang="en-US" dirty="0" smtClean="0">
                <a:cs typeface="+mn-ea"/>
                <a:sym typeface="+mn-lt"/>
              </a:rPr>
              <a:t>，</a:t>
            </a:r>
            <a:r>
              <a:rPr lang="zh-CN" altLang="en-US" sz="1600" dirty="0" smtClean="0">
                <a:cs typeface="+mn-ea"/>
                <a:sym typeface="+mn-lt"/>
              </a:rPr>
              <a:t>重点</a:t>
            </a:r>
            <a:r>
              <a:rPr lang="zh-CN" altLang="en-US" sz="1600" dirty="0">
                <a:cs typeface="+mn-ea"/>
                <a:sym typeface="+mn-lt"/>
              </a:rPr>
              <a:t>落实党员设岗定责和承诺践诺制度</a:t>
            </a:r>
          </a:p>
        </p:txBody>
      </p:sp>
      <p:sp>
        <p:nvSpPr>
          <p:cNvPr id="10" name="矩形 9"/>
          <p:cNvSpPr/>
          <p:nvPr/>
        </p:nvSpPr>
        <p:spPr>
          <a:xfrm>
            <a:off x="4455674" y="2527492"/>
            <a:ext cx="6601340" cy="615553"/>
          </a:xfrm>
          <a:prstGeom prst="rect">
            <a:avLst/>
          </a:prstGeom>
        </p:spPr>
        <p:txBody>
          <a:bodyPr wrap="square">
            <a:spAutoFit/>
          </a:bodyPr>
          <a:lstStyle/>
          <a:p>
            <a:r>
              <a:rPr lang="zh-CN" altLang="zh-CN" b="1" dirty="0" smtClean="0">
                <a:solidFill>
                  <a:srgbClr val="C00000"/>
                </a:solidFill>
                <a:cs typeface="+mn-ea"/>
                <a:sym typeface="+mn-lt"/>
              </a:rPr>
              <a:t>国有</a:t>
            </a:r>
            <a:r>
              <a:rPr lang="zh-CN" altLang="zh-CN" b="1" dirty="0">
                <a:solidFill>
                  <a:srgbClr val="C00000"/>
                </a:solidFill>
                <a:cs typeface="+mn-ea"/>
                <a:sym typeface="+mn-lt"/>
              </a:rPr>
              <a:t>企业和非公有制企业、社会组织</a:t>
            </a:r>
            <a:r>
              <a:rPr lang="zh-CN" altLang="zh-CN" sz="1600" dirty="0">
                <a:solidFill>
                  <a:srgbClr val="C00000"/>
                </a:solidFill>
                <a:cs typeface="+mn-ea"/>
                <a:sym typeface="+mn-lt"/>
              </a:rPr>
              <a:t>，</a:t>
            </a:r>
            <a:r>
              <a:rPr lang="zh-CN" altLang="zh-CN" sz="1600" dirty="0">
                <a:cs typeface="+mn-ea"/>
                <a:sym typeface="+mn-lt"/>
              </a:rPr>
              <a:t>重点落实党员示范岗和党员责任区制度</a:t>
            </a:r>
            <a:endParaRPr lang="zh-CN" altLang="en-US" sz="1600" dirty="0">
              <a:cs typeface="+mn-ea"/>
              <a:sym typeface="+mn-lt"/>
            </a:endParaRPr>
          </a:p>
        </p:txBody>
      </p:sp>
      <p:sp>
        <p:nvSpPr>
          <p:cNvPr id="11" name="矩形 10"/>
          <p:cNvSpPr/>
          <p:nvPr/>
        </p:nvSpPr>
        <p:spPr>
          <a:xfrm>
            <a:off x="4455674" y="3168504"/>
            <a:ext cx="6601340" cy="369332"/>
          </a:xfrm>
          <a:prstGeom prst="rect">
            <a:avLst/>
          </a:prstGeom>
        </p:spPr>
        <p:txBody>
          <a:bodyPr wrap="square">
            <a:spAutoFit/>
          </a:bodyPr>
          <a:lstStyle/>
          <a:p>
            <a:r>
              <a:rPr lang="zh-CN" altLang="en-US" b="1" dirty="0">
                <a:solidFill>
                  <a:srgbClr val="C00000"/>
                </a:solidFill>
                <a:cs typeface="+mn-ea"/>
                <a:sym typeface="+mn-lt"/>
              </a:rPr>
              <a:t>窗口单位和服务行业</a:t>
            </a:r>
            <a:r>
              <a:rPr lang="zh-CN" altLang="en-US" sz="1600" dirty="0">
                <a:solidFill>
                  <a:srgbClr val="C00000"/>
                </a:solidFill>
                <a:cs typeface="+mn-ea"/>
                <a:sym typeface="+mn-lt"/>
              </a:rPr>
              <a:t>，</a:t>
            </a:r>
            <a:r>
              <a:rPr lang="zh-CN" altLang="en-US" sz="1600" dirty="0">
                <a:cs typeface="+mn-ea"/>
                <a:sym typeface="+mn-lt"/>
              </a:rPr>
              <a:t>重点落实党员挂牌上岗、亮明身份制度</a:t>
            </a:r>
          </a:p>
        </p:txBody>
      </p:sp>
      <p:sp>
        <p:nvSpPr>
          <p:cNvPr id="12" name="矩形 11"/>
          <p:cNvSpPr/>
          <p:nvPr/>
        </p:nvSpPr>
        <p:spPr>
          <a:xfrm>
            <a:off x="4455673" y="3580626"/>
            <a:ext cx="6769787" cy="615553"/>
          </a:xfrm>
          <a:prstGeom prst="rect">
            <a:avLst/>
          </a:prstGeom>
        </p:spPr>
        <p:txBody>
          <a:bodyPr wrap="square">
            <a:spAutoFit/>
          </a:bodyPr>
          <a:lstStyle/>
          <a:p>
            <a:r>
              <a:rPr lang="zh-CN" altLang="zh-CN" b="1" dirty="0">
                <a:solidFill>
                  <a:srgbClr val="C00000"/>
                </a:solidFill>
                <a:cs typeface="+mn-ea"/>
                <a:sym typeface="+mn-lt"/>
              </a:rPr>
              <a:t>机关</a:t>
            </a:r>
            <a:r>
              <a:rPr lang="zh-CN" altLang="zh-CN" b="1" dirty="0" smtClean="0">
                <a:solidFill>
                  <a:srgbClr val="C00000"/>
                </a:solidFill>
                <a:cs typeface="+mn-ea"/>
                <a:sym typeface="+mn-lt"/>
              </a:rPr>
              <a:t>事业单位</a:t>
            </a:r>
            <a:r>
              <a:rPr lang="zh-CN" altLang="zh-CN" sz="1600" dirty="0" smtClean="0">
                <a:cs typeface="+mn-ea"/>
                <a:sym typeface="+mn-lt"/>
              </a:rPr>
              <a:t>促进</a:t>
            </a:r>
            <a:r>
              <a:rPr lang="zh-CN" altLang="zh-CN" sz="1600" dirty="0">
                <a:cs typeface="+mn-ea"/>
                <a:sym typeface="+mn-lt"/>
              </a:rPr>
              <a:t>党员模范履行岗位职责，</a:t>
            </a:r>
            <a:r>
              <a:rPr lang="zh-CN" altLang="zh-CN" sz="1600" dirty="0" smtClean="0">
                <a:cs typeface="+mn-ea"/>
                <a:sym typeface="+mn-lt"/>
              </a:rPr>
              <a:t>落实到</a:t>
            </a:r>
            <a:r>
              <a:rPr lang="zh-CN" altLang="zh-CN" sz="1600" dirty="0">
                <a:cs typeface="+mn-ea"/>
                <a:sym typeface="+mn-lt"/>
              </a:rPr>
              <a:t>社区报到、直接联系服务</a:t>
            </a:r>
            <a:r>
              <a:rPr lang="zh-CN" altLang="zh-CN" sz="1600" dirty="0" smtClean="0">
                <a:cs typeface="+mn-ea"/>
                <a:sym typeface="+mn-lt"/>
              </a:rPr>
              <a:t>群众制度</a:t>
            </a:r>
            <a:endParaRPr lang="zh-CN" altLang="en-US" sz="1600" dirty="0">
              <a:cs typeface="+mn-ea"/>
              <a:sym typeface="+mn-lt"/>
            </a:endParaRPr>
          </a:p>
        </p:txBody>
      </p:sp>
      <p:sp>
        <p:nvSpPr>
          <p:cNvPr id="13" name="矩形 12"/>
          <p:cNvSpPr/>
          <p:nvPr/>
        </p:nvSpPr>
        <p:spPr>
          <a:xfrm>
            <a:off x="4467706" y="4156437"/>
            <a:ext cx="6661500" cy="615553"/>
          </a:xfrm>
          <a:prstGeom prst="rect">
            <a:avLst/>
          </a:prstGeom>
        </p:spPr>
        <p:txBody>
          <a:bodyPr wrap="square">
            <a:spAutoFit/>
          </a:bodyPr>
          <a:lstStyle/>
          <a:p>
            <a:r>
              <a:rPr lang="zh-CN" altLang="zh-CN" b="1" dirty="0">
                <a:solidFill>
                  <a:srgbClr val="C00000"/>
                </a:solidFill>
                <a:cs typeface="+mn-ea"/>
                <a:sym typeface="+mn-lt"/>
              </a:rPr>
              <a:t>学校</a:t>
            </a:r>
            <a:r>
              <a:rPr lang="zh-CN" altLang="zh-CN" dirty="0">
                <a:solidFill>
                  <a:srgbClr val="C00000"/>
                </a:solidFill>
                <a:cs typeface="+mn-ea"/>
                <a:sym typeface="+mn-lt"/>
              </a:rPr>
              <a:t>，</a:t>
            </a:r>
            <a:r>
              <a:rPr lang="zh-CN" altLang="zh-CN" sz="1600" dirty="0">
                <a:cs typeface="+mn-ea"/>
                <a:sym typeface="+mn-lt"/>
              </a:rPr>
              <a:t>重点要求党员增强党的意识，自觉爱党护党为党，敬业修德，奉献社会</a:t>
            </a:r>
            <a:endParaRPr lang="zh-CN" altLang="en-US" sz="1600" dirty="0">
              <a:cs typeface="+mn-ea"/>
              <a:sym typeface="+mn-lt"/>
            </a:endParaRPr>
          </a:p>
        </p:txBody>
      </p:sp>
      <p:sp>
        <p:nvSpPr>
          <p:cNvPr id="14" name="矩形 13"/>
          <p:cNvSpPr/>
          <p:nvPr/>
        </p:nvSpPr>
        <p:spPr>
          <a:xfrm>
            <a:off x="4372073" y="4964017"/>
            <a:ext cx="6757133" cy="707886"/>
          </a:xfrm>
          <a:prstGeom prst="rect">
            <a:avLst/>
          </a:prstGeom>
          <a:solidFill>
            <a:srgbClr val="C00000"/>
          </a:solidFill>
          <a:ln>
            <a:noFill/>
          </a:ln>
        </p:spPr>
        <p:txBody>
          <a:bodyPr wrap="square">
            <a:spAutoFit/>
          </a:bodyPr>
          <a:lstStyle/>
          <a:p>
            <a:r>
              <a:rPr lang="zh-CN" altLang="zh-CN" sz="2000" b="1" dirty="0">
                <a:solidFill>
                  <a:schemeClr val="bg1"/>
                </a:solidFill>
                <a:cs typeface="+mn-ea"/>
                <a:sym typeface="+mn-lt"/>
              </a:rPr>
              <a:t>在纪念建党</a:t>
            </a:r>
            <a:r>
              <a:rPr lang="en-US" altLang="zh-CN" sz="2000" b="1" dirty="0">
                <a:solidFill>
                  <a:schemeClr val="bg1"/>
                </a:solidFill>
                <a:cs typeface="+mn-ea"/>
                <a:sym typeface="+mn-lt"/>
              </a:rPr>
              <a:t>95</a:t>
            </a:r>
            <a:r>
              <a:rPr lang="zh-CN" altLang="zh-CN" sz="2000" b="1" dirty="0">
                <a:solidFill>
                  <a:schemeClr val="bg1"/>
                </a:solidFill>
                <a:cs typeface="+mn-ea"/>
                <a:sym typeface="+mn-lt"/>
              </a:rPr>
              <a:t>周年活动中，评选表彰优秀共产党员、优秀党务工作者、先进基层党组织。</a:t>
            </a: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42"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4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2699"/>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Effect transition="in" filter="fade">
                                      <p:cBhvr>
                                        <p:cTn id="29" dur="1000"/>
                                        <p:tgtEl>
                                          <p:spTgt spid="6"/>
                                        </p:tgtEl>
                                      </p:cBhvr>
                                    </p:animEffect>
                                  </p:childTnLst>
                                </p:cTn>
                              </p:par>
                            </p:childTnLst>
                          </p:cTn>
                        </p:par>
                        <p:par>
                          <p:cTn id="30" fill="hold">
                            <p:stCondLst>
                              <p:cond delay="3699"/>
                            </p:stCondLst>
                            <p:childTnLst>
                              <p:par>
                                <p:cTn id="31" presetID="6" presetClass="entr" presetSubtype="16"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circle(in)">
                                      <p:cBhvr>
                                        <p:cTn id="33" dur="2000"/>
                                        <p:tgtEl>
                                          <p:spTgt spid="7"/>
                                        </p:tgtEl>
                                      </p:cBhvr>
                                    </p:animEffect>
                                  </p:childTnLst>
                                </p:cTn>
                              </p:par>
                            </p:childTnLst>
                          </p:cTn>
                        </p:par>
                        <p:par>
                          <p:cTn id="34" fill="hold">
                            <p:stCondLst>
                              <p:cond delay="5699"/>
                            </p:stCondLst>
                            <p:childTnLst>
                              <p:par>
                                <p:cTn id="35" presetID="53" presetClass="entr" presetSubtype="1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1500" fill="hold"/>
                                        <p:tgtEl>
                                          <p:spTgt spid="8"/>
                                        </p:tgtEl>
                                        <p:attrNameLst>
                                          <p:attrName>ppt_w</p:attrName>
                                        </p:attrNameLst>
                                      </p:cBhvr>
                                      <p:tavLst>
                                        <p:tav tm="0">
                                          <p:val>
                                            <p:fltVal val="0"/>
                                          </p:val>
                                        </p:tav>
                                        <p:tav tm="100000">
                                          <p:val>
                                            <p:strVal val="#ppt_w"/>
                                          </p:val>
                                        </p:tav>
                                      </p:tavLst>
                                    </p:anim>
                                    <p:anim calcmode="lin" valueType="num">
                                      <p:cBhvr>
                                        <p:cTn id="38" dur="1500" fill="hold"/>
                                        <p:tgtEl>
                                          <p:spTgt spid="8"/>
                                        </p:tgtEl>
                                        <p:attrNameLst>
                                          <p:attrName>ppt_h</p:attrName>
                                        </p:attrNameLst>
                                      </p:cBhvr>
                                      <p:tavLst>
                                        <p:tav tm="0">
                                          <p:val>
                                            <p:fltVal val="0"/>
                                          </p:val>
                                        </p:tav>
                                        <p:tav tm="100000">
                                          <p:val>
                                            <p:strVal val="#ppt_h"/>
                                          </p:val>
                                        </p:tav>
                                      </p:tavLst>
                                    </p:anim>
                                    <p:animEffect transition="in" filter="fade">
                                      <p:cBhvr>
                                        <p:cTn id="39" dur="1500"/>
                                        <p:tgtEl>
                                          <p:spTgt spid="8"/>
                                        </p:tgtEl>
                                      </p:cBhvr>
                                    </p:animEffect>
                                  </p:childTnLst>
                                </p:cTn>
                              </p:par>
                            </p:childTnLst>
                          </p:cTn>
                        </p:par>
                        <p:par>
                          <p:cTn id="40" fill="hold">
                            <p:stCondLst>
                              <p:cond delay="7199"/>
                            </p:stCondLst>
                            <p:childTnLst>
                              <p:par>
                                <p:cTn id="41" presetID="14" presetClass="entr" presetSubtype="1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randombar(horizontal)">
                                      <p:cBhvr>
                                        <p:cTn id="43" dur="2000"/>
                                        <p:tgtEl>
                                          <p:spTgt spid="9"/>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randombar(horizontal)">
                                      <p:cBhvr>
                                        <p:cTn id="46" dur="2000"/>
                                        <p:tgtEl>
                                          <p:spTgt spid="10"/>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randombar(horizontal)">
                                      <p:cBhvr>
                                        <p:cTn id="49" dur="2000"/>
                                        <p:tgtEl>
                                          <p:spTgt spid="11"/>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randombar(horizontal)">
                                      <p:cBhvr>
                                        <p:cTn id="52" dur="2000"/>
                                        <p:tgtEl>
                                          <p:spTgt spid="12"/>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randombar(horizontal)">
                                      <p:cBhvr>
                                        <p:cTn id="55" dur="2000"/>
                                        <p:tgtEl>
                                          <p:spTgt spid="13"/>
                                        </p:tgtEl>
                                      </p:cBhvr>
                                    </p:animEffect>
                                  </p:childTnLst>
                                </p:cTn>
                              </p:par>
                            </p:childTnLst>
                          </p:cTn>
                        </p:par>
                        <p:par>
                          <p:cTn id="56" fill="hold">
                            <p:stCondLst>
                              <p:cond delay="9199"/>
                            </p:stCondLst>
                            <p:childTnLst>
                              <p:par>
                                <p:cTn id="57" presetID="6" presetClass="entr" presetSubtype="16"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circle(in)">
                                      <p:cBhvr>
                                        <p:cTn id="59"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animBg="1"/>
      <p:bldP spid="9" grpId="0"/>
      <p:bldP spid="10" grpId="0"/>
      <p:bldP spid="11" grpId="0"/>
      <p:bldP spid="12" grpId="0"/>
      <p:bldP spid="13" grpId="0"/>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5976938" cy="422275"/>
          </a:xfrm>
        </p:spPr>
        <p:txBody>
          <a:bodyPr>
            <a:normAutofit fontScale="92500" lnSpcReduction="10000"/>
          </a:bodyPr>
          <a:lstStyle/>
          <a:p>
            <a:r>
              <a:rPr lang="zh-CN" altLang="en-US" b="1" dirty="0">
                <a:cs typeface="+mn-ea"/>
                <a:sym typeface="+mn-lt"/>
              </a:rPr>
              <a:t>主要措施：</a:t>
            </a:r>
            <a:r>
              <a:rPr lang="zh-CN" altLang="en-US" b="1" dirty="0">
                <a:solidFill>
                  <a:srgbClr val="C00000"/>
                </a:solidFill>
                <a:cs typeface="+mn-ea"/>
                <a:sym typeface="+mn-lt"/>
              </a:rPr>
              <a:t>领导机关领导干部做表率</a:t>
            </a:r>
          </a:p>
          <a:p>
            <a:endParaRPr lang="zh-CN" altLang="en-US" b="1" dirty="0">
              <a:cs typeface="+mn-ea"/>
              <a:sym typeface="+mn-lt"/>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97459" y="1722741"/>
            <a:ext cx="1615140" cy="1569540"/>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1708715" y="3523340"/>
            <a:ext cx="1730172" cy="523220"/>
          </a:xfrm>
          <a:prstGeom prst="rect">
            <a:avLst/>
          </a:prstGeom>
          <a:solidFill>
            <a:srgbClr val="C00000"/>
          </a:solidFill>
        </p:spPr>
        <p:txBody>
          <a:bodyPr wrap="square" rtlCol="0">
            <a:spAutoFit/>
          </a:bodyPr>
          <a:lstStyle/>
          <a:p>
            <a:r>
              <a:rPr lang="zh-CN" altLang="en-US" sz="2800" b="1" dirty="0" smtClean="0">
                <a:solidFill>
                  <a:schemeClr val="bg1"/>
                </a:solidFill>
                <a:cs typeface="+mn-ea"/>
                <a:sym typeface="+mn-lt"/>
              </a:rPr>
              <a:t>措施之六</a:t>
            </a:r>
            <a:endParaRPr lang="zh-CN" altLang="en-US" sz="2800" b="1" dirty="0">
              <a:solidFill>
                <a:schemeClr val="bg1"/>
              </a:solidFill>
              <a:cs typeface="+mn-ea"/>
              <a:sym typeface="+mn-lt"/>
            </a:endParaRPr>
          </a:p>
        </p:txBody>
      </p:sp>
      <p:sp>
        <p:nvSpPr>
          <p:cNvPr id="5" name="文本框 4"/>
          <p:cNvSpPr txBox="1"/>
          <p:nvPr/>
        </p:nvSpPr>
        <p:spPr>
          <a:xfrm>
            <a:off x="1813332" y="4277619"/>
            <a:ext cx="1415772" cy="461665"/>
          </a:xfrm>
          <a:prstGeom prst="rect">
            <a:avLst/>
          </a:prstGeom>
          <a:noFill/>
        </p:spPr>
        <p:txBody>
          <a:bodyPr wrap="none" rtlCol="0">
            <a:spAutoFit/>
          </a:bodyPr>
          <a:lstStyle/>
          <a:p>
            <a:r>
              <a:rPr lang="zh-CN" altLang="en-US" sz="2400" b="1" dirty="0" smtClean="0">
                <a:solidFill>
                  <a:srgbClr val="C00000"/>
                </a:solidFill>
                <a:cs typeface="+mn-ea"/>
                <a:sym typeface="+mn-lt"/>
              </a:rPr>
              <a:t>领导干部</a:t>
            </a:r>
            <a:endParaRPr lang="zh-CN" altLang="en-US" sz="2400" b="1" dirty="0">
              <a:solidFill>
                <a:srgbClr val="C00000"/>
              </a:solidFill>
              <a:cs typeface="+mn-ea"/>
              <a:sym typeface="+mn-lt"/>
            </a:endParaRPr>
          </a:p>
        </p:txBody>
      </p:sp>
      <p:sp>
        <p:nvSpPr>
          <p:cNvPr id="6" name="文本框 5"/>
          <p:cNvSpPr txBox="1"/>
          <p:nvPr/>
        </p:nvSpPr>
        <p:spPr>
          <a:xfrm>
            <a:off x="1274723" y="4843528"/>
            <a:ext cx="2492990" cy="1015663"/>
          </a:xfrm>
          <a:prstGeom prst="rect">
            <a:avLst/>
          </a:prstGeom>
          <a:noFill/>
        </p:spPr>
        <p:txBody>
          <a:bodyPr wrap="none" rtlCol="0">
            <a:spAutoFit/>
          </a:bodyPr>
          <a:lstStyle/>
          <a:p>
            <a:r>
              <a:rPr lang="zh-CN" altLang="en-US" sz="6000" b="1" dirty="0" smtClean="0">
                <a:solidFill>
                  <a:srgbClr val="C00000"/>
                </a:solidFill>
                <a:cs typeface="+mn-ea"/>
                <a:sym typeface="+mn-lt"/>
              </a:rPr>
              <a:t>做表率</a:t>
            </a:r>
            <a:endParaRPr lang="zh-CN" altLang="en-US" sz="6000" b="1" dirty="0">
              <a:solidFill>
                <a:srgbClr val="C00000"/>
              </a:solidFill>
              <a:cs typeface="+mn-ea"/>
              <a:sym typeface="+mn-lt"/>
            </a:endParaRPr>
          </a:p>
        </p:txBody>
      </p:sp>
      <p:grpSp>
        <p:nvGrpSpPr>
          <p:cNvPr id="7" name="组合 6"/>
          <p:cNvGrpSpPr/>
          <p:nvPr/>
        </p:nvGrpSpPr>
        <p:grpSpPr>
          <a:xfrm>
            <a:off x="4243566" y="2094374"/>
            <a:ext cx="2058923" cy="3567125"/>
            <a:chOff x="3204048" y="2385778"/>
            <a:chExt cx="1872000" cy="2342012"/>
          </a:xfrm>
        </p:grpSpPr>
        <p:sp>
          <p:nvSpPr>
            <p:cNvPr id="8" name="矩形 7"/>
            <p:cNvSpPr/>
            <p:nvPr/>
          </p:nvSpPr>
          <p:spPr>
            <a:xfrm>
              <a:off x="3204048" y="2391942"/>
              <a:ext cx="1872000" cy="2335848"/>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solidFill>
                  <a:schemeClr val="bg1"/>
                </a:solidFill>
                <a:cs typeface="+mn-ea"/>
                <a:sym typeface="+mn-lt"/>
              </a:endParaRPr>
            </a:p>
          </p:txBody>
        </p:sp>
        <p:sp>
          <p:nvSpPr>
            <p:cNvPr id="9" name="矩形 8"/>
            <p:cNvSpPr/>
            <p:nvPr/>
          </p:nvSpPr>
          <p:spPr>
            <a:xfrm>
              <a:off x="3204048" y="2829461"/>
              <a:ext cx="1872000" cy="1192226"/>
            </a:xfrm>
            <a:prstGeom prst="rect">
              <a:avLst/>
            </a:prstGeom>
          </p:spPr>
          <p:txBody>
            <a:bodyPr wrap="square">
              <a:spAutoFit/>
            </a:bodyPr>
            <a:lstStyle/>
            <a:p>
              <a:r>
                <a:rPr lang="zh-CN" altLang="zh-CN" sz="1600" dirty="0">
                  <a:cs typeface="+mn-ea"/>
                  <a:sym typeface="+mn-lt"/>
                </a:rPr>
                <a:t>党员领导干部要在“两学一做”学习教育中走在前面、深学一层，严格执行双重组织生活制度，以普通党员身份参加所在支部的组织生活</a:t>
              </a:r>
              <a:endParaRPr lang="zh-CN" altLang="en-US" sz="1600" dirty="0">
                <a:cs typeface="+mn-ea"/>
                <a:sym typeface="+mn-lt"/>
              </a:endParaRPr>
            </a:p>
          </p:txBody>
        </p:sp>
        <p:sp>
          <p:nvSpPr>
            <p:cNvPr id="10" name="矩形 9"/>
            <p:cNvSpPr/>
            <p:nvPr/>
          </p:nvSpPr>
          <p:spPr>
            <a:xfrm>
              <a:off x="3204048" y="2385778"/>
              <a:ext cx="1872000" cy="360000"/>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cs typeface="+mn-ea"/>
                  <a:sym typeface="+mn-lt"/>
                </a:rPr>
                <a:t>党员干部</a:t>
              </a:r>
              <a:endParaRPr lang="zh-CN" altLang="en-US" sz="2000" b="1" dirty="0">
                <a:cs typeface="+mn-ea"/>
                <a:sym typeface="+mn-lt"/>
              </a:endParaRPr>
            </a:p>
          </p:txBody>
        </p:sp>
      </p:grpSp>
      <p:grpSp>
        <p:nvGrpSpPr>
          <p:cNvPr id="11" name="组合 10"/>
          <p:cNvGrpSpPr/>
          <p:nvPr/>
        </p:nvGrpSpPr>
        <p:grpSpPr>
          <a:xfrm>
            <a:off x="6512550" y="2091100"/>
            <a:ext cx="2058923" cy="3570398"/>
            <a:chOff x="5192675" y="2391942"/>
            <a:chExt cx="1872000" cy="2344161"/>
          </a:xfrm>
        </p:grpSpPr>
        <p:sp>
          <p:nvSpPr>
            <p:cNvPr id="12" name="矩形 11"/>
            <p:cNvSpPr/>
            <p:nvPr/>
          </p:nvSpPr>
          <p:spPr>
            <a:xfrm>
              <a:off x="5192675" y="2849473"/>
              <a:ext cx="1871999" cy="1192226"/>
            </a:xfrm>
            <a:prstGeom prst="rect">
              <a:avLst/>
            </a:prstGeom>
          </p:spPr>
          <p:txBody>
            <a:bodyPr wrap="square">
              <a:spAutoFit/>
            </a:bodyPr>
            <a:lstStyle/>
            <a:p>
              <a:r>
                <a:rPr lang="zh-CN" altLang="en-US" sz="1600" dirty="0">
                  <a:cs typeface="+mn-ea"/>
                  <a:sym typeface="+mn-lt"/>
                </a:rPr>
                <a:t>要召开党委</a:t>
              </a:r>
              <a:r>
                <a:rPr lang="en-US" altLang="zh-CN" sz="1600" dirty="0">
                  <a:cs typeface="+mn-ea"/>
                  <a:sym typeface="+mn-lt"/>
                </a:rPr>
                <a:t>(</a:t>
              </a:r>
              <a:r>
                <a:rPr lang="zh-CN" altLang="en-US" sz="1600" dirty="0">
                  <a:cs typeface="+mn-ea"/>
                  <a:sym typeface="+mn-lt"/>
                </a:rPr>
                <a:t>党组</a:t>
              </a:r>
              <a:r>
                <a:rPr lang="en-US" altLang="zh-CN" sz="1600" dirty="0">
                  <a:cs typeface="+mn-ea"/>
                  <a:sym typeface="+mn-lt"/>
                </a:rPr>
                <a:t>)</a:t>
              </a:r>
              <a:r>
                <a:rPr lang="zh-CN" altLang="en-US" sz="1600" dirty="0">
                  <a:cs typeface="+mn-ea"/>
                  <a:sym typeface="+mn-lt"/>
                </a:rPr>
                <a:t>会，专题学习党章党规和习近平总书记系列重要讲话；要以党委</a:t>
              </a:r>
              <a:r>
                <a:rPr lang="en-US" altLang="zh-CN" sz="1600" dirty="0">
                  <a:cs typeface="+mn-ea"/>
                  <a:sym typeface="+mn-lt"/>
                </a:rPr>
                <a:t>(</a:t>
              </a:r>
              <a:r>
                <a:rPr lang="zh-CN" altLang="en-US" sz="1600" dirty="0">
                  <a:cs typeface="+mn-ea"/>
                  <a:sym typeface="+mn-lt"/>
                </a:rPr>
                <a:t>党组</a:t>
              </a:r>
              <a:r>
                <a:rPr lang="en-US" altLang="zh-CN" sz="1600" dirty="0">
                  <a:cs typeface="+mn-ea"/>
                  <a:sym typeface="+mn-lt"/>
                </a:rPr>
                <a:t>)</a:t>
              </a:r>
              <a:r>
                <a:rPr lang="zh-CN" altLang="en-US" sz="1600" dirty="0">
                  <a:cs typeface="+mn-ea"/>
                  <a:sym typeface="+mn-lt"/>
                </a:rPr>
                <a:t>中心组等形式组织集中研讨，深化</a:t>
              </a:r>
              <a:r>
                <a:rPr lang="zh-CN" altLang="en-US" sz="1600" dirty="0" smtClean="0">
                  <a:cs typeface="+mn-ea"/>
                  <a:sym typeface="+mn-lt"/>
                </a:rPr>
                <a:t>学习效果</a:t>
              </a:r>
              <a:endParaRPr lang="zh-CN" altLang="en-US" sz="1600" dirty="0">
                <a:cs typeface="+mn-ea"/>
                <a:sym typeface="+mn-lt"/>
              </a:endParaRPr>
            </a:p>
          </p:txBody>
        </p:sp>
        <p:sp>
          <p:nvSpPr>
            <p:cNvPr id="13" name="矩形 12"/>
            <p:cNvSpPr/>
            <p:nvPr/>
          </p:nvSpPr>
          <p:spPr>
            <a:xfrm>
              <a:off x="5192675" y="2391942"/>
              <a:ext cx="1872000" cy="2344161"/>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solidFill>
                  <a:schemeClr val="bg1"/>
                </a:solidFill>
                <a:cs typeface="+mn-ea"/>
                <a:sym typeface="+mn-lt"/>
              </a:endParaRPr>
            </a:p>
          </p:txBody>
        </p:sp>
        <p:sp>
          <p:nvSpPr>
            <p:cNvPr id="14" name="矩形 13"/>
            <p:cNvSpPr/>
            <p:nvPr/>
          </p:nvSpPr>
          <p:spPr>
            <a:xfrm>
              <a:off x="5192675" y="2405812"/>
              <a:ext cx="1871999" cy="360000"/>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cs typeface="+mn-ea"/>
                  <a:sym typeface="+mn-lt"/>
                </a:rPr>
                <a:t>党委党组</a:t>
              </a:r>
              <a:endParaRPr lang="zh-CN" altLang="en-US" sz="2000" b="1" dirty="0">
                <a:cs typeface="+mn-ea"/>
                <a:sym typeface="+mn-lt"/>
              </a:endParaRPr>
            </a:p>
          </p:txBody>
        </p:sp>
      </p:grpSp>
      <p:grpSp>
        <p:nvGrpSpPr>
          <p:cNvPr id="15" name="组合 14"/>
          <p:cNvGrpSpPr/>
          <p:nvPr/>
        </p:nvGrpSpPr>
        <p:grpSpPr>
          <a:xfrm>
            <a:off x="8781533" y="2079068"/>
            <a:ext cx="2058924" cy="3582431"/>
            <a:chOff x="7181301" y="2391942"/>
            <a:chExt cx="1872001" cy="2352061"/>
          </a:xfrm>
        </p:grpSpPr>
        <p:sp>
          <p:nvSpPr>
            <p:cNvPr id="16" name="矩形 15"/>
            <p:cNvSpPr/>
            <p:nvPr/>
          </p:nvSpPr>
          <p:spPr>
            <a:xfrm>
              <a:off x="7181302" y="2909504"/>
              <a:ext cx="1872000" cy="868910"/>
            </a:xfrm>
            <a:prstGeom prst="rect">
              <a:avLst/>
            </a:prstGeom>
          </p:spPr>
          <p:txBody>
            <a:bodyPr wrap="square">
              <a:spAutoFit/>
            </a:bodyPr>
            <a:lstStyle/>
            <a:p>
              <a:r>
                <a:rPr lang="zh-CN" altLang="en-US" sz="1600" dirty="0">
                  <a:cs typeface="+mn-ea"/>
                  <a:sym typeface="+mn-lt"/>
                </a:rPr>
                <a:t>年度民主生活会要以“两学一做”为主题，领导班子和领导干部把自己摆进去，查找存在的</a:t>
              </a:r>
              <a:r>
                <a:rPr lang="zh-CN" altLang="en-US" sz="1600" dirty="0" smtClean="0">
                  <a:cs typeface="+mn-ea"/>
                  <a:sym typeface="+mn-lt"/>
                </a:rPr>
                <a:t>问题</a:t>
              </a:r>
              <a:endParaRPr lang="zh-CN" altLang="en-US" sz="1600" dirty="0">
                <a:cs typeface="+mn-ea"/>
                <a:sym typeface="+mn-lt"/>
              </a:endParaRPr>
            </a:p>
          </p:txBody>
        </p:sp>
        <p:sp>
          <p:nvSpPr>
            <p:cNvPr id="17" name="矩形 16"/>
            <p:cNvSpPr/>
            <p:nvPr/>
          </p:nvSpPr>
          <p:spPr>
            <a:xfrm>
              <a:off x="7181302" y="2391942"/>
              <a:ext cx="1872000" cy="2352061"/>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solidFill>
                  <a:schemeClr val="bg1"/>
                </a:solidFill>
                <a:cs typeface="+mn-ea"/>
                <a:sym typeface="+mn-lt"/>
              </a:endParaRPr>
            </a:p>
          </p:txBody>
        </p:sp>
        <p:sp>
          <p:nvSpPr>
            <p:cNvPr id="18" name="矩形 17"/>
            <p:cNvSpPr/>
            <p:nvPr/>
          </p:nvSpPr>
          <p:spPr>
            <a:xfrm>
              <a:off x="7181301" y="2391942"/>
              <a:ext cx="1872001" cy="360000"/>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cs typeface="+mn-ea"/>
                  <a:sym typeface="+mn-lt"/>
                </a:rPr>
                <a:t>民主生活会</a:t>
              </a:r>
              <a:endParaRPr lang="zh-CN" altLang="en-US" sz="2000" b="1" dirty="0">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42"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4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2699"/>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Effect transition="in" filter="fade">
                                      <p:cBhvr>
                                        <p:cTn id="29" dur="1000"/>
                                        <p:tgtEl>
                                          <p:spTgt spid="6"/>
                                        </p:tgtEl>
                                      </p:cBhvr>
                                    </p:animEffect>
                                  </p:childTnLst>
                                </p:cTn>
                              </p:par>
                            </p:childTnLst>
                          </p:cTn>
                        </p:par>
                        <p:par>
                          <p:cTn id="30" fill="hold">
                            <p:stCondLst>
                              <p:cond delay="3699"/>
                            </p:stCondLst>
                            <p:childTnLst>
                              <p:par>
                                <p:cTn id="31" presetID="42"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750"/>
                                        <p:tgtEl>
                                          <p:spTgt spid="7"/>
                                        </p:tgtEl>
                                      </p:cBhvr>
                                    </p:animEffect>
                                    <p:anim calcmode="lin" valueType="num">
                                      <p:cBhvr>
                                        <p:cTn id="34" dur="1750" fill="hold"/>
                                        <p:tgtEl>
                                          <p:spTgt spid="7"/>
                                        </p:tgtEl>
                                        <p:attrNameLst>
                                          <p:attrName>ppt_x</p:attrName>
                                        </p:attrNameLst>
                                      </p:cBhvr>
                                      <p:tavLst>
                                        <p:tav tm="0">
                                          <p:val>
                                            <p:strVal val="#ppt_x"/>
                                          </p:val>
                                        </p:tav>
                                        <p:tav tm="100000">
                                          <p:val>
                                            <p:strVal val="#ppt_x"/>
                                          </p:val>
                                        </p:tav>
                                      </p:tavLst>
                                    </p:anim>
                                    <p:anim calcmode="lin" valueType="num">
                                      <p:cBhvr>
                                        <p:cTn id="35" dur="1750" fill="hold"/>
                                        <p:tgtEl>
                                          <p:spTgt spid="7"/>
                                        </p:tgtEl>
                                        <p:attrNameLst>
                                          <p:attrName>ppt_y</p:attrName>
                                        </p:attrNameLst>
                                      </p:cBhvr>
                                      <p:tavLst>
                                        <p:tav tm="0">
                                          <p:val>
                                            <p:strVal val="#ppt_y+.1"/>
                                          </p:val>
                                        </p:tav>
                                        <p:tav tm="100000">
                                          <p:val>
                                            <p:strVal val="#ppt_y"/>
                                          </p:val>
                                        </p:tav>
                                      </p:tavLst>
                                    </p:anim>
                                  </p:childTnLst>
                                </p:cTn>
                              </p:par>
                            </p:childTnLst>
                          </p:cTn>
                        </p:par>
                        <p:par>
                          <p:cTn id="36" fill="hold">
                            <p:stCondLst>
                              <p:cond delay="5699"/>
                            </p:stCondLst>
                            <p:childTnLst>
                              <p:par>
                                <p:cTn id="37" presetID="42"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750"/>
                                        <p:tgtEl>
                                          <p:spTgt spid="11"/>
                                        </p:tgtEl>
                                      </p:cBhvr>
                                    </p:animEffect>
                                    <p:anim calcmode="lin" valueType="num">
                                      <p:cBhvr>
                                        <p:cTn id="40" dur="1750" fill="hold"/>
                                        <p:tgtEl>
                                          <p:spTgt spid="11"/>
                                        </p:tgtEl>
                                        <p:attrNameLst>
                                          <p:attrName>ppt_x</p:attrName>
                                        </p:attrNameLst>
                                      </p:cBhvr>
                                      <p:tavLst>
                                        <p:tav tm="0">
                                          <p:val>
                                            <p:strVal val="#ppt_x"/>
                                          </p:val>
                                        </p:tav>
                                        <p:tav tm="100000">
                                          <p:val>
                                            <p:strVal val="#ppt_x"/>
                                          </p:val>
                                        </p:tav>
                                      </p:tavLst>
                                    </p:anim>
                                    <p:anim calcmode="lin" valueType="num">
                                      <p:cBhvr>
                                        <p:cTn id="41" dur="1750" fill="hold"/>
                                        <p:tgtEl>
                                          <p:spTgt spid="11"/>
                                        </p:tgtEl>
                                        <p:attrNameLst>
                                          <p:attrName>ppt_y</p:attrName>
                                        </p:attrNameLst>
                                      </p:cBhvr>
                                      <p:tavLst>
                                        <p:tav tm="0">
                                          <p:val>
                                            <p:strVal val="#ppt_y+.1"/>
                                          </p:val>
                                        </p:tav>
                                        <p:tav tm="100000">
                                          <p:val>
                                            <p:strVal val="#ppt_y"/>
                                          </p:val>
                                        </p:tav>
                                      </p:tavLst>
                                    </p:anim>
                                  </p:childTnLst>
                                </p:cTn>
                              </p:par>
                            </p:childTnLst>
                          </p:cTn>
                        </p:par>
                        <p:par>
                          <p:cTn id="42" fill="hold">
                            <p:stCondLst>
                              <p:cond delay="7699"/>
                            </p:stCondLst>
                            <p:childTnLst>
                              <p:par>
                                <p:cTn id="43" presetID="42" presetClass="entr" presetSubtype="0"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1750"/>
                                        <p:tgtEl>
                                          <p:spTgt spid="15"/>
                                        </p:tgtEl>
                                      </p:cBhvr>
                                    </p:animEffect>
                                    <p:anim calcmode="lin" valueType="num">
                                      <p:cBhvr>
                                        <p:cTn id="46" dur="1750" fill="hold"/>
                                        <p:tgtEl>
                                          <p:spTgt spid="15"/>
                                        </p:tgtEl>
                                        <p:attrNameLst>
                                          <p:attrName>ppt_x</p:attrName>
                                        </p:attrNameLst>
                                      </p:cBhvr>
                                      <p:tavLst>
                                        <p:tav tm="0">
                                          <p:val>
                                            <p:strVal val="#ppt_x"/>
                                          </p:val>
                                        </p:tav>
                                        <p:tav tm="100000">
                                          <p:val>
                                            <p:strVal val="#ppt_x"/>
                                          </p:val>
                                        </p:tav>
                                      </p:tavLst>
                                    </p:anim>
                                    <p:anim calcmode="lin" valueType="num">
                                      <p:cBhvr>
                                        <p:cTn id="47" dur="17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3237" y="2038363"/>
            <a:ext cx="2522928" cy="2018144"/>
          </a:xfrm>
          <a:prstGeom prst="rect">
            <a:avLst/>
          </a:prstGeom>
        </p:spPr>
      </p:pic>
      <p:grpSp>
        <p:nvGrpSpPr>
          <p:cNvPr id="16" name="组合 15"/>
          <p:cNvGrpSpPr/>
          <p:nvPr/>
        </p:nvGrpSpPr>
        <p:grpSpPr bwMode="auto">
          <a:xfrm>
            <a:off x="3401366" y="4061482"/>
            <a:ext cx="5016731" cy="646333"/>
            <a:chOff x="4075558" y="2054456"/>
            <a:chExt cx="5785955" cy="745848"/>
          </a:xfrm>
        </p:grpSpPr>
        <p:sp>
          <p:nvSpPr>
            <p:cNvPr id="17" name="TextBox 124"/>
            <p:cNvSpPr txBox="1"/>
            <p:nvPr/>
          </p:nvSpPr>
          <p:spPr>
            <a:xfrm>
              <a:off x="4856457" y="2054458"/>
              <a:ext cx="5005056" cy="745846"/>
            </a:xfrm>
            <a:prstGeom prst="rect">
              <a:avLst/>
            </a:prstGeom>
            <a:noFill/>
          </p:spPr>
          <p:txBody>
            <a:bodyPr wrap="none">
              <a:spAutoFit/>
            </a:bodyPr>
            <a:lstStyle/>
            <a:p>
              <a:r>
                <a:rPr lang="zh-CN" altLang="en-US" sz="3600" b="1" dirty="0">
                  <a:solidFill>
                    <a:srgbClr val="C00000"/>
                  </a:solidFill>
                  <a:cs typeface="+mn-ea"/>
                  <a:sym typeface="+mn-lt"/>
                </a:rPr>
                <a:t>两学一做的组织领导</a:t>
              </a:r>
            </a:p>
          </p:txBody>
        </p:sp>
        <p:sp>
          <p:nvSpPr>
            <p:cNvPr id="18" name="圆角矩形​​ 10"/>
            <p:cNvSpPr>
              <a:spLocks noChangeArrowheads="1"/>
            </p:cNvSpPr>
            <p:nvPr/>
          </p:nvSpPr>
          <p:spPr bwMode="auto">
            <a:xfrm>
              <a:off x="4075558" y="2054456"/>
              <a:ext cx="727240" cy="726906"/>
            </a:xfrm>
            <a:prstGeom prst="roundRect">
              <a:avLst>
                <a:gd name="adj" fmla="val 16667"/>
              </a:avLst>
            </a:prstGeom>
            <a:solidFill>
              <a:srgbClr val="C00000"/>
            </a:solidFill>
            <a:ln w="25400" algn="ctr">
              <a:solidFill>
                <a:srgbClr val="FF6600"/>
              </a:solidFill>
              <a:round/>
            </a:ln>
          </p:spPr>
          <p:txBody>
            <a:bodyPr anchor="ctr"/>
            <a:lstStyle/>
            <a:p>
              <a:pPr algn="ctr" fontAlgn="auto">
                <a:spcBef>
                  <a:spcPts val="0"/>
                </a:spcBef>
                <a:spcAft>
                  <a:spcPts val="0"/>
                </a:spcAft>
                <a:defRPr/>
              </a:pPr>
              <a:r>
                <a:rPr lang="en-US" altLang="zh-CN" sz="4000" dirty="0" smtClean="0">
                  <a:solidFill>
                    <a:schemeClr val="lt1"/>
                  </a:solidFill>
                  <a:cs typeface="+mn-ea"/>
                  <a:sym typeface="+mn-lt"/>
                </a:rPr>
                <a:t>5</a:t>
              </a:r>
              <a:endParaRPr lang="zh-CN" altLang="en-US" sz="4000" dirty="0">
                <a:solidFill>
                  <a:schemeClr val="lt1"/>
                </a:solidFill>
                <a:cs typeface="+mn-ea"/>
                <a:sym typeface="+mn-lt"/>
              </a:endParaRPr>
            </a:p>
          </p:txBody>
        </p:sp>
      </p:grpSp>
      <p:sp>
        <p:nvSpPr>
          <p:cNvPr id="2" name="圆角矩形 1"/>
          <p:cNvSpPr/>
          <p:nvPr/>
        </p:nvSpPr>
        <p:spPr>
          <a:xfrm>
            <a:off x="2720051" y="1927787"/>
            <a:ext cx="6910086" cy="3495555"/>
          </a:xfrm>
          <a:prstGeom prst="roundRect">
            <a:avLst/>
          </a:prstGeom>
          <a:noFill/>
          <a:ln>
            <a:solidFill>
              <a:srgbClr val="C802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705225101"/>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anim calcmode="lin" valueType="num">
                                      <p:cBhvr>
                                        <p:cTn id="14" dur="500" fill="hold"/>
                                        <p:tgtEl>
                                          <p:spTgt spid="14"/>
                                        </p:tgtEl>
                                        <p:attrNameLst>
                                          <p:attrName>ppt_x</p:attrName>
                                        </p:attrNameLst>
                                      </p:cBhvr>
                                      <p:tavLst>
                                        <p:tav tm="0">
                                          <p:val>
                                            <p:strVal val="#ppt_x"/>
                                          </p:val>
                                        </p:tav>
                                        <p:tav tm="100000">
                                          <p:val>
                                            <p:strVal val="#ppt_x"/>
                                          </p:val>
                                        </p:tav>
                                      </p:tavLst>
                                    </p:anim>
                                    <p:anim calcmode="lin" valueType="num">
                                      <p:cBhvr>
                                        <p:cTn id="15" dur="5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5402263" cy="422275"/>
          </a:xfrm>
        </p:spPr>
        <p:txBody>
          <a:bodyPr>
            <a:normAutofit fontScale="92500" lnSpcReduction="10000"/>
          </a:bodyPr>
          <a:lstStyle/>
          <a:p>
            <a:r>
              <a:rPr lang="zh-CN" altLang="en-US" b="1" dirty="0">
                <a:cs typeface="+mn-ea"/>
                <a:sym typeface="+mn-lt"/>
              </a:rPr>
              <a:t>组织领导：</a:t>
            </a:r>
            <a:r>
              <a:rPr lang="zh-CN" altLang="en-US" b="1" dirty="0">
                <a:solidFill>
                  <a:srgbClr val="C00000"/>
                </a:solidFill>
                <a:cs typeface="+mn-ea"/>
                <a:sym typeface="+mn-lt"/>
              </a:rPr>
              <a:t>层层落实</a:t>
            </a:r>
            <a:r>
              <a:rPr lang="zh-CN" altLang="en-US" b="1" dirty="0" smtClean="0">
                <a:solidFill>
                  <a:srgbClr val="C00000"/>
                </a:solidFill>
                <a:cs typeface="+mn-ea"/>
                <a:sym typeface="+mn-lt"/>
              </a:rPr>
              <a:t>责任</a:t>
            </a:r>
            <a:endParaRPr lang="zh-CN" altLang="en-US" b="1" dirty="0">
              <a:solidFill>
                <a:srgbClr val="C00000"/>
              </a:solidFill>
              <a:cs typeface="+mn-ea"/>
              <a:sym typeface="+mn-lt"/>
            </a:endParaRPr>
          </a:p>
        </p:txBody>
      </p:sp>
      <p:sp>
        <p:nvSpPr>
          <p:cNvPr id="5" name="矩形 47"/>
          <p:cNvSpPr>
            <a:spLocks noChangeArrowheads="1"/>
          </p:cNvSpPr>
          <p:nvPr/>
        </p:nvSpPr>
        <p:spPr bwMode="auto">
          <a:xfrm>
            <a:off x="4353800" y="1451704"/>
            <a:ext cx="6999144"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r>
              <a:rPr lang="zh-CN" altLang="en-US" sz="1800" b="1" dirty="0">
                <a:solidFill>
                  <a:srgbClr val="C00000"/>
                </a:solidFill>
                <a:latin typeface="+mn-lt"/>
                <a:ea typeface="+mn-ea"/>
                <a:cs typeface="+mn-ea"/>
                <a:sym typeface="+mn-lt"/>
              </a:rPr>
              <a:t>省</a:t>
            </a:r>
            <a:r>
              <a:rPr lang="en-US" altLang="zh-CN" sz="1800" b="1" dirty="0">
                <a:solidFill>
                  <a:srgbClr val="C00000"/>
                </a:solidFill>
                <a:latin typeface="+mn-lt"/>
                <a:ea typeface="+mn-ea"/>
                <a:cs typeface="+mn-ea"/>
                <a:sym typeface="+mn-lt"/>
              </a:rPr>
              <a:t>(</a:t>
            </a:r>
            <a:r>
              <a:rPr lang="zh-CN" altLang="en-US" sz="1800" b="1" dirty="0">
                <a:solidFill>
                  <a:srgbClr val="C00000"/>
                </a:solidFill>
                <a:latin typeface="+mn-lt"/>
                <a:ea typeface="+mn-ea"/>
                <a:cs typeface="+mn-ea"/>
                <a:sym typeface="+mn-lt"/>
              </a:rPr>
              <a:t>自治区、直辖市</a:t>
            </a:r>
            <a:r>
              <a:rPr lang="en-US" altLang="zh-CN" sz="1800" b="1" dirty="0">
                <a:solidFill>
                  <a:srgbClr val="C00000"/>
                </a:solidFill>
                <a:latin typeface="+mn-lt"/>
                <a:ea typeface="+mn-ea"/>
                <a:cs typeface="+mn-ea"/>
                <a:sym typeface="+mn-lt"/>
              </a:rPr>
              <a:t>)</a:t>
            </a:r>
            <a:r>
              <a:rPr lang="zh-CN" altLang="en-US" sz="1800" b="1" dirty="0">
                <a:solidFill>
                  <a:srgbClr val="C00000"/>
                </a:solidFill>
                <a:latin typeface="+mn-lt"/>
                <a:ea typeface="+mn-ea"/>
                <a:cs typeface="+mn-ea"/>
                <a:sym typeface="+mn-lt"/>
              </a:rPr>
              <a:t>和部门</a:t>
            </a:r>
            <a:r>
              <a:rPr lang="en-US" altLang="zh-CN" sz="1800" b="1" dirty="0">
                <a:solidFill>
                  <a:srgbClr val="C00000"/>
                </a:solidFill>
                <a:latin typeface="+mn-lt"/>
                <a:ea typeface="+mn-ea"/>
                <a:cs typeface="+mn-ea"/>
                <a:sym typeface="+mn-lt"/>
              </a:rPr>
              <a:t>(</a:t>
            </a:r>
            <a:r>
              <a:rPr lang="zh-CN" altLang="en-US" sz="1800" b="1" dirty="0">
                <a:solidFill>
                  <a:srgbClr val="C00000"/>
                </a:solidFill>
                <a:latin typeface="+mn-lt"/>
                <a:ea typeface="+mn-ea"/>
                <a:cs typeface="+mn-ea"/>
                <a:sym typeface="+mn-lt"/>
              </a:rPr>
              <a:t>系统</a:t>
            </a:r>
            <a:r>
              <a:rPr lang="en-US" altLang="zh-CN" sz="1800" b="1" dirty="0">
                <a:solidFill>
                  <a:srgbClr val="C00000"/>
                </a:solidFill>
                <a:latin typeface="+mn-lt"/>
                <a:ea typeface="+mn-ea"/>
                <a:cs typeface="+mn-ea"/>
                <a:sym typeface="+mn-lt"/>
              </a:rPr>
              <a:t>)</a:t>
            </a:r>
            <a:r>
              <a:rPr lang="zh-CN" altLang="en-US" sz="1800" b="1" dirty="0">
                <a:solidFill>
                  <a:srgbClr val="C00000"/>
                </a:solidFill>
                <a:latin typeface="+mn-lt"/>
                <a:ea typeface="+mn-ea"/>
                <a:cs typeface="+mn-ea"/>
                <a:sym typeface="+mn-lt"/>
              </a:rPr>
              <a:t>党委</a:t>
            </a:r>
            <a:r>
              <a:rPr lang="en-US" altLang="zh-CN" sz="1800" b="1" dirty="0">
                <a:solidFill>
                  <a:srgbClr val="C00000"/>
                </a:solidFill>
                <a:latin typeface="+mn-lt"/>
                <a:ea typeface="+mn-ea"/>
                <a:cs typeface="+mn-ea"/>
                <a:sym typeface="+mn-lt"/>
              </a:rPr>
              <a:t>(</a:t>
            </a:r>
            <a:r>
              <a:rPr lang="zh-CN" altLang="en-US" sz="1800" b="1" dirty="0">
                <a:solidFill>
                  <a:srgbClr val="C00000"/>
                </a:solidFill>
                <a:latin typeface="+mn-lt"/>
                <a:ea typeface="+mn-ea"/>
                <a:cs typeface="+mn-ea"/>
                <a:sym typeface="+mn-lt"/>
              </a:rPr>
              <a:t>党组</a:t>
            </a:r>
            <a:r>
              <a:rPr lang="en-US" altLang="zh-CN" sz="1800" b="1" dirty="0">
                <a:solidFill>
                  <a:srgbClr val="C00000"/>
                </a:solidFill>
                <a:latin typeface="+mn-lt"/>
                <a:ea typeface="+mn-ea"/>
                <a:cs typeface="+mn-ea"/>
                <a:sym typeface="+mn-lt"/>
              </a:rPr>
              <a:t>)：</a:t>
            </a:r>
            <a:r>
              <a:rPr lang="zh-CN" altLang="en-US" sz="1800" dirty="0">
                <a:latin typeface="+mn-lt"/>
                <a:ea typeface="+mn-ea"/>
                <a:cs typeface="+mn-ea"/>
                <a:sym typeface="+mn-lt"/>
              </a:rPr>
              <a:t>要结合实际作出部署安排，加强具体指导。</a:t>
            </a:r>
            <a:endParaRPr lang="en-US" altLang="zh-CN" sz="1800" dirty="0">
              <a:latin typeface="+mn-lt"/>
              <a:ea typeface="+mn-ea"/>
              <a:cs typeface="+mn-ea"/>
              <a:sym typeface="+mn-lt"/>
            </a:endParaRPr>
          </a:p>
        </p:txBody>
      </p:sp>
      <p:sp>
        <p:nvSpPr>
          <p:cNvPr id="8" name="矩形 47"/>
          <p:cNvSpPr>
            <a:spLocks noChangeArrowheads="1"/>
          </p:cNvSpPr>
          <p:nvPr/>
        </p:nvSpPr>
        <p:spPr bwMode="auto">
          <a:xfrm>
            <a:off x="4363749" y="2443772"/>
            <a:ext cx="7297420"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r>
              <a:rPr lang="zh-CN" altLang="en-US" sz="1800" b="1" dirty="0">
                <a:solidFill>
                  <a:srgbClr val="C00000"/>
                </a:solidFill>
                <a:latin typeface="+mn-lt"/>
                <a:ea typeface="+mn-ea"/>
                <a:cs typeface="+mn-ea"/>
                <a:sym typeface="+mn-lt"/>
              </a:rPr>
              <a:t>县级党委：</a:t>
            </a:r>
            <a:r>
              <a:rPr lang="zh-CN" altLang="en-US" sz="1800" dirty="0">
                <a:latin typeface="+mn-lt"/>
                <a:ea typeface="+mn-ea"/>
                <a:cs typeface="+mn-ea"/>
                <a:sym typeface="+mn-lt"/>
              </a:rPr>
              <a:t>要发挥关键作用，制定具体实施方案，保障工作力量，加强督促指导把关。</a:t>
            </a:r>
            <a:endParaRPr lang="en-US" altLang="zh-CN" sz="1800" dirty="0">
              <a:latin typeface="+mn-lt"/>
              <a:ea typeface="+mn-ea"/>
              <a:cs typeface="+mn-ea"/>
              <a:sym typeface="+mn-lt"/>
            </a:endParaRPr>
          </a:p>
        </p:txBody>
      </p:sp>
      <p:sp>
        <p:nvSpPr>
          <p:cNvPr id="11" name="矩形 47"/>
          <p:cNvSpPr>
            <a:spLocks noChangeArrowheads="1"/>
          </p:cNvSpPr>
          <p:nvPr/>
        </p:nvSpPr>
        <p:spPr bwMode="auto">
          <a:xfrm>
            <a:off x="4364472" y="3484576"/>
            <a:ext cx="7296697"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r>
              <a:rPr lang="zh-CN" altLang="en-US" sz="1800" b="1" dirty="0">
                <a:solidFill>
                  <a:srgbClr val="C00000"/>
                </a:solidFill>
                <a:latin typeface="+mn-lt"/>
                <a:ea typeface="+mn-ea"/>
                <a:cs typeface="+mn-ea"/>
                <a:sym typeface="+mn-lt"/>
              </a:rPr>
              <a:t>基层党委：</a:t>
            </a:r>
            <a:r>
              <a:rPr lang="zh-CN" altLang="en-US" sz="1800" dirty="0">
                <a:latin typeface="+mn-lt"/>
                <a:ea typeface="+mn-ea"/>
                <a:cs typeface="+mn-ea"/>
                <a:sym typeface="+mn-lt"/>
              </a:rPr>
              <a:t>要对所辖党支部进行全覆盖、全过程的现场指导，帮助党支部制定学习教育计划，派员参加党支部各项活动。</a:t>
            </a:r>
            <a:endParaRPr lang="en-US" altLang="zh-CN" sz="1800" dirty="0">
              <a:latin typeface="+mn-lt"/>
              <a:ea typeface="+mn-ea"/>
              <a:cs typeface="+mn-ea"/>
              <a:sym typeface="+mn-lt"/>
            </a:endParaRPr>
          </a:p>
        </p:txBody>
      </p:sp>
      <p:sp>
        <p:nvSpPr>
          <p:cNvPr id="14" name="矩形 47"/>
          <p:cNvSpPr>
            <a:spLocks noChangeArrowheads="1"/>
          </p:cNvSpPr>
          <p:nvPr/>
        </p:nvSpPr>
        <p:spPr bwMode="auto">
          <a:xfrm>
            <a:off x="4354718" y="4479124"/>
            <a:ext cx="6998226"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r>
              <a:rPr lang="zh-CN" altLang="en-US" sz="1800" b="1" dirty="0">
                <a:solidFill>
                  <a:srgbClr val="C00000"/>
                </a:solidFill>
                <a:latin typeface="+mn-lt"/>
                <a:ea typeface="+mn-ea"/>
                <a:cs typeface="+mn-ea"/>
                <a:sym typeface="+mn-lt"/>
              </a:rPr>
              <a:t>各级党组织书记：</a:t>
            </a:r>
            <a:r>
              <a:rPr lang="zh-CN" altLang="en-US" sz="1800" dirty="0">
                <a:latin typeface="+mn-lt"/>
                <a:ea typeface="+mn-ea"/>
                <a:cs typeface="+mn-ea"/>
                <a:sym typeface="+mn-lt"/>
              </a:rPr>
              <a:t>要承担起主体责任，不仅要管好干部、带好班子，还要管好党员、带好队伍，层层传导压力，从严从实抓好学习教育。</a:t>
            </a:r>
          </a:p>
        </p:txBody>
      </p:sp>
      <p:sp>
        <p:nvSpPr>
          <p:cNvPr id="18" name="Oval 64"/>
          <p:cNvSpPr/>
          <p:nvPr/>
        </p:nvSpPr>
        <p:spPr>
          <a:xfrm>
            <a:off x="4130338" y="4718926"/>
            <a:ext cx="170857" cy="170857"/>
          </a:xfrm>
          <a:prstGeom prst="ellipse">
            <a:avLst/>
          </a:prstGeom>
          <a:solidFill>
            <a:schemeClr val="bg1">
              <a:lumMod val="95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cs typeface="+mn-ea"/>
              <a:sym typeface="+mn-lt"/>
            </a:endParaRPr>
          </a:p>
        </p:txBody>
      </p:sp>
      <p:grpSp>
        <p:nvGrpSpPr>
          <p:cNvPr id="64" name="组合 63"/>
          <p:cNvGrpSpPr/>
          <p:nvPr/>
        </p:nvGrpSpPr>
        <p:grpSpPr>
          <a:xfrm>
            <a:off x="1523771" y="1323838"/>
            <a:ext cx="2600492" cy="861145"/>
            <a:chOff x="1523771" y="1323838"/>
            <a:chExt cx="2600492" cy="861145"/>
          </a:xfrm>
        </p:grpSpPr>
        <p:grpSp>
          <p:nvGrpSpPr>
            <p:cNvPr id="20" name="Group 30"/>
            <p:cNvGrpSpPr/>
            <p:nvPr/>
          </p:nvGrpSpPr>
          <p:grpSpPr>
            <a:xfrm>
              <a:off x="1523771" y="1323838"/>
              <a:ext cx="2600492" cy="861145"/>
              <a:chOff x="1403618" y="1255635"/>
              <a:chExt cx="2301096" cy="762000"/>
            </a:xfrm>
          </p:grpSpPr>
          <p:sp>
            <p:nvSpPr>
              <p:cNvPr id="22" name="Flowchart: Off-page Connector 22"/>
              <p:cNvSpPr/>
              <p:nvPr/>
            </p:nvSpPr>
            <p:spPr>
              <a:xfrm rot="16200000">
                <a:off x="1829116" y="830137"/>
                <a:ext cx="762000" cy="1612995"/>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5865" dirty="0">
                  <a:cs typeface="+mn-ea"/>
                  <a:sym typeface="+mn-lt"/>
                </a:endParaRPr>
              </a:p>
            </p:txBody>
          </p:sp>
          <p:cxnSp>
            <p:nvCxnSpPr>
              <p:cNvPr id="24" name="Straight Connector 24"/>
              <p:cNvCxnSpPr/>
              <p:nvPr/>
            </p:nvCxnSpPr>
            <p:spPr>
              <a:xfrm flipV="1">
                <a:off x="3033991" y="1628052"/>
                <a:ext cx="670723" cy="8581"/>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grpSp>
        <p:sp>
          <p:nvSpPr>
            <p:cNvPr id="56" name="文本框 55"/>
            <p:cNvSpPr txBox="1"/>
            <p:nvPr/>
          </p:nvSpPr>
          <p:spPr>
            <a:xfrm>
              <a:off x="1756221" y="1510632"/>
              <a:ext cx="1107996" cy="461665"/>
            </a:xfrm>
            <a:prstGeom prst="rect">
              <a:avLst/>
            </a:prstGeom>
            <a:noFill/>
          </p:spPr>
          <p:txBody>
            <a:bodyPr wrap="none" rtlCol="0">
              <a:spAutoFit/>
            </a:bodyPr>
            <a:lstStyle/>
            <a:p>
              <a:r>
                <a:rPr lang="zh-CN" altLang="en-US" sz="2400" b="1" dirty="0" smtClean="0">
                  <a:solidFill>
                    <a:schemeClr val="bg1"/>
                  </a:solidFill>
                  <a:cs typeface="+mn-ea"/>
                  <a:sym typeface="+mn-lt"/>
                </a:rPr>
                <a:t>第一层</a:t>
              </a:r>
              <a:endParaRPr lang="zh-CN" altLang="en-US" sz="2400" b="1" dirty="0">
                <a:solidFill>
                  <a:schemeClr val="bg1"/>
                </a:solidFill>
                <a:cs typeface="+mn-ea"/>
                <a:sym typeface="+mn-lt"/>
              </a:endParaRPr>
            </a:p>
          </p:txBody>
        </p:sp>
      </p:grpSp>
      <p:grpSp>
        <p:nvGrpSpPr>
          <p:cNvPr id="65" name="组合 64"/>
          <p:cNvGrpSpPr/>
          <p:nvPr/>
        </p:nvGrpSpPr>
        <p:grpSpPr>
          <a:xfrm>
            <a:off x="1523772" y="2326595"/>
            <a:ext cx="2586948" cy="861144"/>
            <a:chOff x="1523772" y="2326595"/>
            <a:chExt cx="2586948" cy="861144"/>
          </a:xfrm>
        </p:grpSpPr>
        <p:grpSp>
          <p:nvGrpSpPr>
            <p:cNvPr id="32" name="Group 31"/>
            <p:cNvGrpSpPr/>
            <p:nvPr/>
          </p:nvGrpSpPr>
          <p:grpSpPr>
            <a:xfrm>
              <a:off x="1523772" y="2326595"/>
              <a:ext cx="2586948" cy="861144"/>
              <a:chOff x="1403618" y="1255636"/>
              <a:chExt cx="2289112" cy="762000"/>
            </a:xfrm>
          </p:grpSpPr>
          <p:sp>
            <p:nvSpPr>
              <p:cNvPr id="34" name="Flowchart: Off-page Connector 32"/>
              <p:cNvSpPr/>
              <p:nvPr/>
            </p:nvSpPr>
            <p:spPr>
              <a:xfrm rot="16200000">
                <a:off x="1829116" y="830138"/>
                <a:ext cx="762000" cy="1612995"/>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cs typeface="+mn-ea"/>
                  <a:sym typeface="+mn-lt"/>
                </a:endParaRPr>
              </a:p>
            </p:txBody>
          </p:sp>
          <p:cxnSp>
            <p:nvCxnSpPr>
              <p:cNvPr id="36" name="Straight Connector 34"/>
              <p:cNvCxnSpPr/>
              <p:nvPr/>
            </p:nvCxnSpPr>
            <p:spPr>
              <a:xfrm flipV="1">
                <a:off x="3022010" y="1628058"/>
                <a:ext cx="670720" cy="8576"/>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grpSp>
        <p:sp>
          <p:nvSpPr>
            <p:cNvPr id="57" name="文本框 56"/>
            <p:cNvSpPr txBox="1"/>
            <p:nvPr/>
          </p:nvSpPr>
          <p:spPr>
            <a:xfrm>
              <a:off x="1758254" y="2521465"/>
              <a:ext cx="1107996" cy="461665"/>
            </a:xfrm>
            <a:prstGeom prst="rect">
              <a:avLst/>
            </a:prstGeom>
            <a:noFill/>
          </p:spPr>
          <p:txBody>
            <a:bodyPr wrap="none" rtlCol="0">
              <a:spAutoFit/>
            </a:bodyPr>
            <a:lstStyle/>
            <a:p>
              <a:r>
                <a:rPr lang="zh-CN" altLang="en-US" sz="2400" b="1" dirty="0" smtClean="0">
                  <a:solidFill>
                    <a:schemeClr val="bg1"/>
                  </a:solidFill>
                  <a:cs typeface="+mn-ea"/>
                  <a:sym typeface="+mn-lt"/>
                </a:rPr>
                <a:t>第二层</a:t>
              </a:r>
              <a:endParaRPr lang="zh-CN" altLang="en-US" sz="2400" b="1" dirty="0">
                <a:solidFill>
                  <a:schemeClr val="bg1"/>
                </a:solidFill>
                <a:cs typeface="+mn-ea"/>
                <a:sym typeface="+mn-lt"/>
              </a:endParaRPr>
            </a:p>
          </p:txBody>
        </p:sp>
      </p:grpSp>
      <p:grpSp>
        <p:nvGrpSpPr>
          <p:cNvPr id="66" name="组合 65"/>
          <p:cNvGrpSpPr/>
          <p:nvPr/>
        </p:nvGrpSpPr>
        <p:grpSpPr>
          <a:xfrm>
            <a:off x="1523481" y="3347674"/>
            <a:ext cx="2585173" cy="861144"/>
            <a:chOff x="1523481" y="3347674"/>
            <a:chExt cx="2585173" cy="861144"/>
          </a:xfrm>
        </p:grpSpPr>
        <p:grpSp>
          <p:nvGrpSpPr>
            <p:cNvPr id="26" name="Group 40"/>
            <p:cNvGrpSpPr/>
            <p:nvPr/>
          </p:nvGrpSpPr>
          <p:grpSpPr>
            <a:xfrm>
              <a:off x="1523481" y="3347674"/>
              <a:ext cx="2585173" cy="861144"/>
              <a:chOff x="1403618" y="1255636"/>
              <a:chExt cx="2287542" cy="762000"/>
            </a:xfrm>
          </p:grpSpPr>
          <p:sp>
            <p:nvSpPr>
              <p:cNvPr id="28" name="Flowchart: Off-page Connector 47"/>
              <p:cNvSpPr/>
              <p:nvPr/>
            </p:nvSpPr>
            <p:spPr>
              <a:xfrm rot="16200000">
                <a:off x="1829116" y="830138"/>
                <a:ext cx="762000" cy="1612995"/>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cs typeface="+mn-ea"/>
                  <a:sym typeface="+mn-lt"/>
                </a:endParaRPr>
              </a:p>
            </p:txBody>
          </p:sp>
          <p:cxnSp>
            <p:nvCxnSpPr>
              <p:cNvPr id="30" name="Straight Connector 50"/>
              <p:cNvCxnSpPr/>
              <p:nvPr/>
            </p:nvCxnSpPr>
            <p:spPr>
              <a:xfrm flipV="1">
                <a:off x="3020435" y="1635520"/>
                <a:ext cx="670725" cy="8576"/>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grpSp>
        <p:sp>
          <p:nvSpPr>
            <p:cNvPr id="58" name="文本框 57"/>
            <p:cNvSpPr txBox="1"/>
            <p:nvPr/>
          </p:nvSpPr>
          <p:spPr>
            <a:xfrm>
              <a:off x="1773494" y="3536895"/>
              <a:ext cx="1107996" cy="461665"/>
            </a:xfrm>
            <a:prstGeom prst="rect">
              <a:avLst/>
            </a:prstGeom>
            <a:noFill/>
          </p:spPr>
          <p:txBody>
            <a:bodyPr wrap="none" rtlCol="0">
              <a:spAutoFit/>
            </a:bodyPr>
            <a:lstStyle/>
            <a:p>
              <a:r>
                <a:rPr lang="zh-CN" altLang="en-US" sz="2400" b="1" dirty="0" smtClean="0">
                  <a:solidFill>
                    <a:schemeClr val="bg1"/>
                  </a:solidFill>
                  <a:cs typeface="+mn-ea"/>
                  <a:sym typeface="+mn-lt"/>
                </a:rPr>
                <a:t>第三层</a:t>
              </a:r>
              <a:endParaRPr lang="zh-CN" altLang="en-US" sz="2400" b="1" dirty="0">
                <a:solidFill>
                  <a:schemeClr val="bg1"/>
                </a:solidFill>
                <a:cs typeface="+mn-ea"/>
                <a:sym typeface="+mn-lt"/>
              </a:endParaRPr>
            </a:p>
          </p:txBody>
        </p:sp>
      </p:grpSp>
      <p:grpSp>
        <p:nvGrpSpPr>
          <p:cNvPr id="67" name="组合 66"/>
          <p:cNvGrpSpPr/>
          <p:nvPr/>
        </p:nvGrpSpPr>
        <p:grpSpPr>
          <a:xfrm>
            <a:off x="1523481" y="4383477"/>
            <a:ext cx="2601323" cy="861146"/>
            <a:chOff x="1523481" y="4383477"/>
            <a:chExt cx="2601323" cy="861146"/>
          </a:xfrm>
        </p:grpSpPr>
        <p:grpSp>
          <p:nvGrpSpPr>
            <p:cNvPr id="38" name="Group 56"/>
            <p:cNvGrpSpPr/>
            <p:nvPr/>
          </p:nvGrpSpPr>
          <p:grpSpPr>
            <a:xfrm>
              <a:off x="1523481" y="4383477"/>
              <a:ext cx="2601323" cy="861146"/>
              <a:chOff x="1403618" y="1255636"/>
              <a:chExt cx="2301832" cy="762000"/>
            </a:xfrm>
          </p:grpSpPr>
          <p:sp>
            <p:nvSpPr>
              <p:cNvPr id="43" name="Flowchart: Off-page Connector 59"/>
              <p:cNvSpPr/>
              <p:nvPr/>
            </p:nvSpPr>
            <p:spPr>
              <a:xfrm rot="16200000">
                <a:off x="1829116" y="830138"/>
                <a:ext cx="762000" cy="1612995"/>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cs typeface="+mn-ea"/>
                  <a:sym typeface="+mn-lt"/>
                </a:endParaRPr>
              </a:p>
            </p:txBody>
          </p:sp>
          <p:cxnSp>
            <p:nvCxnSpPr>
              <p:cNvPr id="45" name="Straight Connector 63"/>
              <p:cNvCxnSpPr/>
              <p:nvPr/>
            </p:nvCxnSpPr>
            <p:spPr>
              <a:xfrm flipV="1">
                <a:off x="3034730" y="1628058"/>
                <a:ext cx="670720" cy="8576"/>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grpSp>
        <p:sp>
          <p:nvSpPr>
            <p:cNvPr id="59" name="文本框 58"/>
            <p:cNvSpPr txBox="1"/>
            <p:nvPr/>
          </p:nvSpPr>
          <p:spPr>
            <a:xfrm>
              <a:off x="1718998" y="4561316"/>
              <a:ext cx="1107996" cy="461665"/>
            </a:xfrm>
            <a:prstGeom prst="rect">
              <a:avLst/>
            </a:prstGeom>
            <a:noFill/>
          </p:spPr>
          <p:txBody>
            <a:bodyPr wrap="none" rtlCol="0">
              <a:spAutoFit/>
            </a:bodyPr>
            <a:lstStyle/>
            <a:p>
              <a:r>
                <a:rPr lang="zh-CN" altLang="en-US" sz="2400" b="1" dirty="0" smtClean="0">
                  <a:solidFill>
                    <a:schemeClr val="bg1"/>
                  </a:solidFill>
                  <a:cs typeface="+mn-ea"/>
                  <a:sym typeface="+mn-lt"/>
                </a:rPr>
                <a:t>第四层</a:t>
              </a:r>
              <a:endParaRPr lang="zh-CN" altLang="en-US" sz="2400" b="1" dirty="0">
                <a:solidFill>
                  <a:schemeClr val="bg1"/>
                </a:solidFill>
                <a:cs typeface="+mn-ea"/>
                <a:sym typeface="+mn-lt"/>
              </a:endParaRPr>
            </a:p>
          </p:txBody>
        </p:sp>
      </p:grpSp>
      <p:sp>
        <p:nvSpPr>
          <p:cNvPr id="60" name="Oval 51"/>
          <p:cNvSpPr/>
          <p:nvPr/>
        </p:nvSpPr>
        <p:spPr>
          <a:xfrm>
            <a:off x="4149458" y="3690314"/>
            <a:ext cx="192723" cy="192723"/>
          </a:xfrm>
          <a:prstGeom prst="ellipse">
            <a:avLst/>
          </a:prstGeom>
          <a:solidFill>
            <a:schemeClr val="bg1">
              <a:lumMod val="95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cs typeface="+mn-ea"/>
              <a:sym typeface="+mn-lt"/>
            </a:endParaRPr>
          </a:p>
        </p:txBody>
      </p:sp>
      <p:sp>
        <p:nvSpPr>
          <p:cNvPr id="61" name="Oval 51"/>
          <p:cNvSpPr/>
          <p:nvPr/>
        </p:nvSpPr>
        <p:spPr>
          <a:xfrm>
            <a:off x="4108472" y="2651110"/>
            <a:ext cx="192723" cy="192723"/>
          </a:xfrm>
          <a:prstGeom prst="ellipse">
            <a:avLst/>
          </a:prstGeom>
          <a:solidFill>
            <a:schemeClr val="bg1">
              <a:lumMod val="95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cs typeface="+mn-ea"/>
              <a:sym typeface="+mn-lt"/>
            </a:endParaRPr>
          </a:p>
        </p:txBody>
      </p:sp>
      <p:sp>
        <p:nvSpPr>
          <p:cNvPr id="62" name="Oval 51"/>
          <p:cNvSpPr/>
          <p:nvPr/>
        </p:nvSpPr>
        <p:spPr>
          <a:xfrm>
            <a:off x="4137980" y="1653197"/>
            <a:ext cx="192723" cy="192723"/>
          </a:xfrm>
          <a:prstGeom prst="ellipse">
            <a:avLst/>
          </a:prstGeom>
          <a:solidFill>
            <a:schemeClr val="bg1">
              <a:lumMod val="95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cs typeface="+mn-ea"/>
              <a:sym typeface="+mn-lt"/>
            </a:endParaRPr>
          </a:p>
        </p:txBody>
      </p:sp>
      <p:sp>
        <p:nvSpPr>
          <p:cNvPr id="63" name="矩形 62"/>
          <p:cNvSpPr/>
          <p:nvPr/>
        </p:nvSpPr>
        <p:spPr>
          <a:xfrm>
            <a:off x="1956657" y="5537980"/>
            <a:ext cx="8165397" cy="707886"/>
          </a:xfrm>
          <a:prstGeom prst="rect">
            <a:avLst/>
          </a:prstGeom>
        </p:spPr>
        <p:txBody>
          <a:bodyPr wrap="square">
            <a:spAutoFit/>
          </a:bodyPr>
          <a:lstStyle/>
          <a:p>
            <a:r>
              <a:rPr lang="zh-CN" altLang="zh-CN" sz="2000" b="1" dirty="0">
                <a:solidFill>
                  <a:srgbClr val="C00000"/>
                </a:solidFill>
                <a:cs typeface="+mn-ea"/>
                <a:sym typeface="+mn-lt"/>
              </a:rPr>
              <a:t>各级党委</a:t>
            </a:r>
            <a:r>
              <a:rPr lang="en-US" altLang="zh-CN" sz="2000" b="1" dirty="0">
                <a:solidFill>
                  <a:srgbClr val="C00000"/>
                </a:solidFill>
                <a:cs typeface="+mn-ea"/>
                <a:sym typeface="+mn-lt"/>
              </a:rPr>
              <a:t>(</a:t>
            </a:r>
            <a:r>
              <a:rPr lang="zh-CN" altLang="zh-CN" sz="2000" b="1" dirty="0">
                <a:solidFill>
                  <a:srgbClr val="C00000"/>
                </a:solidFill>
                <a:cs typeface="+mn-ea"/>
                <a:sym typeface="+mn-lt"/>
              </a:rPr>
              <a:t>党组</a:t>
            </a:r>
            <a:r>
              <a:rPr lang="en-US" altLang="zh-CN" sz="2000" b="1" dirty="0">
                <a:solidFill>
                  <a:srgbClr val="C00000"/>
                </a:solidFill>
                <a:cs typeface="+mn-ea"/>
                <a:sym typeface="+mn-lt"/>
              </a:rPr>
              <a:t>)</a:t>
            </a:r>
            <a:r>
              <a:rPr lang="zh-CN" altLang="zh-CN" sz="2000" b="1" dirty="0">
                <a:solidFill>
                  <a:srgbClr val="C00000"/>
                </a:solidFill>
                <a:cs typeface="+mn-ea"/>
                <a:sym typeface="+mn-lt"/>
              </a:rPr>
              <a:t>要把开展“两学一做”学习教育作为一项重大政治任务，尽好责、抓到位、见实效。</a:t>
            </a:r>
            <a:endParaRPr lang="zh-CN" altLang="en-US" sz="2000" b="1" dirty="0">
              <a:solidFill>
                <a:srgbClr val="C00000"/>
              </a:solidFill>
              <a:cs typeface="+mn-ea"/>
              <a:sym typeface="+mn-lt"/>
            </a:endParaRPr>
          </a:p>
        </p:txBody>
      </p:sp>
      <p:sp>
        <p:nvSpPr>
          <p:cNvPr id="33" name="矩形 32"/>
          <p:cNvSpPr/>
          <p:nvPr>
            <p:custDataLst>
              <p:tags r:id="rId1"/>
            </p:custDataLst>
          </p:nvPr>
        </p:nvSpPr>
        <p:spPr>
          <a:xfrm>
            <a:off x="7955801" y="4177"/>
            <a:ext cx="184731" cy="307777"/>
          </a:xfrm>
          <a:prstGeom prst="rect">
            <a:avLst/>
          </a:prstGeom>
        </p:spPr>
        <p:txBody>
          <a:bodyPr wrap="none">
            <a:spAutoFit/>
          </a:bodyPr>
          <a:lstStyle/>
          <a:p>
            <a:endParaRPr lang="zh-CN" altLang="en-US" sz="1400"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childTnLst>
                                </p:cTn>
                              </p:par>
                              <p:par>
                                <p:cTn id="14" presetID="2" presetClass="entr" presetSubtype="8" decel="100000" fill="hold" nodeType="withEffect">
                                  <p:stCondLst>
                                    <p:cond delay="0"/>
                                  </p:stCondLst>
                                  <p:childTnLst>
                                    <p:set>
                                      <p:cBhvr>
                                        <p:cTn id="15" dur="1" fill="hold">
                                          <p:stCondLst>
                                            <p:cond delay="0"/>
                                          </p:stCondLst>
                                        </p:cTn>
                                        <p:tgtEl>
                                          <p:spTgt spid="65"/>
                                        </p:tgtEl>
                                        <p:attrNameLst>
                                          <p:attrName>style.visibility</p:attrName>
                                        </p:attrNameLst>
                                      </p:cBhvr>
                                      <p:to>
                                        <p:strVal val="visible"/>
                                      </p:to>
                                    </p:set>
                                    <p:anim calcmode="lin" valueType="num">
                                      <p:cBhvr additive="base">
                                        <p:cTn id="16" dur="500" fill="hold"/>
                                        <p:tgtEl>
                                          <p:spTgt spid="65"/>
                                        </p:tgtEl>
                                        <p:attrNameLst>
                                          <p:attrName>ppt_x</p:attrName>
                                        </p:attrNameLst>
                                      </p:cBhvr>
                                      <p:tavLst>
                                        <p:tav tm="0">
                                          <p:val>
                                            <p:strVal val="0-#ppt_w/2"/>
                                          </p:val>
                                        </p:tav>
                                        <p:tav tm="100000">
                                          <p:val>
                                            <p:strVal val="#ppt_x"/>
                                          </p:val>
                                        </p:tav>
                                      </p:tavLst>
                                    </p:anim>
                                    <p:anim calcmode="lin" valueType="num">
                                      <p:cBhvr additive="base">
                                        <p:cTn id="17" dur="500" fill="hold"/>
                                        <p:tgtEl>
                                          <p:spTgt spid="65"/>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3" presetClass="entr" presetSubtype="16"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500" fill="hold"/>
                                        <p:tgtEl>
                                          <p:spTgt spid="61"/>
                                        </p:tgtEl>
                                        <p:attrNameLst>
                                          <p:attrName>ppt_w</p:attrName>
                                        </p:attrNameLst>
                                      </p:cBhvr>
                                      <p:tavLst>
                                        <p:tav tm="0">
                                          <p:val>
                                            <p:fltVal val="0"/>
                                          </p:val>
                                        </p:tav>
                                        <p:tav tm="100000">
                                          <p:val>
                                            <p:strVal val="#ppt_w"/>
                                          </p:val>
                                        </p:tav>
                                      </p:tavLst>
                                    </p:anim>
                                    <p:anim calcmode="lin" valueType="num">
                                      <p:cBhvr>
                                        <p:cTn id="22" dur="500" fill="hold"/>
                                        <p:tgtEl>
                                          <p:spTgt spid="61"/>
                                        </p:tgtEl>
                                        <p:attrNameLst>
                                          <p:attrName>ppt_h</p:attrName>
                                        </p:attrNameLst>
                                      </p:cBhvr>
                                      <p:tavLst>
                                        <p:tav tm="0">
                                          <p:val>
                                            <p:fltVal val="0"/>
                                          </p:val>
                                        </p:tav>
                                        <p:tav tm="100000">
                                          <p:val>
                                            <p:strVal val="#ppt_h"/>
                                          </p:val>
                                        </p:tav>
                                      </p:tavLst>
                                    </p:anim>
                                  </p:childTnLst>
                                </p:cTn>
                              </p:par>
                              <p:par>
                                <p:cTn id="23" presetID="2" presetClass="entr" presetSubtype="8" decel="100000" fill="hold" nodeType="withEffect">
                                  <p:stCondLst>
                                    <p:cond delay="0"/>
                                  </p:stCondLst>
                                  <p:childTnLst>
                                    <p:set>
                                      <p:cBhvr>
                                        <p:cTn id="24" dur="1" fill="hold">
                                          <p:stCondLst>
                                            <p:cond delay="0"/>
                                          </p:stCondLst>
                                        </p:cTn>
                                        <p:tgtEl>
                                          <p:spTgt spid="66"/>
                                        </p:tgtEl>
                                        <p:attrNameLst>
                                          <p:attrName>style.visibility</p:attrName>
                                        </p:attrNameLst>
                                      </p:cBhvr>
                                      <p:to>
                                        <p:strVal val="visible"/>
                                      </p:to>
                                    </p:set>
                                    <p:anim calcmode="lin" valueType="num">
                                      <p:cBhvr additive="base">
                                        <p:cTn id="25" dur="500" fill="hold"/>
                                        <p:tgtEl>
                                          <p:spTgt spid="66"/>
                                        </p:tgtEl>
                                        <p:attrNameLst>
                                          <p:attrName>ppt_x</p:attrName>
                                        </p:attrNameLst>
                                      </p:cBhvr>
                                      <p:tavLst>
                                        <p:tav tm="0">
                                          <p:val>
                                            <p:strVal val="0-#ppt_w/2"/>
                                          </p:val>
                                        </p:tav>
                                        <p:tav tm="100000">
                                          <p:val>
                                            <p:strVal val="#ppt_x"/>
                                          </p:val>
                                        </p:tav>
                                      </p:tavLst>
                                    </p:anim>
                                    <p:anim calcmode="lin" valueType="num">
                                      <p:cBhvr additive="base">
                                        <p:cTn id="26" dur="500" fill="hold"/>
                                        <p:tgtEl>
                                          <p:spTgt spid="66"/>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3" presetClass="entr" presetSubtype="16" fill="hold" grpId="0" nodeType="after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p:cTn id="30" dur="500" fill="hold"/>
                                        <p:tgtEl>
                                          <p:spTgt spid="60"/>
                                        </p:tgtEl>
                                        <p:attrNameLst>
                                          <p:attrName>ppt_w</p:attrName>
                                        </p:attrNameLst>
                                      </p:cBhvr>
                                      <p:tavLst>
                                        <p:tav tm="0">
                                          <p:val>
                                            <p:fltVal val="0"/>
                                          </p:val>
                                        </p:tav>
                                        <p:tav tm="100000">
                                          <p:val>
                                            <p:strVal val="#ppt_w"/>
                                          </p:val>
                                        </p:tav>
                                      </p:tavLst>
                                    </p:anim>
                                    <p:anim calcmode="lin" valueType="num">
                                      <p:cBhvr>
                                        <p:cTn id="31" dur="500" fill="hold"/>
                                        <p:tgtEl>
                                          <p:spTgt spid="60"/>
                                        </p:tgtEl>
                                        <p:attrNameLst>
                                          <p:attrName>ppt_h</p:attrName>
                                        </p:attrNameLst>
                                      </p:cBhvr>
                                      <p:tavLst>
                                        <p:tav tm="0">
                                          <p:val>
                                            <p:fltVal val="0"/>
                                          </p:val>
                                        </p:tav>
                                        <p:tav tm="100000">
                                          <p:val>
                                            <p:strVal val="#ppt_h"/>
                                          </p:val>
                                        </p:tav>
                                      </p:tavLst>
                                    </p:anim>
                                  </p:childTnLst>
                                </p:cTn>
                              </p:par>
                              <p:par>
                                <p:cTn id="32" presetID="2" presetClass="entr" presetSubtype="8" decel="100000"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0-#ppt_w/2"/>
                                          </p:val>
                                        </p:tav>
                                        <p:tav tm="100000">
                                          <p:val>
                                            <p:strVal val="#ppt_x"/>
                                          </p:val>
                                        </p:tav>
                                      </p:tavLst>
                                    </p:anim>
                                    <p:anim calcmode="lin" valueType="num">
                                      <p:cBhvr additive="base">
                                        <p:cTn id="35" dur="500" fill="hold"/>
                                        <p:tgtEl>
                                          <p:spTgt spid="67"/>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3" presetClass="entr" presetSubtype="16"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childTnLst>
                                </p:cTn>
                              </p:par>
                            </p:childTnLst>
                          </p:cTn>
                        </p:par>
                        <p:par>
                          <p:cTn id="41" fill="hold">
                            <p:stCondLst>
                              <p:cond delay="2500"/>
                            </p:stCondLst>
                            <p:childTnLst>
                              <p:par>
                                <p:cTn id="42" presetID="2" presetClass="entr" presetSubtype="2" decel="100000" fill="hold" grpId="0"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1+#ppt_w/2"/>
                                          </p:val>
                                        </p:tav>
                                        <p:tav tm="100000">
                                          <p:val>
                                            <p:strVal val="#ppt_x"/>
                                          </p:val>
                                        </p:tav>
                                      </p:tavLst>
                                    </p:anim>
                                    <p:anim calcmode="lin" valueType="num">
                                      <p:cBhvr additive="base">
                                        <p:cTn id="45" dur="500" fill="hold"/>
                                        <p:tgtEl>
                                          <p:spTgt spid="5"/>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2" decel="10000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1+#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decel="10000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500" fill="hold"/>
                                        <p:tgtEl>
                                          <p:spTgt spid="11"/>
                                        </p:tgtEl>
                                        <p:attrNameLst>
                                          <p:attrName>ppt_x</p:attrName>
                                        </p:attrNameLst>
                                      </p:cBhvr>
                                      <p:tavLst>
                                        <p:tav tm="0">
                                          <p:val>
                                            <p:strVal val="1+#ppt_w/2"/>
                                          </p:val>
                                        </p:tav>
                                        <p:tav tm="100000">
                                          <p:val>
                                            <p:strVal val="#ppt_x"/>
                                          </p:val>
                                        </p:tav>
                                      </p:tavLst>
                                    </p:anim>
                                    <p:anim calcmode="lin" valueType="num">
                                      <p:cBhvr additive="base">
                                        <p:cTn id="55" dur="500" fill="hold"/>
                                        <p:tgtEl>
                                          <p:spTgt spid="11"/>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2" decel="10000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1+#ppt_w/2"/>
                                          </p:val>
                                        </p:tav>
                                        <p:tav tm="100000">
                                          <p:val>
                                            <p:strVal val="#ppt_x"/>
                                          </p:val>
                                        </p:tav>
                                      </p:tavLst>
                                    </p:anim>
                                    <p:anim calcmode="lin" valueType="num">
                                      <p:cBhvr additive="base">
                                        <p:cTn id="60" dur="500" fill="hold"/>
                                        <p:tgtEl>
                                          <p:spTgt spid="14"/>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1" presetClass="entr" presetSubtype="0" fill="hold" grpId="0" nodeType="afterEffect">
                                  <p:stCondLst>
                                    <p:cond delay="0"/>
                                  </p:stCondLst>
                                  <p:iterate type="lt">
                                    <p:tmAbs val="80"/>
                                  </p:iterate>
                                  <p:childTnLst>
                                    <p:set>
                                      <p:cBhvr>
                                        <p:cTn id="63"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P spid="14" grpId="0"/>
      <p:bldP spid="18" grpId="0" animBg="1"/>
      <p:bldP spid="60" grpId="0" animBg="1"/>
      <p:bldP spid="61" grpId="0" animBg="1"/>
      <p:bldP spid="62" grpId="0" animBg="1"/>
      <p:bldP spid="6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4692650" cy="422275"/>
          </a:xfrm>
        </p:spPr>
        <p:txBody>
          <a:bodyPr>
            <a:normAutofit fontScale="92500" lnSpcReduction="10000"/>
          </a:bodyPr>
          <a:lstStyle/>
          <a:p>
            <a:r>
              <a:rPr lang="zh-CN" altLang="en-US" b="1" dirty="0">
                <a:cs typeface="+mn-ea"/>
                <a:sym typeface="+mn-lt"/>
              </a:rPr>
              <a:t>组织领导：</a:t>
            </a:r>
            <a:r>
              <a:rPr lang="zh-CN" altLang="en-US" b="1" dirty="0">
                <a:solidFill>
                  <a:srgbClr val="C00000"/>
                </a:solidFill>
                <a:cs typeface="+mn-ea"/>
                <a:sym typeface="+mn-lt"/>
              </a:rPr>
              <a:t>强化组织保障</a:t>
            </a:r>
          </a:p>
          <a:p>
            <a:endParaRPr lang="zh-CN" altLang="en-US" b="1" dirty="0">
              <a:cs typeface="+mn-ea"/>
              <a:sym typeface="+mn-lt"/>
            </a:endParaRPr>
          </a:p>
        </p:txBody>
      </p:sp>
      <p:grpSp>
        <p:nvGrpSpPr>
          <p:cNvPr id="10" name="组合 9"/>
          <p:cNvGrpSpPr/>
          <p:nvPr/>
        </p:nvGrpSpPr>
        <p:grpSpPr>
          <a:xfrm>
            <a:off x="1593012" y="1191871"/>
            <a:ext cx="8945448" cy="1215408"/>
            <a:chOff x="1238682" y="1626211"/>
            <a:chExt cx="8945448" cy="1215408"/>
          </a:xfrm>
        </p:grpSpPr>
        <p:pic>
          <p:nvPicPr>
            <p:cNvPr id="11" name="Picture 2" descr="天坛线"/>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109" r="-616"/>
            <a:stretch>
              <a:fillRect/>
            </a:stretch>
          </p:blipFill>
          <p:spPr bwMode="auto">
            <a:xfrm>
              <a:off x="2811780" y="1626211"/>
              <a:ext cx="7372350" cy="121540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天坛线"/>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77009"/>
            <a:stretch>
              <a:fillRect/>
            </a:stretch>
          </p:blipFill>
          <p:spPr bwMode="auto">
            <a:xfrm>
              <a:off x="1238682" y="1626211"/>
              <a:ext cx="1573098" cy="1215408"/>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矩形 12"/>
          <p:cNvSpPr/>
          <p:nvPr/>
        </p:nvSpPr>
        <p:spPr>
          <a:xfrm>
            <a:off x="3105650" y="1507187"/>
            <a:ext cx="7444240" cy="584775"/>
          </a:xfrm>
          <a:prstGeom prst="rect">
            <a:avLst/>
          </a:prstGeom>
        </p:spPr>
        <p:txBody>
          <a:bodyPr wrap="square">
            <a:spAutoFit/>
          </a:bodyPr>
          <a:lstStyle/>
          <a:p>
            <a:r>
              <a:rPr lang="zh-CN" altLang="en-US" sz="1600" b="1" dirty="0">
                <a:solidFill>
                  <a:srgbClr val="C00000"/>
                </a:solidFill>
                <a:cs typeface="+mn-ea"/>
                <a:sym typeface="+mn-lt"/>
              </a:rPr>
              <a:t>整顿软弱涣散基层</a:t>
            </a:r>
            <a:r>
              <a:rPr lang="zh-CN" altLang="en-US" sz="1600" b="1" dirty="0" smtClean="0">
                <a:solidFill>
                  <a:srgbClr val="C00000"/>
                </a:solidFill>
                <a:cs typeface="+mn-ea"/>
                <a:sym typeface="+mn-lt"/>
              </a:rPr>
              <a:t>党组织。</a:t>
            </a:r>
            <a:r>
              <a:rPr lang="zh-CN" altLang="en-US" sz="1600" dirty="0" smtClean="0">
                <a:cs typeface="+mn-ea"/>
                <a:sym typeface="+mn-lt"/>
              </a:rPr>
              <a:t>加大</a:t>
            </a:r>
            <a:r>
              <a:rPr lang="zh-CN" altLang="en-US" sz="1600" dirty="0">
                <a:cs typeface="+mn-ea"/>
                <a:sym typeface="+mn-lt"/>
              </a:rPr>
              <a:t>整顿软弱涣散基层党组织工作力度，配齐配强班子特别是带头人，健全工作制度，确保“两学一做”学习教育有人抓、有人管</a:t>
            </a:r>
            <a:r>
              <a:rPr lang="zh-CN" altLang="en-US" sz="1600" dirty="0" smtClean="0">
                <a:cs typeface="+mn-ea"/>
                <a:sym typeface="+mn-lt"/>
              </a:rPr>
              <a:t>。</a:t>
            </a:r>
            <a:endParaRPr lang="zh-CN" altLang="en-US" sz="1600" dirty="0">
              <a:cs typeface="+mn-ea"/>
              <a:sym typeface="+mn-lt"/>
            </a:endParaRPr>
          </a:p>
        </p:txBody>
      </p:sp>
      <p:grpSp>
        <p:nvGrpSpPr>
          <p:cNvPr id="14" name="组合 13"/>
          <p:cNvGrpSpPr/>
          <p:nvPr/>
        </p:nvGrpSpPr>
        <p:grpSpPr>
          <a:xfrm>
            <a:off x="1593012" y="2827169"/>
            <a:ext cx="8945448" cy="1215408"/>
            <a:chOff x="1238682" y="1626211"/>
            <a:chExt cx="8945448" cy="1215408"/>
          </a:xfrm>
        </p:grpSpPr>
        <p:pic>
          <p:nvPicPr>
            <p:cNvPr id="15" name="Picture 2" descr="天坛线"/>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109" r="-616"/>
            <a:stretch>
              <a:fillRect/>
            </a:stretch>
          </p:blipFill>
          <p:spPr bwMode="auto">
            <a:xfrm>
              <a:off x="2811780" y="1626211"/>
              <a:ext cx="7372350" cy="121540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天坛线"/>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77009"/>
            <a:stretch>
              <a:fillRect/>
            </a:stretch>
          </p:blipFill>
          <p:spPr bwMode="auto">
            <a:xfrm>
              <a:off x="1238682" y="1626211"/>
              <a:ext cx="1573098" cy="1215408"/>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矩形 16"/>
          <p:cNvSpPr/>
          <p:nvPr/>
        </p:nvSpPr>
        <p:spPr>
          <a:xfrm>
            <a:off x="3105650" y="3271727"/>
            <a:ext cx="7432810" cy="584775"/>
          </a:xfrm>
          <a:prstGeom prst="rect">
            <a:avLst/>
          </a:prstGeom>
        </p:spPr>
        <p:txBody>
          <a:bodyPr wrap="square">
            <a:spAutoFit/>
          </a:bodyPr>
          <a:lstStyle/>
          <a:p>
            <a:r>
              <a:rPr lang="zh-CN" altLang="en-US" sz="1600" b="1" dirty="0">
                <a:solidFill>
                  <a:srgbClr val="C00000"/>
                </a:solidFill>
                <a:cs typeface="+mn-ea"/>
                <a:sym typeface="+mn-lt"/>
              </a:rPr>
              <a:t>开展党员组织关系集中排</a:t>
            </a:r>
            <a:r>
              <a:rPr lang="zh-CN" altLang="en-US" sz="1600" b="1" dirty="0" smtClean="0">
                <a:solidFill>
                  <a:srgbClr val="C00000"/>
                </a:solidFill>
                <a:cs typeface="+mn-ea"/>
                <a:sym typeface="+mn-lt"/>
              </a:rPr>
              <a:t>查。</a:t>
            </a:r>
            <a:r>
              <a:rPr lang="zh-CN" altLang="en-US" sz="1600" dirty="0" smtClean="0">
                <a:cs typeface="+mn-ea"/>
                <a:sym typeface="+mn-lt"/>
              </a:rPr>
              <a:t>摸清</a:t>
            </a:r>
            <a:r>
              <a:rPr lang="zh-CN" altLang="en-US" sz="1600" dirty="0">
                <a:cs typeface="+mn-ea"/>
                <a:sym typeface="+mn-lt"/>
              </a:rPr>
              <a:t>“口袋”党员、长期与党组织失去联系党员情况，理顺党员组织关系，努力使每名党员都纳入党组织有效管理，参加学习教育</a:t>
            </a:r>
            <a:r>
              <a:rPr lang="zh-CN" altLang="en-US" sz="1600" dirty="0" smtClean="0">
                <a:cs typeface="+mn-ea"/>
                <a:sym typeface="+mn-lt"/>
              </a:rPr>
              <a:t>。</a:t>
            </a:r>
            <a:endParaRPr lang="zh-CN" altLang="en-US" sz="1600" dirty="0">
              <a:cs typeface="+mn-ea"/>
              <a:sym typeface="+mn-lt"/>
            </a:endParaRPr>
          </a:p>
        </p:txBody>
      </p:sp>
      <p:grpSp>
        <p:nvGrpSpPr>
          <p:cNvPr id="18" name="组合 17"/>
          <p:cNvGrpSpPr/>
          <p:nvPr/>
        </p:nvGrpSpPr>
        <p:grpSpPr>
          <a:xfrm>
            <a:off x="1593012" y="4495370"/>
            <a:ext cx="8945448" cy="1215408"/>
            <a:chOff x="1238682" y="1626211"/>
            <a:chExt cx="8945448" cy="1215408"/>
          </a:xfrm>
        </p:grpSpPr>
        <p:pic>
          <p:nvPicPr>
            <p:cNvPr id="19" name="Picture 2" descr="天坛线"/>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109" r="-616"/>
            <a:stretch>
              <a:fillRect/>
            </a:stretch>
          </p:blipFill>
          <p:spPr bwMode="auto">
            <a:xfrm>
              <a:off x="2811780" y="1626211"/>
              <a:ext cx="7372350" cy="121540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天坛线"/>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77009"/>
            <a:stretch>
              <a:fillRect/>
            </a:stretch>
          </p:blipFill>
          <p:spPr bwMode="auto">
            <a:xfrm>
              <a:off x="1238682" y="1626211"/>
              <a:ext cx="1573098" cy="1215408"/>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矩形 20"/>
          <p:cNvSpPr/>
          <p:nvPr/>
        </p:nvSpPr>
        <p:spPr>
          <a:xfrm>
            <a:off x="3151370" y="4872241"/>
            <a:ext cx="7432810" cy="584775"/>
          </a:xfrm>
          <a:prstGeom prst="rect">
            <a:avLst/>
          </a:prstGeom>
        </p:spPr>
        <p:txBody>
          <a:bodyPr wrap="square">
            <a:spAutoFit/>
          </a:bodyPr>
          <a:lstStyle/>
          <a:p>
            <a:r>
              <a:rPr lang="zh-CN" altLang="en-US" sz="1600" b="1" dirty="0">
                <a:solidFill>
                  <a:srgbClr val="C00000"/>
                </a:solidFill>
                <a:cs typeface="+mn-ea"/>
                <a:sym typeface="+mn-lt"/>
              </a:rPr>
              <a:t>党务骨干普遍进行</a:t>
            </a:r>
            <a:r>
              <a:rPr lang="zh-CN" altLang="en-US" sz="1600" b="1" dirty="0" smtClean="0">
                <a:solidFill>
                  <a:srgbClr val="C00000"/>
                </a:solidFill>
                <a:cs typeface="+mn-ea"/>
                <a:sym typeface="+mn-lt"/>
              </a:rPr>
              <a:t>培训。</a:t>
            </a:r>
            <a:r>
              <a:rPr lang="zh-CN" altLang="en-US" sz="1600" dirty="0" smtClean="0">
                <a:cs typeface="+mn-ea"/>
                <a:sym typeface="+mn-lt"/>
              </a:rPr>
              <a:t>要</a:t>
            </a:r>
            <a:r>
              <a:rPr lang="zh-CN" altLang="en-US" sz="1600" dirty="0">
                <a:cs typeface="+mn-ea"/>
                <a:sym typeface="+mn-lt"/>
              </a:rPr>
              <a:t>对基层党组织书记、组织委员、组织员等党务骨干普遍进行培训，帮助他们掌握工作方法，明确工作要求。</a:t>
            </a: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1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41000">
                                          <p:cBhvr additive="base">
                                            <p:cTn id="7" dur="1000" fill="hold"/>
                                            <p:tgtEl>
                                              <p:spTgt spid="10"/>
                                            </p:tgtEl>
                                            <p:attrNameLst>
                                              <p:attrName>ppt_x</p:attrName>
                                            </p:attrNameLst>
                                          </p:cBhvr>
                                          <p:tavLst>
                                            <p:tav tm="0">
                                              <p:val>
                                                <p:strVal val="#ppt_x"/>
                                              </p:val>
                                            </p:tav>
                                            <p:tav tm="100000">
                                              <p:val>
                                                <p:strVal val="#ppt_x"/>
                                              </p:val>
                                            </p:tav>
                                          </p:tavLst>
                                        </p:anim>
                                        <p:anim calcmode="lin" valueType="num" p14:bounceEnd="41000">
                                          <p:cBhvr additive="base">
                                            <p:cTn id="8" dur="10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14:presetBounceEnd="46000">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14:bounceEnd="46000">
                                          <p:cBhvr additive="base">
                                            <p:cTn id="12" dur="1000" fill="hold"/>
                                            <p:tgtEl>
                                              <p:spTgt spid="13"/>
                                            </p:tgtEl>
                                            <p:attrNameLst>
                                              <p:attrName>ppt_x</p:attrName>
                                            </p:attrNameLst>
                                          </p:cBhvr>
                                          <p:tavLst>
                                            <p:tav tm="0">
                                              <p:val>
                                                <p:strVal val="#ppt_x"/>
                                              </p:val>
                                            </p:tav>
                                            <p:tav tm="100000">
                                              <p:val>
                                                <p:strVal val="#ppt_x"/>
                                              </p:val>
                                            </p:tav>
                                          </p:tavLst>
                                        </p:anim>
                                        <p:anim calcmode="lin" valueType="num" p14:bounceEnd="46000">
                                          <p:cBhvr additive="base">
                                            <p:cTn id="13" dur="1000" fill="hold"/>
                                            <p:tgtEl>
                                              <p:spTgt spid="13"/>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14:presetBounceEnd="41000">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14:bounceEnd="41000">
                                          <p:cBhvr additive="base">
                                            <p:cTn id="17" dur="1000" fill="hold"/>
                                            <p:tgtEl>
                                              <p:spTgt spid="14"/>
                                            </p:tgtEl>
                                            <p:attrNameLst>
                                              <p:attrName>ppt_x</p:attrName>
                                            </p:attrNameLst>
                                          </p:cBhvr>
                                          <p:tavLst>
                                            <p:tav tm="0">
                                              <p:val>
                                                <p:strVal val="#ppt_x"/>
                                              </p:val>
                                            </p:tav>
                                            <p:tav tm="100000">
                                              <p:val>
                                                <p:strVal val="#ppt_x"/>
                                              </p:val>
                                            </p:tav>
                                          </p:tavLst>
                                        </p:anim>
                                        <p:anim calcmode="lin" valueType="num" p14:bounceEnd="41000">
                                          <p:cBhvr additive="base">
                                            <p:cTn id="18" dur="1000" fill="hold"/>
                                            <p:tgtEl>
                                              <p:spTgt spid="14"/>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1" fill="hold" grpId="0" nodeType="afterEffect" p14:presetBounceEnd="46000">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14:bounceEnd="46000">
                                          <p:cBhvr additive="base">
                                            <p:cTn id="22" dur="1000" fill="hold"/>
                                            <p:tgtEl>
                                              <p:spTgt spid="17"/>
                                            </p:tgtEl>
                                            <p:attrNameLst>
                                              <p:attrName>ppt_x</p:attrName>
                                            </p:attrNameLst>
                                          </p:cBhvr>
                                          <p:tavLst>
                                            <p:tav tm="0">
                                              <p:val>
                                                <p:strVal val="#ppt_x"/>
                                              </p:val>
                                            </p:tav>
                                            <p:tav tm="100000">
                                              <p:val>
                                                <p:strVal val="#ppt_x"/>
                                              </p:val>
                                            </p:tav>
                                          </p:tavLst>
                                        </p:anim>
                                        <p:anim calcmode="lin" valueType="num" p14:bounceEnd="46000">
                                          <p:cBhvr additive="base">
                                            <p:cTn id="23" dur="1000" fill="hold"/>
                                            <p:tgtEl>
                                              <p:spTgt spid="17"/>
                                            </p:tgtEl>
                                            <p:attrNameLst>
                                              <p:attrName>ppt_y</p:attrName>
                                            </p:attrNameLst>
                                          </p:cBhvr>
                                          <p:tavLst>
                                            <p:tav tm="0">
                                              <p:val>
                                                <p:strVal val="0-#ppt_h/2"/>
                                              </p:val>
                                            </p:tav>
                                            <p:tav tm="100000">
                                              <p:val>
                                                <p:strVal val="#ppt_y"/>
                                              </p:val>
                                            </p:tav>
                                          </p:tavLst>
                                        </p:anim>
                                      </p:childTnLst>
                                    </p:cTn>
                                  </p:par>
                                </p:childTnLst>
                              </p:cTn>
                            </p:par>
                            <p:par>
                              <p:cTn id="24" fill="hold">
                                <p:stCondLst>
                                  <p:cond delay="4000"/>
                                </p:stCondLst>
                                <p:childTnLst>
                                  <p:par>
                                    <p:cTn id="25" presetID="2" presetClass="entr" presetSubtype="4" fill="hold" nodeType="afterEffect" p14:presetBounceEnd="41000">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14:bounceEnd="41000">
                                          <p:cBhvr additive="base">
                                            <p:cTn id="27" dur="1000" fill="hold"/>
                                            <p:tgtEl>
                                              <p:spTgt spid="18"/>
                                            </p:tgtEl>
                                            <p:attrNameLst>
                                              <p:attrName>ppt_x</p:attrName>
                                            </p:attrNameLst>
                                          </p:cBhvr>
                                          <p:tavLst>
                                            <p:tav tm="0">
                                              <p:val>
                                                <p:strVal val="#ppt_x"/>
                                              </p:val>
                                            </p:tav>
                                            <p:tav tm="100000">
                                              <p:val>
                                                <p:strVal val="#ppt_x"/>
                                              </p:val>
                                            </p:tav>
                                          </p:tavLst>
                                        </p:anim>
                                        <p:anim calcmode="lin" valueType="num" p14:bounceEnd="41000">
                                          <p:cBhvr additive="base">
                                            <p:cTn id="28" dur="100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1" fill="hold" grpId="0" nodeType="afterEffect" p14:presetBounceEnd="46000">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14:bounceEnd="46000">
                                          <p:cBhvr additive="base">
                                            <p:cTn id="32" dur="1000" fill="hold"/>
                                            <p:tgtEl>
                                              <p:spTgt spid="21"/>
                                            </p:tgtEl>
                                            <p:attrNameLst>
                                              <p:attrName>ppt_x</p:attrName>
                                            </p:attrNameLst>
                                          </p:cBhvr>
                                          <p:tavLst>
                                            <p:tav tm="0">
                                              <p:val>
                                                <p:strVal val="#ppt_x"/>
                                              </p:val>
                                            </p:tav>
                                            <p:tav tm="100000">
                                              <p:val>
                                                <p:strVal val="#ppt_x"/>
                                              </p:val>
                                            </p:tav>
                                          </p:tavLst>
                                        </p:anim>
                                        <p:anim calcmode="lin" valueType="num" p14:bounceEnd="46000">
                                          <p:cBhvr additive="base">
                                            <p:cTn id="33" dur="10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1000" fill="hold"/>
                                            <p:tgtEl>
                                              <p:spTgt spid="13"/>
                                            </p:tgtEl>
                                            <p:attrNameLst>
                                              <p:attrName>ppt_x</p:attrName>
                                            </p:attrNameLst>
                                          </p:cBhvr>
                                          <p:tavLst>
                                            <p:tav tm="0">
                                              <p:val>
                                                <p:strVal val="#ppt_x"/>
                                              </p:val>
                                            </p:tav>
                                            <p:tav tm="100000">
                                              <p:val>
                                                <p:strVal val="#ppt_x"/>
                                              </p:val>
                                            </p:tav>
                                          </p:tavLst>
                                        </p:anim>
                                        <p:anim calcmode="lin" valueType="num">
                                          <p:cBhvr additive="base">
                                            <p:cTn id="13" dur="1000" fill="hold"/>
                                            <p:tgtEl>
                                              <p:spTgt spid="13"/>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1000" fill="hold"/>
                                            <p:tgtEl>
                                              <p:spTgt spid="14"/>
                                            </p:tgtEl>
                                            <p:attrNameLst>
                                              <p:attrName>ppt_x</p:attrName>
                                            </p:attrNameLst>
                                          </p:cBhvr>
                                          <p:tavLst>
                                            <p:tav tm="0">
                                              <p:val>
                                                <p:strVal val="#ppt_x"/>
                                              </p:val>
                                            </p:tav>
                                            <p:tav tm="100000">
                                              <p:val>
                                                <p:strVal val="#ppt_x"/>
                                              </p:val>
                                            </p:tav>
                                          </p:tavLst>
                                        </p:anim>
                                        <p:anim calcmode="lin" valueType="num">
                                          <p:cBhvr additive="base">
                                            <p:cTn id="18" dur="1000" fill="hold"/>
                                            <p:tgtEl>
                                              <p:spTgt spid="14"/>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1"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1000" fill="hold"/>
                                            <p:tgtEl>
                                              <p:spTgt spid="17"/>
                                            </p:tgtEl>
                                            <p:attrNameLst>
                                              <p:attrName>ppt_x</p:attrName>
                                            </p:attrNameLst>
                                          </p:cBhvr>
                                          <p:tavLst>
                                            <p:tav tm="0">
                                              <p:val>
                                                <p:strVal val="#ppt_x"/>
                                              </p:val>
                                            </p:tav>
                                            <p:tav tm="100000">
                                              <p:val>
                                                <p:strVal val="#ppt_x"/>
                                              </p:val>
                                            </p:tav>
                                          </p:tavLst>
                                        </p:anim>
                                        <p:anim calcmode="lin" valueType="num">
                                          <p:cBhvr additive="base">
                                            <p:cTn id="23" dur="1000" fill="hold"/>
                                            <p:tgtEl>
                                              <p:spTgt spid="17"/>
                                            </p:tgtEl>
                                            <p:attrNameLst>
                                              <p:attrName>ppt_y</p:attrName>
                                            </p:attrNameLst>
                                          </p:cBhvr>
                                          <p:tavLst>
                                            <p:tav tm="0">
                                              <p:val>
                                                <p:strVal val="0-#ppt_h/2"/>
                                              </p:val>
                                            </p:tav>
                                            <p:tav tm="100000">
                                              <p:val>
                                                <p:strVal val="#ppt_y"/>
                                              </p:val>
                                            </p:tav>
                                          </p:tavLst>
                                        </p:anim>
                                      </p:childTnLst>
                                    </p:cTn>
                                  </p:par>
                                </p:childTnLst>
                              </p:cTn>
                            </p:par>
                            <p:par>
                              <p:cTn id="24" fill="hold">
                                <p:stCondLst>
                                  <p:cond delay="4000"/>
                                </p:stCondLst>
                                <p:childTnLst>
                                  <p:par>
                                    <p:cTn id="25" presetID="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1000" fill="hold"/>
                                            <p:tgtEl>
                                              <p:spTgt spid="18"/>
                                            </p:tgtEl>
                                            <p:attrNameLst>
                                              <p:attrName>ppt_x</p:attrName>
                                            </p:attrNameLst>
                                          </p:cBhvr>
                                          <p:tavLst>
                                            <p:tav tm="0">
                                              <p:val>
                                                <p:strVal val="#ppt_x"/>
                                              </p:val>
                                            </p:tav>
                                            <p:tav tm="100000">
                                              <p:val>
                                                <p:strVal val="#ppt_x"/>
                                              </p:val>
                                            </p:tav>
                                          </p:tavLst>
                                        </p:anim>
                                        <p:anim calcmode="lin" valueType="num">
                                          <p:cBhvr additive="base">
                                            <p:cTn id="28" dur="100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1"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1000" fill="hold"/>
                                            <p:tgtEl>
                                              <p:spTgt spid="21"/>
                                            </p:tgtEl>
                                            <p:attrNameLst>
                                              <p:attrName>ppt_x</p:attrName>
                                            </p:attrNameLst>
                                          </p:cBhvr>
                                          <p:tavLst>
                                            <p:tav tm="0">
                                              <p:val>
                                                <p:strVal val="#ppt_x"/>
                                              </p:val>
                                            </p:tav>
                                            <p:tav tm="100000">
                                              <p:val>
                                                <p:strVal val="#ppt_x"/>
                                              </p:val>
                                            </p:tav>
                                          </p:tavLst>
                                        </p:anim>
                                        <p:anim calcmode="lin" valueType="num">
                                          <p:cBhvr additive="base">
                                            <p:cTn id="33" dur="10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21"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4518025" cy="422275"/>
          </a:xfrm>
        </p:spPr>
        <p:txBody>
          <a:bodyPr>
            <a:normAutofit fontScale="92500" lnSpcReduction="10000"/>
          </a:bodyPr>
          <a:lstStyle/>
          <a:p>
            <a:r>
              <a:rPr lang="zh-CN" altLang="en-US" b="1" dirty="0">
                <a:cs typeface="+mn-ea"/>
                <a:sym typeface="+mn-lt"/>
              </a:rPr>
              <a:t>组织领导：</a:t>
            </a:r>
            <a:r>
              <a:rPr lang="zh-CN" altLang="en-US" b="1" dirty="0">
                <a:solidFill>
                  <a:srgbClr val="C00000"/>
                </a:solidFill>
                <a:cs typeface="+mn-ea"/>
                <a:sym typeface="+mn-lt"/>
              </a:rPr>
              <a:t>注重分类指导</a:t>
            </a:r>
          </a:p>
          <a:p>
            <a:endParaRPr lang="zh-CN" altLang="en-US" b="1" dirty="0">
              <a:cs typeface="+mn-ea"/>
              <a:sym typeface="+mn-lt"/>
            </a:endParaRPr>
          </a:p>
        </p:txBody>
      </p:sp>
      <p:sp>
        <p:nvSpPr>
          <p:cNvPr id="3" name="矩形 2"/>
          <p:cNvSpPr/>
          <p:nvPr/>
        </p:nvSpPr>
        <p:spPr>
          <a:xfrm>
            <a:off x="1628480" y="1266368"/>
            <a:ext cx="9218589" cy="646331"/>
          </a:xfrm>
          <a:prstGeom prst="rect">
            <a:avLst/>
          </a:prstGeom>
        </p:spPr>
        <p:txBody>
          <a:bodyPr wrap="square">
            <a:spAutoFit/>
          </a:bodyPr>
          <a:lstStyle/>
          <a:p>
            <a:pPr algn="ctr"/>
            <a:r>
              <a:rPr lang="zh-CN" altLang="en-US" dirty="0">
                <a:solidFill>
                  <a:schemeClr val="tx1">
                    <a:lumMod val="65000"/>
                    <a:lumOff val="35000"/>
                  </a:schemeClr>
                </a:solidFill>
                <a:cs typeface="+mn-ea"/>
                <a:sym typeface="+mn-lt"/>
              </a:rPr>
              <a:t>县</a:t>
            </a:r>
            <a:r>
              <a:rPr lang="en-US" altLang="zh-CN" dirty="0">
                <a:solidFill>
                  <a:schemeClr val="tx1">
                    <a:lumMod val="65000"/>
                    <a:lumOff val="35000"/>
                  </a:schemeClr>
                </a:solidFill>
                <a:cs typeface="+mn-ea"/>
                <a:sym typeface="+mn-lt"/>
              </a:rPr>
              <a:t>(</a:t>
            </a:r>
            <a:r>
              <a:rPr lang="zh-CN" altLang="en-US" dirty="0">
                <a:solidFill>
                  <a:schemeClr val="tx1">
                    <a:lumMod val="65000"/>
                    <a:lumOff val="35000"/>
                  </a:schemeClr>
                </a:solidFill>
                <a:cs typeface="+mn-ea"/>
                <a:sym typeface="+mn-lt"/>
              </a:rPr>
              <a:t>市、区</a:t>
            </a:r>
            <a:r>
              <a:rPr lang="en-US" altLang="zh-CN" dirty="0">
                <a:solidFill>
                  <a:schemeClr val="tx1">
                    <a:lumMod val="65000"/>
                    <a:lumOff val="35000"/>
                  </a:schemeClr>
                </a:solidFill>
                <a:cs typeface="+mn-ea"/>
                <a:sym typeface="+mn-lt"/>
              </a:rPr>
              <a:t>)</a:t>
            </a:r>
            <a:r>
              <a:rPr lang="zh-CN" altLang="en-US" dirty="0">
                <a:solidFill>
                  <a:schemeClr val="tx1">
                    <a:lumMod val="65000"/>
                    <a:lumOff val="35000"/>
                  </a:schemeClr>
                </a:solidFill>
                <a:cs typeface="+mn-ea"/>
                <a:sym typeface="+mn-lt"/>
              </a:rPr>
              <a:t>党委和企业、学校等基层党委要根据不同领域、不同行业、不同单位特点，对学习教育的内容安排、组织方式等提出具体要求。</a:t>
            </a:r>
          </a:p>
        </p:txBody>
      </p:sp>
      <p:sp>
        <p:nvSpPr>
          <p:cNvPr id="4" name="矩形 3"/>
          <p:cNvSpPr/>
          <p:nvPr/>
        </p:nvSpPr>
        <p:spPr>
          <a:xfrm>
            <a:off x="8270166" y="2019568"/>
            <a:ext cx="2476603" cy="698369"/>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accent2">
                    <a:lumMod val="20000"/>
                    <a:lumOff val="80000"/>
                  </a:schemeClr>
                </a:solidFill>
                <a:cs typeface="+mn-ea"/>
                <a:sym typeface="+mn-lt"/>
              </a:rPr>
              <a:t>四个类别</a:t>
            </a:r>
            <a:endParaRPr lang="zh-CN" altLang="en-US" sz="2800" b="1" dirty="0">
              <a:solidFill>
                <a:schemeClr val="accent2">
                  <a:lumMod val="20000"/>
                  <a:lumOff val="80000"/>
                </a:schemeClr>
              </a:solidFill>
              <a:cs typeface="+mn-ea"/>
              <a:sym typeface="+mn-lt"/>
            </a:endParaRPr>
          </a:p>
        </p:txBody>
      </p:sp>
      <p:sp>
        <p:nvSpPr>
          <p:cNvPr id="5" name="矩形 4"/>
          <p:cNvSpPr/>
          <p:nvPr/>
        </p:nvSpPr>
        <p:spPr>
          <a:xfrm>
            <a:off x="1786193" y="2023132"/>
            <a:ext cx="6483973" cy="69836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accent2">
                    <a:lumMod val="20000"/>
                    <a:lumOff val="80000"/>
                  </a:schemeClr>
                </a:solidFill>
                <a:cs typeface="+mn-ea"/>
                <a:sym typeface="+mn-lt"/>
              </a:rPr>
              <a:t>注重分类指导</a:t>
            </a:r>
            <a:endParaRPr lang="zh-CN" altLang="en-US" sz="2400" b="1" dirty="0">
              <a:solidFill>
                <a:schemeClr val="accent2">
                  <a:lumMod val="20000"/>
                  <a:lumOff val="80000"/>
                </a:schemeClr>
              </a:solidFill>
              <a:cs typeface="+mn-ea"/>
              <a:sym typeface="+mn-lt"/>
            </a:endParaRPr>
          </a:p>
        </p:txBody>
      </p:sp>
      <p:sp>
        <p:nvSpPr>
          <p:cNvPr id="6" name="矩形 5"/>
          <p:cNvSpPr/>
          <p:nvPr/>
        </p:nvSpPr>
        <p:spPr>
          <a:xfrm>
            <a:off x="1786193" y="2729195"/>
            <a:ext cx="8960576" cy="3363380"/>
          </a:xfrm>
          <a:prstGeom prst="rect">
            <a:avLst/>
          </a:prstGeom>
          <a:noFill/>
          <a:ln w="19050">
            <a:solidFill>
              <a:srgbClr val="C802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dirty="0">
              <a:solidFill>
                <a:schemeClr val="tx1"/>
              </a:solidFill>
              <a:cs typeface="+mn-ea"/>
              <a:sym typeface="+mn-lt"/>
            </a:endParaRPr>
          </a:p>
        </p:txBody>
      </p:sp>
      <p:grpSp>
        <p:nvGrpSpPr>
          <p:cNvPr id="7" name="组合 6"/>
          <p:cNvGrpSpPr/>
          <p:nvPr/>
        </p:nvGrpSpPr>
        <p:grpSpPr>
          <a:xfrm>
            <a:off x="1987958" y="2934939"/>
            <a:ext cx="8667712" cy="400109"/>
            <a:chOff x="3535474" y="2230760"/>
            <a:chExt cx="5363398" cy="268127"/>
          </a:xfrm>
        </p:grpSpPr>
        <p:sp>
          <p:nvSpPr>
            <p:cNvPr id="8" name="矩形 7"/>
            <p:cNvSpPr/>
            <p:nvPr/>
          </p:nvSpPr>
          <p:spPr>
            <a:xfrm>
              <a:off x="3707904" y="2230760"/>
              <a:ext cx="5190968" cy="268127"/>
            </a:xfrm>
            <a:prstGeom prst="rect">
              <a:avLst/>
            </a:prstGeom>
          </p:spPr>
          <p:txBody>
            <a:bodyPr wrap="square">
              <a:spAutoFit/>
            </a:bodyPr>
            <a:lstStyle/>
            <a:p>
              <a:r>
                <a:rPr lang="zh-CN" altLang="en-US" sz="2000" b="1" dirty="0" smtClean="0">
                  <a:solidFill>
                    <a:srgbClr val="C00000"/>
                  </a:solidFill>
                  <a:cs typeface="+mn-ea"/>
                  <a:sym typeface="+mn-lt"/>
                </a:rPr>
                <a:t>非公有对</a:t>
              </a:r>
              <a:r>
                <a:rPr lang="zh-CN" altLang="en-US" sz="2000" b="1" dirty="0">
                  <a:solidFill>
                    <a:srgbClr val="C00000"/>
                  </a:solidFill>
                  <a:cs typeface="+mn-ea"/>
                  <a:sym typeface="+mn-lt"/>
                </a:rPr>
                <a:t>非公有制企业和社会</a:t>
              </a:r>
              <a:r>
                <a:rPr lang="zh-CN" altLang="en-US" sz="2000" b="1" dirty="0" smtClean="0">
                  <a:solidFill>
                    <a:srgbClr val="C00000"/>
                  </a:solidFill>
                  <a:cs typeface="+mn-ea"/>
                  <a:sym typeface="+mn-lt"/>
                </a:rPr>
                <a:t>组织：</a:t>
              </a:r>
              <a:r>
                <a:rPr lang="zh-CN" altLang="en-US" sz="2000" dirty="0" smtClean="0">
                  <a:cs typeface="+mn-ea"/>
                  <a:sym typeface="+mn-lt"/>
                </a:rPr>
                <a:t>可</a:t>
              </a:r>
              <a:r>
                <a:rPr lang="zh-CN" altLang="en-US" sz="2000" dirty="0">
                  <a:cs typeface="+mn-ea"/>
                  <a:sym typeface="+mn-lt"/>
                </a:rPr>
                <a:t>因企制宜、因岗制宜，灵活安排；</a:t>
              </a:r>
            </a:p>
          </p:txBody>
        </p:sp>
        <p:sp>
          <p:nvSpPr>
            <p:cNvPr id="9" name="矩形 8"/>
            <p:cNvSpPr/>
            <p:nvPr/>
          </p:nvSpPr>
          <p:spPr>
            <a:xfrm>
              <a:off x="3535474" y="2283718"/>
              <a:ext cx="144016" cy="14400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grpSp>
      <p:grpSp>
        <p:nvGrpSpPr>
          <p:cNvPr id="10" name="组合 9"/>
          <p:cNvGrpSpPr/>
          <p:nvPr/>
        </p:nvGrpSpPr>
        <p:grpSpPr>
          <a:xfrm>
            <a:off x="1970431" y="3553283"/>
            <a:ext cx="8685239" cy="707886"/>
            <a:chOff x="3524629" y="2828020"/>
            <a:chExt cx="5374243" cy="474378"/>
          </a:xfrm>
        </p:grpSpPr>
        <p:sp>
          <p:nvSpPr>
            <p:cNvPr id="11" name="矩形 10"/>
            <p:cNvSpPr/>
            <p:nvPr/>
          </p:nvSpPr>
          <p:spPr>
            <a:xfrm>
              <a:off x="3707903" y="2828020"/>
              <a:ext cx="5190969" cy="474378"/>
            </a:xfrm>
            <a:prstGeom prst="rect">
              <a:avLst/>
            </a:prstGeom>
          </p:spPr>
          <p:txBody>
            <a:bodyPr wrap="square">
              <a:spAutoFit/>
            </a:bodyPr>
            <a:lstStyle/>
            <a:p>
              <a:r>
                <a:rPr lang="zh-CN" altLang="en-US" sz="2000" b="1" dirty="0" smtClean="0">
                  <a:solidFill>
                    <a:srgbClr val="C00000"/>
                  </a:solidFill>
                  <a:cs typeface="+mn-ea"/>
                  <a:sym typeface="+mn-lt"/>
                </a:rPr>
                <a:t>党员</a:t>
              </a:r>
              <a:r>
                <a:rPr lang="zh-CN" altLang="en-US" sz="2000" b="1" dirty="0">
                  <a:solidFill>
                    <a:srgbClr val="C00000"/>
                  </a:solidFill>
                  <a:cs typeface="+mn-ea"/>
                  <a:sym typeface="+mn-lt"/>
                </a:rPr>
                <a:t>人数少、党员流动性强的</a:t>
              </a:r>
              <a:r>
                <a:rPr lang="zh-CN" altLang="en-US" sz="2000" b="1" dirty="0" smtClean="0">
                  <a:solidFill>
                    <a:srgbClr val="C00000"/>
                  </a:solidFill>
                  <a:cs typeface="+mn-ea"/>
                  <a:sym typeface="+mn-lt"/>
                </a:rPr>
                <a:t>党组织：</a:t>
              </a:r>
              <a:r>
                <a:rPr lang="zh-CN" altLang="en-US" sz="2000" dirty="0" smtClean="0">
                  <a:cs typeface="+mn-ea"/>
                  <a:sym typeface="+mn-lt"/>
                </a:rPr>
                <a:t>可</a:t>
              </a:r>
              <a:r>
                <a:rPr lang="zh-CN" altLang="en-US" sz="2000" dirty="0">
                  <a:cs typeface="+mn-ea"/>
                  <a:sym typeface="+mn-lt"/>
                </a:rPr>
                <a:t>依托区域化党员服务中心，利用开放式组织生活等方式，组织党员参加学习教育。</a:t>
              </a:r>
            </a:p>
          </p:txBody>
        </p:sp>
        <p:sp>
          <p:nvSpPr>
            <p:cNvPr id="12" name="矩形 11"/>
            <p:cNvSpPr/>
            <p:nvPr/>
          </p:nvSpPr>
          <p:spPr>
            <a:xfrm>
              <a:off x="3524629" y="2877091"/>
              <a:ext cx="144016" cy="14400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grpSp>
      <p:grpSp>
        <p:nvGrpSpPr>
          <p:cNvPr id="13" name="组合 12"/>
          <p:cNvGrpSpPr/>
          <p:nvPr/>
        </p:nvGrpSpPr>
        <p:grpSpPr>
          <a:xfrm>
            <a:off x="1956564" y="4373185"/>
            <a:ext cx="8801611" cy="707886"/>
            <a:chOff x="3524629" y="3425279"/>
            <a:chExt cx="5446252" cy="474378"/>
          </a:xfrm>
        </p:grpSpPr>
        <p:sp>
          <p:nvSpPr>
            <p:cNvPr id="14" name="矩形 13"/>
            <p:cNvSpPr/>
            <p:nvPr/>
          </p:nvSpPr>
          <p:spPr>
            <a:xfrm>
              <a:off x="3707904" y="3425279"/>
              <a:ext cx="5262977" cy="474378"/>
            </a:xfrm>
            <a:prstGeom prst="rect">
              <a:avLst/>
            </a:prstGeom>
          </p:spPr>
          <p:txBody>
            <a:bodyPr wrap="square">
              <a:spAutoFit/>
            </a:bodyPr>
            <a:lstStyle/>
            <a:p>
              <a:r>
                <a:rPr lang="zh-CN" altLang="en-US" sz="2000" b="1" dirty="0" smtClean="0">
                  <a:solidFill>
                    <a:srgbClr val="C00000"/>
                  </a:solidFill>
                  <a:cs typeface="+mn-ea"/>
                  <a:sym typeface="+mn-lt"/>
                </a:rPr>
                <a:t>流动党员：</a:t>
              </a:r>
              <a:r>
                <a:rPr lang="zh-CN" altLang="en-US" sz="2000" dirty="0" smtClean="0">
                  <a:cs typeface="+mn-ea"/>
                  <a:sym typeface="+mn-lt"/>
                </a:rPr>
                <a:t>流入</a:t>
              </a:r>
              <a:r>
                <a:rPr lang="zh-CN" altLang="en-US" sz="2000" dirty="0">
                  <a:cs typeface="+mn-ea"/>
                  <a:sym typeface="+mn-lt"/>
                </a:rPr>
                <a:t>地、流出地党组织要加强协调配合，按照流入地为主的原则，把流动党员编入一个支部，就近就便参加学习教育。</a:t>
              </a:r>
            </a:p>
          </p:txBody>
        </p:sp>
        <p:sp>
          <p:nvSpPr>
            <p:cNvPr id="15" name="矩形 14"/>
            <p:cNvSpPr/>
            <p:nvPr/>
          </p:nvSpPr>
          <p:spPr>
            <a:xfrm>
              <a:off x="3524629" y="3474351"/>
              <a:ext cx="144016" cy="14400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grpSp>
      <p:grpSp>
        <p:nvGrpSpPr>
          <p:cNvPr id="16" name="组合 15"/>
          <p:cNvGrpSpPr/>
          <p:nvPr/>
        </p:nvGrpSpPr>
        <p:grpSpPr>
          <a:xfrm>
            <a:off x="1956565" y="5354294"/>
            <a:ext cx="8685239" cy="707886"/>
            <a:chOff x="3524629" y="3952316"/>
            <a:chExt cx="5374243" cy="474378"/>
          </a:xfrm>
        </p:grpSpPr>
        <p:sp>
          <p:nvSpPr>
            <p:cNvPr id="17" name="矩形 16"/>
            <p:cNvSpPr/>
            <p:nvPr/>
          </p:nvSpPr>
          <p:spPr>
            <a:xfrm>
              <a:off x="3707904" y="3952316"/>
              <a:ext cx="5190968" cy="474378"/>
            </a:xfrm>
            <a:prstGeom prst="rect">
              <a:avLst/>
            </a:prstGeom>
          </p:spPr>
          <p:txBody>
            <a:bodyPr wrap="square">
              <a:spAutoFit/>
            </a:bodyPr>
            <a:lstStyle/>
            <a:p>
              <a:r>
                <a:rPr lang="zh-CN" altLang="en-US" sz="2000" b="1" dirty="0" smtClean="0">
                  <a:solidFill>
                    <a:srgbClr val="C00000"/>
                  </a:solidFill>
                  <a:cs typeface="+mn-ea"/>
                  <a:sym typeface="+mn-lt"/>
                </a:rPr>
                <a:t>对</a:t>
              </a:r>
              <a:r>
                <a:rPr lang="zh-CN" altLang="en-US" sz="2000" b="1" dirty="0">
                  <a:solidFill>
                    <a:srgbClr val="C00000"/>
                  </a:solidFill>
                  <a:cs typeface="+mn-ea"/>
                  <a:sym typeface="+mn-lt"/>
                </a:rPr>
                <a:t>离退休干部职工党员及年老体弱</a:t>
              </a:r>
              <a:r>
                <a:rPr lang="zh-CN" altLang="en-US" sz="2000" b="1" dirty="0" smtClean="0">
                  <a:solidFill>
                    <a:srgbClr val="C00000"/>
                  </a:solidFill>
                  <a:cs typeface="+mn-ea"/>
                  <a:sym typeface="+mn-lt"/>
                </a:rPr>
                <a:t>党员</a:t>
              </a:r>
              <a:r>
                <a:rPr lang="zh-CN" altLang="en-US" sz="2000" dirty="0" smtClean="0">
                  <a:solidFill>
                    <a:srgbClr val="C00000"/>
                  </a:solidFill>
                  <a:cs typeface="+mn-ea"/>
                  <a:sym typeface="+mn-lt"/>
                </a:rPr>
                <a:t>：</a:t>
              </a:r>
              <a:r>
                <a:rPr lang="zh-CN" altLang="en-US" sz="2000" dirty="0" smtClean="0">
                  <a:cs typeface="+mn-ea"/>
                  <a:sym typeface="+mn-lt"/>
                </a:rPr>
                <a:t>既要</a:t>
              </a:r>
              <a:r>
                <a:rPr lang="zh-CN" altLang="en-US" sz="2000" dirty="0">
                  <a:cs typeface="+mn-ea"/>
                  <a:sym typeface="+mn-lt"/>
                </a:rPr>
                <a:t>体现从严要求，又要考虑实际情况，以适当方式组织他们参加学习教育。</a:t>
              </a:r>
            </a:p>
          </p:txBody>
        </p:sp>
        <p:sp>
          <p:nvSpPr>
            <p:cNvPr id="18" name="矩形 17"/>
            <p:cNvSpPr/>
            <p:nvPr/>
          </p:nvSpPr>
          <p:spPr>
            <a:xfrm>
              <a:off x="3524629" y="4001388"/>
              <a:ext cx="144016" cy="14400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1250"/>
                                            <p:tgtEl>
                                              <p:spTgt spid="3"/>
                                            </p:tgtEl>
                                          </p:cBhvr>
                                        </p:animEffect>
                                      </p:childTnLst>
                                    </p:cTn>
                                  </p:par>
                                </p:childTnLst>
                              </p:cTn>
                            </p:par>
                            <p:par>
                              <p:cTn id="8" fill="hold">
                                <p:stCondLst>
                                  <p:cond delay="1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500"/>
                                            <p:tgtEl>
                                              <p:spTgt spid="5"/>
                                            </p:tgtEl>
                                          </p:cBhvr>
                                        </p:animEffect>
                                        <p:anim calcmode="lin" valueType="num">
                                          <p:cBhvr>
                                            <p:cTn id="12" dur="1500" fill="hold"/>
                                            <p:tgtEl>
                                              <p:spTgt spid="5"/>
                                            </p:tgtEl>
                                            <p:attrNameLst>
                                              <p:attrName>ppt_x</p:attrName>
                                            </p:attrNameLst>
                                          </p:cBhvr>
                                          <p:tavLst>
                                            <p:tav tm="0">
                                              <p:val>
                                                <p:strVal val="#ppt_x"/>
                                              </p:val>
                                            </p:tav>
                                            <p:tav tm="100000">
                                              <p:val>
                                                <p:strVal val="#ppt_x"/>
                                              </p:val>
                                            </p:tav>
                                          </p:tavLst>
                                        </p:anim>
                                        <p:anim calcmode="lin" valueType="num">
                                          <p:cBhvr>
                                            <p:cTn id="13" dur="15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31"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500" fill="hold"/>
                                            <p:tgtEl>
                                              <p:spTgt spid="4"/>
                                            </p:tgtEl>
                                            <p:attrNameLst>
                                              <p:attrName>ppt_w</p:attrName>
                                            </p:attrNameLst>
                                          </p:cBhvr>
                                          <p:tavLst>
                                            <p:tav tm="0">
                                              <p:val>
                                                <p:fltVal val="0"/>
                                              </p:val>
                                            </p:tav>
                                            <p:tav tm="100000">
                                              <p:val>
                                                <p:strVal val="#ppt_w"/>
                                              </p:val>
                                            </p:tav>
                                          </p:tavLst>
                                        </p:anim>
                                        <p:anim calcmode="lin" valueType="num">
                                          <p:cBhvr>
                                            <p:cTn id="18" dur="1500" fill="hold"/>
                                            <p:tgtEl>
                                              <p:spTgt spid="4"/>
                                            </p:tgtEl>
                                            <p:attrNameLst>
                                              <p:attrName>ppt_h</p:attrName>
                                            </p:attrNameLst>
                                          </p:cBhvr>
                                          <p:tavLst>
                                            <p:tav tm="0">
                                              <p:val>
                                                <p:fltVal val="0"/>
                                              </p:val>
                                            </p:tav>
                                            <p:tav tm="100000">
                                              <p:val>
                                                <p:strVal val="#ppt_h"/>
                                              </p:val>
                                            </p:tav>
                                          </p:tavLst>
                                        </p:anim>
                                        <p:anim calcmode="lin" valueType="num">
                                          <p:cBhvr>
                                            <p:cTn id="19" dur="1500" fill="hold"/>
                                            <p:tgtEl>
                                              <p:spTgt spid="4"/>
                                            </p:tgtEl>
                                            <p:attrNameLst>
                                              <p:attrName>style.rotation</p:attrName>
                                            </p:attrNameLst>
                                          </p:cBhvr>
                                          <p:tavLst>
                                            <p:tav tm="0">
                                              <p:val>
                                                <p:fltVal val="90"/>
                                              </p:val>
                                            </p:tav>
                                            <p:tav tm="100000">
                                              <p:val>
                                                <p:fltVal val="0"/>
                                              </p:val>
                                            </p:tav>
                                          </p:tavLst>
                                        </p:anim>
                                        <p:animEffect transition="in" filter="fade">
                                          <p:cBhvr>
                                            <p:cTn id="20" dur="1500"/>
                                            <p:tgtEl>
                                              <p:spTgt spid="4"/>
                                            </p:tgtEl>
                                          </p:cBhvr>
                                        </p:animEffect>
                                      </p:childTnLst>
                                    </p:cTn>
                                  </p:par>
                                </p:childTnLst>
                              </p:cTn>
                            </p:par>
                            <p:par>
                              <p:cTn id="21" fill="hold">
                                <p:stCondLst>
                                  <p:cond delay="4500"/>
                                </p:stCondLst>
                                <p:childTnLst>
                                  <p:par>
                                    <p:cTn id="22" presetID="2" presetClass="entr" presetSubtype="2" fill="hold" grpId="0" nodeType="afterEffect" p14:presetBounceEnd="33000">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14:bounceEnd="33000">
                                          <p:cBhvr additive="base">
                                            <p:cTn id="24" dur="1500" fill="hold"/>
                                            <p:tgtEl>
                                              <p:spTgt spid="6"/>
                                            </p:tgtEl>
                                            <p:attrNameLst>
                                              <p:attrName>ppt_x</p:attrName>
                                            </p:attrNameLst>
                                          </p:cBhvr>
                                          <p:tavLst>
                                            <p:tav tm="0">
                                              <p:val>
                                                <p:strVal val="1+#ppt_w/2"/>
                                              </p:val>
                                            </p:tav>
                                            <p:tav tm="100000">
                                              <p:val>
                                                <p:strVal val="#ppt_x"/>
                                              </p:val>
                                            </p:tav>
                                          </p:tavLst>
                                        </p:anim>
                                        <p:anim calcmode="lin" valueType="num" p14:bounceEnd="33000">
                                          <p:cBhvr additive="base">
                                            <p:cTn id="25" dur="1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60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500"/>
                                            <p:tgtEl>
                                              <p:spTgt spid="7"/>
                                            </p:tgtEl>
                                          </p:cBhvr>
                                        </p:animEffect>
                                        <p:anim calcmode="lin" valueType="num">
                                          <p:cBhvr>
                                            <p:cTn id="30" dur="1500" fill="hold"/>
                                            <p:tgtEl>
                                              <p:spTgt spid="7"/>
                                            </p:tgtEl>
                                            <p:attrNameLst>
                                              <p:attrName>ppt_x</p:attrName>
                                            </p:attrNameLst>
                                          </p:cBhvr>
                                          <p:tavLst>
                                            <p:tav tm="0">
                                              <p:val>
                                                <p:strVal val="#ppt_x"/>
                                              </p:val>
                                            </p:tav>
                                            <p:tav tm="100000">
                                              <p:val>
                                                <p:strVal val="#ppt_x"/>
                                              </p:val>
                                            </p:tav>
                                          </p:tavLst>
                                        </p:anim>
                                        <p:anim calcmode="lin" valueType="num">
                                          <p:cBhvr>
                                            <p:cTn id="31" dur="15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7500"/>
                                </p:stCondLst>
                                <p:childTnLst>
                                  <p:par>
                                    <p:cTn id="33" presetID="42"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500"/>
                                            <p:tgtEl>
                                              <p:spTgt spid="10"/>
                                            </p:tgtEl>
                                          </p:cBhvr>
                                        </p:animEffect>
                                        <p:anim calcmode="lin" valueType="num">
                                          <p:cBhvr>
                                            <p:cTn id="36" dur="1500" fill="hold"/>
                                            <p:tgtEl>
                                              <p:spTgt spid="10"/>
                                            </p:tgtEl>
                                            <p:attrNameLst>
                                              <p:attrName>ppt_x</p:attrName>
                                            </p:attrNameLst>
                                          </p:cBhvr>
                                          <p:tavLst>
                                            <p:tav tm="0">
                                              <p:val>
                                                <p:strVal val="#ppt_x"/>
                                              </p:val>
                                            </p:tav>
                                            <p:tav tm="100000">
                                              <p:val>
                                                <p:strVal val="#ppt_x"/>
                                              </p:val>
                                            </p:tav>
                                          </p:tavLst>
                                        </p:anim>
                                        <p:anim calcmode="lin" valueType="num">
                                          <p:cBhvr>
                                            <p:cTn id="37" dur="150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9000"/>
                                </p:stCondLst>
                                <p:childTnLst>
                                  <p:par>
                                    <p:cTn id="39" presetID="42" presetClass="entr" presetSubtype="0"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500"/>
                                            <p:tgtEl>
                                              <p:spTgt spid="13"/>
                                            </p:tgtEl>
                                          </p:cBhvr>
                                        </p:animEffect>
                                        <p:anim calcmode="lin" valueType="num">
                                          <p:cBhvr>
                                            <p:cTn id="42" dur="1500" fill="hold"/>
                                            <p:tgtEl>
                                              <p:spTgt spid="13"/>
                                            </p:tgtEl>
                                            <p:attrNameLst>
                                              <p:attrName>ppt_x</p:attrName>
                                            </p:attrNameLst>
                                          </p:cBhvr>
                                          <p:tavLst>
                                            <p:tav tm="0">
                                              <p:val>
                                                <p:strVal val="#ppt_x"/>
                                              </p:val>
                                            </p:tav>
                                            <p:tav tm="100000">
                                              <p:val>
                                                <p:strVal val="#ppt_x"/>
                                              </p:val>
                                            </p:tav>
                                          </p:tavLst>
                                        </p:anim>
                                        <p:anim calcmode="lin" valueType="num">
                                          <p:cBhvr>
                                            <p:cTn id="43" dur="1500" fill="hold"/>
                                            <p:tgtEl>
                                              <p:spTgt spid="13"/>
                                            </p:tgtEl>
                                            <p:attrNameLst>
                                              <p:attrName>ppt_y</p:attrName>
                                            </p:attrNameLst>
                                          </p:cBhvr>
                                          <p:tavLst>
                                            <p:tav tm="0">
                                              <p:val>
                                                <p:strVal val="#ppt_y+.1"/>
                                              </p:val>
                                            </p:tav>
                                            <p:tav tm="100000">
                                              <p:val>
                                                <p:strVal val="#ppt_y"/>
                                              </p:val>
                                            </p:tav>
                                          </p:tavLst>
                                        </p:anim>
                                      </p:childTnLst>
                                    </p:cTn>
                                  </p:par>
                                </p:childTnLst>
                              </p:cTn>
                            </p:par>
                            <p:par>
                              <p:cTn id="44" fill="hold">
                                <p:stCondLst>
                                  <p:cond delay="10500"/>
                                </p:stCondLst>
                                <p:childTnLst>
                                  <p:par>
                                    <p:cTn id="45" presetID="42" presetClass="entr" presetSubtype="0"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500"/>
                                            <p:tgtEl>
                                              <p:spTgt spid="16"/>
                                            </p:tgtEl>
                                          </p:cBhvr>
                                        </p:animEffect>
                                        <p:anim calcmode="lin" valueType="num">
                                          <p:cBhvr>
                                            <p:cTn id="48" dur="1500" fill="hold"/>
                                            <p:tgtEl>
                                              <p:spTgt spid="16"/>
                                            </p:tgtEl>
                                            <p:attrNameLst>
                                              <p:attrName>ppt_x</p:attrName>
                                            </p:attrNameLst>
                                          </p:cBhvr>
                                          <p:tavLst>
                                            <p:tav tm="0">
                                              <p:val>
                                                <p:strVal val="#ppt_x"/>
                                              </p:val>
                                            </p:tav>
                                            <p:tav tm="100000">
                                              <p:val>
                                                <p:strVal val="#ppt_x"/>
                                              </p:val>
                                            </p:tav>
                                          </p:tavLst>
                                        </p:anim>
                                        <p:anim calcmode="lin" valueType="num">
                                          <p:cBhvr>
                                            <p:cTn id="49" dur="1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1250"/>
                                            <p:tgtEl>
                                              <p:spTgt spid="3"/>
                                            </p:tgtEl>
                                          </p:cBhvr>
                                        </p:animEffect>
                                      </p:childTnLst>
                                    </p:cTn>
                                  </p:par>
                                </p:childTnLst>
                              </p:cTn>
                            </p:par>
                            <p:par>
                              <p:cTn id="8" fill="hold">
                                <p:stCondLst>
                                  <p:cond delay="1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500"/>
                                            <p:tgtEl>
                                              <p:spTgt spid="5"/>
                                            </p:tgtEl>
                                          </p:cBhvr>
                                        </p:animEffect>
                                        <p:anim calcmode="lin" valueType="num">
                                          <p:cBhvr>
                                            <p:cTn id="12" dur="1500" fill="hold"/>
                                            <p:tgtEl>
                                              <p:spTgt spid="5"/>
                                            </p:tgtEl>
                                            <p:attrNameLst>
                                              <p:attrName>ppt_x</p:attrName>
                                            </p:attrNameLst>
                                          </p:cBhvr>
                                          <p:tavLst>
                                            <p:tav tm="0">
                                              <p:val>
                                                <p:strVal val="#ppt_x"/>
                                              </p:val>
                                            </p:tav>
                                            <p:tav tm="100000">
                                              <p:val>
                                                <p:strVal val="#ppt_x"/>
                                              </p:val>
                                            </p:tav>
                                          </p:tavLst>
                                        </p:anim>
                                        <p:anim calcmode="lin" valueType="num">
                                          <p:cBhvr>
                                            <p:cTn id="13" dur="15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31"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500" fill="hold"/>
                                            <p:tgtEl>
                                              <p:spTgt spid="4"/>
                                            </p:tgtEl>
                                            <p:attrNameLst>
                                              <p:attrName>ppt_w</p:attrName>
                                            </p:attrNameLst>
                                          </p:cBhvr>
                                          <p:tavLst>
                                            <p:tav tm="0">
                                              <p:val>
                                                <p:fltVal val="0"/>
                                              </p:val>
                                            </p:tav>
                                            <p:tav tm="100000">
                                              <p:val>
                                                <p:strVal val="#ppt_w"/>
                                              </p:val>
                                            </p:tav>
                                          </p:tavLst>
                                        </p:anim>
                                        <p:anim calcmode="lin" valueType="num">
                                          <p:cBhvr>
                                            <p:cTn id="18" dur="1500" fill="hold"/>
                                            <p:tgtEl>
                                              <p:spTgt spid="4"/>
                                            </p:tgtEl>
                                            <p:attrNameLst>
                                              <p:attrName>ppt_h</p:attrName>
                                            </p:attrNameLst>
                                          </p:cBhvr>
                                          <p:tavLst>
                                            <p:tav tm="0">
                                              <p:val>
                                                <p:fltVal val="0"/>
                                              </p:val>
                                            </p:tav>
                                            <p:tav tm="100000">
                                              <p:val>
                                                <p:strVal val="#ppt_h"/>
                                              </p:val>
                                            </p:tav>
                                          </p:tavLst>
                                        </p:anim>
                                        <p:anim calcmode="lin" valueType="num">
                                          <p:cBhvr>
                                            <p:cTn id="19" dur="1500" fill="hold"/>
                                            <p:tgtEl>
                                              <p:spTgt spid="4"/>
                                            </p:tgtEl>
                                            <p:attrNameLst>
                                              <p:attrName>style.rotation</p:attrName>
                                            </p:attrNameLst>
                                          </p:cBhvr>
                                          <p:tavLst>
                                            <p:tav tm="0">
                                              <p:val>
                                                <p:fltVal val="90"/>
                                              </p:val>
                                            </p:tav>
                                            <p:tav tm="100000">
                                              <p:val>
                                                <p:fltVal val="0"/>
                                              </p:val>
                                            </p:tav>
                                          </p:tavLst>
                                        </p:anim>
                                        <p:animEffect transition="in" filter="fade">
                                          <p:cBhvr>
                                            <p:cTn id="20" dur="1500"/>
                                            <p:tgtEl>
                                              <p:spTgt spid="4"/>
                                            </p:tgtEl>
                                          </p:cBhvr>
                                        </p:animEffect>
                                      </p:childTnLst>
                                    </p:cTn>
                                  </p:par>
                                </p:childTnLst>
                              </p:cTn>
                            </p:par>
                            <p:par>
                              <p:cTn id="21" fill="hold">
                                <p:stCondLst>
                                  <p:cond delay="4500"/>
                                </p:stCondLst>
                                <p:childTnLst>
                                  <p:par>
                                    <p:cTn id="22" presetID="2" presetClass="entr" presetSubtype="2"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500" fill="hold"/>
                                            <p:tgtEl>
                                              <p:spTgt spid="6"/>
                                            </p:tgtEl>
                                            <p:attrNameLst>
                                              <p:attrName>ppt_x</p:attrName>
                                            </p:attrNameLst>
                                          </p:cBhvr>
                                          <p:tavLst>
                                            <p:tav tm="0">
                                              <p:val>
                                                <p:strVal val="1+#ppt_w/2"/>
                                              </p:val>
                                            </p:tav>
                                            <p:tav tm="100000">
                                              <p:val>
                                                <p:strVal val="#ppt_x"/>
                                              </p:val>
                                            </p:tav>
                                          </p:tavLst>
                                        </p:anim>
                                        <p:anim calcmode="lin" valueType="num">
                                          <p:cBhvr additive="base">
                                            <p:cTn id="25" dur="1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60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500"/>
                                            <p:tgtEl>
                                              <p:spTgt spid="7"/>
                                            </p:tgtEl>
                                          </p:cBhvr>
                                        </p:animEffect>
                                        <p:anim calcmode="lin" valueType="num">
                                          <p:cBhvr>
                                            <p:cTn id="30" dur="1500" fill="hold"/>
                                            <p:tgtEl>
                                              <p:spTgt spid="7"/>
                                            </p:tgtEl>
                                            <p:attrNameLst>
                                              <p:attrName>ppt_x</p:attrName>
                                            </p:attrNameLst>
                                          </p:cBhvr>
                                          <p:tavLst>
                                            <p:tav tm="0">
                                              <p:val>
                                                <p:strVal val="#ppt_x"/>
                                              </p:val>
                                            </p:tav>
                                            <p:tav tm="100000">
                                              <p:val>
                                                <p:strVal val="#ppt_x"/>
                                              </p:val>
                                            </p:tav>
                                          </p:tavLst>
                                        </p:anim>
                                        <p:anim calcmode="lin" valueType="num">
                                          <p:cBhvr>
                                            <p:cTn id="31" dur="15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7500"/>
                                </p:stCondLst>
                                <p:childTnLst>
                                  <p:par>
                                    <p:cTn id="33" presetID="42"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500"/>
                                            <p:tgtEl>
                                              <p:spTgt spid="10"/>
                                            </p:tgtEl>
                                          </p:cBhvr>
                                        </p:animEffect>
                                        <p:anim calcmode="lin" valueType="num">
                                          <p:cBhvr>
                                            <p:cTn id="36" dur="1500" fill="hold"/>
                                            <p:tgtEl>
                                              <p:spTgt spid="10"/>
                                            </p:tgtEl>
                                            <p:attrNameLst>
                                              <p:attrName>ppt_x</p:attrName>
                                            </p:attrNameLst>
                                          </p:cBhvr>
                                          <p:tavLst>
                                            <p:tav tm="0">
                                              <p:val>
                                                <p:strVal val="#ppt_x"/>
                                              </p:val>
                                            </p:tav>
                                            <p:tav tm="100000">
                                              <p:val>
                                                <p:strVal val="#ppt_x"/>
                                              </p:val>
                                            </p:tav>
                                          </p:tavLst>
                                        </p:anim>
                                        <p:anim calcmode="lin" valueType="num">
                                          <p:cBhvr>
                                            <p:cTn id="37" dur="150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9000"/>
                                </p:stCondLst>
                                <p:childTnLst>
                                  <p:par>
                                    <p:cTn id="39" presetID="42" presetClass="entr" presetSubtype="0"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500"/>
                                            <p:tgtEl>
                                              <p:spTgt spid="13"/>
                                            </p:tgtEl>
                                          </p:cBhvr>
                                        </p:animEffect>
                                        <p:anim calcmode="lin" valueType="num">
                                          <p:cBhvr>
                                            <p:cTn id="42" dur="1500" fill="hold"/>
                                            <p:tgtEl>
                                              <p:spTgt spid="13"/>
                                            </p:tgtEl>
                                            <p:attrNameLst>
                                              <p:attrName>ppt_x</p:attrName>
                                            </p:attrNameLst>
                                          </p:cBhvr>
                                          <p:tavLst>
                                            <p:tav tm="0">
                                              <p:val>
                                                <p:strVal val="#ppt_x"/>
                                              </p:val>
                                            </p:tav>
                                            <p:tav tm="100000">
                                              <p:val>
                                                <p:strVal val="#ppt_x"/>
                                              </p:val>
                                            </p:tav>
                                          </p:tavLst>
                                        </p:anim>
                                        <p:anim calcmode="lin" valueType="num">
                                          <p:cBhvr>
                                            <p:cTn id="43" dur="1500" fill="hold"/>
                                            <p:tgtEl>
                                              <p:spTgt spid="13"/>
                                            </p:tgtEl>
                                            <p:attrNameLst>
                                              <p:attrName>ppt_y</p:attrName>
                                            </p:attrNameLst>
                                          </p:cBhvr>
                                          <p:tavLst>
                                            <p:tav tm="0">
                                              <p:val>
                                                <p:strVal val="#ppt_y+.1"/>
                                              </p:val>
                                            </p:tav>
                                            <p:tav tm="100000">
                                              <p:val>
                                                <p:strVal val="#ppt_y"/>
                                              </p:val>
                                            </p:tav>
                                          </p:tavLst>
                                        </p:anim>
                                      </p:childTnLst>
                                    </p:cTn>
                                  </p:par>
                                </p:childTnLst>
                              </p:cTn>
                            </p:par>
                            <p:par>
                              <p:cTn id="44" fill="hold">
                                <p:stCondLst>
                                  <p:cond delay="10500"/>
                                </p:stCondLst>
                                <p:childTnLst>
                                  <p:par>
                                    <p:cTn id="45" presetID="42" presetClass="entr" presetSubtype="0"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500"/>
                                            <p:tgtEl>
                                              <p:spTgt spid="16"/>
                                            </p:tgtEl>
                                          </p:cBhvr>
                                        </p:animEffect>
                                        <p:anim calcmode="lin" valueType="num">
                                          <p:cBhvr>
                                            <p:cTn id="48" dur="1500" fill="hold"/>
                                            <p:tgtEl>
                                              <p:spTgt spid="16"/>
                                            </p:tgtEl>
                                            <p:attrNameLst>
                                              <p:attrName>ppt_x</p:attrName>
                                            </p:attrNameLst>
                                          </p:cBhvr>
                                          <p:tavLst>
                                            <p:tav tm="0">
                                              <p:val>
                                                <p:strVal val="#ppt_x"/>
                                              </p:val>
                                            </p:tav>
                                            <p:tav tm="100000">
                                              <p:val>
                                                <p:strVal val="#ppt_x"/>
                                              </p:val>
                                            </p:tav>
                                          </p:tavLst>
                                        </p:anim>
                                        <p:anim calcmode="lin" valueType="num">
                                          <p:cBhvr>
                                            <p:cTn id="49" dur="1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4414838" cy="422275"/>
          </a:xfrm>
        </p:spPr>
        <p:txBody>
          <a:bodyPr>
            <a:normAutofit fontScale="92500" lnSpcReduction="10000"/>
          </a:bodyPr>
          <a:lstStyle/>
          <a:p>
            <a:r>
              <a:rPr lang="zh-CN" altLang="en-US" b="1" dirty="0">
                <a:cs typeface="+mn-ea"/>
                <a:sym typeface="+mn-lt"/>
              </a:rPr>
              <a:t>组织领导：</a:t>
            </a:r>
            <a:r>
              <a:rPr lang="zh-CN" altLang="en-US" b="1" dirty="0">
                <a:solidFill>
                  <a:srgbClr val="C00000"/>
                </a:solidFill>
                <a:cs typeface="+mn-ea"/>
                <a:sym typeface="+mn-lt"/>
              </a:rPr>
              <a:t>发挥媒体作用</a:t>
            </a:r>
          </a:p>
          <a:p>
            <a:endParaRPr lang="zh-CN" altLang="en-US" b="1" dirty="0">
              <a:cs typeface="+mn-ea"/>
              <a:sym typeface="+mn-lt"/>
            </a:endParaRPr>
          </a:p>
        </p:txBody>
      </p:sp>
      <p:sp>
        <p:nvSpPr>
          <p:cNvPr id="3" name="矩形 2"/>
          <p:cNvSpPr/>
          <p:nvPr/>
        </p:nvSpPr>
        <p:spPr>
          <a:xfrm>
            <a:off x="7714225" y="1550355"/>
            <a:ext cx="2688207" cy="709877"/>
          </a:xfrm>
          <a:prstGeom prst="rect">
            <a:avLst/>
          </a:prstGeom>
          <a:solidFill>
            <a:srgbClr val="40404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cs typeface="+mn-ea"/>
                <a:sym typeface="+mn-lt"/>
              </a:rPr>
              <a:t>三个方面</a:t>
            </a:r>
            <a:endParaRPr lang="zh-CN" altLang="en-US" sz="2400" b="1" dirty="0">
              <a:solidFill>
                <a:schemeClr val="bg1"/>
              </a:solidFill>
              <a:cs typeface="+mn-ea"/>
              <a:sym typeface="+mn-lt"/>
            </a:endParaRPr>
          </a:p>
        </p:txBody>
      </p:sp>
      <p:sp>
        <p:nvSpPr>
          <p:cNvPr id="4" name="矩形 3"/>
          <p:cNvSpPr/>
          <p:nvPr/>
        </p:nvSpPr>
        <p:spPr>
          <a:xfrm>
            <a:off x="1530037" y="1550355"/>
            <a:ext cx="6184192" cy="7098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accent2">
                    <a:lumMod val="20000"/>
                    <a:lumOff val="80000"/>
                  </a:schemeClr>
                </a:solidFill>
                <a:cs typeface="+mn-ea"/>
                <a:sym typeface="+mn-lt"/>
              </a:rPr>
              <a:t>发挥媒体作用</a:t>
            </a:r>
            <a:endParaRPr lang="zh-CN" altLang="en-US" sz="2400" b="1" dirty="0">
              <a:solidFill>
                <a:schemeClr val="accent2">
                  <a:lumMod val="20000"/>
                  <a:lumOff val="80000"/>
                </a:schemeClr>
              </a:solidFill>
              <a:cs typeface="+mn-ea"/>
              <a:sym typeface="+mn-lt"/>
            </a:endParaRPr>
          </a:p>
        </p:txBody>
      </p:sp>
      <p:sp>
        <p:nvSpPr>
          <p:cNvPr id="5" name="矩形 4"/>
          <p:cNvSpPr/>
          <p:nvPr/>
        </p:nvSpPr>
        <p:spPr>
          <a:xfrm>
            <a:off x="1530037" y="2580892"/>
            <a:ext cx="8872396" cy="2844476"/>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dirty="0">
              <a:solidFill>
                <a:schemeClr val="tx1"/>
              </a:solidFill>
              <a:cs typeface="+mn-ea"/>
              <a:sym typeface="+mn-lt"/>
            </a:endParaRPr>
          </a:p>
        </p:txBody>
      </p:sp>
      <p:grpSp>
        <p:nvGrpSpPr>
          <p:cNvPr id="6" name="组合 5"/>
          <p:cNvGrpSpPr/>
          <p:nvPr/>
        </p:nvGrpSpPr>
        <p:grpSpPr>
          <a:xfrm>
            <a:off x="1818626" y="2792740"/>
            <a:ext cx="8583805" cy="923330"/>
            <a:chOff x="3535474" y="2230760"/>
            <a:chExt cx="5659041" cy="608723"/>
          </a:xfrm>
        </p:grpSpPr>
        <p:sp>
          <p:nvSpPr>
            <p:cNvPr id="7" name="矩形 6"/>
            <p:cNvSpPr/>
            <p:nvPr/>
          </p:nvSpPr>
          <p:spPr>
            <a:xfrm>
              <a:off x="3806268" y="2230760"/>
              <a:ext cx="5388247" cy="608723"/>
            </a:xfrm>
            <a:prstGeom prst="rect">
              <a:avLst/>
            </a:prstGeom>
          </p:spPr>
          <p:txBody>
            <a:bodyPr wrap="square">
              <a:spAutoFit/>
            </a:bodyPr>
            <a:lstStyle/>
            <a:p>
              <a:r>
                <a:rPr lang="zh-CN" altLang="en-US" dirty="0">
                  <a:cs typeface="+mn-ea"/>
                  <a:sym typeface="+mn-lt"/>
                </a:rPr>
                <a:t>针对党员多样化学习需求，充分利用共产党员网、手机报、电视栏目、微信易信和远程教育平台等，开发制作形象直观、丰富多样的学习资源，及时推送学习内容。</a:t>
              </a:r>
            </a:p>
          </p:txBody>
        </p:sp>
        <p:sp>
          <p:nvSpPr>
            <p:cNvPr id="8" name="矩形 7"/>
            <p:cNvSpPr/>
            <p:nvPr/>
          </p:nvSpPr>
          <p:spPr>
            <a:xfrm>
              <a:off x="3535474" y="2299735"/>
              <a:ext cx="144016" cy="14400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cs typeface="+mn-ea"/>
                <a:sym typeface="+mn-lt"/>
              </a:endParaRPr>
            </a:p>
          </p:txBody>
        </p:sp>
      </p:grpSp>
      <p:grpSp>
        <p:nvGrpSpPr>
          <p:cNvPr id="9" name="组合 8"/>
          <p:cNvGrpSpPr/>
          <p:nvPr/>
        </p:nvGrpSpPr>
        <p:grpSpPr>
          <a:xfrm>
            <a:off x="1802166" y="3868153"/>
            <a:ext cx="8142128" cy="369332"/>
            <a:chOff x="3524629" y="2828020"/>
            <a:chExt cx="5367851" cy="243489"/>
          </a:xfrm>
        </p:grpSpPr>
        <p:sp>
          <p:nvSpPr>
            <p:cNvPr id="10" name="矩形 9"/>
            <p:cNvSpPr/>
            <p:nvPr/>
          </p:nvSpPr>
          <p:spPr>
            <a:xfrm>
              <a:off x="3806268" y="2828020"/>
              <a:ext cx="5086212" cy="243489"/>
            </a:xfrm>
            <a:prstGeom prst="rect">
              <a:avLst/>
            </a:prstGeom>
          </p:spPr>
          <p:txBody>
            <a:bodyPr wrap="square">
              <a:spAutoFit/>
            </a:bodyPr>
            <a:lstStyle/>
            <a:p>
              <a:r>
                <a:rPr lang="zh-CN" altLang="en-US" dirty="0">
                  <a:cs typeface="+mn-ea"/>
                  <a:sym typeface="+mn-lt"/>
                </a:rPr>
                <a:t>引导党员利用网络自主学习、互动交流，扩大学习教育覆盖面。</a:t>
              </a:r>
            </a:p>
          </p:txBody>
        </p:sp>
        <p:sp>
          <p:nvSpPr>
            <p:cNvPr id="11" name="矩形 10"/>
            <p:cNvSpPr/>
            <p:nvPr/>
          </p:nvSpPr>
          <p:spPr>
            <a:xfrm>
              <a:off x="3524629" y="2883532"/>
              <a:ext cx="144016" cy="14400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cs typeface="+mn-ea"/>
                <a:sym typeface="+mn-lt"/>
              </a:endParaRPr>
            </a:p>
          </p:txBody>
        </p:sp>
      </p:grpSp>
      <p:grpSp>
        <p:nvGrpSpPr>
          <p:cNvPr id="12" name="组合 11"/>
          <p:cNvGrpSpPr/>
          <p:nvPr/>
        </p:nvGrpSpPr>
        <p:grpSpPr>
          <a:xfrm>
            <a:off x="1797455" y="4541065"/>
            <a:ext cx="8604976" cy="646331"/>
            <a:chOff x="3524629" y="3425279"/>
            <a:chExt cx="5672998" cy="426106"/>
          </a:xfrm>
        </p:grpSpPr>
        <p:sp>
          <p:nvSpPr>
            <p:cNvPr id="13" name="矩形 12"/>
            <p:cNvSpPr/>
            <p:nvPr/>
          </p:nvSpPr>
          <p:spPr>
            <a:xfrm>
              <a:off x="3806268" y="3425279"/>
              <a:ext cx="5391359" cy="426106"/>
            </a:xfrm>
            <a:prstGeom prst="rect">
              <a:avLst/>
            </a:prstGeom>
          </p:spPr>
          <p:txBody>
            <a:bodyPr wrap="square">
              <a:spAutoFit/>
            </a:bodyPr>
            <a:lstStyle/>
            <a:p>
              <a:r>
                <a:rPr lang="zh-CN" altLang="en-US" dirty="0">
                  <a:cs typeface="+mn-ea"/>
                  <a:sym typeface="+mn-lt"/>
                </a:rPr>
                <a:t>注重运用各类媒体，宣传“两学一做”学习教育的做法和成效，加强舆论引导，营造良好氛围。</a:t>
              </a:r>
            </a:p>
          </p:txBody>
        </p:sp>
        <p:sp>
          <p:nvSpPr>
            <p:cNvPr id="14" name="矩形 13"/>
            <p:cNvSpPr/>
            <p:nvPr/>
          </p:nvSpPr>
          <p:spPr>
            <a:xfrm>
              <a:off x="3524629" y="3475497"/>
              <a:ext cx="144016" cy="144000"/>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anim calcmode="lin" valueType="num">
                                          <p:cBhvr>
                                            <p:cTn id="8" dur="1500" fill="hold"/>
                                            <p:tgtEl>
                                              <p:spTgt spid="4"/>
                                            </p:tgtEl>
                                            <p:attrNameLst>
                                              <p:attrName>ppt_x</p:attrName>
                                            </p:attrNameLst>
                                          </p:cBhvr>
                                          <p:tavLst>
                                            <p:tav tm="0">
                                              <p:val>
                                                <p:strVal val="#ppt_x"/>
                                              </p:val>
                                            </p:tav>
                                            <p:tav tm="100000">
                                              <p:val>
                                                <p:strVal val="#ppt_x"/>
                                              </p:val>
                                            </p:tav>
                                          </p:tavLst>
                                        </p:anim>
                                        <p:anim calcmode="lin" valueType="num">
                                          <p:cBhvr>
                                            <p:cTn id="9" dur="1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31"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500" fill="hold"/>
                                            <p:tgtEl>
                                              <p:spTgt spid="3"/>
                                            </p:tgtEl>
                                            <p:attrNameLst>
                                              <p:attrName>ppt_w</p:attrName>
                                            </p:attrNameLst>
                                          </p:cBhvr>
                                          <p:tavLst>
                                            <p:tav tm="0">
                                              <p:val>
                                                <p:fltVal val="0"/>
                                              </p:val>
                                            </p:tav>
                                            <p:tav tm="100000">
                                              <p:val>
                                                <p:strVal val="#ppt_w"/>
                                              </p:val>
                                            </p:tav>
                                          </p:tavLst>
                                        </p:anim>
                                        <p:anim calcmode="lin" valueType="num">
                                          <p:cBhvr>
                                            <p:cTn id="14" dur="1500" fill="hold"/>
                                            <p:tgtEl>
                                              <p:spTgt spid="3"/>
                                            </p:tgtEl>
                                            <p:attrNameLst>
                                              <p:attrName>ppt_h</p:attrName>
                                            </p:attrNameLst>
                                          </p:cBhvr>
                                          <p:tavLst>
                                            <p:tav tm="0">
                                              <p:val>
                                                <p:fltVal val="0"/>
                                              </p:val>
                                            </p:tav>
                                            <p:tav tm="100000">
                                              <p:val>
                                                <p:strVal val="#ppt_h"/>
                                              </p:val>
                                            </p:tav>
                                          </p:tavLst>
                                        </p:anim>
                                        <p:anim calcmode="lin" valueType="num">
                                          <p:cBhvr>
                                            <p:cTn id="15" dur="1500" fill="hold"/>
                                            <p:tgtEl>
                                              <p:spTgt spid="3"/>
                                            </p:tgtEl>
                                            <p:attrNameLst>
                                              <p:attrName>style.rotation</p:attrName>
                                            </p:attrNameLst>
                                          </p:cBhvr>
                                          <p:tavLst>
                                            <p:tav tm="0">
                                              <p:val>
                                                <p:fltVal val="90"/>
                                              </p:val>
                                            </p:tav>
                                            <p:tav tm="100000">
                                              <p:val>
                                                <p:fltVal val="0"/>
                                              </p:val>
                                            </p:tav>
                                          </p:tavLst>
                                        </p:anim>
                                        <p:animEffect transition="in" filter="fade">
                                          <p:cBhvr>
                                            <p:cTn id="16" dur="1500"/>
                                            <p:tgtEl>
                                              <p:spTgt spid="3"/>
                                            </p:tgtEl>
                                          </p:cBhvr>
                                        </p:animEffect>
                                      </p:childTnLst>
                                    </p:cTn>
                                  </p:par>
                                </p:childTnLst>
                              </p:cTn>
                            </p:par>
                            <p:par>
                              <p:cTn id="17" fill="hold">
                                <p:stCondLst>
                                  <p:cond delay="3000"/>
                                </p:stCondLst>
                                <p:childTnLst>
                                  <p:par>
                                    <p:cTn id="18" presetID="2" presetClass="entr" presetSubtype="8" fill="hold" grpId="0" nodeType="afterEffect" p14:presetBounceEnd="33000">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14:bounceEnd="33000">
                                          <p:cBhvr additive="base">
                                            <p:cTn id="20" dur="1500" fill="hold"/>
                                            <p:tgtEl>
                                              <p:spTgt spid="5"/>
                                            </p:tgtEl>
                                            <p:attrNameLst>
                                              <p:attrName>ppt_x</p:attrName>
                                            </p:attrNameLst>
                                          </p:cBhvr>
                                          <p:tavLst>
                                            <p:tav tm="0">
                                              <p:val>
                                                <p:strVal val="0-#ppt_w/2"/>
                                              </p:val>
                                            </p:tav>
                                            <p:tav tm="100000">
                                              <p:val>
                                                <p:strVal val="#ppt_x"/>
                                              </p:val>
                                            </p:tav>
                                          </p:tavLst>
                                        </p:anim>
                                        <p:anim calcmode="lin" valueType="num" p14:bounceEnd="33000">
                                          <p:cBhvr additive="base">
                                            <p:cTn id="21" dur="1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4500"/>
                                </p:stCondLst>
                                <p:childTnLst>
                                  <p:par>
                                    <p:cTn id="23" presetID="6"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circle(in)">
                                          <p:cBhvr>
                                            <p:cTn id="25" dur="2000"/>
                                            <p:tgtEl>
                                              <p:spTgt spid="6"/>
                                            </p:tgtEl>
                                          </p:cBhvr>
                                        </p:animEffect>
                                      </p:childTnLst>
                                    </p:cTn>
                                  </p:par>
                                </p:childTnLst>
                              </p:cTn>
                            </p:par>
                            <p:par>
                              <p:cTn id="26" fill="hold">
                                <p:stCondLst>
                                  <p:cond delay="6500"/>
                                </p:stCondLst>
                                <p:childTnLst>
                                  <p:par>
                                    <p:cTn id="27" presetID="42"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500"/>
                                            <p:tgtEl>
                                              <p:spTgt spid="9"/>
                                            </p:tgtEl>
                                          </p:cBhvr>
                                        </p:animEffect>
                                        <p:anim calcmode="lin" valueType="num">
                                          <p:cBhvr>
                                            <p:cTn id="30" dur="1500" fill="hold"/>
                                            <p:tgtEl>
                                              <p:spTgt spid="9"/>
                                            </p:tgtEl>
                                            <p:attrNameLst>
                                              <p:attrName>ppt_x</p:attrName>
                                            </p:attrNameLst>
                                          </p:cBhvr>
                                          <p:tavLst>
                                            <p:tav tm="0">
                                              <p:val>
                                                <p:strVal val="#ppt_x"/>
                                              </p:val>
                                            </p:tav>
                                            <p:tav tm="100000">
                                              <p:val>
                                                <p:strVal val="#ppt_x"/>
                                              </p:val>
                                            </p:tav>
                                          </p:tavLst>
                                        </p:anim>
                                        <p:anim calcmode="lin" valueType="num">
                                          <p:cBhvr>
                                            <p:cTn id="31" dur="15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8000"/>
                                </p:stCondLst>
                                <p:childTnLst>
                                  <p:par>
                                    <p:cTn id="33" presetID="42"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500"/>
                                            <p:tgtEl>
                                              <p:spTgt spid="12"/>
                                            </p:tgtEl>
                                          </p:cBhvr>
                                        </p:animEffect>
                                        <p:anim calcmode="lin" valueType="num">
                                          <p:cBhvr>
                                            <p:cTn id="36" dur="1500" fill="hold"/>
                                            <p:tgtEl>
                                              <p:spTgt spid="12"/>
                                            </p:tgtEl>
                                            <p:attrNameLst>
                                              <p:attrName>ppt_x</p:attrName>
                                            </p:attrNameLst>
                                          </p:cBhvr>
                                          <p:tavLst>
                                            <p:tav tm="0">
                                              <p:val>
                                                <p:strVal val="#ppt_x"/>
                                              </p:val>
                                            </p:tav>
                                            <p:tav tm="100000">
                                              <p:val>
                                                <p:strVal val="#ppt_x"/>
                                              </p:val>
                                            </p:tav>
                                          </p:tavLst>
                                        </p:anim>
                                        <p:anim calcmode="lin" valueType="num">
                                          <p:cBhvr>
                                            <p:cTn id="37" dur="1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anim calcmode="lin" valueType="num">
                                          <p:cBhvr>
                                            <p:cTn id="8" dur="1500" fill="hold"/>
                                            <p:tgtEl>
                                              <p:spTgt spid="4"/>
                                            </p:tgtEl>
                                            <p:attrNameLst>
                                              <p:attrName>ppt_x</p:attrName>
                                            </p:attrNameLst>
                                          </p:cBhvr>
                                          <p:tavLst>
                                            <p:tav tm="0">
                                              <p:val>
                                                <p:strVal val="#ppt_x"/>
                                              </p:val>
                                            </p:tav>
                                            <p:tav tm="100000">
                                              <p:val>
                                                <p:strVal val="#ppt_x"/>
                                              </p:val>
                                            </p:tav>
                                          </p:tavLst>
                                        </p:anim>
                                        <p:anim calcmode="lin" valueType="num">
                                          <p:cBhvr>
                                            <p:cTn id="9" dur="1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31"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500" fill="hold"/>
                                            <p:tgtEl>
                                              <p:spTgt spid="3"/>
                                            </p:tgtEl>
                                            <p:attrNameLst>
                                              <p:attrName>ppt_w</p:attrName>
                                            </p:attrNameLst>
                                          </p:cBhvr>
                                          <p:tavLst>
                                            <p:tav tm="0">
                                              <p:val>
                                                <p:fltVal val="0"/>
                                              </p:val>
                                            </p:tav>
                                            <p:tav tm="100000">
                                              <p:val>
                                                <p:strVal val="#ppt_w"/>
                                              </p:val>
                                            </p:tav>
                                          </p:tavLst>
                                        </p:anim>
                                        <p:anim calcmode="lin" valueType="num">
                                          <p:cBhvr>
                                            <p:cTn id="14" dur="1500" fill="hold"/>
                                            <p:tgtEl>
                                              <p:spTgt spid="3"/>
                                            </p:tgtEl>
                                            <p:attrNameLst>
                                              <p:attrName>ppt_h</p:attrName>
                                            </p:attrNameLst>
                                          </p:cBhvr>
                                          <p:tavLst>
                                            <p:tav tm="0">
                                              <p:val>
                                                <p:fltVal val="0"/>
                                              </p:val>
                                            </p:tav>
                                            <p:tav tm="100000">
                                              <p:val>
                                                <p:strVal val="#ppt_h"/>
                                              </p:val>
                                            </p:tav>
                                          </p:tavLst>
                                        </p:anim>
                                        <p:anim calcmode="lin" valueType="num">
                                          <p:cBhvr>
                                            <p:cTn id="15" dur="1500" fill="hold"/>
                                            <p:tgtEl>
                                              <p:spTgt spid="3"/>
                                            </p:tgtEl>
                                            <p:attrNameLst>
                                              <p:attrName>style.rotation</p:attrName>
                                            </p:attrNameLst>
                                          </p:cBhvr>
                                          <p:tavLst>
                                            <p:tav tm="0">
                                              <p:val>
                                                <p:fltVal val="90"/>
                                              </p:val>
                                            </p:tav>
                                            <p:tav tm="100000">
                                              <p:val>
                                                <p:fltVal val="0"/>
                                              </p:val>
                                            </p:tav>
                                          </p:tavLst>
                                        </p:anim>
                                        <p:animEffect transition="in" filter="fade">
                                          <p:cBhvr>
                                            <p:cTn id="16" dur="1500"/>
                                            <p:tgtEl>
                                              <p:spTgt spid="3"/>
                                            </p:tgtEl>
                                          </p:cBhvr>
                                        </p:animEffect>
                                      </p:childTnLst>
                                    </p:cTn>
                                  </p:par>
                                </p:childTnLst>
                              </p:cTn>
                            </p:par>
                            <p:par>
                              <p:cTn id="17" fill="hold">
                                <p:stCondLst>
                                  <p:cond delay="3000"/>
                                </p:stCondLst>
                                <p:childTnLst>
                                  <p:par>
                                    <p:cTn id="18" presetID="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1500" fill="hold"/>
                                            <p:tgtEl>
                                              <p:spTgt spid="5"/>
                                            </p:tgtEl>
                                            <p:attrNameLst>
                                              <p:attrName>ppt_x</p:attrName>
                                            </p:attrNameLst>
                                          </p:cBhvr>
                                          <p:tavLst>
                                            <p:tav tm="0">
                                              <p:val>
                                                <p:strVal val="0-#ppt_w/2"/>
                                              </p:val>
                                            </p:tav>
                                            <p:tav tm="100000">
                                              <p:val>
                                                <p:strVal val="#ppt_x"/>
                                              </p:val>
                                            </p:tav>
                                          </p:tavLst>
                                        </p:anim>
                                        <p:anim calcmode="lin" valueType="num">
                                          <p:cBhvr additive="base">
                                            <p:cTn id="21" dur="1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4500"/>
                                </p:stCondLst>
                                <p:childTnLst>
                                  <p:par>
                                    <p:cTn id="23" presetID="6"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circle(in)">
                                          <p:cBhvr>
                                            <p:cTn id="25" dur="2000"/>
                                            <p:tgtEl>
                                              <p:spTgt spid="6"/>
                                            </p:tgtEl>
                                          </p:cBhvr>
                                        </p:animEffect>
                                      </p:childTnLst>
                                    </p:cTn>
                                  </p:par>
                                </p:childTnLst>
                              </p:cTn>
                            </p:par>
                            <p:par>
                              <p:cTn id="26" fill="hold">
                                <p:stCondLst>
                                  <p:cond delay="6500"/>
                                </p:stCondLst>
                                <p:childTnLst>
                                  <p:par>
                                    <p:cTn id="27" presetID="42"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500"/>
                                            <p:tgtEl>
                                              <p:spTgt spid="9"/>
                                            </p:tgtEl>
                                          </p:cBhvr>
                                        </p:animEffect>
                                        <p:anim calcmode="lin" valueType="num">
                                          <p:cBhvr>
                                            <p:cTn id="30" dur="1500" fill="hold"/>
                                            <p:tgtEl>
                                              <p:spTgt spid="9"/>
                                            </p:tgtEl>
                                            <p:attrNameLst>
                                              <p:attrName>ppt_x</p:attrName>
                                            </p:attrNameLst>
                                          </p:cBhvr>
                                          <p:tavLst>
                                            <p:tav tm="0">
                                              <p:val>
                                                <p:strVal val="#ppt_x"/>
                                              </p:val>
                                            </p:tav>
                                            <p:tav tm="100000">
                                              <p:val>
                                                <p:strVal val="#ppt_x"/>
                                              </p:val>
                                            </p:tav>
                                          </p:tavLst>
                                        </p:anim>
                                        <p:anim calcmode="lin" valueType="num">
                                          <p:cBhvr>
                                            <p:cTn id="31" dur="15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8000"/>
                                </p:stCondLst>
                                <p:childTnLst>
                                  <p:par>
                                    <p:cTn id="33" presetID="42"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500"/>
                                            <p:tgtEl>
                                              <p:spTgt spid="12"/>
                                            </p:tgtEl>
                                          </p:cBhvr>
                                        </p:animEffect>
                                        <p:anim calcmode="lin" valueType="num">
                                          <p:cBhvr>
                                            <p:cTn id="36" dur="1500" fill="hold"/>
                                            <p:tgtEl>
                                              <p:spTgt spid="12"/>
                                            </p:tgtEl>
                                            <p:attrNameLst>
                                              <p:attrName>ppt_x</p:attrName>
                                            </p:attrNameLst>
                                          </p:cBhvr>
                                          <p:tavLst>
                                            <p:tav tm="0">
                                              <p:val>
                                                <p:strVal val="#ppt_x"/>
                                              </p:val>
                                            </p:tav>
                                            <p:tav tm="100000">
                                              <p:val>
                                                <p:strVal val="#ppt_x"/>
                                              </p:val>
                                            </p:tav>
                                          </p:tavLst>
                                        </p:anim>
                                        <p:anim calcmode="lin" valueType="num">
                                          <p:cBhvr>
                                            <p:cTn id="37" dur="1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3630" y="1881811"/>
            <a:ext cx="2522928" cy="2018144"/>
          </a:xfrm>
          <a:prstGeom prst="rect">
            <a:avLst/>
          </a:prstGeom>
        </p:spPr>
      </p:pic>
      <p:grpSp>
        <p:nvGrpSpPr>
          <p:cNvPr id="16" name="组合 15"/>
          <p:cNvGrpSpPr/>
          <p:nvPr/>
        </p:nvGrpSpPr>
        <p:grpSpPr bwMode="auto">
          <a:xfrm>
            <a:off x="3227972" y="3675564"/>
            <a:ext cx="5893535" cy="1200329"/>
            <a:chOff x="3875577" y="1609119"/>
            <a:chExt cx="6797201" cy="1385142"/>
          </a:xfrm>
        </p:grpSpPr>
        <p:sp>
          <p:nvSpPr>
            <p:cNvPr id="17" name="TextBox 124"/>
            <p:cNvSpPr txBox="1"/>
            <p:nvPr/>
          </p:nvSpPr>
          <p:spPr>
            <a:xfrm>
              <a:off x="4602817" y="1609119"/>
              <a:ext cx="6069961" cy="1385142"/>
            </a:xfrm>
            <a:prstGeom prst="rect">
              <a:avLst/>
            </a:prstGeom>
            <a:noFill/>
          </p:spPr>
          <p:txBody>
            <a:bodyPr wrap="none">
              <a:spAutoFit/>
            </a:bodyPr>
            <a:lstStyle/>
            <a:p>
              <a:pPr algn="ctr"/>
              <a:r>
                <a:rPr lang="zh-CN" altLang="en-US" sz="3600" b="1" dirty="0">
                  <a:solidFill>
                    <a:srgbClr val="C00000"/>
                  </a:solidFill>
                  <a:cs typeface="+mn-ea"/>
                  <a:sym typeface="+mn-lt"/>
                </a:rPr>
                <a:t>习进平论</a:t>
              </a:r>
              <a:endParaRPr lang="en-US" altLang="zh-CN" sz="3600" b="1" dirty="0">
                <a:solidFill>
                  <a:srgbClr val="C00000"/>
                </a:solidFill>
                <a:cs typeface="+mn-ea"/>
                <a:sym typeface="+mn-lt"/>
              </a:endParaRPr>
            </a:p>
            <a:p>
              <a:pPr algn="ctr"/>
              <a:r>
                <a:rPr lang="zh-CN" altLang="en-US" sz="3600" b="1" dirty="0">
                  <a:solidFill>
                    <a:srgbClr val="C00000"/>
                  </a:solidFill>
                  <a:cs typeface="+mn-ea"/>
                  <a:sym typeface="+mn-lt"/>
                </a:rPr>
                <a:t>如何做一名合格共产党员</a:t>
              </a:r>
            </a:p>
          </p:txBody>
        </p:sp>
        <p:sp>
          <p:nvSpPr>
            <p:cNvPr id="18" name="圆角矩形​​ 10"/>
            <p:cNvSpPr>
              <a:spLocks noChangeArrowheads="1"/>
            </p:cNvSpPr>
            <p:nvPr/>
          </p:nvSpPr>
          <p:spPr bwMode="auto">
            <a:xfrm>
              <a:off x="3875577" y="2219773"/>
              <a:ext cx="727240" cy="726906"/>
            </a:xfrm>
            <a:prstGeom prst="roundRect">
              <a:avLst>
                <a:gd name="adj" fmla="val 16667"/>
              </a:avLst>
            </a:prstGeom>
            <a:solidFill>
              <a:srgbClr val="C00000"/>
            </a:solidFill>
            <a:ln w="25400" algn="ctr">
              <a:solidFill>
                <a:srgbClr val="FF6600"/>
              </a:solidFill>
              <a:round/>
            </a:ln>
          </p:spPr>
          <p:txBody>
            <a:bodyPr anchor="ctr"/>
            <a:lstStyle/>
            <a:p>
              <a:pPr algn="ctr" fontAlgn="auto">
                <a:spcBef>
                  <a:spcPts val="0"/>
                </a:spcBef>
                <a:spcAft>
                  <a:spcPts val="0"/>
                </a:spcAft>
                <a:defRPr/>
              </a:pPr>
              <a:r>
                <a:rPr lang="en-US" altLang="zh-CN" sz="4000" dirty="0" smtClean="0">
                  <a:solidFill>
                    <a:schemeClr val="lt1"/>
                  </a:solidFill>
                  <a:cs typeface="+mn-ea"/>
                  <a:sym typeface="+mn-lt"/>
                </a:rPr>
                <a:t>6</a:t>
              </a:r>
              <a:endParaRPr lang="zh-CN" altLang="en-US" sz="4000" dirty="0">
                <a:solidFill>
                  <a:schemeClr val="lt1"/>
                </a:solidFill>
                <a:cs typeface="+mn-ea"/>
                <a:sym typeface="+mn-lt"/>
              </a:endParaRPr>
            </a:p>
          </p:txBody>
        </p:sp>
      </p:grpSp>
      <p:sp>
        <p:nvSpPr>
          <p:cNvPr id="2" name="圆角矩形 1"/>
          <p:cNvSpPr/>
          <p:nvPr/>
        </p:nvSpPr>
        <p:spPr>
          <a:xfrm>
            <a:off x="2720051" y="1927787"/>
            <a:ext cx="6910086" cy="3495555"/>
          </a:xfrm>
          <a:prstGeom prst="roundRect">
            <a:avLst/>
          </a:prstGeom>
          <a:noFill/>
          <a:ln>
            <a:solidFill>
              <a:srgbClr val="C802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111351405"/>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anim calcmode="lin" valueType="num">
                                      <p:cBhvr>
                                        <p:cTn id="14" dur="500" fill="hold"/>
                                        <p:tgtEl>
                                          <p:spTgt spid="14"/>
                                        </p:tgtEl>
                                        <p:attrNameLst>
                                          <p:attrName>ppt_x</p:attrName>
                                        </p:attrNameLst>
                                      </p:cBhvr>
                                      <p:tavLst>
                                        <p:tav tm="0">
                                          <p:val>
                                            <p:strVal val="#ppt_x"/>
                                          </p:val>
                                        </p:tav>
                                        <p:tav tm="100000">
                                          <p:val>
                                            <p:strVal val="#ppt_x"/>
                                          </p:val>
                                        </p:tav>
                                      </p:tavLst>
                                    </p:anim>
                                    <p:anim calcmode="lin" valueType="num">
                                      <p:cBhvr>
                                        <p:cTn id="15" dur="5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5021263" cy="422275"/>
          </a:xfrm>
        </p:spPr>
        <p:txBody>
          <a:bodyPr>
            <a:normAutofit fontScale="92500" lnSpcReduction="10000"/>
          </a:bodyPr>
          <a:lstStyle/>
          <a:p>
            <a:r>
              <a:rPr lang="zh-CN" altLang="en-US" b="1" dirty="0">
                <a:cs typeface="+mn-ea"/>
                <a:sym typeface="+mn-lt"/>
              </a:rPr>
              <a:t>习近平论：</a:t>
            </a:r>
            <a:r>
              <a:rPr lang="zh-CN" altLang="en-US" b="1" dirty="0">
                <a:solidFill>
                  <a:srgbClr val="C00000"/>
                </a:solidFill>
                <a:cs typeface="+mn-ea"/>
                <a:sym typeface="+mn-lt"/>
              </a:rPr>
              <a:t>做合格共产党员</a:t>
            </a:r>
          </a:p>
          <a:p>
            <a:endParaRPr lang="zh-CN" altLang="en-US" b="1" dirty="0">
              <a:cs typeface="+mn-ea"/>
              <a:sym typeface="+mn-lt"/>
            </a:endParaRPr>
          </a:p>
        </p:txBody>
      </p:sp>
      <p:grpSp>
        <p:nvGrpSpPr>
          <p:cNvPr id="19" name="组合 18"/>
          <p:cNvGrpSpPr/>
          <p:nvPr/>
        </p:nvGrpSpPr>
        <p:grpSpPr>
          <a:xfrm>
            <a:off x="3196853" y="1187918"/>
            <a:ext cx="5010441" cy="1209594"/>
            <a:chOff x="2115188" y="1232523"/>
            <a:chExt cx="5010441" cy="1209594"/>
          </a:xfrm>
        </p:grpSpPr>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923" y="1496481"/>
              <a:ext cx="4685706" cy="787302"/>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5188" y="1232523"/>
              <a:ext cx="1299862" cy="1209594"/>
            </a:xfrm>
            <a:prstGeom prst="rect">
              <a:avLst/>
            </a:prstGeom>
          </p:spPr>
        </p:pic>
      </p:grpSp>
      <p:sp>
        <p:nvSpPr>
          <p:cNvPr id="22" name="矩形 21"/>
          <p:cNvSpPr/>
          <p:nvPr/>
        </p:nvSpPr>
        <p:spPr>
          <a:xfrm>
            <a:off x="4636798" y="1592847"/>
            <a:ext cx="2760595" cy="523220"/>
          </a:xfrm>
          <a:prstGeom prst="rect">
            <a:avLst/>
          </a:prstGeom>
        </p:spPr>
        <p:txBody>
          <a:bodyPr wrap="square">
            <a:spAutoFit/>
          </a:bodyPr>
          <a:lstStyle/>
          <a:p>
            <a:pPr algn="ctr"/>
            <a:r>
              <a:rPr lang="zh-CN" altLang="en-US" sz="2800" b="1" dirty="0" smtClean="0">
                <a:solidFill>
                  <a:schemeClr val="bg1"/>
                </a:solidFill>
                <a:cs typeface="+mn-ea"/>
                <a:sym typeface="+mn-lt"/>
              </a:rPr>
              <a:t>做合格党员</a:t>
            </a:r>
            <a:endParaRPr lang="zh-CN" altLang="en-US" sz="2800" b="1" dirty="0">
              <a:solidFill>
                <a:schemeClr val="bg1"/>
              </a:solidFill>
              <a:cs typeface="+mn-ea"/>
              <a:sym typeface="+mn-lt"/>
            </a:endParaRPr>
          </a:p>
        </p:txBody>
      </p:sp>
      <p:sp>
        <p:nvSpPr>
          <p:cNvPr id="23" name="矩形 22"/>
          <p:cNvSpPr/>
          <p:nvPr/>
        </p:nvSpPr>
        <p:spPr>
          <a:xfrm>
            <a:off x="2799290" y="5355124"/>
            <a:ext cx="2995029" cy="400110"/>
          </a:xfrm>
          <a:prstGeom prst="rect">
            <a:avLst/>
          </a:prstGeom>
          <a:solidFill>
            <a:srgbClr val="C00000"/>
          </a:solidFill>
          <a:ln>
            <a:noFill/>
          </a:ln>
          <a:effectLst>
            <a:outerShdw blurRad="50800" dist="38100" dir="2700000" algn="tl" rotWithShape="0">
              <a:prstClr val="black">
                <a:alpha val="40000"/>
              </a:prstClr>
            </a:outerShdw>
          </a:effectLst>
        </p:spPr>
        <p:txBody>
          <a:bodyPr wrap="square">
            <a:spAutoFit/>
          </a:bodyPr>
          <a:lstStyle/>
          <a:p>
            <a:pPr algn="ctr"/>
            <a:r>
              <a:rPr lang="zh-CN" altLang="en-US" sz="2000" b="1" dirty="0" smtClean="0">
                <a:solidFill>
                  <a:schemeClr val="accent2">
                    <a:lumMod val="20000"/>
                    <a:lumOff val="80000"/>
                  </a:schemeClr>
                </a:solidFill>
                <a:cs typeface="+mn-ea"/>
                <a:sym typeface="+mn-lt"/>
              </a:rPr>
              <a:t>向</a:t>
            </a:r>
            <a:r>
              <a:rPr lang="zh-CN" altLang="en-US" sz="2000" b="1" dirty="0">
                <a:solidFill>
                  <a:schemeClr val="accent2">
                    <a:lumMod val="20000"/>
                    <a:lumOff val="80000"/>
                  </a:schemeClr>
                </a:solidFill>
                <a:cs typeface="+mn-ea"/>
                <a:sym typeface="+mn-lt"/>
              </a:rPr>
              <a:t>榜样学习、向群众学习</a:t>
            </a:r>
          </a:p>
        </p:txBody>
      </p:sp>
      <p:sp>
        <p:nvSpPr>
          <p:cNvPr id="24" name="矩形 23"/>
          <p:cNvSpPr/>
          <p:nvPr/>
        </p:nvSpPr>
        <p:spPr>
          <a:xfrm>
            <a:off x="2799290" y="2682536"/>
            <a:ext cx="2995029" cy="400110"/>
          </a:xfrm>
          <a:prstGeom prst="rect">
            <a:avLst/>
          </a:prstGeom>
          <a:solidFill>
            <a:srgbClr val="C00000"/>
          </a:solidFill>
          <a:ln>
            <a:noFill/>
          </a:ln>
          <a:effectLst>
            <a:outerShdw blurRad="50800" dist="38100" dir="2700000" algn="tl" rotWithShape="0">
              <a:prstClr val="black">
                <a:alpha val="40000"/>
              </a:prstClr>
            </a:outerShdw>
          </a:effectLst>
        </p:spPr>
        <p:txBody>
          <a:bodyPr wrap="square">
            <a:spAutoFit/>
          </a:bodyPr>
          <a:lstStyle/>
          <a:p>
            <a:pPr algn="ctr"/>
            <a:r>
              <a:rPr lang="zh-CN" altLang="en-US" sz="2000" b="1" dirty="0" smtClean="0">
                <a:solidFill>
                  <a:schemeClr val="accent2">
                    <a:lumMod val="20000"/>
                    <a:lumOff val="80000"/>
                  </a:schemeClr>
                </a:solidFill>
                <a:cs typeface="+mn-ea"/>
                <a:sym typeface="+mn-lt"/>
              </a:rPr>
              <a:t>遵守</a:t>
            </a:r>
            <a:r>
              <a:rPr lang="zh-CN" altLang="en-US" sz="2000" b="1" dirty="0">
                <a:solidFill>
                  <a:schemeClr val="accent2">
                    <a:lumMod val="20000"/>
                    <a:lumOff val="80000"/>
                  </a:schemeClr>
                </a:solidFill>
                <a:cs typeface="+mn-ea"/>
                <a:sym typeface="+mn-lt"/>
              </a:rPr>
              <a:t>党章、加强党性</a:t>
            </a:r>
          </a:p>
        </p:txBody>
      </p:sp>
      <p:sp>
        <p:nvSpPr>
          <p:cNvPr id="25" name="矩形 24"/>
          <p:cNvSpPr/>
          <p:nvPr/>
        </p:nvSpPr>
        <p:spPr>
          <a:xfrm>
            <a:off x="2799290" y="3526277"/>
            <a:ext cx="2995029" cy="400110"/>
          </a:xfrm>
          <a:prstGeom prst="rect">
            <a:avLst/>
          </a:prstGeom>
          <a:solidFill>
            <a:srgbClr val="C00000"/>
          </a:solidFill>
          <a:ln>
            <a:noFill/>
          </a:ln>
          <a:effectLst>
            <a:outerShdw blurRad="50800" dist="38100" dir="2700000" algn="tl" rotWithShape="0">
              <a:prstClr val="black">
                <a:alpha val="40000"/>
              </a:prstClr>
            </a:outerShdw>
          </a:effectLst>
        </p:spPr>
        <p:txBody>
          <a:bodyPr wrap="square">
            <a:spAutoFit/>
          </a:bodyPr>
          <a:lstStyle/>
          <a:p>
            <a:pPr algn="ctr"/>
            <a:r>
              <a:rPr lang="zh-CN" altLang="en-US" sz="2000" b="1" dirty="0" smtClean="0">
                <a:solidFill>
                  <a:schemeClr val="accent2">
                    <a:lumMod val="20000"/>
                    <a:lumOff val="80000"/>
                  </a:schemeClr>
                </a:solidFill>
                <a:cs typeface="+mn-ea"/>
                <a:sym typeface="+mn-lt"/>
              </a:rPr>
              <a:t>坚定</a:t>
            </a:r>
            <a:r>
              <a:rPr lang="zh-CN" altLang="en-US" sz="2000" b="1" dirty="0">
                <a:solidFill>
                  <a:schemeClr val="accent2">
                    <a:lumMod val="20000"/>
                    <a:lumOff val="80000"/>
                  </a:schemeClr>
                </a:solidFill>
                <a:cs typeface="+mn-ea"/>
                <a:sym typeface="+mn-lt"/>
              </a:rPr>
              <a:t>信念、加强学习</a:t>
            </a:r>
          </a:p>
        </p:txBody>
      </p:sp>
      <p:sp>
        <p:nvSpPr>
          <p:cNvPr id="26" name="矩形 25"/>
          <p:cNvSpPr/>
          <p:nvPr/>
        </p:nvSpPr>
        <p:spPr>
          <a:xfrm>
            <a:off x="2799290" y="4394893"/>
            <a:ext cx="2995029" cy="400110"/>
          </a:xfrm>
          <a:prstGeom prst="rect">
            <a:avLst/>
          </a:prstGeom>
          <a:solidFill>
            <a:srgbClr val="C00000"/>
          </a:solidFill>
          <a:ln>
            <a:noFill/>
          </a:ln>
          <a:effectLst>
            <a:outerShdw blurRad="50800" dist="38100" dir="2700000" algn="tl" rotWithShape="0">
              <a:prstClr val="black">
                <a:alpha val="40000"/>
              </a:prstClr>
            </a:outerShdw>
          </a:effectLst>
        </p:spPr>
        <p:txBody>
          <a:bodyPr wrap="square">
            <a:spAutoFit/>
          </a:bodyPr>
          <a:lstStyle/>
          <a:p>
            <a:pPr algn="ctr"/>
            <a:r>
              <a:rPr lang="zh-CN" altLang="en-US" sz="2000" b="1" dirty="0" smtClean="0">
                <a:solidFill>
                  <a:schemeClr val="accent2">
                    <a:lumMod val="20000"/>
                    <a:lumOff val="80000"/>
                  </a:schemeClr>
                </a:solidFill>
                <a:cs typeface="+mn-ea"/>
                <a:sym typeface="+mn-lt"/>
              </a:rPr>
              <a:t>遵纪守法</a:t>
            </a:r>
            <a:r>
              <a:rPr lang="zh-CN" altLang="en-US" sz="2000" b="1" dirty="0">
                <a:solidFill>
                  <a:schemeClr val="accent2">
                    <a:lumMod val="20000"/>
                    <a:lumOff val="80000"/>
                  </a:schemeClr>
                </a:solidFill>
                <a:cs typeface="+mn-ea"/>
                <a:sym typeface="+mn-lt"/>
              </a:rPr>
              <a:t>、廉洁正派</a:t>
            </a:r>
          </a:p>
        </p:txBody>
      </p:sp>
      <p:sp>
        <p:nvSpPr>
          <p:cNvPr id="29" name="TextBox 11"/>
          <p:cNvSpPr txBox="1"/>
          <p:nvPr/>
        </p:nvSpPr>
        <p:spPr>
          <a:xfrm>
            <a:off x="2139782" y="2570548"/>
            <a:ext cx="490964" cy="584775"/>
          </a:xfrm>
          <a:prstGeom prst="rect">
            <a:avLst/>
          </a:prstGeom>
          <a:noFill/>
          <a:effectLst>
            <a:outerShdw blurRad="50800" dist="38100" dir="2700000" algn="tl" rotWithShape="0">
              <a:prstClr val="black">
                <a:alpha val="40000"/>
              </a:prstClr>
            </a:outerShdw>
          </a:effectLst>
        </p:spPr>
        <p:txBody>
          <a:bodyPr wrap="square" rtlCol="0" anchor="ctr" anchorCtr="0">
            <a:spAutoFit/>
          </a:bodyPr>
          <a:lstStyle/>
          <a:p>
            <a:pPr algn="ctr"/>
            <a:r>
              <a:rPr lang="zh-CN" altLang="en-US" sz="3200" b="1" dirty="0" smtClean="0">
                <a:solidFill>
                  <a:srgbClr val="C00000"/>
                </a:solidFill>
                <a:cs typeface="+mn-ea"/>
                <a:sym typeface="+mn-lt"/>
              </a:rPr>
              <a:t>要</a:t>
            </a:r>
            <a:endParaRPr lang="zh-CN" altLang="en-US" sz="3600" b="1" dirty="0">
              <a:solidFill>
                <a:srgbClr val="C00000"/>
              </a:solidFill>
              <a:cs typeface="+mn-ea"/>
              <a:sym typeface="+mn-lt"/>
            </a:endParaRPr>
          </a:p>
        </p:txBody>
      </p:sp>
      <p:sp>
        <p:nvSpPr>
          <p:cNvPr id="35" name="TextBox 40"/>
          <p:cNvSpPr txBox="1"/>
          <p:nvPr/>
        </p:nvSpPr>
        <p:spPr>
          <a:xfrm>
            <a:off x="2146520" y="3421929"/>
            <a:ext cx="490964" cy="584775"/>
          </a:xfrm>
          <a:prstGeom prst="rect">
            <a:avLst/>
          </a:prstGeom>
          <a:noFill/>
          <a:effectLst>
            <a:outerShdw blurRad="50800" dist="38100" dir="2700000" algn="tl" rotWithShape="0">
              <a:prstClr val="black">
                <a:alpha val="40000"/>
              </a:prstClr>
            </a:outerShdw>
          </a:effectLst>
        </p:spPr>
        <p:txBody>
          <a:bodyPr wrap="square" rtlCol="0" anchor="ctr" anchorCtr="0">
            <a:spAutoFit/>
          </a:bodyPr>
          <a:lstStyle/>
          <a:p>
            <a:pPr algn="ctr"/>
            <a:r>
              <a:rPr lang="zh-CN" altLang="en-US" sz="3200" b="1" dirty="0" smtClean="0">
                <a:solidFill>
                  <a:srgbClr val="C00000"/>
                </a:solidFill>
                <a:cs typeface="+mn-ea"/>
                <a:sym typeface="+mn-lt"/>
              </a:rPr>
              <a:t>要</a:t>
            </a:r>
            <a:endParaRPr lang="zh-CN" altLang="en-US" sz="3600" b="1" dirty="0">
              <a:solidFill>
                <a:srgbClr val="C00000"/>
              </a:solidFill>
              <a:cs typeface="+mn-ea"/>
              <a:sym typeface="+mn-lt"/>
            </a:endParaRPr>
          </a:p>
        </p:txBody>
      </p:sp>
      <p:sp>
        <p:nvSpPr>
          <p:cNvPr id="41" name="TextBox 52"/>
          <p:cNvSpPr txBox="1"/>
          <p:nvPr/>
        </p:nvSpPr>
        <p:spPr>
          <a:xfrm>
            <a:off x="2175727" y="4298192"/>
            <a:ext cx="490964" cy="584775"/>
          </a:xfrm>
          <a:prstGeom prst="rect">
            <a:avLst/>
          </a:prstGeom>
          <a:noFill/>
          <a:effectLst>
            <a:outerShdw blurRad="50800" dist="38100" dir="2700000" algn="tl" rotWithShape="0">
              <a:prstClr val="black">
                <a:alpha val="40000"/>
              </a:prstClr>
            </a:outerShdw>
          </a:effectLst>
        </p:spPr>
        <p:txBody>
          <a:bodyPr wrap="square" rtlCol="0" anchor="ctr" anchorCtr="0">
            <a:spAutoFit/>
          </a:bodyPr>
          <a:lstStyle/>
          <a:p>
            <a:pPr algn="ctr"/>
            <a:r>
              <a:rPr lang="zh-CN" altLang="en-US" sz="3200" b="1" dirty="0" smtClean="0">
                <a:solidFill>
                  <a:srgbClr val="C00000"/>
                </a:solidFill>
                <a:cs typeface="+mn-ea"/>
                <a:sym typeface="+mn-lt"/>
              </a:rPr>
              <a:t>要</a:t>
            </a:r>
            <a:endParaRPr lang="zh-CN" altLang="en-US" sz="3600" b="1" dirty="0">
              <a:solidFill>
                <a:srgbClr val="C00000"/>
              </a:solidFill>
              <a:cs typeface="+mn-ea"/>
              <a:sym typeface="+mn-lt"/>
            </a:endParaRPr>
          </a:p>
        </p:txBody>
      </p:sp>
      <p:sp>
        <p:nvSpPr>
          <p:cNvPr id="47" name="TextBox 58"/>
          <p:cNvSpPr txBox="1"/>
          <p:nvPr/>
        </p:nvSpPr>
        <p:spPr>
          <a:xfrm>
            <a:off x="2190439" y="5256543"/>
            <a:ext cx="490964" cy="584775"/>
          </a:xfrm>
          <a:prstGeom prst="rect">
            <a:avLst/>
          </a:prstGeom>
          <a:noFill/>
          <a:effectLst>
            <a:outerShdw blurRad="50800" dist="38100" dir="2700000" algn="tl" rotWithShape="0">
              <a:prstClr val="black">
                <a:alpha val="40000"/>
              </a:prstClr>
            </a:outerShdw>
          </a:effectLst>
        </p:spPr>
        <p:txBody>
          <a:bodyPr wrap="square" rtlCol="0" anchor="ctr" anchorCtr="0">
            <a:spAutoFit/>
          </a:bodyPr>
          <a:lstStyle/>
          <a:p>
            <a:pPr algn="ctr"/>
            <a:r>
              <a:rPr lang="zh-CN" altLang="en-US" sz="3200" b="1" dirty="0" smtClean="0">
                <a:solidFill>
                  <a:srgbClr val="C00000"/>
                </a:solidFill>
                <a:cs typeface="+mn-ea"/>
                <a:sym typeface="+mn-lt"/>
              </a:rPr>
              <a:t>要</a:t>
            </a:r>
            <a:endParaRPr lang="zh-CN" altLang="en-US" sz="3600" b="1" dirty="0">
              <a:solidFill>
                <a:srgbClr val="C00000"/>
              </a:solidFill>
              <a:cs typeface="+mn-ea"/>
              <a:sym typeface="+mn-lt"/>
            </a:endParaRPr>
          </a:p>
        </p:txBody>
      </p:sp>
      <p:sp>
        <p:nvSpPr>
          <p:cNvPr id="52" name="矩形 51"/>
          <p:cNvSpPr/>
          <p:nvPr/>
        </p:nvSpPr>
        <p:spPr>
          <a:xfrm>
            <a:off x="6716126" y="2579488"/>
            <a:ext cx="4359092" cy="2031325"/>
          </a:xfrm>
          <a:prstGeom prst="rect">
            <a:avLst/>
          </a:prstGeom>
        </p:spPr>
        <p:txBody>
          <a:bodyPr wrap="square">
            <a:spAutoFit/>
          </a:bodyPr>
          <a:lstStyle/>
          <a:p>
            <a:pPr algn="just"/>
            <a:r>
              <a:rPr lang="zh-CN" altLang="en-US" dirty="0" smtClean="0">
                <a:cs typeface="+mn-ea"/>
                <a:sym typeface="+mn-lt"/>
              </a:rPr>
              <a:t>十八大以来，习近平总书记在多次考察、讲话中，从树立党章意识、坚定理想信念等层面阐述了共产党员如何加强党性，始终心系党、心系人民、心系国家，体现先进性和纯洁性。 让我们从总书记的这些论述中来探究如何坚持以知促行，做一名合格的中共党员。</a:t>
            </a:r>
            <a:endParaRPr lang="zh-CN" altLang="en-US" dirty="0">
              <a:cs typeface="+mn-ea"/>
              <a:sym typeface="+mn-lt"/>
            </a:endParaRPr>
          </a:p>
        </p:txBody>
      </p:sp>
      <p:sp>
        <p:nvSpPr>
          <p:cNvPr id="57" name="矩形 56"/>
          <p:cNvSpPr/>
          <p:nvPr/>
        </p:nvSpPr>
        <p:spPr>
          <a:xfrm>
            <a:off x="7679187" y="5315865"/>
            <a:ext cx="2587568" cy="923330"/>
          </a:xfrm>
          <a:prstGeom prst="rect">
            <a:avLst/>
          </a:prstGeom>
          <a:effectLst>
            <a:outerShdw blurRad="50800" dist="38100" dir="2700000" algn="tl" rotWithShape="0">
              <a:prstClr val="black">
                <a:alpha val="40000"/>
              </a:prstClr>
            </a:outerShdw>
          </a:effectLst>
        </p:spPr>
        <p:txBody>
          <a:bodyPr wrap="none">
            <a:spAutoFit/>
          </a:bodyPr>
          <a:lstStyle/>
          <a:p>
            <a:r>
              <a:rPr lang="zh-CN" altLang="en-US" sz="4000" dirty="0">
                <a:solidFill>
                  <a:srgbClr val="000000"/>
                </a:solidFill>
                <a:cs typeface="+mn-ea"/>
                <a:sym typeface="+mn-lt"/>
              </a:rPr>
              <a:t>习近平</a:t>
            </a:r>
            <a:r>
              <a:rPr lang="en-US" altLang="zh-CN" sz="4000" dirty="0" smtClean="0">
                <a:solidFill>
                  <a:srgbClr val="000000"/>
                </a:solidFill>
                <a:cs typeface="+mn-ea"/>
                <a:sym typeface="+mn-lt"/>
              </a:rPr>
              <a:t>·</a:t>
            </a:r>
            <a:r>
              <a:rPr lang="zh-CN" altLang="en-US" sz="5400" b="1" dirty="0" smtClean="0">
                <a:solidFill>
                  <a:srgbClr val="C00000"/>
                </a:solidFill>
                <a:cs typeface="+mn-ea"/>
                <a:sym typeface="+mn-lt"/>
              </a:rPr>
              <a:t>论</a:t>
            </a:r>
            <a:endParaRPr lang="zh-CN" altLang="en-US" sz="6000" b="1" dirty="0">
              <a:solidFill>
                <a:srgbClr val="C0000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ppt_x</p:attrName>
                                            </p:attrNameLst>
                                          </p:cBhvr>
                                          <p:tavLst>
                                            <p:tav tm="0">
                                              <p:val>
                                                <p:strVal val="#ppt_x-#ppt_w*1.125000"/>
                                              </p:val>
                                            </p:tav>
                                            <p:tav tm="100000">
                                              <p:val>
                                                <p:strVal val="#ppt_x"/>
                                              </p:val>
                                            </p:tav>
                                          </p:tavLst>
                                        </p:anim>
                                        <p:animEffect transition="in" filter="wipe(right)">
                                          <p:cBhvr>
                                            <p:cTn id="8" dur="500"/>
                                            <p:tgtEl>
                                              <p:spTgt spid="19"/>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22"/>
                                            </p:tgtEl>
                                            <p:attrNameLst>
                                              <p:attrName>style.visibility</p:attrName>
                                            </p:attrNameLst>
                                          </p:cBhvr>
                                          <p:to>
                                            <p:strVal val="visible"/>
                                          </p:to>
                                        </p:set>
                                        <p:animEffect transition="in" filter="fade">
                                          <p:cBhvr>
                                            <p:cTn id="12" dur="750"/>
                                            <p:tgtEl>
                                              <p:spTgt spid="22"/>
                                            </p:tgtEl>
                                          </p:cBhvr>
                                        </p:animEffect>
                                      </p:childTnLst>
                                    </p:cTn>
                                  </p:par>
                                </p:childTnLst>
                              </p:cTn>
                            </p:par>
                            <p:par>
                              <p:cTn id="13" fill="hold">
                                <p:stCondLst>
                                  <p:cond delay="1549"/>
                                </p:stCondLst>
                                <p:childTnLst>
                                  <p:par>
                                    <p:cTn id="14" presetID="2" presetClass="entr" presetSubtype="8" fill="hold" grpId="0" nodeType="afterEffect" p14:presetBounceEnd="33000">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14:bounceEnd="33000">
                                          <p:cBhvr additive="base">
                                            <p:cTn id="16" dur="1500" fill="hold"/>
                                            <p:tgtEl>
                                              <p:spTgt spid="29"/>
                                            </p:tgtEl>
                                            <p:attrNameLst>
                                              <p:attrName>ppt_x</p:attrName>
                                            </p:attrNameLst>
                                          </p:cBhvr>
                                          <p:tavLst>
                                            <p:tav tm="0">
                                              <p:val>
                                                <p:strVal val="0-#ppt_w/2"/>
                                              </p:val>
                                            </p:tav>
                                            <p:tav tm="100000">
                                              <p:val>
                                                <p:strVal val="#ppt_x"/>
                                              </p:val>
                                            </p:tav>
                                          </p:tavLst>
                                        </p:anim>
                                        <p:anim calcmode="lin" valueType="num" p14:bounceEnd="33000">
                                          <p:cBhvr additive="base">
                                            <p:cTn id="17" dur="1500" fill="hold"/>
                                            <p:tgtEl>
                                              <p:spTgt spid="2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14:presetBounceEnd="33000">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14:bounceEnd="33000">
                                          <p:cBhvr additive="base">
                                            <p:cTn id="20" dur="1500" fill="hold"/>
                                            <p:tgtEl>
                                              <p:spTgt spid="24"/>
                                            </p:tgtEl>
                                            <p:attrNameLst>
                                              <p:attrName>ppt_x</p:attrName>
                                            </p:attrNameLst>
                                          </p:cBhvr>
                                          <p:tavLst>
                                            <p:tav tm="0">
                                              <p:val>
                                                <p:strVal val="1+#ppt_w/2"/>
                                              </p:val>
                                            </p:tav>
                                            <p:tav tm="100000">
                                              <p:val>
                                                <p:strVal val="#ppt_x"/>
                                              </p:val>
                                            </p:tav>
                                          </p:tavLst>
                                        </p:anim>
                                        <p:anim calcmode="lin" valueType="num" p14:bounceEnd="33000">
                                          <p:cBhvr additive="base">
                                            <p:cTn id="21" dur="1500" fill="hold"/>
                                            <p:tgtEl>
                                              <p:spTgt spid="24"/>
                                            </p:tgtEl>
                                            <p:attrNameLst>
                                              <p:attrName>ppt_y</p:attrName>
                                            </p:attrNameLst>
                                          </p:cBhvr>
                                          <p:tavLst>
                                            <p:tav tm="0">
                                              <p:val>
                                                <p:strVal val="#ppt_y"/>
                                              </p:val>
                                            </p:tav>
                                            <p:tav tm="100000">
                                              <p:val>
                                                <p:strVal val="#ppt_y"/>
                                              </p:val>
                                            </p:tav>
                                          </p:tavLst>
                                        </p:anim>
                                      </p:childTnLst>
                                    </p:cTn>
                                  </p:par>
                                </p:childTnLst>
                              </p:cTn>
                            </p:par>
                            <p:par>
                              <p:cTn id="22" fill="hold">
                                <p:stCondLst>
                                  <p:cond delay="3049"/>
                                </p:stCondLst>
                                <p:childTnLst>
                                  <p:par>
                                    <p:cTn id="23" presetID="2" presetClass="entr" presetSubtype="8" fill="hold" grpId="0" nodeType="afterEffect" p14:presetBounceEnd="33000">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14:bounceEnd="33000">
                                          <p:cBhvr additive="base">
                                            <p:cTn id="25" dur="1500" fill="hold"/>
                                            <p:tgtEl>
                                              <p:spTgt spid="35"/>
                                            </p:tgtEl>
                                            <p:attrNameLst>
                                              <p:attrName>ppt_x</p:attrName>
                                            </p:attrNameLst>
                                          </p:cBhvr>
                                          <p:tavLst>
                                            <p:tav tm="0">
                                              <p:val>
                                                <p:strVal val="0-#ppt_w/2"/>
                                              </p:val>
                                            </p:tav>
                                            <p:tav tm="100000">
                                              <p:val>
                                                <p:strVal val="#ppt_x"/>
                                              </p:val>
                                            </p:tav>
                                          </p:tavLst>
                                        </p:anim>
                                        <p:anim calcmode="lin" valueType="num" p14:bounceEnd="33000">
                                          <p:cBhvr additive="base">
                                            <p:cTn id="26" dur="1500" fill="hold"/>
                                            <p:tgtEl>
                                              <p:spTgt spid="35"/>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14:presetBounceEnd="33000">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14:bounceEnd="33000">
                                          <p:cBhvr additive="base">
                                            <p:cTn id="29" dur="1500" fill="hold"/>
                                            <p:tgtEl>
                                              <p:spTgt spid="25"/>
                                            </p:tgtEl>
                                            <p:attrNameLst>
                                              <p:attrName>ppt_x</p:attrName>
                                            </p:attrNameLst>
                                          </p:cBhvr>
                                          <p:tavLst>
                                            <p:tav tm="0">
                                              <p:val>
                                                <p:strVal val="1+#ppt_w/2"/>
                                              </p:val>
                                            </p:tav>
                                            <p:tav tm="100000">
                                              <p:val>
                                                <p:strVal val="#ppt_x"/>
                                              </p:val>
                                            </p:tav>
                                          </p:tavLst>
                                        </p:anim>
                                        <p:anim calcmode="lin" valueType="num" p14:bounceEnd="33000">
                                          <p:cBhvr additive="base">
                                            <p:cTn id="30" dur="1500" fill="hold"/>
                                            <p:tgtEl>
                                              <p:spTgt spid="25"/>
                                            </p:tgtEl>
                                            <p:attrNameLst>
                                              <p:attrName>ppt_y</p:attrName>
                                            </p:attrNameLst>
                                          </p:cBhvr>
                                          <p:tavLst>
                                            <p:tav tm="0">
                                              <p:val>
                                                <p:strVal val="#ppt_y"/>
                                              </p:val>
                                            </p:tav>
                                            <p:tav tm="100000">
                                              <p:val>
                                                <p:strVal val="#ppt_y"/>
                                              </p:val>
                                            </p:tav>
                                          </p:tavLst>
                                        </p:anim>
                                      </p:childTnLst>
                                    </p:cTn>
                                  </p:par>
                                </p:childTnLst>
                              </p:cTn>
                            </p:par>
                            <p:par>
                              <p:cTn id="31" fill="hold">
                                <p:stCondLst>
                                  <p:cond delay="4549"/>
                                </p:stCondLst>
                                <p:childTnLst>
                                  <p:par>
                                    <p:cTn id="32" presetID="2" presetClass="entr" presetSubtype="8" fill="hold" grpId="0" nodeType="afterEffect" p14:presetBounceEnd="33000">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14:bounceEnd="33000">
                                          <p:cBhvr additive="base">
                                            <p:cTn id="34" dur="1500" fill="hold"/>
                                            <p:tgtEl>
                                              <p:spTgt spid="41"/>
                                            </p:tgtEl>
                                            <p:attrNameLst>
                                              <p:attrName>ppt_x</p:attrName>
                                            </p:attrNameLst>
                                          </p:cBhvr>
                                          <p:tavLst>
                                            <p:tav tm="0">
                                              <p:val>
                                                <p:strVal val="0-#ppt_w/2"/>
                                              </p:val>
                                            </p:tav>
                                            <p:tav tm="100000">
                                              <p:val>
                                                <p:strVal val="#ppt_x"/>
                                              </p:val>
                                            </p:tav>
                                          </p:tavLst>
                                        </p:anim>
                                        <p:anim calcmode="lin" valueType="num" p14:bounceEnd="33000">
                                          <p:cBhvr additive="base">
                                            <p:cTn id="35" dur="1500" fill="hold"/>
                                            <p:tgtEl>
                                              <p:spTgt spid="41"/>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14:presetBounceEnd="33000">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14:bounceEnd="33000">
                                          <p:cBhvr additive="base">
                                            <p:cTn id="38" dur="1500" fill="hold"/>
                                            <p:tgtEl>
                                              <p:spTgt spid="26"/>
                                            </p:tgtEl>
                                            <p:attrNameLst>
                                              <p:attrName>ppt_x</p:attrName>
                                            </p:attrNameLst>
                                          </p:cBhvr>
                                          <p:tavLst>
                                            <p:tav tm="0">
                                              <p:val>
                                                <p:strVal val="1+#ppt_w/2"/>
                                              </p:val>
                                            </p:tav>
                                            <p:tav tm="100000">
                                              <p:val>
                                                <p:strVal val="#ppt_x"/>
                                              </p:val>
                                            </p:tav>
                                          </p:tavLst>
                                        </p:anim>
                                        <p:anim calcmode="lin" valueType="num" p14:bounceEnd="33000">
                                          <p:cBhvr additive="base">
                                            <p:cTn id="39" dur="1500" fill="hold"/>
                                            <p:tgtEl>
                                              <p:spTgt spid="26"/>
                                            </p:tgtEl>
                                            <p:attrNameLst>
                                              <p:attrName>ppt_y</p:attrName>
                                            </p:attrNameLst>
                                          </p:cBhvr>
                                          <p:tavLst>
                                            <p:tav tm="0">
                                              <p:val>
                                                <p:strVal val="#ppt_y"/>
                                              </p:val>
                                            </p:tav>
                                            <p:tav tm="100000">
                                              <p:val>
                                                <p:strVal val="#ppt_y"/>
                                              </p:val>
                                            </p:tav>
                                          </p:tavLst>
                                        </p:anim>
                                      </p:childTnLst>
                                    </p:cTn>
                                  </p:par>
                                </p:childTnLst>
                              </p:cTn>
                            </p:par>
                            <p:par>
                              <p:cTn id="40" fill="hold">
                                <p:stCondLst>
                                  <p:cond delay="6049"/>
                                </p:stCondLst>
                                <p:childTnLst>
                                  <p:par>
                                    <p:cTn id="41" presetID="2" presetClass="entr" presetSubtype="8" fill="hold" grpId="0" nodeType="afterEffect" p14:presetBounceEnd="33000">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14:bounceEnd="33000">
                                          <p:cBhvr additive="base">
                                            <p:cTn id="43" dur="1500" fill="hold"/>
                                            <p:tgtEl>
                                              <p:spTgt spid="47"/>
                                            </p:tgtEl>
                                            <p:attrNameLst>
                                              <p:attrName>ppt_x</p:attrName>
                                            </p:attrNameLst>
                                          </p:cBhvr>
                                          <p:tavLst>
                                            <p:tav tm="0">
                                              <p:val>
                                                <p:strVal val="0-#ppt_w/2"/>
                                              </p:val>
                                            </p:tav>
                                            <p:tav tm="100000">
                                              <p:val>
                                                <p:strVal val="#ppt_x"/>
                                              </p:val>
                                            </p:tav>
                                          </p:tavLst>
                                        </p:anim>
                                        <p:anim calcmode="lin" valueType="num" p14:bounceEnd="33000">
                                          <p:cBhvr additive="base">
                                            <p:cTn id="44" dur="1500" fill="hold"/>
                                            <p:tgtEl>
                                              <p:spTgt spid="47"/>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33000">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14:bounceEnd="33000">
                                          <p:cBhvr additive="base">
                                            <p:cTn id="47" dur="1500" fill="hold"/>
                                            <p:tgtEl>
                                              <p:spTgt spid="23"/>
                                            </p:tgtEl>
                                            <p:attrNameLst>
                                              <p:attrName>ppt_x</p:attrName>
                                            </p:attrNameLst>
                                          </p:cBhvr>
                                          <p:tavLst>
                                            <p:tav tm="0">
                                              <p:val>
                                                <p:strVal val="1+#ppt_w/2"/>
                                              </p:val>
                                            </p:tav>
                                            <p:tav tm="100000">
                                              <p:val>
                                                <p:strVal val="#ppt_x"/>
                                              </p:val>
                                            </p:tav>
                                          </p:tavLst>
                                        </p:anim>
                                        <p:anim calcmode="lin" valueType="num" p14:bounceEnd="33000">
                                          <p:cBhvr additive="base">
                                            <p:cTn id="48" dur="1500" fill="hold"/>
                                            <p:tgtEl>
                                              <p:spTgt spid="23"/>
                                            </p:tgtEl>
                                            <p:attrNameLst>
                                              <p:attrName>ppt_y</p:attrName>
                                            </p:attrNameLst>
                                          </p:cBhvr>
                                          <p:tavLst>
                                            <p:tav tm="0">
                                              <p:val>
                                                <p:strVal val="#ppt_y"/>
                                              </p:val>
                                            </p:tav>
                                            <p:tav tm="100000">
                                              <p:val>
                                                <p:strVal val="#ppt_y"/>
                                              </p:val>
                                            </p:tav>
                                          </p:tavLst>
                                        </p:anim>
                                      </p:childTnLst>
                                    </p:cTn>
                                  </p:par>
                                </p:childTnLst>
                              </p:cTn>
                            </p:par>
                            <p:par>
                              <p:cTn id="49" fill="hold">
                                <p:stCondLst>
                                  <p:cond delay="7549"/>
                                </p:stCondLst>
                                <p:childTnLst>
                                  <p:par>
                                    <p:cTn id="50" presetID="6" presetClass="entr" presetSubtype="32"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circle(out)">
                                          <p:cBhvr>
                                            <p:cTn id="52" dur="1000"/>
                                            <p:tgtEl>
                                              <p:spTgt spid="52"/>
                                            </p:tgtEl>
                                          </p:cBhvr>
                                        </p:animEffect>
                                      </p:childTnLst>
                                    </p:cTn>
                                  </p:par>
                                </p:childTnLst>
                              </p:cTn>
                            </p:par>
                            <p:par>
                              <p:cTn id="53" fill="hold">
                                <p:stCondLst>
                                  <p:cond delay="8549"/>
                                </p:stCondLst>
                                <p:childTnLst>
                                  <p:par>
                                    <p:cTn id="54" presetID="22" presetClass="entr" presetSubtype="8"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wipe(left)">
                                          <p:cBhvr>
                                            <p:cTn id="56" dur="2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animBg="1"/>
          <p:bldP spid="25" grpId="0" animBg="1"/>
          <p:bldP spid="26" grpId="0" animBg="1"/>
          <p:bldP spid="29" grpId="0"/>
          <p:bldP spid="35" grpId="0"/>
          <p:bldP spid="41" grpId="0"/>
          <p:bldP spid="47" grpId="0"/>
          <p:bldP spid="52" grpId="0"/>
          <p:bldP spid="5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ppt_x</p:attrName>
                                            </p:attrNameLst>
                                          </p:cBhvr>
                                          <p:tavLst>
                                            <p:tav tm="0">
                                              <p:val>
                                                <p:strVal val="#ppt_x-#ppt_w*1.125000"/>
                                              </p:val>
                                            </p:tav>
                                            <p:tav tm="100000">
                                              <p:val>
                                                <p:strVal val="#ppt_x"/>
                                              </p:val>
                                            </p:tav>
                                          </p:tavLst>
                                        </p:anim>
                                        <p:animEffect transition="in" filter="wipe(right)">
                                          <p:cBhvr>
                                            <p:cTn id="8" dur="500"/>
                                            <p:tgtEl>
                                              <p:spTgt spid="19"/>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22"/>
                                            </p:tgtEl>
                                            <p:attrNameLst>
                                              <p:attrName>style.visibility</p:attrName>
                                            </p:attrNameLst>
                                          </p:cBhvr>
                                          <p:to>
                                            <p:strVal val="visible"/>
                                          </p:to>
                                        </p:set>
                                        <p:animEffect transition="in" filter="fade">
                                          <p:cBhvr>
                                            <p:cTn id="12" dur="750"/>
                                            <p:tgtEl>
                                              <p:spTgt spid="22"/>
                                            </p:tgtEl>
                                          </p:cBhvr>
                                        </p:animEffect>
                                      </p:childTnLst>
                                    </p:cTn>
                                  </p:par>
                                </p:childTnLst>
                              </p:cTn>
                            </p:par>
                            <p:par>
                              <p:cTn id="13" fill="hold">
                                <p:stCondLst>
                                  <p:cond delay="1549"/>
                                </p:stCondLst>
                                <p:childTnLst>
                                  <p:par>
                                    <p:cTn id="14" presetID="2" presetClass="entr" presetSubtype="8"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1500" fill="hold"/>
                                            <p:tgtEl>
                                              <p:spTgt spid="29"/>
                                            </p:tgtEl>
                                            <p:attrNameLst>
                                              <p:attrName>ppt_x</p:attrName>
                                            </p:attrNameLst>
                                          </p:cBhvr>
                                          <p:tavLst>
                                            <p:tav tm="0">
                                              <p:val>
                                                <p:strVal val="0-#ppt_w/2"/>
                                              </p:val>
                                            </p:tav>
                                            <p:tav tm="100000">
                                              <p:val>
                                                <p:strVal val="#ppt_x"/>
                                              </p:val>
                                            </p:tav>
                                          </p:tavLst>
                                        </p:anim>
                                        <p:anim calcmode="lin" valueType="num">
                                          <p:cBhvr additive="base">
                                            <p:cTn id="17" dur="1500" fill="hold"/>
                                            <p:tgtEl>
                                              <p:spTgt spid="2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1500" fill="hold"/>
                                            <p:tgtEl>
                                              <p:spTgt spid="24"/>
                                            </p:tgtEl>
                                            <p:attrNameLst>
                                              <p:attrName>ppt_x</p:attrName>
                                            </p:attrNameLst>
                                          </p:cBhvr>
                                          <p:tavLst>
                                            <p:tav tm="0">
                                              <p:val>
                                                <p:strVal val="1+#ppt_w/2"/>
                                              </p:val>
                                            </p:tav>
                                            <p:tav tm="100000">
                                              <p:val>
                                                <p:strVal val="#ppt_x"/>
                                              </p:val>
                                            </p:tav>
                                          </p:tavLst>
                                        </p:anim>
                                        <p:anim calcmode="lin" valueType="num">
                                          <p:cBhvr additive="base">
                                            <p:cTn id="21" dur="1500" fill="hold"/>
                                            <p:tgtEl>
                                              <p:spTgt spid="24"/>
                                            </p:tgtEl>
                                            <p:attrNameLst>
                                              <p:attrName>ppt_y</p:attrName>
                                            </p:attrNameLst>
                                          </p:cBhvr>
                                          <p:tavLst>
                                            <p:tav tm="0">
                                              <p:val>
                                                <p:strVal val="#ppt_y"/>
                                              </p:val>
                                            </p:tav>
                                            <p:tav tm="100000">
                                              <p:val>
                                                <p:strVal val="#ppt_y"/>
                                              </p:val>
                                            </p:tav>
                                          </p:tavLst>
                                        </p:anim>
                                      </p:childTnLst>
                                    </p:cTn>
                                  </p:par>
                                </p:childTnLst>
                              </p:cTn>
                            </p:par>
                            <p:par>
                              <p:cTn id="22" fill="hold">
                                <p:stCondLst>
                                  <p:cond delay="3049"/>
                                </p:stCondLst>
                                <p:childTnLst>
                                  <p:par>
                                    <p:cTn id="23" presetID="2" presetClass="entr" presetSubtype="8"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1500" fill="hold"/>
                                            <p:tgtEl>
                                              <p:spTgt spid="35"/>
                                            </p:tgtEl>
                                            <p:attrNameLst>
                                              <p:attrName>ppt_x</p:attrName>
                                            </p:attrNameLst>
                                          </p:cBhvr>
                                          <p:tavLst>
                                            <p:tav tm="0">
                                              <p:val>
                                                <p:strVal val="0-#ppt_w/2"/>
                                              </p:val>
                                            </p:tav>
                                            <p:tav tm="100000">
                                              <p:val>
                                                <p:strVal val="#ppt_x"/>
                                              </p:val>
                                            </p:tav>
                                          </p:tavLst>
                                        </p:anim>
                                        <p:anim calcmode="lin" valueType="num">
                                          <p:cBhvr additive="base">
                                            <p:cTn id="26" dur="1500" fill="hold"/>
                                            <p:tgtEl>
                                              <p:spTgt spid="35"/>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1500" fill="hold"/>
                                            <p:tgtEl>
                                              <p:spTgt spid="25"/>
                                            </p:tgtEl>
                                            <p:attrNameLst>
                                              <p:attrName>ppt_x</p:attrName>
                                            </p:attrNameLst>
                                          </p:cBhvr>
                                          <p:tavLst>
                                            <p:tav tm="0">
                                              <p:val>
                                                <p:strVal val="1+#ppt_w/2"/>
                                              </p:val>
                                            </p:tav>
                                            <p:tav tm="100000">
                                              <p:val>
                                                <p:strVal val="#ppt_x"/>
                                              </p:val>
                                            </p:tav>
                                          </p:tavLst>
                                        </p:anim>
                                        <p:anim calcmode="lin" valueType="num">
                                          <p:cBhvr additive="base">
                                            <p:cTn id="30" dur="1500" fill="hold"/>
                                            <p:tgtEl>
                                              <p:spTgt spid="25"/>
                                            </p:tgtEl>
                                            <p:attrNameLst>
                                              <p:attrName>ppt_y</p:attrName>
                                            </p:attrNameLst>
                                          </p:cBhvr>
                                          <p:tavLst>
                                            <p:tav tm="0">
                                              <p:val>
                                                <p:strVal val="#ppt_y"/>
                                              </p:val>
                                            </p:tav>
                                            <p:tav tm="100000">
                                              <p:val>
                                                <p:strVal val="#ppt_y"/>
                                              </p:val>
                                            </p:tav>
                                          </p:tavLst>
                                        </p:anim>
                                      </p:childTnLst>
                                    </p:cTn>
                                  </p:par>
                                </p:childTnLst>
                              </p:cTn>
                            </p:par>
                            <p:par>
                              <p:cTn id="31" fill="hold">
                                <p:stCondLst>
                                  <p:cond delay="4549"/>
                                </p:stCondLst>
                                <p:childTnLst>
                                  <p:par>
                                    <p:cTn id="32" presetID="2" presetClass="entr" presetSubtype="8"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1500" fill="hold"/>
                                            <p:tgtEl>
                                              <p:spTgt spid="41"/>
                                            </p:tgtEl>
                                            <p:attrNameLst>
                                              <p:attrName>ppt_x</p:attrName>
                                            </p:attrNameLst>
                                          </p:cBhvr>
                                          <p:tavLst>
                                            <p:tav tm="0">
                                              <p:val>
                                                <p:strVal val="0-#ppt_w/2"/>
                                              </p:val>
                                            </p:tav>
                                            <p:tav tm="100000">
                                              <p:val>
                                                <p:strVal val="#ppt_x"/>
                                              </p:val>
                                            </p:tav>
                                          </p:tavLst>
                                        </p:anim>
                                        <p:anim calcmode="lin" valueType="num">
                                          <p:cBhvr additive="base">
                                            <p:cTn id="35" dur="1500" fill="hold"/>
                                            <p:tgtEl>
                                              <p:spTgt spid="41"/>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1500" fill="hold"/>
                                            <p:tgtEl>
                                              <p:spTgt spid="26"/>
                                            </p:tgtEl>
                                            <p:attrNameLst>
                                              <p:attrName>ppt_x</p:attrName>
                                            </p:attrNameLst>
                                          </p:cBhvr>
                                          <p:tavLst>
                                            <p:tav tm="0">
                                              <p:val>
                                                <p:strVal val="1+#ppt_w/2"/>
                                              </p:val>
                                            </p:tav>
                                            <p:tav tm="100000">
                                              <p:val>
                                                <p:strVal val="#ppt_x"/>
                                              </p:val>
                                            </p:tav>
                                          </p:tavLst>
                                        </p:anim>
                                        <p:anim calcmode="lin" valueType="num">
                                          <p:cBhvr additive="base">
                                            <p:cTn id="39" dur="1500" fill="hold"/>
                                            <p:tgtEl>
                                              <p:spTgt spid="26"/>
                                            </p:tgtEl>
                                            <p:attrNameLst>
                                              <p:attrName>ppt_y</p:attrName>
                                            </p:attrNameLst>
                                          </p:cBhvr>
                                          <p:tavLst>
                                            <p:tav tm="0">
                                              <p:val>
                                                <p:strVal val="#ppt_y"/>
                                              </p:val>
                                            </p:tav>
                                            <p:tav tm="100000">
                                              <p:val>
                                                <p:strVal val="#ppt_y"/>
                                              </p:val>
                                            </p:tav>
                                          </p:tavLst>
                                        </p:anim>
                                      </p:childTnLst>
                                    </p:cTn>
                                  </p:par>
                                </p:childTnLst>
                              </p:cTn>
                            </p:par>
                            <p:par>
                              <p:cTn id="40" fill="hold">
                                <p:stCondLst>
                                  <p:cond delay="6049"/>
                                </p:stCondLst>
                                <p:childTnLst>
                                  <p:par>
                                    <p:cTn id="41" presetID="2" presetClass="entr" presetSubtype="8"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1500" fill="hold"/>
                                            <p:tgtEl>
                                              <p:spTgt spid="47"/>
                                            </p:tgtEl>
                                            <p:attrNameLst>
                                              <p:attrName>ppt_x</p:attrName>
                                            </p:attrNameLst>
                                          </p:cBhvr>
                                          <p:tavLst>
                                            <p:tav tm="0">
                                              <p:val>
                                                <p:strVal val="0-#ppt_w/2"/>
                                              </p:val>
                                            </p:tav>
                                            <p:tav tm="100000">
                                              <p:val>
                                                <p:strVal val="#ppt_x"/>
                                              </p:val>
                                            </p:tav>
                                          </p:tavLst>
                                        </p:anim>
                                        <p:anim calcmode="lin" valueType="num">
                                          <p:cBhvr additive="base">
                                            <p:cTn id="44" dur="1500" fill="hold"/>
                                            <p:tgtEl>
                                              <p:spTgt spid="47"/>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1500" fill="hold"/>
                                            <p:tgtEl>
                                              <p:spTgt spid="23"/>
                                            </p:tgtEl>
                                            <p:attrNameLst>
                                              <p:attrName>ppt_x</p:attrName>
                                            </p:attrNameLst>
                                          </p:cBhvr>
                                          <p:tavLst>
                                            <p:tav tm="0">
                                              <p:val>
                                                <p:strVal val="1+#ppt_w/2"/>
                                              </p:val>
                                            </p:tav>
                                            <p:tav tm="100000">
                                              <p:val>
                                                <p:strVal val="#ppt_x"/>
                                              </p:val>
                                            </p:tav>
                                          </p:tavLst>
                                        </p:anim>
                                        <p:anim calcmode="lin" valueType="num">
                                          <p:cBhvr additive="base">
                                            <p:cTn id="48" dur="1500" fill="hold"/>
                                            <p:tgtEl>
                                              <p:spTgt spid="23"/>
                                            </p:tgtEl>
                                            <p:attrNameLst>
                                              <p:attrName>ppt_y</p:attrName>
                                            </p:attrNameLst>
                                          </p:cBhvr>
                                          <p:tavLst>
                                            <p:tav tm="0">
                                              <p:val>
                                                <p:strVal val="#ppt_y"/>
                                              </p:val>
                                            </p:tav>
                                            <p:tav tm="100000">
                                              <p:val>
                                                <p:strVal val="#ppt_y"/>
                                              </p:val>
                                            </p:tav>
                                          </p:tavLst>
                                        </p:anim>
                                      </p:childTnLst>
                                    </p:cTn>
                                  </p:par>
                                </p:childTnLst>
                              </p:cTn>
                            </p:par>
                            <p:par>
                              <p:cTn id="49" fill="hold">
                                <p:stCondLst>
                                  <p:cond delay="7549"/>
                                </p:stCondLst>
                                <p:childTnLst>
                                  <p:par>
                                    <p:cTn id="50" presetID="6" presetClass="entr" presetSubtype="32"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circle(out)">
                                          <p:cBhvr>
                                            <p:cTn id="52" dur="1000"/>
                                            <p:tgtEl>
                                              <p:spTgt spid="52"/>
                                            </p:tgtEl>
                                          </p:cBhvr>
                                        </p:animEffect>
                                      </p:childTnLst>
                                    </p:cTn>
                                  </p:par>
                                </p:childTnLst>
                              </p:cTn>
                            </p:par>
                            <p:par>
                              <p:cTn id="53" fill="hold">
                                <p:stCondLst>
                                  <p:cond delay="8549"/>
                                </p:stCondLst>
                                <p:childTnLst>
                                  <p:par>
                                    <p:cTn id="54" presetID="22" presetClass="entr" presetSubtype="8"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wipe(left)">
                                          <p:cBhvr>
                                            <p:cTn id="56" dur="2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animBg="1"/>
          <p:bldP spid="25" grpId="0" animBg="1"/>
          <p:bldP spid="26" grpId="0" animBg="1"/>
          <p:bldP spid="29" grpId="0"/>
          <p:bldP spid="35" grpId="0"/>
          <p:bldP spid="41" grpId="0"/>
          <p:bldP spid="47" grpId="0"/>
          <p:bldP spid="52" grpId="0"/>
          <p:bldP spid="57"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5340350" cy="422275"/>
          </a:xfrm>
        </p:spPr>
        <p:txBody>
          <a:bodyPr>
            <a:normAutofit fontScale="92500" lnSpcReduction="10000"/>
          </a:bodyPr>
          <a:lstStyle/>
          <a:p>
            <a:r>
              <a:rPr lang="zh-CN" altLang="en-US" b="1" dirty="0">
                <a:cs typeface="+mn-ea"/>
                <a:sym typeface="+mn-lt"/>
              </a:rPr>
              <a:t>做合格党员：</a:t>
            </a:r>
            <a:r>
              <a:rPr lang="zh-CN" altLang="en-US" b="1" dirty="0">
                <a:solidFill>
                  <a:srgbClr val="C00000"/>
                </a:solidFill>
                <a:cs typeface="+mn-ea"/>
                <a:sym typeface="+mn-lt"/>
              </a:rPr>
              <a:t>遵守党章 加强党性</a:t>
            </a:r>
          </a:p>
          <a:p>
            <a:endParaRPr lang="zh-CN" altLang="en-US" b="1" dirty="0">
              <a:cs typeface="+mn-ea"/>
              <a:sym typeface="+mn-lt"/>
            </a:endParaRPr>
          </a:p>
        </p:txBody>
      </p:sp>
      <p:sp>
        <p:nvSpPr>
          <p:cNvPr id="10" name="矩形 9"/>
          <p:cNvSpPr/>
          <p:nvPr/>
        </p:nvSpPr>
        <p:spPr>
          <a:xfrm>
            <a:off x="1847850" y="2689768"/>
            <a:ext cx="8722229" cy="1631216"/>
          </a:xfrm>
          <a:prstGeom prst="rect">
            <a:avLst/>
          </a:prstGeom>
        </p:spPr>
        <p:txBody>
          <a:bodyPr wrap="square">
            <a:spAutoFit/>
          </a:bodyPr>
          <a:lstStyle/>
          <a:p>
            <a:r>
              <a:rPr lang="zh-CN" altLang="en-US" sz="2000" dirty="0" smtClean="0">
                <a:cs typeface="+mn-ea"/>
                <a:sym typeface="+mn-lt"/>
              </a:rPr>
              <a:t>　　党员领导干部要做学习党章、遵守党章的模范。各级领导干部要把学习党章作为必修课，走上新的领导岗位的同志要把学习党章作为第一课，带头遵守党章各项规定。凡是党章规定党员必须做到的，领导干部要首先做到；凡是党章规定党员不能做的，领导干部要带头不做。</a:t>
            </a:r>
            <a:br>
              <a:rPr lang="zh-CN" altLang="en-US" sz="2000" dirty="0" smtClean="0">
                <a:cs typeface="+mn-ea"/>
                <a:sym typeface="+mn-lt"/>
              </a:rPr>
            </a:br>
            <a:endParaRPr lang="zh-CN" altLang="en-US" sz="2000" dirty="0">
              <a:cs typeface="+mn-ea"/>
              <a:sym typeface="+mn-lt"/>
            </a:endParaRPr>
          </a:p>
        </p:txBody>
      </p:sp>
      <p:sp>
        <p:nvSpPr>
          <p:cNvPr id="11" name="矩形 10"/>
          <p:cNvSpPr/>
          <p:nvPr/>
        </p:nvSpPr>
        <p:spPr>
          <a:xfrm>
            <a:off x="1933575" y="2308978"/>
            <a:ext cx="8387618" cy="124629"/>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cs typeface="+mn-ea"/>
              <a:sym typeface="+mn-lt"/>
            </a:endParaRPr>
          </a:p>
        </p:txBody>
      </p:sp>
      <p:sp>
        <p:nvSpPr>
          <p:cNvPr id="12" name="矩形 11"/>
          <p:cNvSpPr/>
          <p:nvPr/>
        </p:nvSpPr>
        <p:spPr>
          <a:xfrm>
            <a:off x="3076575" y="4177035"/>
            <a:ext cx="7423626" cy="400110"/>
          </a:xfrm>
          <a:prstGeom prst="rect">
            <a:avLst/>
          </a:prstGeom>
        </p:spPr>
        <p:txBody>
          <a:bodyPr wrap="square">
            <a:spAutoFit/>
          </a:bodyPr>
          <a:lstStyle/>
          <a:p>
            <a:pPr algn="r"/>
            <a:r>
              <a:rPr lang="zh-CN" altLang="en-US" sz="2000" b="1" dirty="0">
                <a:solidFill>
                  <a:srgbClr val="C00000"/>
                </a:solidFill>
                <a:cs typeface="+mn-ea"/>
                <a:sym typeface="+mn-lt"/>
              </a:rPr>
              <a:t> </a:t>
            </a:r>
            <a:r>
              <a:rPr lang="en-US" altLang="zh-CN" sz="2000" b="1" dirty="0" smtClean="0">
                <a:solidFill>
                  <a:srgbClr val="C00000"/>
                </a:solidFill>
                <a:cs typeface="+mn-ea"/>
                <a:sym typeface="+mn-lt"/>
              </a:rPr>
              <a:t>——2012</a:t>
            </a:r>
            <a:r>
              <a:rPr lang="zh-CN" altLang="en-US" sz="2000" b="1" dirty="0" smtClean="0">
                <a:solidFill>
                  <a:srgbClr val="C00000"/>
                </a:solidFill>
                <a:cs typeface="+mn-ea"/>
                <a:sym typeface="+mn-lt"/>
              </a:rPr>
              <a:t>年</a:t>
            </a:r>
            <a:r>
              <a:rPr lang="en-US" altLang="zh-CN" sz="2000" b="1" dirty="0" smtClean="0">
                <a:solidFill>
                  <a:srgbClr val="C00000"/>
                </a:solidFill>
                <a:cs typeface="+mn-ea"/>
                <a:sym typeface="+mn-lt"/>
              </a:rPr>
              <a:t>11</a:t>
            </a:r>
            <a:r>
              <a:rPr lang="zh-CN" altLang="en-US" sz="2000" b="1" dirty="0" smtClean="0">
                <a:solidFill>
                  <a:srgbClr val="C00000"/>
                </a:solidFill>
                <a:cs typeface="+mn-ea"/>
                <a:sym typeface="+mn-lt"/>
              </a:rPr>
              <a:t>月</a:t>
            </a:r>
            <a:r>
              <a:rPr lang="en-US" altLang="zh-CN" sz="2000" b="1" dirty="0" smtClean="0">
                <a:solidFill>
                  <a:srgbClr val="C00000"/>
                </a:solidFill>
                <a:cs typeface="+mn-ea"/>
                <a:sym typeface="+mn-lt"/>
              </a:rPr>
              <a:t>16</a:t>
            </a:r>
            <a:r>
              <a:rPr lang="zh-CN" altLang="en-US" sz="2000" b="1" dirty="0" smtClean="0">
                <a:solidFill>
                  <a:srgbClr val="C00000"/>
                </a:solidFill>
                <a:cs typeface="+mn-ea"/>
                <a:sym typeface="+mn-lt"/>
              </a:rPr>
              <a:t>日</a:t>
            </a:r>
            <a:r>
              <a:rPr lang="en-US" altLang="zh-CN" sz="2000" b="1" dirty="0" smtClean="0">
                <a:solidFill>
                  <a:srgbClr val="C00000"/>
                </a:solidFill>
                <a:cs typeface="+mn-ea"/>
                <a:sym typeface="+mn-lt"/>
              </a:rPr>
              <a:t>《</a:t>
            </a:r>
            <a:r>
              <a:rPr lang="zh-CN" altLang="en-US" sz="2000" b="1" dirty="0" smtClean="0">
                <a:solidFill>
                  <a:srgbClr val="C00000"/>
                </a:solidFill>
                <a:cs typeface="+mn-ea"/>
                <a:sym typeface="+mn-lt"/>
              </a:rPr>
              <a:t>认真学习党章　严格遵守党章</a:t>
            </a:r>
            <a:r>
              <a:rPr lang="en-US" altLang="zh-CN" sz="2000" b="1" dirty="0" smtClean="0">
                <a:solidFill>
                  <a:srgbClr val="C00000"/>
                </a:solidFill>
                <a:cs typeface="+mn-ea"/>
                <a:sym typeface="+mn-lt"/>
              </a:rPr>
              <a:t>》</a:t>
            </a:r>
            <a:endParaRPr lang="en-US" altLang="zh-CN" sz="2000" b="1" dirty="0">
              <a:solidFill>
                <a:srgbClr val="C00000"/>
              </a:solidFill>
              <a:cs typeface="+mn-ea"/>
              <a:sym typeface="+mn-lt"/>
            </a:endParaRPr>
          </a:p>
        </p:txBody>
      </p:sp>
      <p:sp>
        <p:nvSpPr>
          <p:cNvPr id="13" name="文本框 12"/>
          <p:cNvSpPr txBox="1"/>
          <p:nvPr/>
        </p:nvSpPr>
        <p:spPr>
          <a:xfrm>
            <a:off x="3076575" y="1356390"/>
            <a:ext cx="6045245" cy="769441"/>
          </a:xfrm>
          <a:prstGeom prst="rect">
            <a:avLst/>
          </a:prstGeom>
          <a:noFill/>
        </p:spPr>
        <p:txBody>
          <a:bodyPr wrap="none" rtlCol="0">
            <a:spAutoFit/>
          </a:bodyPr>
          <a:lstStyle/>
          <a:p>
            <a:r>
              <a:rPr lang="zh-CN" altLang="en-US" sz="4400" b="1" dirty="0" smtClean="0">
                <a:solidFill>
                  <a:srgbClr val="C00000"/>
                </a:solidFill>
                <a:cs typeface="+mn-ea"/>
                <a:sym typeface="+mn-lt"/>
              </a:rPr>
              <a:t>党员要  </a:t>
            </a:r>
            <a:r>
              <a:rPr lang="zh-CN" altLang="en-US" sz="3600" b="1" dirty="0" smtClean="0">
                <a:solidFill>
                  <a:schemeClr val="tx1">
                    <a:lumMod val="65000"/>
                    <a:lumOff val="35000"/>
                  </a:schemeClr>
                </a:solidFill>
                <a:cs typeface="+mn-ea"/>
                <a:sym typeface="+mn-lt"/>
              </a:rPr>
              <a:t>遵守党章 加强党性</a:t>
            </a:r>
            <a:endParaRPr lang="zh-CN" altLang="en-US" sz="3600" b="1" dirty="0">
              <a:solidFill>
                <a:schemeClr val="tx1">
                  <a:lumMod val="65000"/>
                  <a:lumOff val="35000"/>
                </a:schemeClr>
              </a:solidFill>
              <a:cs typeface="+mn-ea"/>
              <a:sym typeface="+mn-lt"/>
            </a:endParaRPr>
          </a:p>
        </p:txBody>
      </p:sp>
      <p:sp>
        <p:nvSpPr>
          <p:cNvPr id="14" name="矩形 13"/>
          <p:cNvSpPr/>
          <p:nvPr/>
        </p:nvSpPr>
        <p:spPr>
          <a:xfrm>
            <a:off x="7679187" y="5315865"/>
            <a:ext cx="2587568" cy="923330"/>
          </a:xfrm>
          <a:prstGeom prst="rect">
            <a:avLst/>
          </a:prstGeom>
          <a:effectLst>
            <a:outerShdw blurRad="50800" dist="38100" dir="2700000" algn="tl" rotWithShape="0">
              <a:prstClr val="black">
                <a:alpha val="40000"/>
              </a:prstClr>
            </a:outerShdw>
          </a:effectLst>
        </p:spPr>
        <p:txBody>
          <a:bodyPr wrap="none">
            <a:spAutoFit/>
          </a:bodyPr>
          <a:lstStyle/>
          <a:p>
            <a:r>
              <a:rPr lang="zh-CN" altLang="en-US" sz="4000" dirty="0">
                <a:solidFill>
                  <a:srgbClr val="000000"/>
                </a:solidFill>
                <a:cs typeface="+mn-ea"/>
                <a:sym typeface="+mn-lt"/>
              </a:rPr>
              <a:t>习近平</a:t>
            </a:r>
            <a:r>
              <a:rPr lang="en-US" altLang="zh-CN" sz="4000" dirty="0" smtClean="0">
                <a:solidFill>
                  <a:srgbClr val="000000"/>
                </a:solidFill>
                <a:cs typeface="+mn-ea"/>
                <a:sym typeface="+mn-lt"/>
              </a:rPr>
              <a:t>·</a:t>
            </a:r>
            <a:r>
              <a:rPr lang="zh-CN" altLang="en-US" sz="5400" b="1" dirty="0" smtClean="0">
                <a:solidFill>
                  <a:srgbClr val="C00000"/>
                </a:solidFill>
                <a:cs typeface="+mn-ea"/>
                <a:sym typeface="+mn-lt"/>
              </a:rPr>
              <a:t>论</a:t>
            </a:r>
            <a:endParaRPr lang="zh-CN" altLang="en-US" sz="6000" b="1" dirty="0">
              <a:solidFill>
                <a:srgbClr val="C0000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1149"/>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1500"/>
                                        <p:tgtEl>
                                          <p:spTgt spid="11"/>
                                        </p:tgtEl>
                                      </p:cBhvr>
                                    </p:animEffect>
                                  </p:childTnLst>
                                </p:cTn>
                              </p:par>
                            </p:childTnLst>
                          </p:cTn>
                        </p:par>
                        <p:par>
                          <p:cTn id="16" fill="hold">
                            <p:stCondLst>
                              <p:cond delay="2649"/>
                            </p:stCondLst>
                            <p:childTnLst>
                              <p:par>
                                <p:cTn id="17" presetID="14" presetClass="entr" presetSubtype="1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1500"/>
                                        <p:tgtEl>
                                          <p:spTgt spid="10"/>
                                        </p:tgtEl>
                                      </p:cBhvr>
                                    </p:animEffect>
                                  </p:childTnLst>
                                </p:cTn>
                              </p:par>
                            </p:childTnLst>
                          </p:cTn>
                        </p:par>
                        <p:par>
                          <p:cTn id="20" fill="hold">
                            <p:stCondLst>
                              <p:cond delay="4149"/>
                            </p:stCondLst>
                            <p:childTnLst>
                              <p:par>
                                <p:cTn id="21" presetID="42"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750"/>
                                        <p:tgtEl>
                                          <p:spTgt spid="12"/>
                                        </p:tgtEl>
                                      </p:cBhvr>
                                    </p:animEffect>
                                    <p:anim calcmode="lin" valueType="num">
                                      <p:cBhvr>
                                        <p:cTn id="24" dur="1750" fill="hold"/>
                                        <p:tgtEl>
                                          <p:spTgt spid="12"/>
                                        </p:tgtEl>
                                        <p:attrNameLst>
                                          <p:attrName>ppt_x</p:attrName>
                                        </p:attrNameLst>
                                      </p:cBhvr>
                                      <p:tavLst>
                                        <p:tav tm="0">
                                          <p:val>
                                            <p:strVal val="#ppt_x"/>
                                          </p:val>
                                        </p:tav>
                                        <p:tav tm="100000">
                                          <p:val>
                                            <p:strVal val="#ppt_x"/>
                                          </p:val>
                                        </p:tav>
                                      </p:tavLst>
                                    </p:anim>
                                    <p:anim calcmode="lin" valueType="num">
                                      <p:cBhvr>
                                        <p:cTn id="25" dur="175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6149"/>
                            </p:stCondLst>
                            <p:childTnLst>
                              <p:par>
                                <p:cTn id="27" presetID="22" presetClass="entr" presetSubtype="8"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p:bldP spid="13"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5629275" cy="422275"/>
          </a:xfrm>
        </p:spPr>
        <p:txBody>
          <a:bodyPr>
            <a:normAutofit fontScale="92500" lnSpcReduction="10000"/>
          </a:bodyPr>
          <a:lstStyle/>
          <a:p>
            <a:r>
              <a:rPr lang="zh-CN" altLang="en-US" b="1" dirty="0">
                <a:cs typeface="+mn-ea"/>
                <a:sym typeface="+mn-lt"/>
              </a:rPr>
              <a:t>做合格党员：</a:t>
            </a:r>
            <a:r>
              <a:rPr lang="zh-CN" altLang="en-US" b="1" dirty="0">
                <a:solidFill>
                  <a:srgbClr val="C00000"/>
                </a:solidFill>
                <a:cs typeface="+mn-ea"/>
                <a:sym typeface="+mn-lt"/>
              </a:rPr>
              <a:t>坚定信念 加强学习</a:t>
            </a:r>
          </a:p>
          <a:p>
            <a:endParaRPr lang="zh-CN" altLang="en-US" b="1" dirty="0">
              <a:cs typeface="+mn-ea"/>
              <a:sym typeface="+mn-lt"/>
            </a:endParaRPr>
          </a:p>
        </p:txBody>
      </p:sp>
      <p:sp>
        <p:nvSpPr>
          <p:cNvPr id="3" name="矩形 2"/>
          <p:cNvSpPr/>
          <p:nvPr/>
        </p:nvSpPr>
        <p:spPr>
          <a:xfrm>
            <a:off x="1933575" y="2308978"/>
            <a:ext cx="8387618" cy="124629"/>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cs typeface="+mn-ea"/>
              <a:sym typeface="+mn-lt"/>
            </a:endParaRPr>
          </a:p>
        </p:txBody>
      </p:sp>
      <p:sp>
        <p:nvSpPr>
          <p:cNvPr id="4" name="文本框 3"/>
          <p:cNvSpPr txBox="1"/>
          <p:nvPr/>
        </p:nvSpPr>
        <p:spPr>
          <a:xfrm>
            <a:off x="3076575" y="1356390"/>
            <a:ext cx="6045245" cy="769441"/>
          </a:xfrm>
          <a:prstGeom prst="rect">
            <a:avLst/>
          </a:prstGeom>
          <a:noFill/>
        </p:spPr>
        <p:txBody>
          <a:bodyPr wrap="none" rtlCol="0">
            <a:spAutoFit/>
          </a:bodyPr>
          <a:lstStyle/>
          <a:p>
            <a:r>
              <a:rPr lang="zh-CN" altLang="en-US" sz="4400" b="1" dirty="0" smtClean="0">
                <a:solidFill>
                  <a:srgbClr val="C00000"/>
                </a:solidFill>
                <a:cs typeface="+mn-ea"/>
                <a:sym typeface="+mn-lt"/>
              </a:rPr>
              <a:t>党员要  </a:t>
            </a:r>
            <a:r>
              <a:rPr lang="zh-CN" altLang="en-US" sz="3600" b="1" dirty="0" smtClean="0">
                <a:solidFill>
                  <a:schemeClr val="tx1">
                    <a:lumMod val="65000"/>
                    <a:lumOff val="35000"/>
                  </a:schemeClr>
                </a:solidFill>
                <a:cs typeface="+mn-ea"/>
                <a:sym typeface="+mn-lt"/>
              </a:rPr>
              <a:t>坚定信念 加强学习</a:t>
            </a:r>
            <a:endParaRPr lang="zh-CN" altLang="en-US" sz="3600" b="1" dirty="0">
              <a:solidFill>
                <a:schemeClr val="tx1">
                  <a:lumMod val="65000"/>
                  <a:lumOff val="35000"/>
                </a:schemeClr>
              </a:solidFill>
              <a:cs typeface="+mn-ea"/>
              <a:sym typeface="+mn-lt"/>
            </a:endParaRPr>
          </a:p>
        </p:txBody>
      </p:sp>
      <p:sp>
        <p:nvSpPr>
          <p:cNvPr id="5" name="矩形 4"/>
          <p:cNvSpPr/>
          <p:nvPr/>
        </p:nvSpPr>
        <p:spPr>
          <a:xfrm>
            <a:off x="7679187" y="5315865"/>
            <a:ext cx="2587568" cy="923330"/>
          </a:xfrm>
          <a:prstGeom prst="rect">
            <a:avLst/>
          </a:prstGeom>
          <a:effectLst>
            <a:outerShdw blurRad="50800" dist="38100" dir="2700000" algn="tl" rotWithShape="0">
              <a:prstClr val="black">
                <a:alpha val="40000"/>
              </a:prstClr>
            </a:outerShdw>
          </a:effectLst>
        </p:spPr>
        <p:txBody>
          <a:bodyPr wrap="none">
            <a:spAutoFit/>
          </a:bodyPr>
          <a:lstStyle/>
          <a:p>
            <a:r>
              <a:rPr lang="zh-CN" altLang="en-US" sz="4000" dirty="0">
                <a:solidFill>
                  <a:srgbClr val="000000"/>
                </a:solidFill>
                <a:cs typeface="+mn-ea"/>
                <a:sym typeface="+mn-lt"/>
              </a:rPr>
              <a:t>习近平</a:t>
            </a:r>
            <a:r>
              <a:rPr lang="en-US" altLang="zh-CN" sz="4000" dirty="0" smtClean="0">
                <a:solidFill>
                  <a:srgbClr val="000000"/>
                </a:solidFill>
                <a:cs typeface="+mn-ea"/>
                <a:sym typeface="+mn-lt"/>
              </a:rPr>
              <a:t>·</a:t>
            </a:r>
            <a:r>
              <a:rPr lang="zh-CN" altLang="en-US" sz="5400" b="1" dirty="0" smtClean="0">
                <a:solidFill>
                  <a:srgbClr val="C00000"/>
                </a:solidFill>
                <a:cs typeface="+mn-ea"/>
                <a:sym typeface="+mn-lt"/>
              </a:rPr>
              <a:t>论</a:t>
            </a:r>
            <a:endParaRPr lang="zh-CN" altLang="en-US" sz="6000" b="1" dirty="0">
              <a:solidFill>
                <a:srgbClr val="C00000"/>
              </a:solidFill>
              <a:cs typeface="+mn-ea"/>
              <a:sym typeface="+mn-lt"/>
            </a:endParaRPr>
          </a:p>
        </p:txBody>
      </p:sp>
      <p:sp>
        <p:nvSpPr>
          <p:cNvPr id="6" name="矩形 5"/>
          <p:cNvSpPr/>
          <p:nvPr/>
        </p:nvSpPr>
        <p:spPr>
          <a:xfrm>
            <a:off x="1847850" y="2689768"/>
            <a:ext cx="8722229" cy="1938992"/>
          </a:xfrm>
          <a:prstGeom prst="rect">
            <a:avLst/>
          </a:prstGeom>
        </p:spPr>
        <p:txBody>
          <a:bodyPr wrap="square">
            <a:spAutoFit/>
          </a:bodyPr>
          <a:lstStyle/>
          <a:p>
            <a:r>
              <a:rPr lang="zh-CN" altLang="en-US" sz="2000" dirty="0" smtClean="0">
                <a:cs typeface="+mn-ea"/>
                <a:sym typeface="+mn-lt"/>
              </a:rPr>
              <a:t>　　我们党在中国这样一个有着</a:t>
            </a:r>
            <a:r>
              <a:rPr lang="en-US" altLang="zh-CN" sz="2000" dirty="0" smtClean="0">
                <a:cs typeface="+mn-ea"/>
                <a:sym typeface="+mn-lt"/>
              </a:rPr>
              <a:t>13</a:t>
            </a:r>
            <a:r>
              <a:rPr lang="zh-CN" altLang="en-US" sz="2000" dirty="0" smtClean="0">
                <a:cs typeface="+mn-ea"/>
                <a:sym typeface="+mn-lt"/>
              </a:rPr>
              <a:t>亿人口的大国执政，面对着十分复杂的国内外环境，肩负着繁重的执政使命，如果缺乏理论思维的有力支撑，是难以战胜各种风险和困难的，也是难以不断前进的。党的各级领导干部特别是高级干部，要原原本本学习和研读经典著作，努力把马克思主义哲学作为自己的看家本领，坚定理想信念，坚持正确政治方向，提高战略思维能力、综合决策能力、驾驭全局能力，团结带领人民不断书写改革开放历史新篇章。</a:t>
            </a:r>
            <a:endParaRPr lang="zh-CN" altLang="en-US" sz="2000" dirty="0">
              <a:cs typeface="+mn-ea"/>
              <a:sym typeface="+mn-lt"/>
            </a:endParaRPr>
          </a:p>
        </p:txBody>
      </p:sp>
      <p:sp>
        <p:nvSpPr>
          <p:cNvPr id="7" name="矩形 6"/>
          <p:cNvSpPr/>
          <p:nvPr/>
        </p:nvSpPr>
        <p:spPr>
          <a:xfrm>
            <a:off x="3209925" y="4936537"/>
            <a:ext cx="7423626" cy="400110"/>
          </a:xfrm>
          <a:prstGeom prst="rect">
            <a:avLst/>
          </a:prstGeom>
        </p:spPr>
        <p:txBody>
          <a:bodyPr wrap="square">
            <a:spAutoFit/>
          </a:bodyPr>
          <a:lstStyle/>
          <a:p>
            <a:pPr algn="r"/>
            <a:r>
              <a:rPr lang="zh-CN" altLang="en-US" sz="2000" b="1" dirty="0">
                <a:solidFill>
                  <a:srgbClr val="C00000"/>
                </a:solidFill>
                <a:cs typeface="+mn-ea"/>
                <a:sym typeface="+mn-lt"/>
              </a:rPr>
              <a:t> </a:t>
            </a:r>
            <a:r>
              <a:rPr lang="en-US" altLang="zh-CN" sz="2000" b="1" dirty="0">
                <a:solidFill>
                  <a:srgbClr val="C00000"/>
                </a:solidFill>
                <a:cs typeface="+mn-ea"/>
                <a:sym typeface="+mn-lt"/>
              </a:rPr>
              <a:t>——2013</a:t>
            </a:r>
            <a:r>
              <a:rPr lang="zh-CN" altLang="en-US" sz="2000" b="1" dirty="0">
                <a:solidFill>
                  <a:srgbClr val="C00000"/>
                </a:solidFill>
                <a:cs typeface="+mn-ea"/>
                <a:sym typeface="+mn-lt"/>
              </a:rPr>
              <a:t>年</a:t>
            </a:r>
            <a:r>
              <a:rPr lang="en-US" altLang="zh-CN" sz="2000" b="1" dirty="0">
                <a:solidFill>
                  <a:srgbClr val="C00000"/>
                </a:solidFill>
                <a:cs typeface="+mn-ea"/>
                <a:sym typeface="+mn-lt"/>
              </a:rPr>
              <a:t>12</a:t>
            </a:r>
            <a:r>
              <a:rPr lang="zh-CN" altLang="en-US" sz="2000" b="1" dirty="0">
                <a:solidFill>
                  <a:srgbClr val="C00000"/>
                </a:solidFill>
                <a:cs typeface="+mn-ea"/>
                <a:sym typeface="+mn-lt"/>
              </a:rPr>
              <a:t>月</a:t>
            </a:r>
            <a:r>
              <a:rPr lang="en-US" altLang="zh-CN" sz="2000" b="1" dirty="0">
                <a:solidFill>
                  <a:srgbClr val="C00000"/>
                </a:solidFill>
                <a:cs typeface="+mn-ea"/>
                <a:sym typeface="+mn-lt"/>
              </a:rPr>
              <a:t>3</a:t>
            </a:r>
            <a:r>
              <a:rPr lang="zh-CN" altLang="en-US" sz="2000" b="1" dirty="0">
                <a:solidFill>
                  <a:srgbClr val="C00000"/>
                </a:solidFill>
                <a:cs typeface="+mn-ea"/>
                <a:sym typeface="+mn-lt"/>
              </a:rPr>
              <a:t>日在</a:t>
            </a:r>
            <a:r>
              <a:rPr lang="zh-CN" altLang="en-US" sz="2000" b="1" dirty="0" smtClean="0">
                <a:solidFill>
                  <a:srgbClr val="C00000"/>
                </a:solidFill>
                <a:cs typeface="+mn-ea"/>
                <a:sym typeface="+mn-lt"/>
              </a:rPr>
              <a:t>中央政治局集体</a:t>
            </a:r>
            <a:r>
              <a:rPr lang="zh-CN" altLang="en-US" sz="2000" b="1" dirty="0">
                <a:solidFill>
                  <a:srgbClr val="C00000"/>
                </a:solidFill>
                <a:cs typeface="+mn-ea"/>
                <a:sym typeface="+mn-lt"/>
              </a:rPr>
              <a:t>学习时的讲话</a:t>
            </a:r>
            <a:endParaRPr lang="en-US" altLang="zh-CN" sz="2000" b="1" dirty="0">
              <a:solidFill>
                <a:srgbClr val="C00000"/>
              </a:solidFill>
              <a:cs typeface="+mn-ea"/>
              <a:sym typeface="+mn-lt"/>
            </a:endParaRPr>
          </a:p>
        </p:txBody>
      </p:sp>
      <p:sp>
        <p:nvSpPr>
          <p:cNvPr id="8" name="矩形 7"/>
          <p:cNvSpPr/>
          <p:nvPr>
            <p:custDataLst>
              <p:tags r:id="rId1"/>
            </p:custDataLst>
          </p:nvPr>
        </p:nvSpPr>
        <p:spPr>
          <a:xfrm>
            <a:off x="7955801" y="4177"/>
            <a:ext cx="184731" cy="307777"/>
          </a:xfrm>
          <a:prstGeom prst="rect">
            <a:avLst/>
          </a:prstGeom>
        </p:spPr>
        <p:txBody>
          <a:bodyPr wrap="none">
            <a:spAutoFit/>
          </a:bodyPr>
          <a:lstStyle/>
          <a:p>
            <a:endParaRPr lang="zh-CN" altLang="en-US" sz="1400"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1149"/>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1500"/>
                                        <p:tgtEl>
                                          <p:spTgt spid="3"/>
                                        </p:tgtEl>
                                      </p:cBhvr>
                                    </p:animEffect>
                                  </p:childTnLst>
                                </p:cTn>
                              </p:par>
                            </p:childTnLst>
                          </p:cTn>
                        </p:par>
                        <p:par>
                          <p:cTn id="16" fill="hold">
                            <p:stCondLst>
                              <p:cond delay="2649"/>
                            </p:stCondLst>
                            <p:childTnLst>
                              <p:par>
                                <p:cTn id="17" presetID="14" presetClass="entr" presetSubtype="1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1500"/>
                                        <p:tgtEl>
                                          <p:spTgt spid="6"/>
                                        </p:tgtEl>
                                      </p:cBhvr>
                                    </p:animEffect>
                                  </p:childTnLst>
                                </p:cTn>
                              </p:par>
                            </p:childTnLst>
                          </p:cTn>
                        </p:par>
                        <p:par>
                          <p:cTn id="20" fill="hold">
                            <p:stCondLst>
                              <p:cond delay="4149"/>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750"/>
                                        <p:tgtEl>
                                          <p:spTgt spid="7"/>
                                        </p:tgtEl>
                                      </p:cBhvr>
                                    </p:animEffect>
                                    <p:anim calcmode="lin" valueType="num">
                                      <p:cBhvr>
                                        <p:cTn id="24" dur="1750" fill="hold"/>
                                        <p:tgtEl>
                                          <p:spTgt spid="7"/>
                                        </p:tgtEl>
                                        <p:attrNameLst>
                                          <p:attrName>ppt_x</p:attrName>
                                        </p:attrNameLst>
                                      </p:cBhvr>
                                      <p:tavLst>
                                        <p:tav tm="0">
                                          <p:val>
                                            <p:strVal val="#ppt_x"/>
                                          </p:val>
                                        </p:tav>
                                        <p:tav tm="100000">
                                          <p:val>
                                            <p:strVal val="#ppt_x"/>
                                          </p:val>
                                        </p:tav>
                                      </p:tavLst>
                                    </p:anim>
                                    <p:anim calcmode="lin" valueType="num">
                                      <p:cBhvr>
                                        <p:cTn id="25" dur="17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6149"/>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5429250" cy="422275"/>
          </a:xfrm>
        </p:spPr>
        <p:txBody>
          <a:bodyPr>
            <a:normAutofit fontScale="92500" lnSpcReduction="10000"/>
          </a:bodyPr>
          <a:lstStyle/>
          <a:p>
            <a:r>
              <a:rPr lang="zh-CN" altLang="en-US" b="1" dirty="0">
                <a:cs typeface="+mn-ea"/>
                <a:sym typeface="+mn-lt"/>
              </a:rPr>
              <a:t>做合格党员：</a:t>
            </a:r>
            <a:r>
              <a:rPr lang="zh-CN" altLang="en-US" b="1" dirty="0">
                <a:solidFill>
                  <a:srgbClr val="C00000"/>
                </a:solidFill>
                <a:cs typeface="+mn-ea"/>
                <a:sym typeface="+mn-lt"/>
              </a:rPr>
              <a:t>遵纪守法 廉洁正派</a:t>
            </a:r>
          </a:p>
          <a:p>
            <a:endParaRPr lang="zh-CN" altLang="en-US" b="1" dirty="0">
              <a:cs typeface="+mn-ea"/>
              <a:sym typeface="+mn-lt"/>
            </a:endParaRPr>
          </a:p>
        </p:txBody>
      </p:sp>
      <p:sp>
        <p:nvSpPr>
          <p:cNvPr id="3" name="矩形 2"/>
          <p:cNvSpPr/>
          <p:nvPr/>
        </p:nvSpPr>
        <p:spPr>
          <a:xfrm>
            <a:off x="1933575" y="2308978"/>
            <a:ext cx="8387618" cy="124629"/>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cs typeface="+mn-ea"/>
              <a:sym typeface="+mn-lt"/>
            </a:endParaRPr>
          </a:p>
        </p:txBody>
      </p:sp>
      <p:sp>
        <p:nvSpPr>
          <p:cNvPr id="4" name="文本框 3"/>
          <p:cNvSpPr txBox="1"/>
          <p:nvPr/>
        </p:nvSpPr>
        <p:spPr>
          <a:xfrm>
            <a:off x="3076575" y="1356390"/>
            <a:ext cx="6045245" cy="769441"/>
          </a:xfrm>
          <a:prstGeom prst="rect">
            <a:avLst/>
          </a:prstGeom>
          <a:noFill/>
        </p:spPr>
        <p:txBody>
          <a:bodyPr wrap="none" rtlCol="0">
            <a:spAutoFit/>
          </a:bodyPr>
          <a:lstStyle/>
          <a:p>
            <a:r>
              <a:rPr lang="zh-CN" altLang="en-US" sz="4400" b="1" dirty="0" smtClean="0">
                <a:solidFill>
                  <a:srgbClr val="C00000"/>
                </a:solidFill>
                <a:cs typeface="+mn-ea"/>
                <a:sym typeface="+mn-lt"/>
              </a:rPr>
              <a:t>党员要  </a:t>
            </a:r>
            <a:r>
              <a:rPr lang="zh-CN" altLang="en-US" sz="3600" b="1" dirty="0" smtClean="0">
                <a:solidFill>
                  <a:schemeClr val="tx1">
                    <a:lumMod val="65000"/>
                    <a:lumOff val="35000"/>
                  </a:schemeClr>
                </a:solidFill>
                <a:cs typeface="+mn-ea"/>
                <a:sym typeface="+mn-lt"/>
              </a:rPr>
              <a:t>遵纪守法 廉洁正派</a:t>
            </a:r>
          </a:p>
        </p:txBody>
      </p:sp>
      <p:sp>
        <p:nvSpPr>
          <p:cNvPr id="5" name="矩形 4"/>
          <p:cNvSpPr/>
          <p:nvPr/>
        </p:nvSpPr>
        <p:spPr>
          <a:xfrm>
            <a:off x="7679187" y="5315865"/>
            <a:ext cx="2587568" cy="923330"/>
          </a:xfrm>
          <a:prstGeom prst="rect">
            <a:avLst/>
          </a:prstGeom>
          <a:effectLst>
            <a:outerShdw blurRad="50800" dist="38100" dir="2700000" algn="tl" rotWithShape="0">
              <a:prstClr val="black">
                <a:alpha val="40000"/>
              </a:prstClr>
            </a:outerShdw>
          </a:effectLst>
        </p:spPr>
        <p:txBody>
          <a:bodyPr wrap="none">
            <a:spAutoFit/>
          </a:bodyPr>
          <a:lstStyle/>
          <a:p>
            <a:r>
              <a:rPr lang="zh-CN" altLang="en-US" sz="4000" dirty="0">
                <a:solidFill>
                  <a:srgbClr val="000000"/>
                </a:solidFill>
                <a:cs typeface="+mn-ea"/>
                <a:sym typeface="+mn-lt"/>
              </a:rPr>
              <a:t>习近平</a:t>
            </a:r>
            <a:r>
              <a:rPr lang="en-US" altLang="zh-CN" sz="4000" dirty="0" smtClean="0">
                <a:solidFill>
                  <a:srgbClr val="000000"/>
                </a:solidFill>
                <a:cs typeface="+mn-ea"/>
                <a:sym typeface="+mn-lt"/>
              </a:rPr>
              <a:t>·</a:t>
            </a:r>
            <a:r>
              <a:rPr lang="zh-CN" altLang="en-US" sz="5400" b="1" dirty="0" smtClean="0">
                <a:solidFill>
                  <a:srgbClr val="C00000"/>
                </a:solidFill>
                <a:cs typeface="+mn-ea"/>
                <a:sym typeface="+mn-lt"/>
              </a:rPr>
              <a:t>论</a:t>
            </a:r>
            <a:endParaRPr lang="zh-CN" altLang="en-US" sz="6000" b="1" dirty="0">
              <a:solidFill>
                <a:srgbClr val="C00000"/>
              </a:solidFill>
              <a:cs typeface="+mn-ea"/>
              <a:sym typeface="+mn-lt"/>
            </a:endParaRPr>
          </a:p>
        </p:txBody>
      </p:sp>
      <p:sp>
        <p:nvSpPr>
          <p:cNvPr id="6" name="矩形 5"/>
          <p:cNvSpPr/>
          <p:nvPr/>
        </p:nvSpPr>
        <p:spPr>
          <a:xfrm>
            <a:off x="1847850" y="2689768"/>
            <a:ext cx="8722229" cy="1631216"/>
          </a:xfrm>
          <a:prstGeom prst="rect">
            <a:avLst/>
          </a:prstGeom>
        </p:spPr>
        <p:txBody>
          <a:bodyPr wrap="square">
            <a:spAutoFit/>
          </a:bodyPr>
          <a:lstStyle/>
          <a:p>
            <a:r>
              <a:rPr lang="zh-CN" altLang="en-US" sz="2000" dirty="0" smtClean="0">
                <a:cs typeface="+mn-ea"/>
                <a:sym typeface="+mn-lt"/>
              </a:rPr>
              <a:t>　　廉洁自律是共产党人为官从政的底线。我经常讲，鱼和熊掌不可兼得，当官发财两条道，当官就不要发财，发财就不要当官。要始终严格要求自己，把好权力关、金钱关、美色关，做到清清白白做人、干干净净做事、坦坦荡荡为官。要加强对亲属和身边工作人员的教育和约束，要求他们守德、守纪、守法。</a:t>
            </a:r>
          </a:p>
        </p:txBody>
      </p:sp>
      <p:sp>
        <p:nvSpPr>
          <p:cNvPr id="7" name="矩形 6"/>
          <p:cNvSpPr/>
          <p:nvPr/>
        </p:nvSpPr>
        <p:spPr>
          <a:xfrm>
            <a:off x="3181350" y="4431712"/>
            <a:ext cx="7423626" cy="707886"/>
          </a:xfrm>
          <a:prstGeom prst="rect">
            <a:avLst/>
          </a:prstGeom>
        </p:spPr>
        <p:txBody>
          <a:bodyPr wrap="square">
            <a:spAutoFit/>
          </a:bodyPr>
          <a:lstStyle/>
          <a:p>
            <a:pPr algn="r"/>
            <a:r>
              <a:rPr lang="zh-CN" altLang="en-US" sz="2000" b="1" dirty="0">
                <a:solidFill>
                  <a:srgbClr val="C00000"/>
                </a:solidFill>
                <a:cs typeface="+mn-ea"/>
                <a:sym typeface="+mn-lt"/>
              </a:rPr>
              <a:t> </a:t>
            </a:r>
            <a:r>
              <a:rPr lang="en-US" altLang="zh-CN" sz="2000" b="1" dirty="0" smtClean="0">
                <a:solidFill>
                  <a:srgbClr val="C00000"/>
                </a:solidFill>
                <a:cs typeface="+mn-ea"/>
                <a:sym typeface="+mn-lt"/>
              </a:rPr>
              <a:t>——2015</a:t>
            </a:r>
            <a:r>
              <a:rPr lang="zh-CN" altLang="en-US" sz="2000" b="1" dirty="0" smtClean="0">
                <a:solidFill>
                  <a:srgbClr val="C00000"/>
                </a:solidFill>
                <a:cs typeface="+mn-ea"/>
                <a:sym typeface="+mn-lt"/>
              </a:rPr>
              <a:t>年</a:t>
            </a:r>
            <a:r>
              <a:rPr lang="en-US" altLang="zh-CN" sz="2000" b="1" dirty="0" smtClean="0">
                <a:solidFill>
                  <a:srgbClr val="C00000"/>
                </a:solidFill>
                <a:cs typeface="+mn-ea"/>
                <a:sym typeface="+mn-lt"/>
              </a:rPr>
              <a:t>1</a:t>
            </a:r>
            <a:r>
              <a:rPr lang="zh-CN" altLang="en-US" sz="2000" b="1" dirty="0" smtClean="0">
                <a:solidFill>
                  <a:srgbClr val="C00000"/>
                </a:solidFill>
                <a:cs typeface="+mn-ea"/>
                <a:sym typeface="+mn-lt"/>
              </a:rPr>
              <a:t>月</a:t>
            </a:r>
            <a:r>
              <a:rPr lang="en-US" altLang="zh-CN" sz="2000" b="1" dirty="0" smtClean="0">
                <a:solidFill>
                  <a:srgbClr val="C00000"/>
                </a:solidFill>
                <a:cs typeface="+mn-ea"/>
                <a:sym typeface="+mn-lt"/>
              </a:rPr>
              <a:t>12</a:t>
            </a:r>
            <a:r>
              <a:rPr lang="zh-CN" altLang="en-US" sz="2000" b="1" dirty="0" smtClean="0">
                <a:solidFill>
                  <a:srgbClr val="C00000"/>
                </a:solidFill>
                <a:cs typeface="+mn-ea"/>
                <a:sym typeface="+mn-lt"/>
              </a:rPr>
              <a:t>日，同中央党校第一期县委书记研修班学员座谈时的讲话</a:t>
            </a:r>
            <a:endParaRPr lang="zh-CN" altLang="en-US" sz="2000" b="1" dirty="0">
              <a:solidFill>
                <a:srgbClr val="C0000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1149"/>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1500"/>
                                        <p:tgtEl>
                                          <p:spTgt spid="3"/>
                                        </p:tgtEl>
                                      </p:cBhvr>
                                    </p:animEffect>
                                  </p:childTnLst>
                                </p:cTn>
                              </p:par>
                            </p:childTnLst>
                          </p:cTn>
                        </p:par>
                        <p:par>
                          <p:cTn id="16" fill="hold">
                            <p:stCondLst>
                              <p:cond delay="2649"/>
                            </p:stCondLst>
                            <p:childTnLst>
                              <p:par>
                                <p:cTn id="17" presetID="14" presetClass="entr" presetSubtype="1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1500"/>
                                        <p:tgtEl>
                                          <p:spTgt spid="6"/>
                                        </p:tgtEl>
                                      </p:cBhvr>
                                    </p:animEffect>
                                  </p:childTnLst>
                                </p:cTn>
                              </p:par>
                            </p:childTnLst>
                          </p:cTn>
                        </p:par>
                        <p:par>
                          <p:cTn id="20" fill="hold">
                            <p:stCondLst>
                              <p:cond delay="4149"/>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750"/>
                                        <p:tgtEl>
                                          <p:spTgt spid="7"/>
                                        </p:tgtEl>
                                      </p:cBhvr>
                                    </p:animEffect>
                                    <p:anim calcmode="lin" valueType="num">
                                      <p:cBhvr>
                                        <p:cTn id="24" dur="1750" fill="hold"/>
                                        <p:tgtEl>
                                          <p:spTgt spid="7"/>
                                        </p:tgtEl>
                                        <p:attrNameLst>
                                          <p:attrName>ppt_x</p:attrName>
                                        </p:attrNameLst>
                                      </p:cBhvr>
                                      <p:tavLst>
                                        <p:tav tm="0">
                                          <p:val>
                                            <p:strVal val="#ppt_x"/>
                                          </p:val>
                                        </p:tav>
                                        <p:tav tm="100000">
                                          <p:val>
                                            <p:strVal val="#ppt_x"/>
                                          </p:val>
                                        </p:tav>
                                      </p:tavLst>
                                    </p:anim>
                                    <p:anim calcmode="lin" valueType="num">
                                      <p:cBhvr>
                                        <p:cTn id="25" dur="17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6149"/>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4294967295"/>
          </p:nvPr>
        </p:nvSpPr>
        <p:spPr>
          <a:xfrm>
            <a:off x="0" y="450850"/>
            <a:ext cx="5981700" cy="422275"/>
          </a:xfrm>
        </p:spPr>
        <p:txBody>
          <a:bodyPr>
            <a:normAutofit fontScale="92500" lnSpcReduction="10000"/>
          </a:bodyPr>
          <a:lstStyle/>
          <a:p>
            <a:r>
              <a:rPr lang="zh-CN" altLang="en-US" b="1" dirty="0">
                <a:cs typeface="+mn-ea"/>
                <a:sym typeface="+mn-lt"/>
              </a:rPr>
              <a:t>做合格党员：</a:t>
            </a:r>
            <a:r>
              <a:rPr lang="zh-CN" altLang="en-US" b="1" dirty="0">
                <a:solidFill>
                  <a:srgbClr val="C00000"/>
                </a:solidFill>
                <a:cs typeface="+mn-ea"/>
                <a:sym typeface="+mn-lt"/>
              </a:rPr>
              <a:t>向榜样学习 向群众学习</a:t>
            </a:r>
          </a:p>
          <a:p>
            <a:endParaRPr lang="zh-CN" altLang="en-US" b="1" dirty="0">
              <a:cs typeface="+mn-ea"/>
              <a:sym typeface="+mn-lt"/>
            </a:endParaRPr>
          </a:p>
        </p:txBody>
      </p:sp>
      <p:sp>
        <p:nvSpPr>
          <p:cNvPr id="3" name="矩形 2"/>
          <p:cNvSpPr/>
          <p:nvPr/>
        </p:nvSpPr>
        <p:spPr>
          <a:xfrm>
            <a:off x="1933575" y="2308978"/>
            <a:ext cx="8387618" cy="124629"/>
          </a:xfrm>
          <a:prstGeom prst="rect">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cs typeface="+mn-ea"/>
              <a:sym typeface="+mn-lt"/>
            </a:endParaRPr>
          </a:p>
        </p:txBody>
      </p:sp>
      <p:sp>
        <p:nvSpPr>
          <p:cNvPr id="4" name="文本框 3"/>
          <p:cNvSpPr txBox="1"/>
          <p:nvPr/>
        </p:nvSpPr>
        <p:spPr>
          <a:xfrm>
            <a:off x="3076575" y="1356390"/>
            <a:ext cx="6968574" cy="769441"/>
          </a:xfrm>
          <a:prstGeom prst="rect">
            <a:avLst/>
          </a:prstGeom>
          <a:noFill/>
        </p:spPr>
        <p:txBody>
          <a:bodyPr wrap="none" rtlCol="0">
            <a:spAutoFit/>
          </a:bodyPr>
          <a:lstStyle/>
          <a:p>
            <a:r>
              <a:rPr lang="zh-CN" altLang="en-US" sz="4400" b="1" dirty="0" smtClean="0">
                <a:solidFill>
                  <a:srgbClr val="C00000"/>
                </a:solidFill>
                <a:cs typeface="+mn-ea"/>
                <a:sym typeface="+mn-lt"/>
              </a:rPr>
              <a:t>党员要  </a:t>
            </a:r>
            <a:r>
              <a:rPr lang="zh-CN" altLang="en-US" sz="3600" b="1" dirty="0" smtClean="0">
                <a:solidFill>
                  <a:schemeClr val="tx1">
                    <a:lumMod val="65000"/>
                    <a:lumOff val="35000"/>
                  </a:schemeClr>
                </a:solidFill>
                <a:cs typeface="+mn-ea"/>
                <a:sym typeface="+mn-lt"/>
              </a:rPr>
              <a:t>向榜样学习 向群众学习</a:t>
            </a:r>
          </a:p>
        </p:txBody>
      </p:sp>
      <p:sp>
        <p:nvSpPr>
          <p:cNvPr id="5" name="矩形 4"/>
          <p:cNvSpPr/>
          <p:nvPr/>
        </p:nvSpPr>
        <p:spPr>
          <a:xfrm>
            <a:off x="7679187" y="5315865"/>
            <a:ext cx="2587568" cy="923330"/>
          </a:xfrm>
          <a:prstGeom prst="rect">
            <a:avLst/>
          </a:prstGeom>
          <a:effectLst>
            <a:outerShdw blurRad="50800" dist="38100" dir="2700000" algn="tl" rotWithShape="0">
              <a:prstClr val="black">
                <a:alpha val="40000"/>
              </a:prstClr>
            </a:outerShdw>
          </a:effectLst>
        </p:spPr>
        <p:txBody>
          <a:bodyPr wrap="none">
            <a:spAutoFit/>
          </a:bodyPr>
          <a:lstStyle/>
          <a:p>
            <a:r>
              <a:rPr lang="zh-CN" altLang="en-US" sz="4000" dirty="0">
                <a:solidFill>
                  <a:srgbClr val="000000"/>
                </a:solidFill>
                <a:cs typeface="+mn-ea"/>
                <a:sym typeface="+mn-lt"/>
              </a:rPr>
              <a:t>习近平</a:t>
            </a:r>
            <a:r>
              <a:rPr lang="en-US" altLang="zh-CN" sz="4000" dirty="0" smtClean="0">
                <a:solidFill>
                  <a:srgbClr val="000000"/>
                </a:solidFill>
                <a:cs typeface="+mn-ea"/>
                <a:sym typeface="+mn-lt"/>
              </a:rPr>
              <a:t>·</a:t>
            </a:r>
            <a:r>
              <a:rPr lang="zh-CN" altLang="en-US" sz="5400" b="1" dirty="0" smtClean="0">
                <a:solidFill>
                  <a:srgbClr val="C00000"/>
                </a:solidFill>
                <a:cs typeface="+mn-ea"/>
                <a:sym typeface="+mn-lt"/>
              </a:rPr>
              <a:t>论</a:t>
            </a:r>
            <a:endParaRPr lang="zh-CN" altLang="en-US" sz="6000" b="1" dirty="0">
              <a:solidFill>
                <a:srgbClr val="C00000"/>
              </a:solidFill>
              <a:cs typeface="+mn-ea"/>
              <a:sym typeface="+mn-lt"/>
            </a:endParaRPr>
          </a:p>
        </p:txBody>
      </p:sp>
      <p:sp>
        <p:nvSpPr>
          <p:cNvPr id="6" name="矩形 5"/>
          <p:cNvSpPr/>
          <p:nvPr/>
        </p:nvSpPr>
        <p:spPr>
          <a:xfrm>
            <a:off x="1847850" y="2689768"/>
            <a:ext cx="8722229" cy="1323439"/>
          </a:xfrm>
          <a:prstGeom prst="rect">
            <a:avLst/>
          </a:prstGeom>
        </p:spPr>
        <p:txBody>
          <a:bodyPr wrap="square">
            <a:spAutoFit/>
          </a:bodyPr>
          <a:lstStyle/>
          <a:p>
            <a:r>
              <a:rPr lang="zh-CN" altLang="en-US" sz="2000" dirty="0" smtClean="0">
                <a:cs typeface="+mn-ea"/>
                <a:sym typeface="+mn-lt"/>
              </a:rPr>
              <a:t>　　面对纷繁复杂的社会现实，党员干部特别是领导干部务必把加强道德修养作为十分重要的人生必修课，自觉从中华优秀传统文化中汲取营养，老老实实向人民群众学习，时时处处见贤思齐，以严格标准加强自律、接受他律，努力以道德的力量去赢得人心、赢得事业成就。  </a:t>
            </a:r>
          </a:p>
        </p:txBody>
      </p:sp>
      <p:sp>
        <p:nvSpPr>
          <p:cNvPr id="7" name="矩形 6"/>
          <p:cNvSpPr/>
          <p:nvPr/>
        </p:nvSpPr>
        <p:spPr>
          <a:xfrm>
            <a:off x="3181350" y="4431712"/>
            <a:ext cx="7423626" cy="400110"/>
          </a:xfrm>
          <a:prstGeom prst="rect">
            <a:avLst/>
          </a:prstGeom>
        </p:spPr>
        <p:txBody>
          <a:bodyPr wrap="square">
            <a:spAutoFit/>
          </a:bodyPr>
          <a:lstStyle/>
          <a:p>
            <a:pPr algn="r"/>
            <a:r>
              <a:rPr lang="zh-CN" altLang="en-US" sz="2000" b="1" dirty="0">
                <a:solidFill>
                  <a:srgbClr val="C00000"/>
                </a:solidFill>
                <a:cs typeface="+mn-ea"/>
                <a:sym typeface="+mn-lt"/>
              </a:rPr>
              <a:t> </a:t>
            </a:r>
            <a:r>
              <a:rPr lang="en-US" altLang="zh-CN" sz="2000" b="1" dirty="0" smtClean="0">
                <a:solidFill>
                  <a:srgbClr val="C00000"/>
                </a:solidFill>
                <a:cs typeface="+mn-ea"/>
                <a:sym typeface="+mn-lt"/>
              </a:rPr>
              <a:t>——2014</a:t>
            </a:r>
            <a:r>
              <a:rPr lang="zh-CN" altLang="en-US" sz="2000" b="1" dirty="0" smtClean="0">
                <a:solidFill>
                  <a:srgbClr val="C00000"/>
                </a:solidFill>
                <a:cs typeface="+mn-ea"/>
                <a:sym typeface="+mn-lt"/>
              </a:rPr>
              <a:t>年</a:t>
            </a:r>
            <a:r>
              <a:rPr lang="en-US" altLang="zh-CN" sz="2000" b="1" dirty="0" smtClean="0">
                <a:solidFill>
                  <a:srgbClr val="C00000"/>
                </a:solidFill>
                <a:cs typeface="+mn-ea"/>
                <a:sym typeface="+mn-lt"/>
              </a:rPr>
              <a:t>5</a:t>
            </a:r>
            <a:r>
              <a:rPr lang="zh-CN" altLang="en-US" sz="2000" b="1" dirty="0" smtClean="0">
                <a:solidFill>
                  <a:srgbClr val="C00000"/>
                </a:solidFill>
                <a:cs typeface="+mn-ea"/>
                <a:sym typeface="+mn-lt"/>
              </a:rPr>
              <a:t>月</a:t>
            </a:r>
            <a:r>
              <a:rPr lang="en-US" altLang="zh-CN" sz="2000" b="1" dirty="0" smtClean="0">
                <a:solidFill>
                  <a:srgbClr val="C00000"/>
                </a:solidFill>
                <a:cs typeface="+mn-ea"/>
                <a:sym typeface="+mn-lt"/>
              </a:rPr>
              <a:t>9</a:t>
            </a:r>
            <a:r>
              <a:rPr lang="zh-CN" altLang="en-US" sz="2000" b="1" dirty="0" smtClean="0">
                <a:solidFill>
                  <a:srgbClr val="C00000"/>
                </a:solidFill>
                <a:cs typeface="+mn-ea"/>
                <a:sym typeface="+mn-lt"/>
              </a:rPr>
              <a:t>日至</a:t>
            </a:r>
            <a:r>
              <a:rPr lang="en-US" altLang="zh-CN" sz="2000" b="1" dirty="0" smtClean="0">
                <a:solidFill>
                  <a:srgbClr val="C00000"/>
                </a:solidFill>
                <a:cs typeface="+mn-ea"/>
                <a:sym typeface="+mn-lt"/>
              </a:rPr>
              <a:t>10</a:t>
            </a:r>
            <a:r>
              <a:rPr lang="zh-CN" altLang="en-US" sz="2000" b="1" dirty="0" smtClean="0">
                <a:solidFill>
                  <a:srgbClr val="C00000"/>
                </a:solidFill>
                <a:cs typeface="+mn-ea"/>
                <a:sym typeface="+mn-lt"/>
              </a:rPr>
              <a:t>日在河南省考察调研时的讲话</a:t>
            </a:r>
            <a:endParaRPr lang="zh-CN" altLang="en-US" sz="2000" b="1" dirty="0">
              <a:solidFill>
                <a:srgbClr val="C0000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125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1500"/>
                                        <p:tgtEl>
                                          <p:spTgt spid="3"/>
                                        </p:tgtEl>
                                      </p:cBhvr>
                                    </p:animEffect>
                                  </p:childTnLst>
                                </p:cTn>
                              </p:par>
                            </p:childTnLst>
                          </p:cTn>
                        </p:par>
                        <p:par>
                          <p:cTn id="16" fill="hold">
                            <p:stCondLst>
                              <p:cond delay="2750"/>
                            </p:stCondLst>
                            <p:childTnLst>
                              <p:par>
                                <p:cTn id="17" presetID="14" presetClass="entr" presetSubtype="1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1500"/>
                                        <p:tgtEl>
                                          <p:spTgt spid="6"/>
                                        </p:tgtEl>
                                      </p:cBhvr>
                                    </p:animEffect>
                                  </p:childTnLst>
                                </p:cTn>
                              </p:par>
                            </p:childTnLst>
                          </p:cTn>
                        </p:par>
                        <p:par>
                          <p:cTn id="20" fill="hold">
                            <p:stCondLst>
                              <p:cond delay="425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750"/>
                                        <p:tgtEl>
                                          <p:spTgt spid="7"/>
                                        </p:tgtEl>
                                      </p:cBhvr>
                                    </p:animEffect>
                                    <p:anim calcmode="lin" valueType="num">
                                      <p:cBhvr>
                                        <p:cTn id="24" dur="1750" fill="hold"/>
                                        <p:tgtEl>
                                          <p:spTgt spid="7"/>
                                        </p:tgtEl>
                                        <p:attrNameLst>
                                          <p:attrName>ppt_x</p:attrName>
                                        </p:attrNameLst>
                                      </p:cBhvr>
                                      <p:tavLst>
                                        <p:tav tm="0">
                                          <p:val>
                                            <p:strVal val="#ppt_x"/>
                                          </p:val>
                                        </p:tav>
                                        <p:tav tm="100000">
                                          <p:val>
                                            <p:strVal val="#ppt_x"/>
                                          </p:val>
                                        </p:tav>
                                      </p:tavLst>
                                    </p:anim>
                                    <p:anim calcmode="lin" valueType="num">
                                      <p:cBhvr>
                                        <p:cTn id="25" dur="17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625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7498" y="580390"/>
            <a:ext cx="2742857" cy="2552381"/>
          </a:xfrm>
          <a:prstGeom prst="rect">
            <a:avLst/>
          </a:prstGeom>
        </p:spPr>
      </p:pic>
      <p:sp>
        <p:nvSpPr>
          <p:cNvPr id="8" name="文本框 7"/>
          <p:cNvSpPr txBox="1"/>
          <p:nvPr/>
        </p:nvSpPr>
        <p:spPr>
          <a:xfrm>
            <a:off x="3233678" y="3160595"/>
            <a:ext cx="5724644" cy="1200329"/>
          </a:xfrm>
          <a:prstGeom prst="rect">
            <a:avLst/>
          </a:prstGeom>
          <a:noFill/>
        </p:spPr>
        <p:txBody>
          <a:bodyPr wrap="none" rtlCol="0">
            <a:spAutoFit/>
          </a:bodyPr>
          <a:lstStyle/>
          <a:p>
            <a:r>
              <a:rPr lang="zh-CN" altLang="en-US" sz="7200" b="1" dirty="0" smtClean="0">
                <a:solidFill>
                  <a:srgbClr val="C00000"/>
                </a:solidFill>
                <a:cs typeface="+mn-ea"/>
                <a:sym typeface="+mn-lt"/>
              </a:rPr>
              <a:t>谢谢您的聆听</a:t>
            </a:r>
            <a:endParaRPr lang="zh-CN" altLang="en-US" sz="7200" b="1" dirty="0">
              <a:solidFill>
                <a:srgbClr val="C0000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4000"/>
                                  </p:iterate>
                                  <p:childTnLst>
                                    <p:set>
                                      <p:cBhvr>
                                        <p:cTn id="12" dur="1" fill="hold">
                                          <p:stCondLst>
                                            <p:cond delay="0"/>
                                          </p:stCondLst>
                                        </p:cTn>
                                        <p:tgtEl>
                                          <p:spTgt spid="8"/>
                                        </p:tgtEl>
                                        <p:attrNameLst>
                                          <p:attrName>style.visibility</p:attrName>
                                        </p:attrNameLst>
                                      </p:cBhvr>
                                      <p:to>
                                        <p:strVal val="visible"/>
                                      </p:to>
                                    </p:set>
                                    <p:anim by="(-#ppt_w*2)" calcmode="lin" valueType="num">
                                      <p:cBhvr rctx="PPT">
                                        <p:cTn id="13" dur="500" autoRev="1" fill="hold">
                                          <p:stCondLst>
                                            <p:cond delay="0"/>
                                          </p:stCondLst>
                                        </p:cTn>
                                        <p:tgtEl>
                                          <p:spTgt spid="8"/>
                                        </p:tgtEl>
                                        <p:attrNameLst>
                                          <p:attrName>ppt_w</p:attrName>
                                        </p:attrNameLst>
                                      </p:cBhvr>
                                    </p:anim>
                                    <p:anim by="(#ppt_w*0.50)" calcmode="lin" valueType="num">
                                      <p:cBhvr>
                                        <p:cTn id="14" dur="500" decel="50000" autoRev="1" fill="hold">
                                          <p:stCondLst>
                                            <p:cond delay="0"/>
                                          </p:stCondLst>
                                        </p:cTn>
                                        <p:tgtEl>
                                          <p:spTgt spid="8"/>
                                        </p:tgtEl>
                                        <p:attrNameLst>
                                          <p:attrName>ppt_x</p:attrName>
                                        </p:attrNameLst>
                                      </p:cBhvr>
                                    </p:anim>
                                    <p:anim from="(-#ppt_h/2)" to="(#ppt_y)" calcmode="lin" valueType="num">
                                      <p:cBhvr>
                                        <p:cTn id="15" dur="1000" fill="hold">
                                          <p:stCondLst>
                                            <p:cond delay="0"/>
                                          </p:stCondLst>
                                        </p:cTn>
                                        <p:tgtEl>
                                          <p:spTgt spid="8"/>
                                        </p:tgtEl>
                                        <p:attrNameLst>
                                          <p:attrName>ppt_y</p:attrName>
                                        </p:attrNameLst>
                                      </p:cBhvr>
                                    </p:anim>
                                    <p:animRot by="21600000">
                                      <p:cBhvr>
                                        <p:cTn id="16" dur="1000"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FB8C3692-0839-4B5B-9433-03A486A3C906"/>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两学一做"/>
  <p:tag name="ISPRING_SCORM_ENDPOINT" val="&lt;endpoint&gt;&lt;enable&gt;0&lt;/enable&gt;&lt;lrs&gt;http://&lt;/lrs&gt;&lt;auth&gt;0&lt;/auth&gt;&lt;login&gt;&lt;/login&gt;&lt;password&gt;&lt;/password&gt;&lt;key&gt;&lt;/key&gt;&lt;name&gt;&lt;/name&gt;&lt;email&gt;&lt;/email&gt;&lt;/endpoint&gt;&#10;"/>
  <p:tag name="ISPRING_RESOURCE_PATHS_HASH_PRESENTER" val="6772ca845439f3575459a8b7119b7312e7df6"/>
</p:tagLst>
</file>

<file path=ppt/tags/tag2.xml><?xml version="1.0" encoding="utf-8"?>
<p:tagLst xmlns:a="http://schemas.openxmlformats.org/drawingml/2006/main" xmlns:r="http://schemas.openxmlformats.org/officeDocument/2006/relationships" xmlns:p="http://schemas.openxmlformats.org/presentationml/2006/main">
  <p:tag name="NORDRI TOOLS WATERMARK" val="d3mjqb4z"/>
</p:tagLst>
</file>

<file path=ppt/tags/tag3.xml><?xml version="1.0" encoding="utf-8"?>
<p:tagLst xmlns:a="http://schemas.openxmlformats.org/drawingml/2006/main" xmlns:r="http://schemas.openxmlformats.org/officeDocument/2006/relationships" xmlns:p="http://schemas.openxmlformats.org/presentationml/2006/main">
  <p:tag name="NORDRI TOOLS WATERMARK" val="d3mjqb4z"/>
</p:tagLst>
</file>

<file path=ppt/tags/tag4.xml><?xml version="1.0" encoding="utf-8"?>
<p:tagLst xmlns:a="http://schemas.openxmlformats.org/drawingml/2006/main" xmlns:r="http://schemas.openxmlformats.org/officeDocument/2006/relationships" xmlns:p="http://schemas.openxmlformats.org/presentationml/2006/main">
  <p:tag name="NORDRI TOOLS WATERMARK" val="d3mjqb4z"/>
</p:tagLst>
</file>

<file path=ppt/tags/tag5.xml><?xml version="1.0" encoding="utf-8"?>
<p:tagLst xmlns:a="http://schemas.openxmlformats.org/drawingml/2006/main" xmlns:r="http://schemas.openxmlformats.org/officeDocument/2006/relationships" xmlns:p="http://schemas.openxmlformats.org/presentationml/2006/main">
  <p:tag name="NORDRI TOOLS WATERMARK" val="d3mjqb4z"/>
</p:tagLst>
</file>

<file path=ppt/tags/tag6.xml><?xml version="1.0" encoding="utf-8"?>
<p:tagLst xmlns:a="http://schemas.openxmlformats.org/drawingml/2006/main" xmlns:r="http://schemas.openxmlformats.org/officeDocument/2006/relationships" xmlns:p="http://schemas.openxmlformats.org/presentationml/2006/main">
  <p:tag name="NORDRI TOOLS WATERMARK" val="d3mjqb4z"/>
</p:tagLst>
</file>

<file path=ppt/tags/tag7.xml><?xml version="1.0" encoding="utf-8"?>
<p:tagLst xmlns:a="http://schemas.openxmlformats.org/drawingml/2006/main" xmlns:r="http://schemas.openxmlformats.org/officeDocument/2006/relationships" xmlns:p="http://schemas.openxmlformats.org/presentationml/2006/main">
  <p:tag name="NORDRI TOOLS WATERMARK" val="d3mjqb4z"/>
</p:tagLst>
</file>

<file path=ppt/tags/tag8.xml><?xml version="1.0" encoding="utf-8"?>
<p:tagLst xmlns:a="http://schemas.openxmlformats.org/drawingml/2006/main" xmlns:r="http://schemas.openxmlformats.org/officeDocument/2006/relationships" xmlns:p="http://schemas.openxmlformats.org/presentationml/2006/main">
  <p:tag name="NORDRI TOOLS WATERMARK" val="d3mjqb4z"/>
</p:tagLst>
</file>

<file path=ppt/tags/tag9.xml><?xml version="1.0" encoding="utf-8"?>
<p:tagLst xmlns:a="http://schemas.openxmlformats.org/drawingml/2006/main" xmlns:r="http://schemas.openxmlformats.org/officeDocument/2006/relationships" xmlns:p="http://schemas.openxmlformats.org/presentationml/2006/main">
  <p:tag name="NORDRI TOOLS WATERMARK" val="d3mjqb4z"/>
</p:tagLst>
</file>

<file path=ppt/tags/tag10.xml><?xml version="1.0" encoding="utf-8"?>
<p:tagLst xmlns:a="http://schemas.openxmlformats.org/drawingml/2006/main" xmlns:r="http://schemas.openxmlformats.org/officeDocument/2006/relationships" xmlns:p="http://schemas.openxmlformats.org/presentationml/2006/main">
  <p:tag name="NORDRI TOOLS WATERMARK" val="d3mjqb4z"/>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311</TotalTime>
  <Words>2558</Words>
  <Application>Microsoft Office PowerPoint</Application>
  <PresentationFormat>自定义</PresentationFormat>
  <Paragraphs>322</Paragraphs>
  <Slides>36</Slides>
  <Notes>36</Notes>
  <HiddenSlides>0</HiddenSlides>
  <MMClips>1</MMClips>
  <ScaleCrop>false</ScaleCrop>
  <HeadingPairs>
    <vt:vector size="4" baseType="variant">
      <vt:variant>
        <vt:lpstr>主题</vt:lpstr>
      </vt:variant>
      <vt:variant>
        <vt:i4>1</vt:i4>
      </vt:variant>
      <vt:variant>
        <vt:lpstr>幻灯片标题</vt:lpstr>
      </vt:variant>
      <vt:variant>
        <vt:i4>36</vt:i4>
      </vt:variant>
    </vt:vector>
  </HeadingPairs>
  <TitlesOfParts>
    <vt:vector size="3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 R 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两学一做</dc:title>
  <dc:creator>Administrator</dc:creator>
  <cp:lastModifiedBy>拉普耶鲁</cp:lastModifiedBy>
  <cp:revision>113</cp:revision>
  <dcterms:created xsi:type="dcterms:W3CDTF">2016-05-20T04:43:00Z</dcterms:created>
  <dcterms:modified xsi:type="dcterms:W3CDTF">2018-03-06T03:07:31Z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2052-10.1.0.6028</vt:lpwstr>
  </property>
</Properties>
</file>