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2.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3.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34.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rts/chart8.xml" ContentType="application/vnd.openxmlformats-officedocument.drawingml.chart+xml"/>
  <Override PartName="/ppt/theme/themeOverride8.xml" ContentType="application/vnd.openxmlformats-officedocument.themeOverride+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257" r:id="rId3"/>
    <p:sldId id="260" r:id="rId4"/>
    <p:sldId id="262" r:id="rId5"/>
    <p:sldId id="261" r:id="rId6"/>
    <p:sldId id="266" r:id="rId7"/>
    <p:sldId id="267" r:id="rId8"/>
    <p:sldId id="268" r:id="rId9"/>
    <p:sldId id="269" r:id="rId10"/>
    <p:sldId id="270" r:id="rId11"/>
    <p:sldId id="271" r:id="rId12"/>
    <p:sldId id="272" r:id="rId13"/>
    <p:sldId id="273" r:id="rId14"/>
    <p:sldId id="274" r:id="rId15"/>
    <p:sldId id="263" r:id="rId16"/>
    <p:sldId id="275" r:id="rId17"/>
    <p:sldId id="276" r:id="rId18"/>
    <p:sldId id="277" r:id="rId19"/>
    <p:sldId id="280" r:id="rId20"/>
    <p:sldId id="281" r:id="rId21"/>
    <p:sldId id="278" r:id="rId22"/>
    <p:sldId id="283" r:id="rId23"/>
    <p:sldId id="287" r:id="rId24"/>
    <p:sldId id="284" r:id="rId25"/>
    <p:sldId id="285" r:id="rId26"/>
    <p:sldId id="286" r:id="rId27"/>
    <p:sldId id="288" r:id="rId28"/>
    <p:sldId id="289" r:id="rId29"/>
    <p:sldId id="290" r:id="rId30"/>
    <p:sldId id="306" r:id="rId31"/>
    <p:sldId id="291" r:id="rId32"/>
    <p:sldId id="292" r:id="rId33"/>
    <p:sldId id="293" r:id="rId34"/>
    <p:sldId id="307" r:id="rId35"/>
    <p:sldId id="294" r:id="rId36"/>
    <p:sldId id="295" r:id="rId37"/>
    <p:sldId id="296" r:id="rId38"/>
    <p:sldId id="264" r:id="rId39"/>
    <p:sldId id="282" r:id="rId40"/>
    <p:sldId id="297" r:id="rId41"/>
    <p:sldId id="298" r:id="rId42"/>
    <p:sldId id="299" r:id="rId43"/>
    <p:sldId id="300" r:id="rId44"/>
    <p:sldId id="265" r:id="rId45"/>
    <p:sldId id="279" r:id="rId46"/>
    <p:sldId id="301" r:id="rId47"/>
    <p:sldId id="302" r:id="rId48"/>
    <p:sldId id="303" r:id="rId49"/>
    <p:sldId id="304" r:id="rId50"/>
    <p:sldId id="305" r:id="rId51"/>
  </p:sldIdLst>
  <p:sldSz cx="9144000" cy="5143500" type="screen16x9"/>
  <p:notesSz cx="6858000" cy="9144000"/>
  <p:custDataLst>
    <p:tags r:id="rId5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902" autoAdjust="0"/>
  </p:normalViewPr>
  <p:slideViewPr>
    <p:cSldViewPr>
      <p:cViewPr varScale="1">
        <p:scale>
          <a:sx n="146" d="100"/>
          <a:sy n="146" d="100"/>
        </p:scale>
        <p:origin x="-588"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0138325475405202E-2"/>
          <c:y val="3.564582087834671E-2"/>
          <c:w val="0.9545063442684828"/>
          <c:h val="0.69441376148123313"/>
        </c:manualLayout>
      </c:layout>
      <c:lineChart>
        <c:grouping val="standard"/>
        <c:varyColors val="0"/>
        <c:ser>
          <c:idx val="0"/>
          <c:order val="0"/>
          <c:tx>
            <c:strRef>
              <c:f>Sheet1!$B$1</c:f>
              <c:strCache>
                <c:ptCount val="1"/>
                <c:pt idx="0">
                  <c:v>Series 1</c:v>
                </c:pt>
              </c:strCache>
            </c:strRef>
          </c:tx>
          <c:spPr>
            <a:ln w="50800" cap="rnd">
              <a:solidFill>
                <a:sysClr val="window" lastClr="FFFFFF">
                  <a:lumMod val="85000"/>
                  <a:alpha val="21000"/>
                </a:sysClr>
              </a:solidFill>
              <a:round/>
            </a:ln>
            <a:effectLst/>
          </c:spPr>
          <c:marker>
            <c:symbol val="circle"/>
            <c:size val="8"/>
            <c:spPr>
              <a:solidFill>
                <a:schemeClr val="bg1"/>
              </a:solidFill>
              <a:ln w="50800">
                <a:solidFill>
                  <a:sysClr val="window" lastClr="FFFFFF">
                    <a:lumMod val="85000"/>
                  </a:sysClr>
                </a:solidFill>
              </a:ln>
              <a:effectLst/>
            </c:spPr>
          </c:marker>
          <c:cat>
            <c:strRef>
              <c:f>Sheet1!$A$2:$A$6</c:f>
              <c:strCache>
                <c:ptCount val="5"/>
                <c:pt idx="0">
                  <c:v>Product One</c:v>
                </c:pt>
                <c:pt idx="1">
                  <c:v>Product Two</c:v>
                </c:pt>
                <c:pt idx="2">
                  <c:v>Product Three</c:v>
                </c:pt>
                <c:pt idx="3">
                  <c:v>Product Four</c:v>
                </c:pt>
                <c:pt idx="4">
                  <c:v>Product Five</c:v>
                </c:pt>
              </c:strCache>
            </c:strRef>
          </c:cat>
          <c:val>
            <c:numRef>
              <c:f>Sheet1!$B$2:$B$6</c:f>
              <c:numCache>
                <c:formatCode>General</c:formatCode>
                <c:ptCount val="5"/>
                <c:pt idx="0">
                  <c:v>200</c:v>
                </c:pt>
                <c:pt idx="1">
                  <c:v>250</c:v>
                </c:pt>
                <c:pt idx="2">
                  <c:v>270</c:v>
                </c:pt>
                <c:pt idx="3">
                  <c:v>350</c:v>
                </c:pt>
                <c:pt idx="4">
                  <c:v>390</c:v>
                </c:pt>
              </c:numCache>
            </c:numRef>
          </c:val>
          <c:smooth val="0"/>
        </c:ser>
        <c:ser>
          <c:idx val="1"/>
          <c:order val="1"/>
          <c:tx>
            <c:strRef>
              <c:f>Sheet1!$C$1</c:f>
              <c:strCache>
                <c:ptCount val="1"/>
                <c:pt idx="0">
                  <c:v>Series 2</c:v>
                </c:pt>
              </c:strCache>
            </c:strRef>
          </c:tx>
          <c:spPr>
            <a:ln w="50800" cap="rnd">
              <a:solidFill>
                <a:sysClr val="window" lastClr="FFFFFF">
                  <a:alpha val="33000"/>
                </a:sysClr>
              </a:solidFill>
              <a:round/>
            </a:ln>
            <a:effectLst/>
          </c:spPr>
          <c:marker>
            <c:symbol val="circle"/>
            <c:size val="8"/>
            <c:spPr>
              <a:solidFill>
                <a:sysClr val="window" lastClr="FFFFFF">
                  <a:lumMod val="85000"/>
                </a:sysClr>
              </a:solidFill>
              <a:ln w="50800">
                <a:solidFill>
                  <a:sysClr val="window" lastClr="FFFFFF"/>
                </a:solidFill>
              </a:ln>
              <a:effectLst/>
            </c:spPr>
          </c:marker>
          <c:cat>
            <c:strRef>
              <c:f>Sheet1!$A$2:$A$6</c:f>
              <c:strCache>
                <c:ptCount val="5"/>
                <c:pt idx="0">
                  <c:v>Product One</c:v>
                </c:pt>
                <c:pt idx="1">
                  <c:v>Product Two</c:v>
                </c:pt>
                <c:pt idx="2">
                  <c:v>Product Three</c:v>
                </c:pt>
                <c:pt idx="3">
                  <c:v>Product Four</c:v>
                </c:pt>
                <c:pt idx="4">
                  <c:v>Product Five</c:v>
                </c:pt>
              </c:strCache>
            </c:strRef>
          </c:cat>
          <c:val>
            <c:numRef>
              <c:f>Sheet1!$C$2:$C$6</c:f>
              <c:numCache>
                <c:formatCode>General</c:formatCode>
                <c:ptCount val="5"/>
                <c:pt idx="0">
                  <c:v>125</c:v>
                </c:pt>
                <c:pt idx="1">
                  <c:v>360</c:v>
                </c:pt>
                <c:pt idx="2">
                  <c:v>180</c:v>
                </c:pt>
                <c:pt idx="3">
                  <c:v>280</c:v>
                </c:pt>
                <c:pt idx="4">
                  <c:v>530</c:v>
                </c:pt>
              </c:numCache>
            </c:numRef>
          </c:val>
          <c:smooth val="0"/>
        </c:ser>
        <c:ser>
          <c:idx val="2"/>
          <c:order val="2"/>
          <c:tx>
            <c:strRef>
              <c:f>Sheet1!$D$1</c:f>
              <c:strCache>
                <c:ptCount val="1"/>
                <c:pt idx="0">
                  <c:v>Series 3</c:v>
                </c:pt>
              </c:strCache>
            </c:strRef>
          </c:tx>
          <c:spPr>
            <a:ln w="50800" cap="rnd">
              <a:solidFill>
                <a:srgbClr val="1F497D">
                  <a:lumMod val="20000"/>
                  <a:lumOff val="80000"/>
                  <a:alpha val="36000"/>
                </a:srgbClr>
              </a:solidFill>
              <a:round/>
            </a:ln>
            <a:effectLst/>
          </c:spPr>
          <c:marker>
            <c:symbol val="circle"/>
            <c:size val="8"/>
            <c:spPr>
              <a:solidFill>
                <a:schemeClr val="bg1"/>
              </a:solidFill>
              <a:ln w="50800">
                <a:solidFill>
                  <a:srgbClr val="1F497D">
                    <a:lumMod val="20000"/>
                    <a:lumOff val="80000"/>
                  </a:srgbClr>
                </a:solidFill>
              </a:ln>
              <a:effectLst/>
            </c:spPr>
          </c:marker>
          <c:cat>
            <c:strRef>
              <c:f>Sheet1!$A$2:$A$6</c:f>
              <c:strCache>
                <c:ptCount val="5"/>
                <c:pt idx="0">
                  <c:v>Product One</c:v>
                </c:pt>
                <c:pt idx="1">
                  <c:v>Product Two</c:v>
                </c:pt>
                <c:pt idx="2">
                  <c:v>Product Three</c:v>
                </c:pt>
                <c:pt idx="3">
                  <c:v>Product Four</c:v>
                </c:pt>
                <c:pt idx="4">
                  <c:v>Product Five</c:v>
                </c:pt>
              </c:strCache>
            </c:strRef>
          </c:cat>
          <c:val>
            <c:numRef>
              <c:f>Sheet1!$D$2:$D$6</c:f>
              <c:numCache>
                <c:formatCode>General</c:formatCode>
                <c:ptCount val="5"/>
                <c:pt idx="0">
                  <c:v>72</c:v>
                </c:pt>
                <c:pt idx="1">
                  <c:v>80</c:v>
                </c:pt>
                <c:pt idx="2">
                  <c:v>360</c:v>
                </c:pt>
                <c:pt idx="3">
                  <c:v>500</c:v>
                </c:pt>
                <c:pt idx="4">
                  <c:v>450</c:v>
                </c:pt>
              </c:numCache>
            </c:numRef>
          </c:val>
          <c:smooth val="0"/>
        </c:ser>
        <c:dLbls>
          <c:showLegendKey val="0"/>
          <c:showVal val="0"/>
          <c:showCatName val="0"/>
          <c:showSerName val="0"/>
          <c:showPercent val="0"/>
          <c:showBubbleSize val="0"/>
        </c:dLbls>
        <c:marker val="1"/>
        <c:smooth val="0"/>
        <c:axId val="415986816"/>
        <c:axId val="415988736"/>
      </c:lineChart>
      <c:catAx>
        <c:axId val="415986816"/>
        <c:scaling>
          <c:orientation val="minMax"/>
        </c:scaling>
        <c:delete val="0"/>
        <c:axPos val="b"/>
        <c:numFmt formatCode="General" sourceLinked="1"/>
        <c:majorTickMark val="out"/>
        <c:minorTickMark val="none"/>
        <c:tickLblPos val="nextTo"/>
        <c:spPr>
          <a:noFill/>
          <a:ln w="9525" cap="flat" cmpd="sng" algn="ctr">
            <a:solidFill>
              <a:sysClr val="windowText" lastClr="000000">
                <a:lumMod val="15000"/>
                <a:lumOff val="85000"/>
                <a:alpha val="32000"/>
              </a:sysClr>
            </a:solidFill>
            <a:round/>
          </a:ln>
          <a:effectLst/>
        </c:spPr>
        <c:txPr>
          <a:bodyPr rot="-60000000" vert="horz"/>
          <a:lstStyle/>
          <a:p>
            <a:pPr>
              <a:defRPr>
                <a:solidFill>
                  <a:prstClr val="white">
                    <a:alpha val="12000"/>
                  </a:prstClr>
                </a:solidFill>
                <a:latin typeface="微软雅黑" pitchFamily="34" charset="-122"/>
                <a:ea typeface="微软雅黑" pitchFamily="34" charset="-122"/>
              </a:defRPr>
            </a:pPr>
            <a:endParaRPr lang="zh-CN"/>
          </a:p>
        </c:txPr>
        <c:crossAx val="415988736"/>
        <c:crosses val="autoZero"/>
        <c:auto val="1"/>
        <c:lblAlgn val="ctr"/>
        <c:lblOffset val="100"/>
        <c:noMultiLvlLbl val="0"/>
      </c:catAx>
      <c:valAx>
        <c:axId val="415988736"/>
        <c:scaling>
          <c:orientation val="minMax"/>
        </c:scaling>
        <c:delete val="0"/>
        <c:axPos val="l"/>
        <c:majorGridlines>
          <c:spPr>
            <a:ln w="9525" cap="flat" cmpd="sng" algn="ctr">
              <a:solidFill>
                <a:sysClr val="window" lastClr="FFFFFF">
                  <a:lumMod val="95000"/>
                  <a:alpha val="18000"/>
                </a:sysClr>
              </a:solidFill>
              <a:round/>
            </a:ln>
            <a:effectLst/>
          </c:spPr>
        </c:majorGridlines>
        <c:numFmt formatCode="General" sourceLinked="1"/>
        <c:majorTickMark val="out"/>
        <c:minorTickMark val="none"/>
        <c:tickLblPos val="nextTo"/>
        <c:spPr>
          <a:noFill/>
          <a:ln>
            <a:noFill/>
          </a:ln>
          <a:effectLst/>
        </c:spPr>
        <c:txPr>
          <a:bodyPr rot="-60000000" vert="horz"/>
          <a:lstStyle/>
          <a:p>
            <a:pPr>
              <a:defRPr>
                <a:solidFill>
                  <a:prstClr val="white">
                    <a:alpha val="13000"/>
                  </a:prstClr>
                </a:solidFill>
                <a:latin typeface="微软雅黑" pitchFamily="34" charset="-122"/>
                <a:ea typeface="微软雅黑" pitchFamily="34" charset="-122"/>
              </a:defRPr>
            </a:pPr>
            <a:endParaRPr lang="zh-CN"/>
          </a:p>
        </c:txPr>
        <c:crossAx val="415986816"/>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bg1"/>
          </a:solidFill>
        </a:defRPr>
      </a:pPr>
      <a:endParaRPr lang="zh-CN"/>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0138325475405202E-2"/>
          <c:y val="3.564582087834671E-2"/>
          <c:w val="0.9545063442684828"/>
          <c:h val="0.69441376148123313"/>
        </c:manualLayout>
      </c:layout>
      <c:lineChart>
        <c:grouping val="standard"/>
        <c:varyColors val="0"/>
        <c:ser>
          <c:idx val="0"/>
          <c:order val="0"/>
          <c:tx>
            <c:strRef>
              <c:f>Sheet1!$B$1</c:f>
              <c:strCache>
                <c:ptCount val="1"/>
                <c:pt idx="0">
                  <c:v>Series 1</c:v>
                </c:pt>
              </c:strCache>
            </c:strRef>
          </c:tx>
          <c:spPr>
            <a:ln w="50800" cap="rnd">
              <a:solidFill>
                <a:sysClr val="window" lastClr="FFFFFF">
                  <a:alpha val="9000"/>
                </a:sysClr>
              </a:solidFill>
              <a:round/>
            </a:ln>
            <a:effectLst/>
          </c:spPr>
          <c:marker>
            <c:symbol val="circle"/>
            <c:size val="8"/>
            <c:spPr>
              <a:solidFill>
                <a:sysClr val="window" lastClr="FFFFFF">
                  <a:alpha val="10000"/>
                </a:sysClr>
              </a:solidFill>
              <a:ln w="50800">
                <a:solidFill>
                  <a:sysClr val="window" lastClr="FFFFFF">
                    <a:alpha val="13000"/>
                  </a:sysClr>
                </a:solidFill>
              </a:ln>
              <a:effectLst/>
            </c:spPr>
          </c:marker>
          <c:cat>
            <c:strRef>
              <c:f>Sheet1!$A$2:$A$11</c:f>
              <c:strCache>
                <c:ptCount val="10"/>
                <c:pt idx="0">
                  <c:v>One</c:v>
                </c:pt>
                <c:pt idx="1">
                  <c:v>Two</c:v>
                </c:pt>
                <c:pt idx="2">
                  <c:v>Three</c:v>
                </c:pt>
                <c:pt idx="3">
                  <c:v>Four</c:v>
                </c:pt>
                <c:pt idx="4">
                  <c:v>Five</c:v>
                </c:pt>
                <c:pt idx="5">
                  <c:v>Six</c:v>
                </c:pt>
                <c:pt idx="6">
                  <c:v>Seven</c:v>
                </c:pt>
                <c:pt idx="7">
                  <c:v>Eight</c:v>
                </c:pt>
                <c:pt idx="8">
                  <c:v>Nine</c:v>
                </c:pt>
                <c:pt idx="9">
                  <c:v>Ten</c:v>
                </c:pt>
              </c:strCache>
            </c:strRef>
          </c:cat>
          <c:val>
            <c:numRef>
              <c:f>Sheet1!$B$2:$B$11</c:f>
              <c:numCache>
                <c:formatCode>General</c:formatCode>
                <c:ptCount val="10"/>
                <c:pt idx="0">
                  <c:v>8</c:v>
                </c:pt>
                <c:pt idx="1">
                  <c:v>9</c:v>
                </c:pt>
                <c:pt idx="2">
                  <c:v>25</c:v>
                </c:pt>
                <c:pt idx="3">
                  <c:v>20</c:v>
                </c:pt>
                <c:pt idx="4">
                  <c:v>39</c:v>
                </c:pt>
                <c:pt idx="5">
                  <c:v>45</c:v>
                </c:pt>
                <c:pt idx="6">
                  <c:v>31</c:v>
                </c:pt>
                <c:pt idx="7">
                  <c:v>35</c:v>
                </c:pt>
                <c:pt idx="8">
                  <c:v>53</c:v>
                </c:pt>
                <c:pt idx="9">
                  <c:v>55</c:v>
                </c:pt>
              </c:numCache>
            </c:numRef>
          </c:val>
          <c:smooth val="0"/>
        </c:ser>
        <c:dLbls>
          <c:showLegendKey val="0"/>
          <c:showVal val="0"/>
          <c:showCatName val="0"/>
          <c:showSerName val="0"/>
          <c:showPercent val="0"/>
          <c:showBubbleSize val="0"/>
        </c:dLbls>
        <c:marker val="1"/>
        <c:smooth val="0"/>
        <c:axId val="132683648"/>
        <c:axId val="132690688"/>
      </c:lineChart>
      <c:catAx>
        <c:axId val="132683648"/>
        <c:scaling>
          <c:orientation val="minMax"/>
        </c:scaling>
        <c:delete val="1"/>
        <c:axPos val="b"/>
        <c:numFmt formatCode="General" sourceLinked="1"/>
        <c:majorTickMark val="out"/>
        <c:minorTickMark val="none"/>
        <c:tickLblPos val="nextTo"/>
        <c:crossAx val="132690688"/>
        <c:crosses val="autoZero"/>
        <c:auto val="1"/>
        <c:lblAlgn val="ctr"/>
        <c:lblOffset val="100"/>
        <c:noMultiLvlLbl val="0"/>
      </c:catAx>
      <c:valAx>
        <c:axId val="132690688"/>
        <c:scaling>
          <c:orientation val="minMax"/>
        </c:scaling>
        <c:delete val="1"/>
        <c:axPos val="l"/>
        <c:majorGridlines>
          <c:spPr>
            <a:ln w="9525" cap="flat" cmpd="sng" algn="ctr">
              <a:solidFill>
                <a:sysClr val="window" lastClr="FFFFFF">
                  <a:lumMod val="95000"/>
                  <a:alpha val="15000"/>
                </a:sysClr>
              </a:solidFill>
              <a:round/>
            </a:ln>
            <a:effectLst/>
          </c:spPr>
        </c:majorGridlines>
        <c:numFmt formatCode="General" sourceLinked="1"/>
        <c:majorTickMark val="out"/>
        <c:minorTickMark val="none"/>
        <c:tickLblPos val="nextTo"/>
        <c:crossAx val="1326836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0138325475405202E-2"/>
          <c:y val="3.564582087834671E-2"/>
          <c:w val="0.9545063442684828"/>
          <c:h val="0.69441376148123313"/>
        </c:manualLayout>
      </c:layout>
      <c:lineChart>
        <c:grouping val="standard"/>
        <c:varyColors val="0"/>
        <c:ser>
          <c:idx val="0"/>
          <c:order val="0"/>
          <c:tx>
            <c:strRef>
              <c:f>Sheet1!$B$1</c:f>
              <c:strCache>
                <c:ptCount val="1"/>
                <c:pt idx="0">
                  <c:v>Series 1</c:v>
                </c:pt>
              </c:strCache>
            </c:strRef>
          </c:tx>
          <c:spPr>
            <a:ln w="50800" cap="rnd">
              <a:solidFill>
                <a:sysClr val="window" lastClr="FFFFFF">
                  <a:alpha val="6000"/>
                </a:sysClr>
              </a:solidFill>
              <a:round/>
            </a:ln>
            <a:effectLst/>
          </c:spPr>
          <c:marker>
            <c:symbol val="circle"/>
            <c:size val="8"/>
            <c:spPr>
              <a:solidFill>
                <a:sysClr val="window" lastClr="FFFFFF">
                  <a:alpha val="5000"/>
                </a:sysClr>
              </a:solidFill>
              <a:ln w="50800">
                <a:solidFill>
                  <a:sysClr val="window" lastClr="FFFFFF">
                    <a:alpha val="10000"/>
                  </a:sysClr>
                </a:solidFill>
              </a:ln>
              <a:effectLst/>
            </c:spPr>
          </c:marker>
          <c:cat>
            <c:strRef>
              <c:f>Sheet1!$A$2:$A$11</c:f>
              <c:strCache>
                <c:ptCount val="10"/>
                <c:pt idx="0">
                  <c:v>One</c:v>
                </c:pt>
                <c:pt idx="1">
                  <c:v>Two</c:v>
                </c:pt>
                <c:pt idx="2">
                  <c:v>Three</c:v>
                </c:pt>
                <c:pt idx="3">
                  <c:v>Four</c:v>
                </c:pt>
                <c:pt idx="4">
                  <c:v>Five</c:v>
                </c:pt>
                <c:pt idx="5">
                  <c:v>Six</c:v>
                </c:pt>
                <c:pt idx="6">
                  <c:v>Seven</c:v>
                </c:pt>
                <c:pt idx="7">
                  <c:v>Eight</c:v>
                </c:pt>
                <c:pt idx="8">
                  <c:v>Nine</c:v>
                </c:pt>
                <c:pt idx="9">
                  <c:v>Ten</c:v>
                </c:pt>
              </c:strCache>
            </c:strRef>
          </c:cat>
          <c:val>
            <c:numRef>
              <c:f>Sheet1!$B$2:$B$11</c:f>
              <c:numCache>
                <c:formatCode>General</c:formatCode>
                <c:ptCount val="10"/>
                <c:pt idx="0">
                  <c:v>8</c:v>
                </c:pt>
                <c:pt idx="1">
                  <c:v>9</c:v>
                </c:pt>
                <c:pt idx="2">
                  <c:v>25</c:v>
                </c:pt>
                <c:pt idx="3">
                  <c:v>20</c:v>
                </c:pt>
                <c:pt idx="4">
                  <c:v>39</c:v>
                </c:pt>
                <c:pt idx="5">
                  <c:v>45</c:v>
                </c:pt>
                <c:pt idx="6">
                  <c:v>31</c:v>
                </c:pt>
                <c:pt idx="7">
                  <c:v>35</c:v>
                </c:pt>
                <c:pt idx="8">
                  <c:v>53</c:v>
                </c:pt>
                <c:pt idx="9">
                  <c:v>55</c:v>
                </c:pt>
              </c:numCache>
            </c:numRef>
          </c:val>
          <c:smooth val="0"/>
        </c:ser>
        <c:dLbls>
          <c:showLegendKey val="0"/>
          <c:showVal val="0"/>
          <c:showCatName val="0"/>
          <c:showSerName val="0"/>
          <c:showPercent val="0"/>
          <c:showBubbleSize val="0"/>
        </c:dLbls>
        <c:marker val="1"/>
        <c:smooth val="0"/>
        <c:axId val="132692992"/>
        <c:axId val="132700032"/>
      </c:lineChart>
      <c:catAx>
        <c:axId val="132692992"/>
        <c:scaling>
          <c:orientation val="minMax"/>
        </c:scaling>
        <c:delete val="1"/>
        <c:axPos val="b"/>
        <c:numFmt formatCode="General" sourceLinked="1"/>
        <c:majorTickMark val="out"/>
        <c:minorTickMark val="none"/>
        <c:tickLblPos val="nextTo"/>
        <c:crossAx val="132700032"/>
        <c:crosses val="autoZero"/>
        <c:auto val="1"/>
        <c:lblAlgn val="ctr"/>
        <c:lblOffset val="100"/>
        <c:noMultiLvlLbl val="0"/>
      </c:catAx>
      <c:valAx>
        <c:axId val="132700032"/>
        <c:scaling>
          <c:orientation val="minMax"/>
        </c:scaling>
        <c:delete val="1"/>
        <c:axPos val="l"/>
        <c:majorGridlines>
          <c:spPr>
            <a:ln w="9525" cap="flat" cmpd="sng" algn="ctr">
              <a:solidFill>
                <a:sysClr val="window" lastClr="FFFFFF">
                  <a:lumMod val="95000"/>
                  <a:alpha val="15000"/>
                </a:sysClr>
              </a:solidFill>
              <a:round/>
            </a:ln>
            <a:effectLst/>
          </c:spPr>
        </c:majorGridlines>
        <c:numFmt formatCode="General" sourceLinked="1"/>
        <c:majorTickMark val="out"/>
        <c:minorTickMark val="none"/>
        <c:tickLblPos val="nextTo"/>
        <c:crossAx val="1326929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Analysis 01</c:v>
                </c:pt>
              </c:strCache>
            </c:strRef>
          </c:tx>
          <c:spPr>
            <a:solidFill>
              <a:schemeClr val="accent1"/>
            </a:solidFill>
            <a:ln>
              <a:noFill/>
            </a:ln>
            <a:effectLst/>
          </c:spPr>
          <c:invertIfNegative val="0"/>
          <c:dPt>
            <c:idx val="0"/>
            <c:invertIfNegative val="0"/>
            <c:bubble3D val="0"/>
            <c:spPr>
              <a:solidFill>
                <a:srgbClr val="0070C0"/>
              </a:solidFill>
              <a:ln>
                <a:noFill/>
              </a:ln>
              <a:effectLst/>
            </c:spPr>
          </c:dPt>
          <c:dPt>
            <c:idx val="1"/>
            <c:invertIfNegative val="0"/>
            <c:bubble3D val="0"/>
            <c:spPr>
              <a:solidFill>
                <a:srgbClr val="00B0F0"/>
              </a:solidFill>
              <a:ln>
                <a:noFill/>
              </a:ln>
              <a:effectLst/>
            </c:spPr>
          </c:dPt>
          <c:dPt>
            <c:idx val="2"/>
            <c:invertIfNegative val="0"/>
            <c:bubble3D val="0"/>
            <c:spPr>
              <a:solidFill>
                <a:srgbClr val="0070C0"/>
              </a:solidFill>
              <a:ln>
                <a:noFill/>
              </a:ln>
              <a:effectLst/>
            </c:spPr>
          </c:dPt>
          <c:dPt>
            <c:idx val="3"/>
            <c:invertIfNegative val="0"/>
            <c:bubble3D val="0"/>
            <c:spPr>
              <a:solidFill>
                <a:srgbClr val="00B0F0"/>
              </a:solidFill>
              <a:ln>
                <a:noFill/>
              </a:ln>
              <a:effectLst/>
            </c:spPr>
          </c:dPt>
          <c:dPt>
            <c:idx val="4"/>
            <c:invertIfNegative val="0"/>
            <c:bubble3D val="0"/>
            <c:spPr>
              <a:solidFill>
                <a:srgbClr val="0070C0"/>
              </a:solidFill>
              <a:ln>
                <a:noFill/>
              </a:ln>
              <a:effectLst/>
            </c:spPr>
          </c:dPt>
          <c:dPt>
            <c:idx val="5"/>
            <c:invertIfNegative val="0"/>
            <c:bubble3D val="0"/>
            <c:spPr>
              <a:solidFill>
                <a:srgbClr val="00B0F0"/>
              </a:solidFill>
              <a:ln>
                <a:noFill/>
              </a:ln>
              <a:effectLst/>
            </c:spPr>
          </c:dPt>
          <c:dPt>
            <c:idx val="6"/>
            <c:invertIfNegative val="0"/>
            <c:bubble3D val="0"/>
            <c:spPr>
              <a:solidFill>
                <a:srgbClr val="0070C0"/>
              </a:solidFill>
              <a:ln>
                <a:noFill/>
              </a:ln>
              <a:effectLst/>
            </c:spPr>
          </c:dPt>
          <c:dPt>
            <c:idx val="7"/>
            <c:invertIfNegative val="0"/>
            <c:bubble3D val="0"/>
            <c:spPr>
              <a:solidFill>
                <a:srgbClr val="00B0F0"/>
              </a:solidFill>
              <a:ln>
                <a:noFill/>
              </a:ln>
              <a:effectLst/>
            </c:spPr>
          </c:dPt>
          <c:dPt>
            <c:idx val="8"/>
            <c:invertIfNegative val="0"/>
            <c:bubble3D val="0"/>
            <c:spPr>
              <a:solidFill>
                <a:srgbClr val="0070C0"/>
              </a:solidFill>
              <a:ln>
                <a:noFill/>
              </a:ln>
              <a:effectLst/>
            </c:spPr>
          </c:dPt>
          <c:dLbls>
            <c:spPr>
              <a:noFill/>
              <a:ln>
                <a:noFill/>
              </a:ln>
              <a:effectLst/>
            </c:spPr>
            <c:txPr>
              <a:bodyPr rot="0" vert="horz"/>
              <a:lstStyle/>
              <a:p>
                <a:pPr>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Category 1</c:v>
                </c:pt>
                <c:pt idx="1">
                  <c:v>Category 2</c:v>
                </c:pt>
                <c:pt idx="2">
                  <c:v>Category 3</c:v>
                </c:pt>
                <c:pt idx="3">
                  <c:v>Category 4</c:v>
                </c:pt>
                <c:pt idx="4">
                  <c:v>Category 5</c:v>
                </c:pt>
                <c:pt idx="5">
                  <c:v>Category 6</c:v>
                </c:pt>
                <c:pt idx="6">
                  <c:v>Category 7</c:v>
                </c:pt>
                <c:pt idx="7">
                  <c:v>Category 8</c:v>
                </c:pt>
                <c:pt idx="8">
                  <c:v>Category 9</c:v>
                </c:pt>
              </c:strCache>
            </c:strRef>
          </c:cat>
          <c:val>
            <c:numRef>
              <c:f>Sheet1!$B$2:$B$10</c:f>
              <c:numCache>
                <c:formatCode>"$"#,##0_);[Red]\("$"#,##0\)</c:formatCode>
                <c:ptCount val="9"/>
                <c:pt idx="0">
                  <c:v>60000</c:v>
                </c:pt>
                <c:pt idx="1">
                  <c:v>50000</c:v>
                </c:pt>
                <c:pt idx="2">
                  <c:v>80000</c:v>
                </c:pt>
                <c:pt idx="3">
                  <c:v>50000</c:v>
                </c:pt>
                <c:pt idx="4">
                  <c:v>120000</c:v>
                </c:pt>
                <c:pt idx="5">
                  <c:v>50000</c:v>
                </c:pt>
                <c:pt idx="6">
                  <c:v>70000</c:v>
                </c:pt>
                <c:pt idx="7">
                  <c:v>120000</c:v>
                </c:pt>
                <c:pt idx="8">
                  <c:v>150000</c:v>
                </c:pt>
              </c:numCache>
            </c:numRef>
          </c:val>
        </c:ser>
        <c:dLbls>
          <c:dLblPos val="outEnd"/>
          <c:showLegendKey val="0"/>
          <c:showVal val="1"/>
          <c:showCatName val="0"/>
          <c:showSerName val="0"/>
          <c:showPercent val="0"/>
          <c:showBubbleSize val="0"/>
        </c:dLbls>
        <c:gapWidth val="60"/>
        <c:axId val="362315136"/>
        <c:axId val="362354560"/>
      </c:barChart>
      <c:catAx>
        <c:axId val="362315136"/>
        <c:scaling>
          <c:orientation val="minMax"/>
        </c:scaling>
        <c:delete val="1"/>
        <c:axPos val="b"/>
        <c:numFmt formatCode="General" sourceLinked="1"/>
        <c:majorTickMark val="none"/>
        <c:minorTickMark val="none"/>
        <c:tickLblPos val="nextTo"/>
        <c:crossAx val="362354560"/>
        <c:crosses val="autoZero"/>
        <c:auto val="1"/>
        <c:lblAlgn val="ctr"/>
        <c:lblOffset val="100"/>
        <c:noMultiLvlLbl val="0"/>
      </c:catAx>
      <c:valAx>
        <c:axId val="362354560"/>
        <c:scaling>
          <c:orientation val="minMax"/>
        </c:scaling>
        <c:delete val="1"/>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crossAx val="362315136"/>
        <c:crosses val="autoZero"/>
        <c:crossBetween val="between"/>
      </c:valAx>
      <c:spPr>
        <a:noFill/>
        <a:ln>
          <a:noFill/>
        </a:ln>
        <a:effectLst/>
      </c:spPr>
    </c:plotArea>
    <c:plotVisOnly val="1"/>
    <c:dispBlanksAs val="gap"/>
    <c:showDLblsOverMax val="0"/>
  </c:chart>
  <c:spPr>
    <a:noFill/>
    <a:ln>
      <a:noFill/>
    </a:ln>
    <a:effectLst/>
  </c:spPr>
  <c:txPr>
    <a:bodyPr/>
    <a:lstStyle/>
    <a:p>
      <a:pPr>
        <a:defRPr b="1">
          <a:latin typeface="+mn-ea"/>
          <a:ea typeface="+mn-ea"/>
        </a:defRPr>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0138325475405202E-2"/>
          <c:y val="3.564582087834671E-2"/>
          <c:w val="0.9545063442684828"/>
          <c:h val="0.69441376148123313"/>
        </c:manualLayout>
      </c:layout>
      <c:lineChart>
        <c:grouping val="standard"/>
        <c:varyColors val="0"/>
        <c:ser>
          <c:idx val="0"/>
          <c:order val="0"/>
          <c:tx>
            <c:strRef>
              <c:f>Sheet1!$B$1</c:f>
              <c:strCache>
                <c:ptCount val="1"/>
                <c:pt idx="0">
                  <c:v>Series 1</c:v>
                </c:pt>
              </c:strCache>
            </c:strRef>
          </c:tx>
          <c:spPr>
            <a:ln w="50800" cap="rnd">
              <a:solidFill>
                <a:srgbClr val="00B0F0"/>
              </a:solidFill>
              <a:round/>
            </a:ln>
            <a:effectLst/>
          </c:spPr>
          <c:marker>
            <c:symbol val="circle"/>
            <c:size val="8"/>
            <c:spPr>
              <a:solidFill>
                <a:schemeClr val="bg1"/>
              </a:solidFill>
              <a:ln w="50800">
                <a:solidFill>
                  <a:srgbClr val="00B0F0"/>
                </a:solidFill>
              </a:ln>
              <a:effectLst/>
            </c:spPr>
          </c:marker>
          <c:cat>
            <c:strRef>
              <c:f>Sheet1!$A$2:$A$6</c:f>
              <c:strCache>
                <c:ptCount val="5"/>
                <c:pt idx="0">
                  <c:v>Product One</c:v>
                </c:pt>
                <c:pt idx="1">
                  <c:v>Product Two</c:v>
                </c:pt>
                <c:pt idx="2">
                  <c:v>Product Three</c:v>
                </c:pt>
                <c:pt idx="3">
                  <c:v>Product Four</c:v>
                </c:pt>
                <c:pt idx="4">
                  <c:v>Product Five</c:v>
                </c:pt>
              </c:strCache>
            </c:strRef>
          </c:cat>
          <c:val>
            <c:numRef>
              <c:f>Sheet1!$B$2:$B$6</c:f>
              <c:numCache>
                <c:formatCode>General</c:formatCode>
                <c:ptCount val="5"/>
                <c:pt idx="0">
                  <c:v>200</c:v>
                </c:pt>
                <c:pt idx="1">
                  <c:v>250</c:v>
                </c:pt>
                <c:pt idx="2">
                  <c:v>270</c:v>
                </c:pt>
                <c:pt idx="3">
                  <c:v>350</c:v>
                </c:pt>
                <c:pt idx="4">
                  <c:v>390</c:v>
                </c:pt>
              </c:numCache>
            </c:numRef>
          </c:val>
          <c:smooth val="0"/>
        </c:ser>
        <c:ser>
          <c:idx val="1"/>
          <c:order val="1"/>
          <c:tx>
            <c:strRef>
              <c:f>Sheet1!$C$1</c:f>
              <c:strCache>
                <c:ptCount val="1"/>
                <c:pt idx="0">
                  <c:v>Series 2</c:v>
                </c:pt>
              </c:strCache>
            </c:strRef>
          </c:tx>
          <c:spPr>
            <a:ln w="50800" cap="rnd">
              <a:solidFill>
                <a:srgbClr val="0070C0"/>
              </a:solidFill>
              <a:round/>
            </a:ln>
            <a:effectLst/>
          </c:spPr>
          <c:marker>
            <c:symbol val="circle"/>
            <c:size val="8"/>
            <c:spPr>
              <a:solidFill>
                <a:schemeClr val="bg1"/>
              </a:solidFill>
              <a:ln w="50800">
                <a:solidFill>
                  <a:srgbClr val="0070C0"/>
                </a:solidFill>
              </a:ln>
              <a:effectLst/>
            </c:spPr>
          </c:marker>
          <c:cat>
            <c:strRef>
              <c:f>Sheet1!$A$2:$A$6</c:f>
              <c:strCache>
                <c:ptCount val="5"/>
                <c:pt idx="0">
                  <c:v>Product One</c:v>
                </c:pt>
                <c:pt idx="1">
                  <c:v>Product Two</c:v>
                </c:pt>
                <c:pt idx="2">
                  <c:v>Product Three</c:v>
                </c:pt>
                <c:pt idx="3">
                  <c:v>Product Four</c:v>
                </c:pt>
                <c:pt idx="4">
                  <c:v>Product Five</c:v>
                </c:pt>
              </c:strCache>
            </c:strRef>
          </c:cat>
          <c:val>
            <c:numRef>
              <c:f>Sheet1!$C$2:$C$6</c:f>
              <c:numCache>
                <c:formatCode>General</c:formatCode>
                <c:ptCount val="5"/>
                <c:pt idx="0">
                  <c:v>125</c:v>
                </c:pt>
                <c:pt idx="1">
                  <c:v>360</c:v>
                </c:pt>
                <c:pt idx="2">
                  <c:v>180</c:v>
                </c:pt>
                <c:pt idx="3">
                  <c:v>280</c:v>
                </c:pt>
                <c:pt idx="4">
                  <c:v>530</c:v>
                </c:pt>
              </c:numCache>
            </c:numRef>
          </c:val>
          <c:smooth val="0"/>
        </c:ser>
        <c:ser>
          <c:idx val="2"/>
          <c:order val="2"/>
          <c:tx>
            <c:strRef>
              <c:f>Sheet1!$D$1</c:f>
              <c:strCache>
                <c:ptCount val="1"/>
                <c:pt idx="0">
                  <c:v>Series 3</c:v>
                </c:pt>
              </c:strCache>
            </c:strRef>
          </c:tx>
          <c:spPr>
            <a:ln w="50800" cap="rnd">
              <a:solidFill>
                <a:sysClr val="windowText" lastClr="000000">
                  <a:lumMod val="50000"/>
                  <a:lumOff val="50000"/>
                </a:sysClr>
              </a:solidFill>
              <a:round/>
            </a:ln>
            <a:effectLst/>
          </c:spPr>
          <c:marker>
            <c:symbol val="circle"/>
            <c:size val="8"/>
            <c:spPr>
              <a:solidFill>
                <a:schemeClr val="bg1"/>
              </a:solidFill>
              <a:ln w="50800">
                <a:solidFill>
                  <a:sysClr val="windowText" lastClr="000000">
                    <a:lumMod val="50000"/>
                    <a:lumOff val="50000"/>
                  </a:sysClr>
                </a:solidFill>
              </a:ln>
              <a:effectLst/>
            </c:spPr>
          </c:marker>
          <c:cat>
            <c:strRef>
              <c:f>Sheet1!$A$2:$A$6</c:f>
              <c:strCache>
                <c:ptCount val="5"/>
                <c:pt idx="0">
                  <c:v>Product One</c:v>
                </c:pt>
                <c:pt idx="1">
                  <c:v>Product Two</c:v>
                </c:pt>
                <c:pt idx="2">
                  <c:v>Product Three</c:v>
                </c:pt>
                <c:pt idx="3">
                  <c:v>Product Four</c:v>
                </c:pt>
                <c:pt idx="4">
                  <c:v>Product Five</c:v>
                </c:pt>
              </c:strCache>
            </c:strRef>
          </c:cat>
          <c:val>
            <c:numRef>
              <c:f>Sheet1!$D$2:$D$6</c:f>
              <c:numCache>
                <c:formatCode>General</c:formatCode>
                <c:ptCount val="5"/>
                <c:pt idx="0">
                  <c:v>72</c:v>
                </c:pt>
                <c:pt idx="1">
                  <c:v>80</c:v>
                </c:pt>
                <c:pt idx="2">
                  <c:v>360</c:v>
                </c:pt>
                <c:pt idx="3">
                  <c:v>500</c:v>
                </c:pt>
                <c:pt idx="4">
                  <c:v>450</c:v>
                </c:pt>
              </c:numCache>
            </c:numRef>
          </c:val>
          <c:smooth val="0"/>
        </c:ser>
        <c:dLbls>
          <c:showLegendKey val="0"/>
          <c:showVal val="0"/>
          <c:showCatName val="0"/>
          <c:showSerName val="0"/>
          <c:showPercent val="0"/>
          <c:showBubbleSize val="0"/>
        </c:dLbls>
        <c:marker val="1"/>
        <c:smooth val="0"/>
        <c:axId val="254843904"/>
        <c:axId val="340192640"/>
      </c:lineChart>
      <c:catAx>
        <c:axId val="25484390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bg1">
                    <a:lumMod val="50000"/>
                  </a:schemeClr>
                </a:solidFill>
                <a:latin typeface="微软雅黑" pitchFamily="34" charset="-122"/>
                <a:ea typeface="微软雅黑" pitchFamily="34" charset="-122"/>
                <a:cs typeface="+mn-cs"/>
              </a:defRPr>
            </a:pPr>
            <a:endParaRPr lang="zh-CN"/>
          </a:p>
        </c:txPr>
        <c:crossAx val="340192640"/>
        <c:crosses val="autoZero"/>
        <c:auto val="1"/>
        <c:lblAlgn val="ctr"/>
        <c:lblOffset val="100"/>
        <c:noMultiLvlLbl val="0"/>
      </c:catAx>
      <c:valAx>
        <c:axId val="340192640"/>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微软雅黑" pitchFamily="34" charset="-122"/>
                <a:ea typeface="微软雅黑" pitchFamily="34" charset="-122"/>
                <a:cs typeface="+mn-cs"/>
              </a:defRPr>
            </a:pPr>
            <a:endParaRPr lang="zh-CN"/>
          </a:p>
        </c:txPr>
        <c:crossAx val="2548439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系列 1</c:v>
                </c:pt>
              </c:strCache>
            </c:strRef>
          </c:tx>
          <c:spPr>
            <a:solidFill>
              <a:srgbClr val="0070C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cat>
            <c:strRef>
              <c:f>Sheet1!$A$2:$A$6</c:f>
              <c:strCache>
                <c:ptCount val="5"/>
                <c:pt idx="0">
                  <c:v>A</c:v>
                </c:pt>
                <c:pt idx="1">
                  <c:v>B</c:v>
                </c:pt>
                <c:pt idx="2">
                  <c:v>C</c:v>
                </c:pt>
                <c:pt idx="3">
                  <c:v>D</c:v>
                </c:pt>
                <c:pt idx="4">
                  <c:v>E</c:v>
                </c:pt>
              </c:strCache>
            </c:strRef>
          </c:cat>
          <c:val>
            <c:numRef>
              <c:f>Sheet1!$B$2:$B$6</c:f>
              <c:numCache>
                <c:formatCode>General</c:formatCode>
                <c:ptCount val="5"/>
                <c:pt idx="0">
                  <c:v>430</c:v>
                </c:pt>
                <c:pt idx="1">
                  <c:v>688</c:v>
                </c:pt>
                <c:pt idx="2">
                  <c:v>389</c:v>
                </c:pt>
                <c:pt idx="3">
                  <c:v>650</c:v>
                </c:pt>
                <c:pt idx="4">
                  <c:v>910</c:v>
                </c:pt>
              </c:numCache>
            </c:numRef>
          </c:val>
        </c:ser>
        <c:dLbls>
          <c:showLegendKey val="0"/>
          <c:showVal val="0"/>
          <c:showCatName val="0"/>
          <c:showSerName val="0"/>
          <c:showPercent val="0"/>
          <c:showBubbleSize val="0"/>
        </c:dLbls>
        <c:gapWidth val="150"/>
        <c:overlap val="100"/>
        <c:axId val="415749248"/>
        <c:axId val="415750784"/>
      </c:barChart>
      <c:catAx>
        <c:axId val="415749248"/>
        <c:scaling>
          <c:orientation val="minMax"/>
        </c:scaling>
        <c:delete val="0"/>
        <c:axPos val="b"/>
        <c:majorTickMark val="out"/>
        <c:minorTickMark val="none"/>
        <c:tickLblPos val="nextTo"/>
        <c:spPr>
          <a:ln>
            <a:solidFill>
              <a:schemeClr val="bg1">
                <a:lumMod val="65000"/>
              </a:schemeClr>
            </a:solidFill>
          </a:ln>
        </c:spPr>
        <c:txPr>
          <a:bodyPr/>
          <a:lstStyle/>
          <a:p>
            <a:pPr>
              <a:defRPr sz="1000">
                <a:solidFill>
                  <a:schemeClr val="tx1">
                    <a:lumMod val="50000"/>
                    <a:lumOff val="50000"/>
                  </a:schemeClr>
                </a:solidFill>
                <a:latin typeface="微软雅黑" pitchFamily="34" charset="-122"/>
                <a:ea typeface="微软雅黑" pitchFamily="34" charset="-122"/>
              </a:defRPr>
            </a:pPr>
            <a:endParaRPr lang="zh-CN"/>
          </a:p>
        </c:txPr>
        <c:crossAx val="415750784"/>
        <c:crosses val="autoZero"/>
        <c:auto val="1"/>
        <c:lblAlgn val="ctr"/>
        <c:lblOffset val="100"/>
        <c:noMultiLvlLbl val="0"/>
      </c:catAx>
      <c:valAx>
        <c:axId val="415750784"/>
        <c:scaling>
          <c:orientation val="minMax"/>
        </c:scaling>
        <c:delete val="0"/>
        <c:axPos val="l"/>
        <c:majorGridlines>
          <c:spPr>
            <a:ln>
              <a:noFill/>
            </a:ln>
          </c:spPr>
        </c:majorGridlines>
        <c:numFmt formatCode="General" sourceLinked="1"/>
        <c:majorTickMark val="out"/>
        <c:minorTickMark val="none"/>
        <c:tickLblPos val="nextTo"/>
        <c:spPr>
          <a:ln>
            <a:solidFill>
              <a:schemeClr val="bg1">
                <a:lumMod val="65000"/>
              </a:schemeClr>
            </a:solidFill>
          </a:ln>
        </c:spPr>
        <c:txPr>
          <a:bodyPr/>
          <a:lstStyle/>
          <a:p>
            <a:pPr>
              <a:defRPr sz="1000">
                <a:solidFill>
                  <a:schemeClr val="tx1">
                    <a:lumMod val="50000"/>
                    <a:lumOff val="50000"/>
                  </a:schemeClr>
                </a:solidFill>
                <a:latin typeface="微软雅黑" pitchFamily="34" charset="-122"/>
                <a:ea typeface="微软雅黑" pitchFamily="34" charset="-122"/>
              </a:defRPr>
            </a:pPr>
            <a:endParaRPr lang="zh-CN"/>
          </a:p>
        </c:txPr>
        <c:crossAx val="415749248"/>
        <c:crosses val="autoZero"/>
        <c:crossBetween val="between"/>
      </c:valAx>
    </c:plotArea>
    <c:plotVisOnly val="1"/>
    <c:dispBlanksAs val="gap"/>
    <c:showDLblsOverMax val="0"/>
  </c:chart>
  <c:txPr>
    <a:bodyPr/>
    <a:lstStyle/>
    <a:p>
      <a:pPr>
        <a:defRPr sz="1800"/>
      </a:pPr>
      <a:endParaRPr lang="zh-CN"/>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系列 1</c:v>
                </c:pt>
              </c:strCache>
            </c:strRef>
          </c:tx>
          <c:spPr>
            <a:solidFill>
              <a:srgbClr val="00B0F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cat>
            <c:strRef>
              <c:f>Sheet1!$A$2:$A$6</c:f>
              <c:strCache>
                <c:ptCount val="5"/>
                <c:pt idx="0">
                  <c:v>A</c:v>
                </c:pt>
                <c:pt idx="1">
                  <c:v>B</c:v>
                </c:pt>
                <c:pt idx="2">
                  <c:v>C</c:v>
                </c:pt>
                <c:pt idx="3">
                  <c:v>D</c:v>
                </c:pt>
                <c:pt idx="4">
                  <c:v>E</c:v>
                </c:pt>
              </c:strCache>
            </c:strRef>
          </c:cat>
          <c:val>
            <c:numRef>
              <c:f>Sheet1!$B$2:$B$6</c:f>
              <c:numCache>
                <c:formatCode>General</c:formatCode>
                <c:ptCount val="5"/>
                <c:pt idx="0">
                  <c:v>528</c:v>
                </c:pt>
                <c:pt idx="1">
                  <c:v>253</c:v>
                </c:pt>
                <c:pt idx="2">
                  <c:v>430</c:v>
                </c:pt>
                <c:pt idx="3">
                  <c:v>571</c:v>
                </c:pt>
                <c:pt idx="4">
                  <c:v>757</c:v>
                </c:pt>
              </c:numCache>
            </c:numRef>
          </c:val>
        </c:ser>
        <c:dLbls>
          <c:showLegendKey val="0"/>
          <c:showVal val="0"/>
          <c:showCatName val="0"/>
          <c:showSerName val="0"/>
          <c:showPercent val="0"/>
          <c:showBubbleSize val="0"/>
        </c:dLbls>
        <c:gapWidth val="150"/>
        <c:overlap val="100"/>
        <c:axId val="416118656"/>
        <c:axId val="416120192"/>
      </c:barChart>
      <c:catAx>
        <c:axId val="416118656"/>
        <c:scaling>
          <c:orientation val="minMax"/>
        </c:scaling>
        <c:delete val="0"/>
        <c:axPos val="b"/>
        <c:majorTickMark val="out"/>
        <c:minorTickMark val="none"/>
        <c:tickLblPos val="nextTo"/>
        <c:spPr>
          <a:ln>
            <a:solidFill>
              <a:schemeClr val="bg1">
                <a:lumMod val="65000"/>
              </a:schemeClr>
            </a:solidFill>
          </a:ln>
        </c:spPr>
        <c:txPr>
          <a:bodyPr/>
          <a:lstStyle/>
          <a:p>
            <a:pPr>
              <a:defRPr sz="1000">
                <a:solidFill>
                  <a:schemeClr val="tx1">
                    <a:lumMod val="50000"/>
                    <a:lumOff val="50000"/>
                  </a:schemeClr>
                </a:solidFill>
                <a:latin typeface="微软雅黑" pitchFamily="34" charset="-122"/>
                <a:ea typeface="微软雅黑" pitchFamily="34" charset="-122"/>
              </a:defRPr>
            </a:pPr>
            <a:endParaRPr lang="zh-CN"/>
          </a:p>
        </c:txPr>
        <c:crossAx val="416120192"/>
        <c:crosses val="autoZero"/>
        <c:auto val="1"/>
        <c:lblAlgn val="ctr"/>
        <c:lblOffset val="100"/>
        <c:noMultiLvlLbl val="0"/>
      </c:catAx>
      <c:valAx>
        <c:axId val="416120192"/>
        <c:scaling>
          <c:orientation val="minMax"/>
        </c:scaling>
        <c:delete val="0"/>
        <c:axPos val="l"/>
        <c:majorGridlines>
          <c:spPr>
            <a:ln>
              <a:noFill/>
            </a:ln>
          </c:spPr>
        </c:majorGridlines>
        <c:numFmt formatCode="General" sourceLinked="1"/>
        <c:majorTickMark val="out"/>
        <c:minorTickMark val="none"/>
        <c:tickLblPos val="nextTo"/>
        <c:spPr>
          <a:ln>
            <a:solidFill>
              <a:schemeClr val="bg1">
                <a:lumMod val="65000"/>
              </a:schemeClr>
            </a:solidFill>
          </a:ln>
        </c:spPr>
        <c:txPr>
          <a:bodyPr/>
          <a:lstStyle/>
          <a:p>
            <a:pPr>
              <a:defRPr sz="1000">
                <a:solidFill>
                  <a:schemeClr val="tx1">
                    <a:lumMod val="50000"/>
                    <a:lumOff val="50000"/>
                  </a:schemeClr>
                </a:solidFill>
                <a:latin typeface="微软雅黑" pitchFamily="34" charset="-122"/>
                <a:ea typeface="微软雅黑" pitchFamily="34" charset="-122"/>
              </a:defRPr>
            </a:pPr>
            <a:endParaRPr lang="zh-CN"/>
          </a:p>
        </c:txPr>
        <c:crossAx val="416118656"/>
        <c:crosses val="autoZero"/>
        <c:crossBetween val="between"/>
      </c:valAx>
    </c:plotArea>
    <c:plotVisOnly val="1"/>
    <c:dispBlanksAs val="gap"/>
    <c:showDLblsOverMax val="0"/>
  </c:chart>
  <c:txPr>
    <a:bodyPr/>
    <a:lstStyle/>
    <a:p>
      <a:pPr>
        <a:defRPr sz="1800"/>
      </a:pPr>
      <a:endParaRPr lang="zh-CN"/>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0138325475405202E-2"/>
          <c:y val="3.564582087834671E-2"/>
          <c:w val="0.9545063442684828"/>
          <c:h val="0.69441376148123313"/>
        </c:manualLayout>
      </c:layout>
      <c:lineChart>
        <c:grouping val="standard"/>
        <c:varyColors val="0"/>
        <c:ser>
          <c:idx val="0"/>
          <c:order val="0"/>
          <c:tx>
            <c:strRef>
              <c:f>Sheet1!$B$1</c:f>
              <c:strCache>
                <c:ptCount val="1"/>
                <c:pt idx="0">
                  <c:v>Series 1</c:v>
                </c:pt>
              </c:strCache>
            </c:strRef>
          </c:tx>
          <c:spPr>
            <a:ln w="50800" cap="rnd">
              <a:solidFill>
                <a:sysClr val="window" lastClr="FFFFFF">
                  <a:lumMod val="85000"/>
                  <a:alpha val="21000"/>
                </a:sysClr>
              </a:solidFill>
              <a:round/>
            </a:ln>
            <a:effectLst/>
          </c:spPr>
          <c:marker>
            <c:symbol val="circle"/>
            <c:size val="8"/>
            <c:spPr>
              <a:solidFill>
                <a:schemeClr val="bg1"/>
              </a:solidFill>
              <a:ln w="50800">
                <a:solidFill>
                  <a:sysClr val="window" lastClr="FFFFFF">
                    <a:lumMod val="85000"/>
                  </a:sysClr>
                </a:solidFill>
              </a:ln>
              <a:effectLst/>
            </c:spPr>
          </c:marker>
          <c:cat>
            <c:strRef>
              <c:f>Sheet1!$A$2:$A$6</c:f>
              <c:strCache>
                <c:ptCount val="5"/>
                <c:pt idx="0">
                  <c:v>Product One</c:v>
                </c:pt>
                <c:pt idx="1">
                  <c:v>Product Two</c:v>
                </c:pt>
                <c:pt idx="2">
                  <c:v>Product Three</c:v>
                </c:pt>
                <c:pt idx="3">
                  <c:v>Product Four</c:v>
                </c:pt>
                <c:pt idx="4">
                  <c:v>Product Five</c:v>
                </c:pt>
              </c:strCache>
            </c:strRef>
          </c:cat>
          <c:val>
            <c:numRef>
              <c:f>Sheet1!$B$2:$B$6</c:f>
              <c:numCache>
                <c:formatCode>General</c:formatCode>
                <c:ptCount val="5"/>
                <c:pt idx="0">
                  <c:v>200</c:v>
                </c:pt>
                <c:pt idx="1">
                  <c:v>250</c:v>
                </c:pt>
                <c:pt idx="2">
                  <c:v>270</c:v>
                </c:pt>
                <c:pt idx="3">
                  <c:v>350</c:v>
                </c:pt>
                <c:pt idx="4">
                  <c:v>390</c:v>
                </c:pt>
              </c:numCache>
            </c:numRef>
          </c:val>
          <c:smooth val="0"/>
        </c:ser>
        <c:ser>
          <c:idx val="1"/>
          <c:order val="1"/>
          <c:tx>
            <c:strRef>
              <c:f>Sheet1!$C$1</c:f>
              <c:strCache>
                <c:ptCount val="1"/>
                <c:pt idx="0">
                  <c:v>Series 2</c:v>
                </c:pt>
              </c:strCache>
            </c:strRef>
          </c:tx>
          <c:spPr>
            <a:ln w="50800" cap="rnd">
              <a:solidFill>
                <a:sysClr val="window" lastClr="FFFFFF">
                  <a:alpha val="33000"/>
                </a:sysClr>
              </a:solidFill>
              <a:round/>
            </a:ln>
            <a:effectLst/>
          </c:spPr>
          <c:marker>
            <c:symbol val="circle"/>
            <c:size val="8"/>
            <c:spPr>
              <a:solidFill>
                <a:sysClr val="window" lastClr="FFFFFF">
                  <a:lumMod val="85000"/>
                </a:sysClr>
              </a:solidFill>
              <a:ln w="50800">
                <a:solidFill>
                  <a:sysClr val="window" lastClr="FFFFFF"/>
                </a:solidFill>
              </a:ln>
              <a:effectLst/>
            </c:spPr>
          </c:marker>
          <c:cat>
            <c:strRef>
              <c:f>Sheet1!$A$2:$A$6</c:f>
              <c:strCache>
                <c:ptCount val="5"/>
                <c:pt idx="0">
                  <c:v>Product One</c:v>
                </c:pt>
                <c:pt idx="1">
                  <c:v>Product Two</c:v>
                </c:pt>
                <c:pt idx="2">
                  <c:v>Product Three</c:v>
                </c:pt>
                <c:pt idx="3">
                  <c:v>Product Four</c:v>
                </c:pt>
                <c:pt idx="4">
                  <c:v>Product Five</c:v>
                </c:pt>
              </c:strCache>
            </c:strRef>
          </c:cat>
          <c:val>
            <c:numRef>
              <c:f>Sheet1!$C$2:$C$6</c:f>
              <c:numCache>
                <c:formatCode>General</c:formatCode>
                <c:ptCount val="5"/>
                <c:pt idx="0">
                  <c:v>125</c:v>
                </c:pt>
                <c:pt idx="1">
                  <c:v>360</c:v>
                </c:pt>
                <c:pt idx="2">
                  <c:v>180</c:v>
                </c:pt>
                <c:pt idx="3">
                  <c:v>280</c:v>
                </c:pt>
                <c:pt idx="4">
                  <c:v>530</c:v>
                </c:pt>
              </c:numCache>
            </c:numRef>
          </c:val>
          <c:smooth val="0"/>
        </c:ser>
        <c:ser>
          <c:idx val="2"/>
          <c:order val="2"/>
          <c:tx>
            <c:strRef>
              <c:f>Sheet1!$D$1</c:f>
              <c:strCache>
                <c:ptCount val="1"/>
                <c:pt idx="0">
                  <c:v>Series 3</c:v>
                </c:pt>
              </c:strCache>
            </c:strRef>
          </c:tx>
          <c:spPr>
            <a:ln w="50800" cap="rnd">
              <a:solidFill>
                <a:srgbClr val="1F497D">
                  <a:lumMod val="20000"/>
                  <a:lumOff val="80000"/>
                  <a:alpha val="36000"/>
                </a:srgbClr>
              </a:solidFill>
              <a:round/>
            </a:ln>
            <a:effectLst/>
          </c:spPr>
          <c:marker>
            <c:symbol val="circle"/>
            <c:size val="8"/>
            <c:spPr>
              <a:solidFill>
                <a:schemeClr val="bg1"/>
              </a:solidFill>
              <a:ln w="50800">
                <a:solidFill>
                  <a:srgbClr val="1F497D">
                    <a:lumMod val="20000"/>
                    <a:lumOff val="80000"/>
                  </a:srgbClr>
                </a:solidFill>
              </a:ln>
              <a:effectLst/>
            </c:spPr>
          </c:marker>
          <c:cat>
            <c:strRef>
              <c:f>Sheet1!$A$2:$A$6</c:f>
              <c:strCache>
                <c:ptCount val="5"/>
                <c:pt idx="0">
                  <c:v>Product One</c:v>
                </c:pt>
                <c:pt idx="1">
                  <c:v>Product Two</c:v>
                </c:pt>
                <c:pt idx="2">
                  <c:v>Product Three</c:v>
                </c:pt>
                <c:pt idx="3">
                  <c:v>Product Four</c:v>
                </c:pt>
                <c:pt idx="4">
                  <c:v>Product Five</c:v>
                </c:pt>
              </c:strCache>
            </c:strRef>
          </c:cat>
          <c:val>
            <c:numRef>
              <c:f>Sheet1!$D$2:$D$6</c:f>
              <c:numCache>
                <c:formatCode>General</c:formatCode>
                <c:ptCount val="5"/>
                <c:pt idx="0">
                  <c:v>72</c:v>
                </c:pt>
                <c:pt idx="1">
                  <c:v>80</c:v>
                </c:pt>
                <c:pt idx="2">
                  <c:v>360</c:v>
                </c:pt>
                <c:pt idx="3">
                  <c:v>500</c:v>
                </c:pt>
                <c:pt idx="4">
                  <c:v>450</c:v>
                </c:pt>
              </c:numCache>
            </c:numRef>
          </c:val>
          <c:smooth val="0"/>
        </c:ser>
        <c:dLbls>
          <c:showLegendKey val="0"/>
          <c:showVal val="0"/>
          <c:showCatName val="0"/>
          <c:showSerName val="0"/>
          <c:showPercent val="0"/>
          <c:showBubbleSize val="0"/>
        </c:dLbls>
        <c:marker val="1"/>
        <c:smooth val="0"/>
        <c:axId val="432546560"/>
        <c:axId val="432548480"/>
      </c:lineChart>
      <c:catAx>
        <c:axId val="432546560"/>
        <c:scaling>
          <c:orientation val="minMax"/>
        </c:scaling>
        <c:delete val="0"/>
        <c:axPos val="b"/>
        <c:numFmt formatCode="General" sourceLinked="1"/>
        <c:majorTickMark val="out"/>
        <c:minorTickMark val="none"/>
        <c:tickLblPos val="nextTo"/>
        <c:spPr>
          <a:noFill/>
          <a:ln w="9525" cap="flat" cmpd="sng" algn="ctr">
            <a:solidFill>
              <a:sysClr val="windowText" lastClr="000000">
                <a:lumMod val="15000"/>
                <a:lumOff val="85000"/>
                <a:alpha val="32000"/>
              </a:sysClr>
            </a:solidFill>
            <a:round/>
          </a:ln>
          <a:effectLst/>
        </c:spPr>
        <c:txPr>
          <a:bodyPr rot="-60000000" vert="horz"/>
          <a:lstStyle/>
          <a:p>
            <a:pPr>
              <a:defRPr>
                <a:solidFill>
                  <a:prstClr val="white">
                    <a:alpha val="12000"/>
                  </a:prstClr>
                </a:solidFill>
                <a:latin typeface="微软雅黑" pitchFamily="34" charset="-122"/>
                <a:ea typeface="微软雅黑" pitchFamily="34" charset="-122"/>
              </a:defRPr>
            </a:pPr>
            <a:endParaRPr lang="zh-CN"/>
          </a:p>
        </c:txPr>
        <c:crossAx val="432548480"/>
        <c:crosses val="autoZero"/>
        <c:auto val="1"/>
        <c:lblAlgn val="ctr"/>
        <c:lblOffset val="100"/>
        <c:noMultiLvlLbl val="0"/>
      </c:catAx>
      <c:valAx>
        <c:axId val="432548480"/>
        <c:scaling>
          <c:orientation val="minMax"/>
        </c:scaling>
        <c:delete val="0"/>
        <c:axPos val="l"/>
        <c:majorGridlines>
          <c:spPr>
            <a:ln w="9525" cap="flat" cmpd="sng" algn="ctr">
              <a:solidFill>
                <a:sysClr val="window" lastClr="FFFFFF">
                  <a:lumMod val="95000"/>
                  <a:alpha val="18000"/>
                </a:sysClr>
              </a:solidFill>
              <a:round/>
            </a:ln>
            <a:effectLst/>
          </c:spPr>
        </c:majorGridlines>
        <c:numFmt formatCode="General" sourceLinked="1"/>
        <c:majorTickMark val="out"/>
        <c:minorTickMark val="none"/>
        <c:tickLblPos val="nextTo"/>
        <c:spPr>
          <a:noFill/>
          <a:ln>
            <a:noFill/>
          </a:ln>
          <a:effectLst/>
        </c:spPr>
        <c:txPr>
          <a:bodyPr rot="-60000000" vert="horz"/>
          <a:lstStyle/>
          <a:p>
            <a:pPr>
              <a:defRPr>
                <a:solidFill>
                  <a:prstClr val="white">
                    <a:alpha val="13000"/>
                  </a:prstClr>
                </a:solidFill>
                <a:latin typeface="微软雅黑" pitchFamily="34" charset="-122"/>
                <a:ea typeface="微软雅黑" pitchFamily="34" charset="-122"/>
              </a:defRPr>
            </a:pPr>
            <a:endParaRPr lang="zh-CN"/>
          </a:p>
        </c:txPr>
        <c:crossAx val="43254656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bg1"/>
          </a:solidFill>
        </a:defRPr>
      </a:pPr>
      <a:endParaRPr lang="zh-CN"/>
    </a:p>
  </c:txPr>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0.10601</cdr:x>
      <cdr:y>0.35611</cdr:y>
    </cdr:from>
    <cdr:to>
      <cdr:x>0.18504</cdr:x>
      <cdr:y>0.43433</cdr:y>
    </cdr:to>
    <cdr:sp macro="" textlink="">
      <cdr:nvSpPr>
        <cdr:cNvPr id="2" name="TextBox 41"/>
        <cdr:cNvSpPr txBox="1"/>
      </cdr:nvSpPr>
      <cdr:spPr>
        <a:xfrm xmlns:a="http://schemas.openxmlformats.org/drawingml/2006/main">
          <a:off x="732768" y="1155984"/>
          <a:ext cx="546339" cy="25391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xmlns:a="http://schemas.openxmlformats.org/drawingml/2006/main">
          <a:pPr algn="ctr"/>
          <a:r>
            <a:rPr lang="en-US" sz="1050" dirty="0">
              <a:solidFill>
                <a:schemeClr val="bg1">
                  <a:lumMod val="95000"/>
                  <a:alpha val="78000"/>
                </a:schemeClr>
              </a:solidFill>
              <a:latin typeface="微软雅黑" pitchFamily="34" charset="-122"/>
              <a:ea typeface="微软雅黑" pitchFamily="34" charset="-122"/>
            </a:rPr>
            <a:t>2</a:t>
          </a:r>
          <a:r>
            <a:rPr lang="en-US" sz="1050" dirty="0" smtClean="0">
              <a:solidFill>
                <a:schemeClr val="bg1">
                  <a:lumMod val="95000"/>
                  <a:alpha val="78000"/>
                </a:schemeClr>
              </a:solidFill>
              <a:latin typeface="微软雅黑" pitchFamily="34" charset="-122"/>
              <a:ea typeface="微软雅黑" pitchFamily="34" charset="-122"/>
            </a:rPr>
            <a:t>.2K</a:t>
          </a:r>
          <a:endParaRPr lang="en-AU" sz="1050" dirty="0">
            <a:solidFill>
              <a:schemeClr val="bg1">
                <a:lumMod val="95000"/>
                <a:alpha val="78000"/>
              </a:schemeClr>
            </a:solidFill>
            <a:latin typeface="微软雅黑" pitchFamily="34" charset="-122"/>
            <a:ea typeface="微软雅黑" pitchFamily="34" charset="-122"/>
          </a:endParaRPr>
        </a:p>
      </cdr:txBody>
    </cdr:sp>
  </cdr:relSizeAnchor>
  <cdr:relSizeAnchor xmlns:cdr="http://schemas.openxmlformats.org/drawingml/2006/chartDrawing">
    <cdr:from>
      <cdr:x>0.3003</cdr:x>
      <cdr:y>0.17778</cdr:y>
    </cdr:from>
    <cdr:to>
      <cdr:x>0.37933</cdr:x>
      <cdr:y>0.25601</cdr:y>
    </cdr:to>
    <cdr:sp macro="" textlink="">
      <cdr:nvSpPr>
        <cdr:cNvPr id="3" name="TextBox 41"/>
        <cdr:cNvSpPr txBox="1"/>
      </cdr:nvSpPr>
      <cdr:spPr>
        <a:xfrm xmlns:a="http://schemas.openxmlformats.org/drawingml/2006/main">
          <a:off x="2075793" y="577106"/>
          <a:ext cx="546339" cy="25391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50" dirty="0" smtClean="0">
              <a:solidFill>
                <a:schemeClr val="bg1">
                  <a:lumMod val="95000"/>
                  <a:alpha val="78000"/>
                </a:schemeClr>
              </a:solidFill>
              <a:latin typeface="微软雅黑" pitchFamily="34" charset="-122"/>
              <a:ea typeface="微软雅黑" pitchFamily="34" charset="-122"/>
            </a:rPr>
            <a:t>3.8K</a:t>
          </a:r>
          <a:endParaRPr lang="en-AU" sz="1050" dirty="0">
            <a:solidFill>
              <a:schemeClr val="bg1">
                <a:lumMod val="95000"/>
                <a:alpha val="78000"/>
              </a:schemeClr>
            </a:solidFill>
            <a:latin typeface="微软雅黑" pitchFamily="34" charset="-122"/>
            <a:ea typeface="微软雅黑" pitchFamily="34" charset="-122"/>
          </a:endParaRPr>
        </a:p>
      </cdr:txBody>
    </cdr:sp>
  </cdr:relSizeAnchor>
  <cdr:relSizeAnchor xmlns:cdr="http://schemas.openxmlformats.org/drawingml/2006/chartDrawing">
    <cdr:from>
      <cdr:x>0.67648</cdr:x>
      <cdr:y>0.00953</cdr:y>
    </cdr:from>
    <cdr:to>
      <cdr:x>0.75551</cdr:x>
      <cdr:y>0.08775</cdr:y>
    </cdr:to>
    <cdr:sp macro="" textlink="">
      <cdr:nvSpPr>
        <cdr:cNvPr id="4" name="TextBox 41"/>
        <cdr:cNvSpPr txBox="1"/>
      </cdr:nvSpPr>
      <cdr:spPr>
        <a:xfrm xmlns:a="http://schemas.openxmlformats.org/drawingml/2006/main">
          <a:off x="4676119" y="30925"/>
          <a:ext cx="546339" cy="25391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50" dirty="0" smtClean="0">
              <a:solidFill>
                <a:schemeClr val="bg1">
                  <a:lumMod val="95000"/>
                  <a:alpha val="78000"/>
                </a:schemeClr>
              </a:solidFill>
              <a:latin typeface="微软雅黑" pitchFamily="34" charset="-122"/>
              <a:ea typeface="微软雅黑" pitchFamily="34" charset="-122"/>
            </a:rPr>
            <a:t>5.0K</a:t>
          </a:r>
          <a:endParaRPr lang="en-AU" sz="1050" dirty="0">
            <a:solidFill>
              <a:schemeClr val="bg1">
                <a:lumMod val="95000"/>
                <a:alpha val="78000"/>
              </a:schemeClr>
            </a:solidFill>
            <a:latin typeface="微软雅黑" pitchFamily="34" charset="-122"/>
            <a:ea typeface="微软雅黑" pitchFamily="34" charset="-122"/>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0.10601</cdr:x>
      <cdr:y>0.35611</cdr:y>
    </cdr:from>
    <cdr:to>
      <cdr:x>0.18504</cdr:x>
      <cdr:y>0.43433</cdr:y>
    </cdr:to>
    <cdr:sp macro="" textlink="">
      <cdr:nvSpPr>
        <cdr:cNvPr id="2" name="TextBox 41"/>
        <cdr:cNvSpPr txBox="1"/>
      </cdr:nvSpPr>
      <cdr:spPr>
        <a:xfrm xmlns:a="http://schemas.openxmlformats.org/drawingml/2006/main">
          <a:off x="732768" y="1155984"/>
          <a:ext cx="546339" cy="25391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xmlns:a="http://schemas.openxmlformats.org/drawingml/2006/main">
          <a:pPr algn="ctr"/>
          <a:r>
            <a:rPr lang="en-US" sz="1050" dirty="0">
              <a:solidFill>
                <a:schemeClr val="bg1">
                  <a:lumMod val="95000"/>
                  <a:alpha val="78000"/>
                </a:schemeClr>
              </a:solidFill>
              <a:latin typeface="微软雅黑" pitchFamily="34" charset="-122"/>
              <a:ea typeface="微软雅黑" pitchFamily="34" charset="-122"/>
            </a:rPr>
            <a:t>2</a:t>
          </a:r>
          <a:r>
            <a:rPr lang="en-US" sz="1050" dirty="0" smtClean="0">
              <a:solidFill>
                <a:schemeClr val="bg1">
                  <a:lumMod val="95000"/>
                  <a:alpha val="78000"/>
                </a:schemeClr>
              </a:solidFill>
              <a:latin typeface="微软雅黑" pitchFamily="34" charset="-122"/>
              <a:ea typeface="微软雅黑" pitchFamily="34" charset="-122"/>
            </a:rPr>
            <a:t>.2K</a:t>
          </a:r>
          <a:endParaRPr lang="en-AU" sz="1050" dirty="0">
            <a:solidFill>
              <a:schemeClr val="bg1">
                <a:lumMod val="95000"/>
                <a:alpha val="78000"/>
              </a:schemeClr>
            </a:solidFill>
            <a:latin typeface="微软雅黑" pitchFamily="34" charset="-122"/>
            <a:ea typeface="微软雅黑" pitchFamily="34" charset="-122"/>
          </a:endParaRPr>
        </a:p>
      </cdr:txBody>
    </cdr:sp>
  </cdr:relSizeAnchor>
  <cdr:relSizeAnchor xmlns:cdr="http://schemas.openxmlformats.org/drawingml/2006/chartDrawing">
    <cdr:from>
      <cdr:x>0.3003</cdr:x>
      <cdr:y>0.17778</cdr:y>
    </cdr:from>
    <cdr:to>
      <cdr:x>0.37933</cdr:x>
      <cdr:y>0.25601</cdr:y>
    </cdr:to>
    <cdr:sp macro="" textlink="">
      <cdr:nvSpPr>
        <cdr:cNvPr id="3" name="TextBox 41"/>
        <cdr:cNvSpPr txBox="1"/>
      </cdr:nvSpPr>
      <cdr:spPr>
        <a:xfrm xmlns:a="http://schemas.openxmlformats.org/drawingml/2006/main">
          <a:off x="2075793" y="577106"/>
          <a:ext cx="546339" cy="25391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50" dirty="0" smtClean="0">
              <a:solidFill>
                <a:schemeClr val="bg1">
                  <a:lumMod val="95000"/>
                  <a:alpha val="78000"/>
                </a:schemeClr>
              </a:solidFill>
              <a:latin typeface="微软雅黑" pitchFamily="34" charset="-122"/>
              <a:ea typeface="微软雅黑" pitchFamily="34" charset="-122"/>
            </a:rPr>
            <a:t>3.8K</a:t>
          </a:r>
          <a:endParaRPr lang="en-AU" sz="1050" dirty="0">
            <a:solidFill>
              <a:schemeClr val="bg1">
                <a:lumMod val="95000"/>
                <a:alpha val="78000"/>
              </a:schemeClr>
            </a:solidFill>
            <a:latin typeface="微软雅黑" pitchFamily="34" charset="-122"/>
            <a:ea typeface="微软雅黑" pitchFamily="34" charset="-122"/>
          </a:endParaRPr>
        </a:p>
      </cdr:txBody>
    </cdr:sp>
  </cdr:relSizeAnchor>
  <cdr:relSizeAnchor xmlns:cdr="http://schemas.openxmlformats.org/drawingml/2006/chartDrawing">
    <cdr:from>
      <cdr:x>0.67648</cdr:x>
      <cdr:y>0.00953</cdr:y>
    </cdr:from>
    <cdr:to>
      <cdr:x>0.75551</cdr:x>
      <cdr:y>0.08775</cdr:y>
    </cdr:to>
    <cdr:sp macro="" textlink="">
      <cdr:nvSpPr>
        <cdr:cNvPr id="4" name="TextBox 41"/>
        <cdr:cNvSpPr txBox="1"/>
      </cdr:nvSpPr>
      <cdr:spPr>
        <a:xfrm xmlns:a="http://schemas.openxmlformats.org/drawingml/2006/main">
          <a:off x="4676119" y="30925"/>
          <a:ext cx="546339" cy="25391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050" dirty="0" smtClean="0">
              <a:solidFill>
                <a:schemeClr val="bg1">
                  <a:lumMod val="95000"/>
                  <a:alpha val="78000"/>
                </a:schemeClr>
              </a:solidFill>
              <a:latin typeface="微软雅黑" pitchFamily="34" charset="-122"/>
              <a:ea typeface="微软雅黑" pitchFamily="34" charset="-122"/>
            </a:rPr>
            <a:t>5.0K</a:t>
          </a:r>
          <a:endParaRPr lang="en-AU" sz="1050" dirty="0">
            <a:solidFill>
              <a:schemeClr val="bg1">
                <a:lumMod val="95000"/>
                <a:alpha val="78000"/>
              </a:schemeClr>
            </a:solidFill>
            <a:latin typeface="微软雅黑" pitchFamily="34" charset="-122"/>
            <a:ea typeface="微软雅黑" pitchFamily="34" charset="-122"/>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70F48-E96E-4DBB-911B-6D1BE696D4F5}" type="datetimeFigureOut">
              <a:rPr lang="zh-CN" altLang="en-US" smtClean="0"/>
              <a:t>2018/1/25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E68CB8-F95F-4BBE-934E-8E3EECDD722B}" type="slidenum">
              <a:rPr lang="zh-CN" altLang="en-US" smtClean="0"/>
              <a:t>‹#›</a:t>
            </a:fld>
            <a:endParaRPr lang="zh-CN" altLang="en-US"/>
          </a:p>
        </p:txBody>
      </p:sp>
    </p:spTree>
    <p:extLst>
      <p:ext uri="{BB962C8B-B14F-4D97-AF65-F5344CB8AC3E}">
        <p14:creationId xmlns:p14="http://schemas.microsoft.com/office/powerpoint/2010/main" val="3918480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dirty="0" smtClean="0"/>
              <a:t>PPT】https://mumjin.taobao.com/</a:t>
            </a:r>
            <a:endParaRPr lang="zh-CN" altLang="en-US" dirty="0"/>
          </a:p>
        </p:txBody>
      </p:sp>
      <p:sp>
        <p:nvSpPr>
          <p:cNvPr id="4" name="灯片编号占位符 3"/>
          <p:cNvSpPr>
            <a:spLocks noGrp="1"/>
          </p:cNvSpPr>
          <p:nvPr>
            <p:ph type="sldNum" sz="quarter" idx="10"/>
          </p:nvPr>
        </p:nvSpPr>
        <p:spPr/>
        <p:txBody>
          <a:bodyPr/>
          <a:lstStyle/>
          <a:p>
            <a:fld id="{1EE68CB8-F95F-4BBE-934E-8E3EECDD722B}" type="slidenum">
              <a:rPr lang="zh-CN" altLang="en-US" smtClean="0"/>
              <a:t>1</a:t>
            </a:fld>
            <a:endParaRPr lang="zh-CN" altLang="en-US"/>
          </a:p>
        </p:txBody>
      </p:sp>
    </p:spTree>
    <p:extLst>
      <p:ext uri="{BB962C8B-B14F-4D97-AF65-F5344CB8AC3E}">
        <p14:creationId xmlns:p14="http://schemas.microsoft.com/office/powerpoint/2010/main" val="2717497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2</a:t>
            </a:fld>
            <a:endParaRPr lang="zh-CN" altLang="en-US"/>
          </a:p>
        </p:txBody>
      </p:sp>
    </p:spTree>
    <p:extLst>
      <p:ext uri="{BB962C8B-B14F-4D97-AF65-F5344CB8AC3E}">
        <p14:creationId xmlns:p14="http://schemas.microsoft.com/office/powerpoint/2010/main" val="2196597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3</a:t>
            </a:fld>
            <a:endParaRPr lang="zh-CN" altLang="en-US"/>
          </a:p>
        </p:txBody>
      </p:sp>
    </p:spTree>
    <p:extLst>
      <p:ext uri="{BB962C8B-B14F-4D97-AF65-F5344CB8AC3E}">
        <p14:creationId xmlns:p14="http://schemas.microsoft.com/office/powerpoint/2010/main" val="2334186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4</a:t>
            </a:fld>
            <a:endParaRPr lang="zh-CN" altLang="en-US"/>
          </a:p>
        </p:txBody>
      </p:sp>
    </p:spTree>
    <p:extLst>
      <p:ext uri="{BB962C8B-B14F-4D97-AF65-F5344CB8AC3E}">
        <p14:creationId xmlns:p14="http://schemas.microsoft.com/office/powerpoint/2010/main" val="1285397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5</a:t>
            </a:fld>
            <a:endParaRPr lang="zh-CN" altLang="en-US"/>
          </a:p>
        </p:txBody>
      </p:sp>
    </p:spTree>
    <p:extLst>
      <p:ext uri="{BB962C8B-B14F-4D97-AF65-F5344CB8AC3E}">
        <p14:creationId xmlns:p14="http://schemas.microsoft.com/office/powerpoint/2010/main" val="2302613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6</a:t>
            </a:fld>
            <a:endParaRPr lang="zh-CN" altLang="en-US"/>
          </a:p>
        </p:txBody>
      </p:sp>
    </p:spTree>
    <p:extLst>
      <p:ext uri="{BB962C8B-B14F-4D97-AF65-F5344CB8AC3E}">
        <p14:creationId xmlns:p14="http://schemas.microsoft.com/office/powerpoint/2010/main" val="4175481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7</a:t>
            </a:fld>
            <a:endParaRPr lang="zh-CN" altLang="en-US"/>
          </a:p>
        </p:txBody>
      </p:sp>
    </p:spTree>
    <p:extLst>
      <p:ext uri="{BB962C8B-B14F-4D97-AF65-F5344CB8AC3E}">
        <p14:creationId xmlns:p14="http://schemas.microsoft.com/office/powerpoint/2010/main" val="1022315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8</a:t>
            </a:fld>
            <a:endParaRPr lang="zh-CN" altLang="en-US"/>
          </a:p>
        </p:txBody>
      </p:sp>
    </p:spTree>
    <p:extLst>
      <p:ext uri="{BB962C8B-B14F-4D97-AF65-F5344CB8AC3E}">
        <p14:creationId xmlns:p14="http://schemas.microsoft.com/office/powerpoint/2010/main" val="2470116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9</a:t>
            </a:fld>
            <a:endParaRPr lang="zh-CN" altLang="en-US"/>
          </a:p>
        </p:txBody>
      </p:sp>
    </p:spTree>
    <p:extLst>
      <p:ext uri="{BB962C8B-B14F-4D97-AF65-F5344CB8AC3E}">
        <p14:creationId xmlns:p14="http://schemas.microsoft.com/office/powerpoint/2010/main" val="1461437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10</a:t>
            </a:fld>
            <a:endParaRPr lang="zh-CN" altLang="en-US"/>
          </a:p>
        </p:txBody>
      </p:sp>
    </p:spTree>
    <p:extLst>
      <p:ext uri="{BB962C8B-B14F-4D97-AF65-F5344CB8AC3E}">
        <p14:creationId xmlns:p14="http://schemas.microsoft.com/office/powerpoint/2010/main" val="3429523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11</a:t>
            </a:fld>
            <a:endParaRPr lang="zh-CN" altLang="en-US"/>
          </a:p>
        </p:txBody>
      </p:sp>
    </p:spTree>
    <p:extLst>
      <p:ext uri="{BB962C8B-B14F-4D97-AF65-F5344CB8AC3E}">
        <p14:creationId xmlns:p14="http://schemas.microsoft.com/office/powerpoint/2010/main" val="3595849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12</a:t>
            </a:fld>
            <a:endParaRPr lang="zh-CN" altLang="en-US"/>
          </a:p>
        </p:txBody>
      </p:sp>
    </p:spTree>
    <p:extLst>
      <p:ext uri="{BB962C8B-B14F-4D97-AF65-F5344CB8AC3E}">
        <p14:creationId xmlns:p14="http://schemas.microsoft.com/office/powerpoint/2010/main" val="22789867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13</a:t>
            </a:fld>
            <a:endParaRPr lang="zh-CN" altLang="en-US"/>
          </a:p>
        </p:txBody>
      </p:sp>
    </p:spTree>
    <p:extLst>
      <p:ext uri="{BB962C8B-B14F-4D97-AF65-F5344CB8AC3E}">
        <p14:creationId xmlns:p14="http://schemas.microsoft.com/office/powerpoint/2010/main" val="1460109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14</a:t>
            </a:fld>
            <a:endParaRPr lang="zh-CN" altLang="en-US"/>
          </a:p>
        </p:txBody>
      </p:sp>
    </p:spTree>
    <p:extLst>
      <p:ext uri="{BB962C8B-B14F-4D97-AF65-F5344CB8AC3E}">
        <p14:creationId xmlns:p14="http://schemas.microsoft.com/office/powerpoint/2010/main" val="1708627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15</a:t>
            </a:fld>
            <a:endParaRPr lang="zh-CN" altLang="en-US"/>
          </a:p>
        </p:txBody>
      </p:sp>
    </p:spTree>
    <p:extLst>
      <p:ext uri="{BB962C8B-B14F-4D97-AF65-F5344CB8AC3E}">
        <p14:creationId xmlns:p14="http://schemas.microsoft.com/office/powerpoint/2010/main" val="10143662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16</a:t>
            </a:fld>
            <a:endParaRPr lang="zh-CN" altLang="en-US"/>
          </a:p>
        </p:txBody>
      </p:sp>
    </p:spTree>
    <p:extLst>
      <p:ext uri="{BB962C8B-B14F-4D97-AF65-F5344CB8AC3E}">
        <p14:creationId xmlns:p14="http://schemas.microsoft.com/office/powerpoint/2010/main" val="206462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17</a:t>
            </a:fld>
            <a:endParaRPr lang="zh-CN" altLang="en-US"/>
          </a:p>
        </p:txBody>
      </p:sp>
    </p:spTree>
    <p:extLst>
      <p:ext uri="{BB962C8B-B14F-4D97-AF65-F5344CB8AC3E}">
        <p14:creationId xmlns:p14="http://schemas.microsoft.com/office/powerpoint/2010/main" val="4003306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18</a:t>
            </a:fld>
            <a:endParaRPr lang="zh-CN" altLang="en-US"/>
          </a:p>
        </p:txBody>
      </p:sp>
    </p:spTree>
    <p:extLst>
      <p:ext uri="{BB962C8B-B14F-4D97-AF65-F5344CB8AC3E}">
        <p14:creationId xmlns:p14="http://schemas.microsoft.com/office/powerpoint/2010/main" val="9606842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19</a:t>
            </a:fld>
            <a:endParaRPr lang="zh-CN" altLang="en-US"/>
          </a:p>
        </p:txBody>
      </p:sp>
    </p:spTree>
    <p:extLst>
      <p:ext uri="{BB962C8B-B14F-4D97-AF65-F5344CB8AC3E}">
        <p14:creationId xmlns:p14="http://schemas.microsoft.com/office/powerpoint/2010/main" val="36066747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20</a:t>
            </a:fld>
            <a:endParaRPr lang="zh-CN" altLang="en-US"/>
          </a:p>
        </p:txBody>
      </p:sp>
    </p:spTree>
    <p:extLst>
      <p:ext uri="{BB962C8B-B14F-4D97-AF65-F5344CB8AC3E}">
        <p14:creationId xmlns:p14="http://schemas.microsoft.com/office/powerpoint/2010/main" val="4189278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21</a:t>
            </a:fld>
            <a:endParaRPr lang="zh-CN" altLang="en-US"/>
          </a:p>
        </p:txBody>
      </p:sp>
    </p:spTree>
    <p:extLst>
      <p:ext uri="{BB962C8B-B14F-4D97-AF65-F5344CB8AC3E}">
        <p14:creationId xmlns:p14="http://schemas.microsoft.com/office/powerpoint/2010/main" val="6332283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22</a:t>
            </a:fld>
            <a:endParaRPr lang="zh-CN" altLang="en-US"/>
          </a:p>
        </p:txBody>
      </p:sp>
    </p:spTree>
    <p:extLst>
      <p:ext uri="{BB962C8B-B14F-4D97-AF65-F5344CB8AC3E}">
        <p14:creationId xmlns:p14="http://schemas.microsoft.com/office/powerpoint/2010/main" val="40264915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23</a:t>
            </a:fld>
            <a:endParaRPr lang="zh-CN" altLang="en-US"/>
          </a:p>
        </p:txBody>
      </p:sp>
    </p:spTree>
    <p:extLst>
      <p:ext uri="{BB962C8B-B14F-4D97-AF65-F5344CB8AC3E}">
        <p14:creationId xmlns:p14="http://schemas.microsoft.com/office/powerpoint/2010/main" val="35423938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24</a:t>
            </a:fld>
            <a:endParaRPr lang="zh-CN" altLang="en-US"/>
          </a:p>
        </p:txBody>
      </p:sp>
    </p:spTree>
    <p:extLst>
      <p:ext uri="{BB962C8B-B14F-4D97-AF65-F5344CB8AC3E}">
        <p14:creationId xmlns:p14="http://schemas.microsoft.com/office/powerpoint/2010/main" val="42665772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25</a:t>
            </a:fld>
            <a:endParaRPr lang="zh-CN" altLang="en-US"/>
          </a:p>
        </p:txBody>
      </p:sp>
    </p:spTree>
    <p:extLst>
      <p:ext uri="{BB962C8B-B14F-4D97-AF65-F5344CB8AC3E}">
        <p14:creationId xmlns:p14="http://schemas.microsoft.com/office/powerpoint/2010/main" val="22214894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26</a:t>
            </a:fld>
            <a:endParaRPr lang="zh-CN" altLang="en-US"/>
          </a:p>
        </p:txBody>
      </p:sp>
    </p:spTree>
    <p:extLst>
      <p:ext uri="{BB962C8B-B14F-4D97-AF65-F5344CB8AC3E}">
        <p14:creationId xmlns:p14="http://schemas.microsoft.com/office/powerpoint/2010/main" val="38827509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27</a:t>
            </a:fld>
            <a:endParaRPr lang="zh-CN" altLang="en-US"/>
          </a:p>
        </p:txBody>
      </p:sp>
    </p:spTree>
    <p:extLst>
      <p:ext uri="{BB962C8B-B14F-4D97-AF65-F5344CB8AC3E}">
        <p14:creationId xmlns:p14="http://schemas.microsoft.com/office/powerpoint/2010/main" val="26607043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28</a:t>
            </a:fld>
            <a:endParaRPr lang="zh-CN" altLang="en-US"/>
          </a:p>
        </p:txBody>
      </p:sp>
    </p:spTree>
    <p:extLst>
      <p:ext uri="{BB962C8B-B14F-4D97-AF65-F5344CB8AC3E}">
        <p14:creationId xmlns:p14="http://schemas.microsoft.com/office/powerpoint/2010/main" val="21229586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29</a:t>
            </a:fld>
            <a:endParaRPr lang="zh-CN" altLang="en-US"/>
          </a:p>
        </p:txBody>
      </p:sp>
    </p:spTree>
    <p:extLst>
      <p:ext uri="{BB962C8B-B14F-4D97-AF65-F5344CB8AC3E}">
        <p14:creationId xmlns:p14="http://schemas.microsoft.com/office/powerpoint/2010/main" val="20350717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30</a:t>
            </a:fld>
            <a:endParaRPr lang="zh-CN" altLang="en-US"/>
          </a:p>
        </p:txBody>
      </p:sp>
    </p:spTree>
    <p:extLst>
      <p:ext uri="{BB962C8B-B14F-4D97-AF65-F5344CB8AC3E}">
        <p14:creationId xmlns:p14="http://schemas.microsoft.com/office/powerpoint/2010/main" val="34034445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31</a:t>
            </a:fld>
            <a:endParaRPr lang="zh-CN" altLang="en-US"/>
          </a:p>
        </p:txBody>
      </p:sp>
    </p:spTree>
    <p:extLst>
      <p:ext uri="{BB962C8B-B14F-4D97-AF65-F5344CB8AC3E}">
        <p14:creationId xmlns:p14="http://schemas.microsoft.com/office/powerpoint/2010/main" val="15991239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32</a:t>
            </a:fld>
            <a:endParaRPr lang="zh-CN" altLang="en-US"/>
          </a:p>
        </p:txBody>
      </p:sp>
    </p:spTree>
    <p:extLst>
      <p:ext uri="{BB962C8B-B14F-4D97-AF65-F5344CB8AC3E}">
        <p14:creationId xmlns:p14="http://schemas.microsoft.com/office/powerpoint/2010/main" val="42757819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33</a:t>
            </a:fld>
            <a:endParaRPr lang="zh-CN" altLang="en-US"/>
          </a:p>
        </p:txBody>
      </p:sp>
    </p:spTree>
    <p:extLst>
      <p:ext uri="{BB962C8B-B14F-4D97-AF65-F5344CB8AC3E}">
        <p14:creationId xmlns:p14="http://schemas.microsoft.com/office/powerpoint/2010/main" val="581975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34</a:t>
            </a:fld>
            <a:endParaRPr lang="zh-CN" altLang="en-US"/>
          </a:p>
        </p:txBody>
      </p:sp>
    </p:spTree>
    <p:extLst>
      <p:ext uri="{BB962C8B-B14F-4D97-AF65-F5344CB8AC3E}">
        <p14:creationId xmlns:p14="http://schemas.microsoft.com/office/powerpoint/2010/main" val="15360160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35</a:t>
            </a:fld>
            <a:endParaRPr lang="zh-CN" altLang="en-US"/>
          </a:p>
        </p:txBody>
      </p:sp>
    </p:spTree>
    <p:extLst>
      <p:ext uri="{BB962C8B-B14F-4D97-AF65-F5344CB8AC3E}">
        <p14:creationId xmlns:p14="http://schemas.microsoft.com/office/powerpoint/2010/main" val="38856191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36</a:t>
            </a:fld>
            <a:endParaRPr lang="zh-CN" altLang="en-US"/>
          </a:p>
        </p:txBody>
      </p:sp>
    </p:spTree>
    <p:extLst>
      <p:ext uri="{BB962C8B-B14F-4D97-AF65-F5344CB8AC3E}">
        <p14:creationId xmlns:p14="http://schemas.microsoft.com/office/powerpoint/2010/main" val="34093812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37</a:t>
            </a:fld>
            <a:endParaRPr lang="zh-CN" altLang="en-US"/>
          </a:p>
        </p:txBody>
      </p:sp>
    </p:spTree>
    <p:extLst>
      <p:ext uri="{BB962C8B-B14F-4D97-AF65-F5344CB8AC3E}">
        <p14:creationId xmlns:p14="http://schemas.microsoft.com/office/powerpoint/2010/main" val="28734222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38</a:t>
            </a:fld>
            <a:endParaRPr lang="zh-CN" altLang="en-US"/>
          </a:p>
        </p:txBody>
      </p:sp>
    </p:spTree>
    <p:extLst>
      <p:ext uri="{BB962C8B-B14F-4D97-AF65-F5344CB8AC3E}">
        <p14:creationId xmlns:p14="http://schemas.microsoft.com/office/powerpoint/2010/main" val="14269342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39</a:t>
            </a:fld>
            <a:endParaRPr lang="zh-CN" altLang="en-US"/>
          </a:p>
        </p:txBody>
      </p:sp>
    </p:spTree>
    <p:extLst>
      <p:ext uri="{BB962C8B-B14F-4D97-AF65-F5344CB8AC3E}">
        <p14:creationId xmlns:p14="http://schemas.microsoft.com/office/powerpoint/2010/main" val="28228926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40</a:t>
            </a:fld>
            <a:endParaRPr lang="zh-CN" altLang="en-US"/>
          </a:p>
        </p:txBody>
      </p:sp>
    </p:spTree>
    <p:extLst>
      <p:ext uri="{BB962C8B-B14F-4D97-AF65-F5344CB8AC3E}">
        <p14:creationId xmlns:p14="http://schemas.microsoft.com/office/powerpoint/2010/main" val="21962467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41</a:t>
            </a:fld>
            <a:endParaRPr lang="zh-CN" altLang="en-US"/>
          </a:p>
        </p:txBody>
      </p:sp>
    </p:spTree>
    <p:extLst>
      <p:ext uri="{BB962C8B-B14F-4D97-AF65-F5344CB8AC3E}">
        <p14:creationId xmlns:p14="http://schemas.microsoft.com/office/powerpoint/2010/main" val="12869681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42</a:t>
            </a:fld>
            <a:endParaRPr lang="zh-CN" altLang="en-US"/>
          </a:p>
        </p:txBody>
      </p:sp>
    </p:spTree>
    <p:extLst>
      <p:ext uri="{BB962C8B-B14F-4D97-AF65-F5344CB8AC3E}">
        <p14:creationId xmlns:p14="http://schemas.microsoft.com/office/powerpoint/2010/main" val="17771477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43</a:t>
            </a:fld>
            <a:endParaRPr lang="zh-CN" altLang="en-US"/>
          </a:p>
        </p:txBody>
      </p:sp>
    </p:spTree>
    <p:extLst>
      <p:ext uri="{BB962C8B-B14F-4D97-AF65-F5344CB8AC3E}">
        <p14:creationId xmlns:p14="http://schemas.microsoft.com/office/powerpoint/2010/main" val="3464510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44</a:t>
            </a:fld>
            <a:endParaRPr lang="zh-CN" altLang="en-US"/>
          </a:p>
        </p:txBody>
      </p:sp>
    </p:spTree>
    <p:extLst>
      <p:ext uri="{BB962C8B-B14F-4D97-AF65-F5344CB8AC3E}">
        <p14:creationId xmlns:p14="http://schemas.microsoft.com/office/powerpoint/2010/main" val="31062883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45</a:t>
            </a:fld>
            <a:endParaRPr lang="zh-CN" altLang="en-US"/>
          </a:p>
        </p:txBody>
      </p:sp>
    </p:spTree>
    <p:extLst>
      <p:ext uri="{BB962C8B-B14F-4D97-AF65-F5344CB8AC3E}">
        <p14:creationId xmlns:p14="http://schemas.microsoft.com/office/powerpoint/2010/main" val="35809037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46</a:t>
            </a:fld>
            <a:endParaRPr lang="zh-CN" altLang="en-US"/>
          </a:p>
        </p:txBody>
      </p:sp>
    </p:spTree>
    <p:extLst>
      <p:ext uri="{BB962C8B-B14F-4D97-AF65-F5344CB8AC3E}">
        <p14:creationId xmlns:p14="http://schemas.microsoft.com/office/powerpoint/2010/main" val="3835256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47</a:t>
            </a:fld>
            <a:endParaRPr lang="zh-CN" altLang="en-US"/>
          </a:p>
        </p:txBody>
      </p:sp>
    </p:spTree>
    <p:extLst>
      <p:ext uri="{BB962C8B-B14F-4D97-AF65-F5344CB8AC3E}">
        <p14:creationId xmlns:p14="http://schemas.microsoft.com/office/powerpoint/2010/main" val="634359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48</a:t>
            </a:fld>
            <a:endParaRPr lang="zh-CN" altLang="en-US"/>
          </a:p>
        </p:txBody>
      </p:sp>
    </p:spTree>
    <p:extLst>
      <p:ext uri="{BB962C8B-B14F-4D97-AF65-F5344CB8AC3E}">
        <p14:creationId xmlns:p14="http://schemas.microsoft.com/office/powerpoint/2010/main" val="1235533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49</a:t>
            </a:fld>
            <a:endParaRPr lang="zh-CN" altLang="en-US"/>
          </a:p>
        </p:txBody>
      </p:sp>
    </p:spTree>
    <p:extLst>
      <p:ext uri="{BB962C8B-B14F-4D97-AF65-F5344CB8AC3E}">
        <p14:creationId xmlns:p14="http://schemas.microsoft.com/office/powerpoint/2010/main" val="14671232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smtClean="0"/>
              <a:t>PPT】https://mumjin.taobao.com/</a:t>
            </a:r>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t>50</a:t>
            </a:fld>
            <a:endParaRPr lang="zh-CN" altLang="en-US"/>
          </a:p>
        </p:txBody>
      </p:sp>
    </p:spTree>
    <p:extLst>
      <p:ext uri="{BB962C8B-B14F-4D97-AF65-F5344CB8AC3E}">
        <p14:creationId xmlns:p14="http://schemas.microsoft.com/office/powerpoint/2010/main" val="2537351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02F7D0BC-83C1-4862-80B8-B42AE81A39E3}"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6BA000-7FD3-4B28-B764-B52E5D6C5A64}" type="slidenum">
              <a:rPr lang="zh-CN" altLang="en-US" smtClean="0"/>
              <a:t>‹#›</a:t>
            </a:fld>
            <a:endParaRPr lang="zh-CN" altLang="en-US"/>
          </a:p>
        </p:txBody>
      </p:sp>
    </p:spTree>
    <p:extLst>
      <p:ext uri="{BB962C8B-B14F-4D97-AF65-F5344CB8AC3E}">
        <p14:creationId xmlns:p14="http://schemas.microsoft.com/office/powerpoint/2010/main" val="160810872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4591653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0" y="555526"/>
            <a:ext cx="9144000"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0" y="526951"/>
            <a:ext cx="9144000" cy="720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userDrawn="1"/>
        </p:nvGrpSpPr>
        <p:grpSpPr>
          <a:xfrm>
            <a:off x="8532440" y="20106"/>
            <a:ext cx="510977" cy="562738"/>
            <a:chOff x="3959928" y="1817013"/>
            <a:chExt cx="1897947" cy="2090226"/>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9928" y="2613636"/>
              <a:ext cx="1054808" cy="1054808"/>
            </a:xfrm>
            <a:prstGeom prst="rect">
              <a:avLst/>
            </a:prstGeom>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04407" y="1817013"/>
              <a:ext cx="1753468" cy="2090226"/>
            </a:xfrm>
            <a:prstGeom prst="rect">
              <a:avLst/>
            </a:prstGeom>
            <a:effectLst/>
          </p:spPr>
        </p:pic>
      </p:grpSp>
    </p:spTree>
    <p:extLst>
      <p:ext uri="{BB962C8B-B14F-4D97-AF65-F5344CB8AC3E}">
        <p14:creationId xmlns:p14="http://schemas.microsoft.com/office/powerpoint/2010/main" val="42204252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2F7D0BC-83C1-4862-80B8-B42AE81A39E3}" type="datetimeFigureOut">
              <a:rPr lang="zh-CN" altLang="en-US" smtClean="0"/>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6BA000-7FD3-4B28-B764-B52E5D6C5A64}" type="slidenum">
              <a:rPr lang="zh-CN" altLang="en-US" smtClean="0"/>
              <a:t>‹#›</a:t>
            </a:fld>
            <a:endParaRPr lang="zh-CN" altLang="en-US"/>
          </a:p>
        </p:txBody>
      </p:sp>
    </p:spTree>
    <p:extLst>
      <p:ext uri="{BB962C8B-B14F-4D97-AF65-F5344CB8AC3E}">
        <p14:creationId xmlns:p14="http://schemas.microsoft.com/office/powerpoint/2010/main" val="98178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2F7D0BC-83C1-4862-80B8-B42AE81A39E3}" type="datetimeFigureOut">
              <a:rPr lang="zh-CN" altLang="en-US" smtClean="0"/>
              <a:t>2018/1/25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26BA000-7FD3-4B28-B764-B52E5D6C5A64}" type="slidenum">
              <a:rPr lang="zh-CN" altLang="en-US" smtClean="0"/>
              <a:t>‹#›</a:t>
            </a:fld>
            <a:endParaRPr lang="zh-CN" altLang="en-US"/>
          </a:p>
        </p:txBody>
      </p:sp>
    </p:spTree>
    <p:extLst>
      <p:ext uri="{BB962C8B-B14F-4D97-AF65-F5344CB8AC3E}">
        <p14:creationId xmlns:p14="http://schemas.microsoft.com/office/powerpoint/2010/main" val="2433538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2F7D0BC-83C1-4862-80B8-B42AE81A39E3}" type="datetimeFigureOut">
              <a:rPr lang="zh-CN" altLang="en-US" smtClean="0"/>
              <a:t>2018/1/25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26BA000-7FD3-4B28-B764-B52E5D6C5A64}" type="slidenum">
              <a:rPr lang="zh-CN" altLang="en-US" smtClean="0"/>
              <a:t>‹#›</a:t>
            </a:fld>
            <a:endParaRPr lang="zh-CN" altLang="en-US"/>
          </a:p>
        </p:txBody>
      </p:sp>
    </p:spTree>
    <p:extLst>
      <p:ext uri="{BB962C8B-B14F-4D97-AF65-F5344CB8AC3E}">
        <p14:creationId xmlns:p14="http://schemas.microsoft.com/office/powerpoint/2010/main" val="59838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F7D0BC-83C1-4862-80B8-B42AE81A39E3}" type="datetimeFigureOut">
              <a:rPr lang="zh-CN" altLang="en-US" smtClean="0"/>
              <a:t>2018/1/25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26BA000-7FD3-4B28-B764-B52E5D6C5A64}" type="slidenum">
              <a:rPr lang="zh-CN" altLang="en-US" smtClean="0"/>
              <a:t>‹#›</a:t>
            </a:fld>
            <a:endParaRPr lang="zh-CN" altLang="en-US"/>
          </a:p>
        </p:txBody>
      </p:sp>
    </p:spTree>
    <p:extLst>
      <p:ext uri="{BB962C8B-B14F-4D97-AF65-F5344CB8AC3E}">
        <p14:creationId xmlns:p14="http://schemas.microsoft.com/office/powerpoint/2010/main" val="1175286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2F7D0BC-83C1-4862-80B8-B42AE81A39E3}" type="datetimeFigureOut">
              <a:rPr lang="zh-CN" altLang="en-US" smtClean="0"/>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6BA000-7FD3-4B28-B764-B52E5D6C5A64}" type="slidenum">
              <a:rPr lang="zh-CN" altLang="en-US" smtClean="0"/>
              <a:t>‹#›</a:t>
            </a:fld>
            <a:endParaRPr lang="zh-CN" altLang="en-US"/>
          </a:p>
        </p:txBody>
      </p:sp>
    </p:spTree>
    <p:extLst>
      <p:ext uri="{BB962C8B-B14F-4D97-AF65-F5344CB8AC3E}">
        <p14:creationId xmlns:p14="http://schemas.microsoft.com/office/powerpoint/2010/main" val="1211435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2F7D0BC-83C1-4862-80B8-B42AE81A39E3}" type="datetimeFigureOut">
              <a:rPr lang="zh-CN" altLang="en-US" smtClean="0"/>
              <a:t>2018/1/25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6BA000-7FD3-4B28-B764-B52E5D6C5A64}" type="slidenum">
              <a:rPr lang="zh-CN" altLang="en-US" smtClean="0"/>
              <a:t>‹#›</a:t>
            </a:fld>
            <a:endParaRPr lang="zh-CN" altLang="en-US"/>
          </a:p>
        </p:txBody>
      </p:sp>
    </p:spTree>
    <p:extLst>
      <p:ext uri="{BB962C8B-B14F-4D97-AF65-F5344CB8AC3E}">
        <p14:creationId xmlns:p14="http://schemas.microsoft.com/office/powerpoint/2010/main" val="3388867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2F7D0BC-83C1-4862-80B8-B42AE81A39E3}"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6BA000-7FD3-4B28-B764-B52E5D6C5A64}" type="slidenum">
              <a:rPr lang="zh-CN" altLang="en-US" smtClean="0"/>
              <a:t>‹#›</a:t>
            </a:fld>
            <a:endParaRPr lang="zh-CN" altLang="en-US"/>
          </a:p>
        </p:txBody>
      </p:sp>
    </p:spTree>
    <p:extLst>
      <p:ext uri="{BB962C8B-B14F-4D97-AF65-F5344CB8AC3E}">
        <p14:creationId xmlns:p14="http://schemas.microsoft.com/office/powerpoint/2010/main" val="2147221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2F7D0BC-83C1-4862-80B8-B42AE81A39E3}" type="datetimeFigureOut">
              <a:rPr lang="zh-CN" altLang="en-US" smtClean="0"/>
              <a:t>2018/1/25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6BA000-7FD3-4B28-B764-B52E5D6C5A64}" type="slidenum">
              <a:rPr lang="zh-CN" altLang="en-US" smtClean="0"/>
              <a:t>‹#›</a:t>
            </a:fld>
            <a:endParaRPr lang="zh-CN" altLang="en-US"/>
          </a:p>
        </p:txBody>
      </p:sp>
    </p:spTree>
    <p:extLst>
      <p:ext uri="{BB962C8B-B14F-4D97-AF65-F5344CB8AC3E}">
        <p14:creationId xmlns:p14="http://schemas.microsoft.com/office/powerpoint/2010/main" val="1417306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2F7D0BC-83C1-4862-80B8-B42AE81A39E3}" type="datetimeFigureOut">
              <a:rPr lang="zh-CN" altLang="en-US" smtClean="0"/>
              <a:t>2018/1/25</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26BA000-7FD3-4B28-B764-B52E5D6C5A64}" type="slidenum">
              <a:rPr lang="zh-CN" altLang="en-US" smtClean="0"/>
              <a:t>‹#›</a:t>
            </a:fld>
            <a:endParaRPr lang="zh-CN" altLang="en-US"/>
          </a:p>
        </p:txBody>
      </p:sp>
    </p:spTree>
    <p:extLst>
      <p:ext uri="{BB962C8B-B14F-4D97-AF65-F5344CB8AC3E}">
        <p14:creationId xmlns:p14="http://schemas.microsoft.com/office/powerpoint/2010/main" val="883472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notesSlide" Target="../notesSlides/notesSlide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chart" Target="../charts/chart2.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chart" Target="../charts/char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3.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5.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13.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chart" Target="../charts/chart8.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矩形 4"/>
          <p:cNvSpPr/>
          <p:nvPr/>
        </p:nvSpPr>
        <p:spPr>
          <a:xfrm>
            <a:off x="0" y="3507854"/>
            <a:ext cx="9144000" cy="72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t> </a:t>
            </a:r>
            <a:endParaRPr lang="zh-CN" altLang="en-US" dirty="0"/>
          </a:p>
        </p:txBody>
      </p:sp>
      <p:grpSp>
        <p:nvGrpSpPr>
          <p:cNvPr id="40" name="组合 39"/>
          <p:cNvGrpSpPr/>
          <p:nvPr/>
        </p:nvGrpSpPr>
        <p:grpSpPr>
          <a:xfrm>
            <a:off x="6228184" y="2116606"/>
            <a:ext cx="2671042" cy="2926511"/>
            <a:chOff x="6228184" y="2116606"/>
            <a:chExt cx="2671042" cy="2926511"/>
          </a:xfrm>
        </p:grpSpPr>
        <p:pic>
          <p:nvPicPr>
            <p:cNvPr id="21" name="图片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28184" y="3507854"/>
              <a:ext cx="1285812" cy="1285812"/>
            </a:xfrm>
            <a:prstGeom prst="rect">
              <a:avLst/>
            </a:prstGeom>
          </p:spPr>
        </p:pic>
        <p:pic>
          <p:nvPicPr>
            <p:cNvPr id="19" name="图片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44208" y="2116606"/>
              <a:ext cx="2455018" cy="2926511"/>
            </a:xfrm>
            <a:prstGeom prst="rect">
              <a:avLst/>
            </a:prstGeom>
          </p:spPr>
        </p:pic>
      </p:grpSp>
      <p:grpSp>
        <p:nvGrpSpPr>
          <p:cNvPr id="39" name="组合 38"/>
          <p:cNvGrpSpPr/>
          <p:nvPr/>
        </p:nvGrpSpPr>
        <p:grpSpPr>
          <a:xfrm>
            <a:off x="1115762" y="463112"/>
            <a:ext cx="6912476" cy="3292704"/>
            <a:chOff x="1115762" y="463112"/>
            <a:chExt cx="6912476" cy="3292704"/>
          </a:xfrm>
        </p:grpSpPr>
        <p:graphicFrame>
          <p:nvGraphicFramePr>
            <p:cNvPr id="18" name="Chart 53"/>
            <p:cNvGraphicFramePr/>
            <p:nvPr>
              <p:extLst>
                <p:ext uri="{D42A27DB-BD31-4B8C-83A1-F6EECF244321}">
                  <p14:modId xmlns:p14="http://schemas.microsoft.com/office/powerpoint/2010/main" val="3217919431"/>
                </p:ext>
              </p:extLst>
            </p:nvPr>
          </p:nvGraphicFramePr>
          <p:xfrm>
            <a:off x="1115762" y="509700"/>
            <a:ext cx="6912476" cy="3246116"/>
          </p:xfrm>
          <a:graphic>
            <a:graphicData uri="http://schemas.openxmlformats.org/drawingml/2006/chart">
              <c:chart xmlns:c="http://schemas.openxmlformats.org/drawingml/2006/chart" xmlns:r="http://schemas.openxmlformats.org/officeDocument/2006/relationships" r:id="rId8"/>
            </a:graphicData>
          </a:graphic>
        </p:graphicFrame>
        <p:grpSp>
          <p:nvGrpSpPr>
            <p:cNvPr id="22" name="Group 9"/>
            <p:cNvGrpSpPr/>
            <p:nvPr/>
          </p:nvGrpSpPr>
          <p:grpSpPr>
            <a:xfrm>
              <a:off x="1917229" y="1558487"/>
              <a:ext cx="408943" cy="419089"/>
              <a:chOff x="4059092" y="1752952"/>
              <a:chExt cx="585787" cy="600321"/>
            </a:xfrm>
            <a:solidFill>
              <a:schemeClr val="bg1">
                <a:lumMod val="95000"/>
                <a:alpha val="73000"/>
              </a:schemeClr>
            </a:solidFill>
          </p:grpSpPr>
          <p:sp>
            <p:nvSpPr>
              <p:cNvPr id="23" name="Rectangle 8"/>
              <p:cNvSpPr/>
              <p:nvPr/>
            </p:nvSpPr>
            <p:spPr>
              <a:xfrm rot="2700000">
                <a:off x="4242258" y="2133817"/>
                <a:ext cx="219456" cy="219456"/>
              </a:xfrm>
              <a:prstGeom prst="rect">
                <a:avLst/>
              </a:prstGeom>
              <a:gradFill>
                <a:gsLst>
                  <a:gs pos="0">
                    <a:schemeClr val="bg1">
                      <a:alpha val="8000"/>
                    </a:schemeClr>
                  </a:gs>
                  <a:gs pos="100000">
                    <a:schemeClr val="bg1">
                      <a:alpha val="83000"/>
                    </a:schemeClr>
                  </a:gs>
                </a:gsLst>
                <a:lin ang="36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tx1">
                      <a:lumMod val="85000"/>
                      <a:lumOff val="15000"/>
                    </a:schemeClr>
                  </a:solidFill>
                  <a:effectLst/>
                  <a:uLnTx/>
                  <a:uFillTx/>
                  <a:latin typeface="Lato Light"/>
                  <a:ea typeface="+mn-ea"/>
                  <a:cs typeface="+mn-cs"/>
                </a:endParaRPr>
              </a:p>
            </p:txBody>
          </p:sp>
          <p:sp>
            <p:nvSpPr>
              <p:cNvPr id="24" name="Oval 65"/>
              <p:cNvSpPr/>
              <p:nvPr/>
            </p:nvSpPr>
            <p:spPr>
              <a:xfrm>
                <a:off x="4059092" y="1752952"/>
                <a:ext cx="585787" cy="585787"/>
              </a:xfrm>
              <a:prstGeom prst="ellipse">
                <a:avLst/>
              </a:prstGeom>
              <a:gradFill>
                <a:gsLst>
                  <a:gs pos="0">
                    <a:schemeClr val="bg1">
                      <a:alpha val="36000"/>
                    </a:schemeClr>
                  </a:gs>
                  <a:gs pos="100000">
                    <a:schemeClr val="bg1"/>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200" b="0" i="0" u="none" strike="noStrike" kern="0" cap="none" spc="0" normalizeH="0" baseline="0" noProof="0" dirty="0" smtClean="0">
                    <a:ln>
                      <a:noFill/>
                    </a:ln>
                    <a:solidFill>
                      <a:schemeClr val="tx1">
                        <a:lumMod val="85000"/>
                        <a:lumOff val="15000"/>
                      </a:schemeClr>
                    </a:solidFill>
                    <a:effectLst/>
                    <a:uLnTx/>
                    <a:uFillTx/>
                    <a:latin typeface="FontAwesome" pitchFamily="2" charset="0"/>
                    <a:ea typeface="+mn-ea"/>
                    <a:cs typeface="+mn-cs"/>
                  </a:rPr>
                  <a:t></a:t>
                </a:r>
                <a:endParaRPr kumimoji="0" lang="en-US" sz="1200" b="0" i="0" u="none" strike="noStrike" kern="0" cap="none" spc="0" normalizeH="0" baseline="0" noProof="0" dirty="0">
                  <a:ln>
                    <a:noFill/>
                  </a:ln>
                  <a:solidFill>
                    <a:schemeClr val="tx1">
                      <a:lumMod val="85000"/>
                      <a:lumOff val="15000"/>
                    </a:schemeClr>
                  </a:solidFill>
                  <a:effectLst/>
                  <a:uLnTx/>
                  <a:uFillTx/>
                  <a:latin typeface="Lato Light"/>
                  <a:ea typeface="+mn-ea"/>
                  <a:cs typeface="+mn-cs"/>
                </a:endParaRPr>
              </a:p>
            </p:txBody>
          </p:sp>
        </p:grpSp>
        <p:grpSp>
          <p:nvGrpSpPr>
            <p:cNvPr id="31" name="Group 9"/>
            <p:cNvGrpSpPr/>
            <p:nvPr/>
          </p:nvGrpSpPr>
          <p:grpSpPr>
            <a:xfrm>
              <a:off x="3260254" y="977462"/>
              <a:ext cx="408943" cy="419089"/>
              <a:chOff x="4059092" y="1752952"/>
              <a:chExt cx="585787" cy="600321"/>
            </a:xfrm>
            <a:solidFill>
              <a:schemeClr val="bg1">
                <a:lumMod val="95000"/>
                <a:alpha val="73000"/>
              </a:schemeClr>
            </a:solidFill>
          </p:grpSpPr>
          <p:sp>
            <p:nvSpPr>
              <p:cNvPr id="32" name="Rectangle 8"/>
              <p:cNvSpPr/>
              <p:nvPr/>
            </p:nvSpPr>
            <p:spPr>
              <a:xfrm rot="2700000">
                <a:off x="4242258" y="2133817"/>
                <a:ext cx="219456" cy="219456"/>
              </a:xfrm>
              <a:prstGeom prst="rect">
                <a:avLst/>
              </a:prstGeom>
              <a:gradFill>
                <a:gsLst>
                  <a:gs pos="0">
                    <a:schemeClr val="bg1">
                      <a:alpha val="8000"/>
                    </a:schemeClr>
                  </a:gs>
                  <a:gs pos="100000">
                    <a:schemeClr val="bg1">
                      <a:alpha val="83000"/>
                    </a:schemeClr>
                  </a:gs>
                </a:gsLst>
                <a:lin ang="36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tx1">
                      <a:lumMod val="85000"/>
                      <a:lumOff val="15000"/>
                    </a:schemeClr>
                  </a:solidFill>
                  <a:effectLst/>
                  <a:uLnTx/>
                  <a:uFillTx/>
                  <a:latin typeface="Lato Light"/>
                  <a:ea typeface="+mn-ea"/>
                  <a:cs typeface="+mn-cs"/>
                </a:endParaRPr>
              </a:p>
            </p:txBody>
          </p:sp>
          <p:sp>
            <p:nvSpPr>
              <p:cNvPr id="33" name="Oval 65"/>
              <p:cNvSpPr/>
              <p:nvPr/>
            </p:nvSpPr>
            <p:spPr>
              <a:xfrm>
                <a:off x="4059092" y="1752952"/>
                <a:ext cx="585787" cy="585787"/>
              </a:xfrm>
              <a:prstGeom prst="ellipse">
                <a:avLst/>
              </a:prstGeom>
              <a:gradFill>
                <a:gsLst>
                  <a:gs pos="0">
                    <a:schemeClr val="bg1">
                      <a:alpha val="36000"/>
                    </a:schemeClr>
                  </a:gs>
                  <a:gs pos="100000">
                    <a:schemeClr val="bg1"/>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200" b="0" i="0" u="none" strike="noStrike" kern="0" cap="none" spc="0" normalizeH="0" baseline="0" noProof="0" dirty="0">
                    <a:ln>
                      <a:noFill/>
                    </a:ln>
                    <a:solidFill>
                      <a:schemeClr val="tx1">
                        <a:lumMod val="85000"/>
                        <a:lumOff val="15000"/>
                      </a:schemeClr>
                    </a:solidFill>
                    <a:effectLst/>
                    <a:uLnTx/>
                    <a:uFillTx/>
                    <a:latin typeface="FontAwesome" pitchFamily="2" charset="0"/>
                    <a:ea typeface="+mn-ea"/>
                    <a:cs typeface="+mn-cs"/>
                  </a:rPr>
                  <a:t></a:t>
                </a:r>
                <a:endParaRPr kumimoji="0" lang="en-US" sz="1200" b="0" i="0" u="none" strike="noStrike" kern="0" cap="none" spc="0" normalizeH="0" baseline="0" noProof="0" dirty="0">
                  <a:ln>
                    <a:noFill/>
                  </a:ln>
                  <a:solidFill>
                    <a:schemeClr val="tx1">
                      <a:lumMod val="85000"/>
                      <a:lumOff val="15000"/>
                    </a:schemeClr>
                  </a:solidFill>
                  <a:effectLst/>
                  <a:uLnTx/>
                  <a:uFillTx/>
                  <a:latin typeface="Lato Light"/>
                  <a:ea typeface="+mn-ea"/>
                  <a:cs typeface="+mn-cs"/>
                </a:endParaRPr>
              </a:p>
            </p:txBody>
          </p:sp>
        </p:grpSp>
        <p:grpSp>
          <p:nvGrpSpPr>
            <p:cNvPr id="34" name="Group 9"/>
            <p:cNvGrpSpPr/>
            <p:nvPr/>
          </p:nvGrpSpPr>
          <p:grpSpPr>
            <a:xfrm>
              <a:off x="5860579" y="463112"/>
              <a:ext cx="408943" cy="419089"/>
              <a:chOff x="4059092" y="1752952"/>
              <a:chExt cx="585787" cy="600321"/>
            </a:xfrm>
            <a:solidFill>
              <a:schemeClr val="bg1">
                <a:lumMod val="95000"/>
                <a:alpha val="73000"/>
              </a:schemeClr>
            </a:solidFill>
          </p:grpSpPr>
          <p:sp>
            <p:nvSpPr>
              <p:cNvPr id="35" name="Rectangle 8"/>
              <p:cNvSpPr/>
              <p:nvPr/>
            </p:nvSpPr>
            <p:spPr>
              <a:xfrm rot="2700000">
                <a:off x="4242258" y="2133817"/>
                <a:ext cx="219456" cy="219456"/>
              </a:xfrm>
              <a:prstGeom prst="rect">
                <a:avLst/>
              </a:prstGeom>
              <a:gradFill>
                <a:gsLst>
                  <a:gs pos="0">
                    <a:schemeClr val="bg1">
                      <a:alpha val="8000"/>
                    </a:schemeClr>
                  </a:gs>
                  <a:gs pos="100000">
                    <a:schemeClr val="bg1">
                      <a:alpha val="83000"/>
                    </a:schemeClr>
                  </a:gs>
                </a:gsLst>
                <a:lin ang="36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tx1">
                      <a:lumMod val="85000"/>
                      <a:lumOff val="15000"/>
                    </a:schemeClr>
                  </a:solidFill>
                  <a:effectLst/>
                  <a:uLnTx/>
                  <a:uFillTx/>
                  <a:latin typeface="Lato Light"/>
                  <a:ea typeface="+mn-ea"/>
                  <a:cs typeface="+mn-cs"/>
                </a:endParaRPr>
              </a:p>
            </p:txBody>
          </p:sp>
          <p:sp>
            <p:nvSpPr>
              <p:cNvPr id="36" name="Oval 65"/>
              <p:cNvSpPr/>
              <p:nvPr/>
            </p:nvSpPr>
            <p:spPr>
              <a:xfrm>
                <a:off x="4059092" y="1752952"/>
                <a:ext cx="585787" cy="585787"/>
              </a:xfrm>
              <a:prstGeom prst="ellipse">
                <a:avLst/>
              </a:prstGeom>
              <a:gradFill>
                <a:gsLst>
                  <a:gs pos="0">
                    <a:schemeClr val="bg1">
                      <a:alpha val="36000"/>
                    </a:schemeClr>
                  </a:gs>
                  <a:gs pos="100000">
                    <a:schemeClr val="bg1"/>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200" b="0" i="0" u="none" strike="noStrike" kern="0" cap="none" spc="0" normalizeH="0" baseline="0" noProof="0" dirty="0">
                    <a:ln>
                      <a:noFill/>
                    </a:ln>
                    <a:solidFill>
                      <a:schemeClr val="tx1">
                        <a:lumMod val="85000"/>
                        <a:lumOff val="15000"/>
                      </a:schemeClr>
                    </a:solidFill>
                    <a:effectLst/>
                    <a:uLnTx/>
                    <a:uFillTx/>
                    <a:latin typeface="FontAwesome" pitchFamily="2" charset="0"/>
                    <a:ea typeface="+mn-ea"/>
                    <a:cs typeface="+mn-cs"/>
                  </a:rPr>
                  <a:t></a:t>
                </a:r>
                <a:endParaRPr kumimoji="0" lang="en-US" sz="1200" b="0" i="0" u="none" strike="noStrike" kern="0" cap="none" spc="0" normalizeH="0" baseline="0" noProof="0" dirty="0">
                  <a:ln>
                    <a:noFill/>
                  </a:ln>
                  <a:solidFill>
                    <a:schemeClr val="tx1">
                      <a:lumMod val="85000"/>
                      <a:lumOff val="15000"/>
                    </a:schemeClr>
                  </a:solidFill>
                  <a:effectLst/>
                  <a:uLnTx/>
                  <a:uFillTx/>
                  <a:latin typeface="Lato Light"/>
                  <a:ea typeface="+mn-ea"/>
                  <a:cs typeface="+mn-cs"/>
                </a:endParaRPr>
              </a:p>
            </p:txBody>
          </p:sp>
        </p:grpSp>
      </p:grpSp>
      <p:sp>
        <p:nvSpPr>
          <p:cNvPr id="14" name="矩形 13"/>
          <p:cNvSpPr/>
          <p:nvPr/>
        </p:nvSpPr>
        <p:spPr>
          <a:xfrm>
            <a:off x="488097" y="3831173"/>
            <a:ext cx="5236031" cy="684793"/>
          </a:xfrm>
          <a:prstGeom prst="rect">
            <a:avLst/>
          </a:prstGeom>
        </p:spPr>
        <p:txBody>
          <a:bodyPr wrap="none" lIns="68571" tIns="34285" rIns="68571" bIns="34285">
            <a:spAutoFit/>
          </a:bodyPr>
          <a:lstStyle/>
          <a:p>
            <a:pPr algn="r"/>
            <a:r>
              <a:rPr lang="zh-CN" altLang="en-US" sz="4000" b="1" dirty="0" smtClean="0">
                <a:solidFill>
                  <a:srgbClr val="0070C0"/>
                </a:solidFill>
                <a:latin typeface="微软雅黑" pitchFamily="34" charset="-122"/>
                <a:ea typeface="微软雅黑" pitchFamily="34" charset="-122"/>
              </a:rPr>
              <a:t>财务数据分析报告</a:t>
            </a:r>
            <a:r>
              <a:rPr lang="en-US" altLang="zh-CN" sz="4000" b="1" dirty="0" smtClean="0">
                <a:solidFill>
                  <a:srgbClr val="0070C0"/>
                </a:solidFill>
                <a:latin typeface="微软雅黑" pitchFamily="34" charset="-122"/>
                <a:ea typeface="微软雅黑" pitchFamily="34" charset="-122"/>
              </a:rPr>
              <a:t>PPT</a:t>
            </a:r>
            <a:endParaRPr lang="zh-CN" altLang="en-US" sz="4000" b="1" dirty="0">
              <a:solidFill>
                <a:srgbClr val="0070C0"/>
              </a:solidFill>
              <a:latin typeface="微软雅黑" pitchFamily="34" charset="-122"/>
              <a:ea typeface="微软雅黑" pitchFamily="34" charset="-122"/>
            </a:endParaRPr>
          </a:p>
        </p:txBody>
      </p:sp>
      <p:sp>
        <p:nvSpPr>
          <p:cNvPr id="15" name="矩形 14"/>
          <p:cNvSpPr/>
          <p:nvPr/>
        </p:nvSpPr>
        <p:spPr>
          <a:xfrm>
            <a:off x="539552" y="4515966"/>
            <a:ext cx="4880651" cy="284683"/>
          </a:xfrm>
          <a:prstGeom prst="rect">
            <a:avLst/>
          </a:prstGeom>
        </p:spPr>
        <p:txBody>
          <a:bodyPr wrap="square" lIns="68571" tIns="34285" rIns="68571" bIns="34285">
            <a:spAutoFit/>
          </a:bodyPr>
          <a:lstStyle/>
          <a:p>
            <a:pPr algn="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精美实用、框架完整</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的数据报告、企业报表、统计报告</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41" name="Breath And Life - 加长版纯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469471" y="-650421"/>
            <a:ext cx="609600" cy="609600"/>
          </a:xfrm>
          <a:prstGeom prst="rect">
            <a:avLst/>
          </a:prstGeom>
        </p:spPr>
      </p:pic>
    </p:spTree>
    <p:extLst>
      <p:ext uri="{BB962C8B-B14F-4D97-AF65-F5344CB8AC3E}">
        <p14:creationId xmlns:p14="http://schemas.microsoft.com/office/powerpoint/2010/main" val="2691676636"/>
      </p:ext>
    </p:extLst>
  </p:cSld>
  <p:clrMapOvr>
    <a:masterClrMapping/>
  </p:clrMapOvr>
  <mc:AlternateContent xmlns:mc="http://schemas.openxmlformats.org/markup-compatibility/2006" xmlns:p14="http://schemas.microsoft.com/office/powerpoint/2010/main">
    <mc:Choice Requires="p14">
      <p:transition spd="slow" p14:dur="20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1"/>
                                        </p:tgtEl>
                                      </p:cBhvr>
                                    </p:cmd>
                                  </p:childTnLst>
                                </p:cTn>
                              </p:par>
                              <p:par>
                                <p:cTn id="7" presetID="6" presetClass="entr" presetSubtype="32" fill="hold" nodeType="withEffect">
                                  <p:stCondLst>
                                    <p:cond delay="0"/>
                                  </p:stCondLst>
                                  <p:childTnLst>
                                    <p:set>
                                      <p:cBhvr>
                                        <p:cTn id="8" dur="1" fill="hold">
                                          <p:stCondLst>
                                            <p:cond delay="0"/>
                                          </p:stCondLst>
                                        </p:cTn>
                                        <p:tgtEl>
                                          <p:spTgt spid="39"/>
                                        </p:tgtEl>
                                        <p:attrNameLst>
                                          <p:attrName>style.visibility</p:attrName>
                                        </p:attrNameLst>
                                      </p:cBhvr>
                                      <p:to>
                                        <p:strVal val="visible"/>
                                      </p:to>
                                    </p:set>
                                    <p:animEffect transition="in" filter="circle(out)">
                                      <p:cBhvr>
                                        <p:cTn id="9" dur="2000"/>
                                        <p:tgtEl>
                                          <p:spTgt spid="39"/>
                                        </p:tgtEl>
                                      </p:cBhvr>
                                    </p:animEffect>
                                  </p:childTnLst>
                                </p:cTn>
                              </p:par>
                            </p:childTnLst>
                          </p:cTn>
                        </p:par>
                        <p:par>
                          <p:cTn id="10" fill="hold">
                            <p:stCondLst>
                              <p:cond delay="2000"/>
                            </p:stCondLst>
                            <p:childTnLst>
                              <p:par>
                                <p:cTn id="11" presetID="16" presetClass="entr" presetSubtype="2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1000"/>
                                        <p:tgtEl>
                                          <p:spTgt spid="5"/>
                                        </p:tgtEl>
                                      </p:cBhvr>
                                    </p:animEffect>
                                  </p:childTnLst>
                                </p:cTn>
                              </p:par>
                            </p:childTnLst>
                          </p:cTn>
                        </p:par>
                        <p:par>
                          <p:cTn id="14" fill="hold">
                            <p:stCondLst>
                              <p:cond delay="3000"/>
                            </p:stCondLst>
                            <p:childTnLst>
                              <p:par>
                                <p:cTn id="15" presetID="22" presetClass="entr" presetSubtype="4"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down)">
                                      <p:cBhvr>
                                        <p:cTn id="17" dur="1000"/>
                                        <p:tgtEl>
                                          <p:spTgt spid="40"/>
                                        </p:tgtEl>
                                      </p:cBhvr>
                                    </p:animEffect>
                                  </p:childTnLst>
                                </p:cTn>
                              </p:par>
                            </p:childTnLst>
                          </p:cTn>
                        </p:par>
                        <p:par>
                          <p:cTn id="18" fill="hold">
                            <p:stCondLst>
                              <p:cond delay="4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4"/>
                                        </p:tgtEl>
                                        <p:attrNameLst>
                                          <p:attrName>style.visibility</p:attrName>
                                        </p:attrNameLst>
                                      </p:cBhvr>
                                      <p:to>
                                        <p:strVal val="visible"/>
                                      </p:to>
                                    </p:set>
                                    <p:anim calcmode="lin" valueType="num">
                                      <p:cBhvr>
                                        <p:cTn id="21" dur="7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2" dur="700" fill="hold"/>
                                        <p:tgtEl>
                                          <p:spTgt spid="14"/>
                                        </p:tgtEl>
                                        <p:attrNameLst>
                                          <p:attrName>ppt_y</p:attrName>
                                        </p:attrNameLst>
                                      </p:cBhvr>
                                      <p:tavLst>
                                        <p:tav tm="0">
                                          <p:val>
                                            <p:strVal val="#ppt_y"/>
                                          </p:val>
                                        </p:tav>
                                        <p:tav tm="100000">
                                          <p:val>
                                            <p:strVal val="#ppt_y"/>
                                          </p:val>
                                        </p:tav>
                                      </p:tavLst>
                                    </p:anim>
                                    <p:anim calcmode="lin" valueType="num">
                                      <p:cBhvr>
                                        <p:cTn id="23" dur="7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4" dur="7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700" tmFilter="0,0; .5, 1; 1, 1"/>
                                        <p:tgtEl>
                                          <p:spTgt spid="14"/>
                                        </p:tgtEl>
                                      </p:cBhvr>
                                    </p:animEffect>
                                  </p:childTnLst>
                                </p:cTn>
                              </p:par>
                            </p:childTnLst>
                          </p:cTn>
                        </p:par>
                        <p:par>
                          <p:cTn id="26" fill="hold">
                            <p:stCondLst>
                              <p:cond delay="5400"/>
                            </p:stCondLst>
                            <p:childTnLst>
                              <p:par>
                                <p:cTn id="27" presetID="22" presetClass="entr" presetSubtype="8"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0" repeatCount="indefinite" fill="hold" display="0">
                  <p:stCondLst>
                    <p:cond delay="indefinite"/>
                  </p:stCondLst>
                  <p:endCondLst>
                    <p:cond evt="onStopAudio" delay="0">
                      <p:tgtEl>
                        <p:sldTgt/>
                      </p:tgtEl>
                    </p:cond>
                  </p:endCondLst>
                </p:cTn>
                <p:tgtEl>
                  <p:spTgt spid="41"/>
                </p:tgtEl>
              </p:cMediaNode>
            </p:audio>
          </p:childTnLst>
        </p:cTn>
      </p:par>
    </p:tnLst>
    <p:bldLst>
      <p:bldP spid="5" grpId="0" animBg="1"/>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5276" y="880129"/>
            <a:ext cx="838776" cy="838776"/>
          </a:xfrm>
          <a:prstGeom prst="rect">
            <a:avLst/>
          </a:prstGeom>
        </p:spPr>
      </p:pic>
      <p:graphicFrame>
        <p:nvGraphicFramePr>
          <p:cNvPr id="10" name="Chart 23"/>
          <p:cNvGraphicFramePr/>
          <p:nvPr>
            <p:extLst>
              <p:ext uri="{D42A27DB-BD31-4B8C-83A1-F6EECF244321}">
                <p14:modId xmlns:p14="http://schemas.microsoft.com/office/powerpoint/2010/main" val="1464750398"/>
              </p:ext>
            </p:extLst>
          </p:nvPr>
        </p:nvGraphicFramePr>
        <p:xfrm>
          <a:off x="0" y="10072"/>
          <a:ext cx="9151987" cy="2634410"/>
        </p:xfrm>
        <a:graphic>
          <a:graphicData uri="http://schemas.openxmlformats.org/drawingml/2006/chart">
            <c:chart xmlns:c="http://schemas.openxmlformats.org/drawingml/2006/chart" xmlns:r="http://schemas.openxmlformats.org/officeDocument/2006/relationships" r:id="rId5"/>
          </a:graphicData>
        </a:graphic>
      </p:graphicFrame>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6010274" y="2773995"/>
            <a:ext cx="3133303" cy="2312376"/>
          </a:xfrm>
          <a:prstGeom prst="rect">
            <a:avLst/>
          </a:prstGeom>
        </p:spPr>
      </p:pic>
      <p:sp>
        <p:nvSpPr>
          <p:cNvPr id="6" name="TextBox 5"/>
          <p:cNvSpPr txBox="1"/>
          <p:nvPr/>
        </p:nvSpPr>
        <p:spPr>
          <a:xfrm>
            <a:off x="467544" y="2049110"/>
            <a:ext cx="6552728" cy="738664"/>
          </a:xfrm>
          <a:prstGeom prst="rect">
            <a:avLst/>
          </a:prstGeom>
          <a:noFill/>
        </p:spPr>
        <p:txBody>
          <a:bodyPr wrap="square" rtlCol="0">
            <a:spAutoFit/>
          </a:bodyPr>
          <a:lstStyle/>
          <a:p>
            <a:r>
              <a:rPr lang="zh-CN" altLang="en-US" sz="1050" dirty="0" smtClean="0">
                <a:solidFill>
                  <a:schemeClr val="bg1"/>
                </a:solidFill>
                <a:latin typeface="微软雅黑" pitchFamily="34" charset="-122"/>
                <a:ea typeface="微软雅黑" pitchFamily="34" charset="-122"/>
              </a:rPr>
              <a:t>财务分析报告是企业依据会计报表、财务分析表及经营活动和财务活动所提供的丰富、重要的信息及其内在联系，运用一定的科学分析方法，对企业的经营特征，利润实现及其分配情况，资金增减变动和周转利用情况，税金缴纳情况，存货、固定资产等主要财产物资的盘盈、盘亏、毁损等变动情况及对本期或下期财务状况将发生重大影响的事项做出客观、全面、系统的分析和评价，并进行必要的科学预测而形成的书面报告。</a:t>
            </a:r>
            <a:endParaRPr lang="zh-CN" altLang="en-US" sz="1050" dirty="0">
              <a:solidFill>
                <a:schemeClr val="bg1"/>
              </a:solidFill>
              <a:latin typeface="微软雅黑" pitchFamily="34" charset="-122"/>
              <a:ea typeface="微软雅黑" pitchFamily="34" charset="-122"/>
            </a:endParaRPr>
          </a:p>
        </p:txBody>
      </p:sp>
      <p:sp>
        <p:nvSpPr>
          <p:cNvPr id="7" name="TextBox 6"/>
          <p:cNvSpPr txBox="1"/>
          <p:nvPr/>
        </p:nvSpPr>
        <p:spPr>
          <a:xfrm>
            <a:off x="467544" y="3004522"/>
            <a:ext cx="5256584" cy="1223412"/>
          </a:xfrm>
          <a:prstGeom prst="rect">
            <a:avLst/>
          </a:prstGeom>
          <a:noFill/>
        </p:spPr>
        <p:txBody>
          <a:bodyPr wrap="square" rtlCol="0">
            <a:spAutoFit/>
          </a:bodyPr>
          <a:lstStyle/>
          <a:p>
            <a:r>
              <a:rPr lang="zh-CN" altLang="en-US" sz="1050" dirty="0" smtClean="0">
                <a:solidFill>
                  <a:schemeClr val="bg1"/>
                </a:solidFill>
                <a:latin typeface="微软雅黑" pitchFamily="34" charset="-122"/>
                <a:ea typeface="微软雅黑" pitchFamily="34" charset="-122"/>
              </a:rPr>
              <a:t>综合分析报告又称全面分析报告，是企业依据资产负债表、损益表、现金流量表、会计报表附表、会计报表附注及财务情况说明书、财务和经济活动所提供的丰富、重要的信息及其内在联系，运用一定的科学分析方法，对企业的经营特征，利润实现及其分配情况。资金增减变动和周转利用情况，税金缴纳情况，存货、固定资产等主要财产物资的盘盈、盘亏、毁损等变动情况及对本期或下期财务状况将发生重大影响的事项做出客观、全面、系统的分析和评价，并进行必要的科学预测而形成的书面报告。它具有内容丰富、涉及面广，对财务报告使用者做出各项决策有深远影响的特点。</a:t>
            </a:r>
            <a:endParaRPr lang="zh-CN" altLang="en-US" sz="1050" dirty="0">
              <a:solidFill>
                <a:schemeClr val="bg1"/>
              </a:solidFill>
              <a:latin typeface="微软雅黑" pitchFamily="34" charset="-122"/>
              <a:ea typeface="微软雅黑" pitchFamily="34" charset="-122"/>
            </a:endParaRPr>
          </a:p>
        </p:txBody>
      </p:sp>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1350" y="222389"/>
            <a:ext cx="1394346" cy="1662134"/>
          </a:xfrm>
          <a:prstGeom prst="rect">
            <a:avLst/>
          </a:prstGeom>
          <a:effectLst/>
        </p:spPr>
      </p:pic>
      <p:sp>
        <p:nvSpPr>
          <p:cNvPr id="12" name="矩形 11"/>
          <p:cNvSpPr/>
          <p:nvPr/>
        </p:nvSpPr>
        <p:spPr>
          <a:xfrm>
            <a:off x="1789882" y="807418"/>
            <a:ext cx="2861599" cy="900236"/>
          </a:xfrm>
          <a:prstGeom prst="rect">
            <a:avLst/>
          </a:prstGeom>
        </p:spPr>
        <p:txBody>
          <a:bodyPr wrap="none" lIns="68571" tIns="34285" rIns="68571" bIns="34285">
            <a:spAutoFit/>
          </a:bodyPr>
          <a:lstStyle/>
          <a:p>
            <a:pPr algn="r"/>
            <a:r>
              <a:rPr lang="en-US" altLang="zh-CN" sz="5400" b="1" dirty="0" smtClean="0">
                <a:solidFill>
                  <a:schemeClr val="bg1">
                    <a:alpha val="90000"/>
                  </a:schemeClr>
                </a:solidFill>
                <a:latin typeface="微软雅黑" pitchFamily="34" charset="-122"/>
                <a:ea typeface="微软雅黑" pitchFamily="34" charset="-122"/>
              </a:rPr>
              <a:t>P</a:t>
            </a:r>
            <a:r>
              <a:rPr lang="en-US" altLang="zh-CN" sz="3200" b="1" dirty="0" smtClean="0">
                <a:solidFill>
                  <a:schemeClr val="bg1">
                    <a:alpha val="90000"/>
                  </a:schemeClr>
                </a:solidFill>
                <a:latin typeface="微软雅黑" pitchFamily="34" charset="-122"/>
                <a:ea typeface="微软雅黑" pitchFamily="34" charset="-122"/>
              </a:rPr>
              <a:t>reface·</a:t>
            </a:r>
            <a:r>
              <a:rPr lang="zh-CN" altLang="en-US" sz="3200" dirty="0" smtClean="0">
                <a:solidFill>
                  <a:schemeClr val="bg1">
                    <a:alpha val="90000"/>
                  </a:schemeClr>
                </a:solidFill>
                <a:latin typeface="微软雅黑" pitchFamily="34" charset="-122"/>
                <a:ea typeface="微软雅黑" pitchFamily="34" charset="-122"/>
              </a:rPr>
              <a:t>前言</a:t>
            </a:r>
            <a:endParaRPr lang="zh-CN" altLang="en-US" sz="3200" dirty="0">
              <a:solidFill>
                <a:schemeClr val="bg1">
                  <a:alpha val="90000"/>
                </a:schemeClr>
              </a:solidFill>
              <a:latin typeface="微软雅黑" pitchFamily="34" charset="-122"/>
              <a:ea typeface="微软雅黑" pitchFamily="34" charset="-122"/>
            </a:endParaRPr>
          </a:p>
        </p:txBody>
      </p:sp>
      <p:cxnSp>
        <p:nvCxnSpPr>
          <p:cNvPr id="14" name="直接连接符 13"/>
          <p:cNvCxnSpPr/>
          <p:nvPr/>
        </p:nvCxnSpPr>
        <p:spPr>
          <a:xfrm>
            <a:off x="611560" y="4515966"/>
            <a:ext cx="4968552" cy="0"/>
          </a:xfrm>
          <a:prstGeom prst="line">
            <a:avLst/>
          </a:prstGeom>
          <a:ln>
            <a:solidFill>
              <a:schemeClr val="bg1">
                <a:alpha val="12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4028458"/>
      </p:ext>
    </p:extLst>
  </p:cSld>
  <p:clrMapOvr>
    <a:masterClrMapping/>
  </p:clrMapOvr>
  <mc:AlternateContent xmlns:mc="http://schemas.openxmlformats.org/markup-compatibility/2006" xmlns:p14="http://schemas.microsoft.com/office/powerpoint/2010/main">
    <mc:Choice Requires="p14">
      <p:transition spd="slow" p14:dur="2000" advClick="0" advTm="0">
        <p14:prism dir="d"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left)">
                                          <p:cBhvr>
                                            <p:cTn id="7" dur="1000"/>
                                            <p:tgtEl>
                                              <p:spTgt spid="10">
                                                <p:graphicEl>
                                                  <a:chart seriesIdx="-3" categoryIdx="-3" bldStep="gridLegend"/>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left)">
                                          <p:cBhvr>
                                            <p:cTn id="10" dur="1000"/>
                                            <p:tgtEl>
                                              <p:spTgt spid="10">
                                                <p:graphicEl>
                                                  <a:chart seriesIdx="0" categoryIdx="-4" bldStep="series"/>
                                                </p:graphicEl>
                                              </p:spTgt>
                                            </p:tgtEl>
                                          </p:cBhvr>
                                        </p:animEffect>
                                      </p:childTnLst>
                                    </p:cTn>
                                  </p:par>
                                </p:childTnLst>
                              </p:cTn>
                            </p:par>
                            <p:par>
                              <p:cTn id="11" fill="hold">
                                <p:stCondLst>
                                  <p:cond delay="1000"/>
                                </p:stCondLst>
                                <p:childTnLst>
                                  <p:par>
                                    <p:cTn id="12" presetID="2" presetClass="entr" presetSubtype="12" accel="32000" fill="hold" nodeType="afterEffect" p14:presetBounceEnd="32000">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14:bounceEnd="32000">
                                          <p:cBhvr additive="base">
                                            <p:cTn id="14" dur="2000" fill="hold"/>
                                            <p:tgtEl>
                                              <p:spTgt spid="8"/>
                                            </p:tgtEl>
                                            <p:attrNameLst>
                                              <p:attrName>ppt_x</p:attrName>
                                            </p:attrNameLst>
                                          </p:cBhvr>
                                          <p:tavLst>
                                            <p:tav tm="0">
                                              <p:val>
                                                <p:strVal val="0-#ppt_w/2"/>
                                              </p:val>
                                            </p:tav>
                                            <p:tav tm="100000">
                                              <p:val>
                                                <p:strVal val="#ppt_x"/>
                                              </p:val>
                                            </p:tav>
                                          </p:tavLst>
                                        </p:anim>
                                        <p:anim calcmode="lin" valueType="num" p14:bounceEnd="32000">
                                          <p:cBhvr additive="base">
                                            <p:cTn id="15" dur="2000" fill="hold"/>
                                            <p:tgtEl>
                                              <p:spTgt spid="8"/>
                                            </p:tgtEl>
                                            <p:attrNameLst>
                                              <p:attrName>ppt_y</p:attrName>
                                            </p:attrNameLst>
                                          </p:cBhvr>
                                          <p:tavLst>
                                            <p:tav tm="0">
                                              <p:val>
                                                <p:strVal val="1+#ppt_h/2"/>
                                              </p:val>
                                            </p:tav>
                                            <p:tav tm="100000">
                                              <p:val>
                                                <p:strVal val="#ppt_y"/>
                                              </p:val>
                                            </p:tav>
                                          </p:tavLst>
                                        </p:anim>
                                      </p:childTnLst>
                                    </p:cTn>
                                  </p:par>
                                  <p:par>
                                    <p:cTn id="16" presetID="52" presetClass="entr" presetSubtype="0" fill="hold" nodeType="withEffect">
                                      <p:stCondLst>
                                        <p:cond delay="500"/>
                                      </p:stCondLst>
                                      <p:childTnLst>
                                        <p:set>
                                          <p:cBhvr>
                                            <p:cTn id="17" dur="1" fill="hold">
                                              <p:stCondLst>
                                                <p:cond delay="0"/>
                                              </p:stCondLst>
                                            </p:cTn>
                                            <p:tgtEl>
                                              <p:spTgt spid="26"/>
                                            </p:tgtEl>
                                            <p:attrNameLst>
                                              <p:attrName>style.visibility</p:attrName>
                                            </p:attrNameLst>
                                          </p:cBhvr>
                                          <p:to>
                                            <p:strVal val="visible"/>
                                          </p:to>
                                        </p:set>
                                        <p:animScale>
                                          <p:cBhvr>
                                            <p:cTn id="18" dur="15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500" decel="50000" fill="hold">
                                              <p:stCondLst>
                                                <p:cond delay="0"/>
                                              </p:stCondLst>
                                            </p:cTn>
                                            <p:tgtEl>
                                              <p:spTgt spid="26"/>
                                            </p:tgtEl>
                                            <p:attrNameLst>
                                              <p:attrName>ppt_x</p:attrName>
                                              <p:attrName>ppt_y</p:attrName>
                                            </p:attrNameLst>
                                          </p:cBhvr>
                                        </p:animMotion>
                                        <p:animEffect transition="in" filter="fade">
                                          <p:cBhvr>
                                            <p:cTn id="20" dur="1500"/>
                                            <p:tgtEl>
                                              <p:spTgt spid="26"/>
                                            </p:tgtEl>
                                          </p:cBhvr>
                                        </p:animEffect>
                                      </p:childTnLst>
                                    </p:cTn>
                                  </p:par>
                                </p:childTnLst>
                              </p:cTn>
                            </p:par>
                            <p:par>
                              <p:cTn id="21" fill="hold">
                                <p:stCondLst>
                                  <p:cond delay="3000"/>
                                </p:stCondLst>
                                <p:childTnLst>
                                  <p:par>
                                    <p:cTn id="22" presetID="2" presetClass="entr" presetSubtype="2"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900" fill="hold"/>
                                            <p:tgtEl>
                                              <p:spTgt spid="5"/>
                                            </p:tgtEl>
                                            <p:attrNameLst>
                                              <p:attrName>ppt_x</p:attrName>
                                            </p:attrNameLst>
                                          </p:cBhvr>
                                          <p:tavLst>
                                            <p:tav tm="0">
                                              <p:val>
                                                <p:strVal val="1+#ppt_w/2"/>
                                              </p:val>
                                            </p:tav>
                                            <p:tav tm="100000">
                                              <p:val>
                                                <p:strVal val="#ppt_x"/>
                                              </p:val>
                                            </p:tav>
                                          </p:tavLst>
                                        </p:anim>
                                        <p:anim calcmode="lin" valueType="num">
                                          <p:cBhvr additive="base">
                                            <p:cTn id="25" dur="900" fill="hold"/>
                                            <p:tgtEl>
                                              <p:spTgt spid="5"/>
                                            </p:tgtEl>
                                            <p:attrNameLst>
                                              <p:attrName>ppt_y</p:attrName>
                                            </p:attrNameLst>
                                          </p:cBhvr>
                                          <p:tavLst>
                                            <p:tav tm="0">
                                              <p:val>
                                                <p:strVal val="#ppt_y"/>
                                              </p:val>
                                            </p:tav>
                                            <p:tav tm="100000">
                                              <p:val>
                                                <p:strVal val="#ppt_y"/>
                                              </p:val>
                                            </p:tav>
                                          </p:tavLst>
                                        </p:anim>
                                      </p:childTnLst>
                                    </p:cTn>
                                  </p:par>
                                </p:childTnLst>
                              </p:cTn>
                            </p:par>
                            <p:par>
                              <p:cTn id="26" fill="hold">
                                <p:stCondLst>
                                  <p:cond delay="39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2"/>
                                            </p:tgtEl>
                                            <p:attrNameLst>
                                              <p:attrName>style.visibility</p:attrName>
                                            </p:attrNameLst>
                                          </p:cBhvr>
                                          <p:to>
                                            <p:strVal val="visible"/>
                                          </p:to>
                                        </p:set>
                                        <p:anim calcmode="lin" valueType="num">
                                          <p:cBhvr>
                                            <p:cTn id="29" dur="7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0" dur="700" fill="hold"/>
                                            <p:tgtEl>
                                              <p:spTgt spid="12"/>
                                            </p:tgtEl>
                                            <p:attrNameLst>
                                              <p:attrName>ppt_y</p:attrName>
                                            </p:attrNameLst>
                                          </p:cBhvr>
                                          <p:tavLst>
                                            <p:tav tm="0">
                                              <p:val>
                                                <p:strVal val="#ppt_y"/>
                                              </p:val>
                                            </p:tav>
                                            <p:tav tm="100000">
                                              <p:val>
                                                <p:strVal val="#ppt_y"/>
                                              </p:val>
                                            </p:tav>
                                          </p:tavLst>
                                        </p:anim>
                                        <p:anim calcmode="lin" valueType="num">
                                          <p:cBhvr>
                                            <p:cTn id="31" dur="7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2" dur="7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3" dur="700" tmFilter="0,0; .5, 1; 1, 1"/>
                                            <p:tgtEl>
                                              <p:spTgt spid="12"/>
                                            </p:tgtEl>
                                          </p:cBhvr>
                                        </p:animEffect>
                                      </p:childTnLst>
                                    </p:cTn>
                                  </p:par>
                                </p:childTnLst>
                              </p:cTn>
                            </p:par>
                            <p:par>
                              <p:cTn id="34" fill="hold">
                                <p:stCondLst>
                                  <p:cond delay="5230"/>
                                </p:stCondLst>
                                <p:childTnLst>
                                  <p:par>
                                    <p:cTn id="35" presetID="22" presetClass="entr" presetSubtype="1"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up)">
                                          <p:cBhvr>
                                            <p:cTn id="37" dur="1000"/>
                                            <p:tgtEl>
                                              <p:spTgt spid="6"/>
                                            </p:tgtEl>
                                          </p:cBhvr>
                                        </p:animEffect>
                                      </p:childTnLst>
                                    </p:cTn>
                                  </p:par>
                                </p:childTnLst>
                              </p:cTn>
                            </p:par>
                            <p:par>
                              <p:cTn id="38" fill="hold">
                                <p:stCondLst>
                                  <p:cond delay="6230"/>
                                </p:stCondLst>
                                <p:childTnLst>
                                  <p:par>
                                    <p:cTn id="39" presetID="22" presetClass="entr" presetSubtype="1"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up)">
                                          <p:cBhvr>
                                            <p:cTn id="41" dur="1000"/>
                                            <p:tgtEl>
                                              <p:spTgt spid="7"/>
                                            </p:tgtEl>
                                          </p:cBhvr>
                                        </p:animEffect>
                                      </p:childTnLst>
                                    </p:cTn>
                                  </p:par>
                                </p:childTnLst>
                              </p:cTn>
                            </p:par>
                            <p:par>
                              <p:cTn id="42" fill="hold">
                                <p:stCondLst>
                                  <p:cond delay="7230"/>
                                </p:stCondLst>
                                <p:childTnLst>
                                  <p:par>
                                    <p:cTn id="43" presetID="2" presetClass="entr" presetSubtype="8"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0-#ppt_w/2"/>
                                              </p:val>
                                            </p:tav>
                                            <p:tav tm="100000">
                                              <p:val>
                                                <p:strVal val="#ppt_x"/>
                                              </p:val>
                                            </p:tav>
                                          </p:tavLst>
                                        </p:anim>
                                        <p:anim calcmode="lin" valueType="num">
                                          <p:cBhvr additive="base">
                                            <p:cTn id="46"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uiExpand="1">
            <p:bldSub>
              <a:bldChart bld="series"/>
            </p:bldSub>
          </p:bldGraphic>
          <p:bldP spid="6" grpId="0"/>
          <p:bldP spid="7"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left)">
                                          <p:cBhvr>
                                            <p:cTn id="7" dur="1000"/>
                                            <p:tgtEl>
                                              <p:spTgt spid="10">
                                                <p:graphicEl>
                                                  <a:chart seriesIdx="-3" categoryIdx="-3" bldStep="gridLegend"/>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left)">
                                          <p:cBhvr>
                                            <p:cTn id="10" dur="1000"/>
                                            <p:tgtEl>
                                              <p:spTgt spid="10">
                                                <p:graphicEl>
                                                  <a:chart seriesIdx="0" categoryIdx="-4" bldStep="series"/>
                                                </p:graphicEl>
                                              </p:spTgt>
                                            </p:tgtEl>
                                          </p:cBhvr>
                                        </p:animEffect>
                                      </p:childTnLst>
                                    </p:cTn>
                                  </p:par>
                                </p:childTnLst>
                              </p:cTn>
                            </p:par>
                            <p:par>
                              <p:cTn id="11" fill="hold">
                                <p:stCondLst>
                                  <p:cond delay="1000"/>
                                </p:stCondLst>
                                <p:childTnLst>
                                  <p:par>
                                    <p:cTn id="12" presetID="2" presetClass="entr" presetSubtype="12" accel="3200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2000" fill="hold"/>
                                            <p:tgtEl>
                                              <p:spTgt spid="8"/>
                                            </p:tgtEl>
                                            <p:attrNameLst>
                                              <p:attrName>ppt_x</p:attrName>
                                            </p:attrNameLst>
                                          </p:cBhvr>
                                          <p:tavLst>
                                            <p:tav tm="0">
                                              <p:val>
                                                <p:strVal val="0-#ppt_w/2"/>
                                              </p:val>
                                            </p:tav>
                                            <p:tav tm="100000">
                                              <p:val>
                                                <p:strVal val="#ppt_x"/>
                                              </p:val>
                                            </p:tav>
                                          </p:tavLst>
                                        </p:anim>
                                        <p:anim calcmode="lin" valueType="num">
                                          <p:cBhvr additive="base">
                                            <p:cTn id="15" dur="2000" fill="hold"/>
                                            <p:tgtEl>
                                              <p:spTgt spid="8"/>
                                            </p:tgtEl>
                                            <p:attrNameLst>
                                              <p:attrName>ppt_y</p:attrName>
                                            </p:attrNameLst>
                                          </p:cBhvr>
                                          <p:tavLst>
                                            <p:tav tm="0">
                                              <p:val>
                                                <p:strVal val="1+#ppt_h/2"/>
                                              </p:val>
                                            </p:tav>
                                            <p:tav tm="100000">
                                              <p:val>
                                                <p:strVal val="#ppt_y"/>
                                              </p:val>
                                            </p:tav>
                                          </p:tavLst>
                                        </p:anim>
                                      </p:childTnLst>
                                    </p:cTn>
                                  </p:par>
                                  <p:par>
                                    <p:cTn id="16" presetID="52" presetClass="entr" presetSubtype="0" fill="hold" nodeType="withEffect">
                                      <p:stCondLst>
                                        <p:cond delay="500"/>
                                      </p:stCondLst>
                                      <p:childTnLst>
                                        <p:set>
                                          <p:cBhvr>
                                            <p:cTn id="17" dur="1" fill="hold">
                                              <p:stCondLst>
                                                <p:cond delay="0"/>
                                              </p:stCondLst>
                                            </p:cTn>
                                            <p:tgtEl>
                                              <p:spTgt spid="26"/>
                                            </p:tgtEl>
                                            <p:attrNameLst>
                                              <p:attrName>style.visibility</p:attrName>
                                            </p:attrNameLst>
                                          </p:cBhvr>
                                          <p:to>
                                            <p:strVal val="visible"/>
                                          </p:to>
                                        </p:set>
                                        <p:animScale>
                                          <p:cBhvr>
                                            <p:cTn id="18" dur="15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500" decel="50000" fill="hold">
                                              <p:stCondLst>
                                                <p:cond delay="0"/>
                                              </p:stCondLst>
                                            </p:cTn>
                                            <p:tgtEl>
                                              <p:spTgt spid="26"/>
                                            </p:tgtEl>
                                            <p:attrNameLst>
                                              <p:attrName>ppt_x</p:attrName>
                                              <p:attrName>ppt_y</p:attrName>
                                            </p:attrNameLst>
                                          </p:cBhvr>
                                        </p:animMotion>
                                        <p:animEffect transition="in" filter="fade">
                                          <p:cBhvr>
                                            <p:cTn id="20" dur="1500"/>
                                            <p:tgtEl>
                                              <p:spTgt spid="26"/>
                                            </p:tgtEl>
                                          </p:cBhvr>
                                        </p:animEffect>
                                      </p:childTnLst>
                                    </p:cTn>
                                  </p:par>
                                </p:childTnLst>
                              </p:cTn>
                            </p:par>
                            <p:par>
                              <p:cTn id="21" fill="hold">
                                <p:stCondLst>
                                  <p:cond delay="3000"/>
                                </p:stCondLst>
                                <p:childTnLst>
                                  <p:par>
                                    <p:cTn id="22" presetID="2" presetClass="entr" presetSubtype="2"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900" fill="hold"/>
                                            <p:tgtEl>
                                              <p:spTgt spid="5"/>
                                            </p:tgtEl>
                                            <p:attrNameLst>
                                              <p:attrName>ppt_x</p:attrName>
                                            </p:attrNameLst>
                                          </p:cBhvr>
                                          <p:tavLst>
                                            <p:tav tm="0">
                                              <p:val>
                                                <p:strVal val="1+#ppt_w/2"/>
                                              </p:val>
                                            </p:tav>
                                            <p:tav tm="100000">
                                              <p:val>
                                                <p:strVal val="#ppt_x"/>
                                              </p:val>
                                            </p:tav>
                                          </p:tavLst>
                                        </p:anim>
                                        <p:anim calcmode="lin" valueType="num">
                                          <p:cBhvr additive="base">
                                            <p:cTn id="25" dur="900" fill="hold"/>
                                            <p:tgtEl>
                                              <p:spTgt spid="5"/>
                                            </p:tgtEl>
                                            <p:attrNameLst>
                                              <p:attrName>ppt_y</p:attrName>
                                            </p:attrNameLst>
                                          </p:cBhvr>
                                          <p:tavLst>
                                            <p:tav tm="0">
                                              <p:val>
                                                <p:strVal val="#ppt_y"/>
                                              </p:val>
                                            </p:tav>
                                            <p:tav tm="100000">
                                              <p:val>
                                                <p:strVal val="#ppt_y"/>
                                              </p:val>
                                            </p:tav>
                                          </p:tavLst>
                                        </p:anim>
                                      </p:childTnLst>
                                    </p:cTn>
                                  </p:par>
                                </p:childTnLst>
                              </p:cTn>
                            </p:par>
                            <p:par>
                              <p:cTn id="26" fill="hold">
                                <p:stCondLst>
                                  <p:cond delay="39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2"/>
                                            </p:tgtEl>
                                            <p:attrNameLst>
                                              <p:attrName>style.visibility</p:attrName>
                                            </p:attrNameLst>
                                          </p:cBhvr>
                                          <p:to>
                                            <p:strVal val="visible"/>
                                          </p:to>
                                        </p:set>
                                        <p:anim calcmode="lin" valueType="num">
                                          <p:cBhvr>
                                            <p:cTn id="29" dur="7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0" dur="700" fill="hold"/>
                                            <p:tgtEl>
                                              <p:spTgt spid="12"/>
                                            </p:tgtEl>
                                            <p:attrNameLst>
                                              <p:attrName>ppt_y</p:attrName>
                                            </p:attrNameLst>
                                          </p:cBhvr>
                                          <p:tavLst>
                                            <p:tav tm="0">
                                              <p:val>
                                                <p:strVal val="#ppt_y"/>
                                              </p:val>
                                            </p:tav>
                                            <p:tav tm="100000">
                                              <p:val>
                                                <p:strVal val="#ppt_y"/>
                                              </p:val>
                                            </p:tav>
                                          </p:tavLst>
                                        </p:anim>
                                        <p:anim calcmode="lin" valueType="num">
                                          <p:cBhvr>
                                            <p:cTn id="31" dur="7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2" dur="7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3" dur="700" tmFilter="0,0; .5, 1; 1, 1"/>
                                            <p:tgtEl>
                                              <p:spTgt spid="12"/>
                                            </p:tgtEl>
                                          </p:cBhvr>
                                        </p:animEffect>
                                      </p:childTnLst>
                                    </p:cTn>
                                  </p:par>
                                </p:childTnLst>
                              </p:cTn>
                            </p:par>
                            <p:par>
                              <p:cTn id="34" fill="hold">
                                <p:stCondLst>
                                  <p:cond delay="5230"/>
                                </p:stCondLst>
                                <p:childTnLst>
                                  <p:par>
                                    <p:cTn id="35" presetID="22" presetClass="entr" presetSubtype="1"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up)">
                                          <p:cBhvr>
                                            <p:cTn id="37" dur="1000"/>
                                            <p:tgtEl>
                                              <p:spTgt spid="6"/>
                                            </p:tgtEl>
                                          </p:cBhvr>
                                        </p:animEffect>
                                      </p:childTnLst>
                                    </p:cTn>
                                  </p:par>
                                </p:childTnLst>
                              </p:cTn>
                            </p:par>
                            <p:par>
                              <p:cTn id="38" fill="hold">
                                <p:stCondLst>
                                  <p:cond delay="6230"/>
                                </p:stCondLst>
                                <p:childTnLst>
                                  <p:par>
                                    <p:cTn id="39" presetID="22" presetClass="entr" presetSubtype="1"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up)">
                                          <p:cBhvr>
                                            <p:cTn id="41" dur="1000"/>
                                            <p:tgtEl>
                                              <p:spTgt spid="7"/>
                                            </p:tgtEl>
                                          </p:cBhvr>
                                        </p:animEffect>
                                      </p:childTnLst>
                                    </p:cTn>
                                  </p:par>
                                </p:childTnLst>
                              </p:cTn>
                            </p:par>
                            <p:par>
                              <p:cTn id="42" fill="hold">
                                <p:stCondLst>
                                  <p:cond delay="7230"/>
                                </p:stCondLst>
                                <p:childTnLst>
                                  <p:par>
                                    <p:cTn id="43" presetID="2" presetClass="entr" presetSubtype="8"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0-#ppt_w/2"/>
                                              </p:val>
                                            </p:tav>
                                            <p:tav tm="100000">
                                              <p:val>
                                                <p:strVal val="#ppt_x"/>
                                              </p:val>
                                            </p:tav>
                                          </p:tavLst>
                                        </p:anim>
                                        <p:anim calcmode="lin" valueType="num">
                                          <p:cBhvr additive="base">
                                            <p:cTn id="46"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uiExpand="1">
            <p:bldSub>
              <a:bldChart bld="series"/>
            </p:bldSub>
          </p:bldGraphic>
          <p:bldP spid="6" grpId="0"/>
          <p:bldP spid="7" grpId="0"/>
          <p:bldP spid="1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aphicFrame>
        <p:nvGraphicFramePr>
          <p:cNvPr id="3" name="Chart 23"/>
          <p:cNvGraphicFramePr/>
          <p:nvPr>
            <p:extLst>
              <p:ext uri="{D42A27DB-BD31-4B8C-83A1-F6EECF244321}">
                <p14:modId xmlns:p14="http://schemas.microsoft.com/office/powerpoint/2010/main" val="1152038374"/>
              </p:ext>
            </p:extLst>
          </p:nvPr>
        </p:nvGraphicFramePr>
        <p:xfrm>
          <a:off x="0" y="0"/>
          <a:ext cx="9144000" cy="5143500"/>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p:cNvSpPr txBox="1"/>
          <p:nvPr/>
        </p:nvSpPr>
        <p:spPr>
          <a:xfrm>
            <a:off x="2905224" y="1928148"/>
            <a:ext cx="4547096" cy="461665"/>
          </a:xfrm>
          <a:prstGeom prst="rect">
            <a:avLst/>
          </a:prstGeom>
          <a:solidFill>
            <a:sysClr val="window" lastClr="FFFFFF"/>
          </a:solidFill>
          <a:ln w="25400" cap="flat" cmpd="sng" algn="ctr">
            <a:noFill/>
            <a:prstDash val="solid"/>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i="0" u="none" strike="noStrike" kern="0" cap="none" spc="600" normalizeH="0" baseline="0" noProof="0" dirty="0" smtClean="0">
                <a:ln>
                  <a:noFill/>
                </a:ln>
                <a:solidFill>
                  <a:srgbClr val="0070C0"/>
                </a:solidFill>
                <a:effectLst/>
                <a:uLnTx/>
                <a:uFillTx/>
                <a:latin typeface="微软雅黑" pitchFamily="34" charset="-122"/>
                <a:ea typeface="微软雅黑" pitchFamily="34" charset="-122"/>
                <a:cs typeface="+mn-cs"/>
              </a:rPr>
              <a:t>主要会计数据摘要</a:t>
            </a:r>
            <a:endParaRPr kumimoji="0" lang="zh-CN" altLang="en-US" sz="2400" i="0" u="none" strike="noStrike" kern="0" cap="none" spc="600" normalizeH="0" baseline="0" noProof="0" dirty="0">
              <a:ln>
                <a:noFill/>
              </a:ln>
              <a:solidFill>
                <a:srgbClr val="0070C0"/>
              </a:solidFill>
              <a:effectLst/>
              <a:uLnTx/>
              <a:uFillTx/>
              <a:latin typeface="微软雅黑" pitchFamily="34" charset="-122"/>
              <a:ea typeface="微软雅黑" pitchFamily="34" charset="-122"/>
              <a:cs typeface="+mn-cs"/>
            </a:endParaRPr>
          </a:p>
        </p:txBody>
      </p:sp>
      <p:sp>
        <p:nvSpPr>
          <p:cNvPr id="12" name="TextBox 11"/>
          <p:cNvSpPr txBox="1"/>
          <p:nvPr/>
        </p:nvSpPr>
        <p:spPr>
          <a:xfrm>
            <a:off x="2905224" y="2667837"/>
            <a:ext cx="4547096" cy="461665"/>
          </a:xfrm>
          <a:prstGeom prst="rect">
            <a:avLst/>
          </a:prstGeom>
          <a:solidFill>
            <a:sysClr val="window" lastClr="FFFFFF"/>
          </a:solidFill>
          <a:ln w="25400" cap="flat" cmpd="sng" algn="ctr">
            <a:noFill/>
            <a:prstDash val="solid"/>
          </a:ln>
          <a:effectLst/>
        </p:spPr>
        <p:txBody>
          <a:bodyPr wrap="square" rtlCol="0">
            <a:spAutoFit/>
          </a:bodyPr>
          <a:lstStyle>
            <a:defPPr>
              <a:defRPr lang="zh-CN"/>
            </a:defPPr>
            <a:lvl1pPr algn="ctr">
              <a:defRPr sz="2400" b="1">
                <a:solidFill>
                  <a:srgbClr val="0070C0"/>
                </a:solidFill>
                <a:latin typeface="微软雅黑" pitchFamily="34" charset="-122"/>
                <a:ea typeface="微软雅黑"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600" normalizeH="0" baseline="0" noProof="0" dirty="0" smtClean="0">
                <a:ln>
                  <a:noFill/>
                </a:ln>
                <a:solidFill>
                  <a:srgbClr val="0070C0"/>
                </a:solidFill>
                <a:effectLst/>
                <a:uLnTx/>
                <a:uFillTx/>
                <a:latin typeface="微软雅黑" pitchFamily="34" charset="-122"/>
                <a:ea typeface="微软雅黑" pitchFamily="34" charset="-122"/>
                <a:cs typeface="+mn-cs"/>
              </a:rPr>
              <a:t>基本财务情况分析</a:t>
            </a:r>
            <a:endParaRPr kumimoji="0" lang="zh-CN" altLang="en-US" sz="2400" b="0" i="0" u="none" strike="noStrike" kern="0" cap="none" spc="600" normalizeH="0" baseline="0" noProof="0" dirty="0">
              <a:ln>
                <a:noFill/>
              </a:ln>
              <a:solidFill>
                <a:srgbClr val="0070C0"/>
              </a:solidFill>
              <a:effectLst/>
              <a:uLnTx/>
              <a:uFillTx/>
              <a:latin typeface="微软雅黑" pitchFamily="34" charset="-122"/>
              <a:ea typeface="微软雅黑" pitchFamily="34" charset="-122"/>
              <a:cs typeface="+mn-cs"/>
            </a:endParaRPr>
          </a:p>
        </p:txBody>
      </p:sp>
      <p:sp>
        <p:nvSpPr>
          <p:cNvPr id="13" name="TextBox 12"/>
          <p:cNvSpPr txBox="1"/>
          <p:nvPr/>
        </p:nvSpPr>
        <p:spPr>
          <a:xfrm>
            <a:off x="2905224" y="3407526"/>
            <a:ext cx="4547096" cy="461665"/>
          </a:xfrm>
          <a:prstGeom prst="rect">
            <a:avLst/>
          </a:prstGeom>
          <a:solidFill>
            <a:sysClr val="window" lastClr="FFFFFF"/>
          </a:solidFill>
          <a:ln w="25400" cap="flat" cmpd="sng" algn="ctr">
            <a:noFill/>
            <a:prstDash val="solid"/>
          </a:ln>
          <a:effectLst/>
        </p:spPr>
        <p:txBody>
          <a:bodyPr wrap="square" rtlCol="0">
            <a:spAutoFit/>
          </a:bodyPr>
          <a:lstStyle>
            <a:defPPr>
              <a:defRPr lang="zh-CN"/>
            </a:defPPr>
            <a:lvl1pPr algn="ctr">
              <a:defRPr sz="2400" b="1">
                <a:solidFill>
                  <a:srgbClr val="0070C0"/>
                </a:solidFill>
                <a:latin typeface="微软雅黑" pitchFamily="34" charset="-122"/>
                <a:ea typeface="微软雅黑"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600" normalizeH="0" baseline="0" noProof="0" dirty="0" smtClean="0">
                <a:ln>
                  <a:noFill/>
                </a:ln>
                <a:solidFill>
                  <a:srgbClr val="0070C0"/>
                </a:solidFill>
                <a:effectLst/>
                <a:uLnTx/>
                <a:uFillTx/>
                <a:latin typeface="微软雅黑" pitchFamily="34" charset="-122"/>
                <a:ea typeface="微软雅黑" pitchFamily="34" charset="-122"/>
                <a:cs typeface="+mn-cs"/>
              </a:rPr>
              <a:t>预算完成情况及分析</a:t>
            </a:r>
            <a:endParaRPr kumimoji="0" lang="zh-CN" altLang="en-US" sz="2400" b="0" i="0" u="none" strike="noStrike" kern="0" cap="none" spc="600" normalizeH="0" baseline="0" noProof="0" dirty="0">
              <a:ln>
                <a:noFill/>
              </a:ln>
              <a:solidFill>
                <a:srgbClr val="0070C0"/>
              </a:solidFill>
              <a:effectLst/>
              <a:uLnTx/>
              <a:uFillTx/>
              <a:latin typeface="微软雅黑" pitchFamily="34" charset="-122"/>
              <a:ea typeface="微软雅黑" pitchFamily="34" charset="-122"/>
              <a:cs typeface="+mn-cs"/>
            </a:endParaRPr>
          </a:p>
        </p:txBody>
      </p:sp>
      <p:sp>
        <p:nvSpPr>
          <p:cNvPr id="14" name="TextBox 13"/>
          <p:cNvSpPr txBox="1"/>
          <p:nvPr/>
        </p:nvSpPr>
        <p:spPr>
          <a:xfrm>
            <a:off x="2905224" y="4147215"/>
            <a:ext cx="4547096" cy="461665"/>
          </a:xfrm>
          <a:prstGeom prst="rect">
            <a:avLst/>
          </a:prstGeom>
          <a:solidFill>
            <a:sysClr val="window" lastClr="FFFFFF"/>
          </a:solidFill>
          <a:ln w="25400" cap="flat" cmpd="sng" algn="ctr">
            <a:noFill/>
            <a:prstDash val="solid"/>
          </a:ln>
          <a:effectLst/>
        </p:spPr>
        <p:txBody>
          <a:bodyPr wrap="square" rtlCol="0">
            <a:spAutoFit/>
          </a:bodyPr>
          <a:lstStyle>
            <a:defPPr>
              <a:defRPr lang="zh-CN"/>
            </a:defPPr>
            <a:lvl1pPr algn="ctr">
              <a:defRPr sz="2400" b="1">
                <a:solidFill>
                  <a:srgbClr val="0070C0"/>
                </a:solidFill>
                <a:latin typeface="微软雅黑" pitchFamily="34" charset="-122"/>
                <a:ea typeface="微软雅黑"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600" normalizeH="0" baseline="0" noProof="0" dirty="0" smtClean="0">
                <a:ln>
                  <a:noFill/>
                </a:ln>
                <a:solidFill>
                  <a:srgbClr val="0070C0"/>
                </a:solidFill>
                <a:effectLst/>
                <a:uLnTx/>
                <a:uFillTx/>
                <a:latin typeface="微软雅黑" pitchFamily="34" charset="-122"/>
                <a:ea typeface="微软雅黑" pitchFamily="34" charset="-122"/>
                <a:cs typeface="+mn-cs"/>
              </a:rPr>
              <a:t>重要问题综述及建议</a:t>
            </a:r>
            <a:endParaRPr kumimoji="0" lang="zh-CN" altLang="en-US" sz="2400" b="0" i="0" u="none" strike="noStrike" kern="0" cap="none" spc="600" normalizeH="0" baseline="0" noProof="0" dirty="0">
              <a:ln>
                <a:noFill/>
              </a:ln>
              <a:solidFill>
                <a:srgbClr val="0070C0"/>
              </a:solidFill>
              <a:effectLst/>
              <a:uLnTx/>
              <a:uFillTx/>
              <a:latin typeface="微软雅黑" pitchFamily="34" charset="-122"/>
              <a:ea typeface="微软雅黑" pitchFamily="34" charset="-122"/>
              <a:cs typeface="+mn-cs"/>
            </a:endParaRPr>
          </a:p>
        </p:txBody>
      </p:sp>
      <p:grpSp>
        <p:nvGrpSpPr>
          <p:cNvPr id="15" name="组合 14"/>
          <p:cNvGrpSpPr/>
          <p:nvPr/>
        </p:nvGrpSpPr>
        <p:grpSpPr>
          <a:xfrm>
            <a:off x="2267744" y="1820711"/>
            <a:ext cx="864096" cy="707886"/>
            <a:chOff x="2165941" y="1632858"/>
            <a:chExt cx="864096" cy="707886"/>
          </a:xfrm>
        </p:grpSpPr>
        <p:sp>
          <p:nvSpPr>
            <p:cNvPr id="16" name="五边形 15"/>
            <p:cNvSpPr/>
            <p:nvPr/>
          </p:nvSpPr>
          <p:spPr>
            <a:xfrm>
              <a:off x="2165941" y="1740295"/>
              <a:ext cx="864096" cy="461665"/>
            </a:xfrm>
            <a:prstGeom prst="homePlate">
              <a:avLst/>
            </a:prstGeom>
            <a:solidFill>
              <a:schemeClr val="bg1">
                <a:lumMod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7" name="TextBox 16"/>
            <p:cNvSpPr txBox="1"/>
            <p:nvPr/>
          </p:nvSpPr>
          <p:spPr>
            <a:xfrm>
              <a:off x="2216421" y="1632858"/>
              <a:ext cx="526106"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smtClean="0">
                  <a:ln>
                    <a:noFill/>
                  </a:ln>
                  <a:solidFill>
                    <a:sysClr val="window" lastClr="FFFFFF"/>
                  </a:solidFill>
                  <a:effectLst/>
                  <a:uLnTx/>
                  <a:uFillTx/>
                  <a:latin typeface="Arial Black" pitchFamily="34" charset="0"/>
                  <a:ea typeface="Arial Unicode MS" pitchFamily="34" charset="-122"/>
                  <a:cs typeface="Arial Unicode MS" pitchFamily="34" charset="-122"/>
                </a:rPr>
                <a:t>1</a:t>
              </a:r>
              <a:endParaRPr kumimoji="0" lang="zh-CN" altLang="en-US" sz="4000" b="1" i="0" u="none" strike="noStrike" kern="0" cap="none" spc="0" normalizeH="0" baseline="0" noProof="0" dirty="0">
                <a:ln>
                  <a:noFill/>
                </a:ln>
                <a:solidFill>
                  <a:sysClr val="window" lastClr="FFFFFF"/>
                </a:solidFill>
                <a:effectLst/>
                <a:uLnTx/>
                <a:uFillTx/>
                <a:latin typeface="Arial Black" pitchFamily="34" charset="0"/>
                <a:ea typeface="Arial Unicode MS" pitchFamily="34" charset="-122"/>
                <a:cs typeface="Arial Unicode MS" pitchFamily="34" charset="-122"/>
              </a:endParaRPr>
            </a:p>
          </p:txBody>
        </p:sp>
      </p:grpSp>
      <p:grpSp>
        <p:nvGrpSpPr>
          <p:cNvPr id="18" name="组合 17"/>
          <p:cNvGrpSpPr/>
          <p:nvPr/>
        </p:nvGrpSpPr>
        <p:grpSpPr>
          <a:xfrm>
            <a:off x="2267744" y="2566191"/>
            <a:ext cx="864096" cy="707886"/>
            <a:chOff x="2165941" y="2378338"/>
            <a:chExt cx="864096" cy="707886"/>
          </a:xfrm>
        </p:grpSpPr>
        <p:sp>
          <p:nvSpPr>
            <p:cNvPr id="19" name="五边形 18"/>
            <p:cNvSpPr/>
            <p:nvPr/>
          </p:nvSpPr>
          <p:spPr>
            <a:xfrm>
              <a:off x="2165941" y="2479984"/>
              <a:ext cx="864096" cy="461665"/>
            </a:xfrm>
            <a:prstGeom prst="homePlate">
              <a:avLst/>
            </a:prstGeom>
            <a:solidFill>
              <a:schemeClr val="bg1">
                <a:lumMod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0" name="TextBox 19"/>
            <p:cNvSpPr txBox="1"/>
            <p:nvPr/>
          </p:nvSpPr>
          <p:spPr>
            <a:xfrm>
              <a:off x="2216421" y="2378338"/>
              <a:ext cx="526106"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smtClean="0">
                  <a:ln>
                    <a:noFill/>
                  </a:ln>
                  <a:solidFill>
                    <a:sysClr val="window" lastClr="FFFFFF"/>
                  </a:solidFill>
                  <a:effectLst/>
                  <a:uLnTx/>
                  <a:uFillTx/>
                  <a:latin typeface="Arial Black" pitchFamily="34" charset="0"/>
                  <a:ea typeface="Arial Unicode MS" pitchFamily="34" charset="-122"/>
                  <a:cs typeface="Arial Unicode MS" pitchFamily="34" charset="-122"/>
                </a:rPr>
                <a:t>2</a:t>
              </a:r>
              <a:endParaRPr kumimoji="0" lang="zh-CN" altLang="en-US" sz="4000" b="1" i="0" u="none" strike="noStrike" kern="0" cap="none" spc="0" normalizeH="0" baseline="0" noProof="0" dirty="0">
                <a:ln>
                  <a:noFill/>
                </a:ln>
                <a:solidFill>
                  <a:sysClr val="window" lastClr="FFFFFF"/>
                </a:solidFill>
                <a:effectLst/>
                <a:uLnTx/>
                <a:uFillTx/>
                <a:latin typeface="Arial Black" pitchFamily="34" charset="0"/>
                <a:ea typeface="Arial Unicode MS" pitchFamily="34" charset="-122"/>
                <a:cs typeface="Arial Unicode MS" pitchFamily="34" charset="-122"/>
              </a:endParaRPr>
            </a:p>
          </p:txBody>
        </p:sp>
      </p:grpSp>
      <p:grpSp>
        <p:nvGrpSpPr>
          <p:cNvPr id="21" name="组合 20"/>
          <p:cNvGrpSpPr/>
          <p:nvPr/>
        </p:nvGrpSpPr>
        <p:grpSpPr>
          <a:xfrm>
            <a:off x="2267744" y="3304024"/>
            <a:ext cx="864096" cy="707886"/>
            <a:chOff x="2165941" y="3116171"/>
            <a:chExt cx="864096" cy="707886"/>
          </a:xfrm>
        </p:grpSpPr>
        <p:sp>
          <p:nvSpPr>
            <p:cNvPr id="22" name="五边形 21"/>
            <p:cNvSpPr/>
            <p:nvPr/>
          </p:nvSpPr>
          <p:spPr>
            <a:xfrm>
              <a:off x="2165941" y="3219673"/>
              <a:ext cx="864096" cy="461665"/>
            </a:xfrm>
            <a:prstGeom prst="homePlate">
              <a:avLst/>
            </a:prstGeom>
            <a:solidFill>
              <a:schemeClr val="bg1">
                <a:lumMod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3" name="TextBox 22"/>
            <p:cNvSpPr txBox="1"/>
            <p:nvPr/>
          </p:nvSpPr>
          <p:spPr>
            <a:xfrm>
              <a:off x="2216421" y="3116171"/>
              <a:ext cx="526106"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smtClean="0">
                  <a:ln>
                    <a:noFill/>
                  </a:ln>
                  <a:solidFill>
                    <a:sysClr val="window" lastClr="FFFFFF"/>
                  </a:solidFill>
                  <a:effectLst/>
                  <a:uLnTx/>
                  <a:uFillTx/>
                  <a:latin typeface="Arial Black" pitchFamily="34" charset="0"/>
                  <a:ea typeface="Arial Unicode MS" pitchFamily="34" charset="-122"/>
                  <a:cs typeface="Arial Unicode MS" pitchFamily="34" charset="-122"/>
                </a:rPr>
                <a:t>3</a:t>
              </a:r>
              <a:endParaRPr kumimoji="0" lang="zh-CN" altLang="en-US" sz="4000" b="1" i="0" u="none" strike="noStrike" kern="0" cap="none" spc="0" normalizeH="0" baseline="0" noProof="0" dirty="0">
                <a:ln>
                  <a:noFill/>
                </a:ln>
                <a:solidFill>
                  <a:sysClr val="window" lastClr="FFFFFF"/>
                </a:solidFill>
                <a:effectLst/>
                <a:uLnTx/>
                <a:uFillTx/>
                <a:latin typeface="Arial Black" pitchFamily="34" charset="0"/>
                <a:ea typeface="Arial Unicode MS" pitchFamily="34" charset="-122"/>
                <a:cs typeface="Arial Unicode MS" pitchFamily="34" charset="-122"/>
              </a:endParaRPr>
            </a:p>
          </p:txBody>
        </p:sp>
      </p:grpSp>
      <p:grpSp>
        <p:nvGrpSpPr>
          <p:cNvPr id="24" name="组合 23"/>
          <p:cNvGrpSpPr/>
          <p:nvPr/>
        </p:nvGrpSpPr>
        <p:grpSpPr>
          <a:xfrm>
            <a:off x="2267744" y="4024104"/>
            <a:ext cx="864096" cy="707886"/>
            <a:chOff x="2165941" y="3836251"/>
            <a:chExt cx="864096" cy="707886"/>
          </a:xfrm>
        </p:grpSpPr>
        <p:sp>
          <p:nvSpPr>
            <p:cNvPr id="25" name="五边形 24"/>
            <p:cNvSpPr/>
            <p:nvPr/>
          </p:nvSpPr>
          <p:spPr>
            <a:xfrm>
              <a:off x="2165941" y="3959362"/>
              <a:ext cx="864096" cy="461665"/>
            </a:xfrm>
            <a:prstGeom prst="homePlate">
              <a:avLst/>
            </a:prstGeom>
            <a:solidFill>
              <a:schemeClr val="bg1">
                <a:lumMod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6" name="TextBox 25"/>
            <p:cNvSpPr txBox="1"/>
            <p:nvPr/>
          </p:nvSpPr>
          <p:spPr>
            <a:xfrm>
              <a:off x="2216421" y="3836251"/>
              <a:ext cx="526106"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smtClean="0">
                  <a:ln>
                    <a:noFill/>
                  </a:ln>
                  <a:solidFill>
                    <a:sysClr val="window" lastClr="FFFFFF"/>
                  </a:solidFill>
                  <a:effectLst/>
                  <a:uLnTx/>
                  <a:uFillTx/>
                  <a:latin typeface="Arial Black" pitchFamily="34" charset="0"/>
                  <a:ea typeface="Arial Unicode MS" pitchFamily="34" charset="-122"/>
                  <a:cs typeface="Arial Unicode MS" pitchFamily="34" charset="-122"/>
                </a:rPr>
                <a:t>4</a:t>
              </a:r>
              <a:endParaRPr kumimoji="0" lang="zh-CN" altLang="en-US" sz="4000" b="1" i="0" u="none" strike="noStrike" kern="0" cap="none" spc="0" normalizeH="0" baseline="0" noProof="0" dirty="0">
                <a:ln>
                  <a:noFill/>
                </a:ln>
                <a:solidFill>
                  <a:sysClr val="window" lastClr="FFFFFF"/>
                </a:solidFill>
                <a:effectLst/>
                <a:uLnTx/>
                <a:uFillTx/>
                <a:latin typeface="Arial Black" pitchFamily="34" charset="0"/>
                <a:ea typeface="Arial Unicode MS" pitchFamily="34" charset="-122"/>
                <a:cs typeface="Arial Unicode MS" pitchFamily="34" charset="-122"/>
              </a:endParaRPr>
            </a:p>
          </p:txBody>
        </p:sp>
      </p:grpSp>
      <p:pic>
        <p:nvPicPr>
          <p:cNvPr id="28" name="图片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5536" y="919284"/>
            <a:ext cx="838776" cy="838776"/>
          </a:xfrm>
          <a:prstGeom prst="rect">
            <a:avLst/>
          </a:prstGeom>
        </p:spPr>
      </p:pic>
      <p:pic>
        <p:nvPicPr>
          <p:cNvPr id="29" name="图片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1610" y="261544"/>
            <a:ext cx="1394346" cy="1662134"/>
          </a:xfrm>
          <a:prstGeom prst="rect">
            <a:avLst/>
          </a:prstGeom>
          <a:effectLst/>
        </p:spPr>
      </p:pic>
      <p:sp>
        <p:nvSpPr>
          <p:cNvPr id="30" name="矩形 29"/>
          <p:cNvSpPr/>
          <p:nvPr/>
        </p:nvSpPr>
        <p:spPr>
          <a:xfrm>
            <a:off x="1816847" y="807418"/>
            <a:ext cx="3187201" cy="900236"/>
          </a:xfrm>
          <a:prstGeom prst="rect">
            <a:avLst/>
          </a:prstGeom>
        </p:spPr>
        <p:txBody>
          <a:bodyPr wrap="none" lIns="68571" tIns="34285" rIns="68571" bIns="34285">
            <a:spAutoFit/>
          </a:bodyPr>
          <a:lstStyle/>
          <a:p>
            <a:pPr algn="r"/>
            <a:r>
              <a:rPr lang="en-US" altLang="zh-CN" sz="5400" b="1" dirty="0" smtClean="0">
                <a:solidFill>
                  <a:schemeClr val="bg1">
                    <a:alpha val="90000"/>
                  </a:schemeClr>
                </a:solidFill>
                <a:latin typeface="微软雅黑" pitchFamily="34" charset="-122"/>
                <a:ea typeface="微软雅黑" pitchFamily="34" charset="-122"/>
              </a:rPr>
              <a:t>C</a:t>
            </a:r>
            <a:r>
              <a:rPr lang="en-US" altLang="zh-CN" sz="3200" b="1" dirty="0" smtClean="0">
                <a:solidFill>
                  <a:schemeClr val="bg1">
                    <a:alpha val="90000"/>
                  </a:schemeClr>
                </a:solidFill>
                <a:latin typeface="微软雅黑" pitchFamily="34" charset="-122"/>
                <a:ea typeface="微软雅黑" pitchFamily="34" charset="-122"/>
              </a:rPr>
              <a:t>ontents·</a:t>
            </a:r>
            <a:r>
              <a:rPr lang="zh-CN" altLang="en-US" sz="3200" dirty="0">
                <a:solidFill>
                  <a:schemeClr val="bg1">
                    <a:alpha val="90000"/>
                  </a:schemeClr>
                </a:solidFill>
                <a:latin typeface="微软雅黑" pitchFamily="34" charset="-122"/>
                <a:ea typeface="微软雅黑" pitchFamily="34" charset="-122"/>
              </a:rPr>
              <a:t>目录</a:t>
            </a:r>
          </a:p>
        </p:txBody>
      </p:sp>
    </p:spTree>
    <p:extLst>
      <p:ext uri="{BB962C8B-B14F-4D97-AF65-F5344CB8AC3E}">
        <p14:creationId xmlns:p14="http://schemas.microsoft.com/office/powerpoint/2010/main" val="2988757412"/>
      </p:ext>
    </p:extLst>
  </p:cSld>
  <p:clrMapOvr>
    <a:masterClrMapping/>
  </p:clrMapOvr>
  <mc:AlternateContent xmlns:mc="http://schemas.openxmlformats.org/markup-compatibility/2006" xmlns:p14="http://schemas.microsoft.com/office/powerpoint/2010/main">
    <mc:Choice Requires="p14">
      <p:transition spd="slow" p14:dur="2000" advClick="0" advTm="0">
        <p14:prism dir="d"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animEffect transition="in" filter="wipe(left)">
                                          <p:cBhvr>
                                            <p:cTn id="7" dur="1000"/>
                                            <p:tgtEl>
                                              <p:spTgt spid="3">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graphicEl>
                                                  <a:chart seriesIdx="0" categoryIdx="-4" bldStep="series"/>
                                                </p:graphicEl>
                                              </p:spTgt>
                                            </p:tgtEl>
                                            <p:attrNameLst>
                                              <p:attrName>style.visibility</p:attrName>
                                            </p:attrNameLst>
                                          </p:cBhvr>
                                          <p:to>
                                            <p:strVal val="visible"/>
                                          </p:to>
                                        </p:set>
                                        <p:animEffect transition="in" filter="wipe(left)">
                                          <p:cBhvr>
                                            <p:cTn id="12" dur="1000"/>
                                            <p:tgtEl>
                                              <p:spTgt spid="3">
                                                <p:graphicEl>
                                                  <a:chart seriesIdx="0" categoryIdx="-4" bldStep="series"/>
                                                </p:graphicEl>
                                              </p:spTgt>
                                            </p:tgtEl>
                                          </p:cBhvr>
                                        </p:animEffect>
                                      </p:childTnLst>
                                    </p:cTn>
                                  </p:par>
                                </p:childTnLst>
                              </p:cTn>
                            </p:par>
                            <p:par>
                              <p:cTn id="13" fill="hold">
                                <p:stCondLst>
                                  <p:cond delay="1000"/>
                                </p:stCondLst>
                                <p:childTnLst>
                                  <p:par>
                                    <p:cTn id="14" presetID="2" presetClass="entr" presetSubtype="12" accel="32000" fill="hold" nodeType="afterEffect" p14:presetBounceEnd="32000">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14:bounceEnd="32000">
                                          <p:cBhvr additive="base">
                                            <p:cTn id="16" dur="2000" fill="hold"/>
                                            <p:tgtEl>
                                              <p:spTgt spid="29"/>
                                            </p:tgtEl>
                                            <p:attrNameLst>
                                              <p:attrName>ppt_x</p:attrName>
                                            </p:attrNameLst>
                                          </p:cBhvr>
                                          <p:tavLst>
                                            <p:tav tm="0">
                                              <p:val>
                                                <p:strVal val="0-#ppt_w/2"/>
                                              </p:val>
                                            </p:tav>
                                            <p:tav tm="100000">
                                              <p:val>
                                                <p:strVal val="#ppt_x"/>
                                              </p:val>
                                            </p:tav>
                                          </p:tavLst>
                                        </p:anim>
                                        <p:anim calcmode="lin" valueType="num" p14:bounceEnd="32000">
                                          <p:cBhvr additive="base">
                                            <p:cTn id="17" dur="2000" fill="hold"/>
                                            <p:tgtEl>
                                              <p:spTgt spid="29"/>
                                            </p:tgtEl>
                                            <p:attrNameLst>
                                              <p:attrName>ppt_y</p:attrName>
                                            </p:attrNameLst>
                                          </p:cBhvr>
                                          <p:tavLst>
                                            <p:tav tm="0">
                                              <p:val>
                                                <p:strVal val="1+#ppt_h/2"/>
                                              </p:val>
                                            </p:tav>
                                            <p:tav tm="100000">
                                              <p:val>
                                                <p:strVal val="#ppt_y"/>
                                              </p:val>
                                            </p:tav>
                                          </p:tavLst>
                                        </p:anim>
                                      </p:childTnLst>
                                    </p:cTn>
                                  </p:par>
                                  <p:par>
                                    <p:cTn id="18" presetID="52" presetClass="entr" presetSubtype="0" fill="hold" nodeType="withEffect">
                                      <p:stCondLst>
                                        <p:cond delay="500"/>
                                      </p:stCondLst>
                                      <p:childTnLst>
                                        <p:set>
                                          <p:cBhvr>
                                            <p:cTn id="19" dur="1" fill="hold">
                                              <p:stCondLst>
                                                <p:cond delay="0"/>
                                              </p:stCondLst>
                                            </p:cTn>
                                            <p:tgtEl>
                                              <p:spTgt spid="28"/>
                                            </p:tgtEl>
                                            <p:attrNameLst>
                                              <p:attrName>style.visibility</p:attrName>
                                            </p:attrNameLst>
                                          </p:cBhvr>
                                          <p:to>
                                            <p:strVal val="visible"/>
                                          </p:to>
                                        </p:set>
                                        <p:animScale>
                                          <p:cBhvr>
                                            <p:cTn id="20" dur="15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500" decel="50000" fill="hold">
                                              <p:stCondLst>
                                                <p:cond delay="0"/>
                                              </p:stCondLst>
                                            </p:cTn>
                                            <p:tgtEl>
                                              <p:spTgt spid="28"/>
                                            </p:tgtEl>
                                            <p:attrNameLst>
                                              <p:attrName>ppt_x</p:attrName>
                                              <p:attrName>ppt_y</p:attrName>
                                            </p:attrNameLst>
                                          </p:cBhvr>
                                        </p:animMotion>
                                        <p:animEffect transition="in" filter="fade">
                                          <p:cBhvr>
                                            <p:cTn id="22" dur="1500"/>
                                            <p:tgtEl>
                                              <p:spTgt spid="28"/>
                                            </p:tgtEl>
                                          </p:cBhvr>
                                        </p:animEffect>
                                      </p:childTnLst>
                                    </p:cTn>
                                  </p:par>
                                </p:childTnLst>
                              </p:cTn>
                            </p:par>
                            <p:par>
                              <p:cTn id="23" fill="hold">
                                <p:stCondLst>
                                  <p:cond delay="3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0"/>
                                            </p:tgtEl>
                                            <p:attrNameLst>
                                              <p:attrName>style.visibility</p:attrName>
                                            </p:attrNameLst>
                                          </p:cBhvr>
                                          <p:to>
                                            <p:strVal val="visible"/>
                                          </p:to>
                                        </p:set>
                                        <p:anim calcmode="lin" valueType="num">
                                          <p:cBhvr>
                                            <p:cTn id="26" dur="7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7" dur="700" fill="hold"/>
                                            <p:tgtEl>
                                              <p:spTgt spid="30"/>
                                            </p:tgtEl>
                                            <p:attrNameLst>
                                              <p:attrName>ppt_y</p:attrName>
                                            </p:attrNameLst>
                                          </p:cBhvr>
                                          <p:tavLst>
                                            <p:tav tm="0">
                                              <p:val>
                                                <p:strVal val="#ppt_y"/>
                                              </p:val>
                                            </p:tav>
                                            <p:tav tm="100000">
                                              <p:val>
                                                <p:strVal val="#ppt_y"/>
                                              </p:val>
                                            </p:tav>
                                          </p:tavLst>
                                        </p:anim>
                                        <p:anim calcmode="lin" valueType="num">
                                          <p:cBhvr>
                                            <p:cTn id="28" dur="7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9" dur="7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700" tmFilter="0,0; .5, 1; 1, 1"/>
                                            <p:tgtEl>
                                              <p:spTgt spid="30"/>
                                            </p:tgtEl>
                                          </p:cBhvr>
                                        </p:animEffect>
                                      </p:childTnLst>
                                    </p:cTn>
                                  </p:par>
                                </p:childTnLst>
                              </p:cTn>
                            </p:par>
                            <p:par>
                              <p:cTn id="31" fill="hold">
                                <p:stCondLst>
                                  <p:cond delay="4400"/>
                                </p:stCondLst>
                                <p:childTnLst>
                                  <p:par>
                                    <p:cTn id="32" presetID="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800" fill="hold"/>
                                            <p:tgtEl>
                                              <p:spTgt spid="15"/>
                                            </p:tgtEl>
                                            <p:attrNameLst>
                                              <p:attrName>ppt_x</p:attrName>
                                            </p:attrNameLst>
                                          </p:cBhvr>
                                          <p:tavLst>
                                            <p:tav tm="0">
                                              <p:val>
                                                <p:strVal val="0-#ppt_w/2"/>
                                              </p:val>
                                            </p:tav>
                                            <p:tav tm="100000">
                                              <p:val>
                                                <p:strVal val="#ppt_x"/>
                                              </p:val>
                                            </p:tav>
                                          </p:tavLst>
                                        </p:anim>
                                        <p:anim calcmode="lin" valueType="num">
                                          <p:cBhvr additive="base">
                                            <p:cTn id="35" dur="800" fill="hold"/>
                                            <p:tgtEl>
                                              <p:spTgt spid="15"/>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800" fill="hold"/>
                                            <p:tgtEl>
                                              <p:spTgt spid="18"/>
                                            </p:tgtEl>
                                            <p:attrNameLst>
                                              <p:attrName>ppt_x</p:attrName>
                                            </p:attrNameLst>
                                          </p:cBhvr>
                                          <p:tavLst>
                                            <p:tav tm="0">
                                              <p:val>
                                                <p:strVal val="0-#ppt_w/2"/>
                                              </p:val>
                                            </p:tav>
                                            <p:tav tm="100000">
                                              <p:val>
                                                <p:strVal val="#ppt_x"/>
                                              </p:val>
                                            </p:tav>
                                          </p:tavLst>
                                        </p:anim>
                                        <p:anim calcmode="lin" valueType="num">
                                          <p:cBhvr additive="base">
                                            <p:cTn id="39" dur="800" fill="hold"/>
                                            <p:tgtEl>
                                              <p:spTgt spid="18"/>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800" fill="hold"/>
                                            <p:tgtEl>
                                              <p:spTgt spid="21"/>
                                            </p:tgtEl>
                                            <p:attrNameLst>
                                              <p:attrName>ppt_x</p:attrName>
                                            </p:attrNameLst>
                                          </p:cBhvr>
                                          <p:tavLst>
                                            <p:tav tm="0">
                                              <p:val>
                                                <p:strVal val="0-#ppt_w/2"/>
                                              </p:val>
                                            </p:tav>
                                            <p:tav tm="100000">
                                              <p:val>
                                                <p:strVal val="#ppt_x"/>
                                              </p:val>
                                            </p:tav>
                                          </p:tavLst>
                                        </p:anim>
                                        <p:anim calcmode="lin" valueType="num">
                                          <p:cBhvr additive="base">
                                            <p:cTn id="43" dur="800" fill="hold"/>
                                            <p:tgtEl>
                                              <p:spTgt spid="21"/>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800" fill="hold"/>
                                            <p:tgtEl>
                                              <p:spTgt spid="24"/>
                                            </p:tgtEl>
                                            <p:attrNameLst>
                                              <p:attrName>ppt_x</p:attrName>
                                            </p:attrNameLst>
                                          </p:cBhvr>
                                          <p:tavLst>
                                            <p:tav tm="0">
                                              <p:val>
                                                <p:strVal val="0-#ppt_w/2"/>
                                              </p:val>
                                            </p:tav>
                                            <p:tav tm="100000">
                                              <p:val>
                                                <p:strVal val="#ppt_x"/>
                                              </p:val>
                                            </p:tav>
                                          </p:tavLst>
                                        </p:anim>
                                        <p:anim calcmode="lin" valueType="num">
                                          <p:cBhvr additive="base">
                                            <p:cTn id="47" dur="800" fill="hold"/>
                                            <p:tgtEl>
                                              <p:spTgt spid="24"/>
                                            </p:tgtEl>
                                            <p:attrNameLst>
                                              <p:attrName>ppt_y</p:attrName>
                                            </p:attrNameLst>
                                          </p:cBhvr>
                                          <p:tavLst>
                                            <p:tav tm="0">
                                              <p:val>
                                                <p:strVal val="#ppt_y"/>
                                              </p:val>
                                            </p:tav>
                                            <p:tav tm="100000">
                                              <p:val>
                                                <p:strVal val="#ppt_y"/>
                                              </p:val>
                                            </p:tav>
                                          </p:tavLst>
                                        </p:anim>
                                      </p:childTnLst>
                                    </p:cTn>
                                  </p:par>
                                </p:childTnLst>
                              </p:cTn>
                            </p:par>
                            <p:par>
                              <p:cTn id="48" fill="hold">
                                <p:stCondLst>
                                  <p:cond delay="52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1100"/>
                                            <p:tgtEl>
                                              <p:spTgt spid="1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1100"/>
                                            <p:tgtEl>
                                              <p:spTgt spid="12"/>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1100"/>
                                            <p:tgtEl>
                                              <p:spTgt spid="13"/>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left)">
                                          <p:cBhvr>
                                            <p:cTn id="60" dur="11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Chart bld="series"/>
            </p:bldSub>
          </p:bldGraphic>
          <p:bldP spid="11" grpId="0" animBg="1"/>
          <p:bldP spid="12" grpId="0" animBg="1"/>
          <p:bldP spid="13" grpId="0" animBg="1"/>
          <p:bldP spid="14" grpId="0" animBg="1"/>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animEffect transition="in" filter="wipe(left)">
                                          <p:cBhvr>
                                            <p:cTn id="7" dur="1000"/>
                                            <p:tgtEl>
                                              <p:spTgt spid="3">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graphicEl>
                                                  <a:chart seriesIdx="0" categoryIdx="-4" bldStep="series"/>
                                                </p:graphicEl>
                                              </p:spTgt>
                                            </p:tgtEl>
                                            <p:attrNameLst>
                                              <p:attrName>style.visibility</p:attrName>
                                            </p:attrNameLst>
                                          </p:cBhvr>
                                          <p:to>
                                            <p:strVal val="visible"/>
                                          </p:to>
                                        </p:set>
                                        <p:animEffect transition="in" filter="wipe(left)">
                                          <p:cBhvr>
                                            <p:cTn id="12" dur="1000"/>
                                            <p:tgtEl>
                                              <p:spTgt spid="3">
                                                <p:graphicEl>
                                                  <a:chart seriesIdx="0" categoryIdx="-4" bldStep="series"/>
                                                </p:graphicEl>
                                              </p:spTgt>
                                            </p:tgtEl>
                                          </p:cBhvr>
                                        </p:animEffect>
                                      </p:childTnLst>
                                    </p:cTn>
                                  </p:par>
                                </p:childTnLst>
                              </p:cTn>
                            </p:par>
                            <p:par>
                              <p:cTn id="13" fill="hold">
                                <p:stCondLst>
                                  <p:cond delay="1000"/>
                                </p:stCondLst>
                                <p:childTnLst>
                                  <p:par>
                                    <p:cTn id="14" presetID="2" presetClass="entr" presetSubtype="12" accel="32000"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2000" fill="hold"/>
                                            <p:tgtEl>
                                              <p:spTgt spid="29"/>
                                            </p:tgtEl>
                                            <p:attrNameLst>
                                              <p:attrName>ppt_x</p:attrName>
                                            </p:attrNameLst>
                                          </p:cBhvr>
                                          <p:tavLst>
                                            <p:tav tm="0">
                                              <p:val>
                                                <p:strVal val="0-#ppt_w/2"/>
                                              </p:val>
                                            </p:tav>
                                            <p:tav tm="100000">
                                              <p:val>
                                                <p:strVal val="#ppt_x"/>
                                              </p:val>
                                            </p:tav>
                                          </p:tavLst>
                                        </p:anim>
                                        <p:anim calcmode="lin" valueType="num">
                                          <p:cBhvr additive="base">
                                            <p:cTn id="17" dur="2000" fill="hold"/>
                                            <p:tgtEl>
                                              <p:spTgt spid="29"/>
                                            </p:tgtEl>
                                            <p:attrNameLst>
                                              <p:attrName>ppt_y</p:attrName>
                                            </p:attrNameLst>
                                          </p:cBhvr>
                                          <p:tavLst>
                                            <p:tav tm="0">
                                              <p:val>
                                                <p:strVal val="1+#ppt_h/2"/>
                                              </p:val>
                                            </p:tav>
                                            <p:tav tm="100000">
                                              <p:val>
                                                <p:strVal val="#ppt_y"/>
                                              </p:val>
                                            </p:tav>
                                          </p:tavLst>
                                        </p:anim>
                                      </p:childTnLst>
                                    </p:cTn>
                                  </p:par>
                                  <p:par>
                                    <p:cTn id="18" presetID="52" presetClass="entr" presetSubtype="0" fill="hold" nodeType="withEffect">
                                      <p:stCondLst>
                                        <p:cond delay="500"/>
                                      </p:stCondLst>
                                      <p:childTnLst>
                                        <p:set>
                                          <p:cBhvr>
                                            <p:cTn id="19" dur="1" fill="hold">
                                              <p:stCondLst>
                                                <p:cond delay="0"/>
                                              </p:stCondLst>
                                            </p:cTn>
                                            <p:tgtEl>
                                              <p:spTgt spid="28"/>
                                            </p:tgtEl>
                                            <p:attrNameLst>
                                              <p:attrName>style.visibility</p:attrName>
                                            </p:attrNameLst>
                                          </p:cBhvr>
                                          <p:to>
                                            <p:strVal val="visible"/>
                                          </p:to>
                                        </p:set>
                                        <p:animScale>
                                          <p:cBhvr>
                                            <p:cTn id="20" dur="15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500" decel="50000" fill="hold">
                                              <p:stCondLst>
                                                <p:cond delay="0"/>
                                              </p:stCondLst>
                                            </p:cTn>
                                            <p:tgtEl>
                                              <p:spTgt spid="28"/>
                                            </p:tgtEl>
                                            <p:attrNameLst>
                                              <p:attrName>ppt_x</p:attrName>
                                              <p:attrName>ppt_y</p:attrName>
                                            </p:attrNameLst>
                                          </p:cBhvr>
                                        </p:animMotion>
                                        <p:animEffect transition="in" filter="fade">
                                          <p:cBhvr>
                                            <p:cTn id="22" dur="1500"/>
                                            <p:tgtEl>
                                              <p:spTgt spid="28"/>
                                            </p:tgtEl>
                                          </p:cBhvr>
                                        </p:animEffect>
                                      </p:childTnLst>
                                    </p:cTn>
                                  </p:par>
                                </p:childTnLst>
                              </p:cTn>
                            </p:par>
                            <p:par>
                              <p:cTn id="23" fill="hold">
                                <p:stCondLst>
                                  <p:cond delay="3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0"/>
                                            </p:tgtEl>
                                            <p:attrNameLst>
                                              <p:attrName>style.visibility</p:attrName>
                                            </p:attrNameLst>
                                          </p:cBhvr>
                                          <p:to>
                                            <p:strVal val="visible"/>
                                          </p:to>
                                        </p:set>
                                        <p:anim calcmode="lin" valueType="num">
                                          <p:cBhvr>
                                            <p:cTn id="26" dur="7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7" dur="700" fill="hold"/>
                                            <p:tgtEl>
                                              <p:spTgt spid="30"/>
                                            </p:tgtEl>
                                            <p:attrNameLst>
                                              <p:attrName>ppt_y</p:attrName>
                                            </p:attrNameLst>
                                          </p:cBhvr>
                                          <p:tavLst>
                                            <p:tav tm="0">
                                              <p:val>
                                                <p:strVal val="#ppt_y"/>
                                              </p:val>
                                            </p:tav>
                                            <p:tav tm="100000">
                                              <p:val>
                                                <p:strVal val="#ppt_y"/>
                                              </p:val>
                                            </p:tav>
                                          </p:tavLst>
                                        </p:anim>
                                        <p:anim calcmode="lin" valueType="num">
                                          <p:cBhvr>
                                            <p:cTn id="28" dur="7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9" dur="7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700" tmFilter="0,0; .5, 1; 1, 1"/>
                                            <p:tgtEl>
                                              <p:spTgt spid="30"/>
                                            </p:tgtEl>
                                          </p:cBhvr>
                                        </p:animEffect>
                                      </p:childTnLst>
                                    </p:cTn>
                                  </p:par>
                                </p:childTnLst>
                              </p:cTn>
                            </p:par>
                            <p:par>
                              <p:cTn id="31" fill="hold">
                                <p:stCondLst>
                                  <p:cond delay="4400"/>
                                </p:stCondLst>
                                <p:childTnLst>
                                  <p:par>
                                    <p:cTn id="32" presetID="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800" fill="hold"/>
                                            <p:tgtEl>
                                              <p:spTgt spid="15"/>
                                            </p:tgtEl>
                                            <p:attrNameLst>
                                              <p:attrName>ppt_x</p:attrName>
                                            </p:attrNameLst>
                                          </p:cBhvr>
                                          <p:tavLst>
                                            <p:tav tm="0">
                                              <p:val>
                                                <p:strVal val="0-#ppt_w/2"/>
                                              </p:val>
                                            </p:tav>
                                            <p:tav tm="100000">
                                              <p:val>
                                                <p:strVal val="#ppt_x"/>
                                              </p:val>
                                            </p:tav>
                                          </p:tavLst>
                                        </p:anim>
                                        <p:anim calcmode="lin" valueType="num">
                                          <p:cBhvr additive="base">
                                            <p:cTn id="35" dur="800" fill="hold"/>
                                            <p:tgtEl>
                                              <p:spTgt spid="15"/>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800" fill="hold"/>
                                            <p:tgtEl>
                                              <p:spTgt spid="18"/>
                                            </p:tgtEl>
                                            <p:attrNameLst>
                                              <p:attrName>ppt_x</p:attrName>
                                            </p:attrNameLst>
                                          </p:cBhvr>
                                          <p:tavLst>
                                            <p:tav tm="0">
                                              <p:val>
                                                <p:strVal val="0-#ppt_w/2"/>
                                              </p:val>
                                            </p:tav>
                                            <p:tav tm="100000">
                                              <p:val>
                                                <p:strVal val="#ppt_x"/>
                                              </p:val>
                                            </p:tav>
                                          </p:tavLst>
                                        </p:anim>
                                        <p:anim calcmode="lin" valueType="num">
                                          <p:cBhvr additive="base">
                                            <p:cTn id="39" dur="800" fill="hold"/>
                                            <p:tgtEl>
                                              <p:spTgt spid="18"/>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800" fill="hold"/>
                                            <p:tgtEl>
                                              <p:spTgt spid="21"/>
                                            </p:tgtEl>
                                            <p:attrNameLst>
                                              <p:attrName>ppt_x</p:attrName>
                                            </p:attrNameLst>
                                          </p:cBhvr>
                                          <p:tavLst>
                                            <p:tav tm="0">
                                              <p:val>
                                                <p:strVal val="0-#ppt_w/2"/>
                                              </p:val>
                                            </p:tav>
                                            <p:tav tm="100000">
                                              <p:val>
                                                <p:strVal val="#ppt_x"/>
                                              </p:val>
                                            </p:tav>
                                          </p:tavLst>
                                        </p:anim>
                                        <p:anim calcmode="lin" valueType="num">
                                          <p:cBhvr additive="base">
                                            <p:cTn id="43" dur="800" fill="hold"/>
                                            <p:tgtEl>
                                              <p:spTgt spid="21"/>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800" fill="hold"/>
                                            <p:tgtEl>
                                              <p:spTgt spid="24"/>
                                            </p:tgtEl>
                                            <p:attrNameLst>
                                              <p:attrName>ppt_x</p:attrName>
                                            </p:attrNameLst>
                                          </p:cBhvr>
                                          <p:tavLst>
                                            <p:tav tm="0">
                                              <p:val>
                                                <p:strVal val="0-#ppt_w/2"/>
                                              </p:val>
                                            </p:tav>
                                            <p:tav tm="100000">
                                              <p:val>
                                                <p:strVal val="#ppt_x"/>
                                              </p:val>
                                            </p:tav>
                                          </p:tavLst>
                                        </p:anim>
                                        <p:anim calcmode="lin" valueType="num">
                                          <p:cBhvr additive="base">
                                            <p:cTn id="47" dur="800" fill="hold"/>
                                            <p:tgtEl>
                                              <p:spTgt spid="24"/>
                                            </p:tgtEl>
                                            <p:attrNameLst>
                                              <p:attrName>ppt_y</p:attrName>
                                            </p:attrNameLst>
                                          </p:cBhvr>
                                          <p:tavLst>
                                            <p:tav tm="0">
                                              <p:val>
                                                <p:strVal val="#ppt_y"/>
                                              </p:val>
                                            </p:tav>
                                            <p:tav tm="100000">
                                              <p:val>
                                                <p:strVal val="#ppt_y"/>
                                              </p:val>
                                            </p:tav>
                                          </p:tavLst>
                                        </p:anim>
                                      </p:childTnLst>
                                    </p:cTn>
                                  </p:par>
                                </p:childTnLst>
                              </p:cTn>
                            </p:par>
                            <p:par>
                              <p:cTn id="48" fill="hold">
                                <p:stCondLst>
                                  <p:cond delay="52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1100"/>
                                            <p:tgtEl>
                                              <p:spTgt spid="1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1100"/>
                                            <p:tgtEl>
                                              <p:spTgt spid="12"/>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1100"/>
                                            <p:tgtEl>
                                              <p:spTgt spid="13"/>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left)">
                                          <p:cBhvr>
                                            <p:cTn id="60" dur="11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Chart bld="series"/>
            </p:bldSub>
          </p:bldGraphic>
          <p:bldP spid="11" grpId="0" animBg="1"/>
          <p:bldP spid="12" grpId="0" animBg="1"/>
          <p:bldP spid="13" grpId="0" animBg="1"/>
          <p:bldP spid="14" grpId="0" animBg="1"/>
          <p:bldP spid="30"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8064" y="1851670"/>
            <a:ext cx="3496808" cy="2415976"/>
          </a:xfrm>
          <a:prstGeom prst="rect">
            <a:avLst/>
          </a:prstGeom>
        </p:spPr>
      </p:pic>
      <p:sp>
        <p:nvSpPr>
          <p:cNvPr id="4" name="矩形 3"/>
          <p:cNvSpPr/>
          <p:nvPr/>
        </p:nvSpPr>
        <p:spPr>
          <a:xfrm>
            <a:off x="0" y="1563638"/>
            <a:ext cx="9144000" cy="2448272"/>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5" cstate="print">
            <a:grayscl/>
            <a:extLst>
              <a:ext uri="{28A0092B-C50C-407E-A947-70E740481C1C}">
                <a14:useLocalDpi xmlns:a14="http://schemas.microsoft.com/office/drawing/2010/main" val="0"/>
              </a:ext>
            </a:extLst>
          </a:blip>
          <a:stretch>
            <a:fillRect/>
          </a:stretch>
        </p:blipFill>
        <p:spPr>
          <a:xfrm rot="1589486">
            <a:off x="6682141" y="4014827"/>
            <a:ext cx="6982982" cy="682753"/>
          </a:xfrm>
          <a:prstGeom prst="rect">
            <a:avLst/>
          </a:prstGeom>
          <a:effectLst/>
        </p:spPr>
      </p:pic>
      <p:grpSp>
        <p:nvGrpSpPr>
          <p:cNvPr id="33" name="组合 32"/>
          <p:cNvGrpSpPr/>
          <p:nvPr/>
        </p:nvGrpSpPr>
        <p:grpSpPr>
          <a:xfrm>
            <a:off x="694787" y="1617846"/>
            <a:ext cx="2124614" cy="2339856"/>
            <a:chOff x="3959928" y="1817013"/>
            <a:chExt cx="1897947" cy="2090226"/>
          </a:xfrm>
        </p:grpSpPr>
        <p:pic>
          <p:nvPicPr>
            <p:cNvPr id="31" name="图片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59928" y="2613636"/>
              <a:ext cx="1054808" cy="1054808"/>
            </a:xfrm>
            <a:prstGeom prst="rect">
              <a:avLst/>
            </a:prstGeom>
          </p:spPr>
        </p:pic>
        <p:pic>
          <p:nvPicPr>
            <p:cNvPr id="32" name="图片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04407" y="1817013"/>
              <a:ext cx="1753468" cy="2090226"/>
            </a:xfrm>
            <a:prstGeom prst="rect">
              <a:avLst/>
            </a:prstGeom>
            <a:effectLst/>
          </p:spPr>
        </p:pic>
      </p:grpSp>
      <p:sp>
        <p:nvSpPr>
          <p:cNvPr id="34" name="矩形 33"/>
          <p:cNvSpPr/>
          <p:nvPr/>
        </p:nvSpPr>
        <p:spPr>
          <a:xfrm>
            <a:off x="3059832" y="2283718"/>
            <a:ext cx="3831865" cy="1177235"/>
          </a:xfrm>
          <a:prstGeom prst="rect">
            <a:avLst/>
          </a:prstGeom>
        </p:spPr>
        <p:txBody>
          <a:bodyPr wrap="none" lIns="68571" tIns="34285" rIns="68571" bIns="34285">
            <a:spAutoFit/>
          </a:bodyPr>
          <a:lstStyle/>
          <a:p>
            <a:r>
              <a:rPr lang="zh-CN" altLang="en-US" sz="3600" b="1" dirty="0">
                <a:solidFill>
                  <a:schemeClr val="tx1">
                    <a:lumMod val="75000"/>
                    <a:lumOff val="25000"/>
                  </a:schemeClr>
                </a:solidFill>
                <a:latin typeface="微软雅黑" pitchFamily="34" charset="-122"/>
                <a:ea typeface="微软雅黑" pitchFamily="34" charset="-122"/>
              </a:rPr>
              <a:t>第一部分</a:t>
            </a:r>
            <a:endParaRPr lang="en-US" altLang="zh-CN" sz="3600" b="1" dirty="0" smtClean="0">
              <a:solidFill>
                <a:schemeClr val="tx1">
                  <a:lumMod val="75000"/>
                  <a:lumOff val="25000"/>
                </a:schemeClr>
              </a:solidFill>
              <a:latin typeface="微软雅黑" pitchFamily="34" charset="-122"/>
              <a:ea typeface="微软雅黑" pitchFamily="34" charset="-122"/>
            </a:endParaRPr>
          </a:p>
          <a:p>
            <a:pPr algn="ctr"/>
            <a:r>
              <a:rPr lang="zh-CN" altLang="en-US" sz="3600" b="1" dirty="0" smtClean="0">
                <a:solidFill>
                  <a:srgbClr val="0070C0"/>
                </a:solidFill>
                <a:latin typeface="微软雅黑" pitchFamily="34" charset="-122"/>
                <a:ea typeface="微软雅黑" pitchFamily="34" charset="-122"/>
              </a:rPr>
              <a:t>主要会计数据摘要</a:t>
            </a:r>
            <a:endParaRPr lang="zh-CN" altLang="en-US" sz="3600" b="1" dirty="0">
              <a:solidFill>
                <a:srgbClr val="0070C0"/>
              </a:solidFill>
              <a:latin typeface="微软雅黑" pitchFamily="34" charset="-122"/>
              <a:ea typeface="微软雅黑" pitchFamily="34" charset="-122"/>
            </a:endParaRPr>
          </a:p>
        </p:txBody>
      </p:sp>
    </p:spTree>
    <p:extLst>
      <p:ext uri="{BB962C8B-B14F-4D97-AF65-F5344CB8AC3E}">
        <p14:creationId xmlns:p14="http://schemas.microsoft.com/office/powerpoint/2010/main" val="1168344953"/>
      </p:ext>
    </p:extLst>
  </p:cSld>
  <p:clrMapOvr>
    <a:masterClrMapping/>
  </p:clrMapOvr>
  <mc:AlternateContent xmlns:mc="http://schemas.openxmlformats.org/markup-compatibility/2006" xmlns:p14="http://schemas.microsoft.com/office/powerpoint/2010/main">
    <mc:Choice Requires="p14">
      <p:transition spd="slow" p14:dur="20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1000"/>
                                            <p:tgtEl>
                                              <p:spTgt spid="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1000"/>
                                            <p:tgtEl>
                                              <p:spTgt spid="33"/>
                                            </p:tgtEl>
                                          </p:cBhvr>
                                        </p:animEffect>
                                      </p:childTnLst>
                                    </p:cTn>
                                  </p:par>
                                </p:childTnLst>
                              </p:cTn>
                            </p:par>
                            <p:par>
                              <p:cTn id="12" fill="hold">
                                <p:stCondLst>
                                  <p:cond delay="2000"/>
                                </p:stCondLst>
                                <p:childTnLst>
                                  <p:par>
                                    <p:cTn id="13" presetID="10" presetClass="entr" presetSubtype="0" fill="hold" grpId="0" nodeType="afterEffect">
                                      <p:stCondLst>
                                        <p:cond delay="0"/>
                                      </p:stCondLst>
                                      <p:iterate type="lt">
                                        <p:tmPct val="27273"/>
                                      </p:iterate>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2" presetClass="entr" presetSubtype="6" accel="32000" fill="hold" nodeType="withEffect" p14:presetBounceEnd="32000">
                                      <p:stCondLst>
                                        <p:cond delay="2000"/>
                                      </p:stCondLst>
                                      <p:childTnLst>
                                        <p:set>
                                          <p:cBhvr>
                                            <p:cTn id="17" dur="1" fill="hold">
                                              <p:stCondLst>
                                                <p:cond delay="0"/>
                                              </p:stCondLst>
                                            </p:cTn>
                                            <p:tgtEl>
                                              <p:spTgt spid="3"/>
                                            </p:tgtEl>
                                            <p:attrNameLst>
                                              <p:attrName>style.visibility</p:attrName>
                                            </p:attrNameLst>
                                          </p:cBhvr>
                                          <p:to>
                                            <p:strVal val="visible"/>
                                          </p:to>
                                        </p:set>
                                        <p:anim calcmode="lin" valueType="num" p14:bounceEnd="32000">
                                          <p:cBhvr additive="base">
                                            <p:cTn id="18" dur="1500" fill="hold"/>
                                            <p:tgtEl>
                                              <p:spTgt spid="3"/>
                                            </p:tgtEl>
                                            <p:attrNameLst>
                                              <p:attrName>ppt_x</p:attrName>
                                            </p:attrNameLst>
                                          </p:cBhvr>
                                          <p:tavLst>
                                            <p:tav tm="0">
                                              <p:val>
                                                <p:strVal val="1+#ppt_w/2"/>
                                              </p:val>
                                            </p:tav>
                                            <p:tav tm="100000">
                                              <p:val>
                                                <p:strVal val="#ppt_x"/>
                                              </p:val>
                                            </p:tav>
                                          </p:tavLst>
                                        </p:anim>
                                        <p:anim calcmode="lin" valueType="num" p14:bounceEnd="32000">
                                          <p:cBhvr additive="base">
                                            <p:cTn id="19"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1000"/>
                                            <p:tgtEl>
                                              <p:spTgt spid="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1000"/>
                                            <p:tgtEl>
                                              <p:spTgt spid="33"/>
                                            </p:tgtEl>
                                          </p:cBhvr>
                                        </p:animEffect>
                                      </p:childTnLst>
                                    </p:cTn>
                                  </p:par>
                                </p:childTnLst>
                              </p:cTn>
                            </p:par>
                            <p:par>
                              <p:cTn id="12" fill="hold">
                                <p:stCondLst>
                                  <p:cond delay="2000"/>
                                </p:stCondLst>
                                <p:childTnLst>
                                  <p:par>
                                    <p:cTn id="13" presetID="10" presetClass="entr" presetSubtype="0" fill="hold" grpId="0" nodeType="afterEffect">
                                      <p:stCondLst>
                                        <p:cond delay="0"/>
                                      </p:stCondLst>
                                      <p:iterate type="lt">
                                        <p:tmPct val="27273"/>
                                      </p:iterate>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2" presetClass="entr" presetSubtype="6" accel="32000" fill="hold" nodeType="withEffect">
                                      <p:stCondLst>
                                        <p:cond delay="200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1500" fill="hold"/>
                                            <p:tgtEl>
                                              <p:spTgt spid="3"/>
                                            </p:tgtEl>
                                            <p:attrNameLst>
                                              <p:attrName>ppt_x</p:attrName>
                                            </p:attrNameLst>
                                          </p:cBhvr>
                                          <p:tavLst>
                                            <p:tav tm="0">
                                              <p:val>
                                                <p:strVal val="1+#ppt_w/2"/>
                                              </p:val>
                                            </p:tav>
                                            <p:tav tm="100000">
                                              <p:val>
                                                <p:strVal val="#ppt_x"/>
                                              </p:val>
                                            </p:tav>
                                          </p:tavLst>
                                        </p:anim>
                                        <p:anim calcmode="lin" valueType="num">
                                          <p:cBhvr additive="base">
                                            <p:cTn id="19"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4"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39552" y="44946"/>
            <a:ext cx="2562222"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主营业务收入表</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19" name="Table 5"/>
          <p:cNvGraphicFramePr>
            <a:graphicFrameLocks noGrp="1"/>
          </p:cNvGraphicFramePr>
          <p:nvPr>
            <p:extLst>
              <p:ext uri="{D42A27DB-BD31-4B8C-83A1-F6EECF244321}">
                <p14:modId xmlns:p14="http://schemas.microsoft.com/office/powerpoint/2010/main" val="2676775625"/>
              </p:ext>
            </p:extLst>
          </p:nvPr>
        </p:nvGraphicFramePr>
        <p:xfrm>
          <a:off x="1122360" y="1231467"/>
          <a:ext cx="6899281" cy="2259905"/>
        </p:xfrm>
        <a:graphic>
          <a:graphicData uri="http://schemas.openxmlformats.org/drawingml/2006/table">
            <a:tbl>
              <a:tblPr firstRow="1" bandRow="1"/>
              <a:tblGrid>
                <a:gridCol w="1073376"/>
                <a:gridCol w="1686337"/>
                <a:gridCol w="1379856"/>
                <a:gridCol w="1379856"/>
                <a:gridCol w="1379856"/>
              </a:tblGrid>
              <a:tr h="451981">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200" dirty="0" smtClean="0">
                          <a:solidFill>
                            <a:schemeClr val="bg1"/>
                          </a:solidFill>
                          <a:latin typeface="微软雅黑" pitchFamily="34" charset="-122"/>
                          <a:ea typeface="微软雅黑" pitchFamily="34" charset="-122"/>
                        </a:rPr>
                        <a:t>主营业务</a:t>
                      </a:r>
                      <a:endParaRPr lang="en-US" sz="1200" dirty="0">
                        <a:solidFill>
                          <a:schemeClr val="bg1"/>
                        </a:solidFill>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报告期（元）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去年同期（元）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增减额度（元）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增减幅度（百分比）</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某某业务</a:t>
                      </a:r>
                      <a:endParaRPr lang="en-US"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3900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a:t>
                      </a:r>
                      <a:r>
                        <a:rPr lang="en-US" sz="1100" dirty="0" smtClean="0">
                          <a:latin typeface="微软雅黑" pitchFamily="34" charset="-122"/>
                          <a:ea typeface="微软雅黑" pitchFamily="34" charset="-122"/>
                        </a:rPr>
                        <a:t>9.8</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某某业务</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-1000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a:t>
                      </a:r>
                      <a:r>
                        <a:rPr lang="en-US" sz="1100" dirty="0" smtClean="0">
                          <a:latin typeface="微软雅黑" pitchFamily="34" charset="-122"/>
                          <a:ea typeface="微软雅黑" pitchFamily="34" charset="-122"/>
                        </a:rPr>
                        <a:t>30</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某某业务</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4000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100</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某某业务</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1800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2100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15</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bl>
          </a:graphicData>
        </a:graphic>
      </p:graphicFrame>
      <p:sp>
        <p:nvSpPr>
          <p:cNvPr id="20" name="KSO_GI1"/>
          <p:cNvSpPr/>
          <p:nvPr/>
        </p:nvSpPr>
        <p:spPr bwMode="auto">
          <a:xfrm>
            <a:off x="1049587" y="3723878"/>
            <a:ext cx="7266829" cy="815975"/>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28" tIns="0" rIns="91428" bIns="0" anchor="ctr"/>
          <a:lstStyle/>
          <a:p>
            <a:pPr>
              <a:lnSpc>
                <a:spcPct val="150000"/>
              </a:lnSpc>
              <a:defRPr/>
            </a:pPr>
            <a:r>
              <a:rPr lang="zh-CN" altLang="en-US" sz="1200" dirty="0" smtClean="0">
                <a:solidFill>
                  <a:srgbClr val="0070C0"/>
                </a:solidFill>
                <a:latin typeface="微软雅黑" pitchFamily="34" charset="-122"/>
                <a:ea typeface="微软雅黑" pitchFamily="34" charset="-122"/>
              </a:rPr>
              <a:t>主营业务收入数据：</a:t>
            </a:r>
            <a:r>
              <a:rPr lang="zh-CN" altLang="en-US" sz="1200" dirty="0" smtClean="0">
                <a:solidFill>
                  <a:schemeClr val="tx1">
                    <a:lumMod val="65000"/>
                    <a:lumOff val="35000"/>
                  </a:schemeClr>
                </a:solidFill>
                <a:latin typeface="微软雅黑" pitchFamily="34" charset="-122"/>
                <a:ea typeface="微软雅黑" pitchFamily="34" charset="-122"/>
              </a:rPr>
              <a:t>这里填写相关的数据说明或者备注补充性文字，要求语言简洁凝练，文字精炼。抓住重点内容来分类归纳，文字不超过</a:t>
            </a:r>
            <a:r>
              <a:rPr lang="en-US" altLang="zh-CN" sz="1200" dirty="0" smtClean="0">
                <a:solidFill>
                  <a:schemeClr val="tx1">
                    <a:lumMod val="65000"/>
                    <a:lumOff val="35000"/>
                  </a:schemeClr>
                </a:solidFill>
                <a:latin typeface="微软雅黑" pitchFamily="34" charset="-122"/>
                <a:ea typeface="微软雅黑" pitchFamily="34" charset="-122"/>
              </a:rPr>
              <a:t>200</a:t>
            </a:r>
            <a:r>
              <a:rPr lang="zh-CN" altLang="en-US" sz="1200" dirty="0" smtClean="0">
                <a:solidFill>
                  <a:schemeClr val="tx1">
                    <a:lumMod val="65000"/>
                    <a:lumOff val="35000"/>
                  </a:schemeClr>
                </a:solidFill>
                <a:latin typeface="微软雅黑" pitchFamily="34" charset="-122"/>
                <a:ea typeface="微软雅黑" pitchFamily="34" charset="-122"/>
              </a:rPr>
              <a:t>字。感谢您支持我们的</a:t>
            </a:r>
            <a:r>
              <a:rPr lang="en-US" altLang="zh-CN" sz="1200" dirty="0" smtClean="0">
                <a:solidFill>
                  <a:schemeClr val="tx1">
                    <a:lumMod val="65000"/>
                    <a:lumOff val="35000"/>
                  </a:schemeClr>
                </a:solidFill>
                <a:latin typeface="微软雅黑" pitchFamily="34" charset="-122"/>
                <a:ea typeface="微软雅黑" pitchFamily="34" charset="-122"/>
              </a:rPr>
              <a:t>PPT</a:t>
            </a:r>
            <a:r>
              <a:rPr lang="zh-CN" altLang="en-US" sz="1200" dirty="0" smtClean="0">
                <a:solidFill>
                  <a:schemeClr val="tx1">
                    <a:lumMod val="65000"/>
                    <a:lumOff val="35000"/>
                  </a:schemeClr>
                </a:solidFill>
                <a:latin typeface="微软雅黑" pitchFamily="34" charset="-122"/>
                <a:ea typeface="微软雅黑" pitchFamily="34" charset="-122"/>
              </a:rPr>
              <a:t>作品！</a:t>
            </a:r>
            <a:endParaRPr lang="zh-CN" altLang="en-US" sz="12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228553223"/>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up)">
                                      <p:cBhvr>
                                        <p:cTn id="16" dur="1500"/>
                                        <p:tgtEl>
                                          <p:spTgt spid="19"/>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20">
                                            <p:txEl>
                                              <p:pRg st="0" end="0"/>
                                            </p:txEl>
                                          </p:spTgt>
                                        </p:tgtEl>
                                        <p:attrNameLst>
                                          <p:attrName>style.visibility</p:attrName>
                                        </p:attrNameLst>
                                      </p:cBhvr>
                                      <p:to>
                                        <p:strVal val="visible"/>
                                      </p:to>
                                    </p:set>
                                    <p:animEffect transition="in" filter="wipe(left)">
                                      <p:cBhvr>
                                        <p:cTn id="20" dur="10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39552" y="44946"/>
            <a:ext cx="2562222"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主营业务成本表</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6" name="Table 5"/>
          <p:cNvGraphicFramePr>
            <a:graphicFrameLocks noGrp="1"/>
          </p:cNvGraphicFramePr>
          <p:nvPr>
            <p:extLst>
              <p:ext uri="{D42A27DB-BD31-4B8C-83A1-F6EECF244321}">
                <p14:modId xmlns:p14="http://schemas.microsoft.com/office/powerpoint/2010/main" val="1116350039"/>
              </p:ext>
            </p:extLst>
          </p:nvPr>
        </p:nvGraphicFramePr>
        <p:xfrm>
          <a:off x="1122360" y="1231467"/>
          <a:ext cx="6899281" cy="2259905"/>
        </p:xfrm>
        <a:graphic>
          <a:graphicData uri="http://schemas.openxmlformats.org/drawingml/2006/table">
            <a:tbl>
              <a:tblPr firstRow="1" bandRow="1"/>
              <a:tblGrid>
                <a:gridCol w="1073376"/>
                <a:gridCol w="1686337"/>
                <a:gridCol w="1379856"/>
                <a:gridCol w="1379856"/>
                <a:gridCol w="1379856"/>
              </a:tblGrid>
              <a:tr h="451981">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200" dirty="0" smtClean="0">
                          <a:solidFill>
                            <a:schemeClr val="bg1"/>
                          </a:solidFill>
                          <a:latin typeface="微软雅黑" pitchFamily="34" charset="-122"/>
                          <a:ea typeface="微软雅黑" pitchFamily="34" charset="-122"/>
                        </a:rPr>
                        <a:t>业务成本</a:t>
                      </a:r>
                      <a:endParaRPr lang="en-US" sz="1200" dirty="0">
                        <a:solidFill>
                          <a:schemeClr val="bg1"/>
                        </a:solidFill>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报告期（元）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去年同期（元）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增减额度（元）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增减幅度（百分比）</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某某业务</a:t>
                      </a:r>
                      <a:endParaRPr lang="en-US"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3900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a:t>
                      </a:r>
                      <a:r>
                        <a:rPr lang="en-US" sz="1100" dirty="0" smtClean="0">
                          <a:latin typeface="微软雅黑" pitchFamily="34" charset="-122"/>
                          <a:ea typeface="微软雅黑" pitchFamily="34" charset="-122"/>
                        </a:rPr>
                        <a:t>9.8</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某某业务</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-1000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a:t>
                      </a:r>
                      <a:r>
                        <a:rPr lang="en-US" sz="1100" dirty="0" smtClean="0">
                          <a:latin typeface="微软雅黑" pitchFamily="34" charset="-122"/>
                          <a:ea typeface="微软雅黑" pitchFamily="34" charset="-122"/>
                        </a:rPr>
                        <a:t>30</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某某业务</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4000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100</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某某业务</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1800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2100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15</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bl>
          </a:graphicData>
        </a:graphic>
      </p:graphicFrame>
      <p:sp>
        <p:nvSpPr>
          <p:cNvPr id="7" name="KSO_GI1"/>
          <p:cNvSpPr/>
          <p:nvPr/>
        </p:nvSpPr>
        <p:spPr bwMode="auto">
          <a:xfrm>
            <a:off x="1049587" y="3723878"/>
            <a:ext cx="7266829" cy="815975"/>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28" tIns="0" rIns="91428" bIns="0" anchor="ctr"/>
          <a:lstStyle/>
          <a:p>
            <a:pPr>
              <a:lnSpc>
                <a:spcPct val="150000"/>
              </a:lnSpc>
              <a:defRPr/>
            </a:pPr>
            <a:r>
              <a:rPr lang="zh-CN" altLang="en-US" sz="1200" dirty="0" smtClean="0">
                <a:solidFill>
                  <a:srgbClr val="0070C0"/>
                </a:solidFill>
                <a:latin typeface="微软雅黑" pitchFamily="34" charset="-122"/>
                <a:ea typeface="微软雅黑" pitchFamily="34" charset="-122"/>
              </a:rPr>
              <a:t>主营业务成本数据：</a:t>
            </a:r>
            <a:r>
              <a:rPr lang="zh-CN" altLang="en-US" sz="1200" dirty="0" smtClean="0">
                <a:solidFill>
                  <a:schemeClr val="tx1">
                    <a:lumMod val="65000"/>
                    <a:lumOff val="35000"/>
                  </a:schemeClr>
                </a:solidFill>
                <a:latin typeface="微软雅黑" pitchFamily="34" charset="-122"/>
                <a:ea typeface="微软雅黑" pitchFamily="34" charset="-122"/>
              </a:rPr>
              <a:t>这里填写相关的数据说明或者备注补充性文字，要求语言简洁凝练，文字精炼。抓住重点内容来分类归纳，文字不超过</a:t>
            </a:r>
            <a:r>
              <a:rPr lang="en-US" altLang="zh-CN" sz="1200" dirty="0" smtClean="0">
                <a:solidFill>
                  <a:schemeClr val="tx1">
                    <a:lumMod val="65000"/>
                    <a:lumOff val="35000"/>
                  </a:schemeClr>
                </a:solidFill>
                <a:latin typeface="微软雅黑" pitchFamily="34" charset="-122"/>
                <a:ea typeface="微软雅黑" pitchFamily="34" charset="-122"/>
              </a:rPr>
              <a:t>200</a:t>
            </a:r>
            <a:r>
              <a:rPr lang="zh-CN" altLang="en-US" sz="1200" dirty="0" smtClean="0">
                <a:solidFill>
                  <a:schemeClr val="tx1">
                    <a:lumMod val="65000"/>
                    <a:lumOff val="35000"/>
                  </a:schemeClr>
                </a:solidFill>
                <a:latin typeface="微软雅黑" pitchFamily="34" charset="-122"/>
                <a:ea typeface="微软雅黑" pitchFamily="34" charset="-122"/>
              </a:rPr>
              <a:t>字。感谢您支持我们的</a:t>
            </a:r>
            <a:r>
              <a:rPr lang="en-US" altLang="zh-CN" sz="1200" dirty="0" smtClean="0">
                <a:solidFill>
                  <a:schemeClr val="tx1">
                    <a:lumMod val="65000"/>
                    <a:lumOff val="35000"/>
                  </a:schemeClr>
                </a:solidFill>
                <a:latin typeface="微软雅黑" pitchFamily="34" charset="-122"/>
                <a:ea typeface="微软雅黑" pitchFamily="34" charset="-122"/>
              </a:rPr>
              <a:t>PPT</a:t>
            </a:r>
            <a:r>
              <a:rPr lang="zh-CN" altLang="en-US" sz="1200" dirty="0" smtClean="0">
                <a:solidFill>
                  <a:schemeClr val="tx1">
                    <a:lumMod val="65000"/>
                    <a:lumOff val="35000"/>
                  </a:schemeClr>
                </a:solidFill>
                <a:latin typeface="微软雅黑" pitchFamily="34" charset="-122"/>
                <a:ea typeface="微软雅黑" pitchFamily="34" charset="-122"/>
              </a:rPr>
              <a:t>作品！</a:t>
            </a:r>
            <a:endParaRPr lang="zh-CN" altLang="en-US" sz="12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544278253"/>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1500"/>
                                        <p:tgtEl>
                                          <p:spTgt spid="6"/>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left)">
                                      <p:cBhvr>
                                        <p:cTn id="20"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39552" y="44946"/>
            <a:ext cx="2562222"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主营业务利润表</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6" name="Table 5"/>
          <p:cNvGraphicFramePr>
            <a:graphicFrameLocks noGrp="1"/>
          </p:cNvGraphicFramePr>
          <p:nvPr>
            <p:extLst>
              <p:ext uri="{D42A27DB-BD31-4B8C-83A1-F6EECF244321}">
                <p14:modId xmlns:p14="http://schemas.microsoft.com/office/powerpoint/2010/main" val="2719169943"/>
              </p:ext>
            </p:extLst>
          </p:nvPr>
        </p:nvGraphicFramePr>
        <p:xfrm>
          <a:off x="1122360" y="1231467"/>
          <a:ext cx="6899281" cy="2259905"/>
        </p:xfrm>
        <a:graphic>
          <a:graphicData uri="http://schemas.openxmlformats.org/drawingml/2006/table">
            <a:tbl>
              <a:tblPr firstRow="1" bandRow="1"/>
              <a:tblGrid>
                <a:gridCol w="1073376"/>
                <a:gridCol w="1686337"/>
                <a:gridCol w="1379856"/>
                <a:gridCol w="1379856"/>
                <a:gridCol w="1379856"/>
              </a:tblGrid>
              <a:tr h="451981">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200" dirty="0" smtClean="0">
                          <a:solidFill>
                            <a:schemeClr val="bg1"/>
                          </a:solidFill>
                          <a:latin typeface="微软雅黑" pitchFamily="34" charset="-122"/>
                          <a:ea typeface="微软雅黑" pitchFamily="34" charset="-122"/>
                        </a:rPr>
                        <a:t>业务利润</a:t>
                      </a:r>
                      <a:endParaRPr lang="en-US" sz="1200" dirty="0">
                        <a:solidFill>
                          <a:schemeClr val="bg1"/>
                        </a:solidFill>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报告期（元）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去年同期（元）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增减额度（元）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增减幅度（百分比）</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某某业务</a:t>
                      </a:r>
                      <a:endParaRPr lang="en-US"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3900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a:t>
                      </a:r>
                      <a:r>
                        <a:rPr lang="en-US" sz="1100" dirty="0" smtClean="0">
                          <a:latin typeface="微软雅黑" pitchFamily="34" charset="-122"/>
                          <a:ea typeface="微软雅黑" pitchFamily="34" charset="-122"/>
                        </a:rPr>
                        <a:t>9.8</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某某业务</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-1000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a:t>
                      </a:r>
                      <a:r>
                        <a:rPr lang="en-US" sz="1100" dirty="0" smtClean="0">
                          <a:latin typeface="微软雅黑" pitchFamily="34" charset="-122"/>
                          <a:ea typeface="微软雅黑" pitchFamily="34" charset="-122"/>
                        </a:rPr>
                        <a:t>30</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某某业务</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4000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100</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某某业务</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1800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2100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15</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bl>
          </a:graphicData>
        </a:graphic>
      </p:graphicFrame>
      <p:sp>
        <p:nvSpPr>
          <p:cNvPr id="7" name="KSO_GI1"/>
          <p:cNvSpPr/>
          <p:nvPr/>
        </p:nvSpPr>
        <p:spPr bwMode="auto">
          <a:xfrm>
            <a:off x="1049587" y="3723878"/>
            <a:ext cx="7266829" cy="815975"/>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28" tIns="0" rIns="91428" bIns="0" anchor="ctr"/>
          <a:lstStyle/>
          <a:p>
            <a:pPr>
              <a:lnSpc>
                <a:spcPct val="150000"/>
              </a:lnSpc>
              <a:defRPr/>
            </a:pPr>
            <a:r>
              <a:rPr lang="zh-CN" altLang="en-US" sz="1200" dirty="0" smtClean="0">
                <a:solidFill>
                  <a:srgbClr val="0070C0"/>
                </a:solidFill>
                <a:latin typeface="微软雅黑" pitchFamily="34" charset="-122"/>
                <a:ea typeface="微软雅黑" pitchFamily="34" charset="-122"/>
              </a:rPr>
              <a:t>主营业务利润数据：</a:t>
            </a:r>
            <a:r>
              <a:rPr lang="zh-CN" altLang="en-US" sz="1200" dirty="0" smtClean="0">
                <a:solidFill>
                  <a:schemeClr val="tx1">
                    <a:lumMod val="65000"/>
                    <a:lumOff val="35000"/>
                  </a:schemeClr>
                </a:solidFill>
                <a:latin typeface="微软雅黑" pitchFamily="34" charset="-122"/>
                <a:ea typeface="微软雅黑" pitchFamily="34" charset="-122"/>
              </a:rPr>
              <a:t>这里填写相关的数据说明或者备注补充性文字，要求语言简洁凝练，文字精炼。抓住重点内容来分类归纳，文字不超过</a:t>
            </a:r>
            <a:r>
              <a:rPr lang="en-US" altLang="zh-CN" sz="1200" dirty="0" smtClean="0">
                <a:solidFill>
                  <a:schemeClr val="tx1">
                    <a:lumMod val="65000"/>
                    <a:lumOff val="35000"/>
                  </a:schemeClr>
                </a:solidFill>
                <a:latin typeface="微软雅黑" pitchFamily="34" charset="-122"/>
                <a:ea typeface="微软雅黑" pitchFamily="34" charset="-122"/>
              </a:rPr>
              <a:t>200</a:t>
            </a:r>
            <a:r>
              <a:rPr lang="zh-CN" altLang="en-US" sz="1200" dirty="0" smtClean="0">
                <a:solidFill>
                  <a:schemeClr val="tx1">
                    <a:lumMod val="65000"/>
                    <a:lumOff val="35000"/>
                  </a:schemeClr>
                </a:solidFill>
                <a:latin typeface="微软雅黑" pitchFamily="34" charset="-122"/>
                <a:ea typeface="微软雅黑" pitchFamily="34" charset="-122"/>
              </a:rPr>
              <a:t>字。感谢您支持我们的</a:t>
            </a:r>
            <a:r>
              <a:rPr lang="en-US" altLang="zh-CN" sz="1200" dirty="0" smtClean="0">
                <a:solidFill>
                  <a:schemeClr val="tx1">
                    <a:lumMod val="65000"/>
                    <a:lumOff val="35000"/>
                  </a:schemeClr>
                </a:solidFill>
                <a:latin typeface="微软雅黑" pitchFamily="34" charset="-122"/>
                <a:ea typeface="微软雅黑" pitchFamily="34" charset="-122"/>
              </a:rPr>
              <a:t>PPT</a:t>
            </a:r>
            <a:r>
              <a:rPr lang="zh-CN" altLang="en-US" sz="1200" dirty="0" smtClean="0">
                <a:solidFill>
                  <a:schemeClr val="tx1">
                    <a:lumMod val="65000"/>
                    <a:lumOff val="35000"/>
                  </a:schemeClr>
                </a:solidFill>
                <a:latin typeface="微软雅黑" pitchFamily="34" charset="-122"/>
                <a:ea typeface="微软雅黑" pitchFamily="34" charset="-122"/>
              </a:rPr>
              <a:t>作品！</a:t>
            </a:r>
            <a:endParaRPr lang="zh-CN" altLang="en-US" sz="12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544278253"/>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1500"/>
                                        <p:tgtEl>
                                          <p:spTgt spid="6"/>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left)">
                                      <p:cBhvr>
                                        <p:cTn id="20"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39552" y="44946"/>
            <a:ext cx="2562222"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其他</a:t>
            </a: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业务利润表</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6" name="Table 5"/>
          <p:cNvGraphicFramePr>
            <a:graphicFrameLocks noGrp="1"/>
          </p:cNvGraphicFramePr>
          <p:nvPr>
            <p:extLst>
              <p:ext uri="{D42A27DB-BD31-4B8C-83A1-F6EECF244321}">
                <p14:modId xmlns:p14="http://schemas.microsoft.com/office/powerpoint/2010/main" val="480245617"/>
              </p:ext>
            </p:extLst>
          </p:nvPr>
        </p:nvGraphicFramePr>
        <p:xfrm>
          <a:off x="1122360" y="1231467"/>
          <a:ext cx="6899281" cy="2259905"/>
        </p:xfrm>
        <a:graphic>
          <a:graphicData uri="http://schemas.openxmlformats.org/drawingml/2006/table">
            <a:tbl>
              <a:tblPr firstRow="1" bandRow="1"/>
              <a:tblGrid>
                <a:gridCol w="1073376"/>
                <a:gridCol w="1686337"/>
                <a:gridCol w="1379856"/>
                <a:gridCol w="1379856"/>
                <a:gridCol w="1379856"/>
              </a:tblGrid>
              <a:tr h="451981">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200" dirty="0" smtClean="0">
                          <a:solidFill>
                            <a:schemeClr val="bg1"/>
                          </a:solidFill>
                          <a:latin typeface="微软雅黑" pitchFamily="34" charset="-122"/>
                          <a:ea typeface="微软雅黑" pitchFamily="34" charset="-122"/>
                        </a:rPr>
                        <a:t>业务利润</a:t>
                      </a:r>
                      <a:endParaRPr lang="en-US" sz="1200" dirty="0">
                        <a:solidFill>
                          <a:schemeClr val="bg1"/>
                        </a:solidFill>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报告期（元）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去年同期（元）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增减额度（元）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增减幅度（百分比）</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某某业务</a:t>
                      </a:r>
                      <a:endParaRPr lang="en-US"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3900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a:t>
                      </a:r>
                      <a:r>
                        <a:rPr lang="en-US" sz="1100" dirty="0" smtClean="0">
                          <a:latin typeface="微软雅黑" pitchFamily="34" charset="-122"/>
                          <a:ea typeface="微软雅黑" pitchFamily="34" charset="-122"/>
                        </a:rPr>
                        <a:t>9.8</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某某业务</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-1000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a:t>
                      </a:r>
                      <a:r>
                        <a:rPr lang="en-US" sz="1100" dirty="0" smtClean="0">
                          <a:latin typeface="微软雅黑" pitchFamily="34" charset="-122"/>
                          <a:ea typeface="微软雅黑" pitchFamily="34" charset="-122"/>
                        </a:rPr>
                        <a:t>30</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某某业务</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4000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100</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某某业务</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1800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2100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15</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bl>
          </a:graphicData>
        </a:graphic>
      </p:graphicFrame>
      <p:sp>
        <p:nvSpPr>
          <p:cNvPr id="7" name="KSO_GI1"/>
          <p:cNvSpPr/>
          <p:nvPr/>
        </p:nvSpPr>
        <p:spPr bwMode="auto">
          <a:xfrm>
            <a:off x="1049587" y="3723878"/>
            <a:ext cx="7266829" cy="815975"/>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28" tIns="0" rIns="91428" bIns="0" anchor="ctr"/>
          <a:lstStyle/>
          <a:p>
            <a:pPr>
              <a:lnSpc>
                <a:spcPct val="150000"/>
              </a:lnSpc>
              <a:defRPr/>
            </a:pPr>
            <a:r>
              <a:rPr lang="zh-CN" altLang="en-US" sz="1200" dirty="0">
                <a:solidFill>
                  <a:srgbClr val="0070C0"/>
                </a:solidFill>
                <a:latin typeface="微软雅黑" pitchFamily="34" charset="-122"/>
                <a:ea typeface="微软雅黑" pitchFamily="34" charset="-122"/>
              </a:rPr>
              <a:t>其他</a:t>
            </a:r>
            <a:r>
              <a:rPr lang="zh-CN" altLang="en-US" sz="1200" dirty="0" smtClean="0">
                <a:solidFill>
                  <a:srgbClr val="0070C0"/>
                </a:solidFill>
                <a:latin typeface="微软雅黑" pitchFamily="34" charset="-122"/>
                <a:ea typeface="微软雅黑" pitchFamily="34" charset="-122"/>
              </a:rPr>
              <a:t>业务成本数据：</a:t>
            </a:r>
            <a:r>
              <a:rPr lang="zh-CN" altLang="en-US" sz="1200" dirty="0" smtClean="0">
                <a:solidFill>
                  <a:schemeClr val="tx1">
                    <a:lumMod val="65000"/>
                    <a:lumOff val="35000"/>
                  </a:schemeClr>
                </a:solidFill>
                <a:latin typeface="微软雅黑" pitchFamily="34" charset="-122"/>
                <a:ea typeface="微软雅黑" pitchFamily="34" charset="-122"/>
              </a:rPr>
              <a:t>这里填写相关的数据说明或者备注补充性文字，要求语言简洁凝练，文字精炼。抓住重点内容来分类归纳，文字不超过</a:t>
            </a:r>
            <a:r>
              <a:rPr lang="en-US" altLang="zh-CN" sz="1200" dirty="0" smtClean="0">
                <a:solidFill>
                  <a:schemeClr val="tx1">
                    <a:lumMod val="65000"/>
                    <a:lumOff val="35000"/>
                  </a:schemeClr>
                </a:solidFill>
                <a:latin typeface="微软雅黑" pitchFamily="34" charset="-122"/>
                <a:ea typeface="微软雅黑" pitchFamily="34" charset="-122"/>
              </a:rPr>
              <a:t>200</a:t>
            </a:r>
            <a:r>
              <a:rPr lang="zh-CN" altLang="en-US" sz="1200" dirty="0" smtClean="0">
                <a:solidFill>
                  <a:schemeClr val="tx1">
                    <a:lumMod val="65000"/>
                    <a:lumOff val="35000"/>
                  </a:schemeClr>
                </a:solidFill>
                <a:latin typeface="微软雅黑" pitchFamily="34" charset="-122"/>
                <a:ea typeface="微软雅黑" pitchFamily="34" charset="-122"/>
              </a:rPr>
              <a:t>字。感谢您支持我们的</a:t>
            </a:r>
            <a:r>
              <a:rPr lang="en-US" altLang="zh-CN" sz="1200" dirty="0" smtClean="0">
                <a:solidFill>
                  <a:schemeClr val="tx1">
                    <a:lumMod val="65000"/>
                    <a:lumOff val="35000"/>
                  </a:schemeClr>
                </a:solidFill>
                <a:latin typeface="微软雅黑" pitchFamily="34" charset="-122"/>
                <a:ea typeface="微软雅黑" pitchFamily="34" charset="-122"/>
              </a:rPr>
              <a:t>PPT</a:t>
            </a:r>
            <a:r>
              <a:rPr lang="zh-CN" altLang="en-US" sz="1200" dirty="0" smtClean="0">
                <a:solidFill>
                  <a:schemeClr val="tx1">
                    <a:lumMod val="65000"/>
                    <a:lumOff val="35000"/>
                  </a:schemeClr>
                </a:solidFill>
                <a:latin typeface="微软雅黑" pitchFamily="34" charset="-122"/>
                <a:ea typeface="微软雅黑" pitchFamily="34" charset="-122"/>
              </a:rPr>
              <a:t>作品！</a:t>
            </a:r>
            <a:endParaRPr lang="zh-CN" altLang="en-US" sz="12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544278253"/>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1500"/>
                                        <p:tgtEl>
                                          <p:spTgt spid="6"/>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left)">
                                      <p:cBhvr>
                                        <p:cTn id="20"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11560" y="44946"/>
            <a:ext cx="1869724"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管理费用表</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6" name="Table 5"/>
          <p:cNvGraphicFramePr>
            <a:graphicFrameLocks noGrp="1"/>
          </p:cNvGraphicFramePr>
          <p:nvPr>
            <p:extLst>
              <p:ext uri="{D42A27DB-BD31-4B8C-83A1-F6EECF244321}">
                <p14:modId xmlns:p14="http://schemas.microsoft.com/office/powerpoint/2010/main" val="1417652555"/>
              </p:ext>
            </p:extLst>
          </p:nvPr>
        </p:nvGraphicFramePr>
        <p:xfrm>
          <a:off x="1122360" y="1231467"/>
          <a:ext cx="6899281" cy="2259905"/>
        </p:xfrm>
        <a:graphic>
          <a:graphicData uri="http://schemas.openxmlformats.org/drawingml/2006/table">
            <a:tbl>
              <a:tblPr firstRow="1" bandRow="1"/>
              <a:tblGrid>
                <a:gridCol w="1073376"/>
                <a:gridCol w="1686337"/>
                <a:gridCol w="1379856"/>
                <a:gridCol w="1379856"/>
                <a:gridCol w="1379856"/>
              </a:tblGrid>
              <a:tr h="451981">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200" dirty="0" smtClean="0">
                          <a:solidFill>
                            <a:schemeClr val="bg1"/>
                          </a:solidFill>
                          <a:latin typeface="微软雅黑" pitchFamily="34" charset="-122"/>
                          <a:ea typeface="微软雅黑" pitchFamily="34" charset="-122"/>
                        </a:rPr>
                        <a:t>管理费用</a:t>
                      </a:r>
                      <a:endParaRPr lang="en-US" sz="1200" dirty="0">
                        <a:solidFill>
                          <a:schemeClr val="bg1"/>
                        </a:solidFill>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报告期（元）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去年同期（元）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增减额度（元）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增减幅度（百分比）</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某某项目</a:t>
                      </a:r>
                      <a:endParaRPr lang="en-US"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3900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a:t>
                      </a:r>
                      <a:r>
                        <a:rPr lang="en-US" sz="1100" dirty="0" smtClean="0">
                          <a:latin typeface="微软雅黑" pitchFamily="34" charset="-122"/>
                          <a:ea typeface="微软雅黑" pitchFamily="34" charset="-122"/>
                        </a:rPr>
                        <a:t>9.8</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100" dirty="0" smtClean="0">
                          <a:latin typeface="微软雅黑" pitchFamily="34" charset="-122"/>
                          <a:ea typeface="微软雅黑" pitchFamily="34" charset="-122"/>
                        </a:rPr>
                        <a:t>某某项目</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-1000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a:t>
                      </a:r>
                      <a:r>
                        <a:rPr lang="en-US" sz="1100" dirty="0" smtClean="0">
                          <a:latin typeface="微软雅黑" pitchFamily="34" charset="-122"/>
                          <a:ea typeface="微软雅黑" pitchFamily="34" charset="-122"/>
                        </a:rPr>
                        <a:t>30</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某某项目</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4000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100</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某某项目</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1800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2100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15</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bl>
          </a:graphicData>
        </a:graphic>
      </p:graphicFrame>
      <p:sp>
        <p:nvSpPr>
          <p:cNvPr id="7" name="KSO_GI1"/>
          <p:cNvSpPr/>
          <p:nvPr/>
        </p:nvSpPr>
        <p:spPr bwMode="auto">
          <a:xfrm>
            <a:off x="1049587" y="3723878"/>
            <a:ext cx="7266829" cy="815975"/>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28" tIns="0" rIns="91428" bIns="0" anchor="ctr"/>
          <a:lstStyle/>
          <a:p>
            <a:pPr>
              <a:lnSpc>
                <a:spcPct val="150000"/>
              </a:lnSpc>
              <a:defRPr/>
            </a:pPr>
            <a:r>
              <a:rPr lang="zh-CN" altLang="en-US" sz="1200" dirty="0" smtClean="0">
                <a:solidFill>
                  <a:srgbClr val="0070C0"/>
                </a:solidFill>
                <a:latin typeface="微软雅黑" pitchFamily="34" charset="-122"/>
                <a:ea typeface="微软雅黑" pitchFamily="34" charset="-122"/>
              </a:rPr>
              <a:t>管理费用数据：</a:t>
            </a:r>
            <a:r>
              <a:rPr lang="zh-CN" altLang="en-US" sz="1200" dirty="0" smtClean="0">
                <a:solidFill>
                  <a:schemeClr val="tx1">
                    <a:lumMod val="65000"/>
                    <a:lumOff val="35000"/>
                  </a:schemeClr>
                </a:solidFill>
                <a:latin typeface="微软雅黑" pitchFamily="34" charset="-122"/>
                <a:ea typeface="微软雅黑" pitchFamily="34" charset="-122"/>
              </a:rPr>
              <a:t>这里填写相关的数据说明或者备注补充性文字，要求语言简洁凝练，文字精炼。抓住重点内容来分类归纳，文字不超过</a:t>
            </a:r>
            <a:r>
              <a:rPr lang="en-US" altLang="zh-CN" sz="1200" dirty="0" smtClean="0">
                <a:solidFill>
                  <a:schemeClr val="tx1">
                    <a:lumMod val="65000"/>
                    <a:lumOff val="35000"/>
                  </a:schemeClr>
                </a:solidFill>
                <a:latin typeface="微软雅黑" pitchFamily="34" charset="-122"/>
                <a:ea typeface="微软雅黑" pitchFamily="34" charset="-122"/>
              </a:rPr>
              <a:t>200</a:t>
            </a:r>
            <a:r>
              <a:rPr lang="zh-CN" altLang="en-US" sz="1200" dirty="0" smtClean="0">
                <a:solidFill>
                  <a:schemeClr val="tx1">
                    <a:lumMod val="65000"/>
                    <a:lumOff val="35000"/>
                  </a:schemeClr>
                </a:solidFill>
                <a:latin typeface="微软雅黑" pitchFamily="34" charset="-122"/>
                <a:ea typeface="微软雅黑" pitchFamily="34" charset="-122"/>
              </a:rPr>
              <a:t>字。感谢您支持我们的</a:t>
            </a:r>
            <a:r>
              <a:rPr lang="en-US" altLang="zh-CN" sz="1200" dirty="0" smtClean="0">
                <a:solidFill>
                  <a:schemeClr val="tx1">
                    <a:lumMod val="65000"/>
                    <a:lumOff val="35000"/>
                  </a:schemeClr>
                </a:solidFill>
                <a:latin typeface="微软雅黑" pitchFamily="34" charset="-122"/>
                <a:ea typeface="微软雅黑" pitchFamily="34" charset="-122"/>
              </a:rPr>
              <a:t>PPT</a:t>
            </a:r>
            <a:r>
              <a:rPr lang="zh-CN" altLang="en-US" sz="1200" dirty="0" smtClean="0">
                <a:solidFill>
                  <a:schemeClr val="tx1">
                    <a:lumMod val="65000"/>
                    <a:lumOff val="35000"/>
                  </a:schemeClr>
                </a:solidFill>
                <a:latin typeface="微软雅黑" pitchFamily="34" charset="-122"/>
                <a:ea typeface="微软雅黑" pitchFamily="34" charset="-122"/>
              </a:rPr>
              <a:t>作品！</a:t>
            </a:r>
            <a:endParaRPr lang="zh-CN" altLang="en-US" sz="12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544278253"/>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1500"/>
                                        <p:tgtEl>
                                          <p:spTgt spid="6"/>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left)">
                                      <p:cBhvr>
                                        <p:cTn id="20"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11560" y="44946"/>
            <a:ext cx="1869724"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财务费用表</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7" name="Table 5"/>
          <p:cNvGraphicFramePr>
            <a:graphicFrameLocks noGrp="1"/>
          </p:cNvGraphicFramePr>
          <p:nvPr>
            <p:extLst>
              <p:ext uri="{D42A27DB-BD31-4B8C-83A1-F6EECF244321}">
                <p14:modId xmlns:p14="http://schemas.microsoft.com/office/powerpoint/2010/main" val="243375446"/>
              </p:ext>
            </p:extLst>
          </p:nvPr>
        </p:nvGraphicFramePr>
        <p:xfrm>
          <a:off x="1122360" y="1231467"/>
          <a:ext cx="6899281" cy="2259905"/>
        </p:xfrm>
        <a:graphic>
          <a:graphicData uri="http://schemas.openxmlformats.org/drawingml/2006/table">
            <a:tbl>
              <a:tblPr firstRow="1" bandRow="1"/>
              <a:tblGrid>
                <a:gridCol w="1073376"/>
                <a:gridCol w="1686337"/>
                <a:gridCol w="1379856"/>
                <a:gridCol w="1379856"/>
                <a:gridCol w="1379856"/>
              </a:tblGrid>
              <a:tr h="451981">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200" dirty="0" smtClean="0">
                          <a:solidFill>
                            <a:schemeClr val="bg1"/>
                          </a:solidFill>
                          <a:latin typeface="微软雅黑" pitchFamily="34" charset="-122"/>
                          <a:ea typeface="微软雅黑" pitchFamily="34" charset="-122"/>
                        </a:rPr>
                        <a:t>财务费用</a:t>
                      </a:r>
                      <a:endParaRPr lang="en-US" sz="1200" dirty="0">
                        <a:solidFill>
                          <a:schemeClr val="bg1"/>
                        </a:solidFill>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报告期（元）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去年同期（元）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增减额度（元）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增减幅度（百分比）</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某某项目</a:t>
                      </a:r>
                      <a:endParaRPr lang="en-US"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3900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a:t>
                      </a:r>
                      <a:r>
                        <a:rPr lang="en-US" sz="1100" dirty="0" smtClean="0">
                          <a:latin typeface="微软雅黑" pitchFamily="34" charset="-122"/>
                          <a:ea typeface="微软雅黑" pitchFamily="34" charset="-122"/>
                        </a:rPr>
                        <a:t>9.8</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某某项目</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-1000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a:t>
                      </a:r>
                      <a:r>
                        <a:rPr lang="en-US" sz="1100" dirty="0" smtClean="0">
                          <a:latin typeface="微软雅黑" pitchFamily="34" charset="-122"/>
                          <a:ea typeface="微软雅黑" pitchFamily="34" charset="-122"/>
                        </a:rPr>
                        <a:t>30</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某某项目</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4000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100</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某某项目</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1800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2100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15</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bl>
          </a:graphicData>
        </a:graphic>
      </p:graphicFrame>
      <p:sp>
        <p:nvSpPr>
          <p:cNvPr id="8" name="KSO_GI1"/>
          <p:cNvSpPr/>
          <p:nvPr/>
        </p:nvSpPr>
        <p:spPr bwMode="auto">
          <a:xfrm>
            <a:off x="1049587" y="3723878"/>
            <a:ext cx="7266829" cy="815975"/>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28" tIns="0" rIns="91428" bIns="0" anchor="ctr"/>
          <a:lstStyle/>
          <a:p>
            <a:pPr>
              <a:lnSpc>
                <a:spcPct val="150000"/>
              </a:lnSpc>
              <a:defRPr/>
            </a:pPr>
            <a:r>
              <a:rPr lang="zh-CN" altLang="en-US" sz="1200" dirty="0" smtClean="0">
                <a:solidFill>
                  <a:srgbClr val="0070C0"/>
                </a:solidFill>
                <a:latin typeface="微软雅黑" pitchFamily="34" charset="-122"/>
                <a:ea typeface="微软雅黑" pitchFamily="34" charset="-122"/>
              </a:rPr>
              <a:t>财务费用数据：</a:t>
            </a:r>
            <a:r>
              <a:rPr lang="zh-CN" altLang="en-US" sz="1200" dirty="0" smtClean="0">
                <a:solidFill>
                  <a:schemeClr val="tx1">
                    <a:lumMod val="65000"/>
                    <a:lumOff val="35000"/>
                  </a:schemeClr>
                </a:solidFill>
                <a:latin typeface="微软雅黑" pitchFamily="34" charset="-122"/>
                <a:ea typeface="微软雅黑" pitchFamily="34" charset="-122"/>
              </a:rPr>
              <a:t>这里填写相关的数据说明或者备注补充性文字，要求语言简洁凝练，文字精炼。抓住重点内容来分类归纳，文字不超过</a:t>
            </a:r>
            <a:r>
              <a:rPr lang="en-US" altLang="zh-CN" sz="1200" dirty="0" smtClean="0">
                <a:solidFill>
                  <a:schemeClr val="tx1">
                    <a:lumMod val="65000"/>
                    <a:lumOff val="35000"/>
                  </a:schemeClr>
                </a:solidFill>
                <a:latin typeface="微软雅黑" pitchFamily="34" charset="-122"/>
                <a:ea typeface="微软雅黑" pitchFamily="34" charset="-122"/>
              </a:rPr>
              <a:t>200</a:t>
            </a:r>
            <a:r>
              <a:rPr lang="zh-CN" altLang="en-US" sz="1200" dirty="0" smtClean="0">
                <a:solidFill>
                  <a:schemeClr val="tx1">
                    <a:lumMod val="65000"/>
                    <a:lumOff val="35000"/>
                  </a:schemeClr>
                </a:solidFill>
                <a:latin typeface="微软雅黑" pitchFamily="34" charset="-122"/>
                <a:ea typeface="微软雅黑" pitchFamily="34" charset="-122"/>
              </a:rPr>
              <a:t>字。感谢您支持我们的</a:t>
            </a:r>
            <a:r>
              <a:rPr lang="en-US" altLang="zh-CN" sz="1200" dirty="0" smtClean="0">
                <a:solidFill>
                  <a:schemeClr val="tx1">
                    <a:lumMod val="65000"/>
                    <a:lumOff val="35000"/>
                  </a:schemeClr>
                </a:solidFill>
                <a:latin typeface="微软雅黑" pitchFamily="34" charset="-122"/>
                <a:ea typeface="微软雅黑" pitchFamily="34" charset="-122"/>
              </a:rPr>
              <a:t>PPT</a:t>
            </a:r>
            <a:r>
              <a:rPr lang="zh-CN" altLang="en-US" sz="1200" dirty="0" smtClean="0">
                <a:solidFill>
                  <a:schemeClr val="tx1">
                    <a:lumMod val="65000"/>
                    <a:lumOff val="35000"/>
                  </a:schemeClr>
                </a:solidFill>
                <a:latin typeface="微软雅黑" pitchFamily="34" charset="-122"/>
                <a:ea typeface="微软雅黑" pitchFamily="34" charset="-122"/>
              </a:rPr>
              <a:t>作品！</a:t>
            </a:r>
            <a:endParaRPr lang="zh-CN" altLang="en-US" sz="12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544278253"/>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1500"/>
                                        <p:tgtEl>
                                          <p:spTgt spid="7"/>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wipe(left)">
                                      <p:cBhvr>
                                        <p:cTn id="20"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11560" y="44946"/>
            <a:ext cx="1869724"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投资收益表</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6" name="Table 5"/>
          <p:cNvGraphicFramePr>
            <a:graphicFrameLocks noGrp="1"/>
          </p:cNvGraphicFramePr>
          <p:nvPr>
            <p:extLst>
              <p:ext uri="{D42A27DB-BD31-4B8C-83A1-F6EECF244321}">
                <p14:modId xmlns:p14="http://schemas.microsoft.com/office/powerpoint/2010/main" val="1155795164"/>
              </p:ext>
            </p:extLst>
          </p:nvPr>
        </p:nvGraphicFramePr>
        <p:xfrm>
          <a:off x="1122360" y="1231467"/>
          <a:ext cx="6899281" cy="2259905"/>
        </p:xfrm>
        <a:graphic>
          <a:graphicData uri="http://schemas.openxmlformats.org/drawingml/2006/table">
            <a:tbl>
              <a:tblPr firstRow="1" bandRow="1"/>
              <a:tblGrid>
                <a:gridCol w="1073376"/>
                <a:gridCol w="1686337"/>
                <a:gridCol w="1379856"/>
                <a:gridCol w="1379856"/>
                <a:gridCol w="1379856"/>
              </a:tblGrid>
              <a:tr h="451981">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200" dirty="0" smtClean="0">
                          <a:solidFill>
                            <a:schemeClr val="bg1"/>
                          </a:solidFill>
                          <a:latin typeface="微软雅黑" pitchFamily="34" charset="-122"/>
                          <a:ea typeface="微软雅黑" pitchFamily="34" charset="-122"/>
                        </a:rPr>
                        <a:t>投资收益</a:t>
                      </a:r>
                      <a:endParaRPr lang="en-US" sz="1200" dirty="0">
                        <a:solidFill>
                          <a:schemeClr val="bg1"/>
                        </a:solidFill>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报告期（元）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去年同期（元）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增减额度（元）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增减幅度（百分比）</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某某投资</a:t>
                      </a:r>
                      <a:endParaRPr lang="en-US"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3900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a:t>
                      </a:r>
                      <a:r>
                        <a:rPr lang="en-US" sz="1100" dirty="0" smtClean="0">
                          <a:latin typeface="微软雅黑" pitchFamily="34" charset="-122"/>
                          <a:ea typeface="微软雅黑" pitchFamily="34" charset="-122"/>
                        </a:rPr>
                        <a:t>9.8</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某某投资</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-1000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a:t>
                      </a:r>
                      <a:r>
                        <a:rPr lang="en-US" sz="1100" dirty="0" smtClean="0">
                          <a:latin typeface="微软雅黑" pitchFamily="34" charset="-122"/>
                          <a:ea typeface="微软雅黑" pitchFamily="34" charset="-122"/>
                        </a:rPr>
                        <a:t>30</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某某投资</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4000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100</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某某投资</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1800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2100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15</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bl>
          </a:graphicData>
        </a:graphic>
      </p:graphicFrame>
      <p:sp>
        <p:nvSpPr>
          <p:cNvPr id="7" name="KSO_GI1"/>
          <p:cNvSpPr/>
          <p:nvPr/>
        </p:nvSpPr>
        <p:spPr bwMode="auto">
          <a:xfrm>
            <a:off x="1049587" y="3723878"/>
            <a:ext cx="7266829" cy="815975"/>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28" tIns="0" rIns="91428" bIns="0" anchor="ctr"/>
          <a:lstStyle/>
          <a:p>
            <a:pPr>
              <a:lnSpc>
                <a:spcPct val="150000"/>
              </a:lnSpc>
              <a:defRPr/>
            </a:pPr>
            <a:r>
              <a:rPr lang="zh-CN" altLang="en-US" sz="1200" dirty="0" smtClean="0">
                <a:solidFill>
                  <a:srgbClr val="0070C0"/>
                </a:solidFill>
                <a:latin typeface="微软雅黑" pitchFamily="34" charset="-122"/>
                <a:ea typeface="微软雅黑" pitchFamily="34" charset="-122"/>
              </a:rPr>
              <a:t>投资收益数据：</a:t>
            </a:r>
            <a:r>
              <a:rPr lang="zh-CN" altLang="en-US" sz="1200" dirty="0" smtClean="0">
                <a:solidFill>
                  <a:schemeClr val="tx1">
                    <a:lumMod val="65000"/>
                    <a:lumOff val="35000"/>
                  </a:schemeClr>
                </a:solidFill>
                <a:latin typeface="微软雅黑" pitchFamily="34" charset="-122"/>
                <a:ea typeface="微软雅黑" pitchFamily="34" charset="-122"/>
              </a:rPr>
              <a:t>这里填写相关的数据说明或者备注补充性文字，要求语言简洁凝练，文字精炼。抓住重点内容来分类归纳，文字不超过</a:t>
            </a:r>
            <a:r>
              <a:rPr lang="en-US" altLang="zh-CN" sz="1200" dirty="0" smtClean="0">
                <a:solidFill>
                  <a:schemeClr val="tx1">
                    <a:lumMod val="65000"/>
                    <a:lumOff val="35000"/>
                  </a:schemeClr>
                </a:solidFill>
                <a:latin typeface="微软雅黑" pitchFamily="34" charset="-122"/>
                <a:ea typeface="微软雅黑" pitchFamily="34" charset="-122"/>
              </a:rPr>
              <a:t>200</a:t>
            </a:r>
            <a:r>
              <a:rPr lang="zh-CN" altLang="en-US" sz="1200" dirty="0" smtClean="0">
                <a:solidFill>
                  <a:schemeClr val="tx1">
                    <a:lumMod val="65000"/>
                    <a:lumOff val="35000"/>
                  </a:schemeClr>
                </a:solidFill>
                <a:latin typeface="微软雅黑" pitchFamily="34" charset="-122"/>
                <a:ea typeface="微软雅黑" pitchFamily="34" charset="-122"/>
              </a:rPr>
              <a:t>字。感谢您支持我们的</a:t>
            </a:r>
            <a:r>
              <a:rPr lang="en-US" altLang="zh-CN" sz="1200" dirty="0" smtClean="0">
                <a:solidFill>
                  <a:schemeClr val="tx1">
                    <a:lumMod val="65000"/>
                    <a:lumOff val="35000"/>
                  </a:schemeClr>
                </a:solidFill>
                <a:latin typeface="微软雅黑" pitchFamily="34" charset="-122"/>
                <a:ea typeface="微软雅黑" pitchFamily="34" charset="-122"/>
              </a:rPr>
              <a:t>PPT</a:t>
            </a:r>
            <a:r>
              <a:rPr lang="zh-CN" altLang="en-US" sz="1200" dirty="0" smtClean="0">
                <a:solidFill>
                  <a:schemeClr val="tx1">
                    <a:lumMod val="65000"/>
                    <a:lumOff val="35000"/>
                  </a:schemeClr>
                </a:solidFill>
                <a:latin typeface="微软雅黑" pitchFamily="34" charset="-122"/>
                <a:ea typeface="微软雅黑" pitchFamily="34" charset="-122"/>
              </a:rPr>
              <a:t>作品！</a:t>
            </a:r>
            <a:endParaRPr lang="zh-CN" altLang="en-US" sz="12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544278253"/>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1500"/>
                                        <p:tgtEl>
                                          <p:spTgt spid="6"/>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left)">
                                      <p:cBhvr>
                                        <p:cTn id="20"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41626" y="44946"/>
            <a:ext cx="2562222"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营业外支出净额</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6" name="Table 5"/>
          <p:cNvGraphicFramePr>
            <a:graphicFrameLocks noGrp="1"/>
          </p:cNvGraphicFramePr>
          <p:nvPr>
            <p:extLst>
              <p:ext uri="{D42A27DB-BD31-4B8C-83A1-F6EECF244321}">
                <p14:modId xmlns:p14="http://schemas.microsoft.com/office/powerpoint/2010/main" val="2619490185"/>
              </p:ext>
            </p:extLst>
          </p:nvPr>
        </p:nvGraphicFramePr>
        <p:xfrm>
          <a:off x="1122360" y="1231467"/>
          <a:ext cx="6899281" cy="2259905"/>
        </p:xfrm>
        <a:graphic>
          <a:graphicData uri="http://schemas.openxmlformats.org/drawingml/2006/table">
            <a:tbl>
              <a:tblPr firstRow="1" bandRow="1"/>
              <a:tblGrid>
                <a:gridCol w="1073376"/>
                <a:gridCol w="1686337"/>
                <a:gridCol w="1379856"/>
                <a:gridCol w="1379856"/>
                <a:gridCol w="1379856"/>
              </a:tblGrid>
              <a:tr h="451981">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200" dirty="0" smtClean="0">
                          <a:solidFill>
                            <a:schemeClr val="bg1"/>
                          </a:solidFill>
                          <a:latin typeface="微软雅黑" pitchFamily="34" charset="-122"/>
                          <a:ea typeface="微软雅黑" pitchFamily="34" charset="-122"/>
                        </a:rPr>
                        <a:t>支出净额</a:t>
                      </a:r>
                      <a:endParaRPr lang="en-US" sz="1200" dirty="0">
                        <a:solidFill>
                          <a:schemeClr val="bg1"/>
                        </a:solidFill>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报告期（元）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去年同期（元）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增减额度（元）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增减幅度（百分比）</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某某支出</a:t>
                      </a:r>
                      <a:endParaRPr lang="en-US"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3900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a:t>
                      </a:r>
                      <a:r>
                        <a:rPr lang="en-US" sz="1100" dirty="0" smtClean="0">
                          <a:latin typeface="微软雅黑" pitchFamily="34" charset="-122"/>
                          <a:ea typeface="微软雅黑" pitchFamily="34" charset="-122"/>
                        </a:rPr>
                        <a:t>9.8</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某某支出</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-1000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a:t>
                      </a:r>
                      <a:r>
                        <a:rPr lang="en-US" sz="1100" dirty="0" smtClean="0">
                          <a:latin typeface="微软雅黑" pitchFamily="34" charset="-122"/>
                          <a:ea typeface="微软雅黑" pitchFamily="34" charset="-122"/>
                        </a:rPr>
                        <a:t>30</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某某支出</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4000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100</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某某支出</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1800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2100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15</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bl>
          </a:graphicData>
        </a:graphic>
      </p:graphicFrame>
      <p:sp>
        <p:nvSpPr>
          <p:cNvPr id="7" name="KSO_GI1"/>
          <p:cNvSpPr/>
          <p:nvPr/>
        </p:nvSpPr>
        <p:spPr bwMode="auto">
          <a:xfrm>
            <a:off x="1049587" y="3723878"/>
            <a:ext cx="7266829" cy="815975"/>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28" tIns="0" rIns="91428" bIns="0" anchor="ctr"/>
          <a:lstStyle/>
          <a:p>
            <a:pPr>
              <a:lnSpc>
                <a:spcPct val="150000"/>
              </a:lnSpc>
              <a:defRPr/>
            </a:pPr>
            <a:r>
              <a:rPr lang="zh-CN" altLang="en-US" sz="1200" dirty="0" smtClean="0">
                <a:solidFill>
                  <a:srgbClr val="0070C0"/>
                </a:solidFill>
                <a:latin typeface="微软雅黑" pitchFamily="34" charset="-122"/>
                <a:ea typeface="微软雅黑" pitchFamily="34" charset="-122"/>
              </a:rPr>
              <a:t>营业外支出净额数据：</a:t>
            </a:r>
            <a:r>
              <a:rPr lang="zh-CN" altLang="en-US" sz="1200" dirty="0" smtClean="0">
                <a:solidFill>
                  <a:schemeClr val="tx1">
                    <a:lumMod val="65000"/>
                    <a:lumOff val="35000"/>
                  </a:schemeClr>
                </a:solidFill>
                <a:latin typeface="微软雅黑" pitchFamily="34" charset="-122"/>
                <a:ea typeface="微软雅黑" pitchFamily="34" charset="-122"/>
              </a:rPr>
              <a:t>这里填写相关的数据说明或者备注补充性文字，要求语言简洁凝练，文字精炼。抓住重点内容来分类归纳，文字不超过</a:t>
            </a:r>
            <a:r>
              <a:rPr lang="en-US" altLang="zh-CN" sz="1200" dirty="0" smtClean="0">
                <a:solidFill>
                  <a:schemeClr val="tx1">
                    <a:lumMod val="65000"/>
                    <a:lumOff val="35000"/>
                  </a:schemeClr>
                </a:solidFill>
                <a:latin typeface="微软雅黑" pitchFamily="34" charset="-122"/>
                <a:ea typeface="微软雅黑" pitchFamily="34" charset="-122"/>
              </a:rPr>
              <a:t>200</a:t>
            </a:r>
            <a:r>
              <a:rPr lang="zh-CN" altLang="en-US" sz="1200" dirty="0" smtClean="0">
                <a:solidFill>
                  <a:schemeClr val="tx1">
                    <a:lumMod val="65000"/>
                    <a:lumOff val="35000"/>
                  </a:schemeClr>
                </a:solidFill>
                <a:latin typeface="微软雅黑" pitchFamily="34" charset="-122"/>
                <a:ea typeface="微软雅黑" pitchFamily="34" charset="-122"/>
              </a:rPr>
              <a:t>字。感谢您支持我们的</a:t>
            </a:r>
            <a:r>
              <a:rPr lang="en-US" altLang="zh-CN" sz="1200" dirty="0" smtClean="0">
                <a:solidFill>
                  <a:schemeClr val="tx1">
                    <a:lumMod val="65000"/>
                    <a:lumOff val="35000"/>
                  </a:schemeClr>
                </a:solidFill>
                <a:latin typeface="微软雅黑" pitchFamily="34" charset="-122"/>
                <a:ea typeface="微软雅黑" pitchFamily="34" charset="-122"/>
              </a:rPr>
              <a:t>PPT</a:t>
            </a:r>
            <a:r>
              <a:rPr lang="zh-CN" altLang="en-US" sz="1200" dirty="0" smtClean="0">
                <a:solidFill>
                  <a:schemeClr val="tx1">
                    <a:lumMod val="65000"/>
                    <a:lumOff val="35000"/>
                  </a:schemeClr>
                </a:solidFill>
                <a:latin typeface="微软雅黑" pitchFamily="34" charset="-122"/>
                <a:ea typeface="微软雅黑" pitchFamily="34" charset="-122"/>
              </a:rPr>
              <a:t>作品！</a:t>
            </a:r>
            <a:endParaRPr lang="zh-CN" altLang="en-US" sz="12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544278253"/>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1500"/>
                                        <p:tgtEl>
                                          <p:spTgt spid="6"/>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left)">
                                      <p:cBhvr>
                                        <p:cTn id="20"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755576" y="44946"/>
            <a:ext cx="1869724"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利润总额表</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6" name="Table 5"/>
          <p:cNvGraphicFramePr>
            <a:graphicFrameLocks noGrp="1"/>
          </p:cNvGraphicFramePr>
          <p:nvPr>
            <p:extLst>
              <p:ext uri="{D42A27DB-BD31-4B8C-83A1-F6EECF244321}">
                <p14:modId xmlns:p14="http://schemas.microsoft.com/office/powerpoint/2010/main" val="88820514"/>
              </p:ext>
            </p:extLst>
          </p:nvPr>
        </p:nvGraphicFramePr>
        <p:xfrm>
          <a:off x="1122360" y="1231467"/>
          <a:ext cx="6899281" cy="2259905"/>
        </p:xfrm>
        <a:graphic>
          <a:graphicData uri="http://schemas.openxmlformats.org/drawingml/2006/table">
            <a:tbl>
              <a:tblPr firstRow="1" bandRow="1"/>
              <a:tblGrid>
                <a:gridCol w="1073376"/>
                <a:gridCol w="1686337"/>
                <a:gridCol w="1379856"/>
                <a:gridCol w="1379856"/>
                <a:gridCol w="1379856"/>
              </a:tblGrid>
              <a:tr h="451981">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200" dirty="0" smtClean="0">
                          <a:solidFill>
                            <a:schemeClr val="bg1"/>
                          </a:solidFill>
                          <a:latin typeface="微软雅黑" pitchFamily="34" charset="-122"/>
                          <a:ea typeface="微软雅黑" pitchFamily="34" charset="-122"/>
                        </a:rPr>
                        <a:t>利润总额</a:t>
                      </a:r>
                      <a:endParaRPr lang="en-US" sz="1200" dirty="0">
                        <a:solidFill>
                          <a:schemeClr val="bg1"/>
                        </a:solidFill>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报告期（元）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去年同期（元）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增减额度（元）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增减幅度（百分比）</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利润项目</a:t>
                      </a:r>
                      <a:endParaRPr lang="en-US"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3900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a:t>
                      </a:r>
                      <a:r>
                        <a:rPr lang="en-US" sz="1100" dirty="0" smtClean="0">
                          <a:latin typeface="微软雅黑" pitchFamily="34" charset="-122"/>
                          <a:ea typeface="微软雅黑" pitchFamily="34" charset="-122"/>
                        </a:rPr>
                        <a:t>9.8</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利润项目</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-1000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a:t>
                      </a:r>
                      <a:r>
                        <a:rPr lang="en-US" sz="1100" dirty="0" smtClean="0">
                          <a:latin typeface="微软雅黑" pitchFamily="34" charset="-122"/>
                          <a:ea typeface="微软雅黑" pitchFamily="34" charset="-122"/>
                        </a:rPr>
                        <a:t>30</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利润项目</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4000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100</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利润项目</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1800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2100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15</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bl>
          </a:graphicData>
        </a:graphic>
      </p:graphicFrame>
      <p:sp>
        <p:nvSpPr>
          <p:cNvPr id="7" name="KSO_GI1"/>
          <p:cNvSpPr/>
          <p:nvPr/>
        </p:nvSpPr>
        <p:spPr bwMode="auto">
          <a:xfrm>
            <a:off x="1049587" y="3723878"/>
            <a:ext cx="7266829" cy="815975"/>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28" tIns="0" rIns="91428" bIns="0" anchor="ctr"/>
          <a:lstStyle/>
          <a:p>
            <a:pPr>
              <a:lnSpc>
                <a:spcPct val="150000"/>
              </a:lnSpc>
              <a:defRPr/>
            </a:pPr>
            <a:r>
              <a:rPr lang="zh-CN" altLang="en-US" sz="1200" dirty="0" smtClean="0">
                <a:solidFill>
                  <a:srgbClr val="0070C0"/>
                </a:solidFill>
                <a:latin typeface="微软雅黑" pitchFamily="34" charset="-122"/>
                <a:ea typeface="微软雅黑" pitchFamily="34" charset="-122"/>
              </a:rPr>
              <a:t>利润总额数据：</a:t>
            </a:r>
            <a:r>
              <a:rPr lang="zh-CN" altLang="en-US" sz="1200" dirty="0" smtClean="0">
                <a:solidFill>
                  <a:schemeClr val="tx1">
                    <a:lumMod val="65000"/>
                    <a:lumOff val="35000"/>
                  </a:schemeClr>
                </a:solidFill>
                <a:latin typeface="微软雅黑" pitchFamily="34" charset="-122"/>
                <a:ea typeface="微软雅黑" pitchFamily="34" charset="-122"/>
              </a:rPr>
              <a:t>这里填写相关的数据说明或者备注补充性文字，要求语言简洁凝练，文字精炼。抓住重点内容来分类归纳，文字不超过</a:t>
            </a:r>
            <a:r>
              <a:rPr lang="en-US" altLang="zh-CN" sz="1200" dirty="0" smtClean="0">
                <a:solidFill>
                  <a:schemeClr val="tx1">
                    <a:lumMod val="65000"/>
                    <a:lumOff val="35000"/>
                  </a:schemeClr>
                </a:solidFill>
                <a:latin typeface="微软雅黑" pitchFamily="34" charset="-122"/>
                <a:ea typeface="微软雅黑" pitchFamily="34" charset="-122"/>
              </a:rPr>
              <a:t>200</a:t>
            </a:r>
            <a:r>
              <a:rPr lang="zh-CN" altLang="en-US" sz="1200" dirty="0" smtClean="0">
                <a:solidFill>
                  <a:schemeClr val="tx1">
                    <a:lumMod val="65000"/>
                    <a:lumOff val="35000"/>
                  </a:schemeClr>
                </a:solidFill>
                <a:latin typeface="微软雅黑" pitchFamily="34" charset="-122"/>
                <a:ea typeface="微软雅黑" pitchFamily="34" charset="-122"/>
              </a:rPr>
              <a:t>字。感谢您支持我们的</a:t>
            </a:r>
            <a:r>
              <a:rPr lang="en-US" altLang="zh-CN" sz="1200" dirty="0" smtClean="0">
                <a:solidFill>
                  <a:schemeClr val="tx1">
                    <a:lumMod val="65000"/>
                    <a:lumOff val="35000"/>
                  </a:schemeClr>
                </a:solidFill>
                <a:latin typeface="微软雅黑" pitchFamily="34" charset="-122"/>
                <a:ea typeface="微软雅黑" pitchFamily="34" charset="-122"/>
              </a:rPr>
              <a:t>PPT</a:t>
            </a:r>
            <a:r>
              <a:rPr lang="zh-CN" altLang="en-US" sz="1200" dirty="0" smtClean="0">
                <a:solidFill>
                  <a:schemeClr val="tx1">
                    <a:lumMod val="65000"/>
                    <a:lumOff val="35000"/>
                  </a:schemeClr>
                </a:solidFill>
                <a:latin typeface="微软雅黑" pitchFamily="34" charset="-122"/>
                <a:ea typeface="微软雅黑" pitchFamily="34" charset="-122"/>
              </a:rPr>
              <a:t>作品！</a:t>
            </a:r>
            <a:endParaRPr lang="zh-CN" altLang="en-US" sz="12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544278253"/>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1500"/>
                                        <p:tgtEl>
                                          <p:spTgt spid="6"/>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left)">
                                      <p:cBhvr>
                                        <p:cTn id="20"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72260" y="44946"/>
            <a:ext cx="1523476"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净利润表</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6" name="Table 5"/>
          <p:cNvGraphicFramePr>
            <a:graphicFrameLocks noGrp="1"/>
          </p:cNvGraphicFramePr>
          <p:nvPr>
            <p:extLst>
              <p:ext uri="{D42A27DB-BD31-4B8C-83A1-F6EECF244321}">
                <p14:modId xmlns:p14="http://schemas.microsoft.com/office/powerpoint/2010/main" val="129117680"/>
              </p:ext>
            </p:extLst>
          </p:nvPr>
        </p:nvGraphicFramePr>
        <p:xfrm>
          <a:off x="1122360" y="1231467"/>
          <a:ext cx="6899281" cy="2259905"/>
        </p:xfrm>
        <a:graphic>
          <a:graphicData uri="http://schemas.openxmlformats.org/drawingml/2006/table">
            <a:tbl>
              <a:tblPr firstRow="1" bandRow="1"/>
              <a:tblGrid>
                <a:gridCol w="1073376"/>
                <a:gridCol w="1686337"/>
                <a:gridCol w="1379856"/>
                <a:gridCol w="1379856"/>
                <a:gridCol w="1379856"/>
              </a:tblGrid>
              <a:tr h="451981">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200" dirty="0" smtClean="0">
                          <a:solidFill>
                            <a:schemeClr val="bg1"/>
                          </a:solidFill>
                          <a:latin typeface="微软雅黑" pitchFamily="34" charset="-122"/>
                          <a:ea typeface="微软雅黑" pitchFamily="34" charset="-122"/>
                        </a:rPr>
                        <a:t>净利润</a:t>
                      </a:r>
                      <a:endParaRPr lang="en-US" sz="1200" dirty="0">
                        <a:solidFill>
                          <a:schemeClr val="bg1"/>
                        </a:solidFill>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报告期（元）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去年同期（元）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增减额度（元）</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smtClean="0">
                          <a:solidFill>
                            <a:schemeClr val="bg1"/>
                          </a:solidFill>
                          <a:latin typeface="微软雅黑" pitchFamily="34" charset="-122"/>
                          <a:ea typeface="微软雅黑" pitchFamily="34" charset="-122"/>
                        </a:rPr>
                        <a:t>增减幅度（百分比）</a:t>
                      </a:r>
                      <a:endParaRPr lang="en-US" sz="1100" dirty="0">
                        <a:solidFill>
                          <a:schemeClr val="bg1"/>
                        </a:solidFill>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某某项目</a:t>
                      </a:r>
                      <a:endParaRPr lang="en-US"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3900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a:t>
                      </a:r>
                      <a:r>
                        <a:rPr lang="en-US" sz="1100" dirty="0" smtClean="0">
                          <a:latin typeface="微软雅黑" pitchFamily="34" charset="-122"/>
                          <a:ea typeface="微软雅黑" pitchFamily="34" charset="-122"/>
                        </a:rPr>
                        <a:t>9.8</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某某项目</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2600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-1000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smtClean="0">
                          <a:latin typeface="微软雅黑" pitchFamily="34" charset="-122"/>
                          <a:ea typeface="微软雅黑" pitchFamily="34" charset="-122"/>
                        </a:rPr>
                        <a:t>-</a:t>
                      </a:r>
                      <a:r>
                        <a:rPr lang="en-US" sz="1100" dirty="0" smtClean="0">
                          <a:latin typeface="微软雅黑" pitchFamily="34" charset="-122"/>
                          <a:ea typeface="微软雅黑" pitchFamily="34" charset="-122"/>
                        </a:rPr>
                        <a:t>30</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某某项目</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4000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2000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100</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smtClean="0">
                          <a:latin typeface="微软雅黑" pitchFamily="34" charset="-122"/>
                          <a:ea typeface="微软雅黑" pitchFamily="34" charset="-122"/>
                        </a:rPr>
                        <a:t>某某项目</a:t>
                      </a:r>
                      <a:endParaRPr lang="en-US" altLang="zh-CN" sz="1100" dirty="0">
                        <a:latin typeface="微软雅黑" pitchFamily="34" charset="-122"/>
                        <a:ea typeface="微软雅黑"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1800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2100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300</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smtClean="0">
                          <a:latin typeface="微软雅黑" pitchFamily="34" charset="-122"/>
                          <a:ea typeface="微软雅黑" pitchFamily="34" charset="-122"/>
                        </a:rPr>
                        <a:t>15</a:t>
                      </a:r>
                      <a:r>
                        <a:rPr lang="en-US" altLang="zh-CN" sz="1100" dirty="0" smtClean="0">
                          <a:latin typeface="微软雅黑" pitchFamily="34" charset="-122"/>
                          <a:ea typeface="微软雅黑" pitchFamily="34" charset="-122"/>
                        </a:rPr>
                        <a:t>%</a:t>
                      </a:r>
                      <a:endParaRPr lang="en-US" sz="1100" dirty="0">
                        <a:latin typeface="微软雅黑" pitchFamily="34" charset="-122"/>
                        <a:ea typeface="微软雅黑"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bl>
          </a:graphicData>
        </a:graphic>
      </p:graphicFrame>
      <p:sp>
        <p:nvSpPr>
          <p:cNvPr id="7" name="KSO_GI1"/>
          <p:cNvSpPr/>
          <p:nvPr/>
        </p:nvSpPr>
        <p:spPr bwMode="auto">
          <a:xfrm>
            <a:off x="1049587" y="3723878"/>
            <a:ext cx="7266829" cy="815975"/>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28" tIns="0" rIns="91428" bIns="0" anchor="ctr"/>
          <a:lstStyle/>
          <a:p>
            <a:pPr>
              <a:lnSpc>
                <a:spcPct val="150000"/>
              </a:lnSpc>
              <a:defRPr/>
            </a:pPr>
            <a:r>
              <a:rPr lang="zh-CN" altLang="en-US" sz="1200" dirty="0">
                <a:solidFill>
                  <a:srgbClr val="0070C0"/>
                </a:solidFill>
                <a:latin typeface="微软雅黑" pitchFamily="34" charset="-122"/>
                <a:ea typeface="微软雅黑" pitchFamily="34" charset="-122"/>
              </a:rPr>
              <a:t>净</a:t>
            </a:r>
            <a:r>
              <a:rPr lang="zh-CN" altLang="en-US" sz="1200" dirty="0" smtClean="0">
                <a:solidFill>
                  <a:srgbClr val="0070C0"/>
                </a:solidFill>
                <a:latin typeface="微软雅黑" pitchFamily="34" charset="-122"/>
                <a:ea typeface="微软雅黑" pitchFamily="34" charset="-122"/>
              </a:rPr>
              <a:t>利润额数据：</a:t>
            </a:r>
            <a:r>
              <a:rPr lang="zh-CN" altLang="en-US" sz="1200" dirty="0" smtClean="0">
                <a:solidFill>
                  <a:schemeClr val="tx1">
                    <a:lumMod val="65000"/>
                    <a:lumOff val="35000"/>
                  </a:schemeClr>
                </a:solidFill>
                <a:latin typeface="微软雅黑" pitchFamily="34" charset="-122"/>
                <a:ea typeface="微软雅黑" pitchFamily="34" charset="-122"/>
              </a:rPr>
              <a:t>这里填写相关的数据说明或者备注补充性文字，要求语言简洁凝练，文字精炼。抓住重点内容来分类归纳，文字不超过</a:t>
            </a:r>
            <a:r>
              <a:rPr lang="en-US" altLang="zh-CN" sz="1200" dirty="0" smtClean="0">
                <a:solidFill>
                  <a:schemeClr val="tx1">
                    <a:lumMod val="65000"/>
                    <a:lumOff val="35000"/>
                  </a:schemeClr>
                </a:solidFill>
                <a:latin typeface="微软雅黑" pitchFamily="34" charset="-122"/>
                <a:ea typeface="微软雅黑" pitchFamily="34" charset="-122"/>
              </a:rPr>
              <a:t>200</a:t>
            </a:r>
            <a:r>
              <a:rPr lang="zh-CN" altLang="en-US" sz="1200" dirty="0" smtClean="0">
                <a:solidFill>
                  <a:schemeClr val="tx1">
                    <a:lumMod val="65000"/>
                    <a:lumOff val="35000"/>
                  </a:schemeClr>
                </a:solidFill>
                <a:latin typeface="微软雅黑" pitchFamily="34" charset="-122"/>
                <a:ea typeface="微软雅黑" pitchFamily="34" charset="-122"/>
              </a:rPr>
              <a:t>字。感谢您支持我们的</a:t>
            </a:r>
            <a:r>
              <a:rPr lang="en-US" altLang="zh-CN" sz="1200" dirty="0" smtClean="0">
                <a:solidFill>
                  <a:schemeClr val="tx1">
                    <a:lumMod val="65000"/>
                    <a:lumOff val="35000"/>
                  </a:schemeClr>
                </a:solidFill>
                <a:latin typeface="微软雅黑" pitchFamily="34" charset="-122"/>
                <a:ea typeface="微软雅黑" pitchFamily="34" charset="-122"/>
              </a:rPr>
              <a:t>PPT</a:t>
            </a:r>
            <a:r>
              <a:rPr lang="zh-CN" altLang="en-US" sz="1200" dirty="0" smtClean="0">
                <a:solidFill>
                  <a:schemeClr val="tx1">
                    <a:lumMod val="65000"/>
                    <a:lumOff val="35000"/>
                  </a:schemeClr>
                </a:solidFill>
                <a:latin typeface="微软雅黑" pitchFamily="34" charset="-122"/>
                <a:ea typeface="微软雅黑" pitchFamily="34" charset="-122"/>
              </a:rPr>
              <a:t>作品！</a:t>
            </a:r>
            <a:endParaRPr lang="zh-CN" altLang="en-US" sz="12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544278253"/>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1500"/>
                                        <p:tgtEl>
                                          <p:spTgt spid="6"/>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left)">
                                      <p:cBhvr>
                                        <p:cTn id="20"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8064" y="1851670"/>
            <a:ext cx="3496808" cy="2415976"/>
          </a:xfrm>
          <a:prstGeom prst="rect">
            <a:avLst/>
          </a:prstGeom>
        </p:spPr>
      </p:pic>
      <p:sp>
        <p:nvSpPr>
          <p:cNvPr id="4" name="矩形 3"/>
          <p:cNvSpPr/>
          <p:nvPr/>
        </p:nvSpPr>
        <p:spPr>
          <a:xfrm>
            <a:off x="0" y="1563638"/>
            <a:ext cx="9144000" cy="2448272"/>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5" cstate="print">
            <a:grayscl/>
            <a:extLst>
              <a:ext uri="{28A0092B-C50C-407E-A947-70E740481C1C}">
                <a14:useLocalDpi xmlns:a14="http://schemas.microsoft.com/office/drawing/2010/main" val="0"/>
              </a:ext>
            </a:extLst>
          </a:blip>
          <a:stretch>
            <a:fillRect/>
          </a:stretch>
        </p:blipFill>
        <p:spPr>
          <a:xfrm rot="1589486">
            <a:off x="6682141" y="4014827"/>
            <a:ext cx="6982982" cy="682753"/>
          </a:xfrm>
          <a:prstGeom prst="rect">
            <a:avLst/>
          </a:prstGeom>
          <a:effectLst/>
        </p:spPr>
      </p:pic>
      <p:grpSp>
        <p:nvGrpSpPr>
          <p:cNvPr id="33" name="组合 32"/>
          <p:cNvGrpSpPr/>
          <p:nvPr/>
        </p:nvGrpSpPr>
        <p:grpSpPr>
          <a:xfrm>
            <a:off x="694787" y="1617846"/>
            <a:ext cx="2124614" cy="2339856"/>
            <a:chOff x="3959928" y="1817013"/>
            <a:chExt cx="1897947" cy="2090226"/>
          </a:xfrm>
        </p:grpSpPr>
        <p:pic>
          <p:nvPicPr>
            <p:cNvPr id="31" name="图片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59928" y="2613636"/>
              <a:ext cx="1054808" cy="1054808"/>
            </a:xfrm>
            <a:prstGeom prst="rect">
              <a:avLst/>
            </a:prstGeom>
          </p:spPr>
        </p:pic>
        <p:pic>
          <p:nvPicPr>
            <p:cNvPr id="32" name="图片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04407" y="1817013"/>
              <a:ext cx="1753468" cy="2090226"/>
            </a:xfrm>
            <a:prstGeom prst="rect">
              <a:avLst/>
            </a:prstGeom>
            <a:effectLst/>
          </p:spPr>
        </p:pic>
      </p:grpSp>
      <p:sp>
        <p:nvSpPr>
          <p:cNvPr id="34" name="矩形 33"/>
          <p:cNvSpPr/>
          <p:nvPr/>
        </p:nvSpPr>
        <p:spPr>
          <a:xfrm>
            <a:off x="3059832" y="2283718"/>
            <a:ext cx="3831865" cy="1177235"/>
          </a:xfrm>
          <a:prstGeom prst="rect">
            <a:avLst/>
          </a:prstGeom>
        </p:spPr>
        <p:txBody>
          <a:bodyPr wrap="none" lIns="68571" tIns="34285" rIns="68571" bIns="34285">
            <a:spAutoFit/>
          </a:bodyPr>
          <a:lstStyle/>
          <a:p>
            <a:r>
              <a:rPr lang="zh-CN" altLang="en-US" sz="3600" b="1" dirty="0" smtClean="0">
                <a:solidFill>
                  <a:schemeClr val="tx1">
                    <a:lumMod val="75000"/>
                    <a:lumOff val="25000"/>
                  </a:schemeClr>
                </a:solidFill>
                <a:latin typeface="微软雅黑" pitchFamily="34" charset="-122"/>
                <a:ea typeface="微软雅黑" pitchFamily="34" charset="-122"/>
              </a:rPr>
              <a:t>第二部分</a:t>
            </a:r>
            <a:endParaRPr lang="en-US" altLang="zh-CN" sz="3600" b="1" dirty="0" smtClean="0">
              <a:solidFill>
                <a:schemeClr val="tx1">
                  <a:lumMod val="75000"/>
                  <a:lumOff val="25000"/>
                </a:schemeClr>
              </a:solidFill>
              <a:latin typeface="微软雅黑" pitchFamily="34" charset="-122"/>
              <a:ea typeface="微软雅黑" pitchFamily="34" charset="-122"/>
            </a:endParaRPr>
          </a:p>
          <a:p>
            <a:pPr algn="ctr"/>
            <a:r>
              <a:rPr lang="zh-CN" altLang="en-US" sz="3600" b="1" dirty="0" smtClean="0">
                <a:solidFill>
                  <a:srgbClr val="0070C0"/>
                </a:solidFill>
                <a:latin typeface="微软雅黑" pitchFamily="34" charset="-122"/>
                <a:ea typeface="微软雅黑" pitchFamily="34" charset="-122"/>
              </a:rPr>
              <a:t>基本财务情况分析</a:t>
            </a:r>
          </a:p>
        </p:txBody>
      </p:sp>
    </p:spTree>
    <p:extLst>
      <p:ext uri="{BB962C8B-B14F-4D97-AF65-F5344CB8AC3E}">
        <p14:creationId xmlns:p14="http://schemas.microsoft.com/office/powerpoint/2010/main" val="2100381016"/>
      </p:ext>
    </p:extLst>
  </p:cSld>
  <p:clrMapOvr>
    <a:masterClrMapping/>
  </p:clrMapOvr>
  <mc:AlternateContent xmlns:mc="http://schemas.openxmlformats.org/markup-compatibility/2006" xmlns:p14="http://schemas.microsoft.com/office/powerpoint/2010/main">
    <mc:Choice Requires="p14">
      <p:transition spd="slow" p14:dur="20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1000"/>
                                            <p:tgtEl>
                                              <p:spTgt spid="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1000"/>
                                            <p:tgtEl>
                                              <p:spTgt spid="33"/>
                                            </p:tgtEl>
                                          </p:cBhvr>
                                        </p:animEffect>
                                      </p:childTnLst>
                                    </p:cTn>
                                  </p:par>
                                </p:childTnLst>
                              </p:cTn>
                            </p:par>
                            <p:par>
                              <p:cTn id="12" fill="hold">
                                <p:stCondLst>
                                  <p:cond delay="2000"/>
                                </p:stCondLst>
                                <p:childTnLst>
                                  <p:par>
                                    <p:cTn id="13" presetID="10" presetClass="entr" presetSubtype="0" fill="hold" grpId="0" nodeType="afterEffect">
                                      <p:stCondLst>
                                        <p:cond delay="0"/>
                                      </p:stCondLst>
                                      <p:iterate type="lt">
                                        <p:tmPct val="27273"/>
                                      </p:iterate>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2" presetClass="entr" presetSubtype="6" accel="32000" fill="hold" nodeType="withEffect" p14:presetBounceEnd="32000">
                                      <p:stCondLst>
                                        <p:cond delay="2000"/>
                                      </p:stCondLst>
                                      <p:childTnLst>
                                        <p:set>
                                          <p:cBhvr>
                                            <p:cTn id="17" dur="1" fill="hold">
                                              <p:stCondLst>
                                                <p:cond delay="0"/>
                                              </p:stCondLst>
                                            </p:cTn>
                                            <p:tgtEl>
                                              <p:spTgt spid="3"/>
                                            </p:tgtEl>
                                            <p:attrNameLst>
                                              <p:attrName>style.visibility</p:attrName>
                                            </p:attrNameLst>
                                          </p:cBhvr>
                                          <p:to>
                                            <p:strVal val="visible"/>
                                          </p:to>
                                        </p:set>
                                        <p:anim calcmode="lin" valueType="num" p14:bounceEnd="32000">
                                          <p:cBhvr additive="base">
                                            <p:cTn id="18" dur="1500" fill="hold"/>
                                            <p:tgtEl>
                                              <p:spTgt spid="3"/>
                                            </p:tgtEl>
                                            <p:attrNameLst>
                                              <p:attrName>ppt_x</p:attrName>
                                            </p:attrNameLst>
                                          </p:cBhvr>
                                          <p:tavLst>
                                            <p:tav tm="0">
                                              <p:val>
                                                <p:strVal val="1+#ppt_w/2"/>
                                              </p:val>
                                            </p:tav>
                                            <p:tav tm="100000">
                                              <p:val>
                                                <p:strVal val="#ppt_x"/>
                                              </p:val>
                                            </p:tav>
                                          </p:tavLst>
                                        </p:anim>
                                        <p:anim calcmode="lin" valueType="num" p14:bounceEnd="32000">
                                          <p:cBhvr additive="base">
                                            <p:cTn id="19"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1000"/>
                                            <p:tgtEl>
                                              <p:spTgt spid="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1000"/>
                                            <p:tgtEl>
                                              <p:spTgt spid="33"/>
                                            </p:tgtEl>
                                          </p:cBhvr>
                                        </p:animEffect>
                                      </p:childTnLst>
                                    </p:cTn>
                                  </p:par>
                                </p:childTnLst>
                              </p:cTn>
                            </p:par>
                            <p:par>
                              <p:cTn id="12" fill="hold">
                                <p:stCondLst>
                                  <p:cond delay="2000"/>
                                </p:stCondLst>
                                <p:childTnLst>
                                  <p:par>
                                    <p:cTn id="13" presetID="10" presetClass="entr" presetSubtype="0" fill="hold" grpId="0" nodeType="afterEffect">
                                      <p:stCondLst>
                                        <p:cond delay="0"/>
                                      </p:stCondLst>
                                      <p:iterate type="lt">
                                        <p:tmPct val="27273"/>
                                      </p:iterate>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2" presetClass="entr" presetSubtype="6" accel="32000" fill="hold" nodeType="withEffect">
                                      <p:stCondLst>
                                        <p:cond delay="200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1500" fill="hold"/>
                                            <p:tgtEl>
                                              <p:spTgt spid="3"/>
                                            </p:tgtEl>
                                            <p:attrNameLst>
                                              <p:attrName>ppt_x</p:attrName>
                                            </p:attrNameLst>
                                          </p:cBhvr>
                                          <p:tavLst>
                                            <p:tav tm="0">
                                              <p:val>
                                                <p:strVal val="1+#ppt_w/2"/>
                                              </p:val>
                                            </p:tav>
                                            <p:tav tm="100000">
                                              <p:val>
                                                <p:strVal val="#ppt_x"/>
                                              </p:val>
                                            </p:tav>
                                          </p:tavLst>
                                        </p:anim>
                                        <p:anim calcmode="lin" valueType="num">
                                          <p:cBhvr additive="base">
                                            <p:cTn id="19"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4"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83410" y="44946"/>
            <a:ext cx="2908470"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基本财务情况分析</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5" name="矩形 24"/>
          <p:cNvSpPr/>
          <p:nvPr/>
        </p:nvSpPr>
        <p:spPr>
          <a:xfrm>
            <a:off x="2846759" y="1343698"/>
            <a:ext cx="5102700" cy="839134"/>
          </a:xfrm>
          <a:prstGeom prst="rect">
            <a:avLst/>
          </a:prstGeom>
          <a:solidFill>
            <a:srgbClr val="C4C7CB"/>
          </a:solidFill>
          <a:ln w="12700" cap="flat" cmpd="sng" algn="ctr">
            <a:noFill/>
            <a:prstDash val="solid"/>
          </a:ln>
          <a:effectLst/>
        </p:spPr>
        <p:txBody>
          <a:bodyPr lIns="68584" tIns="34291" rIns="68584" bIns="34291"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26" name="矩形 25"/>
          <p:cNvSpPr/>
          <p:nvPr/>
        </p:nvSpPr>
        <p:spPr>
          <a:xfrm>
            <a:off x="3653255" y="1180546"/>
            <a:ext cx="3515183" cy="327466"/>
          </a:xfrm>
          <a:prstGeom prst="rect">
            <a:avLst/>
          </a:prstGeom>
          <a:solidFill>
            <a:srgbClr val="0070C0"/>
          </a:solidFill>
          <a:ln w="25400" cap="flat" cmpd="sng" algn="ctr">
            <a:noFill/>
            <a:prstDash val="solid"/>
          </a:ln>
          <a:effectLst/>
        </p:spPr>
        <p:txBody>
          <a:bodyPr lIns="68584" tIns="34291" rIns="68584" bIns="34291"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资产情况</a:t>
            </a:r>
            <a:endPar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27" name="六边形 26"/>
          <p:cNvSpPr/>
          <p:nvPr/>
        </p:nvSpPr>
        <p:spPr>
          <a:xfrm>
            <a:off x="903628" y="2425696"/>
            <a:ext cx="1190447" cy="1026114"/>
          </a:xfrm>
          <a:prstGeom prst="hexagon">
            <a:avLst/>
          </a:prstGeom>
          <a:solidFill>
            <a:srgbClr val="0070C0"/>
          </a:solidFill>
          <a:ln w="25400" cap="flat" cmpd="sng" algn="ctr">
            <a:noFill/>
            <a:prstDash val="solid"/>
          </a:ln>
          <a:effectLst/>
        </p:spPr>
        <p:txBody>
          <a:bodyPr lIns="68584" tIns="34291" rIns="68584" bIns="34291"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基本财务</a:t>
            </a:r>
            <a:endParaRPr kumimoji="0" lang="zh-CN" altLang="en-US" sz="2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8" name="直接箭头连接符 27"/>
          <p:cNvCxnSpPr>
            <a:stCxn id="27" idx="5"/>
            <a:endCxn id="25" idx="1"/>
          </p:cNvCxnSpPr>
          <p:nvPr/>
        </p:nvCxnSpPr>
        <p:spPr>
          <a:xfrm flipV="1">
            <a:off x="1837547" y="1763265"/>
            <a:ext cx="1009212" cy="662431"/>
          </a:xfrm>
          <a:prstGeom prst="straightConnector1">
            <a:avLst/>
          </a:prstGeom>
          <a:noFill/>
          <a:ln w="9525" cap="flat" cmpd="sng" algn="ctr">
            <a:solidFill>
              <a:sysClr val="windowText" lastClr="000000">
                <a:lumMod val="50000"/>
                <a:lumOff val="50000"/>
              </a:sysClr>
            </a:solidFill>
            <a:prstDash val="solid"/>
            <a:tailEnd type="arrow"/>
          </a:ln>
          <a:effectLst/>
        </p:spPr>
      </p:cxnSp>
      <p:cxnSp>
        <p:nvCxnSpPr>
          <p:cNvPr id="29" name="直接箭头连接符 28"/>
          <p:cNvCxnSpPr>
            <a:stCxn id="27" idx="0"/>
            <a:endCxn id="32" idx="1"/>
          </p:cNvCxnSpPr>
          <p:nvPr/>
        </p:nvCxnSpPr>
        <p:spPr>
          <a:xfrm flipV="1">
            <a:off x="2094075" y="2936587"/>
            <a:ext cx="752684" cy="2166"/>
          </a:xfrm>
          <a:prstGeom prst="straightConnector1">
            <a:avLst/>
          </a:prstGeom>
          <a:noFill/>
          <a:ln w="9525" cap="flat" cmpd="sng" algn="ctr">
            <a:solidFill>
              <a:sysClr val="windowText" lastClr="000000">
                <a:lumMod val="50000"/>
                <a:lumOff val="50000"/>
              </a:sysClr>
            </a:solidFill>
            <a:prstDash val="solid"/>
            <a:tailEnd type="arrow"/>
          </a:ln>
          <a:effectLst/>
        </p:spPr>
      </p:cxnSp>
      <p:cxnSp>
        <p:nvCxnSpPr>
          <p:cNvPr id="30" name="直接箭头连接符 29"/>
          <p:cNvCxnSpPr>
            <a:stCxn id="27" idx="1"/>
            <a:endCxn id="35" idx="1"/>
          </p:cNvCxnSpPr>
          <p:nvPr/>
        </p:nvCxnSpPr>
        <p:spPr>
          <a:xfrm>
            <a:off x="1837547" y="3451810"/>
            <a:ext cx="1009212" cy="679039"/>
          </a:xfrm>
          <a:prstGeom prst="straightConnector1">
            <a:avLst/>
          </a:prstGeom>
          <a:noFill/>
          <a:ln w="9525" cap="flat" cmpd="sng" algn="ctr">
            <a:solidFill>
              <a:sysClr val="windowText" lastClr="000000">
                <a:lumMod val="50000"/>
                <a:lumOff val="50000"/>
              </a:sysClr>
            </a:solidFill>
            <a:prstDash val="solid"/>
            <a:tailEnd type="arrow"/>
          </a:ln>
          <a:effectLst/>
        </p:spPr>
      </p:cxnSp>
      <p:sp>
        <p:nvSpPr>
          <p:cNvPr id="31" name="TextBox 30"/>
          <p:cNvSpPr txBox="1"/>
          <p:nvPr/>
        </p:nvSpPr>
        <p:spPr>
          <a:xfrm>
            <a:off x="3142299" y="1615449"/>
            <a:ext cx="4537095" cy="449869"/>
          </a:xfrm>
          <a:prstGeom prst="rect">
            <a:avLst/>
          </a:prstGeom>
          <a:noFill/>
        </p:spPr>
        <p:txBody>
          <a:bodyPr wrap="square" lIns="68584" tIns="34291" rIns="68584" bIns="34291"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anose="020B0503020204020204" pitchFamily="34" charset="-122"/>
              </a:rPr>
              <a:t>单击此处添加文本单击此处添加文本单击此处添加文本单击此处添加文本单击此处添加文本单击此处添加文本单击此处添加文本</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anose="020B0503020204020204" pitchFamily="34" charset="-122"/>
            </a:endParaRPr>
          </a:p>
        </p:txBody>
      </p:sp>
      <p:sp>
        <p:nvSpPr>
          <p:cNvPr id="32" name="矩形 31"/>
          <p:cNvSpPr/>
          <p:nvPr/>
        </p:nvSpPr>
        <p:spPr>
          <a:xfrm>
            <a:off x="2846759" y="2517020"/>
            <a:ext cx="5102700" cy="839134"/>
          </a:xfrm>
          <a:prstGeom prst="rect">
            <a:avLst/>
          </a:prstGeom>
          <a:solidFill>
            <a:srgbClr val="C4C7CB"/>
          </a:solidFill>
          <a:ln w="12700" cap="flat" cmpd="sng" algn="ctr">
            <a:noFill/>
            <a:prstDash val="solid"/>
          </a:ln>
          <a:effectLst/>
        </p:spPr>
        <p:txBody>
          <a:bodyPr lIns="68584" tIns="34291" rIns="68584" bIns="34291"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33" name="矩形 32"/>
          <p:cNvSpPr/>
          <p:nvPr/>
        </p:nvSpPr>
        <p:spPr>
          <a:xfrm>
            <a:off x="3653255" y="2361550"/>
            <a:ext cx="3515183" cy="327466"/>
          </a:xfrm>
          <a:prstGeom prst="rect">
            <a:avLst/>
          </a:prstGeom>
          <a:solidFill>
            <a:srgbClr val="00B0F0"/>
          </a:solidFill>
          <a:ln w="25400" cap="flat" cmpd="sng" algn="ctr">
            <a:noFill/>
            <a:prstDash val="solid"/>
          </a:ln>
          <a:effectLst/>
        </p:spPr>
        <p:txBody>
          <a:bodyPr lIns="68584" tIns="34291" rIns="68584" bIns="34291"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负债情况</a:t>
            </a:r>
            <a:endPar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34" name="TextBox 33"/>
          <p:cNvSpPr txBox="1"/>
          <p:nvPr/>
        </p:nvSpPr>
        <p:spPr>
          <a:xfrm>
            <a:off x="3142299" y="2806771"/>
            <a:ext cx="4537095" cy="449869"/>
          </a:xfrm>
          <a:prstGeom prst="rect">
            <a:avLst/>
          </a:prstGeom>
          <a:noFill/>
        </p:spPr>
        <p:txBody>
          <a:bodyPr wrap="square" lIns="68584" tIns="34291" rIns="68584" bIns="34291"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anose="020B0503020204020204" pitchFamily="34" charset="-122"/>
              </a:rPr>
              <a:t>单击此处添加文本单击此处添加文本单击此处添加文本单击此处添加文本单击此处添加文本单击此处添加文本单击此处添加文本</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anose="020B0503020204020204" pitchFamily="34" charset="-122"/>
            </a:endParaRPr>
          </a:p>
        </p:txBody>
      </p:sp>
      <p:sp>
        <p:nvSpPr>
          <p:cNvPr id="35" name="矩形 34"/>
          <p:cNvSpPr/>
          <p:nvPr/>
        </p:nvSpPr>
        <p:spPr>
          <a:xfrm>
            <a:off x="2846759" y="3711282"/>
            <a:ext cx="5102700" cy="839134"/>
          </a:xfrm>
          <a:prstGeom prst="rect">
            <a:avLst/>
          </a:prstGeom>
          <a:solidFill>
            <a:srgbClr val="C4C7CB"/>
          </a:solidFill>
          <a:ln w="12700" cap="flat" cmpd="sng" algn="ctr">
            <a:noFill/>
            <a:prstDash val="solid"/>
          </a:ln>
          <a:effectLst/>
        </p:spPr>
        <p:txBody>
          <a:bodyPr lIns="68584" tIns="34291" rIns="68584" bIns="34291"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36" name="矩形 35"/>
          <p:cNvSpPr/>
          <p:nvPr/>
        </p:nvSpPr>
        <p:spPr>
          <a:xfrm>
            <a:off x="3653255" y="3555813"/>
            <a:ext cx="3515183" cy="327466"/>
          </a:xfrm>
          <a:prstGeom prst="rect">
            <a:avLst/>
          </a:prstGeom>
          <a:solidFill>
            <a:srgbClr val="0070C0"/>
          </a:solidFill>
          <a:ln w="25400" cap="flat" cmpd="sng" algn="ctr">
            <a:noFill/>
            <a:prstDash val="solid"/>
          </a:ln>
          <a:effectLst/>
        </p:spPr>
        <p:txBody>
          <a:bodyPr lIns="68584" tIns="34291" rIns="68584" bIns="34291"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经营状况及变动原因</a:t>
            </a:r>
            <a:endParaRPr kumimoji="0" lang="zh-CN" altLang="en-US"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37" name="TextBox 36"/>
          <p:cNvSpPr txBox="1"/>
          <p:nvPr/>
        </p:nvSpPr>
        <p:spPr>
          <a:xfrm>
            <a:off x="3142299" y="4001033"/>
            <a:ext cx="4537095" cy="449869"/>
          </a:xfrm>
          <a:prstGeom prst="rect">
            <a:avLst/>
          </a:prstGeom>
          <a:noFill/>
        </p:spPr>
        <p:txBody>
          <a:bodyPr wrap="square" lIns="68584" tIns="34291" rIns="68584" bIns="34291"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anose="020B0503020204020204" pitchFamily="34" charset="-122"/>
              </a:rPr>
              <a:t>单击此处添加文本单击此处添加文本单击此处添加文本单击此处添加文本单击此处添加文本单击此处添加文本单击此处添加文本</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anose="020B0503020204020204" pitchFamily="34" charset="-122"/>
            </a:endParaRPr>
          </a:p>
        </p:txBody>
      </p:sp>
    </p:spTree>
    <p:extLst>
      <p:ext uri="{BB962C8B-B14F-4D97-AF65-F5344CB8AC3E}">
        <p14:creationId xmlns:p14="http://schemas.microsoft.com/office/powerpoint/2010/main" val="2304211668"/>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14" presetClass="entr" presetSubtype="1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randombar(horizontal)">
                                          <p:cBhvr>
                                            <p:cTn id="16" dur="500"/>
                                            <p:tgtEl>
                                              <p:spTgt spid="27"/>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par>
                                    <p:cTn id="21" presetID="22" presetClass="entr" presetSubtype="8"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par>
                                    <p:cTn id="24" presetID="22" presetClass="entr" presetSubtype="8"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barn(outVertical)">
                                          <p:cBhvr>
                                            <p:cTn id="30" dur="500"/>
                                            <p:tgtEl>
                                              <p:spTgt spid="26"/>
                                            </p:tgtEl>
                                          </p:cBhvr>
                                        </p:animEffect>
                                      </p:childTnLst>
                                    </p:cTn>
                                  </p:par>
                                </p:childTnLst>
                              </p:cTn>
                            </p:par>
                            <p:par>
                              <p:cTn id="31" fill="hold">
                                <p:stCondLst>
                                  <p:cond delay="3000"/>
                                </p:stCondLst>
                                <p:childTnLst>
                                  <p:par>
                                    <p:cTn id="32" presetID="2" presetClass="entr" presetSubtype="1" fill="hold" grpId="0" nodeType="afterEffect" p14:presetBounceEnd="50000">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14:bounceEnd="50000">
                                          <p:cBhvr additive="base">
                                            <p:cTn id="34" dur="500" fill="hold"/>
                                            <p:tgtEl>
                                              <p:spTgt spid="25"/>
                                            </p:tgtEl>
                                            <p:attrNameLst>
                                              <p:attrName>ppt_x</p:attrName>
                                            </p:attrNameLst>
                                          </p:cBhvr>
                                          <p:tavLst>
                                            <p:tav tm="0">
                                              <p:val>
                                                <p:strVal val="#ppt_x"/>
                                              </p:val>
                                            </p:tav>
                                            <p:tav tm="100000">
                                              <p:val>
                                                <p:strVal val="#ppt_x"/>
                                              </p:val>
                                            </p:tav>
                                          </p:tavLst>
                                        </p:anim>
                                        <p:anim calcmode="lin" valueType="num" p14:bounceEnd="50000">
                                          <p:cBhvr additive="base">
                                            <p:cTn id="35" dur="500" fill="hold"/>
                                            <p:tgtEl>
                                              <p:spTgt spid="25"/>
                                            </p:tgtEl>
                                            <p:attrNameLst>
                                              <p:attrName>ppt_y</p:attrName>
                                            </p:attrNameLst>
                                          </p:cBhvr>
                                          <p:tavLst>
                                            <p:tav tm="0">
                                              <p:val>
                                                <p:strVal val="0-#ppt_h/2"/>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iterate type="lt">
                                        <p:tmPct val="30000"/>
                                      </p:iterate>
                                      <p:childTnLst>
                                        <p:set>
                                          <p:cBhvr>
                                            <p:cTn id="38" dur="1" fill="hold">
                                              <p:stCondLst>
                                                <p:cond delay="0"/>
                                              </p:stCondLst>
                                            </p:cTn>
                                            <p:tgtEl>
                                              <p:spTgt spid="31"/>
                                            </p:tgtEl>
                                            <p:attrNameLst>
                                              <p:attrName>style.visibility</p:attrName>
                                            </p:attrNameLst>
                                          </p:cBhvr>
                                          <p:to>
                                            <p:strVal val="visible"/>
                                          </p:to>
                                        </p:set>
                                        <p:animEffect transition="in" filter="wipe(left)">
                                          <p:cBhvr>
                                            <p:cTn id="39" dur="100"/>
                                            <p:tgtEl>
                                              <p:spTgt spid="31"/>
                                            </p:tgtEl>
                                          </p:cBhvr>
                                        </p:animEffect>
                                      </p:childTnLst>
                                    </p:cTn>
                                  </p:par>
                                  <p:par>
                                    <p:cTn id="40" presetID="36" presetClass="emph" presetSubtype="0" fill="hold" grpId="1" nodeType="withEffect">
                                      <p:stCondLst>
                                        <p:cond delay="0"/>
                                      </p:stCondLst>
                                      <p:iterate type="lt">
                                        <p:tmPct val="30000"/>
                                      </p:iterate>
                                      <p:childTnLst>
                                        <p:animScale>
                                          <p:cBhvr>
                                            <p:cTn id="41" dur="50" autoRev="1" fill="hold">
                                              <p:stCondLst>
                                                <p:cond delay="0"/>
                                              </p:stCondLst>
                                            </p:cTn>
                                            <p:tgtEl>
                                              <p:spTgt spid="31"/>
                                            </p:tgtEl>
                                          </p:cBhvr>
                                          <p:to x="80000" y="100000"/>
                                        </p:animScale>
                                        <p:anim by="(#ppt_w*0.10)" calcmode="lin" valueType="num">
                                          <p:cBhvr>
                                            <p:cTn id="42" dur="50" autoRev="1" fill="hold">
                                              <p:stCondLst>
                                                <p:cond delay="0"/>
                                              </p:stCondLst>
                                            </p:cTn>
                                            <p:tgtEl>
                                              <p:spTgt spid="31"/>
                                            </p:tgtEl>
                                            <p:attrNameLst>
                                              <p:attrName>ppt_x</p:attrName>
                                            </p:attrNameLst>
                                          </p:cBhvr>
                                        </p:anim>
                                        <p:anim by="(-#ppt_w*0.10)" calcmode="lin" valueType="num">
                                          <p:cBhvr>
                                            <p:cTn id="43" dur="50" autoRev="1" fill="hold">
                                              <p:stCondLst>
                                                <p:cond delay="0"/>
                                              </p:stCondLst>
                                            </p:cTn>
                                            <p:tgtEl>
                                              <p:spTgt spid="31"/>
                                            </p:tgtEl>
                                            <p:attrNameLst>
                                              <p:attrName>ppt_y</p:attrName>
                                            </p:attrNameLst>
                                          </p:cBhvr>
                                        </p:anim>
                                        <p:animRot by="-480000">
                                          <p:cBhvr>
                                            <p:cTn id="44" dur="50" autoRev="1" fill="hold">
                                              <p:stCondLst>
                                                <p:cond delay="0"/>
                                              </p:stCondLst>
                                            </p:cTn>
                                            <p:tgtEl>
                                              <p:spTgt spid="31"/>
                                            </p:tgtEl>
                                            <p:attrNameLst>
                                              <p:attrName>r</p:attrName>
                                            </p:attrNameLst>
                                          </p:cBhvr>
                                        </p:animRot>
                                      </p:childTnLst>
                                    </p:cTn>
                                  </p:par>
                                </p:childTnLst>
                              </p:cTn>
                            </p:par>
                            <p:par>
                              <p:cTn id="45" fill="hold">
                                <p:stCondLst>
                                  <p:cond delay="5250"/>
                                </p:stCondLst>
                                <p:childTnLst>
                                  <p:par>
                                    <p:cTn id="46" presetID="16" presetClass="entr" presetSubtype="37"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barn(outVertical)">
                                          <p:cBhvr>
                                            <p:cTn id="48" dur="500"/>
                                            <p:tgtEl>
                                              <p:spTgt spid="33"/>
                                            </p:tgtEl>
                                          </p:cBhvr>
                                        </p:animEffect>
                                      </p:childTnLst>
                                    </p:cTn>
                                  </p:par>
                                </p:childTnLst>
                              </p:cTn>
                            </p:par>
                            <p:par>
                              <p:cTn id="49" fill="hold">
                                <p:stCondLst>
                                  <p:cond delay="5750"/>
                                </p:stCondLst>
                                <p:childTnLst>
                                  <p:par>
                                    <p:cTn id="50" presetID="2" presetClass="entr" presetSubtype="1" fill="hold" grpId="0" nodeType="afterEffect" p14:presetBounceEnd="50000">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14:bounceEnd="50000">
                                          <p:cBhvr additive="base">
                                            <p:cTn id="52" dur="50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53" dur="500" fill="hold"/>
                                            <p:tgtEl>
                                              <p:spTgt spid="32"/>
                                            </p:tgtEl>
                                            <p:attrNameLst>
                                              <p:attrName>ppt_y</p:attrName>
                                            </p:attrNameLst>
                                          </p:cBhvr>
                                          <p:tavLst>
                                            <p:tav tm="0">
                                              <p:val>
                                                <p:strVal val="0-#ppt_h/2"/>
                                              </p:val>
                                            </p:tav>
                                            <p:tav tm="100000">
                                              <p:val>
                                                <p:strVal val="#ppt_y"/>
                                              </p:val>
                                            </p:tav>
                                          </p:tavLst>
                                        </p:anim>
                                      </p:childTnLst>
                                    </p:cTn>
                                  </p:par>
                                </p:childTnLst>
                              </p:cTn>
                            </p:par>
                            <p:par>
                              <p:cTn id="54" fill="hold">
                                <p:stCondLst>
                                  <p:cond delay="625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34"/>
                                            </p:tgtEl>
                                            <p:attrNameLst>
                                              <p:attrName>style.visibility</p:attrName>
                                            </p:attrNameLst>
                                          </p:cBhvr>
                                          <p:to>
                                            <p:strVal val="visible"/>
                                          </p:to>
                                        </p:set>
                                        <p:animEffect transition="in" filter="wipe(left)">
                                          <p:cBhvr>
                                            <p:cTn id="57" dur="100"/>
                                            <p:tgtEl>
                                              <p:spTgt spid="34"/>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34"/>
                                            </p:tgtEl>
                                          </p:cBhvr>
                                          <p:to x="80000" y="100000"/>
                                        </p:animScale>
                                        <p:anim by="(#ppt_w*0.10)" calcmode="lin" valueType="num">
                                          <p:cBhvr>
                                            <p:cTn id="60" dur="50" autoRev="1" fill="hold">
                                              <p:stCondLst>
                                                <p:cond delay="0"/>
                                              </p:stCondLst>
                                            </p:cTn>
                                            <p:tgtEl>
                                              <p:spTgt spid="34"/>
                                            </p:tgtEl>
                                            <p:attrNameLst>
                                              <p:attrName>ppt_x</p:attrName>
                                            </p:attrNameLst>
                                          </p:cBhvr>
                                        </p:anim>
                                        <p:anim by="(-#ppt_w*0.10)" calcmode="lin" valueType="num">
                                          <p:cBhvr>
                                            <p:cTn id="61" dur="50" autoRev="1" fill="hold">
                                              <p:stCondLst>
                                                <p:cond delay="0"/>
                                              </p:stCondLst>
                                            </p:cTn>
                                            <p:tgtEl>
                                              <p:spTgt spid="34"/>
                                            </p:tgtEl>
                                            <p:attrNameLst>
                                              <p:attrName>ppt_y</p:attrName>
                                            </p:attrNameLst>
                                          </p:cBhvr>
                                        </p:anim>
                                        <p:animRot by="-480000">
                                          <p:cBhvr>
                                            <p:cTn id="62" dur="50" autoRev="1" fill="hold">
                                              <p:stCondLst>
                                                <p:cond delay="0"/>
                                              </p:stCondLst>
                                            </p:cTn>
                                            <p:tgtEl>
                                              <p:spTgt spid="34"/>
                                            </p:tgtEl>
                                            <p:attrNameLst>
                                              <p:attrName>r</p:attrName>
                                            </p:attrNameLst>
                                          </p:cBhvr>
                                        </p:animRot>
                                      </p:childTnLst>
                                    </p:cTn>
                                  </p:par>
                                </p:childTnLst>
                              </p:cTn>
                            </p:par>
                            <p:par>
                              <p:cTn id="63" fill="hold">
                                <p:stCondLst>
                                  <p:cond delay="8000"/>
                                </p:stCondLst>
                                <p:childTnLst>
                                  <p:par>
                                    <p:cTn id="64" presetID="16" presetClass="entr" presetSubtype="37" fill="hold" grpId="0" nodeType="after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barn(outVertical)">
                                          <p:cBhvr>
                                            <p:cTn id="66" dur="500"/>
                                            <p:tgtEl>
                                              <p:spTgt spid="36"/>
                                            </p:tgtEl>
                                          </p:cBhvr>
                                        </p:animEffect>
                                      </p:childTnLst>
                                    </p:cTn>
                                  </p:par>
                                </p:childTnLst>
                              </p:cTn>
                            </p:par>
                            <p:par>
                              <p:cTn id="67" fill="hold">
                                <p:stCondLst>
                                  <p:cond delay="8500"/>
                                </p:stCondLst>
                                <p:childTnLst>
                                  <p:par>
                                    <p:cTn id="68" presetID="2" presetClass="entr" presetSubtype="1" fill="hold" grpId="0" nodeType="afterEffect" p14:presetBounceEnd="50000">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14:bounceEnd="50000">
                                          <p:cBhvr additive="base">
                                            <p:cTn id="70" dur="500" fill="hold"/>
                                            <p:tgtEl>
                                              <p:spTgt spid="35"/>
                                            </p:tgtEl>
                                            <p:attrNameLst>
                                              <p:attrName>ppt_x</p:attrName>
                                            </p:attrNameLst>
                                          </p:cBhvr>
                                          <p:tavLst>
                                            <p:tav tm="0">
                                              <p:val>
                                                <p:strVal val="#ppt_x"/>
                                              </p:val>
                                            </p:tav>
                                            <p:tav tm="100000">
                                              <p:val>
                                                <p:strVal val="#ppt_x"/>
                                              </p:val>
                                            </p:tav>
                                          </p:tavLst>
                                        </p:anim>
                                        <p:anim calcmode="lin" valueType="num" p14:bounceEnd="50000">
                                          <p:cBhvr additive="base">
                                            <p:cTn id="71" dur="500" fill="hold"/>
                                            <p:tgtEl>
                                              <p:spTgt spid="35"/>
                                            </p:tgtEl>
                                            <p:attrNameLst>
                                              <p:attrName>ppt_y</p:attrName>
                                            </p:attrNameLst>
                                          </p:cBhvr>
                                          <p:tavLst>
                                            <p:tav tm="0">
                                              <p:val>
                                                <p:strVal val="0-#ppt_h/2"/>
                                              </p:val>
                                            </p:tav>
                                            <p:tav tm="100000">
                                              <p:val>
                                                <p:strVal val="#ppt_y"/>
                                              </p:val>
                                            </p:tav>
                                          </p:tavLst>
                                        </p:anim>
                                      </p:childTnLst>
                                    </p:cTn>
                                  </p:par>
                                </p:childTnLst>
                              </p:cTn>
                            </p:par>
                            <p:par>
                              <p:cTn id="72" fill="hold">
                                <p:stCondLst>
                                  <p:cond delay="9000"/>
                                </p:stCondLst>
                                <p:childTnLst>
                                  <p:par>
                                    <p:cTn id="73" presetID="22" presetClass="entr" presetSubtype="8" fill="hold" grpId="0" nodeType="afterEffect">
                                      <p:stCondLst>
                                        <p:cond delay="0"/>
                                      </p:stCondLst>
                                      <p:iterate type="lt">
                                        <p:tmPct val="30000"/>
                                      </p:iterate>
                                      <p:childTnLst>
                                        <p:set>
                                          <p:cBhvr>
                                            <p:cTn id="74" dur="1" fill="hold">
                                              <p:stCondLst>
                                                <p:cond delay="0"/>
                                              </p:stCondLst>
                                            </p:cTn>
                                            <p:tgtEl>
                                              <p:spTgt spid="37"/>
                                            </p:tgtEl>
                                            <p:attrNameLst>
                                              <p:attrName>style.visibility</p:attrName>
                                            </p:attrNameLst>
                                          </p:cBhvr>
                                          <p:to>
                                            <p:strVal val="visible"/>
                                          </p:to>
                                        </p:set>
                                        <p:animEffect transition="in" filter="wipe(left)">
                                          <p:cBhvr>
                                            <p:cTn id="75" dur="100"/>
                                            <p:tgtEl>
                                              <p:spTgt spid="37"/>
                                            </p:tgtEl>
                                          </p:cBhvr>
                                        </p:animEffect>
                                      </p:childTnLst>
                                    </p:cTn>
                                  </p:par>
                                  <p:par>
                                    <p:cTn id="76" presetID="36" presetClass="emph" presetSubtype="0" fill="hold" grpId="1" nodeType="withEffect">
                                      <p:stCondLst>
                                        <p:cond delay="0"/>
                                      </p:stCondLst>
                                      <p:iterate type="lt">
                                        <p:tmPct val="30000"/>
                                      </p:iterate>
                                      <p:childTnLst>
                                        <p:animScale>
                                          <p:cBhvr>
                                            <p:cTn id="77" dur="50" autoRev="1" fill="hold">
                                              <p:stCondLst>
                                                <p:cond delay="0"/>
                                              </p:stCondLst>
                                            </p:cTn>
                                            <p:tgtEl>
                                              <p:spTgt spid="37"/>
                                            </p:tgtEl>
                                          </p:cBhvr>
                                          <p:to x="80000" y="100000"/>
                                        </p:animScale>
                                        <p:anim by="(#ppt_w*0.10)" calcmode="lin" valueType="num">
                                          <p:cBhvr>
                                            <p:cTn id="78" dur="50" autoRev="1" fill="hold">
                                              <p:stCondLst>
                                                <p:cond delay="0"/>
                                              </p:stCondLst>
                                            </p:cTn>
                                            <p:tgtEl>
                                              <p:spTgt spid="37"/>
                                            </p:tgtEl>
                                            <p:attrNameLst>
                                              <p:attrName>ppt_x</p:attrName>
                                            </p:attrNameLst>
                                          </p:cBhvr>
                                        </p:anim>
                                        <p:anim by="(-#ppt_w*0.10)" calcmode="lin" valueType="num">
                                          <p:cBhvr>
                                            <p:cTn id="79" dur="50" autoRev="1" fill="hold">
                                              <p:stCondLst>
                                                <p:cond delay="0"/>
                                              </p:stCondLst>
                                            </p:cTn>
                                            <p:tgtEl>
                                              <p:spTgt spid="37"/>
                                            </p:tgtEl>
                                            <p:attrNameLst>
                                              <p:attrName>ppt_y</p:attrName>
                                            </p:attrNameLst>
                                          </p:cBhvr>
                                        </p:anim>
                                        <p:animRot by="-480000">
                                          <p:cBhvr>
                                            <p:cTn id="80" dur="50" autoRev="1" fill="hold">
                                              <p:stCondLst>
                                                <p:cond delay="0"/>
                                              </p:stCondLst>
                                            </p:cTn>
                                            <p:tgtEl>
                                              <p:spTgt spid="3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5" grpId="0" animBg="1"/>
          <p:bldP spid="26" grpId="0" animBg="1"/>
          <p:bldP spid="27" grpId="0" animBg="1"/>
          <p:bldP spid="31" grpId="0"/>
          <p:bldP spid="31" grpId="1"/>
          <p:bldP spid="32" grpId="0" animBg="1"/>
          <p:bldP spid="33" grpId="0" animBg="1"/>
          <p:bldP spid="34" grpId="0"/>
          <p:bldP spid="34" grpId="1"/>
          <p:bldP spid="35" grpId="0" animBg="1"/>
          <p:bldP spid="36" grpId="0" animBg="1"/>
          <p:bldP spid="37" grpId="0"/>
          <p:bldP spid="37"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14" presetClass="entr" presetSubtype="1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randombar(horizontal)">
                                          <p:cBhvr>
                                            <p:cTn id="16" dur="500"/>
                                            <p:tgtEl>
                                              <p:spTgt spid="27"/>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par>
                                    <p:cTn id="21" presetID="22" presetClass="entr" presetSubtype="8"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par>
                                    <p:cTn id="24" presetID="22" presetClass="entr" presetSubtype="8"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barn(outVertical)">
                                          <p:cBhvr>
                                            <p:cTn id="30" dur="500"/>
                                            <p:tgtEl>
                                              <p:spTgt spid="26"/>
                                            </p:tgtEl>
                                          </p:cBhvr>
                                        </p:animEffect>
                                      </p:childTnLst>
                                    </p:cTn>
                                  </p:par>
                                </p:childTnLst>
                              </p:cTn>
                            </p:par>
                            <p:par>
                              <p:cTn id="31" fill="hold">
                                <p:stCondLst>
                                  <p:cond delay="3000"/>
                                </p:stCondLst>
                                <p:childTnLst>
                                  <p:par>
                                    <p:cTn id="32" presetID="2" presetClass="entr" presetSubtype="1"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fill="hold"/>
                                            <p:tgtEl>
                                              <p:spTgt spid="25"/>
                                            </p:tgtEl>
                                            <p:attrNameLst>
                                              <p:attrName>ppt_x</p:attrName>
                                            </p:attrNameLst>
                                          </p:cBhvr>
                                          <p:tavLst>
                                            <p:tav tm="0">
                                              <p:val>
                                                <p:strVal val="#ppt_x"/>
                                              </p:val>
                                            </p:tav>
                                            <p:tav tm="100000">
                                              <p:val>
                                                <p:strVal val="#ppt_x"/>
                                              </p:val>
                                            </p:tav>
                                          </p:tavLst>
                                        </p:anim>
                                        <p:anim calcmode="lin" valueType="num">
                                          <p:cBhvr additive="base">
                                            <p:cTn id="35" dur="500" fill="hold"/>
                                            <p:tgtEl>
                                              <p:spTgt spid="25"/>
                                            </p:tgtEl>
                                            <p:attrNameLst>
                                              <p:attrName>ppt_y</p:attrName>
                                            </p:attrNameLst>
                                          </p:cBhvr>
                                          <p:tavLst>
                                            <p:tav tm="0">
                                              <p:val>
                                                <p:strVal val="0-#ppt_h/2"/>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iterate type="lt">
                                        <p:tmPct val="30000"/>
                                      </p:iterate>
                                      <p:childTnLst>
                                        <p:set>
                                          <p:cBhvr>
                                            <p:cTn id="38" dur="1" fill="hold">
                                              <p:stCondLst>
                                                <p:cond delay="0"/>
                                              </p:stCondLst>
                                            </p:cTn>
                                            <p:tgtEl>
                                              <p:spTgt spid="31"/>
                                            </p:tgtEl>
                                            <p:attrNameLst>
                                              <p:attrName>style.visibility</p:attrName>
                                            </p:attrNameLst>
                                          </p:cBhvr>
                                          <p:to>
                                            <p:strVal val="visible"/>
                                          </p:to>
                                        </p:set>
                                        <p:animEffect transition="in" filter="wipe(left)">
                                          <p:cBhvr>
                                            <p:cTn id="39" dur="100"/>
                                            <p:tgtEl>
                                              <p:spTgt spid="31"/>
                                            </p:tgtEl>
                                          </p:cBhvr>
                                        </p:animEffect>
                                      </p:childTnLst>
                                    </p:cTn>
                                  </p:par>
                                  <p:par>
                                    <p:cTn id="40" presetID="36" presetClass="emph" presetSubtype="0" fill="hold" grpId="1" nodeType="withEffect">
                                      <p:stCondLst>
                                        <p:cond delay="0"/>
                                      </p:stCondLst>
                                      <p:iterate type="lt">
                                        <p:tmPct val="30000"/>
                                      </p:iterate>
                                      <p:childTnLst>
                                        <p:animScale>
                                          <p:cBhvr>
                                            <p:cTn id="41" dur="50" autoRev="1" fill="hold">
                                              <p:stCondLst>
                                                <p:cond delay="0"/>
                                              </p:stCondLst>
                                            </p:cTn>
                                            <p:tgtEl>
                                              <p:spTgt spid="31"/>
                                            </p:tgtEl>
                                          </p:cBhvr>
                                          <p:to x="80000" y="100000"/>
                                        </p:animScale>
                                        <p:anim by="(#ppt_w*0.10)" calcmode="lin" valueType="num">
                                          <p:cBhvr>
                                            <p:cTn id="42" dur="50" autoRev="1" fill="hold">
                                              <p:stCondLst>
                                                <p:cond delay="0"/>
                                              </p:stCondLst>
                                            </p:cTn>
                                            <p:tgtEl>
                                              <p:spTgt spid="31"/>
                                            </p:tgtEl>
                                            <p:attrNameLst>
                                              <p:attrName>ppt_x</p:attrName>
                                            </p:attrNameLst>
                                          </p:cBhvr>
                                        </p:anim>
                                        <p:anim by="(-#ppt_w*0.10)" calcmode="lin" valueType="num">
                                          <p:cBhvr>
                                            <p:cTn id="43" dur="50" autoRev="1" fill="hold">
                                              <p:stCondLst>
                                                <p:cond delay="0"/>
                                              </p:stCondLst>
                                            </p:cTn>
                                            <p:tgtEl>
                                              <p:spTgt spid="31"/>
                                            </p:tgtEl>
                                            <p:attrNameLst>
                                              <p:attrName>ppt_y</p:attrName>
                                            </p:attrNameLst>
                                          </p:cBhvr>
                                        </p:anim>
                                        <p:animRot by="-480000">
                                          <p:cBhvr>
                                            <p:cTn id="44" dur="50" autoRev="1" fill="hold">
                                              <p:stCondLst>
                                                <p:cond delay="0"/>
                                              </p:stCondLst>
                                            </p:cTn>
                                            <p:tgtEl>
                                              <p:spTgt spid="31"/>
                                            </p:tgtEl>
                                            <p:attrNameLst>
                                              <p:attrName>r</p:attrName>
                                            </p:attrNameLst>
                                          </p:cBhvr>
                                        </p:animRot>
                                      </p:childTnLst>
                                    </p:cTn>
                                  </p:par>
                                </p:childTnLst>
                              </p:cTn>
                            </p:par>
                            <p:par>
                              <p:cTn id="45" fill="hold">
                                <p:stCondLst>
                                  <p:cond delay="5250"/>
                                </p:stCondLst>
                                <p:childTnLst>
                                  <p:par>
                                    <p:cTn id="46" presetID="16" presetClass="entr" presetSubtype="37"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barn(outVertical)">
                                          <p:cBhvr>
                                            <p:cTn id="48" dur="500"/>
                                            <p:tgtEl>
                                              <p:spTgt spid="33"/>
                                            </p:tgtEl>
                                          </p:cBhvr>
                                        </p:animEffect>
                                      </p:childTnLst>
                                    </p:cTn>
                                  </p:par>
                                </p:childTnLst>
                              </p:cTn>
                            </p:par>
                            <p:par>
                              <p:cTn id="49" fill="hold">
                                <p:stCondLst>
                                  <p:cond delay="5750"/>
                                </p:stCondLst>
                                <p:childTnLst>
                                  <p:par>
                                    <p:cTn id="50" presetID="2" presetClass="entr" presetSubtype="1"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fill="hold"/>
                                            <p:tgtEl>
                                              <p:spTgt spid="32"/>
                                            </p:tgtEl>
                                            <p:attrNameLst>
                                              <p:attrName>ppt_x</p:attrName>
                                            </p:attrNameLst>
                                          </p:cBhvr>
                                          <p:tavLst>
                                            <p:tav tm="0">
                                              <p:val>
                                                <p:strVal val="#ppt_x"/>
                                              </p:val>
                                            </p:tav>
                                            <p:tav tm="100000">
                                              <p:val>
                                                <p:strVal val="#ppt_x"/>
                                              </p:val>
                                            </p:tav>
                                          </p:tavLst>
                                        </p:anim>
                                        <p:anim calcmode="lin" valueType="num">
                                          <p:cBhvr additive="base">
                                            <p:cTn id="53" dur="500" fill="hold"/>
                                            <p:tgtEl>
                                              <p:spTgt spid="32"/>
                                            </p:tgtEl>
                                            <p:attrNameLst>
                                              <p:attrName>ppt_y</p:attrName>
                                            </p:attrNameLst>
                                          </p:cBhvr>
                                          <p:tavLst>
                                            <p:tav tm="0">
                                              <p:val>
                                                <p:strVal val="0-#ppt_h/2"/>
                                              </p:val>
                                            </p:tav>
                                            <p:tav tm="100000">
                                              <p:val>
                                                <p:strVal val="#ppt_y"/>
                                              </p:val>
                                            </p:tav>
                                          </p:tavLst>
                                        </p:anim>
                                      </p:childTnLst>
                                    </p:cTn>
                                  </p:par>
                                </p:childTnLst>
                              </p:cTn>
                            </p:par>
                            <p:par>
                              <p:cTn id="54" fill="hold">
                                <p:stCondLst>
                                  <p:cond delay="625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34"/>
                                            </p:tgtEl>
                                            <p:attrNameLst>
                                              <p:attrName>style.visibility</p:attrName>
                                            </p:attrNameLst>
                                          </p:cBhvr>
                                          <p:to>
                                            <p:strVal val="visible"/>
                                          </p:to>
                                        </p:set>
                                        <p:animEffect transition="in" filter="wipe(left)">
                                          <p:cBhvr>
                                            <p:cTn id="57" dur="100"/>
                                            <p:tgtEl>
                                              <p:spTgt spid="34"/>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34"/>
                                            </p:tgtEl>
                                          </p:cBhvr>
                                          <p:to x="80000" y="100000"/>
                                        </p:animScale>
                                        <p:anim by="(#ppt_w*0.10)" calcmode="lin" valueType="num">
                                          <p:cBhvr>
                                            <p:cTn id="60" dur="50" autoRev="1" fill="hold">
                                              <p:stCondLst>
                                                <p:cond delay="0"/>
                                              </p:stCondLst>
                                            </p:cTn>
                                            <p:tgtEl>
                                              <p:spTgt spid="34"/>
                                            </p:tgtEl>
                                            <p:attrNameLst>
                                              <p:attrName>ppt_x</p:attrName>
                                            </p:attrNameLst>
                                          </p:cBhvr>
                                        </p:anim>
                                        <p:anim by="(-#ppt_w*0.10)" calcmode="lin" valueType="num">
                                          <p:cBhvr>
                                            <p:cTn id="61" dur="50" autoRev="1" fill="hold">
                                              <p:stCondLst>
                                                <p:cond delay="0"/>
                                              </p:stCondLst>
                                            </p:cTn>
                                            <p:tgtEl>
                                              <p:spTgt spid="34"/>
                                            </p:tgtEl>
                                            <p:attrNameLst>
                                              <p:attrName>ppt_y</p:attrName>
                                            </p:attrNameLst>
                                          </p:cBhvr>
                                        </p:anim>
                                        <p:animRot by="-480000">
                                          <p:cBhvr>
                                            <p:cTn id="62" dur="50" autoRev="1" fill="hold">
                                              <p:stCondLst>
                                                <p:cond delay="0"/>
                                              </p:stCondLst>
                                            </p:cTn>
                                            <p:tgtEl>
                                              <p:spTgt spid="34"/>
                                            </p:tgtEl>
                                            <p:attrNameLst>
                                              <p:attrName>r</p:attrName>
                                            </p:attrNameLst>
                                          </p:cBhvr>
                                        </p:animRot>
                                      </p:childTnLst>
                                    </p:cTn>
                                  </p:par>
                                </p:childTnLst>
                              </p:cTn>
                            </p:par>
                            <p:par>
                              <p:cTn id="63" fill="hold">
                                <p:stCondLst>
                                  <p:cond delay="8000"/>
                                </p:stCondLst>
                                <p:childTnLst>
                                  <p:par>
                                    <p:cTn id="64" presetID="16" presetClass="entr" presetSubtype="37" fill="hold" grpId="0" nodeType="after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barn(outVertical)">
                                          <p:cBhvr>
                                            <p:cTn id="66" dur="500"/>
                                            <p:tgtEl>
                                              <p:spTgt spid="36"/>
                                            </p:tgtEl>
                                          </p:cBhvr>
                                        </p:animEffect>
                                      </p:childTnLst>
                                    </p:cTn>
                                  </p:par>
                                </p:childTnLst>
                              </p:cTn>
                            </p:par>
                            <p:par>
                              <p:cTn id="67" fill="hold">
                                <p:stCondLst>
                                  <p:cond delay="8500"/>
                                </p:stCondLst>
                                <p:childTnLst>
                                  <p:par>
                                    <p:cTn id="68" presetID="2" presetClass="entr" presetSubtype="1" fill="hold" grpId="0" nodeType="after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additive="base">
                                            <p:cTn id="70" dur="500" fill="hold"/>
                                            <p:tgtEl>
                                              <p:spTgt spid="35"/>
                                            </p:tgtEl>
                                            <p:attrNameLst>
                                              <p:attrName>ppt_x</p:attrName>
                                            </p:attrNameLst>
                                          </p:cBhvr>
                                          <p:tavLst>
                                            <p:tav tm="0">
                                              <p:val>
                                                <p:strVal val="#ppt_x"/>
                                              </p:val>
                                            </p:tav>
                                            <p:tav tm="100000">
                                              <p:val>
                                                <p:strVal val="#ppt_x"/>
                                              </p:val>
                                            </p:tav>
                                          </p:tavLst>
                                        </p:anim>
                                        <p:anim calcmode="lin" valueType="num">
                                          <p:cBhvr additive="base">
                                            <p:cTn id="71" dur="500" fill="hold"/>
                                            <p:tgtEl>
                                              <p:spTgt spid="35"/>
                                            </p:tgtEl>
                                            <p:attrNameLst>
                                              <p:attrName>ppt_y</p:attrName>
                                            </p:attrNameLst>
                                          </p:cBhvr>
                                          <p:tavLst>
                                            <p:tav tm="0">
                                              <p:val>
                                                <p:strVal val="0-#ppt_h/2"/>
                                              </p:val>
                                            </p:tav>
                                            <p:tav tm="100000">
                                              <p:val>
                                                <p:strVal val="#ppt_y"/>
                                              </p:val>
                                            </p:tav>
                                          </p:tavLst>
                                        </p:anim>
                                      </p:childTnLst>
                                    </p:cTn>
                                  </p:par>
                                </p:childTnLst>
                              </p:cTn>
                            </p:par>
                            <p:par>
                              <p:cTn id="72" fill="hold">
                                <p:stCondLst>
                                  <p:cond delay="9000"/>
                                </p:stCondLst>
                                <p:childTnLst>
                                  <p:par>
                                    <p:cTn id="73" presetID="22" presetClass="entr" presetSubtype="8" fill="hold" grpId="0" nodeType="afterEffect">
                                      <p:stCondLst>
                                        <p:cond delay="0"/>
                                      </p:stCondLst>
                                      <p:iterate type="lt">
                                        <p:tmPct val="30000"/>
                                      </p:iterate>
                                      <p:childTnLst>
                                        <p:set>
                                          <p:cBhvr>
                                            <p:cTn id="74" dur="1" fill="hold">
                                              <p:stCondLst>
                                                <p:cond delay="0"/>
                                              </p:stCondLst>
                                            </p:cTn>
                                            <p:tgtEl>
                                              <p:spTgt spid="37"/>
                                            </p:tgtEl>
                                            <p:attrNameLst>
                                              <p:attrName>style.visibility</p:attrName>
                                            </p:attrNameLst>
                                          </p:cBhvr>
                                          <p:to>
                                            <p:strVal val="visible"/>
                                          </p:to>
                                        </p:set>
                                        <p:animEffect transition="in" filter="wipe(left)">
                                          <p:cBhvr>
                                            <p:cTn id="75" dur="100"/>
                                            <p:tgtEl>
                                              <p:spTgt spid="37"/>
                                            </p:tgtEl>
                                          </p:cBhvr>
                                        </p:animEffect>
                                      </p:childTnLst>
                                    </p:cTn>
                                  </p:par>
                                  <p:par>
                                    <p:cTn id="76" presetID="36" presetClass="emph" presetSubtype="0" fill="hold" grpId="1" nodeType="withEffect">
                                      <p:stCondLst>
                                        <p:cond delay="0"/>
                                      </p:stCondLst>
                                      <p:iterate type="lt">
                                        <p:tmPct val="30000"/>
                                      </p:iterate>
                                      <p:childTnLst>
                                        <p:animScale>
                                          <p:cBhvr>
                                            <p:cTn id="77" dur="50" autoRev="1" fill="hold">
                                              <p:stCondLst>
                                                <p:cond delay="0"/>
                                              </p:stCondLst>
                                            </p:cTn>
                                            <p:tgtEl>
                                              <p:spTgt spid="37"/>
                                            </p:tgtEl>
                                          </p:cBhvr>
                                          <p:to x="80000" y="100000"/>
                                        </p:animScale>
                                        <p:anim by="(#ppt_w*0.10)" calcmode="lin" valueType="num">
                                          <p:cBhvr>
                                            <p:cTn id="78" dur="50" autoRev="1" fill="hold">
                                              <p:stCondLst>
                                                <p:cond delay="0"/>
                                              </p:stCondLst>
                                            </p:cTn>
                                            <p:tgtEl>
                                              <p:spTgt spid="37"/>
                                            </p:tgtEl>
                                            <p:attrNameLst>
                                              <p:attrName>ppt_x</p:attrName>
                                            </p:attrNameLst>
                                          </p:cBhvr>
                                        </p:anim>
                                        <p:anim by="(-#ppt_w*0.10)" calcmode="lin" valueType="num">
                                          <p:cBhvr>
                                            <p:cTn id="79" dur="50" autoRev="1" fill="hold">
                                              <p:stCondLst>
                                                <p:cond delay="0"/>
                                              </p:stCondLst>
                                            </p:cTn>
                                            <p:tgtEl>
                                              <p:spTgt spid="37"/>
                                            </p:tgtEl>
                                            <p:attrNameLst>
                                              <p:attrName>ppt_y</p:attrName>
                                            </p:attrNameLst>
                                          </p:cBhvr>
                                        </p:anim>
                                        <p:animRot by="-480000">
                                          <p:cBhvr>
                                            <p:cTn id="80" dur="50" autoRev="1" fill="hold">
                                              <p:stCondLst>
                                                <p:cond delay="0"/>
                                              </p:stCondLst>
                                            </p:cTn>
                                            <p:tgtEl>
                                              <p:spTgt spid="3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5" grpId="0" animBg="1"/>
          <p:bldP spid="26" grpId="0" animBg="1"/>
          <p:bldP spid="27" grpId="0" animBg="1"/>
          <p:bldP spid="31" grpId="0"/>
          <p:bldP spid="31" grpId="1"/>
          <p:bldP spid="32" grpId="0" animBg="1"/>
          <p:bldP spid="33" grpId="0" animBg="1"/>
          <p:bldP spid="34" grpId="0"/>
          <p:bldP spid="34" grpId="1"/>
          <p:bldP spid="35" grpId="0" animBg="1"/>
          <p:bldP spid="36" grpId="0" animBg="1"/>
          <p:bldP spid="37" grpId="0"/>
          <p:bldP spid="37" grpId="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99843" y="44946"/>
            <a:ext cx="2215973"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资产情况概述</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9" name="圆角矩形 18"/>
          <p:cNvSpPr/>
          <p:nvPr/>
        </p:nvSpPr>
        <p:spPr>
          <a:xfrm>
            <a:off x="899160" y="1248162"/>
            <a:ext cx="7345680" cy="1395596"/>
          </a:xfrm>
          <a:prstGeom prst="roundRect">
            <a:avLst>
              <a:gd name="adj" fmla="val 0"/>
            </a:avLst>
          </a:prstGeom>
          <a:noFill/>
          <a:ln w="3175" cap="flat" cmpd="sng" algn="ctr">
            <a:solidFill>
              <a:sysClr val="windowText" lastClr="000000">
                <a:lumMod val="75000"/>
                <a:lumOff val="2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0" name="TextBox 19"/>
          <p:cNvSpPr txBox="1"/>
          <p:nvPr/>
        </p:nvSpPr>
        <p:spPr>
          <a:xfrm>
            <a:off x="1205626" y="1563521"/>
            <a:ext cx="6750750" cy="720197"/>
          </a:xfrm>
          <a:prstGeom prst="rect">
            <a:avLst/>
          </a:prstGeom>
          <a:noFill/>
        </p:spPr>
        <p:txBody>
          <a:bodyPr wrap="square" lIns="0" tIns="0" rIns="0" bIns="0" rtlCol="0">
            <a:spAutoFit/>
          </a:bodyPr>
          <a:lstStyle/>
          <a:p>
            <a:pPr lvl="0" algn="just">
              <a:lnSpc>
                <a:spcPct val="120000"/>
              </a:lnSpc>
              <a:defRPr/>
            </a:pPr>
            <a:r>
              <a:rPr lang="en-US" altLang="zh-CN" sz="1300" kern="0" dirty="0" smtClean="0">
                <a:solidFill>
                  <a:sysClr val="windowText" lastClr="000000">
                    <a:lumMod val="75000"/>
                    <a:lumOff val="25000"/>
                  </a:sysClr>
                </a:solidFill>
                <a:latin typeface="微软雅黑" pitchFamily="34" charset="-122"/>
                <a:ea typeface="微软雅黑" pitchFamily="34" charset="-122"/>
              </a:rPr>
              <a:t>2015</a:t>
            </a:r>
            <a:r>
              <a:rPr lang="zh-CN" altLang="en-US" sz="1300" kern="0" dirty="0">
                <a:solidFill>
                  <a:sysClr val="windowText" lastClr="000000">
                    <a:lumMod val="75000"/>
                    <a:lumOff val="25000"/>
                  </a:sysClr>
                </a:solidFill>
                <a:latin typeface="微软雅黑" pitchFamily="34" charset="-122"/>
                <a:ea typeface="微软雅黑" pitchFamily="34" charset="-122"/>
              </a:rPr>
              <a:t>年全省零售业销售额实现持续快速增长，同比增长</a:t>
            </a:r>
            <a:r>
              <a:rPr lang="en-US" altLang="zh-CN" sz="1300" kern="0" dirty="0">
                <a:solidFill>
                  <a:sysClr val="windowText" lastClr="000000">
                    <a:lumMod val="75000"/>
                    <a:lumOff val="25000"/>
                  </a:sysClr>
                </a:solidFill>
                <a:latin typeface="微软雅黑" pitchFamily="34" charset="-122"/>
                <a:ea typeface="微软雅黑" pitchFamily="34" charset="-122"/>
              </a:rPr>
              <a:t>15.8%</a:t>
            </a:r>
            <a:r>
              <a:rPr lang="zh-CN" altLang="en-US" sz="1300" kern="0" dirty="0">
                <a:solidFill>
                  <a:sysClr val="windowText" lastClr="000000">
                    <a:lumMod val="75000"/>
                    <a:lumOff val="25000"/>
                  </a:sysClr>
                </a:solidFill>
                <a:latin typeface="微软雅黑" pitchFamily="34" charset="-122"/>
                <a:ea typeface="微软雅黑" pitchFamily="34" charset="-122"/>
              </a:rPr>
              <a:t>。分业态看，购物中心、大型超市、百货店、便利店商品销售都有所增长，其中便利店的销售额增长接近</a:t>
            </a:r>
            <a:r>
              <a:rPr lang="en-US" altLang="zh-CN" sz="1300" kern="0" dirty="0">
                <a:solidFill>
                  <a:sysClr val="windowText" lastClr="000000">
                    <a:lumMod val="75000"/>
                    <a:lumOff val="25000"/>
                  </a:sysClr>
                </a:solidFill>
                <a:latin typeface="微软雅黑" pitchFamily="34" charset="-122"/>
                <a:ea typeface="微软雅黑" pitchFamily="34" charset="-122"/>
              </a:rPr>
              <a:t>20%</a:t>
            </a:r>
            <a:r>
              <a:rPr lang="zh-CN" altLang="en-US" sz="1300" kern="0" dirty="0">
                <a:solidFill>
                  <a:sysClr val="windowText" lastClr="000000">
                    <a:lumMod val="75000"/>
                    <a:lumOff val="25000"/>
                  </a:sysClr>
                </a:solidFill>
                <a:latin typeface="微软雅黑" pitchFamily="34" charset="-122"/>
                <a:ea typeface="微软雅黑" pitchFamily="34" charset="-122"/>
              </a:rPr>
              <a:t>。特别是进入第二季度后，大型零售企业销售回升态势明显，第二季度销售额首次突破</a:t>
            </a:r>
            <a:r>
              <a:rPr lang="en-US" altLang="zh-CN" sz="1300" kern="0" dirty="0">
                <a:solidFill>
                  <a:sysClr val="windowText" lastClr="000000">
                    <a:lumMod val="75000"/>
                    <a:lumOff val="25000"/>
                  </a:sysClr>
                </a:solidFill>
                <a:latin typeface="微软雅黑" pitchFamily="34" charset="-122"/>
                <a:ea typeface="微软雅黑" pitchFamily="34" charset="-122"/>
              </a:rPr>
              <a:t>6000</a:t>
            </a:r>
            <a:r>
              <a:rPr lang="zh-CN" altLang="en-US" sz="1300" kern="0" dirty="0">
                <a:solidFill>
                  <a:sysClr val="windowText" lastClr="000000">
                    <a:lumMod val="75000"/>
                    <a:lumOff val="25000"/>
                  </a:sysClr>
                </a:solidFill>
                <a:latin typeface="微软雅黑" pitchFamily="34" charset="-122"/>
                <a:ea typeface="微软雅黑" pitchFamily="34" charset="-122"/>
              </a:rPr>
              <a:t>万</a:t>
            </a:r>
            <a:r>
              <a:rPr lang="zh-CN" altLang="en-US" sz="1300" kern="0" dirty="0" smtClean="0">
                <a:solidFill>
                  <a:sysClr val="windowText" lastClr="000000">
                    <a:lumMod val="75000"/>
                    <a:lumOff val="25000"/>
                  </a:sysClr>
                </a:solidFill>
                <a:latin typeface="微软雅黑" pitchFamily="34" charset="-122"/>
                <a:ea typeface="微软雅黑" pitchFamily="34" charset="-122"/>
              </a:rPr>
              <a:t>大关</a:t>
            </a:r>
            <a:r>
              <a:rPr kumimoji="0" lang="zh-CN" altLang="en-US" sz="13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a:t>
            </a:r>
            <a:endParaRPr kumimoji="0" lang="en-US" altLang="zh-CN" sz="13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21" name="矩形 93"/>
          <p:cNvSpPr/>
          <p:nvPr/>
        </p:nvSpPr>
        <p:spPr>
          <a:xfrm>
            <a:off x="861492" y="1203598"/>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tx1">
              <a:lumMod val="50000"/>
              <a:lumOff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2" name="矩形 93"/>
          <p:cNvSpPr/>
          <p:nvPr/>
        </p:nvSpPr>
        <p:spPr>
          <a:xfrm rot="10800000">
            <a:off x="7996471" y="2400102"/>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tx1">
              <a:lumMod val="50000"/>
              <a:lumOff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3" name="Freeform 5"/>
          <p:cNvSpPr>
            <a:spLocks/>
          </p:cNvSpPr>
          <p:nvPr/>
        </p:nvSpPr>
        <p:spPr bwMode="auto">
          <a:xfrm>
            <a:off x="3004976" y="3003798"/>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4" name="TextBox 23"/>
          <p:cNvSpPr txBox="1"/>
          <p:nvPr/>
        </p:nvSpPr>
        <p:spPr>
          <a:xfrm>
            <a:off x="3237936" y="3385904"/>
            <a:ext cx="969036"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lvl="0" algn="ctr">
              <a:defRPr/>
            </a:pPr>
            <a:r>
              <a:rPr lang="en-US" altLang="zh-CN" sz="1800" b="1" kern="0" dirty="0">
                <a:solidFill>
                  <a:sysClr val="window" lastClr="FFFFFF"/>
                </a:solidFill>
              </a:rPr>
              <a:t>6328</a:t>
            </a:r>
            <a:r>
              <a:rPr lang="zh-CN" altLang="en-US" sz="1800" b="1" kern="0" dirty="0">
                <a:solidFill>
                  <a:sysClr val="window" lastClr="FFFFFF"/>
                </a:solidFill>
              </a:rPr>
              <a:t>万</a:t>
            </a:r>
          </a:p>
          <a:p>
            <a:pPr lvl="0" algn="ctr">
              <a:defRPr/>
            </a:pPr>
            <a:r>
              <a:rPr lang="en-US" altLang="zh-CN" sz="1800" b="1" kern="0" dirty="0">
                <a:solidFill>
                  <a:sysClr val="window" lastClr="FFFFFF"/>
                </a:solidFill>
              </a:rPr>
              <a:t>Summer</a:t>
            </a:r>
          </a:p>
        </p:txBody>
      </p:sp>
      <p:sp>
        <p:nvSpPr>
          <p:cNvPr id="38" name="Freeform 5"/>
          <p:cNvSpPr>
            <a:spLocks/>
          </p:cNvSpPr>
          <p:nvPr/>
        </p:nvSpPr>
        <p:spPr bwMode="auto">
          <a:xfrm>
            <a:off x="1410924" y="3003798"/>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39" name="Freeform 5"/>
          <p:cNvSpPr>
            <a:spLocks/>
          </p:cNvSpPr>
          <p:nvPr/>
        </p:nvSpPr>
        <p:spPr bwMode="auto">
          <a:xfrm>
            <a:off x="4599028" y="3003798"/>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40" name="Freeform 5"/>
          <p:cNvSpPr>
            <a:spLocks/>
          </p:cNvSpPr>
          <p:nvPr/>
        </p:nvSpPr>
        <p:spPr bwMode="auto">
          <a:xfrm>
            <a:off x="6193080" y="3003798"/>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41" name="TextBox 40"/>
          <p:cNvSpPr txBox="1"/>
          <p:nvPr/>
        </p:nvSpPr>
        <p:spPr>
          <a:xfrm>
            <a:off x="1660400" y="3385904"/>
            <a:ext cx="969036"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lvl="0" algn="ctr">
              <a:defRPr/>
            </a:pPr>
            <a:r>
              <a:rPr lang="en-US" altLang="zh-CN" sz="1800" b="1" kern="0" dirty="0">
                <a:solidFill>
                  <a:sysClr val="window" lastClr="FFFFFF"/>
                </a:solidFill>
              </a:rPr>
              <a:t>5945</a:t>
            </a:r>
            <a:r>
              <a:rPr lang="zh-CN" altLang="en-US" sz="1800" b="1" kern="0" dirty="0">
                <a:solidFill>
                  <a:sysClr val="window" lastClr="FFFFFF"/>
                </a:solidFill>
              </a:rPr>
              <a:t>万</a:t>
            </a:r>
          </a:p>
          <a:p>
            <a:pPr lvl="0" algn="ctr">
              <a:defRPr/>
            </a:pPr>
            <a:r>
              <a:rPr lang="en-US" altLang="zh-CN" sz="1800" b="1" kern="0" dirty="0">
                <a:solidFill>
                  <a:sysClr val="window" lastClr="FFFFFF"/>
                </a:solidFill>
              </a:rPr>
              <a:t>Spring</a:t>
            </a:r>
          </a:p>
        </p:txBody>
      </p:sp>
      <p:sp>
        <p:nvSpPr>
          <p:cNvPr id="42" name="TextBox 41"/>
          <p:cNvSpPr txBox="1"/>
          <p:nvPr/>
        </p:nvSpPr>
        <p:spPr>
          <a:xfrm>
            <a:off x="4848504" y="3385904"/>
            <a:ext cx="969036"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lvl="0" algn="ctr">
              <a:defRPr/>
            </a:pPr>
            <a:r>
              <a:rPr lang="en-US" altLang="zh-CN" sz="1800" b="1" kern="0" dirty="0">
                <a:solidFill>
                  <a:sysClr val="window" lastClr="FFFFFF"/>
                </a:solidFill>
              </a:rPr>
              <a:t>5622</a:t>
            </a:r>
            <a:r>
              <a:rPr lang="zh-CN" altLang="en-US" sz="1800" b="1" kern="0" dirty="0">
                <a:solidFill>
                  <a:sysClr val="window" lastClr="FFFFFF"/>
                </a:solidFill>
              </a:rPr>
              <a:t>万</a:t>
            </a:r>
          </a:p>
          <a:p>
            <a:pPr lvl="0" algn="ctr">
              <a:defRPr/>
            </a:pPr>
            <a:r>
              <a:rPr lang="en-US" altLang="zh-CN" sz="1800" b="1" kern="0" dirty="0">
                <a:solidFill>
                  <a:sysClr val="window" lastClr="FFFFFF"/>
                </a:solidFill>
              </a:rPr>
              <a:t>Autumn</a:t>
            </a:r>
          </a:p>
        </p:txBody>
      </p:sp>
      <p:sp>
        <p:nvSpPr>
          <p:cNvPr id="43" name="TextBox 42"/>
          <p:cNvSpPr txBox="1"/>
          <p:nvPr/>
        </p:nvSpPr>
        <p:spPr>
          <a:xfrm>
            <a:off x="6442556" y="3385904"/>
            <a:ext cx="969036"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lvl="0" algn="ctr">
              <a:defRPr/>
            </a:pPr>
            <a:r>
              <a:rPr lang="en-US" altLang="zh-CN" sz="1800" b="1" kern="0" dirty="0">
                <a:solidFill>
                  <a:sysClr val="window" lastClr="FFFFFF"/>
                </a:solidFill>
              </a:rPr>
              <a:t>4940</a:t>
            </a:r>
            <a:r>
              <a:rPr lang="zh-CN" altLang="en-US" sz="1800" b="1" kern="0" dirty="0">
                <a:solidFill>
                  <a:sysClr val="window" lastClr="FFFFFF"/>
                </a:solidFill>
              </a:rPr>
              <a:t>万</a:t>
            </a:r>
          </a:p>
          <a:p>
            <a:pPr lvl="0" algn="ctr">
              <a:defRPr/>
            </a:pPr>
            <a:r>
              <a:rPr lang="en-US" altLang="zh-CN" sz="1800" b="1" kern="0" dirty="0">
                <a:solidFill>
                  <a:sysClr val="window" lastClr="FFFFFF"/>
                </a:solidFill>
              </a:rPr>
              <a:t>Winter</a:t>
            </a:r>
          </a:p>
        </p:txBody>
      </p:sp>
    </p:spTree>
    <p:extLst>
      <p:ext uri="{BB962C8B-B14F-4D97-AF65-F5344CB8AC3E}">
        <p14:creationId xmlns:p14="http://schemas.microsoft.com/office/powerpoint/2010/main" val="1043892052"/>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53" presetClass="entr" presetSubtype="528"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fltVal val="0"/>
                                          </p:val>
                                        </p:tav>
                                        <p:tav tm="100000">
                                          <p:val>
                                            <p:strVal val="#ppt_h"/>
                                          </p:val>
                                        </p:tav>
                                      </p:tavLst>
                                    </p:anim>
                                    <p:animEffect transition="in" filter="fade">
                                      <p:cBhvr>
                                        <p:cTn id="18" dur="500"/>
                                        <p:tgtEl>
                                          <p:spTgt spid="21"/>
                                        </p:tgtEl>
                                      </p:cBhvr>
                                    </p:animEffect>
                                    <p:anim calcmode="lin" valueType="num">
                                      <p:cBhvr>
                                        <p:cTn id="19" dur="500" fill="hold"/>
                                        <p:tgtEl>
                                          <p:spTgt spid="21"/>
                                        </p:tgtEl>
                                        <p:attrNameLst>
                                          <p:attrName>ppt_x</p:attrName>
                                        </p:attrNameLst>
                                      </p:cBhvr>
                                      <p:tavLst>
                                        <p:tav tm="0">
                                          <p:val>
                                            <p:fltVal val="0.5"/>
                                          </p:val>
                                        </p:tav>
                                        <p:tav tm="100000">
                                          <p:val>
                                            <p:strVal val="#ppt_x"/>
                                          </p:val>
                                        </p:tav>
                                      </p:tavLst>
                                    </p:anim>
                                    <p:anim calcmode="lin" valueType="num">
                                      <p:cBhvr>
                                        <p:cTn id="20" dur="500" fill="hold"/>
                                        <p:tgtEl>
                                          <p:spTgt spid="21"/>
                                        </p:tgtEl>
                                        <p:attrNameLst>
                                          <p:attrName>ppt_y</p:attrName>
                                        </p:attrNameLst>
                                      </p:cBhvr>
                                      <p:tavLst>
                                        <p:tav tm="0">
                                          <p:val>
                                            <p:fltVal val="0.5"/>
                                          </p:val>
                                        </p:tav>
                                        <p:tav tm="100000">
                                          <p:val>
                                            <p:strVal val="#ppt_y"/>
                                          </p:val>
                                        </p:tav>
                                      </p:tavLst>
                                    </p:anim>
                                  </p:childTnLst>
                                </p:cTn>
                              </p:par>
                              <p:par>
                                <p:cTn id="21" presetID="53" presetClass="entr" presetSubtype="528"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Effect transition="in" filter="fade">
                                      <p:cBhvr>
                                        <p:cTn id="25" dur="500"/>
                                        <p:tgtEl>
                                          <p:spTgt spid="22"/>
                                        </p:tgtEl>
                                      </p:cBhvr>
                                    </p:animEffect>
                                    <p:anim calcmode="lin" valueType="num">
                                      <p:cBhvr>
                                        <p:cTn id="26" dur="500" fill="hold"/>
                                        <p:tgtEl>
                                          <p:spTgt spid="22"/>
                                        </p:tgtEl>
                                        <p:attrNameLst>
                                          <p:attrName>ppt_x</p:attrName>
                                        </p:attrNameLst>
                                      </p:cBhvr>
                                      <p:tavLst>
                                        <p:tav tm="0">
                                          <p:val>
                                            <p:fltVal val="0.5"/>
                                          </p:val>
                                        </p:tav>
                                        <p:tav tm="100000">
                                          <p:val>
                                            <p:strVal val="#ppt_x"/>
                                          </p:val>
                                        </p:tav>
                                      </p:tavLst>
                                    </p:anim>
                                    <p:anim calcmode="lin" valueType="num">
                                      <p:cBhvr>
                                        <p:cTn id="27" dur="500" fill="hold"/>
                                        <p:tgtEl>
                                          <p:spTgt spid="22"/>
                                        </p:tgtEl>
                                        <p:attrNameLst>
                                          <p:attrName>ppt_y</p:attrName>
                                        </p:attrNameLst>
                                      </p:cBhvr>
                                      <p:tavLst>
                                        <p:tav tm="0">
                                          <p:val>
                                            <p:fltVal val="0.5"/>
                                          </p:val>
                                        </p:tav>
                                        <p:tav tm="100000">
                                          <p:val>
                                            <p:strVal val="#ppt_y"/>
                                          </p:val>
                                        </p:tav>
                                      </p:tavLst>
                                    </p:anim>
                                  </p:childTnLst>
                                </p:cTn>
                              </p:par>
                            </p:childTnLst>
                          </p:cTn>
                        </p:par>
                        <p:par>
                          <p:cTn id="28" fill="hold">
                            <p:stCondLst>
                              <p:cond delay="2000"/>
                            </p:stCondLst>
                            <p:childTnLst>
                              <p:par>
                                <p:cTn id="29" presetID="22" presetClass="entr" presetSubtype="1"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up)">
                                      <p:cBhvr>
                                        <p:cTn id="31" dur="500"/>
                                        <p:tgtEl>
                                          <p:spTgt spid="19"/>
                                        </p:tgtEl>
                                      </p:cBhvr>
                                    </p:animEffect>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grpId="0" nodeType="withEffect">
                                  <p:stCondLst>
                                    <p:cond delay="30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30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par>
                                <p:cTn id="49" presetID="10" presetClass="entr" presetSubtype="0" fill="hold" grpId="0" nodeType="withEffect">
                                  <p:stCondLst>
                                    <p:cond delay="60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500"/>
                                        <p:tgtEl>
                                          <p:spTgt spid="39"/>
                                        </p:tgtEl>
                                      </p:cBhvr>
                                    </p:animEffect>
                                  </p:childTnLst>
                                </p:cTn>
                              </p:par>
                              <p:par>
                                <p:cTn id="52" presetID="10" presetClass="entr" presetSubtype="0" fill="hold" grpId="0" nodeType="withEffect">
                                  <p:stCondLst>
                                    <p:cond delay="600"/>
                                  </p:stCondLst>
                                  <p:childTnLst>
                                    <p:set>
                                      <p:cBhvr>
                                        <p:cTn id="53" dur="1" fill="hold">
                                          <p:stCondLst>
                                            <p:cond delay="0"/>
                                          </p:stCondLst>
                                        </p:cTn>
                                        <p:tgtEl>
                                          <p:spTgt spid="42"/>
                                        </p:tgtEl>
                                        <p:attrNameLst>
                                          <p:attrName>style.visibility</p:attrName>
                                        </p:attrNameLst>
                                      </p:cBhvr>
                                      <p:to>
                                        <p:strVal val="visible"/>
                                      </p:to>
                                    </p:set>
                                    <p:animEffect transition="in" filter="fade">
                                      <p:cBhvr>
                                        <p:cTn id="54" dur="500"/>
                                        <p:tgtEl>
                                          <p:spTgt spid="42"/>
                                        </p:tgtEl>
                                      </p:cBhvr>
                                    </p:animEffect>
                                  </p:childTnLst>
                                </p:cTn>
                              </p:par>
                              <p:par>
                                <p:cTn id="55" presetID="10" presetClass="entr" presetSubtype="0" fill="hold" grpId="0" nodeType="withEffect">
                                  <p:stCondLst>
                                    <p:cond delay="90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par>
                                <p:cTn id="58" presetID="10" presetClass="entr" presetSubtype="0" fill="hold" grpId="0" nodeType="withEffect">
                                  <p:stCondLst>
                                    <p:cond delay="900"/>
                                  </p:stCondLst>
                                  <p:childTnLst>
                                    <p:set>
                                      <p:cBhvr>
                                        <p:cTn id="59" dur="1" fill="hold">
                                          <p:stCondLst>
                                            <p:cond delay="0"/>
                                          </p:stCondLst>
                                        </p:cTn>
                                        <p:tgtEl>
                                          <p:spTgt spid="43"/>
                                        </p:tgtEl>
                                        <p:attrNameLst>
                                          <p:attrName>style.visibility</p:attrName>
                                        </p:attrNameLst>
                                      </p:cBhvr>
                                      <p:to>
                                        <p:strVal val="visible"/>
                                      </p:to>
                                    </p:set>
                                    <p:animEffect transition="in" filter="fade">
                                      <p:cBhvr>
                                        <p:cTn id="6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animBg="1"/>
      <p:bldP spid="20" grpId="0"/>
      <p:bldP spid="21" grpId="0" animBg="1"/>
      <p:bldP spid="22" grpId="0" animBg="1"/>
      <p:bldP spid="23" grpId="0" animBg="1"/>
      <p:bldP spid="24" grpId="0"/>
      <p:bldP spid="38" grpId="0" animBg="1"/>
      <p:bldP spid="39" grpId="0" animBg="1"/>
      <p:bldP spid="40" grpId="0" animBg="1"/>
      <p:bldP spid="41" grpId="0"/>
      <p:bldP spid="42"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11560" y="44946"/>
            <a:ext cx="2215973"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资产状况分类</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右箭头 5"/>
          <p:cNvSpPr>
            <a:spLocks noChangeArrowheads="1"/>
          </p:cNvSpPr>
          <p:nvPr/>
        </p:nvSpPr>
        <p:spPr bwMode="auto">
          <a:xfrm>
            <a:off x="2915816" y="1767880"/>
            <a:ext cx="3427346" cy="394495"/>
          </a:xfrm>
          <a:prstGeom prst="rightArrow">
            <a:avLst>
              <a:gd name="adj1" fmla="val 50000"/>
              <a:gd name="adj2" fmla="val 50092"/>
            </a:avLst>
          </a:prstGeom>
          <a:solidFill>
            <a:schemeClr val="tx1">
              <a:lumMod val="50000"/>
              <a:lumOff val="50000"/>
              <a:alpha val="24000"/>
            </a:schemeClr>
          </a:solid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7" name="右箭头 6"/>
          <p:cNvSpPr>
            <a:spLocks noChangeArrowheads="1"/>
          </p:cNvSpPr>
          <p:nvPr/>
        </p:nvSpPr>
        <p:spPr bwMode="auto">
          <a:xfrm flipH="1">
            <a:off x="2876617" y="2359621"/>
            <a:ext cx="3490476" cy="392809"/>
          </a:xfrm>
          <a:prstGeom prst="rightArrow">
            <a:avLst>
              <a:gd name="adj1" fmla="val 50000"/>
              <a:gd name="adj2" fmla="val 50064"/>
            </a:avLst>
          </a:prstGeom>
          <a:solidFill>
            <a:schemeClr val="tx1">
              <a:lumMod val="50000"/>
              <a:lumOff val="50000"/>
              <a:alpha val="24000"/>
            </a:schemeClr>
          </a:solid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8" name="椭圆 7"/>
          <p:cNvSpPr>
            <a:spLocks noChangeArrowheads="1"/>
          </p:cNvSpPr>
          <p:nvPr/>
        </p:nvSpPr>
        <p:spPr bwMode="auto">
          <a:xfrm>
            <a:off x="1000962" y="1275606"/>
            <a:ext cx="1875654" cy="1903351"/>
          </a:xfrm>
          <a:prstGeom prst="ellipse">
            <a:avLst/>
          </a:prstGeom>
          <a:solidFill>
            <a:srgbClr val="0070C0"/>
          </a:solid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  资产状况</a:t>
            </a:r>
            <a:endParaRPr kumimoji="0" lang="zh-CN" altLang="en-US" sz="18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9" name="椭圆 8"/>
          <p:cNvSpPr>
            <a:spLocks noChangeArrowheads="1"/>
          </p:cNvSpPr>
          <p:nvPr/>
        </p:nvSpPr>
        <p:spPr bwMode="auto">
          <a:xfrm>
            <a:off x="6367093" y="1275606"/>
            <a:ext cx="1877315" cy="1903351"/>
          </a:xfrm>
          <a:prstGeom prst="ellipse">
            <a:avLst/>
          </a:prstGeom>
          <a:solidFill>
            <a:srgbClr val="00B0F0"/>
          </a:solid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chemeClr val="bg1"/>
                </a:solidFill>
                <a:effectLst/>
                <a:uLnTx/>
                <a:uFillTx/>
                <a:latin typeface="微软雅黑" pitchFamily="34" charset="-122"/>
                <a:ea typeface="微软雅黑" pitchFamily="34" charset="-122"/>
              </a:rPr>
              <a:t>  </a:t>
            </a:r>
            <a:r>
              <a:rPr kumimoji="0" lang="zh-CN" altLang="en-US" sz="18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资产质量</a:t>
            </a:r>
            <a:endParaRPr kumimoji="0" lang="zh-CN" altLang="en-US" sz="18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10" name="矩形 9"/>
          <p:cNvSpPr/>
          <p:nvPr/>
        </p:nvSpPr>
        <p:spPr>
          <a:xfrm>
            <a:off x="3748821" y="1638068"/>
            <a:ext cx="1486900" cy="1245861"/>
          </a:xfrm>
          <a:prstGeom prst="rect">
            <a:avLst/>
          </a:prstGeom>
          <a:solidFill>
            <a:schemeClr val="tx1">
              <a:lumMod val="50000"/>
              <a:lumOff val="50000"/>
            </a:schemeClr>
          </a:solidFill>
          <a:ln w="3175" cap="flat" cmpd="sng" algn="ctr">
            <a:noFill/>
            <a:prstDash val="solid"/>
          </a:ln>
          <a:effectLst/>
        </p:spPr>
        <p:txBody>
          <a:bodyPr lIns="96171" tIns="48084" rIns="96171" bIns="48084" anchor="ctr"/>
          <a:lstStyle/>
          <a:p>
            <a:pPr>
              <a:lnSpc>
                <a:spcPct val="120000"/>
              </a:lnSpc>
              <a:defRPr/>
            </a:pPr>
            <a:r>
              <a:rPr lang="zh-CN" altLang="en-US" kern="0" dirty="0">
                <a:solidFill>
                  <a:schemeClr val="bg1"/>
                </a:solidFill>
                <a:latin typeface="微软雅黑" pitchFamily="34" charset="-122"/>
                <a:ea typeface="微软雅黑" pitchFamily="34" charset="-122"/>
              </a:rPr>
              <a:t>   </a:t>
            </a:r>
            <a:r>
              <a:rPr lang="zh-CN" altLang="en-US" kern="0" dirty="0" smtClean="0">
                <a:solidFill>
                  <a:schemeClr val="bg1"/>
                </a:solidFill>
                <a:latin typeface="微软雅黑" pitchFamily="34" charset="-122"/>
                <a:ea typeface="微软雅黑" pitchFamily="34" charset="-122"/>
              </a:rPr>
              <a:t>资产构成</a:t>
            </a:r>
            <a:endParaRPr lang="zh-CN" altLang="en-US" kern="0" dirty="0">
              <a:solidFill>
                <a:schemeClr val="bg1"/>
              </a:solidFill>
              <a:latin typeface="微软雅黑" pitchFamily="34" charset="-122"/>
              <a:ea typeface="微软雅黑" pitchFamily="34" charset="-122"/>
            </a:endParaRPr>
          </a:p>
        </p:txBody>
      </p:sp>
      <p:sp>
        <p:nvSpPr>
          <p:cNvPr id="11" name="下箭头 10"/>
          <p:cNvSpPr>
            <a:spLocks noChangeArrowheads="1"/>
          </p:cNvSpPr>
          <p:nvPr/>
        </p:nvSpPr>
        <p:spPr bwMode="auto">
          <a:xfrm>
            <a:off x="4097702" y="3217731"/>
            <a:ext cx="842301" cy="590055"/>
          </a:xfrm>
          <a:prstGeom prst="downArrow">
            <a:avLst>
              <a:gd name="adj1" fmla="val 50000"/>
              <a:gd name="adj2" fmla="val 50000"/>
            </a:avLst>
          </a:prstGeom>
          <a:solidFill>
            <a:schemeClr val="tx1">
              <a:lumMod val="75000"/>
              <a:lumOff val="25000"/>
              <a:alpha val="40000"/>
            </a:schemeClr>
          </a:solid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12" name="TextBox 11"/>
          <p:cNvSpPr txBox="1"/>
          <p:nvPr/>
        </p:nvSpPr>
        <p:spPr bwMode="auto">
          <a:xfrm>
            <a:off x="714653" y="3363838"/>
            <a:ext cx="2448272" cy="1033967"/>
          </a:xfrm>
          <a:prstGeom prst="rect">
            <a:avLst/>
          </a:prstGeom>
          <a:noFill/>
        </p:spPr>
        <p:txBody>
          <a:bodyPr wrap="square" lIns="96171" tIns="48084" rIns="96171" bIns="48084">
            <a:spAutoFit/>
          </a:bodyPr>
          <a:lstStyle/>
          <a:p>
            <a:pPr lvl="0" algn="ctr">
              <a:lnSpc>
                <a:spcPct val="130000"/>
              </a:lnSpc>
            </a:pPr>
            <a:r>
              <a:rPr lang="zh-CN" altLang="en-US" sz="1200" kern="0" dirty="0" smtClean="0">
                <a:solidFill>
                  <a:sysClr val="windowText" lastClr="000000">
                    <a:lumMod val="85000"/>
                    <a:lumOff val="15000"/>
                  </a:sysClr>
                </a:solidFill>
                <a:latin typeface="微软雅黑" pitchFamily="34" charset="-122"/>
                <a:ea typeface="微软雅黑" pitchFamily="34" charset="-122"/>
              </a:rPr>
              <a:t>公司总资产的构成为：流动资产</a:t>
            </a:r>
            <a:r>
              <a:rPr lang="en-US" altLang="zh-CN" sz="1200" kern="0" dirty="0" smtClean="0">
                <a:solidFill>
                  <a:sysClr val="windowText" lastClr="000000">
                    <a:lumMod val="85000"/>
                    <a:lumOff val="15000"/>
                  </a:sysClr>
                </a:solidFill>
                <a:latin typeface="微软雅黑" pitchFamily="34" charset="-122"/>
                <a:ea typeface="微软雅黑" pitchFamily="34" charset="-122"/>
              </a:rPr>
              <a:t>10.63</a:t>
            </a:r>
            <a:r>
              <a:rPr lang="zh-CN" altLang="en-US" sz="1200" kern="0" dirty="0" smtClean="0">
                <a:solidFill>
                  <a:sysClr val="windowText" lastClr="000000">
                    <a:lumMod val="85000"/>
                    <a:lumOff val="15000"/>
                  </a:sysClr>
                </a:solidFill>
                <a:latin typeface="微软雅黑" pitchFamily="34" charset="-122"/>
                <a:ea typeface="微软雅黑" pitchFamily="34" charset="-122"/>
              </a:rPr>
              <a:t>亿元，长期投资</a:t>
            </a:r>
            <a:r>
              <a:rPr lang="en-US" altLang="zh-CN" sz="1200" kern="0" dirty="0" smtClean="0">
                <a:solidFill>
                  <a:sysClr val="windowText" lastClr="000000">
                    <a:lumMod val="85000"/>
                    <a:lumOff val="15000"/>
                  </a:sysClr>
                </a:solidFill>
                <a:latin typeface="微软雅黑" pitchFamily="34" charset="-122"/>
                <a:ea typeface="微软雅黑" pitchFamily="34" charset="-122"/>
              </a:rPr>
              <a:t>3.57</a:t>
            </a:r>
            <a:r>
              <a:rPr lang="zh-CN" altLang="en-US" sz="1200" kern="0" dirty="0" smtClean="0">
                <a:solidFill>
                  <a:sysClr val="windowText" lastClr="000000">
                    <a:lumMod val="85000"/>
                    <a:lumOff val="15000"/>
                  </a:sysClr>
                </a:solidFill>
                <a:latin typeface="微软雅黑" pitchFamily="34" charset="-122"/>
                <a:ea typeface="微软雅黑" pitchFamily="34" charset="-122"/>
              </a:rPr>
              <a:t>亿元，固定资产净值</a:t>
            </a:r>
            <a:r>
              <a:rPr lang="en-US" altLang="zh-CN" sz="1200" kern="0" dirty="0" smtClean="0">
                <a:solidFill>
                  <a:sysClr val="windowText" lastClr="000000">
                    <a:lumMod val="85000"/>
                    <a:lumOff val="15000"/>
                  </a:sysClr>
                </a:solidFill>
                <a:latin typeface="微软雅黑" pitchFamily="34" charset="-122"/>
                <a:ea typeface="微软雅黑" pitchFamily="34" charset="-122"/>
              </a:rPr>
              <a:t>5.16</a:t>
            </a:r>
            <a:r>
              <a:rPr lang="zh-CN" altLang="en-US" sz="1200" kern="0" dirty="0" smtClean="0">
                <a:solidFill>
                  <a:sysClr val="windowText" lastClr="000000">
                    <a:lumMod val="85000"/>
                    <a:lumOff val="15000"/>
                  </a:sysClr>
                </a:solidFill>
                <a:latin typeface="微软雅黑" pitchFamily="34" charset="-122"/>
                <a:ea typeface="微软雅黑" pitchFamily="34" charset="-122"/>
              </a:rPr>
              <a:t>亿元，无形资产及其他资产</a:t>
            </a:r>
            <a:r>
              <a:rPr lang="en-US" altLang="zh-CN" sz="1200" kern="0" dirty="0" smtClean="0">
                <a:solidFill>
                  <a:sysClr val="windowText" lastClr="000000">
                    <a:lumMod val="85000"/>
                    <a:lumOff val="15000"/>
                  </a:sysClr>
                </a:solidFill>
                <a:latin typeface="微软雅黑" pitchFamily="34" charset="-122"/>
                <a:ea typeface="微软雅黑" pitchFamily="34" charset="-122"/>
              </a:rPr>
              <a:t>1.46</a:t>
            </a:r>
            <a:r>
              <a:rPr lang="zh-CN" altLang="en-US" sz="1200" kern="0" dirty="0" smtClean="0">
                <a:solidFill>
                  <a:sysClr val="windowText" lastClr="000000">
                    <a:lumMod val="85000"/>
                    <a:lumOff val="15000"/>
                  </a:sysClr>
                </a:solidFill>
                <a:latin typeface="微软雅黑" pitchFamily="34" charset="-122"/>
                <a:ea typeface="微软雅黑" pitchFamily="34" charset="-122"/>
              </a:rPr>
              <a:t>亿元。</a:t>
            </a:r>
            <a:endParaRPr lang="zh-CN" altLang="en-US" sz="1200" kern="0" dirty="0">
              <a:solidFill>
                <a:sysClr val="windowText" lastClr="000000">
                  <a:lumMod val="85000"/>
                  <a:lumOff val="15000"/>
                </a:sysClr>
              </a:solidFill>
              <a:latin typeface="微软雅黑" pitchFamily="34" charset="-122"/>
              <a:ea typeface="微软雅黑" pitchFamily="34" charset="-122"/>
            </a:endParaRPr>
          </a:p>
        </p:txBody>
      </p:sp>
      <p:sp>
        <p:nvSpPr>
          <p:cNvPr id="13" name="TextBox 12"/>
          <p:cNvSpPr txBox="1"/>
          <p:nvPr/>
        </p:nvSpPr>
        <p:spPr bwMode="auto">
          <a:xfrm>
            <a:off x="6156176" y="3423390"/>
            <a:ext cx="2448272" cy="1057370"/>
          </a:xfrm>
          <a:prstGeom prst="rect">
            <a:avLst/>
          </a:prstGeom>
          <a:noFill/>
        </p:spPr>
        <p:txBody>
          <a:bodyPr wrap="square" lIns="96171" tIns="48084" rIns="96171" bIns="48084">
            <a:spAutoFit/>
          </a:bodyPr>
          <a:lstStyle/>
          <a:p>
            <a:pPr lvl="0" algn="ctr">
              <a:lnSpc>
                <a:spcPct val="130000"/>
              </a:lnSpc>
            </a:pPr>
            <a:r>
              <a:rPr lang="zh-CN" altLang="en-US" sz="1200" kern="0" dirty="0" smtClean="0">
                <a:solidFill>
                  <a:sysClr val="windowText" lastClr="000000">
                    <a:lumMod val="85000"/>
                    <a:lumOff val="15000"/>
                  </a:sysClr>
                </a:solidFill>
                <a:latin typeface="微软雅黑" pitchFamily="34" charset="-122"/>
                <a:ea typeface="微软雅黑" pitchFamily="34" charset="-122"/>
              </a:rPr>
              <a:t>货币性资产：由货币资金、其他货币资金、短期投资、应收票据构成，共计</a:t>
            </a:r>
            <a:r>
              <a:rPr lang="en-US" altLang="zh-CN" sz="1200" kern="0" dirty="0" smtClean="0">
                <a:solidFill>
                  <a:sysClr val="windowText" lastClr="000000">
                    <a:lumMod val="85000"/>
                    <a:lumOff val="15000"/>
                  </a:sysClr>
                </a:solidFill>
                <a:latin typeface="微软雅黑" pitchFamily="34" charset="-122"/>
                <a:ea typeface="微软雅黑" pitchFamily="34" charset="-122"/>
              </a:rPr>
              <a:t>9.48</a:t>
            </a:r>
            <a:r>
              <a:rPr lang="zh-CN" altLang="en-US" sz="1200" kern="0" dirty="0" smtClean="0">
                <a:solidFill>
                  <a:sysClr val="windowText" lastClr="000000">
                    <a:lumMod val="85000"/>
                    <a:lumOff val="15000"/>
                  </a:sysClr>
                </a:solidFill>
                <a:latin typeface="微软雅黑" pitchFamily="34" charset="-122"/>
                <a:ea typeface="微软雅黑" pitchFamily="34" charset="-122"/>
              </a:rPr>
              <a:t>亿元，具备良好的付现能力和偿还债务能力。</a:t>
            </a:r>
            <a:endParaRPr lang="zh-CN" altLang="en-US" sz="1200" kern="0" dirty="0">
              <a:solidFill>
                <a:sysClr val="windowText" lastClr="000000">
                  <a:lumMod val="85000"/>
                  <a:lumOff val="15000"/>
                </a:sysClr>
              </a:solidFill>
              <a:latin typeface="微软雅黑" pitchFamily="34" charset="-122"/>
              <a:ea typeface="微软雅黑" pitchFamily="34" charset="-122"/>
            </a:endParaRPr>
          </a:p>
        </p:txBody>
      </p:sp>
      <p:sp>
        <p:nvSpPr>
          <p:cNvPr id="14" name="TextBox 19"/>
          <p:cNvSpPr txBox="1">
            <a:spLocks noChangeArrowheads="1"/>
          </p:cNvSpPr>
          <p:nvPr/>
        </p:nvSpPr>
        <p:spPr bwMode="auto">
          <a:xfrm>
            <a:off x="4067944" y="3899936"/>
            <a:ext cx="1008112" cy="392573"/>
          </a:xfrm>
          <a:prstGeom prst="rect">
            <a:avLst/>
          </a:prstGeom>
          <a:noFill/>
          <a:ln>
            <a:noFill/>
          </a:ln>
          <a:extLst/>
        </p:spPr>
        <p:txBody>
          <a:bodyPr wrap="square" lIns="96171" tIns="48084" rIns="96171" bIns="48084">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ysClr val="windowText" lastClr="000000">
                    <a:lumMod val="85000"/>
                    <a:lumOff val="15000"/>
                  </a:sysClr>
                </a:solidFill>
                <a:effectLst/>
                <a:uLnTx/>
                <a:uFillTx/>
                <a:latin typeface="微软雅黑" pitchFamily="34" charset="-122"/>
                <a:ea typeface="微软雅黑" pitchFamily="34" charset="-122"/>
              </a:rPr>
              <a:t>资产充盈</a:t>
            </a:r>
            <a:endParaRPr kumimoji="0" lang="zh-CN" altLang="en-US" sz="16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3656718769"/>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49" presetClass="entr" presetSubtype="0" decel="10000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 calcmode="lin" valueType="num">
                                      <p:cBhvr>
                                        <p:cTn id="18" dur="500" fill="hold"/>
                                        <p:tgtEl>
                                          <p:spTgt spid="8"/>
                                        </p:tgtEl>
                                        <p:attrNameLst>
                                          <p:attrName>style.rotation</p:attrName>
                                        </p:attrNameLst>
                                      </p:cBhvr>
                                      <p:tavLst>
                                        <p:tav tm="0">
                                          <p:val>
                                            <p:fltVal val="360"/>
                                          </p:val>
                                        </p:tav>
                                        <p:tav tm="100000">
                                          <p:val>
                                            <p:fltVal val="0"/>
                                          </p:val>
                                        </p:tav>
                                      </p:tavLst>
                                    </p:anim>
                                    <p:animEffect transition="in" filter="fade">
                                      <p:cBhvr>
                                        <p:cTn id="19" dur="500"/>
                                        <p:tgtEl>
                                          <p:spTgt spid="8"/>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 calcmode="lin" valueType="num">
                                      <p:cBhvr>
                                        <p:cTn id="24" dur="500" fill="hold"/>
                                        <p:tgtEl>
                                          <p:spTgt spid="9"/>
                                        </p:tgtEl>
                                        <p:attrNameLst>
                                          <p:attrName>style.rotation</p:attrName>
                                        </p:attrNameLst>
                                      </p:cBhvr>
                                      <p:tavLst>
                                        <p:tav tm="0">
                                          <p:val>
                                            <p:fltVal val="360"/>
                                          </p:val>
                                        </p:tav>
                                        <p:tav tm="100000">
                                          <p:val>
                                            <p:fltVal val="0"/>
                                          </p:val>
                                        </p:tav>
                                      </p:tavLst>
                                    </p:anim>
                                    <p:animEffect transition="in" filter="fade">
                                      <p:cBhvr>
                                        <p:cTn id="25" dur="500"/>
                                        <p:tgtEl>
                                          <p:spTgt spid="9"/>
                                        </p:tgtEl>
                                      </p:cBhvr>
                                    </p:animEffect>
                                  </p:childTnLst>
                                </p:cTn>
                              </p:par>
                            </p:childTnLst>
                          </p:cTn>
                        </p:par>
                        <p:par>
                          <p:cTn id="26" fill="hold">
                            <p:stCondLst>
                              <p:cond delay="2000"/>
                            </p:stCondLst>
                            <p:childTnLst>
                              <p:par>
                                <p:cTn id="27" presetID="1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slide(fromLeft)">
                                      <p:cBhvr>
                                        <p:cTn id="29" dur="500"/>
                                        <p:tgtEl>
                                          <p:spTgt spid="6"/>
                                        </p:tgtEl>
                                      </p:cBhvr>
                                    </p:animEffect>
                                  </p:childTnLst>
                                </p:cTn>
                              </p:par>
                              <p:par>
                                <p:cTn id="30" presetID="12" presetClass="entr" presetSubtype="2"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Right)">
                                      <p:cBhvr>
                                        <p:cTn id="32" dur="500"/>
                                        <p:tgtEl>
                                          <p:spTgt spid="7"/>
                                        </p:tgtEl>
                                      </p:cBhvr>
                                    </p:animEffect>
                                  </p:childTnLst>
                                </p:cTn>
                              </p:par>
                            </p:childTnLst>
                          </p:cTn>
                        </p:par>
                        <p:par>
                          <p:cTn id="33" fill="hold">
                            <p:stCondLst>
                              <p:cond delay="2500"/>
                            </p:stCondLst>
                            <p:childTnLst>
                              <p:par>
                                <p:cTn id="34" presetID="17" presetClass="entr" presetSubtype="1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strVal val="#ppt_h"/>
                                          </p:val>
                                        </p:tav>
                                        <p:tav tm="100000">
                                          <p:val>
                                            <p:strVal val="#ppt_h"/>
                                          </p:val>
                                        </p:tav>
                                      </p:tavLst>
                                    </p:anim>
                                  </p:childTnLst>
                                </p:cTn>
                              </p:par>
                            </p:childTnLst>
                          </p:cTn>
                        </p:par>
                        <p:par>
                          <p:cTn id="38" fill="hold">
                            <p:stCondLst>
                              <p:cond delay="3000"/>
                            </p:stCondLst>
                            <p:childTnLst>
                              <p:par>
                                <p:cTn id="39" presetID="47"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8" presetClass="entr" presetSubtype="16"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diamond(in)">
                                      <p:cBhvr>
                                        <p:cTn id="47" dur="500"/>
                                        <p:tgtEl>
                                          <p:spTgt spid="14"/>
                                        </p:tgtEl>
                                      </p:cBhvr>
                                    </p:animEffect>
                                  </p:childTnLst>
                                </p:cTn>
                              </p:par>
                              <p:par>
                                <p:cTn id="48" presetID="8" presetClass="entr" presetSubtype="16"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diamond(in)">
                                      <p:cBhvr>
                                        <p:cTn id="50" dur="500"/>
                                        <p:tgtEl>
                                          <p:spTgt spid="12"/>
                                        </p:tgtEl>
                                      </p:cBhvr>
                                    </p:animEffect>
                                  </p:childTnLst>
                                </p:cTn>
                              </p:par>
                              <p:par>
                                <p:cTn id="51" presetID="8" presetClass="entr" presetSubtype="16"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diamond(in)">
                                      <p:cBhvr>
                                        <p:cTn id="5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animBg="1"/>
      <p:bldP spid="9" grpId="0" animBg="1"/>
      <p:bldP spid="10" grpId="0" animBg="1"/>
      <p:bldP spid="11" grpId="0" animBg="1"/>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83568" y="44946"/>
            <a:ext cx="1523476"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资产构成</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 name="Group 6"/>
          <p:cNvGrpSpPr/>
          <p:nvPr/>
        </p:nvGrpSpPr>
        <p:grpSpPr>
          <a:xfrm>
            <a:off x="5343984" y="2417357"/>
            <a:ext cx="2614124" cy="483288"/>
            <a:chOff x="7125311" y="3386950"/>
            <a:chExt cx="3485499" cy="644384"/>
          </a:xfrm>
        </p:grpSpPr>
        <p:sp>
          <p:nvSpPr>
            <p:cNvPr id="7" name="Shape 533"/>
            <p:cNvSpPr/>
            <p:nvPr/>
          </p:nvSpPr>
          <p:spPr>
            <a:xfrm>
              <a:off x="7465374" y="3386950"/>
              <a:ext cx="3145436"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solidFill>
              <a:srgbClr val="C4C7CB"/>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8" name="Shape 534"/>
            <p:cNvSpPr/>
            <p:nvPr/>
          </p:nvSpPr>
          <p:spPr>
            <a:xfrm>
              <a:off x="7125311" y="3386950"/>
              <a:ext cx="345204"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9340"/>
                  </a:lnTo>
                  <a:lnTo>
                    <a:pt x="0" y="13486"/>
                  </a:lnTo>
                  <a:lnTo>
                    <a:pt x="21600" y="21600"/>
                  </a:lnTo>
                  <a:cubicBezTo>
                    <a:pt x="21600" y="21600"/>
                    <a:pt x="21600" y="0"/>
                    <a:pt x="21600" y="0"/>
                  </a:cubicBezTo>
                  <a:close/>
                </a:path>
              </a:pathLst>
            </a:custGeom>
            <a:solidFill>
              <a:srgbClr val="C4C7CB"/>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9" name="Group 10"/>
          <p:cNvGrpSpPr/>
          <p:nvPr/>
        </p:nvGrpSpPr>
        <p:grpSpPr>
          <a:xfrm>
            <a:off x="1159320" y="2417357"/>
            <a:ext cx="2620452" cy="483288"/>
            <a:chOff x="1545760" y="3386950"/>
            <a:chExt cx="3493936" cy="644384"/>
          </a:xfrm>
        </p:grpSpPr>
        <p:sp>
          <p:nvSpPr>
            <p:cNvPr id="10" name="Shape 536"/>
            <p:cNvSpPr/>
            <p:nvPr/>
          </p:nvSpPr>
          <p:spPr>
            <a:xfrm>
              <a:off x="4694491" y="3386950"/>
              <a:ext cx="345205"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9340"/>
                  </a:lnTo>
                  <a:lnTo>
                    <a:pt x="21600" y="13486"/>
                  </a:lnTo>
                  <a:lnTo>
                    <a:pt x="0" y="21600"/>
                  </a:lnTo>
                  <a:cubicBezTo>
                    <a:pt x="0" y="21600"/>
                    <a:pt x="0" y="0"/>
                    <a:pt x="0" y="0"/>
                  </a:cubicBezTo>
                  <a:close/>
                </a:path>
              </a:pathLst>
            </a:custGeom>
            <a:solidFill>
              <a:srgbClr val="C4C7CB"/>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11" name="Shape 537"/>
            <p:cNvSpPr/>
            <p:nvPr/>
          </p:nvSpPr>
          <p:spPr>
            <a:xfrm>
              <a:off x="1545760" y="3386950"/>
              <a:ext cx="3151081"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solidFill>
              <a:srgbClr val="C4C7CB"/>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12" name="Group 14"/>
          <p:cNvGrpSpPr/>
          <p:nvPr/>
        </p:nvGrpSpPr>
        <p:grpSpPr>
          <a:xfrm>
            <a:off x="5079491" y="1347614"/>
            <a:ext cx="2880085" cy="645054"/>
            <a:chOff x="6772654" y="2152648"/>
            <a:chExt cx="3840113" cy="860072"/>
          </a:xfrm>
          <a:solidFill>
            <a:srgbClr val="FF0000"/>
          </a:solidFill>
        </p:grpSpPr>
        <p:sp>
          <p:nvSpPr>
            <p:cNvPr id="13" name="Shape 539"/>
            <p:cNvSpPr/>
            <p:nvPr/>
          </p:nvSpPr>
          <p:spPr>
            <a:xfrm>
              <a:off x="7289045" y="2152648"/>
              <a:ext cx="3323722" cy="64438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solidFill>
              <a:srgbClr val="00B0F0"/>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sym typeface="Aller Light"/>
              </a:endParaRPr>
            </a:p>
          </p:txBody>
        </p:sp>
        <p:sp>
          <p:nvSpPr>
            <p:cNvPr id="14" name="Shape 540"/>
            <p:cNvSpPr/>
            <p:nvPr/>
          </p:nvSpPr>
          <p:spPr>
            <a:xfrm>
              <a:off x="6772654" y="2152648"/>
              <a:ext cx="516147"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9997"/>
                  </a:lnTo>
                  <a:lnTo>
                    <a:pt x="2792" y="21600"/>
                  </a:lnTo>
                  <a:lnTo>
                    <a:pt x="21600" y="16183"/>
                  </a:lnTo>
                  <a:cubicBezTo>
                    <a:pt x="21600" y="16183"/>
                    <a:pt x="21600" y="0"/>
                    <a:pt x="21600" y="0"/>
                  </a:cubicBezTo>
                  <a:close/>
                </a:path>
              </a:pathLst>
            </a:custGeom>
            <a:solidFill>
              <a:srgbClr val="00B0F0"/>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19" name="Group 18"/>
          <p:cNvGrpSpPr/>
          <p:nvPr/>
        </p:nvGrpSpPr>
        <p:grpSpPr>
          <a:xfrm>
            <a:off x="1159320" y="1347614"/>
            <a:ext cx="2890361" cy="645054"/>
            <a:chOff x="1545760" y="2152648"/>
            <a:chExt cx="3853814" cy="860072"/>
          </a:xfrm>
          <a:solidFill>
            <a:srgbClr val="C00000"/>
          </a:solidFill>
        </p:grpSpPr>
        <p:sp>
          <p:nvSpPr>
            <p:cNvPr id="20" name="Shape 542"/>
            <p:cNvSpPr/>
            <p:nvPr/>
          </p:nvSpPr>
          <p:spPr>
            <a:xfrm>
              <a:off x="1545760" y="2152648"/>
              <a:ext cx="3344236" cy="6443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solidFill>
              <a:srgbClr val="0070C0"/>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21" name="Shape 543"/>
            <p:cNvSpPr/>
            <p:nvPr/>
          </p:nvSpPr>
          <p:spPr>
            <a:xfrm>
              <a:off x="4883415" y="2152648"/>
              <a:ext cx="516159" cy="8600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997"/>
                  </a:lnTo>
                  <a:lnTo>
                    <a:pt x="18808" y="21600"/>
                  </a:lnTo>
                  <a:lnTo>
                    <a:pt x="0" y="16183"/>
                  </a:lnTo>
                  <a:cubicBezTo>
                    <a:pt x="0" y="16183"/>
                    <a:pt x="0" y="0"/>
                    <a:pt x="0" y="0"/>
                  </a:cubicBezTo>
                  <a:close/>
                </a:path>
              </a:pathLst>
            </a:custGeom>
            <a:solidFill>
              <a:srgbClr val="0070C0"/>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22" name="Group 21"/>
          <p:cNvGrpSpPr/>
          <p:nvPr/>
        </p:nvGrpSpPr>
        <p:grpSpPr>
          <a:xfrm>
            <a:off x="5070045" y="3367676"/>
            <a:ext cx="2902381" cy="645054"/>
            <a:chOff x="6760059" y="4457519"/>
            <a:chExt cx="3869841" cy="860072"/>
          </a:xfrm>
          <a:solidFill>
            <a:srgbClr val="C00000"/>
          </a:solidFill>
        </p:grpSpPr>
        <p:sp>
          <p:nvSpPr>
            <p:cNvPr id="23" name="Shape 545"/>
            <p:cNvSpPr/>
            <p:nvPr/>
          </p:nvSpPr>
          <p:spPr>
            <a:xfrm>
              <a:off x="7276450" y="4671632"/>
              <a:ext cx="3353450" cy="64437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cubicBezTo>
                    <a:pt x="0" y="21600"/>
                    <a:pt x="21600" y="21600"/>
                    <a:pt x="21600" y="21600"/>
                  </a:cubicBezTo>
                  <a:close/>
                </a:path>
              </a:pathLst>
            </a:custGeom>
            <a:solidFill>
              <a:srgbClr val="0070C0"/>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24" name="Shape 546"/>
            <p:cNvSpPr/>
            <p:nvPr/>
          </p:nvSpPr>
          <p:spPr>
            <a:xfrm>
              <a:off x="6760059" y="4457519"/>
              <a:ext cx="516158"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603"/>
                  </a:lnTo>
                  <a:lnTo>
                    <a:pt x="2791" y="0"/>
                  </a:lnTo>
                  <a:lnTo>
                    <a:pt x="21600" y="5417"/>
                  </a:lnTo>
                  <a:cubicBezTo>
                    <a:pt x="21600" y="5417"/>
                    <a:pt x="21600" y="21600"/>
                    <a:pt x="21600" y="21600"/>
                  </a:cubicBezTo>
                  <a:close/>
                </a:path>
              </a:pathLst>
            </a:custGeom>
            <a:solidFill>
              <a:srgbClr val="0070C0"/>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25" name="Group 24"/>
          <p:cNvGrpSpPr/>
          <p:nvPr/>
        </p:nvGrpSpPr>
        <p:grpSpPr>
          <a:xfrm>
            <a:off x="1159320" y="3367676"/>
            <a:ext cx="2890356" cy="645054"/>
            <a:chOff x="1545760" y="4457519"/>
            <a:chExt cx="3853808" cy="860072"/>
          </a:xfrm>
          <a:solidFill>
            <a:srgbClr val="FF0000"/>
          </a:solidFill>
        </p:grpSpPr>
        <p:sp>
          <p:nvSpPr>
            <p:cNvPr id="26" name="Shape 548"/>
            <p:cNvSpPr/>
            <p:nvPr/>
          </p:nvSpPr>
          <p:spPr>
            <a:xfrm>
              <a:off x="1545760" y="4671632"/>
              <a:ext cx="3336278" cy="6443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solidFill>
              <a:srgbClr val="00B0F0"/>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sym typeface="Aller Light"/>
              </a:endParaRPr>
            </a:p>
          </p:txBody>
        </p:sp>
        <p:sp>
          <p:nvSpPr>
            <p:cNvPr id="27" name="Shape 549"/>
            <p:cNvSpPr/>
            <p:nvPr/>
          </p:nvSpPr>
          <p:spPr>
            <a:xfrm>
              <a:off x="4883415" y="4457519"/>
              <a:ext cx="516153" cy="8600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603"/>
                  </a:lnTo>
                  <a:lnTo>
                    <a:pt x="18808" y="0"/>
                  </a:lnTo>
                  <a:lnTo>
                    <a:pt x="0" y="5417"/>
                  </a:lnTo>
                  <a:cubicBezTo>
                    <a:pt x="0" y="5417"/>
                    <a:pt x="0" y="21600"/>
                    <a:pt x="0" y="21600"/>
                  </a:cubicBezTo>
                  <a:close/>
                </a:path>
              </a:pathLst>
            </a:custGeom>
            <a:solidFill>
              <a:srgbClr val="00B0F0"/>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sym typeface="Aller Light"/>
              </a:endParaRPr>
            </a:p>
          </p:txBody>
        </p:sp>
      </p:grpSp>
      <p:sp>
        <p:nvSpPr>
          <p:cNvPr id="28" name="Shape 558"/>
          <p:cNvSpPr/>
          <p:nvPr/>
        </p:nvSpPr>
        <p:spPr>
          <a:xfrm>
            <a:off x="1159903" y="1522242"/>
            <a:ext cx="147920" cy="140162"/>
          </a:xfrm>
          <a:prstGeom prst="rect">
            <a:avLst/>
          </a:prstGeom>
          <a:solidFill>
            <a:schemeClr val="bg1"/>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29" name="Shape 562"/>
          <p:cNvSpPr/>
          <p:nvPr/>
        </p:nvSpPr>
        <p:spPr>
          <a:xfrm>
            <a:off x="1159903" y="2593396"/>
            <a:ext cx="147920" cy="140162"/>
          </a:xfrm>
          <a:prstGeom prst="rect">
            <a:avLst/>
          </a:prstGeom>
          <a:solidFill>
            <a:srgbClr val="00B0F0"/>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30" name="Shape 566"/>
          <p:cNvSpPr/>
          <p:nvPr/>
        </p:nvSpPr>
        <p:spPr>
          <a:xfrm>
            <a:off x="1159903" y="3713745"/>
            <a:ext cx="147920" cy="140162"/>
          </a:xfrm>
          <a:prstGeom prst="rect">
            <a:avLst/>
          </a:prstGeom>
          <a:solidFill>
            <a:schemeClr val="bg1"/>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31" name="Shape 568"/>
          <p:cNvSpPr/>
          <p:nvPr/>
        </p:nvSpPr>
        <p:spPr>
          <a:xfrm>
            <a:off x="7814476" y="1522242"/>
            <a:ext cx="147920" cy="140162"/>
          </a:xfrm>
          <a:prstGeom prst="rect">
            <a:avLst/>
          </a:prstGeom>
          <a:solidFill>
            <a:schemeClr val="bg1"/>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32" name="Shape 572"/>
          <p:cNvSpPr/>
          <p:nvPr/>
        </p:nvSpPr>
        <p:spPr>
          <a:xfrm>
            <a:off x="7814476" y="2593396"/>
            <a:ext cx="147920" cy="140162"/>
          </a:xfrm>
          <a:prstGeom prst="rect">
            <a:avLst/>
          </a:prstGeom>
          <a:solidFill>
            <a:srgbClr val="0070C0"/>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33" name="Shape 576"/>
          <p:cNvSpPr/>
          <p:nvPr/>
        </p:nvSpPr>
        <p:spPr>
          <a:xfrm>
            <a:off x="7814476" y="3713745"/>
            <a:ext cx="147920" cy="140162"/>
          </a:xfrm>
          <a:prstGeom prst="rect">
            <a:avLst/>
          </a:prstGeom>
          <a:solidFill>
            <a:schemeClr val="bg1"/>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34" name="Text Placeholder 12"/>
          <p:cNvSpPr txBox="1">
            <a:spLocks/>
          </p:cNvSpPr>
          <p:nvPr/>
        </p:nvSpPr>
        <p:spPr>
          <a:xfrm>
            <a:off x="1500188" y="1483769"/>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rPr>
              <a:t>第一部分资产构成</a:t>
            </a:r>
            <a:endParaRPr kumimoji="0" lang="en-GB" altLang="zh-CN" sz="12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5" name="Text Placeholder 12"/>
          <p:cNvSpPr txBox="1">
            <a:spLocks/>
          </p:cNvSpPr>
          <p:nvPr/>
        </p:nvSpPr>
        <p:spPr>
          <a:xfrm>
            <a:off x="1500188" y="2551180"/>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defRPr/>
            </a:pPr>
            <a:r>
              <a:rPr lang="zh-CN" altLang="en-US" sz="1200" b="1" dirty="0" smtClean="0">
                <a:solidFill>
                  <a:sysClr val="windowText" lastClr="000000">
                    <a:lumMod val="75000"/>
                    <a:lumOff val="25000"/>
                  </a:sysClr>
                </a:solidFill>
                <a:latin typeface="微软雅黑" panose="020B0503020204020204" pitchFamily="34" charset="-122"/>
                <a:ea typeface="微软雅黑" panose="020B0503020204020204" pitchFamily="34" charset="-122"/>
              </a:rPr>
              <a:t>第二部分</a:t>
            </a:r>
            <a:r>
              <a:rPr lang="zh-CN" altLang="en-US" sz="1200" b="1" dirty="0">
                <a:solidFill>
                  <a:sysClr val="windowText" lastClr="000000">
                    <a:lumMod val="75000"/>
                    <a:lumOff val="25000"/>
                  </a:sysClr>
                </a:solidFill>
                <a:latin typeface="微软雅黑" panose="020B0503020204020204" pitchFamily="34" charset="-122"/>
                <a:ea typeface="微软雅黑" panose="020B0503020204020204" pitchFamily="34" charset="-122"/>
              </a:rPr>
              <a:t>资产构成</a:t>
            </a:r>
          </a:p>
        </p:txBody>
      </p:sp>
      <p:sp>
        <p:nvSpPr>
          <p:cNvPr id="36" name="Text Placeholder 12"/>
          <p:cNvSpPr txBox="1">
            <a:spLocks/>
          </p:cNvSpPr>
          <p:nvPr/>
        </p:nvSpPr>
        <p:spPr>
          <a:xfrm>
            <a:off x="1500187" y="3661661"/>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defRPr/>
            </a:pPr>
            <a:r>
              <a:rPr lang="zh-CN" altLang="en-US" sz="1200" b="1" dirty="0" smtClean="0">
                <a:solidFill>
                  <a:schemeClr val="bg1"/>
                </a:solidFill>
                <a:latin typeface="微软雅黑" panose="020B0503020204020204" pitchFamily="34" charset="-122"/>
                <a:ea typeface="微软雅黑" panose="020B0503020204020204" pitchFamily="34" charset="-122"/>
              </a:rPr>
              <a:t>第三部分</a:t>
            </a:r>
            <a:r>
              <a:rPr lang="zh-CN" altLang="en-US" sz="1200" b="1" dirty="0">
                <a:solidFill>
                  <a:schemeClr val="bg1"/>
                </a:solidFill>
                <a:latin typeface="微软雅黑" panose="020B0503020204020204" pitchFamily="34" charset="-122"/>
                <a:ea typeface="微软雅黑" panose="020B0503020204020204" pitchFamily="34" charset="-122"/>
              </a:rPr>
              <a:t>资产构成</a:t>
            </a:r>
          </a:p>
        </p:txBody>
      </p:sp>
      <p:sp>
        <p:nvSpPr>
          <p:cNvPr id="37" name="Text Placeholder 12"/>
          <p:cNvSpPr txBox="1">
            <a:spLocks/>
          </p:cNvSpPr>
          <p:nvPr/>
        </p:nvSpPr>
        <p:spPr>
          <a:xfrm>
            <a:off x="5660202" y="1483769"/>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defRPr/>
            </a:pPr>
            <a:r>
              <a:rPr lang="zh-CN" altLang="en-US" sz="1200" b="1" dirty="0" smtClean="0">
                <a:solidFill>
                  <a:schemeClr val="bg1"/>
                </a:solidFill>
                <a:latin typeface="微软雅黑" panose="020B0503020204020204" pitchFamily="34" charset="-122"/>
                <a:ea typeface="微软雅黑" panose="020B0503020204020204" pitchFamily="34" charset="-122"/>
              </a:rPr>
              <a:t>第四部分</a:t>
            </a:r>
            <a:r>
              <a:rPr lang="zh-CN" altLang="en-US" sz="1200" b="1" dirty="0">
                <a:solidFill>
                  <a:schemeClr val="bg1"/>
                </a:solidFill>
                <a:latin typeface="微软雅黑" panose="020B0503020204020204" pitchFamily="34" charset="-122"/>
                <a:ea typeface="微软雅黑" panose="020B0503020204020204" pitchFamily="34" charset="-122"/>
              </a:rPr>
              <a:t>资产构成</a:t>
            </a:r>
          </a:p>
        </p:txBody>
      </p:sp>
      <p:sp>
        <p:nvSpPr>
          <p:cNvPr id="38" name="Text Placeholder 12"/>
          <p:cNvSpPr txBox="1">
            <a:spLocks/>
          </p:cNvSpPr>
          <p:nvPr/>
        </p:nvSpPr>
        <p:spPr>
          <a:xfrm>
            <a:off x="5660202" y="2551180"/>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defRPr/>
            </a:pPr>
            <a:r>
              <a:rPr lang="zh-CN" altLang="en-US" sz="1200" b="1" dirty="0" smtClean="0">
                <a:solidFill>
                  <a:sysClr val="windowText" lastClr="000000">
                    <a:lumMod val="75000"/>
                    <a:lumOff val="25000"/>
                  </a:sysClr>
                </a:solidFill>
                <a:latin typeface="微软雅黑" panose="020B0503020204020204" pitchFamily="34" charset="-122"/>
                <a:ea typeface="微软雅黑" panose="020B0503020204020204" pitchFamily="34" charset="-122"/>
              </a:rPr>
              <a:t>第五部分</a:t>
            </a:r>
            <a:r>
              <a:rPr lang="zh-CN" altLang="en-US" sz="1200" b="1" dirty="0">
                <a:solidFill>
                  <a:sysClr val="windowText" lastClr="000000">
                    <a:lumMod val="75000"/>
                    <a:lumOff val="25000"/>
                  </a:sysClr>
                </a:solidFill>
                <a:latin typeface="微软雅黑" panose="020B0503020204020204" pitchFamily="34" charset="-122"/>
                <a:ea typeface="微软雅黑" panose="020B0503020204020204" pitchFamily="34" charset="-122"/>
              </a:rPr>
              <a:t>资产构成</a:t>
            </a:r>
          </a:p>
        </p:txBody>
      </p:sp>
      <p:sp>
        <p:nvSpPr>
          <p:cNvPr id="39" name="Text Placeholder 12"/>
          <p:cNvSpPr txBox="1">
            <a:spLocks/>
          </p:cNvSpPr>
          <p:nvPr/>
        </p:nvSpPr>
        <p:spPr>
          <a:xfrm>
            <a:off x="5660201" y="3661661"/>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defRPr/>
            </a:pPr>
            <a:r>
              <a:rPr lang="zh-CN" altLang="en-US" sz="1200" b="1" dirty="0" smtClean="0">
                <a:solidFill>
                  <a:schemeClr val="bg1"/>
                </a:solidFill>
                <a:latin typeface="微软雅黑" panose="020B0503020204020204" pitchFamily="34" charset="-122"/>
                <a:ea typeface="微软雅黑" panose="020B0503020204020204" pitchFamily="34" charset="-122"/>
              </a:rPr>
              <a:t>第六部分</a:t>
            </a:r>
            <a:r>
              <a:rPr lang="zh-CN" altLang="en-US" sz="1200" b="1" dirty="0">
                <a:solidFill>
                  <a:schemeClr val="bg1"/>
                </a:solidFill>
                <a:latin typeface="微软雅黑" panose="020B0503020204020204" pitchFamily="34" charset="-122"/>
                <a:ea typeface="微软雅黑" panose="020B0503020204020204" pitchFamily="34" charset="-122"/>
              </a:rPr>
              <a:t>资产构成</a:t>
            </a:r>
          </a:p>
        </p:txBody>
      </p:sp>
      <p:sp>
        <p:nvSpPr>
          <p:cNvPr id="40" name="Text Placeholder 12"/>
          <p:cNvSpPr txBox="1">
            <a:spLocks/>
          </p:cNvSpPr>
          <p:nvPr/>
        </p:nvSpPr>
        <p:spPr>
          <a:xfrm>
            <a:off x="1500186" y="196567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点击输入本栏的具体</a:t>
            </a:r>
            <a:r>
              <a:rPr kumimoji="0" lang="zh-CN" altLang="en-US" sz="10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mn-cs"/>
              </a:rPr>
              <a:t>文字简明扼要</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的说明分项内容。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endParaRPr>
          </a:p>
        </p:txBody>
      </p:sp>
      <p:sp>
        <p:nvSpPr>
          <p:cNvPr id="41" name="Text Placeholder 12"/>
          <p:cNvSpPr txBox="1">
            <a:spLocks/>
          </p:cNvSpPr>
          <p:nvPr/>
        </p:nvSpPr>
        <p:spPr>
          <a:xfrm>
            <a:off x="1500185" y="303844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点击输入本栏的具体</a:t>
            </a:r>
            <a:r>
              <a:rPr kumimoji="0" lang="zh-CN" altLang="en-US" sz="10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mn-cs"/>
              </a:rPr>
              <a:t>文字简明扼要</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的说明分项内容。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endParaRPr>
          </a:p>
        </p:txBody>
      </p:sp>
      <p:sp>
        <p:nvSpPr>
          <p:cNvPr id="42" name="Text Placeholder 12"/>
          <p:cNvSpPr txBox="1">
            <a:spLocks/>
          </p:cNvSpPr>
          <p:nvPr/>
        </p:nvSpPr>
        <p:spPr>
          <a:xfrm>
            <a:off x="1500185" y="4176003"/>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点击输入本栏的具体</a:t>
            </a:r>
            <a:r>
              <a:rPr kumimoji="0" lang="zh-CN" altLang="en-US" sz="10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mn-cs"/>
              </a:rPr>
              <a:t>文字简明扼要</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的说明分项内容。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endParaRPr>
          </a:p>
        </p:txBody>
      </p:sp>
      <p:sp>
        <p:nvSpPr>
          <p:cNvPr id="43" name="Text Placeholder 12"/>
          <p:cNvSpPr txBox="1">
            <a:spLocks/>
          </p:cNvSpPr>
          <p:nvPr/>
        </p:nvSpPr>
        <p:spPr>
          <a:xfrm>
            <a:off x="5940153" y="196880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点击输入本栏的具体</a:t>
            </a:r>
            <a:r>
              <a:rPr kumimoji="0" lang="zh-CN" altLang="en-US" sz="10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mn-cs"/>
              </a:rPr>
              <a:t>文字简明扼要</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的说明分项</a:t>
            </a:r>
            <a:r>
              <a:rPr kumimoji="0" lang="zh-CN" altLang="en-US" sz="10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mn-cs"/>
              </a:rPr>
              <a:t>内容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endParaRPr>
          </a:p>
        </p:txBody>
      </p:sp>
      <p:sp>
        <p:nvSpPr>
          <p:cNvPr id="44" name="Text Placeholder 12"/>
          <p:cNvSpPr txBox="1">
            <a:spLocks/>
          </p:cNvSpPr>
          <p:nvPr/>
        </p:nvSpPr>
        <p:spPr>
          <a:xfrm>
            <a:off x="5940152" y="304157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点击输入本栏的具体</a:t>
            </a:r>
            <a:r>
              <a:rPr kumimoji="0" lang="zh-CN" altLang="en-US" sz="10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mn-cs"/>
              </a:rPr>
              <a:t>文字简明扼要</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的说明分项</a:t>
            </a:r>
            <a:r>
              <a:rPr kumimoji="0" lang="zh-CN" altLang="en-US" sz="10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mn-cs"/>
              </a:rPr>
              <a:t>内容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endParaRPr>
          </a:p>
        </p:txBody>
      </p:sp>
      <p:sp>
        <p:nvSpPr>
          <p:cNvPr id="45" name="Text Placeholder 12"/>
          <p:cNvSpPr txBox="1">
            <a:spLocks/>
          </p:cNvSpPr>
          <p:nvPr/>
        </p:nvSpPr>
        <p:spPr>
          <a:xfrm>
            <a:off x="5940152" y="4179133"/>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点击输入本栏的具体</a:t>
            </a:r>
            <a:r>
              <a:rPr kumimoji="0" lang="zh-CN" altLang="en-US" sz="10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mn-cs"/>
              </a:rPr>
              <a:t>文字简明扼要</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的说明分项</a:t>
            </a:r>
            <a:r>
              <a:rPr kumimoji="0" lang="zh-CN" altLang="en-US" sz="10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mn-cs"/>
              </a:rPr>
              <a:t>内容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endParaRPr>
          </a:p>
        </p:txBody>
      </p:sp>
      <p:grpSp>
        <p:nvGrpSpPr>
          <p:cNvPr id="46" name="组合 45"/>
          <p:cNvGrpSpPr/>
          <p:nvPr/>
        </p:nvGrpSpPr>
        <p:grpSpPr>
          <a:xfrm>
            <a:off x="3566899" y="1677917"/>
            <a:ext cx="1997947" cy="1997946"/>
            <a:chOff x="3566899" y="1605909"/>
            <a:chExt cx="1997947" cy="1997946"/>
          </a:xfrm>
        </p:grpSpPr>
        <p:sp>
          <p:nvSpPr>
            <p:cNvPr id="47" name="Shape 551"/>
            <p:cNvSpPr/>
            <p:nvPr/>
          </p:nvSpPr>
          <p:spPr>
            <a:xfrm>
              <a:off x="3566899" y="1605909"/>
              <a:ext cx="1997947" cy="19979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38100" tIns="38100" rIns="38100" bIns="38100" anchor="ctr"/>
            <a:lstStyle/>
            <a:p>
              <a:pPr marL="0" marR="0" lvl="0" indent="0" algn="l" defTabSz="914400" eaLnBrk="1" fontAlgn="auto" latinLnBrk="0" hangingPunct="1">
                <a:lnSpc>
                  <a:spcPct val="100000"/>
                </a:lnSpc>
                <a:spcBef>
                  <a:spcPts val="3375"/>
                </a:spcBef>
                <a:spcAft>
                  <a:spcPts val="0"/>
                </a:spcAft>
                <a:buClrTx/>
                <a:buSzTx/>
                <a:buFontTx/>
                <a:buNone/>
                <a:tabLst/>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48" name="椭圆 47"/>
            <p:cNvSpPr/>
            <p:nvPr/>
          </p:nvSpPr>
          <p:spPr>
            <a:xfrm>
              <a:off x="3699991" y="1747171"/>
              <a:ext cx="1728790" cy="1728790"/>
            </a:xfrm>
            <a:prstGeom prst="ellipse">
              <a:avLst/>
            </a:prstGeom>
            <a:solidFill>
              <a:sysClr val="window" lastClr="FFFFFF">
                <a:lumMod val="9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资产构成</a:t>
              </a:r>
              <a:endParaRPr kumimoji="0" lang="zh-CN" altLang="en-US" sz="18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521657069"/>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Effect transition="in" filter="fade">
                                      <p:cBhvr>
                                        <p:cTn id="18" dur="500"/>
                                        <p:tgtEl>
                                          <p:spTgt spid="46"/>
                                        </p:tgtEl>
                                      </p:cBhvr>
                                    </p:animEffect>
                                  </p:childTnLst>
                                </p:cTn>
                              </p:par>
                            </p:childTnLst>
                          </p:cTn>
                        </p:par>
                        <p:par>
                          <p:cTn id="19" fill="hold">
                            <p:stCondLst>
                              <p:cond delay="2000"/>
                            </p:stCondLst>
                            <p:childTnLst>
                              <p:par>
                                <p:cTn id="20" presetID="22" presetClass="entr" presetSubtype="2"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right)">
                                      <p:cBhvr>
                                        <p:cTn id="22" dur="500"/>
                                        <p:tgtEl>
                                          <p:spTgt spid="19"/>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34">
                                            <p:txEl>
                                              <p:pRg st="0" end="0"/>
                                            </p:txEl>
                                          </p:spTgt>
                                        </p:tgtEl>
                                        <p:attrNameLst>
                                          <p:attrName>style.visibility</p:attrName>
                                        </p:attrNameLst>
                                      </p:cBhvr>
                                      <p:to>
                                        <p:strVal val="visible"/>
                                      </p:to>
                                    </p:set>
                                    <p:animEffect transition="in" filter="fade">
                                      <p:cBhvr>
                                        <p:cTn id="26" dur="500"/>
                                        <p:tgtEl>
                                          <p:spTgt spid="34">
                                            <p:txEl>
                                              <p:pRg st="0" end="0"/>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40">
                                            <p:txEl>
                                              <p:pRg st="0" end="0"/>
                                            </p:txEl>
                                          </p:spTgt>
                                        </p:tgtEl>
                                        <p:attrNameLst>
                                          <p:attrName>style.visibility</p:attrName>
                                        </p:attrNameLst>
                                      </p:cBhvr>
                                      <p:to>
                                        <p:strVal val="visible"/>
                                      </p:to>
                                    </p:set>
                                    <p:animEffect transition="in" filter="fade">
                                      <p:cBhvr>
                                        <p:cTn id="33" dur="500"/>
                                        <p:tgtEl>
                                          <p:spTgt spid="40">
                                            <p:txEl>
                                              <p:pRg st="0" end="0"/>
                                            </p:txEl>
                                          </p:spTgt>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right)">
                                      <p:cBhvr>
                                        <p:cTn id="37" dur="500"/>
                                        <p:tgtEl>
                                          <p:spTgt spid="9"/>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35">
                                            <p:txEl>
                                              <p:pRg st="0" end="0"/>
                                            </p:txEl>
                                          </p:spTgt>
                                        </p:tgtEl>
                                        <p:attrNameLst>
                                          <p:attrName>style.visibility</p:attrName>
                                        </p:attrNameLst>
                                      </p:cBhvr>
                                      <p:to>
                                        <p:strVal val="visible"/>
                                      </p:to>
                                    </p:set>
                                    <p:animEffect transition="in" filter="fade">
                                      <p:cBhvr>
                                        <p:cTn id="41" dur="500"/>
                                        <p:tgtEl>
                                          <p:spTgt spid="35">
                                            <p:txEl>
                                              <p:pRg st="0" end="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41">
                                            <p:txEl>
                                              <p:pRg st="0" end="0"/>
                                            </p:txEl>
                                          </p:spTgt>
                                        </p:tgtEl>
                                        <p:attrNameLst>
                                          <p:attrName>style.visibility</p:attrName>
                                        </p:attrNameLst>
                                      </p:cBhvr>
                                      <p:to>
                                        <p:strVal val="visible"/>
                                      </p:to>
                                    </p:set>
                                    <p:animEffect transition="in" filter="fade">
                                      <p:cBhvr>
                                        <p:cTn id="48" dur="500"/>
                                        <p:tgtEl>
                                          <p:spTgt spid="41">
                                            <p:txEl>
                                              <p:pRg st="0" end="0"/>
                                            </p:txEl>
                                          </p:spTgt>
                                        </p:tgtEl>
                                      </p:cBhvr>
                                    </p:animEffect>
                                  </p:childTnLst>
                                </p:cTn>
                              </p:par>
                            </p:childTnLst>
                          </p:cTn>
                        </p:par>
                        <p:par>
                          <p:cTn id="49" fill="hold">
                            <p:stCondLst>
                              <p:cond delay="5000"/>
                            </p:stCondLst>
                            <p:childTnLst>
                              <p:par>
                                <p:cTn id="50" presetID="22" presetClass="entr" presetSubtype="2"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right)">
                                      <p:cBhvr>
                                        <p:cTn id="52" dur="500"/>
                                        <p:tgtEl>
                                          <p:spTgt spid="25"/>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36">
                                            <p:txEl>
                                              <p:pRg st="0" end="0"/>
                                            </p:txEl>
                                          </p:spTgt>
                                        </p:tgtEl>
                                        <p:attrNameLst>
                                          <p:attrName>style.visibility</p:attrName>
                                        </p:attrNameLst>
                                      </p:cBhvr>
                                      <p:to>
                                        <p:strVal val="visible"/>
                                      </p:to>
                                    </p:set>
                                    <p:animEffect transition="in" filter="fade">
                                      <p:cBhvr>
                                        <p:cTn id="56" dur="500"/>
                                        <p:tgtEl>
                                          <p:spTgt spid="36">
                                            <p:txEl>
                                              <p:pRg st="0" end="0"/>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500"/>
                                        <p:tgtEl>
                                          <p:spTgt spid="30"/>
                                        </p:tgtEl>
                                      </p:cBhvr>
                                    </p:animEffect>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42">
                                            <p:txEl>
                                              <p:pRg st="0" end="0"/>
                                            </p:txEl>
                                          </p:spTgt>
                                        </p:tgtEl>
                                        <p:attrNameLst>
                                          <p:attrName>style.visibility</p:attrName>
                                        </p:attrNameLst>
                                      </p:cBhvr>
                                      <p:to>
                                        <p:strVal val="visible"/>
                                      </p:to>
                                    </p:set>
                                    <p:animEffect transition="in" filter="fade">
                                      <p:cBhvr>
                                        <p:cTn id="63" dur="500"/>
                                        <p:tgtEl>
                                          <p:spTgt spid="42">
                                            <p:txEl>
                                              <p:pRg st="0" end="0"/>
                                            </p:txEl>
                                          </p:spTgt>
                                        </p:tgtEl>
                                      </p:cBhvr>
                                    </p:animEffect>
                                  </p:childTnLst>
                                </p:cTn>
                              </p:par>
                            </p:childTnLst>
                          </p:cTn>
                        </p:par>
                        <p:par>
                          <p:cTn id="64" fill="hold">
                            <p:stCondLst>
                              <p:cond delay="6500"/>
                            </p:stCondLst>
                            <p:childTnLst>
                              <p:par>
                                <p:cTn id="65" presetID="22" presetClass="entr" presetSubtype="8" fill="hold"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ipe(left)">
                                      <p:cBhvr>
                                        <p:cTn id="67" dur="500"/>
                                        <p:tgtEl>
                                          <p:spTgt spid="12"/>
                                        </p:tgtEl>
                                      </p:cBhvr>
                                    </p:animEffect>
                                  </p:childTnLst>
                                </p:cTn>
                              </p:par>
                            </p:childTnLst>
                          </p:cTn>
                        </p:par>
                        <p:par>
                          <p:cTn id="68" fill="hold">
                            <p:stCondLst>
                              <p:cond delay="7000"/>
                            </p:stCondLst>
                            <p:childTnLst>
                              <p:par>
                                <p:cTn id="69" presetID="10" presetClass="entr" presetSubtype="0" fill="hold" grpId="0" nodeType="afterEffect">
                                  <p:stCondLst>
                                    <p:cond delay="0"/>
                                  </p:stCondLst>
                                  <p:childTnLst>
                                    <p:set>
                                      <p:cBhvr>
                                        <p:cTn id="70" dur="1" fill="hold">
                                          <p:stCondLst>
                                            <p:cond delay="0"/>
                                          </p:stCondLst>
                                        </p:cTn>
                                        <p:tgtEl>
                                          <p:spTgt spid="37">
                                            <p:txEl>
                                              <p:pRg st="0" end="0"/>
                                            </p:txEl>
                                          </p:spTgt>
                                        </p:tgtEl>
                                        <p:attrNameLst>
                                          <p:attrName>style.visibility</p:attrName>
                                        </p:attrNameLst>
                                      </p:cBhvr>
                                      <p:to>
                                        <p:strVal val="visible"/>
                                      </p:to>
                                    </p:set>
                                    <p:animEffect transition="in" filter="fade">
                                      <p:cBhvr>
                                        <p:cTn id="71" dur="500"/>
                                        <p:tgtEl>
                                          <p:spTgt spid="37">
                                            <p:txEl>
                                              <p:pRg st="0" end="0"/>
                                            </p:txEl>
                                          </p:spTgt>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500"/>
                                        <p:tgtEl>
                                          <p:spTgt spid="31"/>
                                        </p:tgtEl>
                                      </p:cBhvr>
                                    </p:animEffect>
                                  </p:childTnLst>
                                </p:cTn>
                              </p:par>
                            </p:childTnLst>
                          </p:cTn>
                        </p:par>
                        <p:par>
                          <p:cTn id="75" fill="hold">
                            <p:stCondLst>
                              <p:cond delay="7500"/>
                            </p:stCondLst>
                            <p:childTnLst>
                              <p:par>
                                <p:cTn id="76" presetID="10" presetClass="entr" presetSubtype="0" fill="hold" grpId="0" nodeType="afterEffect">
                                  <p:stCondLst>
                                    <p:cond delay="0"/>
                                  </p:stCondLst>
                                  <p:childTnLst>
                                    <p:set>
                                      <p:cBhvr>
                                        <p:cTn id="77" dur="1" fill="hold">
                                          <p:stCondLst>
                                            <p:cond delay="0"/>
                                          </p:stCondLst>
                                        </p:cTn>
                                        <p:tgtEl>
                                          <p:spTgt spid="43">
                                            <p:txEl>
                                              <p:pRg st="0" end="0"/>
                                            </p:txEl>
                                          </p:spTgt>
                                        </p:tgtEl>
                                        <p:attrNameLst>
                                          <p:attrName>style.visibility</p:attrName>
                                        </p:attrNameLst>
                                      </p:cBhvr>
                                      <p:to>
                                        <p:strVal val="visible"/>
                                      </p:to>
                                    </p:set>
                                    <p:animEffect transition="in" filter="fade">
                                      <p:cBhvr>
                                        <p:cTn id="78" dur="500"/>
                                        <p:tgtEl>
                                          <p:spTgt spid="43">
                                            <p:txEl>
                                              <p:pRg st="0" end="0"/>
                                            </p:txEl>
                                          </p:spTgt>
                                        </p:tgtEl>
                                      </p:cBhvr>
                                    </p:animEffect>
                                  </p:childTnLst>
                                </p:cTn>
                              </p:par>
                            </p:childTnLst>
                          </p:cTn>
                        </p:par>
                        <p:par>
                          <p:cTn id="79" fill="hold">
                            <p:stCondLst>
                              <p:cond delay="8000"/>
                            </p:stCondLst>
                            <p:childTnLst>
                              <p:par>
                                <p:cTn id="80" presetID="22" presetClass="entr" presetSubtype="8" fill="hold" nodeType="after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wipe(left)">
                                      <p:cBhvr>
                                        <p:cTn id="82" dur="500"/>
                                        <p:tgtEl>
                                          <p:spTgt spid="6"/>
                                        </p:tgtEl>
                                      </p:cBhvr>
                                    </p:animEffect>
                                  </p:childTnLst>
                                </p:cTn>
                              </p:par>
                            </p:childTnLst>
                          </p:cTn>
                        </p:par>
                        <p:par>
                          <p:cTn id="83" fill="hold">
                            <p:stCondLst>
                              <p:cond delay="8500"/>
                            </p:stCondLst>
                            <p:childTnLst>
                              <p:par>
                                <p:cTn id="84" presetID="10" presetClass="entr" presetSubtype="0" fill="hold" grpId="0" nodeType="afterEffect">
                                  <p:stCondLst>
                                    <p:cond delay="0"/>
                                  </p:stCondLst>
                                  <p:childTnLst>
                                    <p:set>
                                      <p:cBhvr>
                                        <p:cTn id="85" dur="1" fill="hold">
                                          <p:stCondLst>
                                            <p:cond delay="0"/>
                                          </p:stCondLst>
                                        </p:cTn>
                                        <p:tgtEl>
                                          <p:spTgt spid="38">
                                            <p:txEl>
                                              <p:pRg st="0" end="0"/>
                                            </p:txEl>
                                          </p:spTgt>
                                        </p:tgtEl>
                                        <p:attrNameLst>
                                          <p:attrName>style.visibility</p:attrName>
                                        </p:attrNameLst>
                                      </p:cBhvr>
                                      <p:to>
                                        <p:strVal val="visible"/>
                                      </p:to>
                                    </p:set>
                                    <p:animEffect transition="in" filter="fade">
                                      <p:cBhvr>
                                        <p:cTn id="86" dur="500"/>
                                        <p:tgtEl>
                                          <p:spTgt spid="38">
                                            <p:txEl>
                                              <p:pRg st="0" end="0"/>
                                            </p:txEl>
                                          </p:spTgt>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fade">
                                      <p:cBhvr>
                                        <p:cTn id="89" dur="500"/>
                                        <p:tgtEl>
                                          <p:spTgt spid="32"/>
                                        </p:tgtEl>
                                      </p:cBhvr>
                                    </p:animEffect>
                                  </p:childTnLst>
                                </p:cTn>
                              </p:par>
                            </p:childTnLst>
                          </p:cTn>
                        </p:par>
                        <p:par>
                          <p:cTn id="90" fill="hold">
                            <p:stCondLst>
                              <p:cond delay="9000"/>
                            </p:stCondLst>
                            <p:childTnLst>
                              <p:par>
                                <p:cTn id="91" presetID="10" presetClass="entr" presetSubtype="0" fill="hold" grpId="0" nodeType="afterEffect">
                                  <p:stCondLst>
                                    <p:cond delay="0"/>
                                  </p:stCondLst>
                                  <p:childTnLst>
                                    <p:set>
                                      <p:cBhvr>
                                        <p:cTn id="92" dur="1" fill="hold">
                                          <p:stCondLst>
                                            <p:cond delay="0"/>
                                          </p:stCondLst>
                                        </p:cTn>
                                        <p:tgtEl>
                                          <p:spTgt spid="44">
                                            <p:txEl>
                                              <p:pRg st="0" end="0"/>
                                            </p:txEl>
                                          </p:spTgt>
                                        </p:tgtEl>
                                        <p:attrNameLst>
                                          <p:attrName>style.visibility</p:attrName>
                                        </p:attrNameLst>
                                      </p:cBhvr>
                                      <p:to>
                                        <p:strVal val="visible"/>
                                      </p:to>
                                    </p:set>
                                    <p:animEffect transition="in" filter="fade">
                                      <p:cBhvr>
                                        <p:cTn id="93" dur="500"/>
                                        <p:tgtEl>
                                          <p:spTgt spid="44">
                                            <p:txEl>
                                              <p:pRg st="0" end="0"/>
                                            </p:txEl>
                                          </p:spTgt>
                                        </p:tgtEl>
                                      </p:cBhvr>
                                    </p:animEffect>
                                  </p:childTnLst>
                                </p:cTn>
                              </p:par>
                            </p:childTnLst>
                          </p:cTn>
                        </p:par>
                        <p:par>
                          <p:cTn id="94" fill="hold">
                            <p:stCondLst>
                              <p:cond delay="9500"/>
                            </p:stCondLst>
                            <p:childTnLst>
                              <p:par>
                                <p:cTn id="95" presetID="22" presetClass="entr" presetSubtype="8" fill="hold" nodeType="after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wipe(left)">
                                      <p:cBhvr>
                                        <p:cTn id="97" dur="500"/>
                                        <p:tgtEl>
                                          <p:spTgt spid="22"/>
                                        </p:tgtEl>
                                      </p:cBhvr>
                                    </p:animEffect>
                                  </p:childTnLst>
                                </p:cTn>
                              </p:par>
                            </p:childTnLst>
                          </p:cTn>
                        </p:par>
                        <p:par>
                          <p:cTn id="98" fill="hold">
                            <p:stCondLst>
                              <p:cond delay="10000"/>
                            </p:stCondLst>
                            <p:childTnLst>
                              <p:par>
                                <p:cTn id="99" presetID="10" presetClass="entr" presetSubtype="0" fill="hold" grpId="0" nodeType="afterEffect">
                                  <p:stCondLst>
                                    <p:cond delay="0"/>
                                  </p:stCondLst>
                                  <p:childTnLst>
                                    <p:set>
                                      <p:cBhvr>
                                        <p:cTn id="100" dur="1" fill="hold">
                                          <p:stCondLst>
                                            <p:cond delay="0"/>
                                          </p:stCondLst>
                                        </p:cTn>
                                        <p:tgtEl>
                                          <p:spTgt spid="39">
                                            <p:txEl>
                                              <p:pRg st="0" end="0"/>
                                            </p:txEl>
                                          </p:spTgt>
                                        </p:tgtEl>
                                        <p:attrNameLst>
                                          <p:attrName>style.visibility</p:attrName>
                                        </p:attrNameLst>
                                      </p:cBhvr>
                                      <p:to>
                                        <p:strVal val="visible"/>
                                      </p:to>
                                    </p:set>
                                    <p:animEffect transition="in" filter="fade">
                                      <p:cBhvr>
                                        <p:cTn id="101" dur="500"/>
                                        <p:tgtEl>
                                          <p:spTgt spid="39">
                                            <p:txEl>
                                              <p:pRg st="0" end="0"/>
                                            </p:txEl>
                                          </p:spTgt>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fade">
                                      <p:cBhvr>
                                        <p:cTn id="104" dur="500"/>
                                        <p:tgtEl>
                                          <p:spTgt spid="33"/>
                                        </p:tgtEl>
                                      </p:cBhvr>
                                    </p:animEffect>
                                  </p:childTnLst>
                                </p:cTn>
                              </p:par>
                            </p:childTnLst>
                          </p:cTn>
                        </p:par>
                        <p:par>
                          <p:cTn id="105" fill="hold">
                            <p:stCondLst>
                              <p:cond delay="10500"/>
                            </p:stCondLst>
                            <p:childTnLst>
                              <p:par>
                                <p:cTn id="106" presetID="10" presetClass="entr" presetSubtype="0" fill="hold" grpId="0" nodeType="afterEffect">
                                  <p:stCondLst>
                                    <p:cond delay="0"/>
                                  </p:stCondLst>
                                  <p:childTnLst>
                                    <p:set>
                                      <p:cBhvr>
                                        <p:cTn id="107" dur="1" fill="hold">
                                          <p:stCondLst>
                                            <p:cond delay="0"/>
                                          </p:stCondLst>
                                        </p:cTn>
                                        <p:tgtEl>
                                          <p:spTgt spid="45">
                                            <p:txEl>
                                              <p:pRg st="0" end="0"/>
                                            </p:txEl>
                                          </p:spTgt>
                                        </p:tgtEl>
                                        <p:attrNameLst>
                                          <p:attrName>style.visibility</p:attrName>
                                        </p:attrNameLst>
                                      </p:cBhvr>
                                      <p:to>
                                        <p:strVal val="visible"/>
                                      </p:to>
                                    </p:set>
                                    <p:animEffect transition="in" filter="fade">
                                      <p:cBhvr>
                                        <p:cTn id="108" dur="500"/>
                                        <p:tgtEl>
                                          <p:spTgt spid="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8" grpId="0" animBg="1"/>
      <p:bldP spid="29" grpId="0" animBg="1"/>
      <p:bldP spid="30" grpId="0" animBg="1"/>
      <p:bldP spid="31" grpId="0" animBg="1"/>
      <p:bldP spid="32" grpId="0" animBg="1"/>
      <p:bldP spid="33" grpId="0" animBg="1"/>
      <p:bldP spid="34" grpId="0" build="p">
        <p:tmplLst>
          <p:tmpl lvl="1">
            <p:tnLst>
              <p:par>
                <p:cTn presetID="10" presetClass="entr" presetSubtype="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35" grpId="0" build="p">
        <p:tmplLst>
          <p:tmpl lvl="1">
            <p:tnLst>
              <p:par>
                <p:cTn presetID="10" presetClass="entr" presetSubtype="0"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build="p">
        <p:tmplLst>
          <p:tmpl lvl="1">
            <p:tnLst>
              <p:par>
                <p:cTn presetID="10" presetClass="entr" presetSubtype="0"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10" presetClass="entr" presetSubtype="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build="p">
        <p:tmplLst>
          <p:tmpl lvl="1">
            <p:tnLst>
              <p:par>
                <p:cTn presetID="10" presetClass="entr" presetSubtype="0"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childTnLst>
                </p:cTn>
              </p:par>
            </p:tnLst>
          </p:tmpl>
        </p:tmplLst>
      </p:bldP>
      <p:bldP spid="39" grpId="0" build="p">
        <p:tmplLst>
          <p:tmpl lvl="1">
            <p:tnLst>
              <p:par>
                <p:cTn presetID="10" presetClass="entr" presetSubtype="0" fill="hold" nodeType="afterEffect">
                  <p:stCondLst>
                    <p:cond delay="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0" grpId="0" build="p">
        <p:tmplLst>
          <p:tmpl lvl="1">
            <p:tnLst>
              <p:par>
                <p:cTn presetID="10" presetClass="entr" presetSubtype="0"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fade">
                      <p:cBhvr>
                        <p:cTn dur="500"/>
                        <p:tgtEl>
                          <p:spTgt spid="40"/>
                        </p:tgtEl>
                      </p:cBhvr>
                    </p:animEffect>
                  </p:childTnLst>
                </p:cTn>
              </p:par>
            </p:tnLst>
          </p:tmpl>
        </p:tmplLst>
      </p:bldP>
      <p:bldP spid="41" grpId="0" build="p">
        <p:tmplLst>
          <p:tmpl lvl="1">
            <p:tnLst>
              <p:par>
                <p:cTn presetID="10" presetClass="entr" presetSubtype="0"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childTnLst>
                </p:cTn>
              </p:par>
            </p:tnLst>
          </p:tmpl>
        </p:tmplLst>
      </p:bldP>
      <p:bldP spid="42" grpId="0" build="p">
        <p:tmplLst>
          <p:tmpl lvl="1">
            <p:tnLst>
              <p:par>
                <p:cTn presetID="10" presetClass="entr" presetSubtype="0" fill="hold" nodeType="afterEffect">
                  <p:stCondLst>
                    <p:cond delay="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43" grpId="0" build="p">
        <p:tmplLst>
          <p:tmpl lvl="1">
            <p:tnLst>
              <p:par>
                <p:cTn presetID="10" presetClass="entr" presetSubtype="0"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P spid="44" grpId="0" build="p">
        <p:tmplLst>
          <p:tmpl lvl="1">
            <p:tnLst>
              <p:par>
                <p:cTn presetID="10" presetClass="entr" presetSubtype="0"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Effect transition="in" filter="fade">
                      <p:cBhvr>
                        <p:cTn dur="500"/>
                        <p:tgtEl>
                          <p:spTgt spid="44"/>
                        </p:tgtEl>
                      </p:cBhvr>
                    </p:animEffect>
                  </p:childTnLst>
                </p:cTn>
              </p:par>
            </p:tnLst>
          </p:tmpl>
        </p:tmplLst>
      </p:bldP>
      <p:bldP spid="45" grpId="0" build="p">
        <p:tmplLst>
          <p:tmpl lvl="1">
            <p:tnLst>
              <p:par>
                <p:cTn presetID="10" presetClass="entr" presetSubtype="0" fill="hold" nodeType="afterEffect">
                  <p:stCondLst>
                    <p:cond delay="0"/>
                  </p:stCondLst>
                  <p:childTnLst>
                    <p:set>
                      <p:cBhvr>
                        <p:cTn dur="1" fill="hold">
                          <p:stCondLst>
                            <p:cond delay="0"/>
                          </p:stCondLst>
                        </p:cTn>
                        <p:tgtEl>
                          <p:spTgt spid="45"/>
                        </p:tgtEl>
                        <p:attrNameLst>
                          <p:attrName>style.visibility</p:attrName>
                        </p:attrNameLst>
                      </p:cBhvr>
                      <p:to>
                        <p:strVal val="visible"/>
                      </p:to>
                    </p:set>
                    <p:animEffect transition="in" filter="fade">
                      <p:cBhvr>
                        <p:cTn dur="500"/>
                        <p:tgtEl>
                          <p:spTgt spid="45"/>
                        </p:tgtEl>
                      </p:cBhvr>
                    </p:animEffect>
                  </p:childTnLst>
                </p:cTn>
              </p:par>
            </p:tnLst>
          </p:tmpl>
        </p:tmplLst>
      </p:b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83568" y="44946"/>
            <a:ext cx="1523476"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资产质量</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矩形 5"/>
          <p:cNvSpPr/>
          <p:nvPr/>
        </p:nvSpPr>
        <p:spPr>
          <a:xfrm>
            <a:off x="827584" y="1176213"/>
            <a:ext cx="1296144" cy="3384376"/>
          </a:xfrm>
          <a:prstGeom prst="rect">
            <a:avLst/>
          </a:prstGeom>
          <a:solidFill>
            <a:schemeClr val="bg1">
              <a:lumMod val="8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 name="五边形 6"/>
          <p:cNvSpPr/>
          <p:nvPr/>
        </p:nvSpPr>
        <p:spPr>
          <a:xfrm>
            <a:off x="1505020" y="1383617"/>
            <a:ext cx="2108226" cy="648072"/>
          </a:xfrm>
          <a:prstGeom prst="homePlat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 name="五边形 7"/>
          <p:cNvSpPr/>
          <p:nvPr/>
        </p:nvSpPr>
        <p:spPr>
          <a:xfrm>
            <a:off x="1505020" y="2140537"/>
            <a:ext cx="2108226" cy="648072"/>
          </a:xfrm>
          <a:prstGeom prst="homePlate">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 name="五边形 8"/>
          <p:cNvSpPr/>
          <p:nvPr/>
        </p:nvSpPr>
        <p:spPr>
          <a:xfrm>
            <a:off x="1505020" y="2897457"/>
            <a:ext cx="2108226" cy="648072"/>
          </a:xfrm>
          <a:prstGeom prst="homePlat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 name="五边形 9"/>
          <p:cNvSpPr/>
          <p:nvPr/>
        </p:nvSpPr>
        <p:spPr>
          <a:xfrm>
            <a:off x="1505020" y="3654377"/>
            <a:ext cx="2108226" cy="648072"/>
          </a:xfrm>
          <a:prstGeom prst="homePlate">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1" name="组合 10"/>
          <p:cNvGrpSpPr/>
          <p:nvPr/>
        </p:nvGrpSpPr>
        <p:grpSpPr>
          <a:xfrm>
            <a:off x="3363144" y="1383617"/>
            <a:ext cx="5062653" cy="648072"/>
            <a:chOff x="3363144" y="1383617"/>
            <a:chExt cx="5062653" cy="648072"/>
          </a:xfrm>
        </p:grpSpPr>
        <p:sp>
          <p:nvSpPr>
            <p:cNvPr id="12" name="矩形 17"/>
            <p:cNvSpPr/>
            <p:nvPr/>
          </p:nvSpPr>
          <p:spPr>
            <a:xfrm>
              <a:off x="3363144" y="138361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 name="TextBox 12"/>
            <p:cNvSpPr txBox="1"/>
            <p:nvPr/>
          </p:nvSpPr>
          <p:spPr>
            <a:xfrm>
              <a:off x="3923928" y="1553765"/>
              <a:ext cx="4176464" cy="36715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lvl="0">
                <a:defRPr/>
              </a:pPr>
              <a:r>
                <a:rPr lang="zh-CN" altLang="en-US" kern="0" dirty="0">
                  <a:solidFill>
                    <a:sysClr val="windowText" lastClr="000000">
                      <a:lumMod val="65000"/>
                      <a:lumOff val="35000"/>
                    </a:sysClr>
                  </a:solidFill>
                </a:rPr>
                <a:t>由货币资金、其他货币资金、短期投资、应收票据构成，共计</a:t>
              </a:r>
              <a:r>
                <a:rPr lang="en-US" altLang="zh-CN" kern="0" dirty="0">
                  <a:solidFill>
                    <a:sysClr val="windowText" lastClr="000000">
                      <a:lumMod val="65000"/>
                      <a:lumOff val="35000"/>
                    </a:sysClr>
                  </a:solidFill>
                </a:rPr>
                <a:t>9.48</a:t>
              </a:r>
              <a:r>
                <a:rPr lang="zh-CN" altLang="en-US" kern="0" dirty="0">
                  <a:solidFill>
                    <a:sysClr val="windowText" lastClr="000000">
                      <a:lumMod val="65000"/>
                      <a:lumOff val="35000"/>
                    </a:sysClr>
                  </a:solidFill>
                </a:rPr>
                <a:t>亿元，具备良好的付现能力和偿还债务能力。</a:t>
              </a:r>
            </a:p>
          </p:txBody>
        </p:sp>
      </p:grpSp>
      <p:sp>
        <p:nvSpPr>
          <p:cNvPr id="14" name="TextBox 13"/>
          <p:cNvSpPr txBox="1"/>
          <p:nvPr/>
        </p:nvSpPr>
        <p:spPr>
          <a:xfrm>
            <a:off x="1705764" y="1595576"/>
            <a:ext cx="1498084" cy="246221"/>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lvl="0" algn="ctr">
              <a:defRPr/>
            </a:pPr>
            <a:r>
              <a:rPr lang="zh-CN" altLang="en-US" sz="1600" kern="0" dirty="0">
                <a:solidFill>
                  <a:sysClr val="window" lastClr="FFFFFF"/>
                </a:solidFill>
              </a:rPr>
              <a:t>货币性资产</a:t>
            </a:r>
          </a:p>
        </p:txBody>
      </p:sp>
      <p:sp>
        <p:nvSpPr>
          <p:cNvPr id="19" name="TextBox 18"/>
          <p:cNvSpPr txBox="1"/>
          <p:nvPr/>
        </p:nvSpPr>
        <p:spPr>
          <a:xfrm>
            <a:off x="1577028" y="2352495"/>
            <a:ext cx="1986860" cy="246221"/>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lvl="0" algn="ctr">
              <a:defRPr/>
            </a:pPr>
            <a:r>
              <a:rPr lang="zh-CN" altLang="en-US" sz="1600" kern="0" dirty="0">
                <a:solidFill>
                  <a:sysClr val="window" lastClr="FFFFFF"/>
                </a:solidFill>
              </a:rPr>
              <a:t>长期性经营资产</a:t>
            </a:r>
          </a:p>
        </p:txBody>
      </p:sp>
      <p:sp>
        <p:nvSpPr>
          <p:cNvPr id="20" name="TextBox 19"/>
          <p:cNvSpPr txBox="1"/>
          <p:nvPr/>
        </p:nvSpPr>
        <p:spPr>
          <a:xfrm>
            <a:off x="1619672" y="3109415"/>
            <a:ext cx="1842844" cy="246221"/>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lvl="0" algn="ctr">
              <a:defRPr/>
            </a:pPr>
            <a:r>
              <a:rPr lang="zh-CN" altLang="en-US" sz="1600" kern="0" dirty="0">
                <a:solidFill>
                  <a:sysClr val="window" lastClr="FFFFFF"/>
                </a:solidFill>
              </a:rPr>
              <a:t>短期性经营资产</a:t>
            </a:r>
          </a:p>
        </p:txBody>
      </p:sp>
      <p:sp>
        <p:nvSpPr>
          <p:cNvPr id="21" name="TextBox 20"/>
          <p:cNvSpPr txBox="1"/>
          <p:nvPr/>
        </p:nvSpPr>
        <p:spPr>
          <a:xfrm>
            <a:off x="971600" y="3837697"/>
            <a:ext cx="3168352" cy="246221"/>
          </a:xfrm>
          <a:prstGeom prst="rect">
            <a:avLst/>
          </a:prstGeom>
          <a:noFill/>
        </p:spPr>
        <p:txBody>
          <a:bodyPr wrap="square" lIns="0" tIns="0" rIns="0" bIns="0" rtlCol="0">
            <a:spAutoFit/>
          </a:bodyPr>
          <a:lstStyle>
            <a:defPPr>
              <a:defRPr lang="zh-CN"/>
            </a:defPPr>
            <a:lvl1pPr>
              <a:defRPr sz="2000" b="1">
                <a:solidFill>
                  <a:schemeClr val="bg1"/>
                </a:solidFill>
                <a:latin typeface="微软雅黑" pitchFamily="34" charset="-122"/>
                <a:ea typeface="微软雅黑" pitchFamily="34" charset="-122"/>
              </a:defRPr>
            </a:lvl1pPr>
          </a:lstStyle>
          <a:p>
            <a:pPr lvl="0" algn="ctr">
              <a:defRPr/>
            </a:pPr>
            <a:r>
              <a:rPr lang="zh-CN" altLang="en-US" sz="1600" kern="0" dirty="0" smtClean="0">
                <a:solidFill>
                  <a:sysClr val="window" lastClr="FFFFFF"/>
                </a:solidFill>
              </a:rPr>
              <a:t>增值性好长期</a:t>
            </a:r>
            <a:r>
              <a:rPr lang="zh-CN" altLang="en-US" sz="1600" kern="0" dirty="0">
                <a:solidFill>
                  <a:sysClr val="window" lastClr="FFFFFF"/>
                </a:solidFill>
              </a:rPr>
              <a:t>投资</a:t>
            </a:r>
          </a:p>
        </p:txBody>
      </p:sp>
      <p:grpSp>
        <p:nvGrpSpPr>
          <p:cNvPr id="22" name="组合 21"/>
          <p:cNvGrpSpPr/>
          <p:nvPr/>
        </p:nvGrpSpPr>
        <p:grpSpPr>
          <a:xfrm>
            <a:off x="3363144" y="2140537"/>
            <a:ext cx="5062653" cy="648072"/>
            <a:chOff x="3363144" y="2140537"/>
            <a:chExt cx="5062653" cy="648072"/>
          </a:xfrm>
        </p:grpSpPr>
        <p:sp>
          <p:nvSpPr>
            <p:cNvPr id="23" name="矩形 17"/>
            <p:cNvSpPr/>
            <p:nvPr/>
          </p:nvSpPr>
          <p:spPr>
            <a:xfrm>
              <a:off x="3363144" y="214053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4" name="TextBox 23"/>
            <p:cNvSpPr txBox="1"/>
            <p:nvPr/>
          </p:nvSpPr>
          <p:spPr>
            <a:xfrm>
              <a:off x="3923928" y="2396959"/>
              <a:ext cx="4176464" cy="192360"/>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lvl="0">
                <a:defRPr/>
              </a:pPr>
              <a:r>
                <a:rPr lang="zh-CN" altLang="en-US" kern="0" dirty="0">
                  <a:solidFill>
                    <a:sysClr val="windowText" lastClr="000000">
                      <a:lumMod val="65000"/>
                      <a:lumOff val="35000"/>
                    </a:sysClr>
                  </a:solidFill>
                </a:rPr>
                <a:t>由</a:t>
              </a:r>
              <a:r>
                <a:rPr lang="en-US" altLang="zh-CN" kern="0" dirty="0">
                  <a:solidFill>
                    <a:sysClr val="windowText" lastClr="000000">
                      <a:lumMod val="65000"/>
                      <a:lumOff val="35000"/>
                    </a:sysClr>
                  </a:solidFill>
                </a:rPr>
                <a:t>XXXXX</a:t>
              </a:r>
              <a:r>
                <a:rPr lang="zh-CN" altLang="en-US" kern="0" dirty="0">
                  <a:solidFill>
                    <a:sysClr val="windowText" lastClr="000000">
                      <a:lumMod val="65000"/>
                      <a:lumOff val="35000"/>
                    </a:sysClr>
                  </a:solidFill>
                </a:rPr>
                <a:t>构成，共计</a:t>
              </a:r>
              <a:r>
                <a:rPr lang="en-US" altLang="zh-CN" kern="0" dirty="0">
                  <a:solidFill>
                    <a:sysClr val="windowText" lastClr="000000">
                      <a:lumMod val="65000"/>
                      <a:lumOff val="35000"/>
                    </a:sysClr>
                  </a:solidFill>
                </a:rPr>
                <a:t>5.61</a:t>
              </a:r>
              <a:r>
                <a:rPr lang="zh-CN" altLang="en-US" kern="0" dirty="0">
                  <a:solidFill>
                    <a:sysClr val="windowText" lastClr="000000">
                      <a:lumMod val="65000"/>
                      <a:lumOff val="35000"/>
                    </a:sysClr>
                  </a:solidFill>
                </a:rPr>
                <a:t>亿元，能提供长期的稳定的现金</a:t>
              </a:r>
              <a:r>
                <a:rPr lang="zh-CN" altLang="en-US" kern="0" dirty="0" smtClean="0">
                  <a:solidFill>
                    <a:sysClr val="windowText" lastClr="000000">
                      <a:lumMod val="65000"/>
                      <a:lumOff val="35000"/>
                    </a:sysClr>
                  </a:solidFill>
                </a:rPr>
                <a:t>流。</a:t>
              </a:r>
              <a:endParaRPr kumimoji="0" lang="en-US" altLang="zh-CN" sz="10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endParaRPr>
            </a:p>
          </p:txBody>
        </p:sp>
      </p:grpSp>
      <p:grpSp>
        <p:nvGrpSpPr>
          <p:cNvPr id="25" name="组合 24"/>
          <p:cNvGrpSpPr/>
          <p:nvPr/>
        </p:nvGrpSpPr>
        <p:grpSpPr>
          <a:xfrm>
            <a:off x="3363144" y="2897457"/>
            <a:ext cx="5062653" cy="648072"/>
            <a:chOff x="3363144" y="2897457"/>
            <a:chExt cx="5062653" cy="648072"/>
          </a:xfrm>
        </p:grpSpPr>
        <p:sp>
          <p:nvSpPr>
            <p:cNvPr id="26" name="矩形 17"/>
            <p:cNvSpPr/>
            <p:nvPr/>
          </p:nvSpPr>
          <p:spPr>
            <a:xfrm>
              <a:off x="3363144" y="289745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7" name="TextBox 26"/>
            <p:cNvSpPr txBox="1"/>
            <p:nvPr/>
          </p:nvSpPr>
          <p:spPr>
            <a:xfrm>
              <a:off x="3923928" y="3016805"/>
              <a:ext cx="4176464" cy="36715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lvl="0">
                <a:defRPr/>
              </a:pPr>
              <a:r>
                <a:rPr lang="zh-CN" altLang="en-US" kern="0" dirty="0">
                  <a:solidFill>
                    <a:sysClr val="windowText" lastClr="000000">
                      <a:lumMod val="65000"/>
                      <a:lumOff val="35000"/>
                    </a:sysClr>
                  </a:solidFill>
                </a:rPr>
                <a:t>短期性经营</a:t>
              </a:r>
              <a:r>
                <a:rPr lang="zh-CN" altLang="en-US" kern="0" dirty="0" smtClean="0">
                  <a:solidFill>
                    <a:sysClr val="windowText" lastClr="000000">
                      <a:lumMod val="65000"/>
                      <a:lumOff val="35000"/>
                    </a:sysClr>
                  </a:solidFill>
                </a:rPr>
                <a:t>资产由</a:t>
              </a:r>
              <a:r>
                <a:rPr lang="zh-CN" altLang="en-US" kern="0" dirty="0">
                  <a:solidFill>
                    <a:sysClr val="windowText" lastClr="000000">
                      <a:lumMod val="65000"/>
                      <a:lumOff val="35000"/>
                    </a:sysClr>
                  </a:solidFill>
                </a:rPr>
                <a:t>工程施工构成，共计</a:t>
              </a:r>
              <a:r>
                <a:rPr lang="en-US" altLang="zh-CN" kern="0" dirty="0">
                  <a:solidFill>
                    <a:sysClr val="windowText" lastClr="000000">
                      <a:lumMod val="65000"/>
                      <a:lumOff val="35000"/>
                    </a:sysClr>
                  </a:solidFill>
                </a:rPr>
                <a:t>6617</a:t>
              </a:r>
              <a:r>
                <a:rPr lang="zh-CN" altLang="en-US" kern="0" dirty="0">
                  <a:solidFill>
                    <a:sysClr val="windowText" lastClr="000000">
                      <a:lumMod val="65000"/>
                      <a:lumOff val="35000"/>
                    </a:sysClr>
                  </a:solidFill>
                </a:rPr>
                <a:t>万元，能在短期内转化为货币性资产并获得一定利润。</a:t>
              </a:r>
            </a:p>
          </p:txBody>
        </p:sp>
      </p:grpSp>
      <p:grpSp>
        <p:nvGrpSpPr>
          <p:cNvPr id="28" name="组合 27"/>
          <p:cNvGrpSpPr/>
          <p:nvPr/>
        </p:nvGrpSpPr>
        <p:grpSpPr>
          <a:xfrm>
            <a:off x="3363144" y="3654377"/>
            <a:ext cx="5062653" cy="648072"/>
            <a:chOff x="3363144" y="3654377"/>
            <a:chExt cx="5062653" cy="648072"/>
          </a:xfrm>
        </p:grpSpPr>
        <p:sp>
          <p:nvSpPr>
            <p:cNvPr id="29" name="矩形 17"/>
            <p:cNvSpPr/>
            <p:nvPr/>
          </p:nvSpPr>
          <p:spPr>
            <a:xfrm>
              <a:off x="3363144" y="365437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0" name="TextBox 29"/>
            <p:cNvSpPr txBox="1"/>
            <p:nvPr/>
          </p:nvSpPr>
          <p:spPr>
            <a:xfrm>
              <a:off x="3923928" y="3786425"/>
              <a:ext cx="4176464" cy="38472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lvl="0">
                <a:defRPr/>
              </a:pPr>
              <a:r>
                <a:rPr lang="zh-CN" altLang="en-US" kern="0" dirty="0">
                  <a:solidFill>
                    <a:sysClr val="windowText" lastClr="000000">
                      <a:lumMod val="65000"/>
                      <a:lumOff val="35000"/>
                    </a:sysClr>
                  </a:solidFill>
                </a:rPr>
                <a:t>由</a:t>
              </a:r>
              <a:r>
                <a:rPr lang="en-US" altLang="zh-CN" kern="0" dirty="0">
                  <a:solidFill>
                    <a:sysClr val="windowText" lastClr="000000">
                      <a:lumMod val="65000"/>
                      <a:lumOff val="35000"/>
                    </a:sysClr>
                  </a:solidFill>
                </a:rPr>
                <a:t>XXXX</a:t>
              </a:r>
              <a:r>
                <a:rPr lang="zh-CN" altLang="en-US" kern="0" dirty="0">
                  <a:solidFill>
                    <a:sysClr val="windowText" lastClr="000000">
                      <a:lumMod val="65000"/>
                      <a:lumOff val="35000"/>
                    </a:sysClr>
                  </a:solidFill>
                </a:rPr>
                <a:t>与</a:t>
              </a:r>
              <a:r>
                <a:rPr lang="en-US" altLang="zh-CN" kern="0" dirty="0">
                  <a:solidFill>
                    <a:sysClr val="windowText" lastClr="000000">
                      <a:lumMod val="65000"/>
                      <a:lumOff val="35000"/>
                    </a:sysClr>
                  </a:solidFill>
                </a:rPr>
                <a:t>XXXX</a:t>
              </a:r>
              <a:r>
                <a:rPr lang="zh-CN" altLang="en-US" kern="0" dirty="0">
                  <a:solidFill>
                    <a:sysClr val="windowText" lastClr="000000">
                      <a:lumMod val="65000"/>
                      <a:lumOff val="35000"/>
                    </a:sysClr>
                  </a:solidFill>
                </a:rPr>
                <a:t>的股权投资构成，共计</a:t>
              </a:r>
              <a:r>
                <a:rPr lang="en-US" altLang="zh-CN" kern="0" dirty="0">
                  <a:solidFill>
                    <a:sysClr val="windowText" lastClr="000000">
                      <a:lumMod val="65000"/>
                      <a:lumOff val="35000"/>
                    </a:sysClr>
                  </a:solidFill>
                </a:rPr>
                <a:t>3.08</a:t>
              </a:r>
              <a:r>
                <a:rPr lang="zh-CN" altLang="en-US" kern="0" dirty="0">
                  <a:solidFill>
                    <a:sysClr val="windowText" lastClr="000000">
                      <a:lumMod val="65000"/>
                      <a:lumOff val="35000"/>
                    </a:sysClr>
                  </a:solidFill>
                </a:rPr>
                <a:t>亿元，不仅有较好的投资回报，而且</a:t>
              </a:r>
              <a:r>
                <a:rPr lang="en-US" altLang="zh-CN" kern="0" dirty="0">
                  <a:solidFill>
                    <a:sysClr val="windowText" lastClr="000000">
                      <a:lumMod val="65000"/>
                      <a:lumOff val="35000"/>
                    </a:sysClr>
                  </a:solidFill>
                </a:rPr>
                <a:t>XXXX</a:t>
              </a:r>
              <a:r>
                <a:rPr lang="zh-CN" altLang="en-US" kern="0" dirty="0">
                  <a:solidFill>
                    <a:sysClr val="windowText" lastClr="000000">
                      <a:lumMod val="65000"/>
                      <a:lumOff val="35000"/>
                    </a:sysClr>
                  </a:solidFill>
                </a:rPr>
                <a:t>的股权对公司的发展具有重要</a:t>
              </a:r>
              <a:r>
                <a:rPr lang="zh-CN" altLang="en-US" kern="0" dirty="0" smtClean="0">
                  <a:solidFill>
                    <a:sysClr val="windowText" lastClr="000000">
                      <a:lumMod val="65000"/>
                      <a:lumOff val="35000"/>
                    </a:sysClr>
                  </a:solidFill>
                </a:rPr>
                <a:t>作用。</a:t>
              </a:r>
              <a:endParaRPr kumimoji="0" lang="en-US" altLang="zh-CN" sz="10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endParaRPr>
            </a:p>
          </p:txBody>
        </p:sp>
      </p:grpSp>
      <p:sp>
        <p:nvSpPr>
          <p:cNvPr id="31" name="标题 1"/>
          <p:cNvSpPr txBox="1">
            <a:spLocks/>
          </p:cNvSpPr>
          <p:nvPr/>
        </p:nvSpPr>
        <p:spPr bwMode="auto">
          <a:xfrm>
            <a:off x="899592" y="2210087"/>
            <a:ext cx="504056" cy="1513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91440" tIns="45720" rIns="91440" bIns="45720" numCol="1" anchor="ctr" anchorCtr="0" compatLnSpc="1">
            <a:prstTxWarp prst="textNoShape">
              <a:avLst/>
            </a:prstTxWarp>
          </a:bodyPr>
          <a:lstStyle>
            <a:lvl1pPr algn="l" rtl="0" fontAlgn="base">
              <a:spcBef>
                <a:spcPct val="0"/>
              </a:spcBef>
              <a:spcAft>
                <a:spcPct val="0"/>
              </a:spcAft>
              <a:defRPr sz="1600" b="0" kern="1200">
                <a:solidFill>
                  <a:schemeClr val="bg1"/>
                </a:solidFill>
                <a:latin typeface="微软雅黑" pitchFamily="34" charset="-122"/>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1" i="0" u="none" strike="noStrike" kern="1200" cap="none" spc="30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mj-cs"/>
              </a:rPr>
              <a:t>资产质量</a:t>
            </a:r>
            <a:endParaRPr kumimoji="0" lang="en-US" altLang="zh-CN" sz="2400" b="1" i="0" u="none" strike="noStrike" kern="1200" cap="none" spc="30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mj-cs"/>
            </a:endParaRPr>
          </a:p>
        </p:txBody>
      </p:sp>
    </p:spTree>
    <p:extLst>
      <p:ext uri="{BB962C8B-B14F-4D97-AF65-F5344CB8AC3E}">
        <p14:creationId xmlns:p14="http://schemas.microsoft.com/office/powerpoint/2010/main" val="521657069"/>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par>
                                <p:cTn id="13" presetID="2" presetClass="entr" presetSubtype="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1+#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4"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2" presetClass="entr" presetSubtype="8"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2500"/>
                            </p:stCondLst>
                            <p:childTnLst>
                              <p:par>
                                <p:cTn id="35" presetID="2" presetClass="entr" presetSubtype="4"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ppt_x"/>
                                          </p:val>
                                        </p:tav>
                                        <p:tav tm="100000">
                                          <p:val>
                                            <p:strVal val="#ppt_x"/>
                                          </p:val>
                                        </p:tav>
                                      </p:tavLst>
                                    </p:anim>
                                    <p:anim calcmode="lin" valueType="num">
                                      <p:cBhvr additive="base">
                                        <p:cTn id="42" dur="500" fill="hold"/>
                                        <p:tgtEl>
                                          <p:spTgt spid="19"/>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2" presetClass="entr" presetSubtype="8"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childTnLst>
                          </p:cTn>
                        </p:par>
                        <p:par>
                          <p:cTn id="47" fill="hold">
                            <p:stCondLst>
                              <p:cond delay="3500"/>
                            </p:stCondLst>
                            <p:childTnLst>
                              <p:par>
                                <p:cTn id="48" presetID="2" presetClass="entr" presetSubtype="4"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ppt_x"/>
                                          </p:val>
                                        </p:tav>
                                        <p:tav tm="100000">
                                          <p:val>
                                            <p:strVal val="#ppt_x"/>
                                          </p:val>
                                        </p:tav>
                                      </p:tavLst>
                                    </p:anim>
                                    <p:anim calcmode="lin" valueType="num">
                                      <p:cBhvr additive="base">
                                        <p:cTn id="51" dur="500" fill="hold"/>
                                        <p:tgtEl>
                                          <p:spTgt spid="9"/>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additive="base">
                                        <p:cTn id="54" dur="500" fill="hold"/>
                                        <p:tgtEl>
                                          <p:spTgt spid="20"/>
                                        </p:tgtEl>
                                        <p:attrNameLst>
                                          <p:attrName>ppt_x</p:attrName>
                                        </p:attrNameLst>
                                      </p:cBhvr>
                                      <p:tavLst>
                                        <p:tav tm="0">
                                          <p:val>
                                            <p:strVal val="#ppt_x"/>
                                          </p:val>
                                        </p:tav>
                                        <p:tav tm="100000">
                                          <p:val>
                                            <p:strVal val="#ppt_x"/>
                                          </p:val>
                                        </p:tav>
                                      </p:tavLst>
                                    </p:anim>
                                    <p:anim calcmode="lin" valueType="num">
                                      <p:cBhvr additive="base">
                                        <p:cTn id="55" dur="500" fill="hold"/>
                                        <p:tgtEl>
                                          <p:spTgt spid="20"/>
                                        </p:tgtEl>
                                        <p:attrNameLst>
                                          <p:attrName>ppt_y</p:attrName>
                                        </p:attrNameLst>
                                      </p:cBhvr>
                                      <p:tavLst>
                                        <p:tav tm="0">
                                          <p:val>
                                            <p:strVal val="1+#ppt_h/2"/>
                                          </p:val>
                                        </p:tav>
                                        <p:tav tm="100000">
                                          <p:val>
                                            <p:strVal val="#ppt_y"/>
                                          </p:val>
                                        </p:tav>
                                      </p:tavLst>
                                    </p:anim>
                                  </p:childTnLst>
                                </p:cTn>
                              </p:par>
                            </p:childTnLst>
                          </p:cTn>
                        </p:par>
                        <p:par>
                          <p:cTn id="56" fill="hold">
                            <p:stCondLst>
                              <p:cond delay="4000"/>
                            </p:stCondLst>
                            <p:childTnLst>
                              <p:par>
                                <p:cTn id="57" presetID="22" presetClass="entr" presetSubtype="8"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500"/>
                                        <p:tgtEl>
                                          <p:spTgt spid="25"/>
                                        </p:tgtEl>
                                      </p:cBhvr>
                                    </p:animEffect>
                                  </p:childTnLst>
                                </p:cTn>
                              </p:par>
                            </p:childTnLst>
                          </p:cTn>
                        </p:par>
                        <p:par>
                          <p:cTn id="60" fill="hold">
                            <p:stCondLst>
                              <p:cond delay="4500"/>
                            </p:stCondLst>
                            <p:childTnLst>
                              <p:par>
                                <p:cTn id="61" presetID="2" presetClass="entr" presetSubtype="4" fill="hold" grpId="0" nodeType="after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500" fill="hold"/>
                                        <p:tgtEl>
                                          <p:spTgt spid="10"/>
                                        </p:tgtEl>
                                        <p:attrNameLst>
                                          <p:attrName>ppt_x</p:attrName>
                                        </p:attrNameLst>
                                      </p:cBhvr>
                                      <p:tavLst>
                                        <p:tav tm="0">
                                          <p:val>
                                            <p:strVal val="#ppt_x"/>
                                          </p:val>
                                        </p:tav>
                                        <p:tav tm="100000">
                                          <p:val>
                                            <p:strVal val="#ppt_x"/>
                                          </p:val>
                                        </p:tav>
                                      </p:tavLst>
                                    </p:anim>
                                    <p:anim calcmode="lin" valueType="num">
                                      <p:cBhvr additive="base">
                                        <p:cTn id="64" dur="500" fill="hold"/>
                                        <p:tgtEl>
                                          <p:spTgt spid="1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fill="hold"/>
                                        <p:tgtEl>
                                          <p:spTgt spid="21"/>
                                        </p:tgtEl>
                                        <p:attrNameLst>
                                          <p:attrName>ppt_x</p:attrName>
                                        </p:attrNameLst>
                                      </p:cBhvr>
                                      <p:tavLst>
                                        <p:tav tm="0">
                                          <p:val>
                                            <p:strVal val="#ppt_x"/>
                                          </p:val>
                                        </p:tav>
                                        <p:tav tm="100000">
                                          <p:val>
                                            <p:strVal val="#ppt_x"/>
                                          </p:val>
                                        </p:tav>
                                      </p:tavLst>
                                    </p:anim>
                                    <p:anim calcmode="lin" valueType="num">
                                      <p:cBhvr additive="base">
                                        <p:cTn id="68" dur="500" fill="hold"/>
                                        <p:tgtEl>
                                          <p:spTgt spid="21"/>
                                        </p:tgtEl>
                                        <p:attrNameLst>
                                          <p:attrName>ppt_y</p:attrName>
                                        </p:attrNameLst>
                                      </p:cBhvr>
                                      <p:tavLst>
                                        <p:tav tm="0">
                                          <p:val>
                                            <p:strVal val="1+#ppt_h/2"/>
                                          </p:val>
                                        </p:tav>
                                        <p:tav tm="100000">
                                          <p:val>
                                            <p:strVal val="#ppt_y"/>
                                          </p:val>
                                        </p:tav>
                                      </p:tavLst>
                                    </p:anim>
                                  </p:childTnLst>
                                </p:cTn>
                              </p:par>
                            </p:childTnLst>
                          </p:cTn>
                        </p:par>
                        <p:par>
                          <p:cTn id="69" fill="hold">
                            <p:stCondLst>
                              <p:cond delay="5000"/>
                            </p:stCondLst>
                            <p:childTnLst>
                              <p:par>
                                <p:cTn id="70" presetID="22" presetClass="entr" presetSubtype="8" fill="hold" nodeType="after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ipe(left)">
                                      <p:cBhvr>
                                        <p:cTn id="7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animBg="1"/>
      <p:bldP spid="9" grpId="0" animBg="1"/>
      <p:bldP spid="10" grpId="0" animBg="1"/>
      <p:bldP spid="14" grpId="0"/>
      <p:bldP spid="19" grpId="0"/>
      <p:bldP spid="20" grpId="0"/>
      <p:bldP spid="21" grpId="0"/>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83568" y="44946"/>
            <a:ext cx="1523476"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负债情况</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5" name="椭圆 1"/>
          <p:cNvSpPr>
            <a:spLocks noChangeArrowheads="1"/>
          </p:cNvSpPr>
          <p:nvPr/>
        </p:nvSpPr>
        <p:spPr bwMode="auto">
          <a:xfrm>
            <a:off x="1008063" y="1347614"/>
            <a:ext cx="1751012"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0070C0"/>
          </a:solid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chemeClr val="bg1"/>
              </a:solidFill>
              <a:effectLst/>
              <a:uLnTx/>
              <a:uFillTx/>
              <a:sym typeface="宋体" pitchFamily="2" charset="-122"/>
            </a:endParaRPr>
          </a:p>
        </p:txBody>
      </p:sp>
      <p:sp>
        <p:nvSpPr>
          <p:cNvPr id="36" name="椭圆 1"/>
          <p:cNvSpPr>
            <a:spLocks noChangeArrowheads="1"/>
          </p:cNvSpPr>
          <p:nvPr/>
        </p:nvSpPr>
        <p:spPr bwMode="auto">
          <a:xfrm>
            <a:off x="2759075" y="1363489"/>
            <a:ext cx="1752600"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00B0F0"/>
          </a:solid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chemeClr val="bg1"/>
              </a:solidFill>
              <a:effectLst/>
              <a:uLnTx/>
              <a:uFillTx/>
              <a:sym typeface="宋体" pitchFamily="2" charset="-122"/>
            </a:endParaRPr>
          </a:p>
        </p:txBody>
      </p:sp>
      <p:sp>
        <p:nvSpPr>
          <p:cNvPr id="37" name="TextBox 14"/>
          <p:cNvSpPr>
            <a:spLocks noChangeArrowheads="1"/>
          </p:cNvSpPr>
          <p:nvPr/>
        </p:nvSpPr>
        <p:spPr bwMode="auto">
          <a:xfrm>
            <a:off x="1619250" y="1358726"/>
            <a:ext cx="6985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a:ln>
                  <a:noFill/>
                </a:ln>
                <a:solidFill>
                  <a:schemeClr val="bg1"/>
                </a:solidFill>
                <a:effectLst/>
                <a:uLnTx/>
                <a:uFillTx/>
                <a:latin typeface="微软雅黑"/>
                <a:ea typeface="微软雅黑"/>
                <a:sym typeface="方正兰亭粗黑_GBK" charset="-122"/>
              </a:rPr>
              <a:t>01</a:t>
            </a:r>
          </a:p>
        </p:txBody>
      </p:sp>
      <p:sp>
        <p:nvSpPr>
          <p:cNvPr id="38" name="TextBox 15"/>
          <p:cNvSpPr>
            <a:spLocks noChangeArrowheads="1"/>
          </p:cNvSpPr>
          <p:nvPr/>
        </p:nvSpPr>
        <p:spPr bwMode="auto">
          <a:xfrm>
            <a:off x="3275856" y="1358726"/>
            <a:ext cx="7143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a:ln>
                  <a:noFill/>
                </a:ln>
                <a:solidFill>
                  <a:schemeClr val="bg1"/>
                </a:solidFill>
                <a:effectLst/>
                <a:uLnTx/>
                <a:uFillTx/>
                <a:latin typeface="微软雅黑"/>
                <a:ea typeface="微软雅黑"/>
                <a:sym typeface="方正兰亭粗黑_GBK" charset="-122"/>
              </a:rPr>
              <a:t>02</a:t>
            </a:r>
          </a:p>
        </p:txBody>
      </p:sp>
      <p:sp>
        <p:nvSpPr>
          <p:cNvPr id="39" name="直接连接符 38"/>
          <p:cNvSpPr>
            <a:spLocks noChangeShapeType="1"/>
          </p:cNvSpPr>
          <p:nvPr/>
        </p:nvSpPr>
        <p:spPr bwMode="auto">
          <a:xfrm>
            <a:off x="1223963" y="1942926"/>
            <a:ext cx="1285875" cy="1588"/>
          </a:xfrm>
          <a:prstGeom prst="line">
            <a:avLst/>
          </a:prstGeom>
          <a:noFill/>
          <a:ln w="9525" cap="flat" cmpd="sng">
            <a:solidFill>
              <a:sysClr val="window" lastClr="FFFFFF"/>
            </a:solidFill>
            <a:prstDash val="dash"/>
            <a:bevel/>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微软雅黑"/>
              <a:ea typeface="微软雅黑"/>
            </a:endParaRPr>
          </a:p>
        </p:txBody>
      </p:sp>
      <p:sp>
        <p:nvSpPr>
          <p:cNvPr id="40" name="直接连接符 39"/>
          <p:cNvSpPr>
            <a:spLocks noChangeShapeType="1"/>
          </p:cNvSpPr>
          <p:nvPr/>
        </p:nvSpPr>
        <p:spPr bwMode="auto">
          <a:xfrm>
            <a:off x="2992438" y="1942926"/>
            <a:ext cx="1285875" cy="1588"/>
          </a:xfrm>
          <a:prstGeom prst="line">
            <a:avLst/>
          </a:prstGeom>
          <a:noFill/>
          <a:ln w="9525" cap="flat" cmpd="sng">
            <a:solidFill>
              <a:sysClr val="window" lastClr="FFFFFF"/>
            </a:solidFill>
            <a:prstDash val="dash"/>
            <a:bevel/>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微软雅黑"/>
              <a:ea typeface="微软雅黑"/>
            </a:endParaRPr>
          </a:p>
        </p:txBody>
      </p:sp>
      <p:sp>
        <p:nvSpPr>
          <p:cNvPr id="41" name="TextBox 22"/>
          <p:cNvSpPr>
            <a:spLocks noChangeArrowheads="1"/>
          </p:cNvSpPr>
          <p:nvPr/>
        </p:nvSpPr>
        <p:spPr bwMode="auto">
          <a:xfrm>
            <a:off x="1239987" y="2060401"/>
            <a:ext cx="1747837"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eaLnBrk="1" fontAlgn="auto" latinLnBrk="0" hangingPunct="1">
              <a:lnSpc>
                <a:spcPct val="125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chemeClr val="bg1"/>
                </a:solidFill>
                <a:effectLst/>
                <a:uLnTx/>
                <a:uFillTx/>
                <a:latin typeface="微软雅黑"/>
                <a:ea typeface="微软雅黑"/>
                <a:sym typeface="微软雅黑" pitchFamily="34" charset="-122"/>
              </a:rPr>
              <a:t>点此输入标题</a:t>
            </a:r>
          </a:p>
        </p:txBody>
      </p:sp>
      <p:sp>
        <p:nvSpPr>
          <p:cNvPr id="42" name="TextBox 23"/>
          <p:cNvSpPr>
            <a:spLocks noChangeArrowheads="1"/>
          </p:cNvSpPr>
          <p:nvPr/>
        </p:nvSpPr>
        <p:spPr bwMode="auto">
          <a:xfrm>
            <a:off x="1312987" y="2406476"/>
            <a:ext cx="1314797"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50000"/>
              </a:lnSpc>
              <a:spcBef>
                <a:spcPct val="20000"/>
              </a:spcBef>
              <a:defRPr/>
            </a:pPr>
            <a:r>
              <a:rPr lang="zh-CN" altLang="en-US" sz="900" dirty="0">
                <a:solidFill>
                  <a:schemeClr val="bg1"/>
                </a:solidFill>
                <a:latin typeface="微软雅黑"/>
                <a:ea typeface="微软雅黑"/>
              </a:rPr>
              <a:t>此处添加详细文本描述，建议与标题相关并符合整体语言</a:t>
            </a:r>
            <a:r>
              <a:rPr lang="zh-CN" altLang="en-US" sz="900" dirty="0" smtClean="0">
                <a:solidFill>
                  <a:schemeClr val="bg1"/>
                </a:solidFill>
                <a:latin typeface="微软雅黑"/>
                <a:ea typeface="微软雅黑"/>
              </a:rPr>
              <a:t>风格</a:t>
            </a:r>
            <a:r>
              <a:rPr lang="zh-CN" altLang="en-US" sz="900" dirty="0">
                <a:solidFill>
                  <a:schemeClr val="bg1"/>
                </a:solidFill>
                <a:latin typeface="微软雅黑"/>
                <a:ea typeface="微软雅黑"/>
              </a:rPr>
              <a:t>。</a:t>
            </a:r>
          </a:p>
        </p:txBody>
      </p:sp>
      <p:sp>
        <p:nvSpPr>
          <p:cNvPr id="43" name="TextBox 24"/>
          <p:cNvSpPr>
            <a:spLocks noChangeArrowheads="1"/>
          </p:cNvSpPr>
          <p:nvPr/>
        </p:nvSpPr>
        <p:spPr bwMode="auto">
          <a:xfrm>
            <a:off x="2847975" y="2060401"/>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eaLnBrk="1" fontAlgn="auto" latinLnBrk="0" hangingPunct="1">
              <a:lnSpc>
                <a:spcPct val="125000"/>
              </a:lnSpc>
              <a:spcBef>
                <a:spcPts val="0"/>
              </a:spcBef>
              <a:spcAft>
                <a:spcPts val="0"/>
              </a:spcAft>
              <a:buClrTx/>
              <a:buSzTx/>
              <a:buFontTx/>
              <a:buNone/>
              <a:tabLst/>
              <a:defRPr/>
            </a:pPr>
            <a:r>
              <a:rPr kumimoji="0" lang="zh-CN" altLang="en-US" sz="1700" b="1" i="0" u="none" strike="noStrike" kern="0" cap="none" spc="0" normalizeH="0" baseline="0" noProof="0" dirty="0">
                <a:ln>
                  <a:noFill/>
                </a:ln>
                <a:solidFill>
                  <a:schemeClr val="bg1"/>
                </a:solidFill>
                <a:effectLst/>
                <a:uLnTx/>
                <a:uFillTx/>
                <a:latin typeface="微软雅黑"/>
                <a:ea typeface="微软雅黑"/>
                <a:sym typeface="微软雅黑" pitchFamily="34" charset="-122"/>
              </a:rPr>
              <a:t>点此输入标题</a:t>
            </a:r>
          </a:p>
        </p:txBody>
      </p:sp>
      <p:sp>
        <p:nvSpPr>
          <p:cNvPr id="44" name="TextBox 25"/>
          <p:cNvSpPr>
            <a:spLocks noChangeArrowheads="1"/>
          </p:cNvSpPr>
          <p:nvPr/>
        </p:nvSpPr>
        <p:spPr bwMode="auto">
          <a:xfrm>
            <a:off x="3060576" y="2406476"/>
            <a:ext cx="1295400"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50000"/>
              </a:lnSpc>
              <a:spcBef>
                <a:spcPct val="20000"/>
              </a:spcBef>
              <a:defRPr/>
            </a:pPr>
            <a:r>
              <a:rPr lang="zh-CN" altLang="en-US" sz="900" dirty="0">
                <a:solidFill>
                  <a:schemeClr val="bg1"/>
                </a:solidFill>
                <a:latin typeface="微软雅黑"/>
                <a:ea typeface="微软雅黑"/>
              </a:rPr>
              <a:t>此处添加详细文本描述，建议与标题相关并符合整体语言风格。</a:t>
            </a:r>
          </a:p>
        </p:txBody>
      </p:sp>
      <p:grpSp>
        <p:nvGrpSpPr>
          <p:cNvPr id="45" name="Group 22"/>
          <p:cNvGrpSpPr>
            <a:grpSpLocks/>
          </p:cNvGrpSpPr>
          <p:nvPr/>
        </p:nvGrpSpPr>
        <p:grpSpPr bwMode="auto">
          <a:xfrm>
            <a:off x="1077541" y="3887386"/>
            <a:ext cx="993730" cy="377429"/>
            <a:chOff x="0" y="0"/>
            <a:chExt cx="1323127" cy="504056"/>
          </a:xfrm>
        </p:grpSpPr>
        <p:sp>
          <p:nvSpPr>
            <p:cNvPr id="46" name="矩形 46"/>
            <p:cNvSpPr>
              <a:spLocks noChangeArrowheads="1"/>
            </p:cNvSpPr>
            <p:nvPr/>
          </p:nvSpPr>
          <p:spPr bwMode="auto">
            <a:xfrm>
              <a:off x="0" y="0"/>
              <a:ext cx="1323127" cy="504056"/>
            </a:xfrm>
            <a:prstGeom prst="rect">
              <a:avLst/>
            </a:prstGeom>
            <a:solidFill>
              <a:srgbClr val="0070C0"/>
            </a:solid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sym typeface="宋体" pitchFamily="2" charset="-122"/>
              </a:endParaRPr>
            </a:p>
          </p:txBody>
        </p:sp>
        <p:sp>
          <p:nvSpPr>
            <p:cNvPr id="47" name="文本框 47"/>
            <p:cNvSpPr>
              <a:spLocks noChangeArrowheads="1"/>
            </p:cNvSpPr>
            <p:nvPr/>
          </p:nvSpPr>
          <p:spPr bwMode="auto">
            <a:xfrm>
              <a:off x="49322" y="36233"/>
              <a:ext cx="1271353" cy="431586"/>
            </a:xfrm>
            <a:prstGeom prst="rect">
              <a:avLst/>
            </a:prstGeom>
            <a:no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400" kern="0" dirty="0" smtClean="0">
                  <a:solidFill>
                    <a:schemeClr val="bg1"/>
                  </a:solidFill>
                  <a:latin typeface="微软雅黑" pitchFamily="34" charset="-122"/>
                  <a:ea typeface="微软雅黑" pitchFamily="34" charset="-122"/>
                  <a:sym typeface="方正兰亭细黑_GBK" charset="-122"/>
                </a:rPr>
                <a:t>补充说明</a:t>
              </a:r>
              <a:endPar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sym typeface="方正兰亭细黑_GBK" charset="-122"/>
              </a:endParaRPr>
            </a:p>
          </p:txBody>
        </p:sp>
      </p:grpSp>
      <p:sp>
        <p:nvSpPr>
          <p:cNvPr id="48" name="矩形 60"/>
          <p:cNvSpPr>
            <a:spLocks noChangeArrowheads="1"/>
          </p:cNvSpPr>
          <p:nvPr/>
        </p:nvSpPr>
        <p:spPr bwMode="auto">
          <a:xfrm>
            <a:off x="2123728" y="3850075"/>
            <a:ext cx="6318746" cy="44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latin typeface="微软雅黑" pitchFamily="34" charset="-122"/>
                <a:ea typeface="微软雅黑" pitchFamily="34" charset="-122"/>
              </a:rPr>
              <a:t>截至</a:t>
            </a:r>
            <a:r>
              <a:rPr lang="en-US" altLang="zh-CN" sz="1000" dirty="0">
                <a:latin typeface="微软雅黑" pitchFamily="34" charset="-122"/>
                <a:ea typeface="微软雅黑" pitchFamily="34" charset="-122"/>
              </a:rPr>
              <a:t>2011</a:t>
            </a:r>
            <a:r>
              <a:rPr lang="zh-CN" altLang="en-US" sz="1000" dirty="0">
                <a:latin typeface="微软雅黑" pitchFamily="34" charset="-122"/>
                <a:ea typeface="微软雅黑" pitchFamily="34" charset="-122"/>
              </a:rPr>
              <a:t>年</a:t>
            </a:r>
            <a:r>
              <a:rPr lang="en-US" altLang="zh-CN" sz="1000" dirty="0">
                <a:latin typeface="微软雅黑" pitchFamily="34" charset="-122"/>
                <a:ea typeface="微软雅黑" pitchFamily="34" charset="-122"/>
              </a:rPr>
              <a:t>3</a:t>
            </a:r>
            <a:r>
              <a:rPr lang="zh-CN" altLang="en-US" sz="1000" dirty="0">
                <a:latin typeface="微软雅黑" pitchFamily="34" charset="-122"/>
                <a:ea typeface="微软雅黑" pitchFamily="34" charset="-122"/>
              </a:rPr>
              <a:t>月</a:t>
            </a:r>
            <a:r>
              <a:rPr lang="en-US" altLang="zh-CN" sz="1000" dirty="0">
                <a:latin typeface="微软雅黑" pitchFamily="34" charset="-122"/>
                <a:ea typeface="微软雅黑" pitchFamily="34" charset="-122"/>
              </a:rPr>
              <a:t>31</a:t>
            </a:r>
            <a:r>
              <a:rPr lang="zh-CN" altLang="en-US" sz="1000" dirty="0">
                <a:latin typeface="微软雅黑" pitchFamily="34" charset="-122"/>
                <a:ea typeface="微软雅黑" pitchFamily="34" charset="-122"/>
              </a:rPr>
              <a:t>日，公司负债总额</a:t>
            </a:r>
            <a:r>
              <a:rPr lang="en-US" altLang="zh-CN" sz="1000" dirty="0">
                <a:latin typeface="微软雅黑" pitchFamily="34" charset="-122"/>
                <a:ea typeface="微软雅黑" pitchFamily="34" charset="-122"/>
              </a:rPr>
              <a:t>10.36</a:t>
            </a:r>
            <a:r>
              <a:rPr lang="zh-CN" altLang="en-US" sz="1000" dirty="0">
                <a:latin typeface="微软雅黑" pitchFamily="34" charset="-122"/>
                <a:ea typeface="微软雅黑" pitchFamily="34" charset="-122"/>
              </a:rPr>
              <a:t>亿元，主要构成为：短期借款</a:t>
            </a:r>
            <a:r>
              <a:rPr lang="en-US" altLang="zh-CN" sz="1000" dirty="0">
                <a:latin typeface="微软雅黑" pitchFamily="34" charset="-122"/>
                <a:ea typeface="微软雅黑" pitchFamily="34" charset="-122"/>
              </a:rPr>
              <a:t>(</a:t>
            </a:r>
            <a:r>
              <a:rPr lang="zh-CN" altLang="en-US" sz="1000" dirty="0">
                <a:latin typeface="微软雅黑" pitchFamily="34" charset="-122"/>
                <a:ea typeface="微软雅黑" pitchFamily="34" charset="-122"/>
              </a:rPr>
              <a:t>含本年到期的长期借款</a:t>
            </a:r>
            <a:r>
              <a:rPr lang="en-US" altLang="zh-CN" sz="1000" dirty="0">
                <a:latin typeface="微软雅黑" pitchFamily="34" charset="-122"/>
                <a:ea typeface="微软雅黑" pitchFamily="34" charset="-122"/>
              </a:rPr>
              <a:t>)9.6</a:t>
            </a:r>
            <a:r>
              <a:rPr lang="zh-CN" altLang="en-US" sz="1000" dirty="0">
                <a:latin typeface="微软雅黑" pitchFamily="34" charset="-122"/>
                <a:ea typeface="微软雅黑" pitchFamily="34" charset="-122"/>
              </a:rPr>
              <a:t>亿元，长期借款</a:t>
            </a:r>
            <a:r>
              <a:rPr lang="en-US" altLang="zh-CN" sz="1000" dirty="0">
                <a:latin typeface="微软雅黑" pitchFamily="34" charset="-122"/>
                <a:ea typeface="微软雅黑" pitchFamily="34" charset="-122"/>
              </a:rPr>
              <a:t>5500</a:t>
            </a:r>
            <a:r>
              <a:rPr lang="zh-CN" altLang="en-US" sz="1000" dirty="0">
                <a:latin typeface="微软雅黑" pitchFamily="34" charset="-122"/>
                <a:ea typeface="微软雅黑" pitchFamily="34" charset="-122"/>
              </a:rPr>
              <a:t>万元，应付账款</a:t>
            </a:r>
            <a:r>
              <a:rPr lang="en-US" altLang="zh-CN" sz="1000" dirty="0">
                <a:latin typeface="微软雅黑" pitchFamily="34" charset="-122"/>
                <a:ea typeface="微软雅黑" pitchFamily="34" charset="-122"/>
              </a:rPr>
              <a:t>707</a:t>
            </a:r>
            <a:r>
              <a:rPr lang="zh-CN" altLang="en-US" sz="1000" dirty="0">
                <a:latin typeface="微软雅黑" pitchFamily="34" charset="-122"/>
                <a:ea typeface="微软雅黑" pitchFamily="34" charset="-122"/>
              </a:rPr>
              <a:t>万元，应交税费</a:t>
            </a:r>
            <a:r>
              <a:rPr lang="en-US" altLang="zh-CN" sz="1000" dirty="0">
                <a:latin typeface="微软雅黑" pitchFamily="34" charset="-122"/>
                <a:ea typeface="微软雅黑" pitchFamily="34" charset="-122"/>
              </a:rPr>
              <a:t>51</a:t>
            </a:r>
            <a:r>
              <a:rPr lang="zh-CN" altLang="en-US" sz="1000" dirty="0">
                <a:latin typeface="微软雅黑" pitchFamily="34" charset="-122"/>
                <a:ea typeface="微软雅黑" pitchFamily="34" charset="-122"/>
              </a:rPr>
              <a:t>万元。</a:t>
            </a:r>
          </a:p>
        </p:txBody>
      </p:sp>
      <p:sp>
        <p:nvSpPr>
          <p:cNvPr id="49" name="椭圆 1"/>
          <p:cNvSpPr>
            <a:spLocks noChangeArrowheads="1"/>
          </p:cNvSpPr>
          <p:nvPr/>
        </p:nvSpPr>
        <p:spPr bwMode="auto">
          <a:xfrm>
            <a:off x="4511675" y="1363489"/>
            <a:ext cx="1751013"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0070C0"/>
          </a:solid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chemeClr val="bg1"/>
              </a:solidFill>
              <a:effectLst/>
              <a:uLnTx/>
              <a:uFillTx/>
              <a:sym typeface="宋体" pitchFamily="2" charset="-122"/>
            </a:endParaRPr>
          </a:p>
        </p:txBody>
      </p:sp>
      <p:sp>
        <p:nvSpPr>
          <p:cNvPr id="50" name="TextBox 16"/>
          <p:cNvSpPr>
            <a:spLocks noChangeArrowheads="1"/>
          </p:cNvSpPr>
          <p:nvPr/>
        </p:nvSpPr>
        <p:spPr bwMode="auto">
          <a:xfrm>
            <a:off x="5111750" y="1358726"/>
            <a:ext cx="7159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a:ln>
                  <a:noFill/>
                </a:ln>
                <a:solidFill>
                  <a:schemeClr val="bg1"/>
                </a:solidFill>
                <a:effectLst/>
                <a:uLnTx/>
                <a:uFillTx/>
                <a:latin typeface="微软雅黑"/>
                <a:ea typeface="微软雅黑"/>
                <a:sym typeface="方正兰亭粗黑_GBK" charset="-122"/>
              </a:rPr>
              <a:t>03</a:t>
            </a:r>
          </a:p>
        </p:txBody>
      </p:sp>
      <p:sp>
        <p:nvSpPr>
          <p:cNvPr id="51" name="直接连接符 20"/>
          <p:cNvSpPr>
            <a:spLocks noChangeShapeType="1"/>
          </p:cNvSpPr>
          <p:nvPr/>
        </p:nvSpPr>
        <p:spPr bwMode="auto">
          <a:xfrm>
            <a:off x="4743450" y="1942926"/>
            <a:ext cx="1285875" cy="1588"/>
          </a:xfrm>
          <a:prstGeom prst="line">
            <a:avLst/>
          </a:prstGeom>
          <a:noFill/>
          <a:ln w="9525" cap="flat" cmpd="sng">
            <a:solidFill>
              <a:sysClr val="window" lastClr="FFFFFF"/>
            </a:solidFill>
            <a:prstDash val="dash"/>
            <a:bevel/>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微软雅黑"/>
              <a:ea typeface="微软雅黑"/>
            </a:endParaRPr>
          </a:p>
        </p:txBody>
      </p:sp>
      <p:sp>
        <p:nvSpPr>
          <p:cNvPr id="52" name="TextBox 26"/>
          <p:cNvSpPr>
            <a:spLocks noChangeArrowheads="1"/>
          </p:cNvSpPr>
          <p:nvPr/>
        </p:nvSpPr>
        <p:spPr bwMode="auto">
          <a:xfrm>
            <a:off x="4768379" y="2060401"/>
            <a:ext cx="1747837"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eaLnBrk="1" fontAlgn="auto" latinLnBrk="0" hangingPunct="1">
              <a:lnSpc>
                <a:spcPct val="125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chemeClr val="bg1"/>
                </a:solidFill>
                <a:effectLst/>
                <a:uLnTx/>
                <a:uFillTx/>
                <a:latin typeface="微软雅黑"/>
                <a:ea typeface="微软雅黑"/>
                <a:sym typeface="微软雅黑" pitchFamily="34" charset="-122"/>
              </a:rPr>
              <a:t>点此输入标题</a:t>
            </a:r>
          </a:p>
        </p:txBody>
      </p:sp>
      <p:sp>
        <p:nvSpPr>
          <p:cNvPr id="53" name="TextBox 27"/>
          <p:cNvSpPr>
            <a:spLocks noChangeArrowheads="1"/>
          </p:cNvSpPr>
          <p:nvPr/>
        </p:nvSpPr>
        <p:spPr bwMode="auto">
          <a:xfrm>
            <a:off x="4826422" y="2406476"/>
            <a:ext cx="1257746"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50000"/>
              </a:lnSpc>
              <a:spcBef>
                <a:spcPct val="20000"/>
              </a:spcBef>
              <a:defRPr/>
            </a:pPr>
            <a:r>
              <a:rPr lang="zh-CN" altLang="en-US" sz="900" dirty="0">
                <a:solidFill>
                  <a:schemeClr val="bg1"/>
                </a:solidFill>
                <a:latin typeface="微软雅黑"/>
                <a:ea typeface="微软雅黑"/>
              </a:rPr>
              <a:t>此处添加详细文本描述，建议与标题相关并符合整体语言风格。</a:t>
            </a:r>
          </a:p>
        </p:txBody>
      </p:sp>
      <p:sp>
        <p:nvSpPr>
          <p:cNvPr id="54" name="椭圆 11"/>
          <p:cNvSpPr>
            <a:spLocks noChangeArrowheads="1"/>
          </p:cNvSpPr>
          <p:nvPr/>
        </p:nvSpPr>
        <p:spPr bwMode="auto">
          <a:xfrm>
            <a:off x="6264275" y="1363489"/>
            <a:ext cx="1873250" cy="1871662"/>
          </a:xfrm>
          <a:prstGeom prst="ellipse">
            <a:avLst/>
          </a:prstGeom>
          <a:solidFill>
            <a:srgbClr val="00B0F0"/>
          </a:solid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chemeClr val="bg1"/>
              </a:solidFill>
              <a:effectLst/>
              <a:uLnTx/>
              <a:uFillTx/>
              <a:sym typeface="宋体" pitchFamily="2" charset="-122"/>
            </a:endParaRPr>
          </a:p>
        </p:txBody>
      </p:sp>
      <p:sp>
        <p:nvSpPr>
          <p:cNvPr id="55" name="TextBox 17"/>
          <p:cNvSpPr>
            <a:spLocks noChangeArrowheads="1"/>
          </p:cNvSpPr>
          <p:nvPr/>
        </p:nvSpPr>
        <p:spPr bwMode="auto">
          <a:xfrm>
            <a:off x="6804248" y="1358726"/>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a:ln>
                  <a:noFill/>
                </a:ln>
                <a:solidFill>
                  <a:schemeClr val="bg1"/>
                </a:solidFill>
                <a:effectLst/>
                <a:uLnTx/>
                <a:uFillTx/>
                <a:latin typeface="微软雅黑"/>
                <a:ea typeface="微软雅黑"/>
                <a:sym typeface="方正兰亭粗黑_GBK" charset="-122"/>
              </a:rPr>
              <a:t>04</a:t>
            </a:r>
          </a:p>
        </p:txBody>
      </p:sp>
      <p:sp>
        <p:nvSpPr>
          <p:cNvPr id="56" name="直接连接符 21"/>
          <p:cNvSpPr>
            <a:spLocks noChangeShapeType="1"/>
          </p:cNvSpPr>
          <p:nvPr/>
        </p:nvSpPr>
        <p:spPr bwMode="auto">
          <a:xfrm>
            <a:off x="6503988" y="1942926"/>
            <a:ext cx="1435100" cy="1588"/>
          </a:xfrm>
          <a:prstGeom prst="line">
            <a:avLst/>
          </a:prstGeom>
          <a:noFill/>
          <a:ln w="9525" cap="flat" cmpd="sng">
            <a:solidFill>
              <a:sysClr val="window" lastClr="FFFFFF"/>
            </a:solidFill>
            <a:prstDash val="dash"/>
            <a:bevel/>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微软雅黑"/>
              <a:ea typeface="微软雅黑"/>
            </a:endParaRPr>
          </a:p>
        </p:txBody>
      </p:sp>
      <p:sp>
        <p:nvSpPr>
          <p:cNvPr id="57" name="TextBox 28"/>
          <p:cNvSpPr>
            <a:spLocks noChangeArrowheads="1"/>
          </p:cNvSpPr>
          <p:nvPr/>
        </p:nvSpPr>
        <p:spPr bwMode="auto">
          <a:xfrm>
            <a:off x="6407150" y="2088976"/>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eaLnBrk="1" fontAlgn="auto" latinLnBrk="0" hangingPunct="1">
              <a:lnSpc>
                <a:spcPct val="125000"/>
              </a:lnSpc>
              <a:spcBef>
                <a:spcPts val="0"/>
              </a:spcBef>
              <a:spcAft>
                <a:spcPts val="0"/>
              </a:spcAft>
              <a:buClrTx/>
              <a:buSzTx/>
              <a:buFontTx/>
              <a:buNone/>
              <a:tabLst/>
              <a:defRPr/>
            </a:pPr>
            <a:r>
              <a:rPr kumimoji="0" lang="zh-CN" altLang="en-US" sz="1700" b="1" i="0" u="none" strike="noStrike" kern="0" cap="none" spc="0" normalizeH="0" baseline="0" noProof="0">
                <a:ln>
                  <a:noFill/>
                </a:ln>
                <a:solidFill>
                  <a:schemeClr val="bg1"/>
                </a:solidFill>
                <a:effectLst/>
                <a:uLnTx/>
                <a:uFillTx/>
                <a:latin typeface="微软雅黑"/>
                <a:ea typeface="微软雅黑"/>
                <a:sym typeface="微软雅黑" pitchFamily="34" charset="-122"/>
              </a:rPr>
              <a:t>点此输入标题</a:t>
            </a:r>
          </a:p>
        </p:txBody>
      </p:sp>
      <p:sp>
        <p:nvSpPr>
          <p:cNvPr id="58" name="TextBox 29"/>
          <p:cNvSpPr>
            <a:spLocks noChangeArrowheads="1"/>
          </p:cNvSpPr>
          <p:nvPr/>
        </p:nvSpPr>
        <p:spPr bwMode="auto">
          <a:xfrm>
            <a:off x="6573391" y="2435051"/>
            <a:ext cx="1310977"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50000"/>
              </a:lnSpc>
              <a:spcBef>
                <a:spcPct val="20000"/>
              </a:spcBef>
              <a:defRPr/>
            </a:pPr>
            <a:r>
              <a:rPr lang="zh-CN" altLang="en-US" sz="900" dirty="0">
                <a:solidFill>
                  <a:schemeClr val="bg1"/>
                </a:solidFill>
                <a:latin typeface="微软雅黑"/>
                <a:ea typeface="微软雅黑"/>
              </a:rPr>
              <a:t>此处添加详细文本描述，建议与标题相关并符合整体语言风格。</a:t>
            </a:r>
          </a:p>
        </p:txBody>
      </p:sp>
      <p:cxnSp>
        <p:nvCxnSpPr>
          <p:cNvPr id="59" name="Straight Connector 42"/>
          <p:cNvCxnSpPr/>
          <p:nvPr/>
        </p:nvCxnSpPr>
        <p:spPr>
          <a:xfrm>
            <a:off x="899592" y="3651870"/>
            <a:ext cx="7492057" cy="0"/>
          </a:xfrm>
          <a:prstGeom prst="line">
            <a:avLst/>
          </a:prstGeom>
          <a:noFill/>
          <a:ln w="12700" cap="flat" cmpd="sng" algn="ctr">
            <a:solidFill>
              <a:sysClr val="window" lastClr="FFFFFF">
                <a:lumMod val="65000"/>
              </a:sysClr>
            </a:solidFill>
            <a:prstDash val="sysDot"/>
            <a:headEnd type="oval" w="med" len="med"/>
            <a:tailEnd type="oval"/>
          </a:ln>
          <a:effectLst/>
        </p:spPr>
      </p:cxnSp>
    </p:spTree>
    <p:extLst>
      <p:ext uri="{BB962C8B-B14F-4D97-AF65-F5344CB8AC3E}">
        <p14:creationId xmlns:p14="http://schemas.microsoft.com/office/powerpoint/2010/main" val="3656718769"/>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3" presetClass="entr" presetSubtype="32"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p:cTn id="16" dur="250" fill="hold"/>
                                        <p:tgtEl>
                                          <p:spTgt spid="35"/>
                                        </p:tgtEl>
                                        <p:attrNameLst>
                                          <p:attrName>ppt_w</p:attrName>
                                        </p:attrNameLst>
                                      </p:cBhvr>
                                      <p:tavLst>
                                        <p:tav tm="0">
                                          <p:val>
                                            <p:strVal val="4*#ppt_w"/>
                                          </p:val>
                                        </p:tav>
                                        <p:tav tm="100000">
                                          <p:val>
                                            <p:strVal val="#ppt_w"/>
                                          </p:val>
                                        </p:tav>
                                      </p:tavLst>
                                    </p:anim>
                                    <p:anim calcmode="lin" valueType="num">
                                      <p:cBhvr>
                                        <p:cTn id="17" dur="250" fill="hold"/>
                                        <p:tgtEl>
                                          <p:spTgt spid="35"/>
                                        </p:tgtEl>
                                        <p:attrNameLst>
                                          <p:attrName>ppt_h</p:attrName>
                                        </p:attrNameLst>
                                      </p:cBhvr>
                                      <p:tavLst>
                                        <p:tav tm="0">
                                          <p:val>
                                            <p:strVal val="4*#ppt_h"/>
                                          </p:val>
                                        </p:tav>
                                        <p:tav tm="100000">
                                          <p:val>
                                            <p:strVal val="#ppt_h"/>
                                          </p:val>
                                        </p:tav>
                                      </p:tavLst>
                                    </p:anim>
                                  </p:childTnLst>
                                </p:cTn>
                              </p:par>
                              <p:par>
                                <p:cTn id="18" presetID="23" presetClass="entr" presetSubtype="32" fill="hold" grpId="0" nodeType="withEffect">
                                  <p:stCondLst>
                                    <p:cond delay="250"/>
                                  </p:stCondLst>
                                  <p:childTnLst>
                                    <p:set>
                                      <p:cBhvr>
                                        <p:cTn id="19" dur="1" fill="hold">
                                          <p:stCondLst>
                                            <p:cond delay="0"/>
                                          </p:stCondLst>
                                        </p:cTn>
                                        <p:tgtEl>
                                          <p:spTgt spid="36"/>
                                        </p:tgtEl>
                                        <p:attrNameLst>
                                          <p:attrName>style.visibility</p:attrName>
                                        </p:attrNameLst>
                                      </p:cBhvr>
                                      <p:to>
                                        <p:strVal val="visible"/>
                                      </p:to>
                                    </p:set>
                                    <p:anim calcmode="lin" valueType="num">
                                      <p:cBhvr>
                                        <p:cTn id="20" dur="250" fill="hold"/>
                                        <p:tgtEl>
                                          <p:spTgt spid="36"/>
                                        </p:tgtEl>
                                        <p:attrNameLst>
                                          <p:attrName>ppt_w</p:attrName>
                                        </p:attrNameLst>
                                      </p:cBhvr>
                                      <p:tavLst>
                                        <p:tav tm="0">
                                          <p:val>
                                            <p:strVal val="4*#ppt_w"/>
                                          </p:val>
                                        </p:tav>
                                        <p:tav tm="100000">
                                          <p:val>
                                            <p:strVal val="#ppt_w"/>
                                          </p:val>
                                        </p:tav>
                                      </p:tavLst>
                                    </p:anim>
                                    <p:anim calcmode="lin" valueType="num">
                                      <p:cBhvr>
                                        <p:cTn id="21" dur="250" fill="hold"/>
                                        <p:tgtEl>
                                          <p:spTgt spid="36"/>
                                        </p:tgtEl>
                                        <p:attrNameLst>
                                          <p:attrName>ppt_h</p:attrName>
                                        </p:attrNameLst>
                                      </p:cBhvr>
                                      <p:tavLst>
                                        <p:tav tm="0">
                                          <p:val>
                                            <p:strVal val="4*#ppt_h"/>
                                          </p:val>
                                        </p:tav>
                                        <p:tav tm="100000">
                                          <p:val>
                                            <p:strVal val="#ppt_h"/>
                                          </p:val>
                                        </p:tav>
                                      </p:tavLst>
                                    </p:anim>
                                  </p:childTnLst>
                                </p:cTn>
                              </p:par>
                              <p:par>
                                <p:cTn id="22" presetID="23" presetClass="entr" presetSubtype="32" fill="hold" grpId="0" nodeType="withEffect">
                                  <p:stCondLst>
                                    <p:cond delay="500"/>
                                  </p:stCondLst>
                                  <p:childTnLst>
                                    <p:set>
                                      <p:cBhvr>
                                        <p:cTn id="23" dur="1" fill="hold">
                                          <p:stCondLst>
                                            <p:cond delay="0"/>
                                          </p:stCondLst>
                                        </p:cTn>
                                        <p:tgtEl>
                                          <p:spTgt spid="49"/>
                                        </p:tgtEl>
                                        <p:attrNameLst>
                                          <p:attrName>style.visibility</p:attrName>
                                        </p:attrNameLst>
                                      </p:cBhvr>
                                      <p:to>
                                        <p:strVal val="visible"/>
                                      </p:to>
                                    </p:set>
                                    <p:anim calcmode="lin" valueType="num">
                                      <p:cBhvr>
                                        <p:cTn id="24" dur="250" fill="hold"/>
                                        <p:tgtEl>
                                          <p:spTgt spid="49"/>
                                        </p:tgtEl>
                                        <p:attrNameLst>
                                          <p:attrName>ppt_w</p:attrName>
                                        </p:attrNameLst>
                                      </p:cBhvr>
                                      <p:tavLst>
                                        <p:tav tm="0">
                                          <p:val>
                                            <p:strVal val="4*#ppt_w"/>
                                          </p:val>
                                        </p:tav>
                                        <p:tav tm="100000">
                                          <p:val>
                                            <p:strVal val="#ppt_w"/>
                                          </p:val>
                                        </p:tav>
                                      </p:tavLst>
                                    </p:anim>
                                    <p:anim calcmode="lin" valueType="num">
                                      <p:cBhvr>
                                        <p:cTn id="25" dur="250" fill="hold"/>
                                        <p:tgtEl>
                                          <p:spTgt spid="49"/>
                                        </p:tgtEl>
                                        <p:attrNameLst>
                                          <p:attrName>ppt_h</p:attrName>
                                        </p:attrNameLst>
                                      </p:cBhvr>
                                      <p:tavLst>
                                        <p:tav tm="0">
                                          <p:val>
                                            <p:strVal val="4*#ppt_h"/>
                                          </p:val>
                                        </p:tav>
                                        <p:tav tm="100000">
                                          <p:val>
                                            <p:strVal val="#ppt_h"/>
                                          </p:val>
                                        </p:tav>
                                      </p:tavLst>
                                    </p:anim>
                                  </p:childTnLst>
                                </p:cTn>
                              </p:par>
                              <p:par>
                                <p:cTn id="26" presetID="23" presetClass="entr" presetSubtype="32" fill="hold" grpId="0" nodeType="withEffect">
                                  <p:stCondLst>
                                    <p:cond delay="750"/>
                                  </p:stCondLst>
                                  <p:childTnLst>
                                    <p:set>
                                      <p:cBhvr>
                                        <p:cTn id="27" dur="1" fill="hold">
                                          <p:stCondLst>
                                            <p:cond delay="0"/>
                                          </p:stCondLst>
                                        </p:cTn>
                                        <p:tgtEl>
                                          <p:spTgt spid="54"/>
                                        </p:tgtEl>
                                        <p:attrNameLst>
                                          <p:attrName>style.visibility</p:attrName>
                                        </p:attrNameLst>
                                      </p:cBhvr>
                                      <p:to>
                                        <p:strVal val="visible"/>
                                      </p:to>
                                    </p:set>
                                    <p:anim calcmode="lin" valueType="num">
                                      <p:cBhvr>
                                        <p:cTn id="28" dur="250" fill="hold"/>
                                        <p:tgtEl>
                                          <p:spTgt spid="54"/>
                                        </p:tgtEl>
                                        <p:attrNameLst>
                                          <p:attrName>ppt_w</p:attrName>
                                        </p:attrNameLst>
                                      </p:cBhvr>
                                      <p:tavLst>
                                        <p:tav tm="0">
                                          <p:val>
                                            <p:strVal val="4*#ppt_w"/>
                                          </p:val>
                                        </p:tav>
                                        <p:tav tm="100000">
                                          <p:val>
                                            <p:strVal val="#ppt_w"/>
                                          </p:val>
                                        </p:tav>
                                      </p:tavLst>
                                    </p:anim>
                                    <p:anim calcmode="lin" valueType="num">
                                      <p:cBhvr>
                                        <p:cTn id="29" dur="250" fill="hold"/>
                                        <p:tgtEl>
                                          <p:spTgt spid="54"/>
                                        </p:tgtEl>
                                        <p:attrNameLst>
                                          <p:attrName>ppt_h</p:attrName>
                                        </p:attrNameLst>
                                      </p:cBhvr>
                                      <p:tavLst>
                                        <p:tav tm="0">
                                          <p:val>
                                            <p:strVal val="4*#ppt_h"/>
                                          </p:val>
                                        </p:tav>
                                        <p:tav tm="100000">
                                          <p:val>
                                            <p:strVal val="#ppt_h"/>
                                          </p:val>
                                        </p:tav>
                                      </p:tavLst>
                                    </p:anim>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fade">
                                      <p:cBhvr>
                                        <p:cTn id="36" dur="500"/>
                                        <p:tgtEl>
                                          <p:spTgt spid="3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fade">
                                      <p:cBhvr>
                                        <p:cTn id="42" dur="500"/>
                                        <p:tgtEl>
                                          <p:spTgt spid="55"/>
                                        </p:tgtEl>
                                      </p:cBhvr>
                                    </p:animEffect>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left)">
                                      <p:cBhvr>
                                        <p:cTn id="46" dur="500"/>
                                        <p:tgtEl>
                                          <p:spTgt spid="39"/>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wipe(left)">
                                      <p:cBhvr>
                                        <p:cTn id="49" dur="500"/>
                                        <p:tgtEl>
                                          <p:spTgt spid="40"/>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wipe(left)">
                                      <p:cBhvr>
                                        <p:cTn id="52" dur="500"/>
                                        <p:tgtEl>
                                          <p:spTgt spid="51"/>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wipe(left)">
                                      <p:cBhvr>
                                        <p:cTn id="55" dur="500"/>
                                        <p:tgtEl>
                                          <p:spTgt spid="56"/>
                                        </p:tgtEl>
                                      </p:cBhvr>
                                    </p:animEffect>
                                  </p:childTnLst>
                                </p:cTn>
                              </p:par>
                            </p:childTnLst>
                          </p:cTn>
                        </p:par>
                        <p:par>
                          <p:cTn id="56" fill="hold">
                            <p:stCondLst>
                              <p:cond delay="350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42"/>
                                        </p:tgtEl>
                                        <p:attrNameLst>
                                          <p:attrName>ppt_y</p:attrName>
                                        </p:attrNameLst>
                                      </p:cBhvr>
                                      <p:tavLst>
                                        <p:tav tm="0">
                                          <p:val>
                                            <p:strVal val="#ppt_y"/>
                                          </p:val>
                                        </p:tav>
                                        <p:tav tm="100000">
                                          <p:val>
                                            <p:strVal val="#ppt_y"/>
                                          </p:val>
                                        </p:tav>
                                      </p:tavLst>
                                    </p:anim>
                                    <p:anim calcmode="lin" valueType="num">
                                      <p:cBhvr>
                                        <p:cTn id="61"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42"/>
                                        </p:tgtEl>
                                        <p:attrNameLst>
                                          <p:attrName>ppt_w</p:attrName>
                                        </p:attrNameLst>
                                      </p:cBhvr>
                                      <p:tavLst>
                                        <p:tav tm="0">
                                          <p:val>
                                            <p:strVal val="#ppt_w/10"/>
                                          </p:val>
                                        </p:tav>
                                        <p:tav tm="50000">
                                          <p:val>
                                            <p:strVal val="#ppt_w+.01"/>
                                          </p:val>
                                        </p:tav>
                                        <p:tav tm="100000">
                                          <p:val>
                                            <p:strVal val="#ppt_w"/>
                                          </p:val>
                                        </p:tav>
                                      </p:tavLst>
                                    </p:anim>
                                    <p:animEffect>
                                      <p:cBhvr>
                                        <p:cTn id="63" dur="500" tmFilter="0,0; .5, 1; 1, 1"/>
                                        <p:tgtEl>
                                          <p:spTgt spid="42"/>
                                        </p:tgtEl>
                                      </p:cBhvr>
                                    </p:animEffect>
                                  </p:childTnLst>
                                </p:cTn>
                              </p:par>
                              <p:par>
                                <p:cTn id="64" presetID="41" presetClass="entr" presetSubtype="0" fill="hold" grpId="0" nodeType="withEffect">
                                  <p:stCondLst>
                                    <p:cond delay="0"/>
                                  </p:stCondLst>
                                  <p:iterate type="lt">
                                    <p:tmPct val="10000"/>
                                  </p:iterate>
                                  <p:childTnLst>
                                    <p:set>
                                      <p:cBhvr>
                                        <p:cTn id="65" dur="1" fill="hold">
                                          <p:stCondLst>
                                            <p:cond delay="0"/>
                                          </p:stCondLst>
                                        </p:cTn>
                                        <p:tgtEl>
                                          <p:spTgt spid="41"/>
                                        </p:tgtEl>
                                        <p:attrNameLst>
                                          <p:attrName>style.visibility</p:attrName>
                                        </p:attrNameLst>
                                      </p:cBhvr>
                                      <p:to>
                                        <p:strVal val="visible"/>
                                      </p:to>
                                    </p:set>
                                    <p:anim calcmode="lin" valueType="num">
                                      <p:cBhvr>
                                        <p:cTn id="66"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41"/>
                                        </p:tgtEl>
                                        <p:attrNameLst>
                                          <p:attrName>ppt_y</p:attrName>
                                        </p:attrNameLst>
                                      </p:cBhvr>
                                      <p:tavLst>
                                        <p:tav tm="0">
                                          <p:val>
                                            <p:strVal val="#ppt_y"/>
                                          </p:val>
                                        </p:tav>
                                        <p:tav tm="100000">
                                          <p:val>
                                            <p:strVal val="#ppt_y"/>
                                          </p:val>
                                        </p:tav>
                                      </p:tavLst>
                                    </p:anim>
                                    <p:anim calcmode="lin" valueType="num">
                                      <p:cBhvr>
                                        <p:cTn id="68"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41"/>
                                        </p:tgtEl>
                                        <p:attrNameLst>
                                          <p:attrName>ppt_w</p:attrName>
                                        </p:attrNameLst>
                                      </p:cBhvr>
                                      <p:tavLst>
                                        <p:tav tm="0">
                                          <p:val>
                                            <p:strVal val="#ppt_w/10"/>
                                          </p:val>
                                        </p:tav>
                                        <p:tav tm="50000">
                                          <p:val>
                                            <p:strVal val="#ppt_w+.01"/>
                                          </p:val>
                                        </p:tav>
                                        <p:tav tm="100000">
                                          <p:val>
                                            <p:strVal val="#ppt_w"/>
                                          </p:val>
                                        </p:tav>
                                      </p:tavLst>
                                    </p:anim>
                                    <p:animEffect>
                                      <p:cBhvr>
                                        <p:cTn id="70" dur="500" tmFilter="0,0; .5, 1; 1, 1"/>
                                        <p:tgtEl>
                                          <p:spTgt spid="41"/>
                                        </p:tgtEl>
                                      </p:cBhvr>
                                    </p:animEffect>
                                  </p:childTnLst>
                                </p:cTn>
                              </p:par>
                            </p:childTnLst>
                          </p:cTn>
                        </p:par>
                        <p:par>
                          <p:cTn id="71" fill="hold">
                            <p:stCondLst>
                              <p:cond delay="53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44"/>
                                        </p:tgtEl>
                                        <p:attrNameLst>
                                          <p:attrName>style.visibility</p:attrName>
                                        </p:attrNameLst>
                                      </p:cBhvr>
                                      <p:to>
                                        <p:strVal val="visible"/>
                                      </p:to>
                                    </p:set>
                                    <p:anim calcmode="lin" valueType="num">
                                      <p:cBhvr>
                                        <p:cTn id="74"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44"/>
                                        </p:tgtEl>
                                        <p:attrNameLst>
                                          <p:attrName>ppt_y</p:attrName>
                                        </p:attrNameLst>
                                      </p:cBhvr>
                                      <p:tavLst>
                                        <p:tav tm="0">
                                          <p:val>
                                            <p:strVal val="#ppt_y"/>
                                          </p:val>
                                        </p:tav>
                                        <p:tav tm="100000">
                                          <p:val>
                                            <p:strVal val="#ppt_y"/>
                                          </p:val>
                                        </p:tav>
                                      </p:tavLst>
                                    </p:anim>
                                    <p:anim calcmode="lin" valueType="num">
                                      <p:cBhvr>
                                        <p:cTn id="76"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44"/>
                                        </p:tgtEl>
                                        <p:attrNameLst>
                                          <p:attrName>ppt_w</p:attrName>
                                        </p:attrNameLst>
                                      </p:cBhvr>
                                      <p:tavLst>
                                        <p:tav tm="0">
                                          <p:val>
                                            <p:strVal val="#ppt_w/10"/>
                                          </p:val>
                                        </p:tav>
                                        <p:tav tm="50000">
                                          <p:val>
                                            <p:strVal val="#ppt_w+.01"/>
                                          </p:val>
                                        </p:tav>
                                        <p:tav tm="100000">
                                          <p:val>
                                            <p:strVal val="#ppt_w"/>
                                          </p:val>
                                        </p:tav>
                                      </p:tavLst>
                                    </p:anim>
                                    <p:animEffect>
                                      <p:cBhvr>
                                        <p:cTn id="78" dur="500" tmFilter="0,0; .5, 1; 1, 1"/>
                                        <p:tgtEl>
                                          <p:spTgt spid="44"/>
                                        </p:tgtEl>
                                      </p:cBhvr>
                                    </p:animEffect>
                                  </p:childTnLst>
                                </p:cTn>
                              </p:par>
                              <p:par>
                                <p:cTn id="79" presetID="41" presetClass="entr" presetSubtype="0" fill="hold" grpId="0" nodeType="withEffect">
                                  <p:stCondLst>
                                    <p:cond delay="0"/>
                                  </p:stCondLst>
                                  <p:iterate type="lt">
                                    <p:tmPct val="10000"/>
                                  </p:iterate>
                                  <p:childTnLst>
                                    <p:set>
                                      <p:cBhvr>
                                        <p:cTn id="80" dur="1" fill="hold">
                                          <p:stCondLst>
                                            <p:cond delay="0"/>
                                          </p:stCondLst>
                                        </p:cTn>
                                        <p:tgtEl>
                                          <p:spTgt spid="43"/>
                                        </p:tgtEl>
                                        <p:attrNameLst>
                                          <p:attrName>style.visibility</p:attrName>
                                        </p:attrNameLst>
                                      </p:cBhvr>
                                      <p:to>
                                        <p:strVal val="visible"/>
                                      </p:to>
                                    </p:set>
                                    <p:anim calcmode="lin" valueType="num">
                                      <p:cBhvr>
                                        <p:cTn id="81"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43"/>
                                        </p:tgtEl>
                                        <p:attrNameLst>
                                          <p:attrName>ppt_y</p:attrName>
                                        </p:attrNameLst>
                                      </p:cBhvr>
                                      <p:tavLst>
                                        <p:tav tm="0">
                                          <p:val>
                                            <p:strVal val="#ppt_y"/>
                                          </p:val>
                                        </p:tav>
                                        <p:tav tm="100000">
                                          <p:val>
                                            <p:strVal val="#ppt_y"/>
                                          </p:val>
                                        </p:tav>
                                      </p:tavLst>
                                    </p:anim>
                                    <p:anim calcmode="lin" valueType="num">
                                      <p:cBhvr>
                                        <p:cTn id="83"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43"/>
                                        </p:tgtEl>
                                        <p:attrNameLst>
                                          <p:attrName>ppt_w</p:attrName>
                                        </p:attrNameLst>
                                      </p:cBhvr>
                                      <p:tavLst>
                                        <p:tav tm="0">
                                          <p:val>
                                            <p:strVal val="#ppt_w/10"/>
                                          </p:val>
                                        </p:tav>
                                        <p:tav tm="50000">
                                          <p:val>
                                            <p:strVal val="#ppt_w+.01"/>
                                          </p:val>
                                        </p:tav>
                                        <p:tav tm="100000">
                                          <p:val>
                                            <p:strVal val="#ppt_w"/>
                                          </p:val>
                                        </p:tav>
                                      </p:tavLst>
                                    </p:anim>
                                    <p:animEffect>
                                      <p:cBhvr>
                                        <p:cTn id="85" dur="500" tmFilter="0,0; .5, 1; 1, 1"/>
                                        <p:tgtEl>
                                          <p:spTgt spid="43"/>
                                        </p:tgtEl>
                                      </p:cBhvr>
                                    </p:animEffect>
                                  </p:childTnLst>
                                </p:cTn>
                              </p:par>
                            </p:childTnLst>
                          </p:cTn>
                        </p:par>
                        <p:par>
                          <p:cTn id="86" fill="hold">
                            <p:stCondLst>
                              <p:cond delay="7200"/>
                            </p:stCondLst>
                            <p:childTnLst>
                              <p:par>
                                <p:cTn id="87" presetID="41" presetClass="entr" presetSubtype="0" fill="hold" grpId="0" nodeType="afterEffect">
                                  <p:stCondLst>
                                    <p:cond delay="0"/>
                                  </p:stCondLst>
                                  <p:iterate type="lt">
                                    <p:tmPct val="10000"/>
                                  </p:iterate>
                                  <p:childTnLst>
                                    <p:set>
                                      <p:cBhvr>
                                        <p:cTn id="88" dur="1" fill="hold">
                                          <p:stCondLst>
                                            <p:cond delay="0"/>
                                          </p:stCondLst>
                                        </p:cTn>
                                        <p:tgtEl>
                                          <p:spTgt spid="53"/>
                                        </p:tgtEl>
                                        <p:attrNameLst>
                                          <p:attrName>style.visibility</p:attrName>
                                        </p:attrNameLst>
                                      </p:cBhvr>
                                      <p:to>
                                        <p:strVal val="visible"/>
                                      </p:to>
                                    </p:set>
                                    <p:anim calcmode="lin" valueType="num">
                                      <p:cBhvr>
                                        <p:cTn id="89"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90" dur="500" fill="hold"/>
                                        <p:tgtEl>
                                          <p:spTgt spid="53"/>
                                        </p:tgtEl>
                                        <p:attrNameLst>
                                          <p:attrName>ppt_y</p:attrName>
                                        </p:attrNameLst>
                                      </p:cBhvr>
                                      <p:tavLst>
                                        <p:tav tm="0">
                                          <p:val>
                                            <p:strVal val="#ppt_y"/>
                                          </p:val>
                                        </p:tav>
                                        <p:tav tm="100000">
                                          <p:val>
                                            <p:strVal val="#ppt_y"/>
                                          </p:val>
                                        </p:tav>
                                      </p:tavLst>
                                    </p:anim>
                                    <p:anim calcmode="lin" valueType="num">
                                      <p:cBhvr>
                                        <p:cTn id="91"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92" dur="500" fill="hold"/>
                                        <p:tgtEl>
                                          <p:spTgt spid="53"/>
                                        </p:tgtEl>
                                        <p:attrNameLst>
                                          <p:attrName>ppt_w</p:attrName>
                                        </p:attrNameLst>
                                      </p:cBhvr>
                                      <p:tavLst>
                                        <p:tav tm="0">
                                          <p:val>
                                            <p:strVal val="#ppt_w/10"/>
                                          </p:val>
                                        </p:tav>
                                        <p:tav tm="50000">
                                          <p:val>
                                            <p:strVal val="#ppt_w+.01"/>
                                          </p:val>
                                        </p:tav>
                                        <p:tav tm="100000">
                                          <p:val>
                                            <p:strVal val="#ppt_w"/>
                                          </p:val>
                                        </p:tav>
                                      </p:tavLst>
                                    </p:anim>
                                    <p:animEffect>
                                      <p:cBhvr>
                                        <p:cTn id="93" dur="500" tmFilter="0,0; .5, 1; 1, 1"/>
                                        <p:tgtEl>
                                          <p:spTgt spid="53"/>
                                        </p:tgtEl>
                                      </p:cBhvr>
                                    </p:animEffect>
                                  </p:childTnLst>
                                </p:cTn>
                              </p:par>
                              <p:par>
                                <p:cTn id="94" presetID="41" presetClass="entr" presetSubtype="0" fill="hold" grpId="0" nodeType="withEffect">
                                  <p:stCondLst>
                                    <p:cond delay="0"/>
                                  </p:stCondLst>
                                  <p:iterate type="lt">
                                    <p:tmPct val="10000"/>
                                  </p:iterate>
                                  <p:childTnLst>
                                    <p:set>
                                      <p:cBhvr>
                                        <p:cTn id="95" dur="1" fill="hold">
                                          <p:stCondLst>
                                            <p:cond delay="0"/>
                                          </p:stCondLst>
                                        </p:cTn>
                                        <p:tgtEl>
                                          <p:spTgt spid="52"/>
                                        </p:tgtEl>
                                        <p:attrNameLst>
                                          <p:attrName>style.visibility</p:attrName>
                                        </p:attrNameLst>
                                      </p:cBhvr>
                                      <p:to>
                                        <p:strVal val="visible"/>
                                      </p:to>
                                    </p:set>
                                    <p:anim calcmode="lin" valueType="num">
                                      <p:cBhvr>
                                        <p:cTn id="96"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97" dur="500" fill="hold"/>
                                        <p:tgtEl>
                                          <p:spTgt spid="52"/>
                                        </p:tgtEl>
                                        <p:attrNameLst>
                                          <p:attrName>ppt_y</p:attrName>
                                        </p:attrNameLst>
                                      </p:cBhvr>
                                      <p:tavLst>
                                        <p:tav tm="0">
                                          <p:val>
                                            <p:strVal val="#ppt_y"/>
                                          </p:val>
                                        </p:tav>
                                        <p:tav tm="100000">
                                          <p:val>
                                            <p:strVal val="#ppt_y"/>
                                          </p:val>
                                        </p:tav>
                                      </p:tavLst>
                                    </p:anim>
                                    <p:anim calcmode="lin" valueType="num">
                                      <p:cBhvr>
                                        <p:cTn id="98"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99" dur="500" fill="hold"/>
                                        <p:tgtEl>
                                          <p:spTgt spid="52"/>
                                        </p:tgtEl>
                                        <p:attrNameLst>
                                          <p:attrName>ppt_w</p:attrName>
                                        </p:attrNameLst>
                                      </p:cBhvr>
                                      <p:tavLst>
                                        <p:tav tm="0">
                                          <p:val>
                                            <p:strVal val="#ppt_w/10"/>
                                          </p:val>
                                        </p:tav>
                                        <p:tav tm="50000">
                                          <p:val>
                                            <p:strVal val="#ppt_w+.01"/>
                                          </p:val>
                                        </p:tav>
                                        <p:tav tm="100000">
                                          <p:val>
                                            <p:strVal val="#ppt_w"/>
                                          </p:val>
                                        </p:tav>
                                      </p:tavLst>
                                    </p:anim>
                                    <p:animEffect>
                                      <p:cBhvr>
                                        <p:cTn id="100" dur="500" tmFilter="0,0; .5, 1; 1, 1"/>
                                        <p:tgtEl>
                                          <p:spTgt spid="52"/>
                                        </p:tgtEl>
                                      </p:cBhvr>
                                    </p:animEffect>
                                  </p:childTnLst>
                                </p:cTn>
                              </p:par>
                            </p:childTnLst>
                          </p:cTn>
                        </p:par>
                        <p:par>
                          <p:cTn id="101" fill="hold">
                            <p:stCondLst>
                              <p:cond delay="9050"/>
                            </p:stCondLst>
                            <p:childTnLst>
                              <p:par>
                                <p:cTn id="102" presetID="41" presetClass="entr" presetSubtype="0" fill="hold" grpId="0" nodeType="afterEffect">
                                  <p:stCondLst>
                                    <p:cond delay="0"/>
                                  </p:stCondLst>
                                  <p:iterate type="lt">
                                    <p:tmPct val="10000"/>
                                  </p:iterate>
                                  <p:childTnLst>
                                    <p:set>
                                      <p:cBhvr>
                                        <p:cTn id="103" dur="1" fill="hold">
                                          <p:stCondLst>
                                            <p:cond delay="0"/>
                                          </p:stCondLst>
                                        </p:cTn>
                                        <p:tgtEl>
                                          <p:spTgt spid="58"/>
                                        </p:tgtEl>
                                        <p:attrNameLst>
                                          <p:attrName>style.visibility</p:attrName>
                                        </p:attrNameLst>
                                      </p:cBhvr>
                                      <p:to>
                                        <p:strVal val="visible"/>
                                      </p:to>
                                    </p:set>
                                    <p:anim calcmode="lin" valueType="num">
                                      <p:cBhvr>
                                        <p:cTn id="104"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105" dur="500" fill="hold"/>
                                        <p:tgtEl>
                                          <p:spTgt spid="58"/>
                                        </p:tgtEl>
                                        <p:attrNameLst>
                                          <p:attrName>ppt_y</p:attrName>
                                        </p:attrNameLst>
                                      </p:cBhvr>
                                      <p:tavLst>
                                        <p:tav tm="0">
                                          <p:val>
                                            <p:strVal val="#ppt_y"/>
                                          </p:val>
                                        </p:tav>
                                        <p:tav tm="100000">
                                          <p:val>
                                            <p:strVal val="#ppt_y"/>
                                          </p:val>
                                        </p:tav>
                                      </p:tavLst>
                                    </p:anim>
                                    <p:anim calcmode="lin" valueType="num">
                                      <p:cBhvr>
                                        <p:cTn id="106"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107" dur="500" fill="hold"/>
                                        <p:tgtEl>
                                          <p:spTgt spid="58"/>
                                        </p:tgtEl>
                                        <p:attrNameLst>
                                          <p:attrName>ppt_w</p:attrName>
                                        </p:attrNameLst>
                                      </p:cBhvr>
                                      <p:tavLst>
                                        <p:tav tm="0">
                                          <p:val>
                                            <p:strVal val="#ppt_w/10"/>
                                          </p:val>
                                        </p:tav>
                                        <p:tav tm="50000">
                                          <p:val>
                                            <p:strVal val="#ppt_w+.01"/>
                                          </p:val>
                                        </p:tav>
                                        <p:tav tm="100000">
                                          <p:val>
                                            <p:strVal val="#ppt_w"/>
                                          </p:val>
                                        </p:tav>
                                      </p:tavLst>
                                    </p:anim>
                                    <p:animEffect>
                                      <p:cBhvr>
                                        <p:cTn id="108" dur="500" tmFilter="0,0; .5, 1; 1, 1"/>
                                        <p:tgtEl>
                                          <p:spTgt spid="58"/>
                                        </p:tgtEl>
                                      </p:cBhvr>
                                    </p:animEffect>
                                  </p:childTnLst>
                                </p:cTn>
                              </p:par>
                              <p:par>
                                <p:cTn id="109" presetID="41" presetClass="entr" presetSubtype="0" fill="hold" grpId="0" nodeType="withEffect">
                                  <p:stCondLst>
                                    <p:cond delay="0"/>
                                  </p:stCondLst>
                                  <p:iterate type="lt">
                                    <p:tmPct val="10000"/>
                                  </p:iterate>
                                  <p:childTnLst>
                                    <p:set>
                                      <p:cBhvr>
                                        <p:cTn id="110" dur="1" fill="hold">
                                          <p:stCondLst>
                                            <p:cond delay="0"/>
                                          </p:stCondLst>
                                        </p:cTn>
                                        <p:tgtEl>
                                          <p:spTgt spid="57"/>
                                        </p:tgtEl>
                                        <p:attrNameLst>
                                          <p:attrName>style.visibility</p:attrName>
                                        </p:attrNameLst>
                                      </p:cBhvr>
                                      <p:to>
                                        <p:strVal val="visible"/>
                                      </p:to>
                                    </p:set>
                                    <p:anim calcmode="lin" valueType="num">
                                      <p:cBhvr>
                                        <p:cTn id="111"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112" dur="500" fill="hold"/>
                                        <p:tgtEl>
                                          <p:spTgt spid="57"/>
                                        </p:tgtEl>
                                        <p:attrNameLst>
                                          <p:attrName>ppt_y</p:attrName>
                                        </p:attrNameLst>
                                      </p:cBhvr>
                                      <p:tavLst>
                                        <p:tav tm="0">
                                          <p:val>
                                            <p:strVal val="#ppt_y"/>
                                          </p:val>
                                        </p:tav>
                                        <p:tav tm="100000">
                                          <p:val>
                                            <p:strVal val="#ppt_y"/>
                                          </p:val>
                                        </p:tav>
                                      </p:tavLst>
                                    </p:anim>
                                    <p:anim calcmode="lin" valueType="num">
                                      <p:cBhvr>
                                        <p:cTn id="113"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114" dur="500" fill="hold"/>
                                        <p:tgtEl>
                                          <p:spTgt spid="57"/>
                                        </p:tgtEl>
                                        <p:attrNameLst>
                                          <p:attrName>ppt_w</p:attrName>
                                        </p:attrNameLst>
                                      </p:cBhvr>
                                      <p:tavLst>
                                        <p:tav tm="0">
                                          <p:val>
                                            <p:strVal val="#ppt_w/10"/>
                                          </p:val>
                                        </p:tav>
                                        <p:tav tm="50000">
                                          <p:val>
                                            <p:strVal val="#ppt_w+.01"/>
                                          </p:val>
                                        </p:tav>
                                        <p:tav tm="100000">
                                          <p:val>
                                            <p:strVal val="#ppt_w"/>
                                          </p:val>
                                        </p:tav>
                                      </p:tavLst>
                                    </p:anim>
                                    <p:animEffect>
                                      <p:cBhvr>
                                        <p:cTn id="115" dur="500" tmFilter="0,0; .5, 1; 1, 1"/>
                                        <p:tgtEl>
                                          <p:spTgt spid="57"/>
                                        </p:tgtEl>
                                      </p:cBhvr>
                                    </p:animEffect>
                                  </p:childTnLst>
                                </p:cTn>
                              </p:par>
                            </p:childTnLst>
                          </p:cTn>
                        </p:par>
                        <p:par>
                          <p:cTn id="116" fill="hold">
                            <p:stCondLst>
                              <p:cond delay="10900"/>
                            </p:stCondLst>
                            <p:childTnLst>
                              <p:par>
                                <p:cTn id="117" presetID="2" presetClass="entr" presetSubtype="4" fill="hold" nodeType="afterEffect">
                                  <p:stCondLst>
                                    <p:cond delay="0"/>
                                  </p:stCondLst>
                                  <p:childTnLst>
                                    <p:set>
                                      <p:cBhvr>
                                        <p:cTn id="118" dur="1" fill="hold">
                                          <p:stCondLst>
                                            <p:cond delay="0"/>
                                          </p:stCondLst>
                                        </p:cTn>
                                        <p:tgtEl>
                                          <p:spTgt spid="59"/>
                                        </p:tgtEl>
                                        <p:attrNameLst>
                                          <p:attrName>style.visibility</p:attrName>
                                        </p:attrNameLst>
                                      </p:cBhvr>
                                      <p:to>
                                        <p:strVal val="visible"/>
                                      </p:to>
                                    </p:set>
                                    <p:anim calcmode="lin" valueType="num">
                                      <p:cBhvr additive="base">
                                        <p:cTn id="119" dur="500" fill="hold"/>
                                        <p:tgtEl>
                                          <p:spTgt spid="59"/>
                                        </p:tgtEl>
                                        <p:attrNameLst>
                                          <p:attrName>ppt_x</p:attrName>
                                        </p:attrNameLst>
                                      </p:cBhvr>
                                      <p:tavLst>
                                        <p:tav tm="0">
                                          <p:val>
                                            <p:strVal val="#ppt_x"/>
                                          </p:val>
                                        </p:tav>
                                        <p:tav tm="100000">
                                          <p:val>
                                            <p:strVal val="#ppt_x"/>
                                          </p:val>
                                        </p:tav>
                                      </p:tavLst>
                                    </p:anim>
                                    <p:anim calcmode="lin" valueType="num">
                                      <p:cBhvr additive="base">
                                        <p:cTn id="120" dur="500" fill="hold"/>
                                        <p:tgtEl>
                                          <p:spTgt spid="59"/>
                                        </p:tgtEl>
                                        <p:attrNameLst>
                                          <p:attrName>ppt_y</p:attrName>
                                        </p:attrNameLst>
                                      </p:cBhvr>
                                      <p:tavLst>
                                        <p:tav tm="0">
                                          <p:val>
                                            <p:strVal val="1+#ppt_h/2"/>
                                          </p:val>
                                        </p:tav>
                                        <p:tav tm="100000">
                                          <p:val>
                                            <p:strVal val="#ppt_y"/>
                                          </p:val>
                                        </p:tav>
                                      </p:tavLst>
                                    </p:anim>
                                  </p:childTnLst>
                                </p:cTn>
                              </p:par>
                            </p:childTnLst>
                          </p:cTn>
                        </p:par>
                        <p:par>
                          <p:cTn id="121" fill="hold">
                            <p:stCondLst>
                              <p:cond delay="11400"/>
                            </p:stCondLst>
                            <p:childTnLst>
                              <p:par>
                                <p:cTn id="122" presetID="10" presetClass="entr" presetSubtype="0" fill="hold" nodeType="afterEffect">
                                  <p:stCondLst>
                                    <p:cond delay="0"/>
                                  </p:stCondLst>
                                  <p:childTnLst>
                                    <p:set>
                                      <p:cBhvr>
                                        <p:cTn id="123" dur="1" fill="hold">
                                          <p:stCondLst>
                                            <p:cond delay="0"/>
                                          </p:stCondLst>
                                        </p:cTn>
                                        <p:tgtEl>
                                          <p:spTgt spid="45"/>
                                        </p:tgtEl>
                                        <p:attrNameLst>
                                          <p:attrName>style.visibility</p:attrName>
                                        </p:attrNameLst>
                                      </p:cBhvr>
                                      <p:to>
                                        <p:strVal val="visible"/>
                                      </p:to>
                                    </p:set>
                                    <p:animEffect transition="in" filter="fade">
                                      <p:cBhvr>
                                        <p:cTn id="124" dur="500"/>
                                        <p:tgtEl>
                                          <p:spTgt spid="45"/>
                                        </p:tgtEl>
                                      </p:cBhvr>
                                    </p:animEffect>
                                  </p:childTnLst>
                                </p:cTn>
                              </p:par>
                            </p:childTnLst>
                          </p:cTn>
                        </p:par>
                        <p:par>
                          <p:cTn id="125" fill="hold">
                            <p:stCondLst>
                              <p:cond delay="11900"/>
                            </p:stCondLst>
                            <p:childTnLst>
                              <p:par>
                                <p:cTn id="126" presetID="22" presetClass="entr" presetSubtype="8" fill="hold" grpId="0" nodeType="afterEffect">
                                  <p:stCondLst>
                                    <p:cond delay="0"/>
                                  </p:stCondLst>
                                  <p:childTnLst>
                                    <p:set>
                                      <p:cBhvr>
                                        <p:cTn id="127" dur="1" fill="hold">
                                          <p:stCondLst>
                                            <p:cond delay="0"/>
                                          </p:stCondLst>
                                        </p:cTn>
                                        <p:tgtEl>
                                          <p:spTgt spid="48"/>
                                        </p:tgtEl>
                                        <p:attrNameLst>
                                          <p:attrName>style.visibility</p:attrName>
                                        </p:attrNameLst>
                                      </p:cBhvr>
                                      <p:to>
                                        <p:strVal val="visible"/>
                                      </p:to>
                                    </p:set>
                                    <p:animEffect transition="in" filter="wipe(left)">
                                      <p:cBhvr>
                                        <p:cTn id="12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5" grpId="0" bldLvl="0" animBg="1" autoUpdateAnimBg="0"/>
      <p:bldP spid="36" grpId="0" bldLvl="0" animBg="1" autoUpdateAnimBg="0"/>
      <p:bldP spid="37" grpId="0" bldLvl="0" autoUpdateAnimBg="0"/>
      <p:bldP spid="38" grpId="0" bldLvl="0" autoUpdateAnimBg="0"/>
      <p:bldP spid="39" grpId="0" animBg="1"/>
      <p:bldP spid="40" grpId="0" animBg="1"/>
      <p:bldP spid="41" grpId="0" bldLvl="0" autoUpdateAnimBg="0"/>
      <p:bldP spid="42" grpId="0" bldLvl="0" autoUpdateAnimBg="0"/>
      <p:bldP spid="43" grpId="0" bldLvl="0" autoUpdateAnimBg="0"/>
      <p:bldP spid="44" grpId="0" bldLvl="0" autoUpdateAnimBg="0"/>
      <p:bldP spid="48" grpId="0"/>
      <p:bldP spid="49" grpId="0" bldLvl="0" animBg="1" autoUpdateAnimBg="0"/>
      <p:bldP spid="50" grpId="0" bldLvl="0" autoUpdateAnimBg="0"/>
      <p:bldP spid="51" grpId="0" animBg="1"/>
      <p:bldP spid="52" grpId="0" bldLvl="0" autoUpdateAnimBg="0"/>
      <p:bldP spid="53" grpId="0" bldLvl="0" autoUpdateAnimBg="0"/>
      <p:bldP spid="54" grpId="0" bldLvl="0" animBg="1" autoUpdateAnimBg="0"/>
      <p:bldP spid="55" grpId="0" bldLvl="0" autoUpdateAnimBg="0"/>
      <p:bldP spid="56" grpId="0" animBg="1"/>
      <p:bldP spid="57" grpId="0" bldLvl="0" autoUpdateAnimBg="0"/>
      <p:bldP spid="58"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24784" y="44946"/>
            <a:ext cx="3947216"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资产经营状况和变动原因</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矩形 5"/>
          <p:cNvSpPr/>
          <p:nvPr/>
        </p:nvSpPr>
        <p:spPr>
          <a:xfrm>
            <a:off x="3419872" y="5009751"/>
            <a:ext cx="3024336" cy="97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5"/>
          <p:cNvSpPr>
            <a:spLocks/>
          </p:cNvSpPr>
          <p:nvPr/>
        </p:nvSpPr>
        <p:spPr bwMode="auto">
          <a:xfrm>
            <a:off x="971600" y="2211710"/>
            <a:ext cx="1479797" cy="13342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TextBox 7"/>
          <p:cNvSpPr txBox="1"/>
          <p:nvPr/>
        </p:nvSpPr>
        <p:spPr>
          <a:xfrm>
            <a:off x="1257155" y="2447923"/>
            <a:ext cx="908686" cy="86177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经营状况</a:t>
            </a:r>
            <a:endParaRPr kumimoji="0" lang="zh-CN" altLang="en-US" sz="2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9" name="圆角矩形 8"/>
          <p:cNvSpPr/>
          <p:nvPr/>
        </p:nvSpPr>
        <p:spPr>
          <a:xfrm>
            <a:off x="3356492" y="1254822"/>
            <a:ext cx="4479052" cy="451685"/>
          </a:xfrm>
          <a:prstGeom prst="roundRect">
            <a:avLst>
              <a:gd name="adj" fmla="val 20638"/>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10" name="Freeform 5"/>
          <p:cNvSpPr>
            <a:spLocks/>
          </p:cNvSpPr>
          <p:nvPr/>
        </p:nvSpPr>
        <p:spPr bwMode="auto">
          <a:xfrm>
            <a:off x="2650968" y="1335678"/>
            <a:ext cx="547516" cy="3108279"/>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圆角矩形 10"/>
          <p:cNvSpPr/>
          <p:nvPr/>
        </p:nvSpPr>
        <p:spPr>
          <a:xfrm>
            <a:off x="3356492" y="1936845"/>
            <a:ext cx="4479052" cy="451685"/>
          </a:xfrm>
          <a:prstGeom prst="roundRect">
            <a:avLst>
              <a:gd name="adj" fmla="val 25274"/>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300" normalizeH="0" baseline="0" noProof="0">
              <a:ln>
                <a:noFill/>
              </a:ln>
              <a:solidFill>
                <a:schemeClr val="bg1"/>
              </a:solidFill>
              <a:effectLst/>
              <a:uLnTx/>
              <a:uFillTx/>
              <a:latin typeface="Calibri"/>
              <a:ea typeface="宋体"/>
              <a:cs typeface="+mn-cs"/>
            </a:endParaRPr>
          </a:p>
        </p:txBody>
      </p:sp>
      <p:sp>
        <p:nvSpPr>
          <p:cNvPr id="12" name="圆角矩形 11"/>
          <p:cNvSpPr/>
          <p:nvPr/>
        </p:nvSpPr>
        <p:spPr>
          <a:xfrm>
            <a:off x="3356492" y="2642611"/>
            <a:ext cx="4479052" cy="451685"/>
          </a:xfrm>
          <a:prstGeom prst="roundRect">
            <a:avLst>
              <a:gd name="adj" fmla="val 25274"/>
            </a:avLst>
          </a:prstGeom>
          <a:solidFill>
            <a:schemeClr val="bg1">
              <a:lumMod val="6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300" normalizeH="0" baseline="0" noProof="0">
              <a:ln>
                <a:noFill/>
              </a:ln>
              <a:solidFill>
                <a:schemeClr val="bg1"/>
              </a:solidFill>
              <a:effectLst/>
              <a:uLnTx/>
              <a:uFillTx/>
              <a:latin typeface="Calibri"/>
              <a:ea typeface="宋体"/>
              <a:cs typeface="+mn-cs"/>
            </a:endParaRPr>
          </a:p>
        </p:txBody>
      </p:sp>
      <p:sp>
        <p:nvSpPr>
          <p:cNvPr id="13" name="圆角矩形 12"/>
          <p:cNvSpPr/>
          <p:nvPr/>
        </p:nvSpPr>
        <p:spPr>
          <a:xfrm>
            <a:off x="3356492" y="3355711"/>
            <a:ext cx="4479052" cy="451685"/>
          </a:xfrm>
          <a:prstGeom prst="roundRect">
            <a:avLst>
              <a:gd name="adj" fmla="val 26820"/>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14" name="TextBox 13"/>
          <p:cNvSpPr txBox="1"/>
          <p:nvPr/>
        </p:nvSpPr>
        <p:spPr>
          <a:xfrm>
            <a:off x="3675004" y="1374966"/>
            <a:ext cx="3758504" cy="2366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sz="1400" kern="0" spc="300" dirty="0">
                <a:solidFill>
                  <a:schemeClr val="bg1"/>
                </a:solidFill>
              </a:rPr>
              <a:t>主营业务收入分析</a:t>
            </a:r>
          </a:p>
        </p:txBody>
      </p:sp>
      <p:sp>
        <p:nvSpPr>
          <p:cNvPr id="19" name="TextBox 18"/>
          <p:cNvSpPr txBox="1"/>
          <p:nvPr/>
        </p:nvSpPr>
        <p:spPr>
          <a:xfrm>
            <a:off x="3675004" y="2051411"/>
            <a:ext cx="3758504" cy="2366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sz="1400" kern="0" spc="300" dirty="0">
                <a:solidFill>
                  <a:schemeClr val="bg1"/>
                </a:solidFill>
              </a:rPr>
              <a:t>主营业务成本分析</a:t>
            </a:r>
          </a:p>
        </p:txBody>
      </p:sp>
      <p:sp>
        <p:nvSpPr>
          <p:cNvPr id="20" name="TextBox 19"/>
          <p:cNvSpPr txBox="1"/>
          <p:nvPr/>
        </p:nvSpPr>
        <p:spPr>
          <a:xfrm>
            <a:off x="3675004" y="2757177"/>
            <a:ext cx="3758504" cy="2366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sz="1400" kern="0" spc="300" dirty="0">
                <a:solidFill>
                  <a:schemeClr val="bg1"/>
                </a:solidFill>
              </a:rPr>
              <a:t>主营</a:t>
            </a:r>
            <a:r>
              <a:rPr lang="zh-CN" altLang="en-US" sz="1400" kern="0" spc="300" dirty="0" smtClean="0">
                <a:solidFill>
                  <a:schemeClr val="bg1"/>
                </a:solidFill>
              </a:rPr>
              <a:t>业务</a:t>
            </a:r>
            <a:r>
              <a:rPr lang="zh-CN" altLang="en-US" sz="1400" kern="0" spc="300" dirty="0">
                <a:solidFill>
                  <a:schemeClr val="bg1"/>
                </a:solidFill>
              </a:rPr>
              <a:t>利润分析</a:t>
            </a:r>
          </a:p>
        </p:txBody>
      </p:sp>
      <p:sp>
        <p:nvSpPr>
          <p:cNvPr id="21" name="TextBox 20"/>
          <p:cNvSpPr txBox="1"/>
          <p:nvPr/>
        </p:nvSpPr>
        <p:spPr>
          <a:xfrm>
            <a:off x="3675004" y="3470277"/>
            <a:ext cx="3758504" cy="2366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sz="1400" kern="0" spc="300" dirty="0">
                <a:solidFill>
                  <a:schemeClr val="bg1"/>
                </a:solidFill>
              </a:rPr>
              <a:t>其他</a:t>
            </a:r>
            <a:r>
              <a:rPr lang="zh-CN" altLang="en-US" sz="1400" kern="0" spc="300" dirty="0" smtClean="0">
                <a:solidFill>
                  <a:schemeClr val="bg1"/>
                </a:solidFill>
              </a:rPr>
              <a:t>业务</a:t>
            </a:r>
            <a:r>
              <a:rPr lang="zh-CN" altLang="en-US" sz="1400" kern="0" spc="300" dirty="0">
                <a:solidFill>
                  <a:schemeClr val="bg1"/>
                </a:solidFill>
              </a:rPr>
              <a:t>利润分析</a:t>
            </a:r>
          </a:p>
        </p:txBody>
      </p:sp>
      <p:sp>
        <p:nvSpPr>
          <p:cNvPr id="22" name="圆角矩形 21"/>
          <p:cNvSpPr/>
          <p:nvPr/>
        </p:nvSpPr>
        <p:spPr>
          <a:xfrm>
            <a:off x="3367981" y="4064281"/>
            <a:ext cx="4479052" cy="451685"/>
          </a:xfrm>
          <a:prstGeom prst="roundRect">
            <a:avLst>
              <a:gd name="adj" fmla="val 26820"/>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23" name="TextBox 22"/>
          <p:cNvSpPr txBox="1"/>
          <p:nvPr/>
        </p:nvSpPr>
        <p:spPr>
          <a:xfrm>
            <a:off x="3686493" y="4178847"/>
            <a:ext cx="3758504" cy="2366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sz="1400" kern="0" spc="300" dirty="0">
                <a:solidFill>
                  <a:schemeClr val="bg1"/>
                </a:solidFill>
              </a:rPr>
              <a:t>管理费用分析</a:t>
            </a:r>
          </a:p>
        </p:txBody>
      </p:sp>
    </p:spTree>
    <p:extLst>
      <p:ext uri="{BB962C8B-B14F-4D97-AF65-F5344CB8AC3E}">
        <p14:creationId xmlns:p14="http://schemas.microsoft.com/office/powerpoint/2010/main" val="2019569918"/>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par>
                                <p:cTn id="13" presetID="2" presetClass="entr" presetSubtype="8" fill="hold" grpId="0" nodeType="withEffect">
                                  <p:stCondLst>
                                    <p:cond delay="11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2400" fill="hold"/>
                                        <p:tgtEl>
                                          <p:spTgt spid="6"/>
                                        </p:tgtEl>
                                        <p:attrNameLst>
                                          <p:attrName>ppt_x</p:attrName>
                                        </p:attrNameLst>
                                      </p:cBhvr>
                                      <p:tavLst>
                                        <p:tav tm="0">
                                          <p:val>
                                            <p:strVal val="0-#ppt_w/2"/>
                                          </p:val>
                                        </p:tav>
                                        <p:tav tm="100000">
                                          <p:val>
                                            <p:strVal val="#ppt_x"/>
                                          </p:val>
                                        </p:tav>
                                      </p:tavLst>
                                    </p:anim>
                                    <p:anim calcmode="lin" valueType="num">
                                      <p:cBhvr additive="base">
                                        <p:cTn id="16" dur="24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4000"/>
                            </p:stCondLst>
                            <p:childTnLst>
                              <p:par>
                                <p:cTn id="18" presetID="45"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2000"/>
                                        <p:tgtEl>
                                          <p:spTgt spid="8"/>
                                        </p:tgtEl>
                                      </p:cBhvr>
                                    </p:animEffect>
                                    <p:anim calcmode="lin" valueType="num">
                                      <p:cBhvr>
                                        <p:cTn id="21" dur="2000" fill="hold"/>
                                        <p:tgtEl>
                                          <p:spTgt spid="8"/>
                                        </p:tgtEl>
                                        <p:attrNameLst>
                                          <p:attrName>ppt_w</p:attrName>
                                        </p:attrNameLst>
                                      </p:cBhvr>
                                      <p:tavLst>
                                        <p:tav tm="0" fmla="#ppt_w*sin(2.5*pi*$)">
                                          <p:val>
                                            <p:fltVal val="0"/>
                                          </p:val>
                                        </p:tav>
                                        <p:tav tm="100000">
                                          <p:val>
                                            <p:fltVal val="1"/>
                                          </p:val>
                                        </p:tav>
                                      </p:tavLst>
                                    </p:anim>
                                    <p:anim calcmode="lin" valueType="num">
                                      <p:cBhvr>
                                        <p:cTn id="22" dur="2000" fill="hold"/>
                                        <p:tgtEl>
                                          <p:spTgt spid="8"/>
                                        </p:tgtEl>
                                        <p:attrNameLst>
                                          <p:attrName>ppt_h</p:attrName>
                                        </p:attrNameLst>
                                      </p:cBhvr>
                                      <p:tavLst>
                                        <p:tav tm="0">
                                          <p:val>
                                            <p:strVal val="#ppt_h"/>
                                          </p:val>
                                        </p:tav>
                                        <p:tav tm="100000">
                                          <p:val>
                                            <p:strVal val="#ppt_h"/>
                                          </p:val>
                                        </p:tav>
                                      </p:tavLst>
                                    </p:anim>
                                  </p:childTnLst>
                                </p:cTn>
                              </p:par>
                              <p:par>
                                <p:cTn id="23" presetID="45"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000"/>
                                        <p:tgtEl>
                                          <p:spTgt spid="7"/>
                                        </p:tgtEl>
                                      </p:cBhvr>
                                    </p:animEffect>
                                    <p:anim calcmode="lin" valueType="num">
                                      <p:cBhvr>
                                        <p:cTn id="26" dur="2000" fill="hold"/>
                                        <p:tgtEl>
                                          <p:spTgt spid="7"/>
                                        </p:tgtEl>
                                        <p:attrNameLst>
                                          <p:attrName>ppt_w</p:attrName>
                                        </p:attrNameLst>
                                      </p:cBhvr>
                                      <p:tavLst>
                                        <p:tav tm="0" fmla="#ppt_w*sin(2.5*pi*$)">
                                          <p:val>
                                            <p:fltVal val="0"/>
                                          </p:val>
                                        </p:tav>
                                        <p:tav tm="100000">
                                          <p:val>
                                            <p:fltVal val="1"/>
                                          </p:val>
                                        </p:tav>
                                      </p:tavLst>
                                    </p:anim>
                                    <p:anim calcmode="lin" valueType="num">
                                      <p:cBhvr>
                                        <p:cTn id="27" dur="2000" fill="hold"/>
                                        <p:tgtEl>
                                          <p:spTgt spid="7"/>
                                        </p:tgtEl>
                                        <p:attrNameLst>
                                          <p:attrName>ppt_h</p:attrName>
                                        </p:attrNameLst>
                                      </p:cBhvr>
                                      <p:tavLst>
                                        <p:tav tm="0">
                                          <p:val>
                                            <p:strVal val="#ppt_h"/>
                                          </p:val>
                                        </p:tav>
                                        <p:tav tm="100000">
                                          <p:val>
                                            <p:strVal val="#ppt_h"/>
                                          </p:val>
                                        </p:tav>
                                      </p:tavLst>
                                    </p:anim>
                                  </p:childTnLst>
                                </p:cTn>
                              </p:par>
                            </p:childTnLst>
                          </p:cTn>
                        </p:par>
                        <p:par>
                          <p:cTn id="28" fill="hold">
                            <p:stCondLst>
                              <p:cond delay="6000"/>
                            </p:stCondLst>
                            <p:childTnLst>
                              <p:par>
                                <p:cTn id="29" presetID="16" presetClass="entr" presetSubtype="42"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outHorizontal)">
                                      <p:cBhvr>
                                        <p:cTn id="31" dur="500"/>
                                        <p:tgtEl>
                                          <p:spTgt spid="10"/>
                                        </p:tgtEl>
                                      </p:cBhvr>
                                    </p:animEffect>
                                  </p:childTnLst>
                                </p:cTn>
                              </p:par>
                            </p:childTnLst>
                          </p:cTn>
                        </p:par>
                        <p:par>
                          <p:cTn id="32" fill="hold">
                            <p:stCondLst>
                              <p:cond delay="6500"/>
                            </p:stCondLst>
                            <p:childTnLst>
                              <p:par>
                                <p:cTn id="33" presetID="22" presetClass="entr" presetSubtype="8"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500"/>
                                        <p:tgtEl>
                                          <p:spTgt spid="9"/>
                                        </p:tgtEl>
                                      </p:cBhvr>
                                    </p:animEffect>
                                  </p:childTnLst>
                                </p:cTn>
                              </p:par>
                            </p:childTnLst>
                          </p:cTn>
                        </p:par>
                        <p:par>
                          <p:cTn id="39" fill="hold">
                            <p:stCondLst>
                              <p:cond delay="700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childTnLst>
                          </p:cTn>
                        </p:par>
                        <p:par>
                          <p:cTn id="46" fill="hold">
                            <p:stCondLst>
                              <p:cond delay="7500"/>
                            </p:stCondLst>
                            <p:childTnLst>
                              <p:par>
                                <p:cTn id="47" presetID="22" presetClass="entr" presetSubtype="8"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500"/>
                                        <p:tgtEl>
                                          <p:spTgt spid="20"/>
                                        </p:tgtEl>
                                      </p:cBhvr>
                                    </p:animEffect>
                                  </p:childTnLst>
                                </p:cTn>
                              </p:par>
                            </p:childTnLst>
                          </p:cTn>
                        </p:par>
                        <p:par>
                          <p:cTn id="53" fill="hold">
                            <p:stCondLst>
                              <p:cond delay="8000"/>
                            </p:stCondLst>
                            <p:childTnLst>
                              <p:par>
                                <p:cTn id="54" presetID="22" presetClass="entr" presetSubtype="8"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left)">
                                      <p:cBhvr>
                                        <p:cTn id="56" dur="500"/>
                                        <p:tgtEl>
                                          <p:spTgt spid="1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left)">
                                      <p:cBhvr>
                                        <p:cTn id="59" dur="500"/>
                                        <p:tgtEl>
                                          <p:spTgt spid="21"/>
                                        </p:tgtEl>
                                      </p:cBhvr>
                                    </p:animEffect>
                                  </p:childTnLst>
                                </p:cTn>
                              </p:par>
                            </p:childTnLst>
                          </p:cTn>
                        </p:par>
                        <p:par>
                          <p:cTn id="60" fill="hold">
                            <p:stCondLst>
                              <p:cond delay="8500"/>
                            </p:stCondLst>
                            <p:childTnLst>
                              <p:par>
                                <p:cTn id="61" presetID="22" presetClass="entr" presetSubtype="8"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left)">
                                      <p:cBhvr>
                                        <p:cTn id="63" dur="500"/>
                                        <p:tgtEl>
                                          <p:spTgt spid="22"/>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left)">
                                      <p:cBhvr>
                                        <p:cTn id="6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p:bldP spid="9" grpId="0" animBg="1"/>
      <p:bldP spid="10" grpId="0" animBg="1"/>
      <p:bldP spid="11" grpId="0" animBg="1"/>
      <p:bldP spid="12" grpId="0" animBg="1"/>
      <p:bldP spid="13" grpId="0" animBg="1"/>
      <p:bldP spid="14" grpId="0"/>
      <p:bldP spid="19" grpId="0"/>
      <p:bldP spid="20" grpId="0"/>
      <p:bldP spid="21" grpId="0"/>
      <p:bldP spid="22" grpId="0" animBg="1"/>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24784" y="44946"/>
            <a:ext cx="3947216"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资产经营状况和变动原因</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矩形 5"/>
          <p:cNvSpPr/>
          <p:nvPr/>
        </p:nvSpPr>
        <p:spPr>
          <a:xfrm>
            <a:off x="3419872" y="5009751"/>
            <a:ext cx="3024336" cy="97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5"/>
          <p:cNvSpPr>
            <a:spLocks/>
          </p:cNvSpPr>
          <p:nvPr/>
        </p:nvSpPr>
        <p:spPr bwMode="auto">
          <a:xfrm>
            <a:off x="971600" y="2211710"/>
            <a:ext cx="1479797" cy="13342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TextBox 7"/>
          <p:cNvSpPr txBox="1"/>
          <p:nvPr/>
        </p:nvSpPr>
        <p:spPr>
          <a:xfrm>
            <a:off x="1257155" y="2447923"/>
            <a:ext cx="908686" cy="86177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经营状况</a:t>
            </a:r>
            <a:endParaRPr kumimoji="0" lang="zh-CN" altLang="en-US" sz="2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9" name="圆角矩形 8"/>
          <p:cNvSpPr/>
          <p:nvPr/>
        </p:nvSpPr>
        <p:spPr>
          <a:xfrm>
            <a:off x="3356492" y="1254822"/>
            <a:ext cx="4479052" cy="451685"/>
          </a:xfrm>
          <a:prstGeom prst="roundRect">
            <a:avLst>
              <a:gd name="adj" fmla="val 20638"/>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10" name="Freeform 5"/>
          <p:cNvSpPr>
            <a:spLocks/>
          </p:cNvSpPr>
          <p:nvPr/>
        </p:nvSpPr>
        <p:spPr bwMode="auto">
          <a:xfrm>
            <a:off x="2650968" y="1335678"/>
            <a:ext cx="547516" cy="3108279"/>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圆角矩形 10"/>
          <p:cNvSpPr/>
          <p:nvPr/>
        </p:nvSpPr>
        <p:spPr>
          <a:xfrm>
            <a:off x="3356492" y="1936845"/>
            <a:ext cx="4479052" cy="451685"/>
          </a:xfrm>
          <a:prstGeom prst="roundRect">
            <a:avLst>
              <a:gd name="adj" fmla="val 25274"/>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300" normalizeH="0" baseline="0" noProof="0">
              <a:ln>
                <a:noFill/>
              </a:ln>
              <a:solidFill>
                <a:schemeClr val="bg1"/>
              </a:solidFill>
              <a:effectLst/>
              <a:uLnTx/>
              <a:uFillTx/>
              <a:latin typeface="Calibri"/>
              <a:ea typeface="宋体"/>
              <a:cs typeface="+mn-cs"/>
            </a:endParaRPr>
          </a:p>
        </p:txBody>
      </p:sp>
      <p:sp>
        <p:nvSpPr>
          <p:cNvPr id="12" name="圆角矩形 11"/>
          <p:cNvSpPr/>
          <p:nvPr/>
        </p:nvSpPr>
        <p:spPr>
          <a:xfrm>
            <a:off x="3356492" y="2642611"/>
            <a:ext cx="4479052" cy="451685"/>
          </a:xfrm>
          <a:prstGeom prst="roundRect">
            <a:avLst>
              <a:gd name="adj" fmla="val 25274"/>
            </a:avLst>
          </a:prstGeom>
          <a:solidFill>
            <a:schemeClr val="bg1">
              <a:lumMod val="6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300" normalizeH="0" baseline="0" noProof="0">
              <a:ln>
                <a:noFill/>
              </a:ln>
              <a:solidFill>
                <a:schemeClr val="bg1"/>
              </a:solidFill>
              <a:effectLst/>
              <a:uLnTx/>
              <a:uFillTx/>
              <a:latin typeface="Calibri"/>
              <a:ea typeface="宋体"/>
              <a:cs typeface="+mn-cs"/>
            </a:endParaRPr>
          </a:p>
        </p:txBody>
      </p:sp>
      <p:sp>
        <p:nvSpPr>
          <p:cNvPr id="13" name="圆角矩形 12"/>
          <p:cNvSpPr/>
          <p:nvPr/>
        </p:nvSpPr>
        <p:spPr>
          <a:xfrm>
            <a:off x="3356492" y="3355711"/>
            <a:ext cx="4479052" cy="451685"/>
          </a:xfrm>
          <a:prstGeom prst="roundRect">
            <a:avLst>
              <a:gd name="adj" fmla="val 26820"/>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14" name="TextBox 13"/>
          <p:cNvSpPr txBox="1"/>
          <p:nvPr/>
        </p:nvSpPr>
        <p:spPr>
          <a:xfrm>
            <a:off x="3675004" y="1374966"/>
            <a:ext cx="3758504" cy="2366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sz="1400" kern="0" spc="300" dirty="0">
                <a:solidFill>
                  <a:schemeClr val="bg1"/>
                </a:solidFill>
              </a:rPr>
              <a:t>财务费用分析</a:t>
            </a:r>
          </a:p>
        </p:txBody>
      </p:sp>
      <p:sp>
        <p:nvSpPr>
          <p:cNvPr id="19" name="TextBox 18"/>
          <p:cNvSpPr txBox="1"/>
          <p:nvPr/>
        </p:nvSpPr>
        <p:spPr>
          <a:xfrm>
            <a:off x="3675004" y="2051411"/>
            <a:ext cx="3758504" cy="2366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sz="1400" kern="0" spc="300" dirty="0">
                <a:solidFill>
                  <a:schemeClr val="bg1"/>
                </a:solidFill>
              </a:rPr>
              <a:t>投资收益分析</a:t>
            </a:r>
          </a:p>
        </p:txBody>
      </p:sp>
      <p:sp>
        <p:nvSpPr>
          <p:cNvPr id="20" name="TextBox 19"/>
          <p:cNvSpPr txBox="1"/>
          <p:nvPr/>
        </p:nvSpPr>
        <p:spPr>
          <a:xfrm>
            <a:off x="3675004" y="2757177"/>
            <a:ext cx="3758504" cy="2366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sz="1400" kern="0" spc="300" dirty="0">
                <a:solidFill>
                  <a:schemeClr val="bg1"/>
                </a:solidFill>
              </a:rPr>
              <a:t>营业外支出净额</a:t>
            </a:r>
          </a:p>
        </p:txBody>
      </p:sp>
      <p:sp>
        <p:nvSpPr>
          <p:cNvPr id="21" name="TextBox 20"/>
          <p:cNvSpPr txBox="1"/>
          <p:nvPr/>
        </p:nvSpPr>
        <p:spPr>
          <a:xfrm>
            <a:off x="3675004" y="3470277"/>
            <a:ext cx="3758504" cy="2366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sz="1400" kern="0" spc="300" dirty="0">
                <a:solidFill>
                  <a:schemeClr val="bg1"/>
                </a:solidFill>
              </a:rPr>
              <a:t>利润总额分析</a:t>
            </a:r>
          </a:p>
        </p:txBody>
      </p:sp>
      <p:sp>
        <p:nvSpPr>
          <p:cNvPr id="22" name="圆角矩形 21"/>
          <p:cNvSpPr/>
          <p:nvPr/>
        </p:nvSpPr>
        <p:spPr>
          <a:xfrm>
            <a:off x="3367981" y="4064281"/>
            <a:ext cx="4479052" cy="451685"/>
          </a:xfrm>
          <a:prstGeom prst="roundRect">
            <a:avLst>
              <a:gd name="adj" fmla="val 26820"/>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23" name="TextBox 22"/>
          <p:cNvSpPr txBox="1"/>
          <p:nvPr/>
        </p:nvSpPr>
        <p:spPr>
          <a:xfrm>
            <a:off x="3686493" y="4178847"/>
            <a:ext cx="3758504" cy="2366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sz="1400" kern="0" spc="300" dirty="0">
                <a:solidFill>
                  <a:schemeClr val="bg1"/>
                </a:solidFill>
              </a:rPr>
              <a:t>净利润分析</a:t>
            </a:r>
          </a:p>
        </p:txBody>
      </p:sp>
    </p:spTree>
    <p:extLst>
      <p:ext uri="{BB962C8B-B14F-4D97-AF65-F5344CB8AC3E}">
        <p14:creationId xmlns:p14="http://schemas.microsoft.com/office/powerpoint/2010/main" val="3106178070"/>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par>
                                <p:cTn id="13" presetID="2" presetClass="entr" presetSubtype="8" fill="hold" grpId="0" nodeType="withEffect">
                                  <p:stCondLst>
                                    <p:cond delay="11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2400" fill="hold"/>
                                        <p:tgtEl>
                                          <p:spTgt spid="6"/>
                                        </p:tgtEl>
                                        <p:attrNameLst>
                                          <p:attrName>ppt_x</p:attrName>
                                        </p:attrNameLst>
                                      </p:cBhvr>
                                      <p:tavLst>
                                        <p:tav tm="0">
                                          <p:val>
                                            <p:strVal val="0-#ppt_w/2"/>
                                          </p:val>
                                        </p:tav>
                                        <p:tav tm="100000">
                                          <p:val>
                                            <p:strVal val="#ppt_x"/>
                                          </p:val>
                                        </p:tav>
                                      </p:tavLst>
                                    </p:anim>
                                    <p:anim calcmode="lin" valueType="num">
                                      <p:cBhvr additive="base">
                                        <p:cTn id="16" dur="24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4000"/>
                            </p:stCondLst>
                            <p:childTnLst>
                              <p:par>
                                <p:cTn id="18" presetID="45"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2000"/>
                                        <p:tgtEl>
                                          <p:spTgt spid="8"/>
                                        </p:tgtEl>
                                      </p:cBhvr>
                                    </p:animEffect>
                                    <p:anim calcmode="lin" valueType="num">
                                      <p:cBhvr>
                                        <p:cTn id="21" dur="2000" fill="hold"/>
                                        <p:tgtEl>
                                          <p:spTgt spid="8"/>
                                        </p:tgtEl>
                                        <p:attrNameLst>
                                          <p:attrName>ppt_w</p:attrName>
                                        </p:attrNameLst>
                                      </p:cBhvr>
                                      <p:tavLst>
                                        <p:tav tm="0" fmla="#ppt_w*sin(2.5*pi*$)">
                                          <p:val>
                                            <p:fltVal val="0"/>
                                          </p:val>
                                        </p:tav>
                                        <p:tav tm="100000">
                                          <p:val>
                                            <p:fltVal val="1"/>
                                          </p:val>
                                        </p:tav>
                                      </p:tavLst>
                                    </p:anim>
                                    <p:anim calcmode="lin" valueType="num">
                                      <p:cBhvr>
                                        <p:cTn id="22" dur="2000" fill="hold"/>
                                        <p:tgtEl>
                                          <p:spTgt spid="8"/>
                                        </p:tgtEl>
                                        <p:attrNameLst>
                                          <p:attrName>ppt_h</p:attrName>
                                        </p:attrNameLst>
                                      </p:cBhvr>
                                      <p:tavLst>
                                        <p:tav tm="0">
                                          <p:val>
                                            <p:strVal val="#ppt_h"/>
                                          </p:val>
                                        </p:tav>
                                        <p:tav tm="100000">
                                          <p:val>
                                            <p:strVal val="#ppt_h"/>
                                          </p:val>
                                        </p:tav>
                                      </p:tavLst>
                                    </p:anim>
                                  </p:childTnLst>
                                </p:cTn>
                              </p:par>
                              <p:par>
                                <p:cTn id="23" presetID="45"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000"/>
                                        <p:tgtEl>
                                          <p:spTgt spid="7"/>
                                        </p:tgtEl>
                                      </p:cBhvr>
                                    </p:animEffect>
                                    <p:anim calcmode="lin" valueType="num">
                                      <p:cBhvr>
                                        <p:cTn id="26" dur="2000" fill="hold"/>
                                        <p:tgtEl>
                                          <p:spTgt spid="7"/>
                                        </p:tgtEl>
                                        <p:attrNameLst>
                                          <p:attrName>ppt_w</p:attrName>
                                        </p:attrNameLst>
                                      </p:cBhvr>
                                      <p:tavLst>
                                        <p:tav tm="0" fmla="#ppt_w*sin(2.5*pi*$)">
                                          <p:val>
                                            <p:fltVal val="0"/>
                                          </p:val>
                                        </p:tav>
                                        <p:tav tm="100000">
                                          <p:val>
                                            <p:fltVal val="1"/>
                                          </p:val>
                                        </p:tav>
                                      </p:tavLst>
                                    </p:anim>
                                    <p:anim calcmode="lin" valueType="num">
                                      <p:cBhvr>
                                        <p:cTn id="27" dur="2000" fill="hold"/>
                                        <p:tgtEl>
                                          <p:spTgt spid="7"/>
                                        </p:tgtEl>
                                        <p:attrNameLst>
                                          <p:attrName>ppt_h</p:attrName>
                                        </p:attrNameLst>
                                      </p:cBhvr>
                                      <p:tavLst>
                                        <p:tav tm="0">
                                          <p:val>
                                            <p:strVal val="#ppt_h"/>
                                          </p:val>
                                        </p:tav>
                                        <p:tav tm="100000">
                                          <p:val>
                                            <p:strVal val="#ppt_h"/>
                                          </p:val>
                                        </p:tav>
                                      </p:tavLst>
                                    </p:anim>
                                  </p:childTnLst>
                                </p:cTn>
                              </p:par>
                            </p:childTnLst>
                          </p:cTn>
                        </p:par>
                        <p:par>
                          <p:cTn id="28" fill="hold">
                            <p:stCondLst>
                              <p:cond delay="6000"/>
                            </p:stCondLst>
                            <p:childTnLst>
                              <p:par>
                                <p:cTn id="29" presetID="16" presetClass="entr" presetSubtype="42"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outHorizontal)">
                                      <p:cBhvr>
                                        <p:cTn id="31" dur="500"/>
                                        <p:tgtEl>
                                          <p:spTgt spid="10"/>
                                        </p:tgtEl>
                                      </p:cBhvr>
                                    </p:animEffect>
                                  </p:childTnLst>
                                </p:cTn>
                              </p:par>
                            </p:childTnLst>
                          </p:cTn>
                        </p:par>
                        <p:par>
                          <p:cTn id="32" fill="hold">
                            <p:stCondLst>
                              <p:cond delay="6500"/>
                            </p:stCondLst>
                            <p:childTnLst>
                              <p:par>
                                <p:cTn id="33" presetID="22" presetClass="entr" presetSubtype="8"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500"/>
                                        <p:tgtEl>
                                          <p:spTgt spid="9"/>
                                        </p:tgtEl>
                                      </p:cBhvr>
                                    </p:animEffect>
                                  </p:childTnLst>
                                </p:cTn>
                              </p:par>
                            </p:childTnLst>
                          </p:cTn>
                        </p:par>
                        <p:par>
                          <p:cTn id="39" fill="hold">
                            <p:stCondLst>
                              <p:cond delay="700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childTnLst>
                          </p:cTn>
                        </p:par>
                        <p:par>
                          <p:cTn id="46" fill="hold">
                            <p:stCondLst>
                              <p:cond delay="7500"/>
                            </p:stCondLst>
                            <p:childTnLst>
                              <p:par>
                                <p:cTn id="47" presetID="22" presetClass="entr" presetSubtype="8"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500"/>
                                        <p:tgtEl>
                                          <p:spTgt spid="20"/>
                                        </p:tgtEl>
                                      </p:cBhvr>
                                    </p:animEffect>
                                  </p:childTnLst>
                                </p:cTn>
                              </p:par>
                            </p:childTnLst>
                          </p:cTn>
                        </p:par>
                        <p:par>
                          <p:cTn id="53" fill="hold">
                            <p:stCondLst>
                              <p:cond delay="8000"/>
                            </p:stCondLst>
                            <p:childTnLst>
                              <p:par>
                                <p:cTn id="54" presetID="22" presetClass="entr" presetSubtype="8"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left)">
                                      <p:cBhvr>
                                        <p:cTn id="56" dur="500"/>
                                        <p:tgtEl>
                                          <p:spTgt spid="1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left)">
                                      <p:cBhvr>
                                        <p:cTn id="59" dur="500"/>
                                        <p:tgtEl>
                                          <p:spTgt spid="21"/>
                                        </p:tgtEl>
                                      </p:cBhvr>
                                    </p:animEffect>
                                  </p:childTnLst>
                                </p:cTn>
                              </p:par>
                            </p:childTnLst>
                          </p:cTn>
                        </p:par>
                        <p:par>
                          <p:cTn id="60" fill="hold">
                            <p:stCondLst>
                              <p:cond delay="8500"/>
                            </p:stCondLst>
                            <p:childTnLst>
                              <p:par>
                                <p:cTn id="61" presetID="22" presetClass="entr" presetSubtype="8"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left)">
                                      <p:cBhvr>
                                        <p:cTn id="63" dur="500"/>
                                        <p:tgtEl>
                                          <p:spTgt spid="22"/>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left)">
                                      <p:cBhvr>
                                        <p:cTn id="6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p:bldP spid="9" grpId="0" animBg="1"/>
      <p:bldP spid="10" grpId="0" animBg="1"/>
      <p:bldP spid="11" grpId="0" animBg="1"/>
      <p:bldP spid="12" grpId="0" animBg="1"/>
      <p:bldP spid="13" grpId="0" animBg="1"/>
      <p:bldP spid="14" grpId="0"/>
      <p:bldP spid="19" grpId="0"/>
      <p:bldP spid="20" grpId="0"/>
      <p:bldP spid="21" grpId="0"/>
      <p:bldP spid="22" grpId="0" animBg="1"/>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727426" y="44946"/>
            <a:ext cx="2908470"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主营业务收入分析</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8" name="TextBox 67"/>
          <p:cNvSpPr>
            <a:spLocks noChangeArrowheads="1"/>
          </p:cNvSpPr>
          <p:nvPr/>
        </p:nvSpPr>
        <p:spPr bwMode="auto">
          <a:xfrm>
            <a:off x="892175" y="1740297"/>
            <a:ext cx="1987550" cy="666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300"/>
              </a:lnSpc>
            </a:pPr>
            <a:r>
              <a:rPr lang="zh-CN" altLang="en-US" sz="1000" dirty="0" smtClean="0">
                <a:solidFill>
                  <a:srgbClr val="595959"/>
                </a:solidFill>
                <a:latin typeface="微软雅黑" pitchFamily="34" charset="-122"/>
                <a:ea typeface="微软雅黑" pitchFamily="34" charset="-122"/>
                <a:sym typeface="微软雅黑" pitchFamily="34" charset="-122"/>
              </a:rPr>
              <a:t>详写内容</a:t>
            </a:r>
            <a:r>
              <a:rPr lang="en-US" altLang="zh-CN" sz="1000" dirty="0" smtClean="0">
                <a:solidFill>
                  <a:srgbClr val="595959"/>
                </a:solidFill>
                <a:latin typeface="微软雅黑" pitchFamily="34" charset="-122"/>
                <a:ea typeface="微软雅黑" pitchFamily="34" charset="-122"/>
                <a:sym typeface="微软雅黑" pitchFamily="34" charset="-122"/>
              </a:rPr>
              <a:t>……</a:t>
            </a:r>
            <a:r>
              <a:rPr lang="zh-CN" altLang="en-US" sz="1000" dirty="0" smtClean="0">
                <a:solidFill>
                  <a:srgbClr val="595959"/>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zh-CN" altLang="en-US" sz="1000" dirty="0">
              <a:solidFill>
                <a:srgbClr val="595959"/>
              </a:solidFill>
              <a:latin typeface="微软雅黑" pitchFamily="34" charset="-122"/>
              <a:ea typeface="微软雅黑" pitchFamily="34" charset="-122"/>
              <a:sym typeface="微软雅黑" pitchFamily="34" charset="-122"/>
            </a:endParaRPr>
          </a:p>
        </p:txBody>
      </p:sp>
      <p:sp>
        <p:nvSpPr>
          <p:cNvPr id="29" name="TextBox 75"/>
          <p:cNvSpPr>
            <a:spLocks noChangeArrowheads="1"/>
          </p:cNvSpPr>
          <p:nvPr/>
        </p:nvSpPr>
        <p:spPr bwMode="auto">
          <a:xfrm>
            <a:off x="6267452" y="1572021"/>
            <a:ext cx="1985963" cy="666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300"/>
              </a:lnSpc>
            </a:pPr>
            <a:r>
              <a:rPr lang="zh-CN" altLang="en-US" sz="1000" dirty="0" smtClean="0">
                <a:solidFill>
                  <a:srgbClr val="595959"/>
                </a:solidFill>
                <a:latin typeface="微软雅黑" pitchFamily="34" charset="-122"/>
                <a:ea typeface="微软雅黑" pitchFamily="34" charset="-122"/>
                <a:sym typeface="微软雅黑" pitchFamily="34" charset="-122"/>
              </a:rPr>
              <a:t>详写内容</a:t>
            </a:r>
            <a:r>
              <a:rPr lang="en-US" altLang="zh-CN" sz="1000" dirty="0" smtClean="0">
                <a:solidFill>
                  <a:srgbClr val="595959"/>
                </a:solidFill>
                <a:latin typeface="微软雅黑" pitchFamily="34" charset="-122"/>
                <a:ea typeface="微软雅黑" pitchFamily="34" charset="-122"/>
                <a:sym typeface="微软雅黑" pitchFamily="34" charset="-122"/>
              </a:rPr>
              <a:t>……</a:t>
            </a:r>
            <a:r>
              <a:rPr lang="zh-CN" altLang="en-US" sz="1000" dirty="0" smtClean="0">
                <a:solidFill>
                  <a:srgbClr val="595959"/>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zh-CN" altLang="en-US" sz="1000" dirty="0">
              <a:solidFill>
                <a:srgbClr val="595959"/>
              </a:solidFill>
              <a:latin typeface="微软雅黑" pitchFamily="34" charset="-122"/>
              <a:ea typeface="微软雅黑" pitchFamily="34" charset="-122"/>
              <a:sym typeface="微软雅黑" pitchFamily="34" charset="-122"/>
            </a:endParaRPr>
          </a:p>
        </p:txBody>
      </p:sp>
      <p:sp>
        <p:nvSpPr>
          <p:cNvPr id="30" name="TextBox 76"/>
          <p:cNvSpPr>
            <a:spLocks noChangeArrowheads="1"/>
          </p:cNvSpPr>
          <p:nvPr/>
        </p:nvSpPr>
        <p:spPr bwMode="auto">
          <a:xfrm>
            <a:off x="6267452" y="3242071"/>
            <a:ext cx="1985963" cy="666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300"/>
              </a:lnSpc>
            </a:pPr>
            <a:r>
              <a:rPr lang="zh-CN" altLang="en-US" sz="1000" dirty="0" smtClean="0">
                <a:solidFill>
                  <a:srgbClr val="595959"/>
                </a:solidFill>
                <a:latin typeface="微软雅黑" pitchFamily="34" charset="-122"/>
                <a:ea typeface="微软雅黑" pitchFamily="34" charset="-122"/>
                <a:sym typeface="微软雅黑" pitchFamily="34" charset="-122"/>
              </a:rPr>
              <a:t>详写内容</a:t>
            </a:r>
            <a:r>
              <a:rPr lang="en-US" altLang="zh-CN" sz="1000" dirty="0" smtClean="0">
                <a:solidFill>
                  <a:srgbClr val="595959"/>
                </a:solidFill>
                <a:latin typeface="微软雅黑" pitchFamily="34" charset="-122"/>
                <a:ea typeface="微软雅黑" pitchFamily="34" charset="-122"/>
                <a:sym typeface="微软雅黑" pitchFamily="34" charset="-122"/>
              </a:rPr>
              <a:t>……</a:t>
            </a:r>
            <a:r>
              <a:rPr lang="zh-CN" altLang="en-US" sz="1000" dirty="0" smtClean="0">
                <a:solidFill>
                  <a:srgbClr val="595959"/>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zh-CN" altLang="en-US" sz="1000" dirty="0">
              <a:solidFill>
                <a:srgbClr val="595959"/>
              </a:solidFill>
              <a:latin typeface="微软雅黑" pitchFamily="34" charset="-122"/>
              <a:ea typeface="微软雅黑" pitchFamily="34" charset="-122"/>
              <a:sym typeface="微软雅黑" pitchFamily="34" charset="-122"/>
            </a:endParaRPr>
          </a:p>
        </p:txBody>
      </p:sp>
      <p:sp>
        <p:nvSpPr>
          <p:cNvPr id="31" name="TextBox 77"/>
          <p:cNvSpPr>
            <a:spLocks noChangeArrowheads="1"/>
          </p:cNvSpPr>
          <p:nvPr/>
        </p:nvSpPr>
        <p:spPr bwMode="auto">
          <a:xfrm>
            <a:off x="892175" y="3159522"/>
            <a:ext cx="1987550" cy="666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300"/>
              </a:lnSpc>
            </a:pPr>
            <a:r>
              <a:rPr lang="zh-CN" altLang="en-US" sz="1000" dirty="0" smtClean="0">
                <a:solidFill>
                  <a:srgbClr val="595959"/>
                </a:solidFill>
                <a:latin typeface="微软雅黑" pitchFamily="34" charset="-122"/>
                <a:ea typeface="微软雅黑" pitchFamily="34" charset="-122"/>
                <a:sym typeface="微软雅黑" pitchFamily="34" charset="-122"/>
              </a:rPr>
              <a:t>详写内容</a:t>
            </a:r>
            <a:r>
              <a:rPr lang="en-US" altLang="zh-CN" sz="1000" dirty="0" smtClean="0">
                <a:solidFill>
                  <a:srgbClr val="595959"/>
                </a:solidFill>
                <a:latin typeface="微软雅黑" pitchFamily="34" charset="-122"/>
                <a:ea typeface="微软雅黑" pitchFamily="34" charset="-122"/>
                <a:sym typeface="微软雅黑" pitchFamily="34" charset="-122"/>
              </a:rPr>
              <a:t>……</a:t>
            </a:r>
            <a:r>
              <a:rPr lang="zh-CN" altLang="en-US" sz="1000" dirty="0" smtClean="0">
                <a:solidFill>
                  <a:srgbClr val="595959"/>
                </a:solidFill>
                <a:latin typeface="微软雅黑" pitchFamily="34" charset="-122"/>
                <a:ea typeface="微软雅黑" pitchFamily="34" charset="-122"/>
                <a:sym typeface="微软雅黑" pitchFamily="34" charset="-122"/>
              </a:rPr>
              <a:t>点击输入本栏的具体文字，简明扼要的说明分项内容，此为概念图解，请根据您的具体内容酌情修改。</a:t>
            </a:r>
            <a:endParaRPr lang="zh-CN" altLang="en-US" sz="1000" dirty="0">
              <a:solidFill>
                <a:srgbClr val="595959"/>
              </a:solidFill>
              <a:latin typeface="微软雅黑" pitchFamily="34" charset="-122"/>
              <a:ea typeface="微软雅黑" pitchFamily="34" charset="-122"/>
              <a:sym typeface="微软雅黑" pitchFamily="34" charset="-122"/>
            </a:endParaRPr>
          </a:p>
        </p:txBody>
      </p:sp>
      <p:grpSp>
        <p:nvGrpSpPr>
          <p:cNvPr id="32" name="组合 128"/>
          <p:cNvGrpSpPr>
            <a:grpSpLocks/>
          </p:cNvGrpSpPr>
          <p:nvPr/>
        </p:nvGrpSpPr>
        <p:grpSpPr bwMode="auto">
          <a:xfrm>
            <a:off x="3217865" y="1419622"/>
            <a:ext cx="2752725" cy="2754313"/>
            <a:chOff x="0" y="0"/>
            <a:chExt cx="2752869" cy="2753319"/>
          </a:xfrm>
        </p:grpSpPr>
        <p:sp>
          <p:nvSpPr>
            <p:cNvPr id="33" name="椭圆 6"/>
            <p:cNvSpPr>
              <a:spLocks noChangeArrowheads="1"/>
            </p:cNvSpPr>
            <p:nvPr/>
          </p:nvSpPr>
          <p:spPr bwMode="auto">
            <a:xfrm flipH="1" flipV="1">
              <a:off x="1399891" y="1195029"/>
              <a:ext cx="1352978" cy="1558290"/>
            </a:xfrm>
            <a:custGeom>
              <a:avLst/>
              <a:gdLst>
                <a:gd name="T0" fmla="*/ 779145 w 1352978"/>
                <a:gd name="T1" fmla="*/ 0 h 1558290"/>
                <a:gd name="T2" fmla="*/ 1352978 w 1352978"/>
                <a:gd name="T3" fmla="*/ 255954 h 1558290"/>
                <a:gd name="T4" fmla="*/ 1158327 w 1352978"/>
                <a:gd name="T5" fmla="*/ 779145 h 1558290"/>
                <a:gd name="T6" fmla="*/ 1352978 w 1352978"/>
                <a:gd name="T7" fmla="*/ 1302337 h 1558290"/>
                <a:gd name="T8" fmla="*/ 779145 w 1352978"/>
                <a:gd name="T9" fmla="*/ 1558290 h 1558290"/>
                <a:gd name="T10" fmla="*/ 0 w 1352978"/>
                <a:gd name="T11" fmla="*/ 779145 h 1558290"/>
                <a:gd name="T12" fmla="*/ 144162 w 1352978"/>
                <a:gd name="T13" fmla="*/ 330069 h 1558290"/>
                <a:gd name="T14" fmla="*/ 109784 w 1352978"/>
                <a:gd name="T15" fmla="*/ 108908 h 1558290"/>
                <a:gd name="T16" fmla="*/ 331101 w 1352978"/>
                <a:gd name="T17" fmla="*/ 143310 h 1558290"/>
                <a:gd name="T18" fmla="*/ 779145 w 1352978"/>
                <a:gd name="T19" fmla="*/ 0 h 1558290"/>
                <a:gd name="T20" fmla="*/ 0 w 1352978"/>
                <a:gd name="T21" fmla="*/ 0 h 1558290"/>
                <a:gd name="T22" fmla="*/ 1352978 w 1352978"/>
                <a:gd name="T23" fmla="*/ 1558290 h 1558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4" name="椭圆 61"/>
            <p:cNvSpPr>
              <a:spLocks noChangeArrowheads="1"/>
            </p:cNvSpPr>
            <p:nvPr/>
          </p:nvSpPr>
          <p:spPr bwMode="auto">
            <a:xfrm flipH="1" flipV="1">
              <a:off x="0" y="1400155"/>
              <a:ext cx="1558290" cy="1353163"/>
            </a:xfrm>
            <a:custGeom>
              <a:avLst/>
              <a:gdLst>
                <a:gd name="T0" fmla="*/ 779145 w 1558290"/>
                <a:gd name="T1" fmla="*/ 0 h 1353163"/>
                <a:gd name="T2" fmla="*/ 1227870 w 1558290"/>
                <a:gd name="T3" fmla="*/ 143872 h 1353163"/>
                <a:gd name="T4" fmla="*/ 1452805 w 1558290"/>
                <a:gd name="T5" fmla="*/ 108907 h 1353163"/>
                <a:gd name="T6" fmla="*/ 1417746 w 1558290"/>
                <a:gd name="T7" fmla="*/ 334454 h 1353163"/>
                <a:gd name="T8" fmla="*/ 1558290 w 1558290"/>
                <a:gd name="T9" fmla="*/ 779145 h 1353163"/>
                <a:gd name="T10" fmla="*/ 1302560 w 1558290"/>
                <a:gd name="T11" fmla="*/ 1352794 h 1353163"/>
                <a:gd name="T12" fmla="*/ 779593 w 1558290"/>
                <a:gd name="T13" fmla="*/ 1158329 h 1353163"/>
                <a:gd name="T14" fmla="*/ 256179 w 1558290"/>
                <a:gd name="T15" fmla="*/ 1353163 h 1353163"/>
                <a:gd name="T16" fmla="*/ 0 w 1558290"/>
                <a:gd name="T17" fmla="*/ 779145 h 1353163"/>
                <a:gd name="T18" fmla="*/ 779145 w 1558290"/>
                <a:gd name="T19" fmla="*/ 0 h 1353163"/>
                <a:gd name="T20" fmla="*/ 0 w 1558290"/>
                <a:gd name="T21" fmla="*/ 0 h 1353163"/>
                <a:gd name="T22" fmla="*/ 1558290 w 1558290"/>
                <a:gd name="T23" fmla="*/ 1353163 h 1353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5" name="椭圆 6"/>
            <p:cNvSpPr>
              <a:spLocks noChangeArrowheads="1"/>
            </p:cNvSpPr>
            <p:nvPr/>
          </p:nvSpPr>
          <p:spPr bwMode="auto">
            <a:xfrm>
              <a:off x="0" y="0"/>
              <a:ext cx="1352978" cy="1558290"/>
            </a:xfrm>
            <a:custGeom>
              <a:avLst/>
              <a:gdLst>
                <a:gd name="T0" fmla="*/ 779145 w 1352978"/>
                <a:gd name="T1" fmla="*/ 0 h 1558290"/>
                <a:gd name="T2" fmla="*/ 1352978 w 1352978"/>
                <a:gd name="T3" fmla="*/ 255954 h 1558290"/>
                <a:gd name="T4" fmla="*/ 1158327 w 1352978"/>
                <a:gd name="T5" fmla="*/ 779145 h 1558290"/>
                <a:gd name="T6" fmla="*/ 1352978 w 1352978"/>
                <a:gd name="T7" fmla="*/ 1302337 h 1558290"/>
                <a:gd name="T8" fmla="*/ 779145 w 1352978"/>
                <a:gd name="T9" fmla="*/ 1558290 h 1558290"/>
                <a:gd name="T10" fmla="*/ 0 w 1352978"/>
                <a:gd name="T11" fmla="*/ 779145 h 1558290"/>
                <a:gd name="T12" fmla="*/ 144162 w 1352978"/>
                <a:gd name="T13" fmla="*/ 330069 h 1558290"/>
                <a:gd name="T14" fmla="*/ 109784 w 1352978"/>
                <a:gd name="T15" fmla="*/ 108908 h 1558290"/>
                <a:gd name="T16" fmla="*/ 331101 w 1352978"/>
                <a:gd name="T17" fmla="*/ 143310 h 1558290"/>
                <a:gd name="T18" fmla="*/ 779145 w 1352978"/>
                <a:gd name="T19" fmla="*/ 0 h 1558290"/>
                <a:gd name="T20" fmla="*/ 0 w 1352978"/>
                <a:gd name="T21" fmla="*/ 0 h 1558290"/>
                <a:gd name="T22" fmla="*/ 1352978 w 1352978"/>
                <a:gd name="T23" fmla="*/ 1558290 h 1558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6" name="椭圆 61"/>
            <p:cNvSpPr>
              <a:spLocks noChangeArrowheads="1"/>
            </p:cNvSpPr>
            <p:nvPr/>
          </p:nvSpPr>
          <p:spPr bwMode="auto">
            <a:xfrm>
              <a:off x="1194579" y="1"/>
              <a:ext cx="1558290" cy="1353163"/>
            </a:xfrm>
            <a:custGeom>
              <a:avLst/>
              <a:gdLst>
                <a:gd name="T0" fmla="*/ 779145 w 1558290"/>
                <a:gd name="T1" fmla="*/ 0 h 1353163"/>
                <a:gd name="T2" fmla="*/ 1227870 w 1558290"/>
                <a:gd name="T3" fmla="*/ 143872 h 1353163"/>
                <a:gd name="T4" fmla="*/ 1452805 w 1558290"/>
                <a:gd name="T5" fmla="*/ 108907 h 1353163"/>
                <a:gd name="T6" fmla="*/ 1417746 w 1558290"/>
                <a:gd name="T7" fmla="*/ 334454 h 1353163"/>
                <a:gd name="T8" fmla="*/ 1558290 w 1558290"/>
                <a:gd name="T9" fmla="*/ 779145 h 1353163"/>
                <a:gd name="T10" fmla="*/ 1302560 w 1558290"/>
                <a:gd name="T11" fmla="*/ 1352794 h 1353163"/>
                <a:gd name="T12" fmla="*/ 779593 w 1558290"/>
                <a:gd name="T13" fmla="*/ 1158329 h 1353163"/>
                <a:gd name="T14" fmla="*/ 256179 w 1558290"/>
                <a:gd name="T15" fmla="*/ 1353163 h 1353163"/>
                <a:gd name="T16" fmla="*/ 0 w 1558290"/>
                <a:gd name="T17" fmla="*/ 779145 h 1353163"/>
                <a:gd name="T18" fmla="*/ 779145 w 1558290"/>
                <a:gd name="T19" fmla="*/ 0 h 1353163"/>
                <a:gd name="T20" fmla="*/ 0 w 1558290"/>
                <a:gd name="T21" fmla="*/ 0 h 1353163"/>
                <a:gd name="T22" fmla="*/ 1558290 w 1558290"/>
                <a:gd name="T23" fmla="*/ 1353163 h 1353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37" name="椭圆 8"/>
            <p:cNvSpPr>
              <a:spLocks noChangeArrowheads="1"/>
            </p:cNvSpPr>
            <p:nvPr/>
          </p:nvSpPr>
          <p:spPr bwMode="auto">
            <a:xfrm>
              <a:off x="1050498" y="1076807"/>
              <a:ext cx="651872" cy="65187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endParaRPr kumimoji="0" lang="zh-CN" altLang="zh-CN" sz="1800" b="0" i="0" u="none" strike="noStrike" kern="0" cap="none" spc="0" normalizeH="0" baseline="0" noProof="0" smtClean="0">
                <a:ln>
                  <a:noFill/>
                </a:ln>
                <a:solidFill>
                  <a:srgbClr val="FFFFFF"/>
                </a:solidFill>
                <a:effectLst/>
                <a:uLnTx/>
                <a:uFillTx/>
                <a:latin typeface="宋体" pitchFamily="2" charset="-122"/>
                <a:sym typeface="宋体" pitchFamily="2" charset="-122"/>
              </a:endParaRPr>
            </a:p>
          </p:txBody>
        </p:sp>
        <p:sp>
          <p:nvSpPr>
            <p:cNvPr id="38" name="TextBox 68"/>
            <p:cNvSpPr>
              <a:spLocks noChangeArrowheads="1"/>
            </p:cNvSpPr>
            <p:nvPr/>
          </p:nvSpPr>
          <p:spPr bwMode="auto">
            <a:xfrm>
              <a:off x="1224726" y="1264245"/>
              <a:ext cx="303417" cy="276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altLang="zh-CN" sz="18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sym typeface="微软雅黑" pitchFamily="34" charset="-122"/>
                </a:rPr>
                <a:t>4R</a:t>
              </a:r>
              <a:endParaRPr kumimoji="0" lang="zh-CN" altLang="en-US" sz="18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sym typeface="微软雅黑" pitchFamily="34" charset="-122"/>
              </a:endParaRPr>
            </a:p>
          </p:txBody>
        </p:sp>
        <p:sp>
          <p:nvSpPr>
            <p:cNvPr id="39" name="TextBox 69"/>
            <p:cNvSpPr>
              <a:spLocks noChangeArrowheads="1"/>
            </p:cNvSpPr>
            <p:nvPr/>
          </p:nvSpPr>
          <p:spPr bwMode="auto">
            <a:xfrm>
              <a:off x="273860" y="432048"/>
              <a:ext cx="884467" cy="738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r>
                <a:rPr kumimoji="0" lang="zh-CN" altLang="en-US" sz="24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sym typeface="微软雅黑" pitchFamily="34" charset="-122"/>
                </a:rPr>
                <a:t>添加标题</a:t>
              </a:r>
            </a:p>
          </p:txBody>
        </p:sp>
        <p:sp>
          <p:nvSpPr>
            <p:cNvPr id="40" name="TextBox 70"/>
            <p:cNvSpPr>
              <a:spLocks noChangeArrowheads="1"/>
            </p:cNvSpPr>
            <p:nvPr/>
          </p:nvSpPr>
          <p:spPr bwMode="auto">
            <a:xfrm>
              <a:off x="1566218" y="377913"/>
              <a:ext cx="815013" cy="738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r>
                <a:rPr kumimoji="0" lang="zh-CN" altLang="en-US" sz="24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sym typeface="微软雅黑" pitchFamily="34" charset="-122"/>
                </a:rPr>
                <a:t>添加标题</a:t>
              </a:r>
            </a:p>
          </p:txBody>
        </p:sp>
        <p:sp>
          <p:nvSpPr>
            <p:cNvPr id="41" name="TextBox 71"/>
            <p:cNvSpPr>
              <a:spLocks noChangeArrowheads="1"/>
            </p:cNvSpPr>
            <p:nvPr/>
          </p:nvSpPr>
          <p:spPr bwMode="auto">
            <a:xfrm>
              <a:off x="372916" y="1770099"/>
              <a:ext cx="812459" cy="738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r>
                <a:rPr kumimoji="0" lang="zh-CN" altLang="en-US" sz="24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sym typeface="微软雅黑" pitchFamily="34" charset="-122"/>
                </a:rPr>
                <a:t>添加标题</a:t>
              </a:r>
            </a:p>
          </p:txBody>
        </p:sp>
        <p:sp>
          <p:nvSpPr>
            <p:cNvPr id="42" name="TextBox 72"/>
            <p:cNvSpPr>
              <a:spLocks noChangeArrowheads="1"/>
            </p:cNvSpPr>
            <p:nvPr/>
          </p:nvSpPr>
          <p:spPr bwMode="auto">
            <a:xfrm>
              <a:off x="1663621" y="1673589"/>
              <a:ext cx="770479" cy="738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r>
                <a:rPr kumimoji="0" lang="zh-CN" altLang="en-US" sz="24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sym typeface="微软雅黑" pitchFamily="34" charset="-122"/>
                </a:rPr>
                <a:t>添加标题</a:t>
              </a:r>
            </a:p>
          </p:txBody>
        </p:sp>
        <p:sp>
          <p:nvSpPr>
            <p:cNvPr id="43" name="椭圆 79"/>
            <p:cNvSpPr>
              <a:spLocks noChangeArrowheads="1"/>
            </p:cNvSpPr>
            <p:nvPr/>
          </p:nvSpPr>
          <p:spPr bwMode="auto">
            <a:xfrm>
              <a:off x="1087738" y="1114047"/>
              <a:ext cx="577392" cy="577392"/>
            </a:xfrm>
            <a:prstGeom prst="ellipse">
              <a:avLst/>
            </a:prstGeom>
            <a:noFill/>
            <a:ln w="25400">
              <a:solidFill>
                <a:srgbClr val="99999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endParaRPr kumimoji="0" lang="zh-CN" altLang="zh-CN" sz="1800" b="0" i="0" u="none" strike="noStrike" kern="0" cap="none" spc="0" normalizeH="0" baseline="0" noProof="0" smtClean="0">
                <a:ln>
                  <a:noFill/>
                </a:ln>
                <a:solidFill>
                  <a:srgbClr val="FFFFFF"/>
                </a:solidFill>
                <a:effectLst/>
                <a:uLnTx/>
                <a:uFillTx/>
                <a:latin typeface="宋体" pitchFamily="2" charset="-122"/>
                <a:sym typeface="宋体" pitchFamily="2" charset="-122"/>
              </a:endParaRPr>
            </a:p>
          </p:txBody>
        </p:sp>
      </p:grpSp>
    </p:spTree>
    <p:extLst>
      <p:ext uri="{BB962C8B-B14F-4D97-AF65-F5344CB8AC3E}">
        <p14:creationId xmlns:p14="http://schemas.microsoft.com/office/powerpoint/2010/main" val="2019569918"/>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p:cTn id="16" dur="1000" fill="hold"/>
                                        <p:tgtEl>
                                          <p:spTgt spid="32"/>
                                        </p:tgtEl>
                                        <p:attrNameLst>
                                          <p:attrName>ppt_w</p:attrName>
                                        </p:attrNameLst>
                                      </p:cBhvr>
                                      <p:tavLst>
                                        <p:tav tm="0">
                                          <p:val>
                                            <p:fltVal val="0"/>
                                          </p:val>
                                        </p:tav>
                                        <p:tav tm="100000">
                                          <p:val>
                                            <p:strVal val="#ppt_w"/>
                                          </p:val>
                                        </p:tav>
                                      </p:tavLst>
                                    </p:anim>
                                    <p:anim calcmode="lin" valueType="num">
                                      <p:cBhvr>
                                        <p:cTn id="17" dur="1000" fill="hold"/>
                                        <p:tgtEl>
                                          <p:spTgt spid="32"/>
                                        </p:tgtEl>
                                        <p:attrNameLst>
                                          <p:attrName>ppt_h</p:attrName>
                                        </p:attrNameLst>
                                      </p:cBhvr>
                                      <p:tavLst>
                                        <p:tav tm="0">
                                          <p:val>
                                            <p:fltVal val="0"/>
                                          </p:val>
                                        </p:tav>
                                        <p:tav tm="100000">
                                          <p:val>
                                            <p:strVal val="#ppt_h"/>
                                          </p:val>
                                        </p:tav>
                                      </p:tavLst>
                                    </p:anim>
                                    <p:animEffect>
                                      <p:cBhvr>
                                        <p:cTn id="18" dur="1000"/>
                                        <p:tgtEl>
                                          <p:spTgt spid="32"/>
                                        </p:tgtEl>
                                      </p:cBhvr>
                                    </p:animEffect>
                                  </p:childTnLst>
                                </p:cTn>
                              </p:par>
                              <p:par>
                                <p:cTn id="19" presetID="8" presetClass="emph" presetSubtype="0" fill="hold" nodeType="withEffect">
                                  <p:stCondLst>
                                    <p:cond delay="0"/>
                                  </p:stCondLst>
                                  <p:childTnLst>
                                    <p:animRot by="21600000">
                                      <p:cBhvr>
                                        <p:cTn id="20" dur="1000" fill="hold"/>
                                        <p:tgtEl>
                                          <p:spTgt spid="32"/>
                                        </p:tgtEl>
                                        <p:attrNameLst>
                                          <p:attrName>r</p:attrName>
                                        </p:attrNameLst>
                                      </p:cBhvr>
                                    </p:animRot>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ppt_x</p:attrName>
                                        </p:attrNameLst>
                                      </p:cBhvr>
                                      <p:tavLst>
                                        <p:tav tm="0">
                                          <p:val>
                                            <p:strVal val="0-#ppt_w/2"/>
                                          </p:val>
                                        </p:tav>
                                        <p:tav tm="100000">
                                          <p:val>
                                            <p:strVal val="#ppt_x"/>
                                          </p:val>
                                        </p:tav>
                                      </p:tavLst>
                                    </p:anim>
                                    <p:anim calcmode="lin" valueType="num">
                                      <p:cBhvr>
                                        <p:cTn id="25" dur="500" fill="hold"/>
                                        <p:tgtEl>
                                          <p:spTgt spid="2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ppt_x</p:attrName>
                                        </p:attrNameLst>
                                      </p:cBhvr>
                                      <p:tavLst>
                                        <p:tav tm="0">
                                          <p:val>
                                            <p:strVal val="1+#ppt_w/2"/>
                                          </p:val>
                                        </p:tav>
                                        <p:tav tm="100000">
                                          <p:val>
                                            <p:strVal val="#ppt_x"/>
                                          </p:val>
                                        </p:tav>
                                      </p:tavLst>
                                    </p:anim>
                                    <p:anim calcmode="lin" valueType="num">
                                      <p:cBhvr>
                                        <p:cTn id="29" dur="500" fill="hold"/>
                                        <p:tgtEl>
                                          <p:spTgt spid="29"/>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ppt_x</p:attrName>
                                        </p:attrNameLst>
                                      </p:cBhvr>
                                      <p:tavLst>
                                        <p:tav tm="0">
                                          <p:val>
                                            <p:strVal val="1+#ppt_w/2"/>
                                          </p:val>
                                        </p:tav>
                                        <p:tav tm="100000">
                                          <p:val>
                                            <p:strVal val="#ppt_x"/>
                                          </p:val>
                                        </p:tav>
                                      </p:tavLst>
                                    </p:anim>
                                    <p:anim calcmode="lin" valueType="num">
                                      <p:cBhvr>
                                        <p:cTn id="33" dur="500" fill="hold"/>
                                        <p:tgtEl>
                                          <p:spTgt spid="30"/>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ppt_x</p:attrName>
                                        </p:attrNameLst>
                                      </p:cBhvr>
                                      <p:tavLst>
                                        <p:tav tm="0">
                                          <p:val>
                                            <p:strVal val="0-#ppt_w/2"/>
                                          </p:val>
                                        </p:tav>
                                        <p:tav tm="100000">
                                          <p:val>
                                            <p:strVal val="#ppt_x"/>
                                          </p:val>
                                        </p:tav>
                                      </p:tavLst>
                                    </p:anim>
                                    <p:anim calcmode="lin" valueType="num">
                                      <p:cBhvr>
                                        <p:cTn id="37"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8" grpId="0" bldLvl="0" autoUpdateAnimBg="0"/>
      <p:bldP spid="29" grpId="0" bldLvl="0" autoUpdateAnimBg="0"/>
      <p:bldP spid="30" grpId="0" bldLvl="0" autoUpdateAnimBg="0"/>
      <p:bldP spid="31"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55418" y="44946"/>
            <a:ext cx="2908470"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主营业务成本分析</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AutoShape 5"/>
          <p:cNvSpPr>
            <a:spLocks noChangeArrowheads="1"/>
          </p:cNvSpPr>
          <p:nvPr/>
        </p:nvSpPr>
        <p:spPr bwMode="auto">
          <a:xfrm rot="10800000">
            <a:off x="1845324" y="2843718"/>
            <a:ext cx="2689493" cy="75444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00B0F0"/>
          </a:solid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7" name="AutoShape 6"/>
          <p:cNvSpPr>
            <a:spLocks noChangeArrowheads="1"/>
          </p:cNvSpPr>
          <p:nvPr/>
        </p:nvSpPr>
        <p:spPr bwMode="auto">
          <a:xfrm>
            <a:off x="2653196" y="1203598"/>
            <a:ext cx="1073750" cy="914346"/>
          </a:xfrm>
          <a:prstGeom prst="triangle">
            <a:avLst>
              <a:gd name="adj" fmla="val 50000"/>
            </a:avLst>
          </a:prstGeom>
          <a:solidFill>
            <a:srgbClr val="00B0F0"/>
          </a:solid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8" name="AutoShape 4"/>
          <p:cNvSpPr>
            <a:spLocks noChangeArrowheads="1"/>
          </p:cNvSpPr>
          <p:nvPr/>
        </p:nvSpPr>
        <p:spPr bwMode="auto">
          <a:xfrm rot="10800000">
            <a:off x="2315571" y="2240161"/>
            <a:ext cx="1749002" cy="49149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0070C0"/>
          </a:solid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9" name="AutoShape 5"/>
          <p:cNvSpPr>
            <a:spLocks noChangeArrowheads="1"/>
          </p:cNvSpPr>
          <p:nvPr/>
        </p:nvSpPr>
        <p:spPr bwMode="auto">
          <a:xfrm rot="10800000">
            <a:off x="1403649" y="3694343"/>
            <a:ext cx="3572846" cy="70733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 fmla="*/ 0 w 19214"/>
              <a:gd name="connsiteY0" fmla="*/ 306 h 21295"/>
              <a:gd name="connsiteX1" fmla="*/ 2378 w 19214"/>
              <a:gd name="connsiteY1" fmla="*/ 21295 h 21295"/>
              <a:gd name="connsiteX2" fmla="*/ 17122 w 19214"/>
              <a:gd name="connsiteY2" fmla="*/ 21295 h 21295"/>
              <a:gd name="connsiteX3" fmla="*/ 19214 w 19214"/>
              <a:gd name="connsiteY3" fmla="*/ 0 h 21295"/>
              <a:gd name="connsiteX4" fmla="*/ 0 w 19214"/>
              <a:gd name="connsiteY4" fmla="*/ 306 h 21295"/>
              <a:gd name="connsiteX0" fmla="*/ 0 w 19071"/>
              <a:gd name="connsiteY0" fmla="*/ 1 h 21295"/>
              <a:gd name="connsiteX1" fmla="*/ 2235 w 19071"/>
              <a:gd name="connsiteY1" fmla="*/ 21295 h 21295"/>
              <a:gd name="connsiteX2" fmla="*/ 16979 w 19071"/>
              <a:gd name="connsiteY2" fmla="*/ 21295 h 21295"/>
              <a:gd name="connsiteX3" fmla="*/ 19071 w 19071"/>
              <a:gd name="connsiteY3" fmla="*/ 0 h 21295"/>
              <a:gd name="connsiteX4" fmla="*/ 0 w 19071"/>
              <a:gd name="connsiteY4" fmla="*/ 1 h 2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1" h="21295">
                <a:moveTo>
                  <a:pt x="0" y="1"/>
                </a:moveTo>
                <a:lnTo>
                  <a:pt x="2235" y="21295"/>
                </a:lnTo>
                <a:lnTo>
                  <a:pt x="16979" y="21295"/>
                </a:lnTo>
                <a:lnTo>
                  <a:pt x="19071" y="0"/>
                </a:lnTo>
                <a:lnTo>
                  <a:pt x="0" y="1"/>
                </a:lnTo>
                <a:close/>
              </a:path>
            </a:pathLst>
          </a:custGeom>
          <a:solidFill>
            <a:srgbClr val="0070C0"/>
          </a:solid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cxnSp>
        <p:nvCxnSpPr>
          <p:cNvPr id="10" name="直接连接符 9"/>
          <p:cNvCxnSpPr/>
          <p:nvPr/>
        </p:nvCxnSpPr>
        <p:spPr>
          <a:xfrm>
            <a:off x="3665094" y="1736964"/>
            <a:ext cx="4161618" cy="0"/>
          </a:xfrm>
          <a:prstGeom prst="line">
            <a:avLst/>
          </a:prstGeom>
          <a:noFill/>
          <a:ln w="12700" cap="flat" cmpd="sng" algn="ctr">
            <a:solidFill>
              <a:sysClr val="windowText" lastClr="000000">
                <a:lumMod val="50000"/>
                <a:lumOff val="50000"/>
              </a:sysClr>
            </a:solidFill>
            <a:prstDash val="sysDot"/>
            <a:headEnd type="oval"/>
            <a:tailEnd type="oval"/>
          </a:ln>
          <a:effectLst/>
        </p:spPr>
      </p:cxnSp>
      <p:cxnSp>
        <p:nvCxnSpPr>
          <p:cNvPr id="11" name="直接连接符 10"/>
          <p:cNvCxnSpPr/>
          <p:nvPr/>
        </p:nvCxnSpPr>
        <p:spPr>
          <a:xfrm>
            <a:off x="4064573" y="2487357"/>
            <a:ext cx="3762139" cy="0"/>
          </a:xfrm>
          <a:prstGeom prst="line">
            <a:avLst/>
          </a:prstGeom>
          <a:noFill/>
          <a:ln w="12700" cap="flat" cmpd="sng" algn="ctr">
            <a:solidFill>
              <a:sysClr val="windowText" lastClr="000000">
                <a:lumMod val="50000"/>
                <a:lumOff val="50000"/>
              </a:sysClr>
            </a:solidFill>
            <a:prstDash val="sysDot"/>
            <a:headEnd type="oval"/>
            <a:tailEnd type="oval"/>
          </a:ln>
          <a:effectLst/>
        </p:spPr>
      </p:cxnSp>
      <p:cxnSp>
        <p:nvCxnSpPr>
          <p:cNvPr id="12" name="直接连接符 11"/>
          <p:cNvCxnSpPr/>
          <p:nvPr/>
        </p:nvCxnSpPr>
        <p:spPr>
          <a:xfrm>
            <a:off x="4495817" y="3252197"/>
            <a:ext cx="3330895" cy="0"/>
          </a:xfrm>
          <a:prstGeom prst="line">
            <a:avLst/>
          </a:prstGeom>
          <a:noFill/>
          <a:ln w="12700" cap="flat" cmpd="sng" algn="ctr">
            <a:solidFill>
              <a:sysClr val="windowText" lastClr="000000">
                <a:lumMod val="50000"/>
                <a:lumOff val="50000"/>
              </a:sysClr>
            </a:solidFill>
            <a:prstDash val="sysDot"/>
            <a:headEnd type="oval"/>
            <a:tailEnd type="oval"/>
          </a:ln>
          <a:effectLst/>
        </p:spPr>
      </p:cxnSp>
      <p:cxnSp>
        <p:nvCxnSpPr>
          <p:cNvPr id="13" name="直接连接符 12"/>
          <p:cNvCxnSpPr/>
          <p:nvPr/>
        </p:nvCxnSpPr>
        <p:spPr>
          <a:xfrm>
            <a:off x="4976495" y="4009418"/>
            <a:ext cx="2850217" cy="0"/>
          </a:xfrm>
          <a:prstGeom prst="line">
            <a:avLst/>
          </a:prstGeom>
          <a:noFill/>
          <a:ln w="12700" cap="flat" cmpd="sng" algn="ctr">
            <a:solidFill>
              <a:sysClr val="windowText" lastClr="000000">
                <a:lumMod val="50000"/>
                <a:lumOff val="50000"/>
              </a:sysClr>
            </a:solidFill>
            <a:prstDash val="sysDot"/>
            <a:headEnd type="oval"/>
            <a:tailEnd type="oval"/>
          </a:ln>
          <a:effectLst/>
        </p:spPr>
      </p:cxnSp>
      <p:sp>
        <p:nvSpPr>
          <p:cNvPr id="14" name="Rectangle 10"/>
          <p:cNvSpPr/>
          <p:nvPr/>
        </p:nvSpPr>
        <p:spPr>
          <a:xfrm>
            <a:off x="6800073" y="1389540"/>
            <a:ext cx="1005403"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填加标题</a:t>
            </a:r>
            <a:endParaRPr kumimoji="0" lang="en-US" sz="16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19" name="TextBox 18"/>
          <p:cNvSpPr txBox="1"/>
          <p:nvPr/>
        </p:nvSpPr>
        <p:spPr>
          <a:xfrm>
            <a:off x="5532434" y="1707654"/>
            <a:ext cx="2347759" cy="306174"/>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单击此处添加文本单击此处添加文本</a:t>
            </a:r>
            <a:endParaRPr kumimoji="0" lang="en-US" altLang="zh-CN" sz="105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20" name="Rectangle 10"/>
          <p:cNvSpPr/>
          <p:nvPr/>
        </p:nvSpPr>
        <p:spPr>
          <a:xfrm>
            <a:off x="6800073" y="2134953"/>
            <a:ext cx="1005403"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填加标题</a:t>
            </a:r>
            <a:endParaRPr kumimoji="0" lang="en-US" sz="16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21" name="TextBox 20"/>
          <p:cNvSpPr txBox="1"/>
          <p:nvPr/>
        </p:nvSpPr>
        <p:spPr>
          <a:xfrm>
            <a:off x="5532434" y="2453067"/>
            <a:ext cx="2347759" cy="306174"/>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单击此处添加文本单击此处添加文本</a:t>
            </a:r>
            <a:endParaRPr kumimoji="0" lang="en-US" altLang="zh-CN" sz="105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22" name="Rectangle 10"/>
          <p:cNvSpPr/>
          <p:nvPr/>
        </p:nvSpPr>
        <p:spPr>
          <a:xfrm>
            <a:off x="6800073" y="2902828"/>
            <a:ext cx="1005403"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填加标题</a:t>
            </a:r>
            <a:endParaRPr kumimoji="0" lang="en-US" sz="16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23" name="TextBox 22"/>
          <p:cNvSpPr txBox="1"/>
          <p:nvPr/>
        </p:nvSpPr>
        <p:spPr>
          <a:xfrm>
            <a:off x="5532434" y="3220942"/>
            <a:ext cx="2347759" cy="306174"/>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单击此处添加文本单击此处添加文本</a:t>
            </a:r>
            <a:endParaRPr kumimoji="0" lang="en-US" altLang="zh-CN" sz="105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24" name="Rectangle 10"/>
          <p:cNvSpPr/>
          <p:nvPr/>
        </p:nvSpPr>
        <p:spPr>
          <a:xfrm>
            <a:off x="6800073" y="3703088"/>
            <a:ext cx="1005403"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填加标题</a:t>
            </a:r>
            <a:endParaRPr kumimoji="0" lang="en-US" sz="16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25" name="TextBox 24"/>
          <p:cNvSpPr txBox="1"/>
          <p:nvPr/>
        </p:nvSpPr>
        <p:spPr>
          <a:xfrm>
            <a:off x="5532434" y="4021202"/>
            <a:ext cx="2347759" cy="306174"/>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单击此处添加文本单击此处添加文本</a:t>
            </a:r>
            <a:endParaRPr kumimoji="0" lang="en-US" altLang="zh-CN" sz="105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2019569918"/>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 presetClass="entr" presetSubtype="1" fill="hold" grpId="0" nodeType="afterEffect" p14:presetBounceEnd="64000">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14:bounceEnd="64000">
                                          <p:cBhvr additive="base">
                                            <p:cTn id="16" dur="1000" fill="hold"/>
                                            <p:tgtEl>
                                              <p:spTgt spid="9"/>
                                            </p:tgtEl>
                                            <p:attrNameLst>
                                              <p:attrName>ppt_x</p:attrName>
                                            </p:attrNameLst>
                                          </p:cBhvr>
                                          <p:tavLst>
                                            <p:tav tm="0">
                                              <p:val>
                                                <p:strVal val="#ppt_x"/>
                                              </p:val>
                                            </p:tav>
                                            <p:tav tm="100000">
                                              <p:val>
                                                <p:strVal val="#ppt_x"/>
                                              </p:val>
                                            </p:tav>
                                          </p:tavLst>
                                        </p:anim>
                                        <p:anim calcmode="lin" valueType="num" p14:bounceEnd="64000">
                                          <p:cBhvr additive="base">
                                            <p:cTn id="17" dur="1000" fill="hold"/>
                                            <p:tgtEl>
                                              <p:spTgt spid="9"/>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14:presetBounceEnd="64000">
                                      <p:stCondLst>
                                        <p:cond delay="200"/>
                                      </p:stCondLst>
                                      <p:childTnLst>
                                        <p:set>
                                          <p:cBhvr>
                                            <p:cTn id="19" dur="1" fill="hold">
                                              <p:stCondLst>
                                                <p:cond delay="0"/>
                                              </p:stCondLst>
                                            </p:cTn>
                                            <p:tgtEl>
                                              <p:spTgt spid="6"/>
                                            </p:tgtEl>
                                            <p:attrNameLst>
                                              <p:attrName>style.visibility</p:attrName>
                                            </p:attrNameLst>
                                          </p:cBhvr>
                                          <p:to>
                                            <p:strVal val="visible"/>
                                          </p:to>
                                        </p:set>
                                        <p:anim calcmode="lin" valueType="num" p14:bounceEnd="64000">
                                          <p:cBhvr additive="base">
                                            <p:cTn id="20" dur="1000" fill="hold"/>
                                            <p:tgtEl>
                                              <p:spTgt spid="6"/>
                                            </p:tgtEl>
                                            <p:attrNameLst>
                                              <p:attrName>ppt_x</p:attrName>
                                            </p:attrNameLst>
                                          </p:cBhvr>
                                          <p:tavLst>
                                            <p:tav tm="0">
                                              <p:val>
                                                <p:strVal val="#ppt_x"/>
                                              </p:val>
                                            </p:tav>
                                            <p:tav tm="100000">
                                              <p:val>
                                                <p:strVal val="#ppt_x"/>
                                              </p:val>
                                            </p:tav>
                                          </p:tavLst>
                                        </p:anim>
                                        <p:anim calcmode="lin" valueType="num" p14:bounceEnd="64000">
                                          <p:cBhvr additive="base">
                                            <p:cTn id="21" dur="1000" fill="hold"/>
                                            <p:tgtEl>
                                              <p:spTgt spid="6"/>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14:presetBounceEnd="64000">
                                      <p:stCondLst>
                                        <p:cond delay="400"/>
                                      </p:stCondLst>
                                      <p:childTnLst>
                                        <p:set>
                                          <p:cBhvr>
                                            <p:cTn id="23" dur="1" fill="hold">
                                              <p:stCondLst>
                                                <p:cond delay="0"/>
                                              </p:stCondLst>
                                            </p:cTn>
                                            <p:tgtEl>
                                              <p:spTgt spid="8"/>
                                            </p:tgtEl>
                                            <p:attrNameLst>
                                              <p:attrName>style.visibility</p:attrName>
                                            </p:attrNameLst>
                                          </p:cBhvr>
                                          <p:to>
                                            <p:strVal val="visible"/>
                                          </p:to>
                                        </p:set>
                                        <p:anim calcmode="lin" valueType="num" p14:bounceEnd="64000">
                                          <p:cBhvr additive="base">
                                            <p:cTn id="24" dur="1000" fill="hold"/>
                                            <p:tgtEl>
                                              <p:spTgt spid="8"/>
                                            </p:tgtEl>
                                            <p:attrNameLst>
                                              <p:attrName>ppt_x</p:attrName>
                                            </p:attrNameLst>
                                          </p:cBhvr>
                                          <p:tavLst>
                                            <p:tav tm="0">
                                              <p:val>
                                                <p:strVal val="#ppt_x"/>
                                              </p:val>
                                            </p:tav>
                                            <p:tav tm="100000">
                                              <p:val>
                                                <p:strVal val="#ppt_x"/>
                                              </p:val>
                                            </p:tav>
                                          </p:tavLst>
                                        </p:anim>
                                        <p:anim calcmode="lin" valueType="num" p14:bounceEnd="64000">
                                          <p:cBhvr additive="base">
                                            <p:cTn id="25" dur="1000" fill="hold"/>
                                            <p:tgtEl>
                                              <p:spTgt spid="8"/>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14:presetBounceEnd="64000">
                                      <p:stCondLst>
                                        <p:cond delay="750"/>
                                      </p:stCondLst>
                                      <p:childTnLst>
                                        <p:set>
                                          <p:cBhvr>
                                            <p:cTn id="27" dur="1" fill="hold">
                                              <p:stCondLst>
                                                <p:cond delay="0"/>
                                              </p:stCondLst>
                                            </p:cTn>
                                            <p:tgtEl>
                                              <p:spTgt spid="7"/>
                                            </p:tgtEl>
                                            <p:attrNameLst>
                                              <p:attrName>style.visibility</p:attrName>
                                            </p:attrNameLst>
                                          </p:cBhvr>
                                          <p:to>
                                            <p:strVal val="visible"/>
                                          </p:to>
                                        </p:set>
                                        <p:anim calcmode="lin" valueType="num" p14:bounceEnd="64000">
                                          <p:cBhvr additive="base">
                                            <p:cTn id="28" dur="1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29" dur="1000" fill="hold"/>
                                            <p:tgtEl>
                                              <p:spTgt spid="7"/>
                                            </p:tgtEl>
                                            <p:attrNameLst>
                                              <p:attrName>ppt_y</p:attrName>
                                            </p:attrNameLst>
                                          </p:cBhvr>
                                          <p:tavLst>
                                            <p:tav tm="0">
                                              <p:val>
                                                <p:strVal val="0-#ppt_h/2"/>
                                              </p:val>
                                            </p:tav>
                                            <p:tav tm="100000">
                                              <p:val>
                                                <p:strVal val="#ppt_y"/>
                                              </p:val>
                                            </p:tav>
                                          </p:tavLst>
                                        </p:anim>
                                      </p:childTnLst>
                                    </p:cTn>
                                  </p:par>
                                </p:childTnLst>
                              </p:cTn>
                            </p:par>
                            <p:par>
                              <p:cTn id="30" fill="hold">
                                <p:stCondLst>
                                  <p:cond delay="3250"/>
                                </p:stCondLst>
                                <p:childTnLst>
                                  <p:par>
                                    <p:cTn id="31" presetID="22" presetClass="entr" presetSubtype="8"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2" presetClass="entr" presetSubtype="8"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par>
                                    <p:cTn id="37" presetID="22" presetClass="entr" presetSubtype="8"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par>
                                    <p:cTn id="40" presetID="22" presetClass="entr" presetSubtype="8"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par>
                              <p:cTn id="43" fill="hold">
                                <p:stCondLst>
                                  <p:cond delay="3750"/>
                                </p:stCondLst>
                                <p:childTnLst>
                                  <p:par>
                                    <p:cTn id="44" presetID="10" presetClass="entr" presetSubtype="0"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par>
                              <p:cTn id="47" fill="hold">
                                <p:stCondLst>
                                  <p:cond delay="4250"/>
                                </p:stCondLst>
                                <p:childTnLst>
                                  <p:par>
                                    <p:cTn id="48" presetID="10" presetClass="entr" presetSubtype="0"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par>
                              <p:cTn id="51" fill="hold">
                                <p:stCondLst>
                                  <p:cond delay="4750"/>
                                </p:stCondLst>
                                <p:childTnLst>
                                  <p:par>
                                    <p:cTn id="52" presetID="10" presetClass="entr" presetSubtype="0"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childTnLst>
                              </p:cTn>
                            </p:par>
                            <p:par>
                              <p:cTn id="55" fill="hold">
                                <p:stCondLst>
                                  <p:cond delay="5250"/>
                                </p:stCondLst>
                                <p:childTnLst>
                                  <p:par>
                                    <p:cTn id="56" presetID="10" presetClass="entr" presetSubtype="0"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childTnLst>
                              </p:cTn>
                            </p:par>
                            <p:par>
                              <p:cTn id="59" fill="hold">
                                <p:stCondLst>
                                  <p:cond delay="5750"/>
                                </p:stCondLst>
                                <p:childTnLst>
                                  <p:par>
                                    <p:cTn id="60" presetID="10" presetClass="entr" presetSubtype="0"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childTnLst>
                              </p:cTn>
                            </p:par>
                            <p:par>
                              <p:cTn id="63" fill="hold">
                                <p:stCondLst>
                                  <p:cond delay="6250"/>
                                </p:stCondLst>
                                <p:childTnLst>
                                  <p:par>
                                    <p:cTn id="64" presetID="10" presetClass="entr" presetSubtype="0"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500"/>
                                            <p:tgtEl>
                                              <p:spTgt spid="23"/>
                                            </p:tgtEl>
                                          </p:cBhvr>
                                        </p:animEffect>
                                      </p:childTnLst>
                                    </p:cTn>
                                  </p:par>
                                </p:childTnLst>
                              </p:cTn>
                            </p:par>
                            <p:par>
                              <p:cTn id="67" fill="hold">
                                <p:stCondLst>
                                  <p:cond delay="6750"/>
                                </p:stCondLst>
                                <p:childTnLst>
                                  <p:par>
                                    <p:cTn id="68" presetID="10"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childTnLst>
                              </p:cTn>
                            </p:par>
                            <p:par>
                              <p:cTn id="71" fill="hold">
                                <p:stCondLst>
                                  <p:cond delay="7250"/>
                                </p:stCondLst>
                                <p:childTnLst>
                                  <p:par>
                                    <p:cTn id="72" presetID="10" presetClass="entr" presetSubtype="0"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fade">
                                          <p:cBhvr>
                                            <p:cTn id="7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animBg="1"/>
          <p:bldP spid="9" grpId="0" animBg="1"/>
          <p:bldP spid="14" grpId="0"/>
          <p:bldP spid="19" grpId="0"/>
          <p:bldP spid="20" grpId="0"/>
          <p:bldP spid="21" grpId="0"/>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fill="hold"/>
                                            <p:tgtEl>
                                              <p:spTgt spid="9"/>
                                            </p:tgtEl>
                                            <p:attrNameLst>
                                              <p:attrName>ppt_x</p:attrName>
                                            </p:attrNameLst>
                                          </p:cBhvr>
                                          <p:tavLst>
                                            <p:tav tm="0">
                                              <p:val>
                                                <p:strVal val="#ppt_x"/>
                                              </p:val>
                                            </p:tav>
                                            <p:tav tm="100000">
                                              <p:val>
                                                <p:strVal val="#ppt_x"/>
                                              </p:val>
                                            </p:tav>
                                          </p:tavLst>
                                        </p:anim>
                                        <p:anim calcmode="lin" valueType="num">
                                          <p:cBhvr additive="base">
                                            <p:cTn id="17" dur="1000" fill="hold"/>
                                            <p:tgtEl>
                                              <p:spTgt spid="9"/>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20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1000" fill="hold"/>
                                            <p:tgtEl>
                                              <p:spTgt spid="6"/>
                                            </p:tgtEl>
                                            <p:attrNameLst>
                                              <p:attrName>ppt_x</p:attrName>
                                            </p:attrNameLst>
                                          </p:cBhvr>
                                          <p:tavLst>
                                            <p:tav tm="0">
                                              <p:val>
                                                <p:strVal val="#ppt_x"/>
                                              </p:val>
                                            </p:tav>
                                            <p:tav tm="100000">
                                              <p:val>
                                                <p:strVal val="#ppt_x"/>
                                              </p:val>
                                            </p:tav>
                                          </p:tavLst>
                                        </p:anim>
                                        <p:anim calcmode="lin" valueType="num">
                                          <p:cBhvr additive="base">
                                            <p:cTn id="21" dur="1000" fill="hold"/>
                                            <p:tgtEl>
                                              <p:spTgt spid="6"/>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40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1000" fill="hold"/>
                                            <p:tgtEl>
                                              <p:spTgt spid="8"/>
                                            </p:tgtEl>
                                            <p:attrNameLst>
                                              <p:attrName>ppt_x</p:attrName>
                                            </p:attrNameLst>
                                          </p:cBhvr>
                                          <p:tavLst>
                                            <p:tav tm="0">
                                              <p:val>
                                                <p:strVal val="#ppt_x"/>
                                              </p:val>
                                            </p:tav>
                                            <p:tav tm="100000">
                                              <p:val>
                                                <p:strVal val="#ppt_x"/>
                                              </p:val>
                                            </p:tav>
                                          </p:tavLst>
                                        </p:anim>
                                        <p:anim calcmode="lin" valueType="num">
                                          <p:cBhvr additive="base">
                                            <p:cTn id="25" dur="1000" fill="hold"/>
                                            <p:tgtEl>
                                              <p:spTgt spid="8"/>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75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1000" fill="hold"/>
                                            <p:tgtEl>
                                              <p:spTgt spid="7"/>
                                            </p:tgtEl>
                                            <p:attrNameLst>
                                              <p:attrName>ppt_x</p:attrName>
                                            </p:attrNameLst>
                                          </p:cBhvr>
                                          <p:tavLst>
                                            <p:tav tm="0">
                                              <p:val>
                                                <p:strVal val="#ppt_x"/>
                                              </p:val>
                                            </p:tav>
                                            <p:tav tm="100000">
                                              <p:val>
                                                <p:strVal val="#ppt_x"/>
                                              </p:val>
                                            </p:tav>
                                          </p:tavLst>
                                        </p:anim>
                                        <p:anim calcmode="lin" valueType="num">
                                          <p:cBhvr additive="base">
                                            <p:cTn id="29" dur="1000" fill="hold"/>
                                            <p:tgtEl>
                                              <p:spTgt spid="7"/>
                                            </p:tgtEl>
                                            <p:attrNameLst>
                                              <p:attrName>ppt_y</p:attrName>
                                            </p:attrNameLst>
                                          </p:cBhvr>
                                          <p:tavLst>
                                            <p:tav tm="0">
                                              <p:val>
                                                <p:strVal val="0-#ppt_h/2"/>
                                              </p:val>
                                            </p:tav>
                                            <p:tav tm="100000">
                                              <p:val>
                                                <p:strVal val="#ppt_y"/>
                                              </p:val>
                                            </p:tav>
                                          </p:tavLst>
                                        </p:anim>
                                      </p:childTnLst>
                                    </p:cTn>
                                  </p:par>
                                </p:childTnLst>
                              </p:cTn>
                            </p:par>
                            <p:par>
                              <p:cTn id="30" fill="hold">
                                <p:stCondLst>
                                  <p:cond delay="3250"/>
                                </p:stCondLst>
                                <p:childTnLst>
                                  <p:par>
                                    <p:cTn id="31" presetID="22" presetClass="entr" presetSubtype="8"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2" presetClass="entr" presetSubtype="8"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par>
                                    <p:cTn id="37" presetID="22" presetClass="entr" presetSubtype="8"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par>
                                    <p:cTn id="40" presetID="22" presetClass="entr" presetSubtype="8"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par>
                              <p:cTn id="43" fill="hold">
                                <p:stCondLst>
                                  <p:cond delay="3750"/>
                                </p:stCondLst>
                                <p:childTnLst>
                                  <p:par>
                                    <p:cTn id="44" presetID="10" presetClass="entr" presetSubtype="0"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par>
                              <p:cTn id="47" fill="hold">
                                <p:stCondLst>
                                  <p:cond delay="4250"/>
                                </p:stCondLst>
                                <p:childTnLst>
                                  <p:par>
                                    <p:cTn id="48" presetID="10" presetClass="entr" presetSubtype="0"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par>
                              <p:cTn id="51" fill="hold">
                                <p:stCondLst>
                                  <p:cond delay="4750"/>
                                </p:stCondLst>
                                <p:childTnLst>
                                  <p:par>
                                    <p:cTn id="52" presetID="10" presetClass="entr" presetSubtype="0"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childTnLst>
                              </p:cTn>
                            </p:par>
                            <p:par>
                              <p:cTn id="55" fill="hold">
                                <p:stCondLst>
                                  <p:cond delay="5250"/>
                                </p:stCondLst>
                                <p:childTnLst>
                                  <p:par>
                                    <p:cTn id="56" presetID="10" presetClass="entr" presetSubtype="0"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childTnLst>
                              </p:cTn>
                            </p:par>
                            <p:par>
                              <p:cTn id="59" fill="hold">
                                <p:stCondLst>
                                  <p:cond delay="5750"/>
                                </p:stCondLst>
                                <p:childTnLst>
                                  <p:par>
                                    <p:cTn id="60" presetID="10" presetClass="entr" presetSubtype="0"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childTnLst>
                              </p:cTn>
                            </p:par>
                            <p:par>
                              <p:cTn id="63" fill="hold">
                                <p:stCondLst>
                                  <p:cond delay="6250"/>
                                </p:stCondLst>
                                <p:childTnLst>
                                  <p:par>
                                    <p:cTn id="64" presetID="10" presetClass="entr" presetSubtype="0"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500"/>
                                            <p:tgtEl>
                                              <p:spTgt spid="23"/>
                                            </p:tgtEl>
                                          </p:cBhvr>
                                        </p:animEffect>
                                      </p:childTnLst>
                                    </p:cTn>
                                  </p:par>
                                </p:childTnLst>
                              </p:cTn>
                            </p:par>
                            <p:par>
                              <p:cTn id="67" fill="hold">
                                <p:stCondLst>
                                  <p:cond delay="6750"/>
                                </p:stCondLst>
                                <p:childTnLst>
                                  <p:par>
                                    <p:cTn id="68" presetID="10"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childTnLst>
                              </p:cTn>
                            </p:par>
                            <p:par>
                              <p:cTn id="71" fill="hold">
                                <p:stCondLst>
                                  <p:cond delay="7250"/>
                                </p:stCondLst>
                                <p:childTnLst>
                                  <p:par>
                                    <p:cTn id="72" presetID="10" presetClass="entr" presetSubtype="0"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fade">
                                          <p:cBhvr>
                                            <p:cTn id="7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animBg="1"/>
          <p:bldP spid="9" grpId="0" animBg="1"/>
          <p:bldP spid="14" grpId="0"/>
          <p:bldP spid="19" grpId="0"/>
          <p:bldP spid="20" grpId="0"/>
          <p:bldP spid="21" grpId="0"/>
          <p:bldP spid="22" grpId="0"/>
          <p:bldP spid="23" grpId="0"/>
          <p:bldP spid="24" grpId="0"/>
          <p:bldP spid="25"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83410" y="44946"/>
            <a:ext cx="2908470"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主营业务利润分析</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Text Placeholder 6"/>
          <p:cNvSpPr txBox="1">
            <a:spLocks/>
          </p:cNvSpPr>
          <p:nvPr/>
        </p:nvSpPr>
        <p:spPr>
          <a:xfrm>
            <a:off x="576268" y="992379"/>
            <a:ext cx="8062181" cy="643267"/>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marR="0" lvl="0" indent="0" algn="just" defTabSz="1038821" rtl="0" eaLnBrk="1" fontAlgn="auto" latinLnBrk="0" hangingPunct="1">
              <a:lnSpc>
                <a:spcPct val="120000"/>
              </a:lnSpc>
              <a:spcBef>
                <a:spcPct val="20000"/>
              </a:spcBef>
              <a:spcAft>
                <a:spcPts val="0"/>
              </a:spcAft>
              <a:buClrTx/>
              <a:buSzTx/>
              <a:buFont typeface="Arial"/>
              <a:buNone/>
              <a:tabLst/>
              <a:defRPr/>
            </a:pP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详写内容</a:t>
            </a:r>
            <a:r>
              <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点击输入本栏的具体文字，简明扼要的说明分项内容，此为概念图解，请根据您的具体内容酌情修改</a:t>
            </a:r>
            <a:r>
              <a:rPr kumimoji="0" lang="zh-CN" altLang="en-US" sz="10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mn-cs"/>
              </a:rPr>
              <a:t>。</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详写内容</a:t>
            </a:r>
            <a:r>
              <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点击输入本栏的具体文字，简明扼要的说明分项内容，此为概念图解，请根据您的具体内容酌情修改</a:t>
            </a:r>
            <a:r>
              <a:rPr kumimoji="0" lang="zh-CN" altLang="en-US" sz="10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mn-cs"/>
              </a:rPr>
              <a:t>。</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详写内容</a:t>
            </a:r>
            <a:r>
              <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点击输入本栏的具体文字，简明扼要的说明分项内容，此为概念图解，请根据您的具体内容酌情修改</a:t>
            </a:r>
            <a:r>
              <a:rPr kumimoji="0" lang="zh-CN" altLang="en-US" sz="10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mn-cs"/>
              </a:rPr>
              <a:t>。</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endParaRPr>
          </a:p>
        </p:txBody>
      </p:sp>
      <p:sp>
        <p:nvSpPr>
          <p:cNvPr id="7" name="Down Arrow 15"/>
          <p:cNvSpPr/>
          <p:nvPr/>
        </p:nvSpPr>
        <p:spPr>
          <a:xfrm>
            <a:off x="627081" y="1768699"/>
            <a:ext cx="1251181" cy="2728556"/>
          </a:xfrm>
          <a:prstGeom prst="downArrow">
            <a:avLst>
              <a:gd name="adj1" fmla="val 100000"/>
              <a:gd name="adj2" fmla="val 52223"/>
            </a:avLst>
          </a:prstGeom>
          <a:solidFill>
            <a:srgbClr val="0070C0"/>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Calibri"/>
              <a:ea typeface="+mn-ea"/>
              <a:cs typeface="+mn-cs"/>
            </a:endParaRPr>
          </a:p>
        </p:txBody>
      </p:sp>
      <p:sp>
        <p:nvSpPr>
          <p:cNvPr id="8" name="Rectangle 87"/>
          <p:cNvSpPr/>
          <p:nvPr/>
        </p:nvSpPr>
        <p:spPr>
          <a:xfrm>
            <a:off x="627081" y="1767934"/>
            <a:ext cx="1251181" cy="786221"/>
          </a:xfrm>
          <a:prstGeom prst="rect">
            <a:avLst/>
          </a:prstGeom>
          <a:solidFill>
            <a:sysClr val="windowText" lastClr="000000">
              <a:alpha val="15000"/>
            </a:sysClr>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Calibri"/>
              <a:ea typeface="+mn-ea"/>
              <a:cs typeface="+mn-cs"/>
            </a:endParaRPr>
          </a:p>
        </p:txBody>
      </p:sp>
      <p:sp>
        <p:nvSpPr>
          <p:cNvPr id="9" name="Text Placeholder 4"/>
          <p:cNvSpPr txBox="1">
            <a:spLocks/>
          </p:cNvSpPr>
          <p:nvPr/>
        </p:nvSpPr>
        <p:spPr>
          <a:xfrm>
            <a:off x="763925" y="1975416"/>
            <a:ext cx="992703" cy="417707"/>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marR="0" lvl="0" indent="0" algn="ctr" defTabSz="1038821" rtl="0" eaLnBrk="1" fontAlgn="auto" latinLnBrk="0" hangingPunct="1">
              <a:lnSpc>
                <a:spcPct val="100000"/>
              </a:lnSpc>
              <a:spcBef>
                <a:spcPct val="20000"/>
              </a:spcBef>
              <a:spcAft>
                <a:spcPts val="0"/>
              </a:spcAft>
              <a:buClrTx/>
              <a:buSzTx/>
              <a:buFont typeface="Arial"/>
              <a:buNone/>
              <a:tabLst/>
              <a:defRPr/>
            </a:pPr>
            <a:r>
              <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Light"/>
              </a:rPr>
              <a:t>35%</a:t>
            </a:r>
          </a:p>
        </p:txBody>
      </p:sp>
      <p:sp>
        <p:nvSpPr>
          <p:cNvPr id="10" name="Text Placeholder 4"/>
          <p:cNvSpPr txBox="1">
            <a:spLocks/>
          </p:cNvSpPr>
          <p:nvPr/>
        </p:nvSpPr>
        <p:spPr>
          <a:xfrm>
            <a:off x="789961" y="2657718"/>
            <a:ext cx="946938" cy="241596"/>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marR="0" lvl="0" indent="0" algn="ctr" defTabSz="1038821" rtl="0" eaLnBrk="1" fontAlgn="auto" latinLnBrk="0" hangingPunct="1">
              <a:lnSpc>
                <a:spcPct val="100000"/>
              </a:lnSpc>
              <a:spcBef>
                <a:spcPct val="20000"/>
              </a:spcBef>
              <a:spcAft>
                <a:spcPts val="0"/>
              </a:spcAft>
              <a:buClrTx/>
              <a:buSzTx/>
              <a:buFont typeface="Arial"/>
              <a:buNone/>
              <a:tabLst/>
              <a:defRPr/>
            </a:pPr>
            <a:r>
              <a:rPr kumimoji="0" lang="zh-CN" altLang="en-US"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rPr>
              <a:t>点击输入</a:t>
            </a:r>
            <a:r>
              <a:rPr kumimoji="0" lang="zh-CN" altLang="en-US" sz="1100"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Lato Regular"/>
              </a:rPr>
              <a:t>文本</a:t>
            </a:r>
            <a:endParaRPr kumimoji="0" lang="id-ID" altLang="zh-CN"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endParaRPr>
          </a:p>
        </p:txBody>
      </p:sp>
      <p:sp>
        <p:nvSpPr>
          <p:cNvPr id="11" name="Text Placeholder 6"/>
          <p:cNvSpPr txBox="1">
            <a:spLocks/>
          </p:cNvSpPr>
          <p:nvPr/>
        </p:nvSpPr>
        <p:spPr>
          <a:xfrm>
            <a:off x="691130" y="2905284"/>
            <a:ext cx="1132582" cy="623441"/>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marR="0" lvl="0" indent="0" algn="just" defTabSz="1038821" rtl="0" eaLnBrk="1" fontAlgn="auto" latinLnBrk="0" hangingPunct="1">
              <a:lnSpc>
                <a:spcPct val="100000"/>
              </a:lnSpc>
              <a:spcBef>
                <a:spcPct val="20000"/>
              </a:spcBef>
              <a:spcAft>
                <a:spcPts val="0"/>
              </a:spcAft>
              <a:buClrTx/>
              <a:buSzTx/>
              <a:buFont typeface="Arial"/>
              <a:buNone/>
              <a:tabLst/>
              <a:defRPr/>
            </a:pPr>
            <a:r>
              <a:rPr kumimoji="0" lang="zh-CN" altLang="en-US" sz="1000" b="0"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n-cs"/>
              </a:rPr>
              <a:t>点击</a:t>
            </a:r>
            <a:r>
              <a:rPr kumimoji="0" lang="zh-CN" altLang="en-US" sz="10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输入本栏的具体文字，简明扼要的说明分项</a:t>
            </a:r>
            <a:r>
              <a:rPr kumimoji="0" lang="zh-CN" altLang="en-US" sz="1000" b="0"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cs typeface="+mn-cs"/>
              </a:rPr>
              <a:t>内容，</a:t>
            </a:r>
            <a:r>
              <a:rPr kumimoji="0" lang="zh-CN" altLang="en-US" sz="10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请根据您的具体内容酌情修改。</a:t>
            </a:r>
            <a:endParaRPr kumimoji="0" lang="en-US" altLang="zh-CN" sz="10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endParaRPr>
          </a:p>
        </p:txBody>
      </p:sp>
      <p:sp>
        <p:nvSpPr>
          <p:cNvPr id="12" name="Down Arrow 91"/>
          <p:cNvSpPr/>
          <p:nvPr/>
        </p:nvSpPr>
        <p:spPr>
          <a:xfrm>
            <a:off x="1970012" y="1768699"/>
            <a:ext cx="1251181" cy="2728556"/>
          </a:xfrm>
          <a:prstGeom prst="downArrow">
            <a:avLst>
              <a:gd name="adj1" fmla="val 100000"/>
              <a:gd name="adj2" fmla="val 52223"/>
            </a:avLst>
          </a:prstGeom>
          <a:solidFill>
            <a:srgbClr val="00B0F0"/>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Calibri"/>
              <a:ea typeface="+mn-ea"/>
              <a:cs typeface="+mn-cs"/>
            </a:endParaRPr>
          </a:p>
        </p:txBody>
      </p:sp>
      <p:sp>
        <p:nvSpPr>
          <p:cNvPr id="13" name="Rectangle 92"/>
          <p:cNvSpPr/>
          <p:nvPr/>
        </p:nvSpPr>
        <p:spPr>
          <a:xfrm>
            <a:off x="1970012" y="1767934"/>
            <a:ext cx="1251181" cy="786221"/>
          </a:xfrm>
          <a:prstGeom prst="rect">
            <a:avLst/>
          </a:prstGeom>
          <a:solidFill>
            <a:sysClr val="windowText" lastClr="000000">
              <a:alpha val="15000"/>
            </a:sysClr>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Calibri"/>
              <a:ea typeface="+mn-ea"/>
              <a:cs typeface="+mn-cs"/>
            </a:endParaRPr>
          </a:p>
        </p:txBody>
      </p:sp>
      <p:sp>
        <p:nvSpPr>
          <p:cNvPr id="14" name="Text Placeholder 4"/>
          <p:cNvSpPr txBox="1">
            <a:spLocks/>
          </p:cNvSpPr>
          <p:nvPr/>
        </p:nvSpPr>
        <p:spPr>
          <a:xfrm>
            <a:off x="2106857" y="1975416"/>
            <a:ext cx="992703" cy="417707"/>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marR="0" lvl="0" indent="0" algn="ctr" defTabSz="1038821" rtl="0" eaLnBrk="1" fontAlgn="auto" latinLnBrk="0" hangingPunct="1">
              <a:lnSpc>
                <a:spcPct val="100000"/>
              </a:lnSpc>
              <a:spcBef>
                <a:spcPct val="20000"/>
              </a:spcBef>
              <a:spcAft>
                <a:spcPts val="0"/>
              </a:spcAft>
              <a:buClrTx/>
              <a:buSzTx/>
              <a:buFont typeface="Arial"/>
              <a:buNone/>
              <a:tabLst/>
              <a:defRPr/>
            </a:pPr>
            <a:r>
              <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Light"/>
              </a:rPr>
              <a:t>80%</a:t>
            </a:r>
          </a:p>
        </p:txBody>
      </p:sp>
      <p:sp>
        <p:nvSpPr>
          <p:cNvPr id="19" name="Text Placeholder 4"/>
          <p:cNvSpPr txBox="1">
            <a:spLocks/>
          </p:cNvSpPr>
          <p:nvPr/>
        </p:nvSpPr>
        <p:spPr>
          <a:xfrm>
            <a:off x="2132892" y="2657718"/>
            <a:ext cx="946938" cy="241596"/>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marR="0" lvl="0" indent="0" algn="ctr" defTabSz="1038821" rtl="0" eaLnBrk="1" fontAlgn="auto" latinLnBrk="0" hangingPunct="1">
              <a:lnSpc>
                <a:spcPct val="100000"/>
              </a:lnSpc>
              <a:spcBef>
                <a:spcPct val="20000"/>
              </a:spcBef>
              <a:spcAft>
                <a:spcPts val="0"/>
              </a:spcAft>
              <a:buClrTx/>
              <a:buSzTx/>
              <a:buFont typeface="Arial"/>
              <a:buNone/>
              <a:tabLst/>
              <a:defRPr/>
            </a:pPr>
            <a:r>
              <a:rPr kumimoji="0" lang="zh-CN" altLang="en-US"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rPr>
              <a:t>点击输入文本</a:t>
            </a:r>
            <a:endParaRPr kumimoji="0" lang="id-ID" altLang="zh-CN"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endParaRPr>
          </a:p>
        </p:txBody>
      </p:sp>
      <p:sp>
        <p:nvSpPr>
          <p:cNvPr id="20" name="Text Placeholder 6"/>
          <p:cNvSpPr txBox="1">
            <a:spLocks/>
          </p:cNvSpPr>
          <p:nvPr/>
        </p:nvSpPr>
        <p:spPr>
          <a:xfrm>
            <a:off x="2034061" y="2905284"/>
            <a:ext cx="1132582" cy="623441"/>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marR="0" lvl="0" indent="0" algn="just" defTabSz="1038821" rtl="0" eaLnBrk="1" fontAlgn="auto" latinLnBrk="0" hangingPunct="1">
              <a:lnSpc>
                <a:spcPct val="100000"/>
              </a:lnSpc>
              <a:spcBef>
                <a:spcPct val="20000"/>
              </a:spcBef>
              <a:spcAft>
                <a:spcPts val="0"/>
              </a:spcAft>
              <a:buClrTx/>
              <a:buSzTx/>
              <a:buFont typeface="Arial"/>
              <a:buNone/>
              <a:tabLst/>
              <a:defRPr/>
            </a:pPr>
            <a:r>
              <a:rPr kumimoji="0" lang="zh-CN" altLang="en-US" sz="10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点击输入本栏的具体文字，简明扼要的说明分项内容，请根据您的具体内容酌情修改。</a:t>
            </a:r>
            <a:endParaRPr kumimoji="0" lang="en-US" altLang="zh-CN" sz="10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endParaRPr>
          </a:p>
        </p:txBody>
      </p:sp>
      <p:sp>
        <p:nvSpPr>
          <p:cNvPr id="21" name="Down Arrow 96"/>
          <p:cNvSpPr/>
          <p:nvPr/>
        </p:nvSpPr>
        <p:spPr>
          <a:xfrm>
            <a:off x="3306518" y="1768699"/>
            <a:ext cx="1251181" cy="2728556"/>
          </a:xfrm>
          <a:prstGeom prst="downArrow">
            <a:avLst>
              <a:gd name="adj1" fmla="val 100000"/>
              <a:gd name="adj2" fmla="val 52223"/>
            </a:avLst>
          </a:prstGeom>
          <a:solidFill>
            <a:srgbClr val="0070C0"/>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Calibri"/>
              <a:ea typeface="+mn-ea"/>
              <a:cs typeface="+mn-cs"/>
            </a:endParaRPr>
          </a:p>
        </p:txBody>
      </p:sp>
      <p:sp>
        <p:nvSpPr>
          <p:cNvPr id="22" name="Rectangle 97"/>
          <p:cNvSpPr/>
          <p:nvPr/>
        </p:nvSpPr>
        <p:spPr>
          <a:xfrm>
            <a:off x="3306518" y="1767934"/>
            <a:ext cx="1251181" cy="786221"/>
          </a:xfrm>
          <a:prstGeom prst="rect">
            <a:avLst/>
          </a:prstGeom>
          <a:solidFill>
            <a:sysClr val="windowText" lastClr="000000">
              <a:alpha val="15000"/>
            </a:sysClr>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Calibri"/>
              <a:ea typeface="+mn-ea"/>
              <a:cs typeface="+mn-cs"/>
            </a:endParaRPr>
          </a:p>
        </p:txBody>
      </p:sp>
      <p:sp>
        <p:nvSpPr>
          <p:cNvPr id="23" name="Text Placeholder 4"/>
          <p:cNvSpPr txBox="1">
            <a:spLocks/>
          </p:cNvSpPr>
          <p:nvPr/>
        </p:nvSpPr>
        <p:spPr>
          <a:xfrm>
            <a:off x="3443362" y="1975416"/>
            <a:ext cx="992703" cy="417707"/>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marR="0" lvl="0" indent="0" algn="ctr" defTabSz="1038821" rtl="0" eaLnBrk="1" fontAlgn="auto" latinLnBrk="0" hangingPunct="1">
              <a:lnSpc>
                <a:spcPct val="100000"/>
              </a:lnSpc>
              <a:spcBef>
                <a:spcPct val="20000"/>
              </a:spcBef>
              <a:spcAft>
                <a:spcPts val="0"/>
              </a:spcAft>
              <a:buClrTx/>
              <a:buSzTx/>
              <a:buFont typeface="Arial"/>
              <a:buNone/>
              <a:tabLst/>
              <a:defRPr/>
            </a:pPr>
            <a:r>
              <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Light"/>
              </a:rPr>
              <a:t>95%</a:t>
            </a:r>
          </a:p>
        </p:txBody>
      </p:sp>
      <p:sp>
        <p:nvSpPr>
          <p:cNvPr id="24" name="Text Placeholder 4"/>
          <p:cNvSpPr txBox="1">
            <a:spLocks/>
          </p:cNvSpPr>
          <p:nvPr/>
        </p:nvSpPr>
        <p:spPr>
          <a:xfrm>
            <a:off x="3469398" y="2657718"/>
            <a:ext cx="946938" cy="241596"/>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marR="0" lvl="0" indent="0" algn="ctr" defTabSz="1038821" rtl="0" eaLnBrk="1" fontAlgn="auto" latinLnBrk="0" hangingPunct="1">
              <a:lnSpc>
                <a:spcPct val="100000"/>
              </a:lnSpc>
              <a:spcBef>
                <a:spcPct val="20000"/>
              </a:spcBef>
              <a:spcAft>
                <a:spcPts val="0"/>
              </a:spcAft>
              <a:buClrTx/>
              <a:buSzTx/>
              <a:buFont typeface="Arial"/>
              <a:buNone/>
              <a:tabLst/>
              <a:defRPr/>
            </a:pPr>
            <a:r>
              <a:rPr kumimoji="0" lang="zh-CN" altLang="en-US"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rPr>
              <a:t>点击输入文本</a:t>
            </a:r>
            <a:endParaRPr kumimoji="0" lang="id-ID" altLang="zh-CN"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endParaRPr>
          </a:p>
        </p:txBody>
      </p:sp>
      <p:sp>
        <p:nvSpPr>
          <p:cNvPr id="25" name="Text Placeholder 6"/>
          <p:cNvSpPr txBox="1">
            <a:spLocks/>
          </p:cNvSpPr>
          <p:nvPr/>
        </p:nvSpPr>
        <p:spPr>
          <a:xfrm>
            <a:off x="3370566" y="2905284"/>
            <a:ext cx="1132582" cy="623441"/>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marR="0" lvl="0" indent="0" algn="just" defTabSz="1038821" rtl="0" eaLnBrk="1" fontAlgn="auto" latinLnBrk="0" hangingPunct="1">
              <a:lnSpc>
                <a:spcPct val="100000"/>
              </a:lnSpc>
              <a:spcBef>
                <a:spcPct val="20000"/>
              </a:spcBef>
              <a:spcAft>
                <a:spcPts val="0"/>
              </a:spcAft>
              <a:buClrTx/>
              <a:buSzTx/>
              <a:buFont typeface="Arial"/>
              <a:buNone/>
              <a:tabLst/>
              <a:defRPr/>
            </a:pPr>
            <a:r>
              <a:rPr kumimoji="0" lang="zh-CN" altLang="en-US" sz="10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点击输入本栏的具体文字，简明扼要的说明分项内容，请根据您的具体内容酌情修改。</a:t>
            </a:r>
            <a:endParaRPr kumimoji="0" lang="en-US" altLang="zh-CN" sz="10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endParaRPr>
          </a:p>
        </p:txBody>
      </p:sp>
      <p:sp>
        <p:nvSpPr>
          <p:cNvPr id="26" name="Down Arrow 101"/>
          <p:cNvSpPr/>
          <p:nvPr/>
        </p:nvSpPr>
        <p:spPr>
          <a:xfrm>
            <a:off x="4655874" y="1768699"/>
            <a:ext cx="1251181" cy="2728556"/>
          </a:xfrm>
          <a:prstGeom prst="downArrow">
            <a:avLst>
              <a:gd name="adj1" fmla="val 100000"/>
              <a:gd name="adj2" fmla="val 52223"/>
            </a:avLst>
          </a:prstGeom>
          <a:solidFill>
            <a:srgbClr val="00B0F0"/>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Calibri"/>
              <a:ea typeface="+mn-ea"/>
              <a:cs typeface="+mn-cs"/>
            </a:endParaRPr>
          </a:p>
        </p:txBody>
      </p:sp>
      <p:sp>
        <p:nvSpPr>
          <p:cNvPr id="27" name="Rectangle 102"/>
          <p:cNvSpPr/>
          <p:nvPr/>
        </p:nvSpPr>
        <p:spPr>
          <a:xfrm>
            <a:off x="4655874" y="1767934"/>
            <a:ext cx="1251181" cy="786221"/>
          </a:xfrm>
          <a:prstGeom prst="rect">
            <a:avLst/>
          </a:prstGeom>
          <a:solidFill>
            <a:sysClr val="windowText" lastClr="000000">
              <a:alpha val="15000"/>
            </a:sysClr>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Calibri"/>
              <a:ea typeface="+mn-ea"/>
              <a:cs typeface="+mn-cs"/>
            </a:endParaRPr>
          </a:p>
        </p:txBody>
      </p:sp>
      <p:sp>
        <p:nvSpPr>
          <p:cNvPr id="28" name="Text Placeholder 4"/>
          <p:cNvSpPr txBox="1">
            <a:spLocks/>
          </p:cNvSpPr>
          <p:nvPr/>
        </p:nvSpPr>
        <p:spPr>
          <a:xfrm>
            <a:off x="4792719" y="1975416"/>
            <a:ext cx="992703" cy="417707"/>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marR="0" lvl="0" indent="0" algn="ctr" defTabSz="1038821" rtl="0" eaLnBrk="1" fontAlgn="auto" latinLnBrk="0" hangingPunct="1">
              <a:lnSpc>
                <a:spcPct val="100000"/>
              </a:lnSpc>
              <a:spcBef>
                <a:spcPct val="20000"/>
              </a:spcBef>
              <a:spcAft>
                <a:spcPts val="0"/>
              </a:spcAft>
              <a:buClrTx/>
              <a:buSzTx/>
              <a:buFont typeface="Arial"/>
              <a:buNone/>
              <a:tabLst/>
              <a:defRPr/>
            </a:pPr>
            <a:r>
              <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Light"/>
              </a:rPr>
              <a:t>25%</a:t>
            </a:r>
          </a:p>
        </p:txBody>
      </p:sp>
      <p:sp>
        <p:nvSpPr>
          <p:cNvPr id="29" name="Text Placeholder 4"/>
          <p:cNvSpPr txBox="1">
            <a:spLocks/>
          </p:cNvSpPr>
          <p:nvPr/>
        </p:nvSpPr>
        <p:spPr>
          <a:xfrm>
            <a:off x="4818754" y="2657718"/>
            <a:ext cx="946938" cy="241596"/>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marR="0" lvl="0" indent="0" algn="ctr" defTabSz="1038821" rtl="0" eaLnBrk="1" fontAlgn="auto" latinLnBrk="0" hangingPunct="1">
              <a:lnSpc>
                <a:spcPct val="100000"/>
              </a:lnSpc>
              <a:spcBef>
                <a:spcPct val="20000"/>
              </a:spcBef>
              <a:spcAft>
                <a:spcPts val="0"/>
              </a:spcAft>
              <a:buClrTx/>
              <a:buSzTx/>
              <a:buFont typeface="Arial"/>
              <a:buNone/>
              <a:tabLst/>
              <a:defRPr/>
            </a:pPr>
            <a:r>
              <a:rPr kumimoji="0" lang="zh-CN" altLang="en-US"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rPr>
              <a:t>点击输入文本</a:t>
            </a:r>
            <a:endParaRPr kumimoji="0" lang="id-ID" altLang="zh-CN"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endParaRPr>
          </a:p>
        </p:txBody>
      </p:sp>
      <p:sp>
        <p:nvSpPr>
          <p:cNvPr id="30" name="Text Placeholder 6"/>
          <p:cNvSpPr txBox="1">
            <a:spLocks/>
          </p:cNvSpPr>
          <p:nvPr/>
        </p:nvSpPr>
        <p:spPr>
          <a:xfrm>
            <a:off x="4719923" y="2905284"/>
            <a:ext cx="1132582" cy="623441"/>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marR="0" lvl="0" indent="0" algn="just" defTabSz="1038821" rtl="0" eaLnBrk="1" fontAlgn="auto" latinLnBrk="0" hangingPunct="1">
              <a:lnSpc>
                <a:spcPct val="100000"/>
              </a:lnSpc>
              <a:spcBef>
                <a:spcPct val="20000"/>
              </a:spcBef>
              <a:spcAft>
                <a:spcPts val="0"/>
              </a:spcAft>
              <a:buClrTx/>
              <a:buSzTx/>
              <a:buFont typeface="Arial"/>
              <a:buNone/>
              <a:tabLst/>
              <a:defRPr/>
            </a:pPr>
            <a:r>
              <a:rPr kumimoji="0" lang="zh-CN" altLang="en-US" sz="10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点击输入本栏的具体文字，简明扼要的说明分项内容，请根据您的具体内容酌情修改。</a:t>
            </a:r>
            <a:endParaRPr kumimoji="0" lang="en-US" altLang="zh-CN" sz="10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endParaRPr>
          </a:p>
        </p:txBody>
      </p:sp>
      <p:sp>
        <p:nvSpPr>
          <p:cNvPr id="31" name="Down Arrow 106"/>
          <p:cNvSpPr/>
          <p:nvPr/>
        </p:nvSpPr>
        <p:spPr>
          <a:xfrm>
            <a:off x="6005231" y="1768699"/>
            <a:ext cx="1251181" cy="2728556"/>
          </a:xfrm>
          <a:prstGeom prst="downArrow">
            <a:avLst>
              <a:gd name="adj1" fmla="val 100000"/>
              <a:gd name="adj2" fmla="val 52223"/>
            </a:avLst>
          </a:prstGeom>
          <a:solidFill>
            <a:srgbClr val="0070C0"/>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Calibri"/>
              <a:ea typeface="+mn-ea"/>
              <a:cs typeface="+mn-cs"/>
            </a:endParaRPr>
          </a:p>
        </p:txBody>
      </p:sp>
      <p:sp>
        <p:nvSpPr>
          <p:cNvPr id="32" name="Rectangle 107"/>
          <p:cNvSpPr/>
          <p:nvPr/>
        </p:nvSpPr>
        <p:spPr>
          <a:xfrm>
            <a:off x="6005231" y="1767934"/>
            <a:ext cx="1251181" cy="786221"/>
          </a:xfrm>
          <a:prstGeom prst="rect">
            <a:avLst/>
          </a:prstGeom>
          <a:solidFill>
            <a:sysClr val="windowText" lastClr="000000">
              <a:alpha val="15000"/>
            </a:sysClr>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Calibri"/>
              <a:ea typeface="+mn-ea"/>
              <a:cs typeface="+mn-cs"/>
            </a:endParaRPr>
          </a:p>
        </p:txBody>
      </p:sp>
      <p:sp>
        <p:nvSpPr>
          <p:cNvPr id="33" name="Text Placeholder 4"/>
          <p:cNvSpPr txBox="1">
            <a:spLocks/>
          </p:cNvSpPr>
          <p:nvPr/>
        </p:nvSpPr>
        <p:spPr>
          <a:xfrm>
            <a:off x="6142076" y="1975416"/>
            <a:ext cx="992703" cy="417707"/>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marR="0" lvl="0" indent="0" algn="ctr" defTabSz="1038821" rtl="0" eaLnBrk="1" fontAlgn="auto" latinLnBrk="0" hangingPunct="1">
              <a:lnSpc>
                <a:spcPct val="100000"/>
              </a:lnSpc>
              <a:spcBef>
                <a:spcPct val="20000"/>
              </a:spcBef>
              <a:spcAft>
                <a:spcPts val="0"/>
              </a:spcAft>
              <a:buClrTx/>
              <a:buSzTx/>
              <a:buFont typeface="Arial"/>
              <a:buNone/>
              <a:tabLst/>
              <a:defRPr/>
            </a:pPr>
            <a:r>
              <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Light"/>
              </a:rPr>
              <a:t>14%</a:t>
            </a:r>
          </a:p>
        </p:txBody>
      </p:sp>
      <p:sp>
        <p:nvSpPr>
          <p:cNvPr id="34" name="Text Placeholder 4"/>
          <p:cNvSpPr txBox="1">
            <a:spLocks/>
          </p:cNvSpPr>
          <p:nvPr/>
        </p:nvSpPr>
        <p:spPr>
          <a:xfrm>
            <a:off x="6168110" y="2657718"/>
            <a:ext cx="946938" cy="241596"/>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marR="0" lvl="0" indent="0" algn="ctr" defTabSz="1038821" rtl="0" eaLnBrk="1" fontAlgn="auto" latinLnBrk="0" hangingPunct="1">
              <a:lnSpc>
                <a:spcPct val="100000"/>
              </a:lnSpc>
              <a:spcBef>
                <a:spcPct val="20000"/>
              </a:spcBef>
              <a:spcAft>
                <a:spcPts val="0"/>
              </a:spcAft>
              <a:buClrTx/>
              <a:buSzTx/>
              <a:buFont typeface="Arial"/>
              <a:buNone/>
              <a:tabLst/>
              <a:defRPr/>
            </a:pPr>
            <a:r>
              <a:rPr kumimoji="0" lang="zh-CN" altLang="en-US"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rPr>
              <a:t>点击输入文本</a:t>
            </a:r>
            <a:endParaRPr kumimoji="0" lang="id-ID" altLang="zh-CN"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endParaRPr>
          </a:p>
        </p:txBody>
      </p:sp>
      <p:sp>
        <p:nvSpPr>
          <p:cNvPr id="35" name="Text Placeholder 6"/>
          <p:cNvSpPr txBox="1">
            <a:spLocks/>
          </p:cNvSpPr>
          <p:nvPr/>
        </p:nvSpPr>
        <p:spPr>
          <a:xfrm>
            <a:off x="6069279" y="2905284"/>
            <a:ext cx="1132582" cy="623441"/>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marR="0" lvl="0" indent="0" algn="just" defTabSz="1038821" rtl="0" eaLnBrk="1" fontAlgn="auto" latinLnBrk="0" hangingPunct="1">
              <a:lnSpc>
                <a:spcPct val="100000"/>
              </a:lnSpc>
              <a:spcBef>
                <a:spcPct val="20000"/>
              </a:spcBef>
              <a:spcAft>
                <a:spcPts val="0"/>
              </a:spcAft>
              <a:buClrTx/>
              <a:buSzTx/>
              <a:buFont typeface="Arial"/>
              <a:buNone/>
              <a:tabLst/>
              <a:defRPr/>
            </a:pPr>
            <a:r>
              <a:rPr kumimoji="0" lang="zh-CN" altLang="en-US" sz="10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点击输入本栏的具体文字，简明扼要的说明分项内容，请根据您的具体内容酌情修改。</a:t>
            </a:r>
            <a:endParaRPr kumimoji="0" lang="en-US" altLang="zh-CN" sz="10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endParaRPr>
          </a:p>
        </p:txBody>
      </p:sp>
      <p:sp>
        <p:nvSpPr>
          <p:cNvPr id="36" name="Down Arrow 111"/>
          <p:cNvSpPr/>
          <p:nvPr/>
        </p:nvSpPr>
        <p:spPr>
          <a:xfrm>
            <a:off x="7361013" y="1768699"/>
            <a:ext cx="1251181" cy="2728556"/>
          </a:xfrm>
          <a:prstGeom prst="downArrow">
            <a:avLst>
              <a:gd name="adj1" fmla="val 100000"/>
              <a:gd name="adj2" fmla="val 52223"/>
            </a:avLst>
          </a:prstGeom>
          <a:solidFill>
            <a:srgbClr val="00B0F0"/>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Calibri"/>
              <a:ea typeface="+mn-ea"/>
              <a:cs typeface="+mn-cs"/>
            </a:endParaRPr>
          </a:p>
        </p:txBody>
      </p:sp>
      <p:sp>
        <p:nvSpPr>
          <p:cNvPr id="37" name="Rectangle 112"/>
          <p:cNvSpPr/>
          <p:nvPr/>
        </p:nvSpPr>
        <p:spPr>
          <a:xfrm>
            <a:off x="7361013" y="1767934"/>
            <a:ext cx="1251181" cy="786221"/>
          </a:xfrm>
          <a:prstGeom prst="rect">
            <a:avLst/>
          </a:prstGeom>
          <a:solidFill>
            <a:sysClr val="windowText" lastClr="000000">
              <a:alpha val="15000"/>
            </a:sysClr>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Calibri"/>
              <a:ea typeface="+mn-ea"/>
              <a:cs typeface="+mn-cs"/>
            </a:endParaRPr>
          </a:p>
        </p:txBody>
      </p:sp>
      <p:sp>
        <p:nvSpPr>
          <p:cNvPr id="38" name="Text Placeholder 4"/>
          <p:cNvSpPr txBox="1">
            <a:spLocks/>
          </p:cNvSpPr>
          <p:nvPr/>
        </p:nvSpPr>
        <p:spPr>
          <a:xfrm>
            <a:off x="7497857" y="1975416"/>
            <a:ext cx="992703" cy="417707"/>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marR="0" lvl="0" indent="0" algn="ctr" defTabSz="1038821" rtl="0" eaLnBrk="1" fontAlgn="auto" latinLnBrk="0" hangingPunct="1">
              <a:lnSpc>
                <a:spcPct val="100000"/>
              </a:lnSpc>
              <a:spcBef>
                <a:spcPct val="20000"/>
              </a:spcBef>
              <a:spcAft>
                <a:spcPts val="0"/>
              </a:spcAft>
              <a:buClrTx/>
              <a:buSzTx/>
              <a:buFont typeface="Arial"/>
              <a:buNone/>
              <a:tabLst/>
              <a:defRPr/>
            </a:pPr>
            <a:r>
              <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Light"/>
              </a:rPr>
              <a:t>23%</a:t>
            </a:r>
          </a:p>
        </p:txBody>
      </p:sp>
      <p:sp>
        <p:nvSpPr>
          <p:cNvPr id="39" name="Text Placeholder 4"/>
          <p:cNvSpPr txBox="1">
            <a:spLocks/>
          </p:cNvSpPr>
          <p:nvPr/>
        </p:nvSpPr>
        <p:spPr>
          <a:xfrm>
            <a:off x="7523893" y="2657718"/>
            <a:ext cx="946938" cy="241596"/>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marR="0" lvl="0" indent="0" algn="ctr" defTabSz="1038821" rtl="0" eaLnBrk="1" fontAlgn="auto" latinLnBrk="0" hangingPunct="1">
              <a:lnSpc>
                <a:spcPct val="100000"/>
              </a:lnSpc>
              <a:spcBef>
                <a:spcPct val="20000"/>
              </a:spcBef>
              <a:spcAft>
                <a:spcPts val="0"/>
              </a:spcAft>
              <a:buClrTx/>
              <a:buSzTx/>
              <a:buFont typeface="Arial"/>
              <a:buNone/>
              <a:tabLst/>
              <a:defRPr/>
            </a:pPr>
            <a:r>
              <a:rPr kumimoji="0" lang="zh-CN" altLang="en-US"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rPr>
              <a:t>点击输入文本</a:t>
            </a:r>
            <a:endParaRPr kumimoji="0" lang="id-ID" altLang="zh-CN"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endParaRPr>
          </a:p>
        </p:txBody>
      </p:sp>
      <p:sp>
        <p:nvSpPr>
          <p:cNvPr id="40" name="Text Placeholder 6"/>
          <p:cNvSpPr txBox="1">
            <a:spLocks/>
          </p:cNvSpPr>
          <p:nvPr/>
        </p:nvSpPr>
        <p:spPr>
          <a:xfrm>
            <a:off x="7425061" y="2905284"/>
            <a:ext cx="1132582" cy="623441"/>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marR="0" lvl="0" indent="0" algn="just" defTabSz="1038821" rtl="0" eaLnBrk="1" fontAlgn="auto" latinLnBrk="0" hangingPunct="1">
              <a:lnSpc>
                <a:spcPct val="100000"/>
              </a:lnSpc>
              <a:spcBef>
                <a:spcPct val="20000"/>
              </a:spcBef>
              <a:spcAft>
                <a:spcPts val="0"/>
              </a:spcAft>
              <a:buClrTx/>
              <a:buSzTx/>
              <a:buFont typeface="Arial"/>
              <a:buNone/>
              <a:tabLst/>
              <a:defRPr/>
            </a:pPr>
            <a:r>
              <a:rPr kumimoji="0" lang="zh-CN" altLang="en-US" sz="10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rPr>
              <a:t>点击输入本栏的具体文字，简明扼要的说明分项内容，请根据您的具体内容酌情修改。</a:t>
            </a:r>
            <a:endParaRPr kumimoji="0" lang="en-US" altLang="zh-CN" sz="1000" b="0" i="0" u="none" strike="noStrike" kern="1200" cap="none" spc="0" normalizeH="0" baseline="0" noProof="0" dirty="0">
              <a:ln>
                <a:noFill/>
              </a:ln>
              <a:solidFill>
                <a:schemeClr val="bg1"/>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019569918"/>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childTnLst>
                          </p:cTn>
                        </p:par>
                        <p:par>
                          <p:cTn id="43" fill="hold">
                            <p:stCondLst>
                              <p:cond delay="2500"/>
                            </p:stCondLst>
                            <p:childTnLst>
                              <p:par>
                                <p:cTn id="44" presetID="53"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animEffect transition="in" filter="fade">
                                      <p:cBhvr>
                                        <p:cTn id="63" dur="500"/>
                                        <p:tgtEl>
                                          <p:spTgt spid="19"/>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childTnLst>
                                </p:cTn>
                              </p:par>
                            </p:childTnLst>
                          </p:cTn>
                        </p:par>
                        <p:par>
                          <p:cTn id="69" fill="hold">
                            <p:stCondLst>
                              <p:cond delay="3000"/>
                            </p:stCondLst>
                            <p:childTnLst>
                              <p:par>
                                <p:cTn id="70" presetID="53" presetClass="entr" presetSubtype="16" fill="hold" grpId="0" nodeType="after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Effect transition="in" filter="fade">
                                      <p:cBhvr>
                                        <p:cTn id="79" dur="500"/>
                                        <p:tgtEl>
                                          <p:spTgt spid="22"/>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ppt_w</p:attrName>
                                        </p:attrNameLst>
                                      </p:cBhvr>
                                      <p:tavLst>
                                        <p:tav tm="0">
                                          <p:val>
                                            <p:fltVal val="0"/>
                                          </p:val>
                                        </p:tav>
                                        <p:tav tm="100000">
                                          <p:val>
                                            <p:strVal val="#ppt_w"/>
                                          </p:val>
                                        </p:tav>
                                      </p:tavLst>
                                    </p:anim>
                                    <p:anim calcmode="lin" valueType="num">
                                      <p:cBhvr>
                                        <p:cTn id="83" dur="500" fill="hold"/>
                                        <p:tgtEl>
                                          <p:spTgt spid="23"/>
                                        </p:tgtEl>
                                        <p:attrNameLst>
                                          <p:attrName>ppt_h</p:attrName>
                                        </p:attrNameLst>
                                      </p:cBhvr>
                                      <p:tavLst>
                                        <p:tav tm="0">
                                          <p:val>
                                            <p:fltVal val="0"/>
                                          </p:val>
                                        </p:tav>
                                        <p:tav tm="100000">
                                          <p:val>
                                            <p:strVal val="#ppt_h"/>
                                          </p:val>
                                        </p:tav>
                                      </p:tavLst>
                                    </p:anim>
                                    <p:animEffect transition="in" filter="fade">
                                      <p:cBhvr>
                                        <p:cTn id="84" dur="500"/>
                                        <p:tgtEl>
                                          <p:spTgt spid="23"/>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p:cTn id="87" dur="500" fill="hold"/>
                                        <p:tgtEl>
                                          <p:spTgt spid="24"/>
                                        </p:tgtEl>
                                        <p:attrNameLst>
                                          <p:attrName>ppt_w</p:attrName>
                                        </p:attrNameLst>
                                      </p:cBhvr>
                                      <p:tavLst>
                                        <p:tav tm="0">
                                          <p:val>
                                            <p:fltVal val="0"/>
                                          </p:val>
                                        </p:tav>
                                        <p:tav tm="100000">
                                          <p:val>
                                            <p:strVal val="#ppt_w"/>
                                          </p:val>
                                        </p:tav>
                                      </p:tavLst>
                                    </p:anim>
                                    <p:anim calcmode="lin" valueType="num">
                                      <p:cBhvr>
                                        <p:cTn id="88" dur="500" fill="hold"/>
                                        <p:tgtEl>
                                          <p:spTgt spid="24"/>
                                        </p:tgtEl>
                                        <p:attrNameLst>
                                          <p:attrName>ppt_h</p:attrName>
                                        </p:attrNameLst>
                                      </p:cBhvr>
                                      <p:tavLst>
                                        <p:tav tm="0">
                                          <p:val>
                                            <p:fltVal val="0"/>
                                          </p:val>
                                        </p:tav>
                                        <p:tav tm="100000">
                                          <p:val>
                                            <p:strVal val="#ppt_h"/>
                                          </p:val>
                                        </p:tav>
                                      </p:tavLst>
                                    </p:anim>
                                    <p:animEffect transition="in" filter="fade">
                                      <p:cBhvr>
                                        <p:cTn id="89" dur="500"/>
                                        <p:tgtEl>
                                          <p:spTgt spid="24"/>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p:cTn id="92" dur="500" fill="hold"/>
                                        <p:tgtEl>
                                          <p:spTgt spid="25"/>
                                        </p:tgtEl>
                                        <p:attrNameLst>
                                          <p:attrName>ppt_w</p:attrName>
                                        </p:attrNameLst>
                                      </p:cBhvr>
                                      <p:tavLst>
                                        <p:tav tm="0">
                                          <p:val>
                                            <p:fltVal val="0"/>
                                          </p:val>
                                        </p:tav>
                                        <p:tav tm="100000">
                                          <p:val>
                                            <p:strVal val="#ppt_w"/>
                                          </p:val>
                                        </p:tav>
                                      </p:tavLst>
                                    </p:anim>
                                    <p:anim calcmode="lin" valueType="num">
                                      <p:cBhvr>
                                        <p:cTn id="93" dur="500" fill="hold"/>
                                        <p:tgtEl>
                                          <p:spTgt spid="25"/>
                                        </p:tgtEl>
                                        <p:attrNameLst>
                                          <p:attrName>ppt_h</p:attrName>
                                        </p:attrNameLst>
                                      </p:cBhvr>
                                      <p:tavLst>
                                        <p:tav tm="0">
                                          <p:val>
                                            <p:fltVal val="0"/>
                                          </p:val>
                                        </p:tav>
                                        <p:tav tm="100000">
                                          <p:val>
                                            <p:strVal val="#ppt_h"/>
                                          </p:val>
                                        </p:tav>
                                      </p:tavLst>
                                    </p:anim>
                                    <p:animEffect transition="in" filter="fade">
                                      <p:cBhvr>
                                        <p:cTn id="94" dur="500"/>
                                        <p:tgtEl>
                                          <p:spTgt spid="25"/>
                                        </p:tgtEl>
                                      </p:cBhvr>
                                    </p:animEffect>
                                  </p:childTnLst>
                                </p:cTn>
                              </p:par>
                            </p:childTnLst>
                          </p:cTn>
                        </p:par>
                        <p:par>
                          <p:cTn id="95" fill="hold">
                            <p:stCondLst>
                              <p:cond delay="3500"/>
                            </p:stCondLst>
                            <p:childTnLst>
                              <p:par>
                                <p:cTn id="96" presetID="53" presetClass="entr" presetSubtype="16" fill="hold" grpId="0" nodeType="afterEffect">
                                  <p:stCondLst>
                                    <p:cond delay="0"/>
                                  </p:stCondLst>
                                  <p:childTnLst>
                                    <p:set>
                                      <p:cBhvr>
                                        <p:cTn id="97" dur="1" fill="hold">
                                          <p:stCondLst>
                                            <p:cond delay="0"/>
                                          </p:stCondLst>
                                        </p:cTn>
                                        <p:tgtEl>
                                          <p:spTgt spid="26"/>
                                        </p:tgtEl>
                                        <p:attrNameLst>
                                          <p:attrName>style.visibility</p:attrName>
                                        </p:attrNameLst>
                                      </p:cBhvr>
                                      <p:to>
                                        <p:strVal val="visible"/>
                                      </p:to>
                                    </p:set>
                                    <p:anim calcmode="lin" valueType="num">
                                      <p:cBhvr>
                                        <p:cTn id="98" dur="500" fill="hold"/>
                                        <p:tgtEl>
                                          <p:spTgt spid="26"/>
                                        </p:tgtEl>
                                        <p:attrNameLst>
                                          <p:attrName>ppt_w</p:attrName>
                                        </p:attrNameLst>
                                      </p:cBhvr>
                                      <p:tavLst>
                                        <p:tav tm="0">
                                          <p:val>
                                            <p:fltVal val="0"/>
                                          </p:val>
                                        </p:tav>
                                        <p:tav tm="100000">
                                          <p:val>
                                            <p:strVal val="#ppt_w"/>
                                          </p:val>
                                        </p:tav>
                                      </p:tavLst>
                                    </p:anim>
                                    <p:anim calcmode="lin" valueType="num">
                                      <p:cBhvr>
                                        <p:cTn id="99" dur="500" fill="hold"/>
                                        <p:tgtEl>
                                          <p:spTgt spid="26"/>
                                        </p:tgtEl>
                                        <p:attrNameLst>
                                          <p:attrName>ppt_h</p:attrName>
                                        </p:attrNameLst>
                                      </p:cBhvr>
                                      <p:tavLst>
                                        <p:tav tm="0">
                                          <p:val>
                                            <p:fltVal val="0"/>
                                          </p:val>
                                        </p:tav>
                                        <p:tav tm="100000">
                                          <p:val>
                                            <p:strVal val="#ppt_h"/>
                                          </p:val>
                                        </p:tav>
                                      </p:tavLst>
                                    </p:anim>
                                    <p:animEffect transition="in" filter="fade">
                                      <p:cBhvr>
                                        <p:cTn id="100" dur="500"/>
                                        <p:tgtEl>
                                          <p:spTgt spid="26"/>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27"/>
                                        </p:tgtEl>
                                        <p:attrNameLst>
                                          <p:attrName>style.visibility</p:attrName>
                                        </p:attrNameLst>
                                      </p:cBhvr>
                                      <p:to>
                                        <p:strVal val="visible"/>
                                      </p:to>
                                    </p:set>
                                    <p:anim calcmode="lin" valueType="num">
                                      <p:cBhvr>
                                        <p:cTn id="103" dur="500" fill="hold"/>
                                        <p:tgtEl>
                                          <p:spTgt spid="27"/>
                                        </p:tgtEl>
                                        <p:attrNameLst>
                                          <p:attrName>ppt_w</p:attrName>
                                        </p:attrNameLst>
                                      </p:cBhvr>
                                      <p:tavLst>
                                        <p:tav tm="0">
                                          <p:val>
                                            <p:fltVal val="0"/>
                                          </p:val>
                                        </p:tav>
                                        <p:tav tm="100000">
                                          <p:val>
                                            <p:strVal val="#ppt_w"/>
                                          </p:val>
                                        </p:tav>
                                      </p:tavLst>
                                    </p:anim>
                                    <p:anim calcmode="lin" valueType="num">
                                      <p:cBhvr>
                                        <p:cTn id="104" dur="500" fill="hold"/>
                                        <p:tgtEl>
                                          <p:spTgt spid="27"/>
                                        </p:tgtEl>
                                        <p:attrNameLst>
                                          <p:attrName>ppt_h</p:attrName>
                                        </p:attrNameLst>
                                      </p:cBhvr>
                                      <p:tavLst>
                                        <p:tav tm="0">
                                          <p:val>
                                            <p:fltVal val="0"/>
                                          </p:val>
                                        </p:tav>
                                        <p:tav tm="100000">
                                          <p:val>
                                            <p:strVal val="#ppt_h"/>
                                          </p:val>
                                        </p:tav>
                                      </p:tavLst>
                                    </p:anim>
                                    <p:animEffect transition="in" filter="fade">
                                      <p:cBhvr>
                                        <p:cTn id="105" dur="500"/>
                                        <p:tgtEl>
                                          <p:spTgt spid="27"/>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28"/>
                                        </p:tgtEl>
                                        <p:attrNameLst>
                                          <p:attrName>style.visibility</p:attrName>
                                        </p:attrNameLst>
                                      </p:cBhvr>
                                      <p:to>
                                        <p:strVal val="visible"/>
                                      </p:to>
                                    </p:set>
                                    <p:anim calcmode="lin" valueType="num">
                                      <p:cBhvr>
                                        <p:cTn id="108" dur="500" fill="hold"/>
                                        <p:tgtEl>
                                          <p:spTgt spid="28"/>
                                        </p:tgtEl>
                                        <p:attrNameLst>
                                          <p:attrName>ppt_w</p:attrName>
                                        </p:attrNameLst>
                                      </p:cBhvr>
                                      <p:tavLst>
                                        <p:tav tm="0">
                                          <p:val>
                                            <p:fltVal val="0"/>
                                          </p:val>
                                        </p:tav>
                                        <p:tav tm="100000">
                                          <p:val>
                                            <p:strVal val="#ppt_w"/>
                                          </p:val>
                                        </p:tav>
                                      </p:tavLst>
                                    </p:anim>
                                    <p:anim calcmode="lin" valueType="num">
                                      <p:cBhvr>
                                        <p:cTn id="109" dur="500" fill="hold"/>
                                        <p:tgtEl>
                                          <p:spTgt spid="28"/>
                                        </p:tgtEl>
                                        <p:attrNameLst>
                                          <p:attrName>ppt_h</p:attrName>
                                        </p:attrNameLst>
                                      </p:cBhvr>
                                      <p:tavLst>
                                        <p:tav tm="0">
                                          <p:val>
                                            <p:fltVal val="0"/>
                                          </p:val>
                                        </p:tav>
                                        <p:tav tm="100000">
                                          <p:val>
                                            <p:strVal val="#ppt_h"/>
                                          </p:val>
                                        </p:tav>
                                      </p:tavLst>
                                    </p:anim>
                                    <p:animEffect transition="in" filter="fade">
                                      <p:cBhvr>
                                        <p:cTn id="110" dur="500"/>
                                        <p:tgtEl>
                                          <p:spTgt spid="28"/>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29"/>
                                        </p:tgtEl>
                                        <p:attrNameLst>
                                          <p:attrName>style.visibility</p:attrName>
                                        </p:attrNameLst>
                                      </p:cBhvr>
                                      <p:to>
                                        <p:strVal val="visible"/>
                                      </p:to>
                                    </p:set>
                                    <p:anim calcmode="lin" valueType="num">
                                      <p:cBhvr>
                                        <p:cTn id="113" dur="500" fill="hold"/>
                                        <p:tgtEl>
                                          <p:spTgt spid="29"/>
                                        </p:tgtEl>
                                        <p:attrNameLst>
                                          <p:attrName>ppt_w</p:attrName>
                                        </p:attrNameLst>
                                      </p:cBhvr>
                                      <p:tavLst>
                                        <p:tav tm="0">
                                          <p:val>
                                            <p:fltVal val="0"/>
                                          </p:val>
                                        </p:tav>
                                        <p:tav tm="100000">
                                          <p:val>
                                            <p:strVal val="#ppt_w"/>
                                          </p:val>
                                        </p:tav>
                                      </p:tavLst>
                                    </p:anim>
                                    <p:anim calcmode="lin" valueType="num">
                                      <p:cBhvr>
                                        <p:cTn id="114" dur="500" fill="hold"/>
                                        <p:tgtEl>
                                          <p:spTgt spid="29"/>
                                        </p:tgtEl>
                                        <p:attrNameLst>
                                          <p:attrName>ppt_h</p:attrName>
                                        </p:attrNameLst>
                                      </p:cBhvr>
                                      <p:tavLst>
                                        <p:tav tm="0">
                                          <p:val>
                                            <p:fltVal val="0"/>
                                          </p:val>
                                        </p:tav>
                                        <p:tav tm="100000">
                                          <p:val>
                                            <p:strVal val="#ppt_h"/>
                                          </p:val>
                                        </p:tav>
                                      </p:tavLst>
                                    </p:anim>
                                    <p:animEffect transition="in" filter="fade">
                                      <p:cBhvr>
                                        <p:cTn id="115" dur="500"/>
                                        <p:tgtEl>
                                          <p:spTgt spid="29"/>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30"/>
                                        </p:tgtEl>
                                        <p:attrNameLst>
                                          <p:attrName>style.visibility</p:attrName>
                                        </p:attrNameLst>
                                      </p:cBhvr>
                                      <p:to>
                                        <p:strVal val="visible"/>
                                      </p:to>
                                    </p:set>
                                    <p:anim calcmode="lin" valueType="num">
                                      <p:cBhvr>
                                        <p:cTn id="118" dur="500" fill="hold"/>
                                        <p:tgtEl>
                                          <p:spTgt spid="30"/>
                                        </p:tgtEl>
                                        <p:attrNameLst>
                                          <p:attrName>ppt_w</p:attrName>
                                        </p:attrNameLst>
                                      </p:cBhvr>
                                      <p:tavLst>
                                        <p:tav tm="0">
                                          <p:val>
                                            <p:fltVal val="0"/>
                                          </p:val>
                                        </p:tav>
                                        <p:tav tm="100000">
                                          <p:val>
                                            <p:strVal val="#ppt_w"/>
                                          </p:val>
                                        </p:tav>
                                      </p:tavLst>
                                    </p:anim>
                                    <p:anim calcmode="lin" valueType="num">
                                      <p:cBhvr>
                                        <p:cTn id="119" dur="500" fill="hold"/>
                                        <p:tgtEl>
                                          <p:spTgt spid="30"/>
                                        </p:tgtEl>
                                        <p:attrNameLst>
                                          <p:attrName>ppt_h</p:attrName>
                                        </p:attrNameLst>
                                      </p:cBhvr>
                                      <p:tavLst>
                                        <p:tav tm="0">
                                          <p:val>
                                            <p:fltVal val="0"/>
                                          </p:val>
                                        </p:tav>
                                        <p:tav tm="100000">
                                          <p:val>
                                            <p:strVal val="#ppt_h"/>
                                          </p:val>
                                        </p:tav>
                                      </p:tavLst>
                                    </p:anim>
                                    <p:animEffect transition="in" filter="fade">
                                      <p:cBhvr>
                                        <p:cTn id="120" dur="500"/>
                                        <p:tgtEl>
                                          <p:spTgt spid="30"/>
                                        </p:tgtEl>
                                      </p:cBhvr>
                                    </p:animEffect>
                                  </p:childTnLst>
                                </p:cTn>
                              </p:par>
                            </p:childTnLst>
                          </p:cTn>
                        </p:par>
                        <p:par>
                          <p:cTn id="121" fill="hold">
                            <p:stCondLst>
                              <p:cond delay="4000"/>
                            </p:stCondLst>
                            <p:childTnLst>
                              <p:par>
                                <p:cTn id="122" presetID="53" presetClass="entr" presetSubtype="16" fill="hold" grpId="0" nodeType="afterEffect">
                                  <p:stCondLst>
                                    <p:cond delay="0"/>
                                  </p:stCondLst>
                                  <p:childTnLst>
                                    <p:set>
                                      <p:cBhvr>
                                        <p:cTn id="123" dur="1" fill="hold">
                                          <p:stCondLst>
                                            <p:cond delay="0"/>
                                          </p:stCondLst>
                                        </p:cTn>
                                        <p:tgtEl>
                                          <p:spTgt spid="31"/>
                                        </p:tgtEl>
                                        <p:attrNameLst>
                                          <p:attrName>style.visibility</p:attrName>
                                        </p:attrNameLst>
                                      </p:cBhvr>
                                      <p:to>
                                        <p:strVal val="visible"/>
                                      </p:to>
                                    </p:set>
                                    <p:anim calcmode="lin" valueType="num">
                                      <p:cBhvr>
                                        <p:cTn id="124" dur="500" fill="hold"/>
                                        <p:tgtEl>
                                          <p:spTgt spid="31"/>
                                        </p:tgtEl>
                                        <p:attrNameLst>
                                          <p:attrName>ppt_w</p:attrName>
                                        </p:attrNameLst>
                                      </p:cBhvr>
                                      <p:tavLst>
                                        <p:tav tm="0">
                                          <p:val>
                                            <p:fltVal val="0"/>
                                          </p:val>
                                        </p:tav>
                                        <p:tav tm="100000">
                                          <p:val>
                                            <p:strVal val="#ppt_w"/>
                                          </p:val>
                                        </p:tav>
                                      </p:tavLst>
                                    </p:anim>
                                    <p:anim calcmode="lin" valueType="num">
                                      <p:cBhvr>
                                        <p:cTn id="125" dur="500" fill="hold"/>
                                        <p:tgtEl>
                                          <p:spTgt spid="31"/>
                                        </p:tgtEl>
                                        <p:attrNameLst>
                                          <p:attrName>ppt_h</p:attrName>
                                        </p:attrNameLst>
                                      </p:cBhvr>
                                      <p:tavLst>
                                        <p:tav tm="0">
                                          <p:val>
                                            <p:fltVal val="0"/>
                                          </p:val>
                                        </p:tav>
                                        <p:tav tm="100000">
                                          <p:val>
                                            <p:strVal val="#ppt_h"/>
                                          </p:val>
                                        </p:tav>
                                      </p:tavLst>
                                    </p:anim>
                                    <p:animEffect transition="in" filter="fade">
                                      <p:cBhvr>
                                        <p:cTn id="126" dur="500"/>
                                        <p:tgtEl>
                                          <p:spTgt spid="31"/>
                                        </p:tgtEl>
                                      </p:cBhvr>
                                    </p:animEffect>
                                  </p:childTnLst>
                                </p:cTn>
                              </p:par>
                              <p:par>
                                <p:cTn id="127" presetID="53" presetClass="entr" presetSubtype="16" fill="hold" grpId="0" nodeType="withEffect">
                                  <p:stCondLst>
                                    <p:cond delay="0"/>
                                  </p:stCondLst>
                                  <p:childTnLst>
                                    <p:set>
                                      <p:cBhvr>
                                        <p:cTn id="128" dur="1" fill="hold">
                                          <p:stCondLst>
                                            <p:cond delay="0"/>
                                          </p:stCondLst>
                                        </p:cTn>
                                        <p:tgtEl>
                                          <p:spTgt spid="32"/>
                                        </p:tgtEl>
                                        <p:attrNameLst>
                                          <p:attrName>style.visibility</p:attrName>
                                        </p:attrNameLst>
                                      </p:cBhvr>
                                      <p:to>
                                        <p:strVal val="visible"/>
                                      </p:to>
                                    </p:set>
                                    <p:anim calcmode="lin" valueType="num">
                                      <p:cBhvr>
                                        <p:cTn id="129" dur="500" fill="hold"/>
                                        <p:tgtEl>
                                          <p:spTgt spid="32"/>
                                        </p:tgtEl>
                                        <p:attrNameLst>
                                          <p:attrName>ppt_w</p:attrName>
                                        </p:attrNameLst>
                                      </p:cBhvr>
                                      <p:tavLst>
                                        <p:tav tm="0">
                                          <p:val>
                                            <p:fltVal val="0"/>
                                          </p:val>
                                        </p:tav>
                                        <p:tav tm="100000">
                                          <p:val>
                                            <p:strVal val="#ppt_w"/>
                                          </p:val>
                                        </p:tav>
                                      </p:tavLst>
                                    </p:anim>
                                    <p:anim calcmode="lin" valueType="num">
                                      <p:cBhvr>
                                        <p:cTn id="130" dur="500" fill="hold"/>
                                        <p:tgtEl>
                                          <p:spTgt spid="32"/>
                                        </p:tgtEl>
                                        <p:attrNameLst>
                                          <p:attrName>ppt_h</p:attrName>
                                        </p:attrNameLst>
                                      </p:cBhvr>
                                      <p:tavLst>
                                        <p:tav tm="0">
                                          <p:val>
                                            <p:fltVal val="0"/>
                                          </p:val>
                                        </p:tav>
                                        <p:tav tm="100000">
                                          <p:val>
                                            <p:strVal val="#ppt_h"/>
                                          </p:val>
                                        </p:tav>
                                      </p:tavLst>
                                    </p:anim>
                                    <p:animEffect transition="in" filter="fade">
                                      <p:cBhvr>
                                        <p:cTn id="131" dur="500"/>
                                        <p:tgtEl>
                                          <p:spTgt spid="32"/>
                                        </p:tgtEl>
                                      </p:cBhvr>
                                    </p:animEffect>
                                  </p:childTnLst>
                                </p:cTn>
                              </p:par>
                              <p:par>
                                <p:cTn id="132" presetID="53" presetClass="entr" presetSubtype="16" fill="hold" grpId="0" nodeType="withEffect">
                                  <p:stCondLst>
                                    <p:cond delay="0"/>
                                  </p:stCondLst>
                                  <p:childTnLst>
                                    <p:set>
                                      <p:cBhvr>
                                        <p:cTn id="133" dur="1" fill="hold">
                                          <p:stCondLst>
                                            <p:cond delay="0"/>
                                          </p:stCondLst>
                                        </p:cTn>
                                        <p:tgtEl>
                                          <p:spTgt spid="33"/>
                                        </p:tgtEl>
                                        <p:attrNameLst>
                                          <p:attrName>style.visibility</p:attrName>
                                        </p:attrNameLst>
                                      </p:cBhvr>
                                      <p:to>
                                        <p:strVal val="visible"/>
                                      </p:to>
                                    </p:set>
                                    <p:anim calcmode="lin" valueType="num">
                                      <p:cBhvr>
                                        <p:cTn id="134" dur="500" fill="hold"/>
                                        <p:tgtEl>
                                          <p:spTgt spid="33"/>
                                        </p:tgtEl>
                                        <p:attrNameLst>
                                          <p:attrName>ppt_w</p:attrName>
                                        </p:attrNameLst>
                                      </p:cBhvr>
                                      <p:tavLst>
                                        <p:tav tm="0">
                                          <p:val>
                                            <p:fltVal val="0"/>
                                          </p:val>
                                        </p:tav>
                                        <p:tav tm="100000">
                                          <p:val>
                                            <p:strVal val="#ppt_w"/>
                                          </p:val>
                                        </p:tav>
                                      </p:tavLst>
                                    </p:anim>
                                    <p:anim calcmode="lin" valueType="num">
                                      <p:cBhvr>
                                        <p:cTn id="135" dur="500" fill="hold"/>
                                        <p:tgtEl>
                                          <p:spTgt spid="33"/>
                                        </p:tgtEl>
                                        <p:attrNameLst>
                                          <p:attrName>ppt_h</p:attrName>
                                        </p:attrNameLst>
                                      </p:cBhvr>
                                      <p:tavLst>
                                        <p:tav tm="0">
                                          <p:val>
                                            <p:fltVal val="0"/>
                                          </p:val>
                                        </p:tav>
                                        <p:tav tm="100000">
                                          <p:val>
                                            <p:strVal val="#ppt_h"/>
                                          </p:val>
                                        </p:tav>
                                      </p:tavLst>
                                    </p:anim>
                                    <p:animEffect transition="in" filter="fade">
                                      <p:cBhvr>
                                        <p:cTn id="136" dur="500"/>
                                        <p:tgtEl>
                                          <p:spTgt spid="33"/>
                                        </p:tgtEl>
                                      </p:cBhvr>
                                    </p:animEffect>
                                  </p:childTnLst>
                                </p:cTn>
                              </p:par>
                              <p:par>
                                <p:cTn id="137" presetID="53" presetClass="entr" presetSubtype="16" fill="hold" grpId="0" nodeType="withEffect">
                                  <p:stCondLst>
                                    <p:cond delay="0"/>
                                  </p:stCondLst>
                                  <p:childTnLst>
                                    <p:set>
                                      <p:cBhvr>
                                        <p:cTn id="138" dur="1" fill="hold">
                                          <p:stCondLst>
                                            <p:cond delay="0"/>
                                          </p:stCondLst>
                                        </p:cTn>
                                        <p:tgtEl>
                                          <p:spTgt spid="34"/>
                                        </p:tgtEl>
                                        <p:attrNameLst>
                                          <p:attrName>style.visibility</p:attrName>
                                        </p:attrNameLst>
                                      </p:cBhvr>
                                      <p:to>
                                        <p:strVal val="visible"/>
                                      </p:to>
                                    </p:set>
                                    <p:anim calcmode="lin" valueType="num">
                                      <p:cBhvr>
                                        <p:cTn id="139" dur="500" fill="hold"/>
                                        <p:tgtEl>
                                          <p:spTgt spid="34"/>
                                        </p:tgtEl>
                                        <p:attrNameLst>
                                          <p:attrName>ppt_w</p:attrName>
                                        </p:attrNameLst>
                                      </p:cBhvr>
                                      <p:tavLst>
                                        <p:tav tm="0">
                                          <p:val>
                                            <p:fltVal val="0"/>
                                          </p:val>
                                        </p:tav>
                                        <p:tav tm="100000">
                                          <p:val>
                                            <p:strVal val="#ppt_w"/>
                                          </p:val>
                                        </p:tav>
                                      </p:tavLst>
                                    </p:anim>
                                    <p:anim calcmode="lin" valueType="num">
                                      <p:cBhvr>
                                        <p:cTn id="140" dur="500" fill="hold"/>
                                        <p:tgtEl>
                                          <p:spTgt spid="34"/>
                                        </p:tgtEl>
                                        <p:attrNameLst>
                                          <p:attrName>ppt_h</p:attrName>
                                        </p:attrNameLst>
                                      </p:cBhvr>
                                      <p:tavLst>
                                        <p:tav tm="0">
                                          <p:val>
                                            <p:fltVal val="0"/>
                                          </p:val>
                                        </p:tav>
                                        <p:tav tm="100000">
                                          <p:val>
                                            <p:strVal val="#ppt_h"/>
                                          </p:val>
                                        </p:tav>
                                      </p:tavLst>
                                    </p:anim>
                                    <p:animEffect transition="in" filter="fade">
                                      <p:cBhvr>
                                        <p:cTn id="141" dur="500"/>
                                        <p:tgtEl>
                                          <p:spTgt spid="34"/>
                                        </p:tgtEl>
                                      </p:cBhvr>
                                    </p:animEffect>
                                  </p:childTnLst>
                                </p:cTn>
                              </p:par>
                              <p:par>
                                <p:cTn id="142" presetID="53" presetClass="entr" presetSubtype="16" fill="hold" grpId="0" nodeType="withEffect">
                                  <p:stCondLst>
                                    <p:cond delay="0"/>
                                  </p:stCondLst>
                                  <p:childTnLst>
                                    <p:set>
                                      <p:cBhvr>
                                        <p:cTn id="143" dur="1" fill="hold">
                                          <p:stCondLst>
                                            <p:cond delay="0"/>
                                          </p:stCondLst>
                                        </p:cTn>
                                        <p:tgtEl>
                                          <p:spTgt spid="35"/>
                                        </p:tgtEl>
                                        <p:attrNameLst>
                                          <p:attrName>style.visibility</p:attrName>
                                        </p:attrNameLst>
                                      </p:cBhvr>
                                      <p:to>
                                        <p:strVal val="visible"/>
                                      </p:to>
                                    </p:set>
                                    <p:anim calcmode="lin" valueType="num">
                                      <p:cBhvr>
                                        <p:cTn id="144" dur="500" fill="hold"/>
                                        <p:tgtEl>
                                          <p:spTgt spid="35"/>
                                        </p:tgtEl>
                                        <p:attrNameLst>
                                          <p:attrName>ppt_w</p:attrName>
                                        </p:attrNameLst>
                                      </p:cBhvr>
                                      <p:tavLst>
                                        <p:tav tm="0">
                                          <p:val>
                                            <p:fltVal val="0"/>
                                          </p:val>
                                        </p:tav>
                                        <p:tav tm="100000">
                                          <p:val>
                                            <p:strVal val="#ppt_w"/>
                                          </p:val>
                                        </p:tav>
                                      </p:tavLst>
                                    </p:anim>
                                    <p:anim calcmode="lin" valueType="num">
                                      <p:cBhvr>
                                        <p:cTn id="145" dur="500" fill="hold"/>
                                        <p:tgtEl>
                                          <p:spTgt spid="35"/>
                                        </p:tgtEl>
                                        <p:attrNameLst>
                                          <p:attrName>ppt_h</p:attrName>
                                        </p:attrNameLst>
                                      </p:cBhvr>
                                      <p:tavLst>
                                        <p:tav tm="0">
                                          <p:val>
                                            <p:fltVal val="0"/>
                                          </p:val>
                                        </p:tav>
                                        <p:tav tm="100000">
                                          <p:val>
                                            <p:strVal val="#ppt_h"/>
                                          </p:val>
                                        </p:tav>
                                      </p:tavLst>
                                    </p:anim>
                                    <p:animEffect transition="in" filter="fade">
                                      <p:cBhvr>
                                        <p:cTn id="146" dur="500"/>
                                        <p:tgtEl>
                                          <p:spTgt spid="35"/>
                                        </p:tgtEl>
                                      </p:cBhvr>
                                    </p:animEffect>
                                  </p:childTnLst>
                                </p:cTn>
                              </p:par>
                            </p:childTnLst>
                          </p:cTn>
                        </p:par>
                        <p:par>
                          <p:cTn id="147" fill="hold">
                            <p:stCondLst>
                              <p:cond delay="4500"/>
                            </p:stCondLst>
                            <p:childTnLst>
                              <p:par>
                                <p:cTn id="148" presetID="53" presetClass="entr" presetSubtype="16" fill="hold" grpId="0" nodeType="afterEffect">
                                  <p:stCondLst>
                                    <p:cond delay="0"/>
                                  </p:stCondLst>
                                  <p:childTnLst>
                                    <p:set>
                                      <p:cBhvr>
                                        <p:cTn id="149" dur="1" fill="hold">
                                          <p:stCondLst>
                                            <p:cond delay="0"/>
                                          </p:stCondLst>
                                        </p:cTn>
                                        <p:tgtEl>
                                          <p:spTgt spid="36"/>
                                        </p:tgtEl>
                                        <p:attrNameLst>
                                          <p:attrName>style.visibility</p:attrName>
                                        </p:attrNameLst>
                                      </p:cBhvr>
                                      <p:to>
                                        <p:strVal val="visible"/>
                                      </p:to>
                                    </p:set>
                                    <p:anim calcmode="lin" valueType="num">
                                      <p:cBhvr>
                                        <p:cTn id="150" dur="500" fill="hold"/>
                                        <p:tgtEl>
                                          <p:spTgt spid="36"/>
                                        </p:tgtEl>
                                        <p:attrNameLst>
                                          <p:attrName>ppt_w</p:attrName>
                                        </p:attrNameLst>
                                      </p:cBhvr>
                                      <p:tavLst>
                                        <p:tav tm="0">
                                          <p:val>
                                            <p:fltVal val="0"/>
                                          </p:val>
                                        </p:tav>
                                        <p:tav tm="100000">
                                          <p:val>
                                            <p:strVal val="#ppt_w"/>
                                          </p:val>
                                        </p:tav>
                                      </p:tavLst>
                                    </p:anim>
                                    <p:anim calcmode="lin" valueType="num">
                                      <p:cBhvr>
                                        <p:cTn id="151" dur="500" fill="hold"/>
                                        <p:tgtEl>
                                          <p:spTgt spid="36"/>
                                        </p:tgtEl>
                                        <p:attrNameLst>
                                          <p:attrName>ppt_h</p:attrName>
                                        </p:attrNameLst>
                                      </p:cBhvr>
                                      <p:tavLst>
                                        <p:tav tm="0">
                                          <p:val>
                                            <p:fltVal val="0"/>
                                          </p:val>
                                        </p:tav>
                                        <p:tav tm="100000">
                                          <p:val>
                                            <p:strVal val="#ppt_h"/>
                                          </p:val>
                                        </p:tav>
                                      </p:tavLst>
                                    </p:anim>
                                    <p:animEffect transition="in" filter="fade">
                                      <p:cBhvr>
                                        <p:cTn id="152" dur="500"/>
                                        <p:tgtEl>
                                          <p:spTgt spid="36"/>
                                        </p:tgtEl>
                                      </p:cBhvr>
                                    </p:animEffect>
                                  </p:childTnLst>
                                </p:cTn>
                              </p:par>
                              <p:par>
                                <p:cTn id="153" presetID="53" presetClass="entr" presetSubtype="16" fill="hold" grpId="0" nodeType="withEffect">
                                  <p:stCondLst>
                                    <p:cond delay="0"/>
                                  </p:stCondLst>
                                  <p:childTnLst>
                                    <p:set>
                                      <p:cBhvr>
                                        <p:cTn id="154" dur="1" fill="hold">
                                          <p:stCondLst>
                                            <p:cond delay="0"/>
                                          </p:stCondLst>
                                        </p:cTn>
                                        <p:tgtEl>
                                          <p:spTgt spid="37"/>
                                        </p:tgtEl>
                                        <p:attrNameLst>
                                          <p:attrName>style.visibility</p:attrName>
                                        </p:attrNameLst>
                                      </p:cBhvr>
                                      <p:to>
                                        <p:strVal val="visible"/>
                                      </p:to>
                                    </p:set>
                                    <p:anim calcmode="lin" valueType="num">
                                      <p:cBhvr>
                                        <p:cTn id="155" dur="500" fill="hold"/>
                                        <p:tgtEl>
                                          <p:spTgt spid="37"/>
                                        </p:tgtEl>
                                        <p:attrNameLst>
                                          <p:attrName>ppt_w</p:attrName>
                                        </p:attrNameLst>
                                      </p:cBhvr>
                                      <p:tavLst>
                                        <p:tav tm="0">
                                          <p:val>
                                            <p:fltVal val="0"/>
                                          </p:val>
                                        </p:tav>
                                        <p:tav tm="100000">
                                          <p:val>
                                            <p:strVal val="#ppt_w"/>
                                          </p:val>
                                        </p:tav>
                                      </p:tavLst>
                                    </p:anim>
                                    <p:anim calcmode="lin" valueType="num">
                                      <p:cBhvr>
                                        <p:cTn id="156" dur="500" fill="hold"/>
                                        <p:tgtEl>
                                          <p:spTgt spid="37"/>
                                        </p:tgtEl>
                                        <p:attrNameLst>
                                          <p:attrName>ppt_h</p:attrName>
                                        </p:attrNameLst>
                                      </p:cBhvr>
                                      <p:tavLst>
                                        <p:tav tm="0">
                                          <p:val>
                                            <p:fltVal val="0"/>
                                          </p:val>
                                        </p:tav>
                                        <p:tav tm="100000">
                                          <p:val>
                                            <p:strVal val="#ppt_h"/>
                                          </p:val>
                                        </p:tav>
                                      </p:tavLst>
                                    </p:anim>
                                    <p:animEffect transition="in" filter="fade">
                                      <p:cBhvr>
                                        <p:cTn id="157" dur="500"/>
                                        <p:tgtEl>
                                          <p:spTgt spid="37"/>
                                        </p:tgtEl>
                                      </p:cBhvr>
                                    </p:animEffect>
                                  </p:childTnLst>
                                </p:cTn>
                              </p:par>
                              <p:par>
                                <p:cTn id="158" presetID="53" presetClass="entr" presetSubtype="16" fill="hold" grpId="0" nodeType="withEffect">
                                  <p:stCondLst>
                                    <p:cond delay="0"/>
                                  </p:stCondLst>
                                  <p:childTnLst>
                                    <p:set>
                                      <p:cBhvr>
                                        <p:cTn id="159" dur="1" fill="hold">
                                          <p:stCondLst>
                                            <p:cond delay="0"/>
                                          </p:stCondLst>
                                        </p:cTn>
                                        <p:tgtEl>
                                          <p:spTgt spid="38"/>
                                        </p:tgtEl>
                                        <p:attrNameLst>
                                          <p:attrName>style.visibility</p:attrName>
                                        </p:attrNameLst>
                                      </p:cBhvr>
                                      <p:to>
                                        <p:strVal val="visible"/>
                                      </p:to>
                                    </p:set>
                                    <p:anim calcmode="lin" valueType="num">
                                      <p:cBhvr>
                                        <p:cTn id="160" dur="500" fill="hold"/>
                                        <p:tgtEl>
                                          <p:spTgt spid="38"/>
                                        </p:tgtEl>
                                        <p:attrNameLst>
                                          <p:attrName>ppt_w</p:attrName>
                                        </p:attrNameLst>
                                      </p:cBhvr>
                                      <p:tavLst>
                                        <p:tav tm="0">
                                          <p:val>
                                            <p:fltVal val="0"/>
                                          </p:val>
                                        </p:tav>
                                        <p:tav tm="100000">
                                          <p:val>
                                            <p:strVal val="#ppt_w"/>
                                          </p:val>
                                        </p:tav>
                                      </p:tavLst>
                                    </p:anim>
                                    <p:anim calcmode="lin" valueType="num">
                                      <p:cBhvr>
                                        <p:cTn id="161" dur="500" fill="hold"/>
                                        <p:tgtEl>
                                          <p:spTgt spid="38"/>
                                        </p:tgtEl>
                                        <p:attrNameLst>
                                          <p:attrName>ppt_h</p:attrName>
                                        </p:attrNameLst>
                                      </p:cBhvr>
                                      <p:tavLst>
                                        <p:tav tm="0">
                                          <p:val>
                                            <p:fltVal val="0"/>
                                          </p:val>
                                        </p:tav>
                                        <p:tav tm="100000">
                                          <p:val>
                                            <p:strVal val="#ppt_h"/>
                                          </p:val>
                                        </p:tav>
                                      </p:tavLst>
                                    </p:anim>
                                    <p:animEffect transition="in" filter="fade">
                                      <p:cBhvr>
                                        <p:cTn id="162" dur="500"/>
                                        <p:tgtEl>
                                          <p:spTgt spid="38"/>
                                        </p:tgtEl>
                                      </p:cBhvr>
                                    </p:animEffect>
                                  </p:childTnLst>
                                </p:cTn>
                              </p:par>
                              <p:par>
                                <p:cTn id="163" presetID="53" presetClass="entr" presetSubtype="16" fill="hold" grpId="0" nodeType="withEffect">
                                  <p:stCondLst>
                                    <p:cond delay="0"/>
                                  </p:stCondLst>
                                  <p:childTnLst>
                                    <p:set>
                                      <p:cBhvr>
                                        <p:cTn id="164" dur="1" fill="hold">
                                          <p:stCondLst>
                                            <p:cond delay="0"/>
                                          </p:stCondLst>
                                        </p:cTn>
                                        <p:tgtEl>
                                          <p:spTgt spid="39"/>
                                        </p:tgtEl>
                                        <p:attrNameLst>
                                          <p:attrName>style.visibility</p:attrName>
                                        </p:attrNameLst>
                                      </p:cBhvr>
                                      <p:to>
                                        <p:strVal val="visible"/>
                                      </p:to>
                                    </p:set>
                                    <p:anim calcmode="lin" valueType="num">
                                      <p:cBhvr>
                                        <p:cTn id="165" dur="500" fill="hold"/>
                                        <p:tgtEl>
                                          <p:spTgt spid="39"/>
                                        </p:tgtEl>
                                        <p:attrNameLst>
                                          <p:attrName>ppt_w</p:attrName>
                                        </p:attrNameLst>
                                      </p:cBhvr>
                                      <p:tavLst>
                                        <p:tav tm="0">
                                          <p:val>
                                            <p:fltVal val="0"/>
                                          </p:val>
                                        </p:tav>
                                        <p:tav tm="100000">
                                          <p:val>
                                            <p:strVal val="#ppt_w"/>
                                          </p:val>
                                        </p:tav>
                                      </p:tavLst>
                                    </p:anim>
                                    <p:anim calcmode="lin" valueType="num">
                                      <p:cBhvr>
                                        <p:cTn id="166" dur="500" fill="hold"/>
                                        <p:tgtEl>
                                          <p:spTgt spid="39"/>
                                        </p:tgtEl>
                                        <p:attrNameLst>
                                          <p:attrName>ppt_h</p:attrName>
                                        </p:attrNameLst>
                                      </p:cBhvr>
                                      <p:tavLst>
                                        <p:tav tm="0">
                                          <p:val>
                                            <p:fltVal val="0"/>
                                          </p:val>
                                        </p:tav>
                                        <p:tav tm="100000">
                                          <p:val>
                                            <p:strVal val="#ppt_h"/>
                                          </p:val>
                                        </p:tav>
                                      </p:tavLst>
                                    </p:anim>
                                    <p:animEffect transition="in" filter="fade">
                                      <p:cBhvr>
                                        <p:cTn id="167" dur="500"/>
                                        <p:tgtEl>
                                          <p:spTgt spid="39"/>
                                        </p:tgtEl>
                                      </p:cBhvr>
                                    </p:animEffect>
                                  </p:childTnLst>
                                </p:cTn>
                              </p:par>
                              <p:par>
                                <p:cTn id="168" presetID="53" presetClass="entr" presetSubtype="16" fill="hold" grpId="0" nodeType="withEffect">
                                  <p:stCondLst>
                                    <p:cond delay="0"/>
                                  </p:stCondLst>
                                  <p:childTnLst>
                                    <p:set>
                                      <p:cBhvr>
                                        <p:cTn id="169" dur="1" fill="hold">
                                          <p:stCondLst>
                                            <p:cond delay="0"/>
                                          </p:stCondLst>
                                        </p:cTn>
                                        <p:tgtEl>
                                          <p:spTgt spid="40"/>
                                        </p:tgtEl>
                                        <p:attrNameLst>
                                          <p:attrName>style.visibility</p:attrName>
                                        </p:attrNameLst>
                                      </p:cBhvr>
                                      <p:to>
                                        <p:strVal val="visible"/>
                                      </p:to>
                                    </p:set>
                                    <p:anim calcmode="lin" valueType="num">
                                      <p:cBhvr>
                                        <p:cTn id="170" dur="500" fill="hold"/>
                                        <p:tgtEl>
                                          <p:spTgt spid="40"/>
                                        </p:tgtEl>
                                        <p:attrNameLst>
                                          <p:attrName>ppt_w</p:attrName>
                                        </p:attrNameLst>
                                      </p:cBhvr>
                                      <p:tavLst>
                                        <p:tav tm="0">
                                          <p:val>
                                            <p:fltVal val="0"/>
                                          </p:val>
                                        </p:tav>
                                        <p:tav tm="100000">
                                          <p:val>
                                            <p:strVal val="#ppt_w"/>
                                          </p:val>
                                        </p:tav>
                                      </p:tavLst>
                                    </p:anim>
                                    <p:anim calcmode="lin" valueType="num">
                                      <p:cBhvr>
                                        <p:cTn id="171" dur="500" fill="hold"/>
                                        <p:tgtEl>
                                          <p:spTgt spid="40"/>
                                        </p:tgtEl>
                                        <p:attrNameLst>
                                          <p:attrName>ppt_h</p:attrName>
                                        </p:attrNameLst>
                                      </p:cBhvr>
                                      <p:tavLst>
                                        <p:tav tm="0">
                                          <p:val>
                                            <p:fltVal val="0"/>
                                          </p:val>
                                        </p:tav>
                                        <p:tav tm="100000">
                                          <p:val>
                                            <p:strVal val="#ppt_h"/>
                                          </p:val>
                                        </p:tav>
                                      </p:tavLst>
                                    </p:anim>
                                    <p:animEffect transition="in" filter="fade">
                                      <p:cBhvr>
                                        <p:cTn id="17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p:bldP spid="7" grpId="0" animBg="1"/>
      <p:bldP spid="8" grpId="0" animBg="1"/>
      <p:bldP spid="9" grpId="0"/>
      <p:bldP spid="10" grpId="0"/>
      <p:bldP spid="11" grpId="0"/>
      <p:bldP spid="12" grpId="0" animBg="1"/>
      <p:bldP spid="13" grpId="0" animBg="1"/>
      <p:bldP spid="14" grpId="0"/>
      <p:bldP spid="19" grpId="0"/>
      <p:bldP spid="20" grpId="0"/>
      <p:bldP spid="21" grpId="0" animBg="1"/>
      <p:bldP spid="22" grpId="0" animBg="1"/>
      <p:bldP spid="23" grpId="0"/>
      <p:bldP spid="24" grpId="0"/>
      <p:bldP spid="25" grpId="0"/>
      <p:bldP spid="26" grpId="0" animBg="1"/>
      <p:bldP spid="27" grpId="0" animBg="1"/>
      <p:bldP spid="28" grpId="0"/>
      <p:bldP spid="29" grpId="0"/>
      <p:bldP spid="30" grpId="0"/>
      <p:bldP spid="31" grpId="0" animBg="1"/>
      <p:bldP spid="32" grpId="0" animBg="1"/>
      <p:bldP spid="33" grpId="0"/>
      <p:bldP spid="34" grpId="0"/>
      <p:bldP spid="35" grpId="0"/>
      <p:bldP spid="36" grpId="0" animBg="1"/>
      <p:bldP spid="37" grpId="0" animBg="1"/>
      <p:bldP spid="38" grpId="0"/>
      <p:bldP spid="39" grpId="0"/>
      <p:bldP spid="4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55418" y="44946"/>
            <a:ext cx="2908470"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其他业务利润分析</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矩形 5"/>
          <p:cNvSpPr/>
          <p:nvPr/>
        </p:nvSpPr>
        <p:spPr>
          <a:xfrm>
            <a:off x="2843808" y="1275607"/>
            <a:ext cx="5544616" cy="1450218"/>
          </a:xfrm>
          <a:prstGeom prst="rect">
            <a:avLst/>
          </a:prstGeom>
          <a:solidFill>
            <a:schemeClr val="bg1">
              <a:lumMod val="75000"/>
              <a:alpha val="4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 name="等腰三角形 5"/>
          <p:cNvSpPr/>
          <p:nvPr/>
        </p:nvSpPr>
        <p:spPr>
          <a:xfrm rot="5400000">
            <a:off x="1104784" y="1070415"/>
            <a:ext cx="1450218" cy="1860602"/>
          </a:xfrm>
          <a:custGeom>
            <a:avLst/>
            <a:gdLst/>
            <a:ahLst/>
            <a:cxnLst/>
            <a:rect l="l" t="t" r="r" b="b"/>
            <a:pathLst>
              <a:path w="1450218" h="1860602">
                <a:moveTo>
                  <a:pt x="0" y="1860602"/>
                </a:moveTo>
                <a:lnTo>
                  <a:pt x="0" y="132410"/>
                </a:lnTo>
                <a:lnTo>
                  <a:pt x="582757" y="132410"/>
                </a:lnTo>
                <a:lnTo>
                  <a:pt x="725109" y="0"/>
                </a:lnTo>
                <a:lnTo>
                  <a:pt x="867461" y="132410"/>
                </a:lnTo>
                <a:lnTo>
                  <a:pt x="1450218" y="132410"/>
                </a:lnTo>
                <a:lnTo>
                  <a:pt x="1450218" y="1860602"/>
                </a:lnTo>
                <a:close/>
              </a:path>
            </a:pathLst>
          </a:cu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 name="TextBox 7"/>
          <p:cNvSpPr txBox="1"/>
          <p:nvPr/>
        </p:nvSpPr>
        <p:spPr>
          <a:xfrm>
            <a:off x="3279707" y="1662162"/>
            <a:ext cx="4752528" cy="80791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详写内容</a:t>
            </a:r>
            <a:r>
              <a:rPr kumimoji="0" lang="en-US" altLang="zh-CN"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a:t>
            </a:r>
            <a:r>
              <a:rPr kumimoji="0" lang="zh-CN" altLang="en-US"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kumimoji="0" lang="zh-CN" altLang="en-US" sz="1050" b="0" i="0" u="none" strike="noStrike" kern="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a:t>
            </a:r>
            <a:r>
              <a:rPr kumimoji="0" lang="zh-CN" altLang="en-US"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详写内容</a:t>
            </a:r>
            <a:r>
              <a:rPr kumimoji="0" lang="en-US" altLang="zh-CN"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a:t>
            </a:r>
            <a:r>
              <a:rPr kumimoji="0" lang="zh-CN" altLang="en-US"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50" b="1"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字号请根据你的内容多少，及演示需要调整大小</a:t>
            </a:r>
            <a:r>
              <a:rPr kumimoji="0" lang="zh-CN" altLang="en-US" sz="1050" b="1"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rPr>
              <a:t>。</a:t>
            </a:r>
            <a:endParaRPr kumimoji="0" lang="en-US" altLang="zh-CN" sz="1050" b="1"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endParaRPr>
          </a:p>
        </p:txBody>
      </p:sp>
      <p:sp>
        <p:nvSpPr>
          <p:cNvPr id="9" name="TextBox 8"/>
          <p:cNvSpPr txBox="1"/>
          <p:nvPr/>
        </p:nvSpPr>
        <p:spPr>
          <a:xfrm>
            <a:off x="1326087" y="1642965"/>
            <a:ext cx="875202"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300" normalizeH="0" baseline="0" noProof="0" dirty="0" smtClean="0">
                <a:ln>
                  <a:noFill/>
                </a:ln>
                <a:solidFill>
                  <a:sysClr val="window" lastClr="FFFFFF"/>
                </a:solidFill>
                <a:effectLst/>
                <a:uLnTx/>
                <a:uFillTx/>
                <a:latin typeface="微软雅黑" pitchFamily="34" charset="-122"/>
                <a:ea typeface="微软雅黑" pitchFamily="34" charset="-122"/>
              </a:rPr>
              <a:t>添加标题</a:t>
            </a:r>
            <a:endParaRPr kumimoji="0" lang="zh-CN" altLang="en-US" sz="2400" b="1" i="0" u="none" strike="noStrike" kern="0" cap="none" spc="30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0" name="矩形 9"/>
          <p:cNvSpPr/>
          <p:nvPr/>
        </p:nvSpPr>
        <p:spPr>
          <a:xfrm>
            <a:off x="899592" y="3049904"/>
            <a:ext cx="5544616" cy="1450218"/>
          </a:xfrm>
          <a:prstGeom prst="rect">
            <a:avLst/>
          </a:prstGeom>
          <a:solidFill>
            <a:schemeClr val="bg1">
              <a:lumMod val="75000"/>
              <a:alpha val="4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 name="等腰三角形 30"/>
          <p:cNvSpPr/>
          <p:nvPr/>
        </p:nvSpPr>
        <p:spPr>
          <a:xfrm rot="16200000" flipH="1">
            <a:off x="6733014" y="2844711"/>
            <a:ext cx="1450218" cy="1860602"/>
          </a:xfrm>
          <a:custGeom>
            <a:avLst/>
            <a:gdLst/>
            <a:ahLst/>
            <a:cxnLst/>
            <a:rect l="l" t="t" r="r" b="b"/>
            <a:pathLst>
              <a:path w="1450218" h="1860602">
                <a:moveTo>
                  <a:pt x="0" y="132410"/>
                </a:moveTo>
                <a:lnTo>
                  <a:pt x="0" y="1860602"/>
                </a:lnTo>
                <a:lnTo>
                  <a:pt x="1450218" y="1860602"/>
                </a:lnTo>
                <a:lnTo>
                  <a:pt x="1450218" y="132410"/>
                </a:lnTo>
                <a:lnTo>
                  <a:pt x="867461" y="132410"/>
                </a:lnTo>
                <a:lnTo>
                  <a:pt x="725109" y="0"/>
                </a:lnTo>
                <a:lnTo>
                  <a:pt x="582757" y="132410"/>
                </a:lnTo>
                <a:close/>
              </a:path>
            </a:pathLst>
          </a:cu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12" name="TextBox 11"/>
          <p:cNvSpPr txBox="1"/>
          <p:nvPr/>
        </p:nvSpPr>
        <p:spPr>
          <a:xfrm>
            <a:off x="7086727" y="3417262"/>
            <a:ext cx="875202"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300" normalizeH="0" baseline="0" noProof="0" dirty="0">
                <a:ln>
                  <a:noFill/>
                </a:ln>
                <a:effectLst/>
                <a:uLnTx/>
                <a:uFillTx/>
                <a:latin typeface="微软雅黑" pitchFamily="34" charset="-122"/>
                <a:ea typeface="微软雅黑" pitchFamily="34" charset="-122"/>
              </a:rPr>
              <a:t>添加标题</a:t>
            </a:r>
          </a:p>
        </p:txBody>
      </p:sp>
      <p:sp>
        <p:nvSpPr>
          <p:cNvPr id="13" name="TextBox 12"/>
          <p:cNvSpPr txBox="1"/>
          <p:nvPr/>
        </p:nvSpPr>
        <p:spPr>
          <a:xfrm>
            <a:off x="1259632" y="3390292"/>
            <a:ext cx="4968552" cy="80791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详写内容</a:t>
            </a:r>
            <a:r>
              <a:rPr kumimoji="0" lang="en-US" altLang="zh-CN"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a:t>
            </a:r>
            <a:r>
              <a:rPr kumimoji="0" lang="zh-CN" altLang="en-US"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kumimoji="0" lang="zh-CN" altLang="en-US" sz="1050" b="0" i="0" u="none" strike="noStrike" kern="0" cap="none" spc="0" normalizeH="0" baseline="0" noProof="0" dirty="0" smtClean="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a:t>
            </a:r>
            <a:r>
              <a:rPr kumimoji="0" lang="zh-CN" altLang="en-US"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详写内容</a:t>
            </a:r>
            <a:r>
              <a:rPr kumimoji="0" lang="en-US" altLang="zh-CN"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a:t>
            </a:r>
            <a:r>
              <a:rPr kumimoji="0" lang="zh-CN" altLang="en-US"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50" b="1"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rPr>
              <a:t>字号请根据你的内容多少，及演示需要调整大小</a:t>
            </a:r>
            <a:r>
              <a:rPr kumimoji="0" lang="zh-CN" altLang="en-US" sz="1050" b="1"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rPr>
              <a:t>。</a:t>
            </a:r>
            <a:endParaRPr kumimoji="0" lang="en-US" altLang="zh-CN" sz="1050" b="1"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3436002828"/>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par>
                                <p:cTn id="13" presetID="2" presetClass="entr" presetSubtype="2"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 presetClass="entr" presetSubtype="8"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0-#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0-#ppt_w/2"/>
                                          </p:val>
                                        </p:tav>
                                        <p:tav tm="100000">
                                          <p:val>
                                            <p:strVal val="#ppt_x"/>
                                          </p:val>
                                        </p:tav>
                                      </p:tavLst>
                                    </p:anim>
                                    <p:anim calcmode="lin" valueType="num">
                                      <p:cBhvr additive="base">
                                        <p:cTn id="37" dur="500" fill="hold"/>
                                        <p:tgtEl>
                                          <p:spTgt spid="13"/>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1+#ppt_w/2"/>
                                          </p:val>
                                        </p:tav>
                                        <p:tav tm="100000">
                                          <p:val>
                                            <p:strVal val="#ppt_x"/>
                                          </p:val>
                                        </p:tav>
                                      </p:tavLst>
                                    </p:anim>
                                    <p:anim calcmode="lin" valueType="num">
                                      <p:cBhvr additive="base">
                                        <p:cTn id="41" dur="500" fill="hold"/>
                                        <p:tgtEl>
                                          <p:spTgt spid="12"/>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1+#ppt_w/2"/>
                                          </p:val>
                                        </p:tav>
                                        <p:tav tm="100000">
                                          <p:val>
                                            <p:strVal val="#ppt_x"/>
                                          </p:val>
                                        </p:tav>
                                      </p:tavLst>
                                    </p:anim>
                                    <p:anim calcmode="lin" valueType="num">
                                      <p:cBhvr additive="base">
                                        <p:cTn id="45"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p:bldP spid="9" grpId="0"/>
      <p:bldP spid="10" grpId="0" animBg="1"/>
      <p:bldP spid="11" grpId="0" animBg="1"/>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755576" y="44946"/>
            <a:ext cx="2215973"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管理费用分析</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Freeform 8"/>
          <p:cNvSpPr>
            <a:spLocks noChangeArrowheads="1"/>
          </p:cNvSpPr>
          <p:nvPr/>
        </p:nvSpPr>
        <p:spPr bwMode="auto">
          <a:xfrm>
            <a:off x="1933575" y="1845072"/>
            <a:ext cx="1562100" cy="219076"/>
          </a:xfrm>
          <a:custGeom>
            <a:avLst/>
            <a:gdLst>
              <a:gd name="T0" fmla="*/ 1372768 w 1562100"/>
              <a:gd name="T1" fmla="*/ 0 h 218309"/>
              <a:gd name="T2" fmla="*/ 1562100 w 1562100"/>
              <a:gd name="T3" fmla="*/ 109264 h 218309"/>
              <a:gd name="T4" fmla="*/ 1372768 w 1562100"/>
              <a:gd name="T5" fmla="*/ 218309 h 218309"/>
              <a:gd name="T6" fmla="*/ 1398566 w 1562100"/>
              <a:gd name="T7" fmla="*/ 136416 h 218309"/>
              <a:gd name="T8" fmla="*/ 249236 w 1562100"/>
              <a:gd name="T9" fmla="*/ 136416 h 218309"/>
              <a:gd name="T10" fmla="*/ 73784 w 1562100"/>
              <a:gd name="T11" fmla="*/ 194837 h 218309"/>
              <a:gd name="T12" fmla="*/ 1396 w 1562100"/>
              <a:gd name="T13" fmla="*/ 183789 h 218309"/>
              <a:gd name="T14" fmla="*/ 0 w 1562100"/>
              <a:gd name="T15" fmla="*/ 182398 h 218309"/>
              <a:gd name="T16" fmla="*/ 244864 w 1562100"/>
              <a:gd name="T17" fmla="*/ 82112 h 218309"/>
              <a:gd name="T18" fmla="*/ 1398566 w 1562100"/>
              <a:gd name="T19" fmla="*/ 82112 h 218309"/>
              <a:gd name="T20" fmla="*/ 1372768 w 1562100"/>
              <a:gd name="T21" fmla="*/ 0 h 218309"/>
              <a:gd name="T22" fmla="*/ 0 w 1562100"/>
              <a:gd name="T23" fmla="*/ 0 h 218309"/>
              <a:gd name="T24" fmla="*/ 1562100 w 1562100"/>
              <a:gd name="T25" fmla="*/ 218309 h 218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1562100" h="218309">
                <a:moveTo>
                  <a:pt x="1372768" y="0"/>
                </a:moveTo>
                <a:lnTo>
                  <a:pt x="1562100" y="109264"/>
                </a:lnTo>
                <a:lnTo>
                  <a:pt x="1372768" y="218309"/>
                </a:lnTo>
                <a:lnTo>
                  <a:pt x="1398566" y="136416"/>
                </a:lnTo>
                <a:lnTo>
                  <a:pt x="249236" y="136416"/>
                </a:lnTo>
                <a:cubicBezTo>
                  <a:pt x="183687" y="136416"/>
                  <a:pt x="122707" y="157866"/>
                  <a:pt x="73784" y="194837"/>
                </a:cubicBezTo>
                <a:lnTo>
                  <a:pt x="1396" y="183789"/>
                </a:lnTo>
                <a:lnTo>
                  <a:pt x="0" y="182398"/>
                </a:lnTo>
                <a:cubicBezTo>
                  <a:pt x="63402" y="120431"/>
                  <a:pt x="149979" y="82112"/>
                  <a:pt x="244864" y="82112"/>
                </a:cubicBezTo>
                <a:lnTo>
                  <a:pt x="1398566" y="82112"/>
                </a:lnTo>
                <a:lnTo>
                  <a:pt x="1372768" y="0"/>
                </a:lnTo>
                <a:close/>
              </a:path>
            </a:pathLst>
          </a:custGeom>
          <a:solidFill>
            <a:srgbClr val="0070C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 name="Freeform 7"/>
          <p:cNvSpPr>
            <a:spLocks noChangeArrowheads="1"/>
          </p:cNvSpPr>
          <p:nvPr/>
        </p:nvSpPr>
        <p:spPr bwMode="auto">
          <a:xfrm>
            <a:off x="2695575" y="2768997"/>
            <a:ext cx="800100" cy="217488"/>
          </a:xfrm>
          <a:custGeom>
            <a:avLst/>
            <a:gdLst>
              <a:gd name="T0" fmla="*/ 609825 w 799169"/>
              <a:gd name="T1" fmla="*/ 0 h 217487"/>
              <a:gd name="T2" fmla="*/ 799169 w 799169"/>
              <a:gd name="T3" fmla="*/ 108635 h 217487"/>
              <a:gd name="T4" fmla="*/ 609825 w 799169"/>
              <a:gd name="T5" fmla="*/ 217487 h 217487"/>
              <a:gd name="T6" fmla="*/ 635624 w 799169"/>
              <a:gd name="T7" fmla="*/ 135684 h 217487"/>
              <a:gd name="T8" fmla="*/ 11 w 799169"/>
              <a:gd name="T9" fmla="*/ 135684 h 217487"/>
              <a:gd name="T10" fmla="*/ 1371 w 799169"/>
              <a:gd name="T11" fmla="*/ 108743 h 217487"/>
              <a:gd name="T12" fmla="*/ 0 w 799169"/>
              <a:gd name="T13" fmla="*/ 81585 h 217487"/>
              <a:gd name="T14" fmla="*/ 635624 w 799169"/>
              <a:gd name="T15" fmla="*/ 81585 h 217487"/>
              <a:gd name="T16" fmla="*/ 609825 w 799169"/>
              <a:gd name="T17" fmla="*/ 0 h 217487"/>
              <a:gd name="T18" fmla="*/ 0 w 799169"/>
              <a:gd name="T19" fmla="*/ 0 h 217487"/>
              <a:gd name="T20" fmla="*/ 799169 w 799169"/>
              <a:gd name="T21" fmla="*/ 217487 h 217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T18" t="T19" r="T20" b="T21"/>
            <a:pathLst>
              <a:path w="799169" h="217487">
                <a:moveTo>
                  <a:pt x="609825" y="0"/>
                </a:moveTo>
                <a:lnTo>
                  <a:pt x="799169" y="108635"/>
                </a:lnTo>
                <a:lnTo>
                  <a:pt x="609825" y="217487"/>
                </a:lnTo>
                <a:lnTo>
                  <a:pt x="635624" y="135684"/>
                </a:lnTo>
                <a:lnTo>
                  <a:pt x="11" y="135684"/>
                </a:lnTo>
                <a:lnTo>
                  <a:pt x="1371" y="108743"/>
                </a:lnTo>
                <a:cubicBezTo>
                  <a:pt x="1371" y="99647"/>
                  <a:pt x="1229" y="90583"/>
                  <a:pt x="0" y="81585"/>
                </a:cubicBezTo>
                <a:lnTo>
                  <a:pt x="635624" y="81585"/>
                </a:lnTo>
                <a:lnTo>
                  <a:pt x="609825" y="0"/>
                </a:lnTo>
                <a:close/>
              </a:path>
            </a:pathLst>
          </a:custGeom>
          <a:solidFill>
            <a:srgbClr val="00B0F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8" name="Freeform 10"/>
          <p:cNvSpPr>
            <a:spLocks noChangeArrowheads="1"/>
          </p:cNvSpPr>
          <p:nvPr/>
        </p:nvSpPr>
        <p:spPr bwMode="auto">
          <a:xfrm>
            <a:off x="1933575" y="3688160"/>
            <a:ext cx="1562100" cy="220662"/>
          </a:xfrm>
          <a:custGeom>
            <a:avLst/>
            <a:gdLst>
              <a:gd name="T0" fmla="*/ 1371826 w 1561158"/>
              <a:gd name="T1" fmla="*/ 0 h 219867"/>
              <a:gd name="T2" fmla="*/ 1561158 w 1561158"/>
              <a:gd name="T3" fmla="*/ 109823 h 219867"/>
              <a:gd name="T4" fmla="*/ 1371826 w 1561158"/>
              <a:gd name="T5" fmla="*/ 219867 h 219867"/>
              <a:gd name="T6" fmla="*/ 1397624 w 1561158"/>
              <a:gd name="T7" fmla="*/ 137169 h 219867"/>
              <a:gd name="T8" fmla="*/ 243922 w 1561158"/>
              <a:gd name="T9" fmla="*/ 137169 h 219867"/>
              <a:gd name="T10" fmla="*/ 0 w 1561158"/>
              <a:gd name="T11" fmla="*/ 36934 h 219867"/>
              <a:gd name="T12" fmla="*/ 75088 w 1561158"/>
              <a:gd name="T13" fmla="*/ 25475 h 219867"/>
              <a:gd name="T14" fmla="*/ 248294 w 1561158"/>
              <a:gd name="T15" fmla="*/ 82478 h 219867"/>
              <a:gd name="T16" fmla="*/ 1397624 w 1561158"/>
              <a:gd name="T17" fmla="*/ 82478 h 219867"/>
              <a:gd name="T18" fmla="*/ 1371826 w 1561158"/>
              <a:gd name="T19" fmla="*/ 0 h 219867"/>
              <a:gd name="T20" fmla="*/ 0 w 1561158"/>
              <a:gd name="T21" fmla="*/ 0 h 219867"/>
              <a:gd name="T22" fmla="*/ 1561158 w 1561158"/>
              <a:gd name="T23" fmla="*/ 219867 h 219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1561158" h="219867">
                <a:moveTo>
                  <a:pt x="1371826" y="0"/>
                </a:moveTo>
                <a:lnTo>
                  <a:pt x="1561158" y="109823"/>
                </a:lnTo>
                <a:lnTo>
                  <a:pt x="1371826" y="219867"/>
                </a:lnTo>
                <a:lnTo>
                  <a:pt x="1397624" y="137169"/>
                </a:lnTo>
                <a:lnTo>
                  <a:pt x="243922" y="137169"/>
                </a:lnTo>
                <a:cubicBezTo>
                  <a:pt x="149468" y="137169"/>
                  <a:pt x="63246" y="98925"/>
                  <a:pt x="0" y="36934"/>
                </a:cubicBezTo>
                <a:lnTo>
                  <a:pt x="75088" y="25475"/>
                </a:lnTo>
                <a:cubicBezTo>
                  <a:pt x="123683" y="61547"/>
                  <a:pt x="183775" y="82478"/>
                  <a:pt x="248294" y="82478"/>
                </a:cubicBezTo>
                <a:lnTo>
                  <a:pt x="1397624" y="82478"/>
                </a:lnTo>
                <a:lnTo>
                  <a:pt x="1371826" y="0"/>
                </a:lnTo>
                <a:close/>
              </a:path>
            </a:pathLst>
          </a:custGeom>
          <a:solidFill>
            <a:srgbClr val="0070C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grpSp>
        <p:nvGrpSpPr>
          <p:cNvPr id="9" name="组合 19"/>
          <p:cNvGrpSpPr>
            <a:grpSpLocks/>
          </p:cNvGrpSpPr>
          <p:nvPr/>
        </p:nvGrpSpPr>
        <p:grpSpPr bwMode="auto">
          <a:xfrm>
            <a:off x="992188" y="2024460"/>
            <a:ext cx="1706562" cy="1706562"/>
            <a:chOff x="0" y="0"/>
            <a:chExt cx="1705474" cy="1705474"/>
          </a:xfrm>
        </p:grpSpPr>
        <p:sp>
          <p:nvSpPr>
            <p:cNvPr id="10" name="椭圆 20"/>
            <p:cNvSpPr>
              <a:spLocks noChangeArrowheads="1"/>
            </p:cNvSpPr>
            <p:nvPr/>
          </p:nvSpPr>
          <p:spPr bwMode="auto">
            <a:xfrm>
              <a:off x="0" y="0"/>
              <a:ext cx="1705474" cy="1705474"/>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endParaRPr kumimoji="0" lang="zh-CN" altLang="zh-CN" sz="1800" b="0" i="0" u="none" strike="noStrike" kern="0" cap="none" spc="0" normalizeH="0" baseline="0" noProof="0" smtClean="0">
                <a:ln>
                  <a:noFill/>
                </a:ln>
                <a:solidFill>
                  <a:srgbClr val="FFFFFF"/>
                </a:solidFill>
                <a:effectLst/>
                <a:uLnTx/>
                <a:uFillTx/>
                <a:latin typeface="宋体" pitchFamily="2" charset="-122"/>
                <a:sym typeface="宋体" pitchFamily="2" charset="-122"/>
              </a:endParaRPr>
            </a:p>
          </p:txBody>
        </p:sp>
        <p:sp>
          <p:nvSpPr>
            <p:cNvPr id="11" name="Rectangle 11"/>
            <p:cNvSpPr>
              <a:spLocks noChangeArrowheads="1"/>
            </p:cNvSpPr>
            <p:nvPr/>
          </p:nvSpPr>
          <p:spPr bwMode="auto">
            <a:xfrm>
              <a:off x="317287" y="314128"/>
              <a:ext cx="1070900" cy="1076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zh-CN" altLang="en-US" sz="32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sym typeface="微软雅黑" pitchFamily="34" charset="-122"/>
                </a:rPr>
                <a:t>管理费用</a:t>
              </a:r>
            </a:p>
          </p:txBody>
        </p:sp>
      </p:grpSp>
      <p:sp>
        <p:nvSpPr>
          <p:cNvPr id="12" name="矩形 22"/>
          <p:cNvSpPr>
            <a:spLocks noChangeArrowheads="1"/>
          </p:cNvSpPr>
          <p:nvPr/>
        </p:nvSpPr>
        <p:spPr bwMode="auto">
          <a:xfrm>
            <a:off x="3802065" y="1419623"/>
            <a:ext cx="4518025" cy="887413"/>
          </a:xfrm>
          <a:prstGeom prst="rect">
            <a:avLst/>
          </a:prstGeom>
          <a:solidFill>
            <a:schemeClr val="bg1">
              <a:lumMod val="65000"/>
            </a:schemeClr>
          </a:solidFill>
          <a:ln>
            <a:noFill/>
          </a:ln>
        </p:spPr>
        <p:txBody>
          <a:bodyPr anchor="ctr"/>
          <a:lstStyle/>
          <a:p>
            <a:pPr algn="ctr" eaLnBrk="1" hangingPunct="1">
              <a:buFont typeface="Arial" pitchFamily="34" charset="0"/>
              <a:buNone/>
            </a:pPr>
            <a:endParaRPr lang="zh-CN" altLang="zh-CN">
              <a:solidFill>
                <a:schemeClr val="bg1"/>
              </a:solidFill>
              <a:latin typeface="宋体" pitchFamily="2" charset="-122"/>
              <a:sym typeface="宋体" pitchFamily="2" charset="-122"/>
            </a:endParaRPr>
          </a:p>
        </p:txBody>
      </p:sp>
      <p:sp>
        <p:nvSpPr>
          <p:cNvPr id="13" name="矩形 23"/>
          <p:cNvSpPr>
            <a:spLocks noChangeArrowheads="1"/>
          </p:cNvSpPr>
          <p:nvPr/>
        </p:nvSpPr>
        <p:spPr bwMode="auto">
          <a:xfrm>
            <a:off x="3802065" y="2427685"/>
            <a:ext cx="4518025" cy="889000"/>
          </a:xfrm>
          <a:prstGeom prst="rect">
            <a:avLst/>
          </a:prstGeom>
          <a:solidFill>
            <a:schemeClr val="bg1">
              <a:lumMod val="65000"/>
            </a:schemeClr>
          </a:solidFill>
          <a:ln>
            <a:noFill/>
          </a:ln>
        </p:spPr>
        <p:txBody>
          <a:bodyPr anchor="ctr"/>
          <a:lstStyle/>
          <a:p>
            <a:pPr algn="ctr" eaLnBrk="1" hangingPunct="1">
              <a:buFont typeface="Arial" pitchFamily="34" charset="0"/>
              <a:buNone/>
            </a:pPr>
            <a:endParaRPr lang="zh-CN" altLang="zh-CN">
              <a:solidFill>
                <a:schemeClr val="bg1"/>
              </a:solidFill>
              <a:latin typeface="宋体" pitchFamily="2" charset="-122"/>
              <a:sym typeface="宋体" pitchFamily="2" charset="-122"/>
            </a:endParaRPr>
          </a:p>
        </p:txBody>
      </p:sp>
      <p:sp>
        <p:nvSpPr>
          <p:cNvPr id="14" name="矩形 24"/>
          <p:cNvSpPr>
            <a:spLocks noChangeArrowheads="1"/>
          </p:cNvSpPr>
          <p:nvPr/>
        </p:nvSpPr>
        <p:spPr bwMode="auto">
          <a:xfrm>
            <a:off x="3802063" y="2427685"/>
            <a:ext cx="2106612" cy="258762"/>
          </a:xfrm>
          <a:prstGeom prst="rect">
            <a:avLst/>
          </a:prstGeom>
          <a:solidFill>
            <a:srgbClr val="00B0F0"/>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endParaRPr kumimoji="0" lang="zh-CN" altLang="zh-CN" sz="1800" b="0" i="0" u="none" strike="noStrike" kern="0" cap="none" spc="0" normalizeH="0" baseline="0" noProof="0" smtClean="0">
              <a:ln>
                <a:noFill/>
              </a:ln>
              <a:solidFill>
                <a:schemeClr val="bg1"/>
              </a:solidFill>
              <a:effectLst/>
              <a:uLnTx/>
              <a:uFillTx/>
              <a:latin typeface="宋体" pitchFamily="2" charset="-122"/>
              <a:sym typeface="宋体" pitchFamily="2" charset="-122"/>
            </a:endParaRPr>
          </a:p>
        </p:txBody>
      </p:sp>
      <p:sp>
        <p:nvSpPr>
          <p:cNvPr id="19" name="矩形 25"/>
          <p:cNvSpPr>
            <a:spLocks noChangeArrowheads="1"/>
          </p:cNvSpPr>
          <p:nvPr/>
        </p:nvSpPr>
        <p:spPr bwMode="auto">
          <a:xfrm>
            <a:off x="3802065" y="3437335"/>
            <a:ext cx="4518025" cy="887412"/>
          </a:xfrm>
          <a:prstGeom prst="rect">
            <a:avLst/>
          </a:prstGeom>
          <a:solidFill>
            <a:schemeClr val="bg1">
              <a:lumMod val="65000"/>
            </a:schemeClr>
          </a:solidFill>
          <a:ln>
            <a:noFill/>
          </a:ln>
        </p:spPr>
        <p:txBody>
          <a:bodyPr anchor="ctr"/>
          <a:lstStyle/>
          <a:p>
            <a:pPr algn="ctr" eaLnBrk="1" hangingPunct="1">
              <a:buFont typeface="Arial" pitchFamily="34" charset="0"/>
              <a:buNone/>
            </a:pPr>
            <a:endParaRPr lang="zh-CN" altLang="zh-CN">
              <a:solidFill>
                <a:schemeClr val="bg1"/>
              </a:solidFill>
              <a:latin typeface="宋体" pitchFamily="2" charset="-122"/>
              <a:sym typeface="宋体" pitchFamily="2" charset="-122"/>
            </a:endParaRPr>
          </a:p>
        </p:txBody>
      </p:sp>
      <p:sp>
        <p:nvSpPr>
          <p:cNvPr id="20" name="矩形 26"/>
          <p:cNvSpPr>
            <a:spLocks noChangeArrowheads="1"/>
          </p:cNvSpPr>
          <p:nvPr/>
        </p:nvSpPr>
        <p:spPr bwMode="auto">
          <a:xfrm>
            <a:off x="3802063" y="3437335"/>
            <a:ext cx="2106612" cy="258762"/>
          </a:xfrm>
          <a:prstGeom prst="rect">
            <a:avLst/>
          </a:prstGeom>
          <a:solidFill>
            <a:srgbClr val="0070C0"/>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endParaRPr kumimoji="0" lang="zh-CN" altLang="zh-CN" sz="1800" b="0" i="0" u="none" strike="noStrike" kern="0" cap="none" spc="0" normalizeH="0" baseline="0" noProof="0" smtClean="0">
              <a:ln>
                <a:noFill/>
              </a:ln>
              <a:solidFill>
                <a:schemeClr val="bg1"/>
              </a:solidFill>
              <a:effectLst/>
              <a:uLnTx/>
              <a:uFillTx/>
              <a:latin typeface="宋体" pitchFamily="2" charset="-122"/>
              <a:sym typeface="宋体" pitchFamily="2" charset="-122"/>
            </a:endParaRPr>
          </a:p>
        </p:txBody>
      </p:sp>
      <p:sp>
        <p:nvSpPr>
          <p:cNvPr id="21" name="矩形 28"/>
          <p:cNvSpPr>
            <a:spLocks noChangeArrowheads="1"/>
          </p:cNvSpPr>
          <p:nvPr/>
        </p:nvSpPr>
        <p:spPr bwMode="auto">
          <a:xfrm>
            <a:off x="3802063" y="1419622"/>
            <a:ext cx="2106612" cy="257176"/>
          </a:xfrm>
          <a:prstGeom prst="rect">
            <a:avLst/>
          </a:prstGeom>
          <a:solidFill>
            <a:srgbClr val="0070C0"/>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endParaRPr kumimoji="0" lang="zh-CN" altLang="zh-CN" sz="1800" b="0" i="0" u="none" strike="noStrike" kern="0" cap="none" spc="0" normalizeH="0" baseline="0" noProof="0" smtClean="0">
              <a:ln>
                <a:noFill/>
              </a:ln>
              <a:solidFill>
                <a:schemeClr val="bg1"/>
              </a:solidFill>
              <a:effectLst/>
              <a:uLnTx/>
              <a:uFillTx/>
              <a:latin typeface="宋体" pitchFamily="2" charset="-122"/>
              <a:sym typeface="宋体" pitchFamily="2" charset="-122"/>
            </a:endParaRPr>
          </a:p>
        </p:txBody>
      </p:sp>
      <p:sp>
        <p:nvSpPr>
          <p:cNvPr id="22" name="TextBox 29"/>
          <p:cNvSpPr>
            <a:spLocks noChangeArrowheads="1"/>
          </p:cNvSpPr>
          <p:nvPr/>
        </p:nvSpPr>
        <p:spPr bwMode="auto">
          <a:xfrm>
            <a:off x="4067177" y="1440260"/>
            <a:ext cx="170021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zh-CN" altLang="en-US" sz="1400" b="1" i="0" u="none" strike="noStrike" kern="0" cap="none" spc="0" normalizeH="0" baseline="0" noProof="0" smtClean="0">
                <a:ln>
                  <a:noFill/>
                </a:ln>
                <a:solidFill>
                  <a:schemeClr val="bg1"/>
                </a:solidFill>
                <a:effectLst/>
                <a:uLnTx/>
                <a:uFillTx/>
                <a:latin typeface="微软雅黑" pitchFamily="34" charset="-122"/>
                <a:ea typeface="微软雅黑" pitchFamily="34" charset="-122"/>
              </a:rPr>
              <a:t>点击输入标题文本</a:t>
            </a:r>
            <a:endParaRPr kumimoji="0" lang="zh-CN" altLang="en-US" sz="1800" b="0" i="0" u="none" strike="noStrike" kern="0" cap="none" spc="0" normalizeH="0" baseline="0" noProof="0" smtClean="0">
              <a:ln>
                <a:noFill/>
              </a:ln>
              <a:solidFill>
                <a:schemeClr val="bg1"/>
              </a:solidFill>
              <a:effectLst/>
              <a:uLnTx/>
              <a:uFillTx/>
            </a:endParaRPr>
          </a:p>
        </p:txBody>
      </p:sp>
      <p:sp>
        <p:nvSpPr>
          <p:cNvPr id="23" name="TextBox 31"/>
          <p:cNvSpPr>
            <a:spLocks noChangeArrowheads="1"/>
          </p:cNvSpPr>
          <p:nvPr/>
        </p:nvSpPr>
        <p:spPr bwMode="auto">
          <a:xfrm>
            <a:off x="4044952" y="2449910"/>
            <a:ext cx="16224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zh-CN" altLang="en-US" sz="1400" b="1" i="0" u="none" strike="noStrike" kern="0" cap="none" spc="0" normalizeH="0" baseline="0" noProof="0" smtClean="0">
                <a:ln>
                  <a:noFill/>
                </a:ln>
                <a:solidFill>
                  <a:schemeClr val="bg1"/>
                </a:solidFill>
                <a:effectLst/>
                <a:uLnTx/>
                <a:uFillTx/>
                <a:latin typeface="微软雅黑" pitchFamily="34" charset="-122"/>
                <a:ea typeface="微软雅黑" pitchFamily="34" charset="-122"/>
              </a:rPr>
              <a:t>点击输入标题文本</a:t>
            </a:r>
            <a:endParaRPr kumimoji="0" lang="zh-CN" altLang="en-US" sz="1800" b="0" i="0" u="none" strike="noStrike" kern="0" cap="none" spc="0" normalizeH="0" baseline="0" noProof="0" smtClean="0">
              <a:ln>
                <a:noFill/>
              </a:ln>
              <a:solidFill>
                <a:schemeClr val="bg1"/>
              </a:solidFill>
              <a:effectLst/>
              <a:uLnTx/>
              <a:uFillTx/>
            </a:endParaRPr>
          </a:p>
        </p:txBody>
      </p:sp>
      <p:sp>
        <p:nvSpPr>
          <p:cNvPr id="24" name="TextBox 33"/>
          <p:cNvSpPr>
            <a:spLocks noChangeArrowheads="1"/>
          </p:cNvSpPr>
          <p:nvPr/>
        </p:nvSpPr>
        <p:spPr bwMode="auto">
          <a:xfrm>
            <a:off x="4044952" y="3457973"/>
            <a:ext cx="16224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zh-CN" altLang="en-US" sz="1400" b="1" i="0" u="none" strike="noStrike" kern="0" cap="none" spc="0" normalizeH="0" baseline="0" noProof="0" smtClean="0">
                <a:ln>
                  <a:noFill/>
                </a:ln>
                <a:solidFill>
                  <a:schemeClr val="bg1"/>
                </a:solidFill>
                <a:effectLst/>
                <a:uLnTx/>
                <a:uFillTx/>
                <a:latin typeface="微软雅黑" pitchFamily="34" charset="-122"/>
                <a:ea typeface="微软雅黑" pitchFamily="34" charset="-122"/>
              </a:rPr>
              <a:t>点击输入标题文本</a:t>
            </a:r>
            <a:endParaRPr kumimoji="0" lang="zh-CN" altLang="en-US" sz="1800" b="0" i="0" u="none" strike="noStrike" kern="0" cap="none" spc="0" normalizeH="0" baseline="0" noProof="0" smtClean="0">
              <a:ln>
                <a:noFill/>
              </a:ln>
              <a:solidFill>
                <a:schemeClr val="bg1"/>
              </a:solidFill>
              <a:effectLst/>
              <a:uLnTx/>
              <a:uFillTx/>
            </a:endParaRPr>
          </a:p>
        </p:txBody>
      </p:sp>
      <p:sp>
        <p:nvSpPr>
          <p:cNvPr id="25" name="TextBox 46"/>
          <p:cNvSpPr>
            <a:spLocks noChangeArrowheads="1"/>
          </p:cNvSpPr>
          <p:nvPr/>
        </p:nvSpPr>
        <p:spPr bwMode="auto">
          <a:xfrm>
            <a:off x="4067177" y="1819673"/>
            <a:ext cx="4081463" cy="3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ts val="1300"/>
              </a:lnSpc>
              <a:buFont typeface="Arial" pitchFamily="34" charset="0"/>
              <a:buNone/>
            </a:pPr>
            <a:r>
              <a:rPr lang="zh-CN" altLang="en-US" sz="1000" dirty="0">
                <a:solidFill>
                  <a:schemeClr val="bg1"/>
                </a:solidFill>
                <a:latin typeface="微软雅黑" pitchFamily="34" charset="-122"/>
                <a:ea typeface="微软雅黑" pitchFamily="34" charset="-122"/>
              </a:rPr>
              <a:t>详写内容</a:t>
            </a:r>
            <a:r>
              <a:rPr lang="en-US" altLang="zh-CN" sz="1000" dirty="0">
                <a:solidFill>
                  <a:schemeClr val="bg1"/>
                </a:solidFill>
                <a:latin typeface="微软雅黑" pitchFamily="34" charset="-122"/>
                <a:ea typeface="微软雅黑" pitchFamily="34" charset="-122"/>
              </a:rPr>
              <a:t>……</a:t>
            </a:r>
            <a:r>
              <a:rPr lang="zh-CN" altLang="en-US" sz="100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sz="1000" dirty="0">
              <a:solidFill>
                <a:schemeClr val="bg1"/>
              </a:solidFill>
              <a:latin typeface="微软雅黑" pitchFamily="34" charset="-122"/>
              <a:ea typeface="微软雅黑" pitchFamily="34" charset="-122"/>
            </a:endParaRPr>
          </a:p>
        </p:txBody>
      </p:sp>
      <p:sp>
        <p:nvSpPr>
          <p:cNvPr id="26" name="TextBox 47"/>
          <p:cNvSpPr>
            <a:spLocks noChangeArrowheads="1"/>
          </p:cNvSpPr>
          <p:nvPr/>
        </p:nvSpPr>
        <p:spPr bwMode="auto">
          <a:xfrm>
            <a:off x="4067177" y="2819798"/>
            <a:ext cx="4081463" cy="3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ts val="1300"/>
              </a:lnSpc>
              <a:buFont typeface="Arial" pitchFamily="34" charset="0"/>
              <a:buNone/>
            </a:pPr>
            <a:r>
              <a:rPr lang="zh-CN" altLang="en-US" sz="1000">
                <a:solidFill>
                  <a:schemeClr val="bg1"/>
                </a:solidFill>
                <a:latin typeface="微软雅黑" pitchFamily="34" charset="-122"/>
                <a:ea typeface="微软雅黑" pitchFamily="34" charset="-122"/>
              </a:rPr>
              <a:t>详写内容</a:t>
            </a:r>
            <a:r>
              <a:rPr lang="en-US" altLang="zh-CN" sz="1000">
                <a:solidFill>
                  <a:schemeClr val="bg1"/>
                </a:solidFill>
                <a:latin typeface="微软雅黑" pitchFamily="34" charset="-122"/>
                <a:ea typeface="微软雅黑" pitchFamily="34" charset="-122"/>
              </a:rPr>
              <a:t>……</a:t>
            </a:r>
            <a:r>
              <a:rPr lang="zh-CN" altLang="en-US" sz="100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sz="1000">
              <a:solidFill>
                <a:schemeClr val="bg1"/>
              </a:solidFill>
              <a:latin typeface="微软雅黑" pitchFamily="34" charset="-122"/>
              <a:ea typeface="微软雅黑" pitchFamily="34" charset="-122"/>
            </a:endParaRPr>
          </a:p>
        </p:txBody>
      </p:sp>
      <p:sp>
        <p:nvSpPr>
          <p:cNvPr id="27" name="TextBox 48"/>
          <p:cNvSpPr>
            <a:spLocks noChangeArrowheads="1"/>
          </p:cNvSpPr>
          <p:nvPr/>
        </p:nvSpPr>
        <p:spPr bwMode="auto">
          <a:xfrm>
            <a:off x="4067177" y="3807223"/>
            <a:ext cx="4081463" cy="3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ts val="1300"/>
              </a:lnSpc>
              <a:buFont typeface="Arial" pitchFamily="34" charset="0"/>
              <a:buNone/>
            </a:pPr>
            <a:r>
              <a:rPr lang="zh-CN" altLang="en-US" sz="1000">
                <a:solidFill>
                  <a:schemeClr val="bg1"/>
                </a:solidFill>
                <a:latin typeface="微软雅黑" pitchFamily="34" charset="-122"/>
                <a:ea typeface="微软雅黑" pitchFamily="34" charset="-122"/>
              </a:rPr>
              <a:t>详写内容</a:t>
            </a:r>
            <a:r>
              <a:rPr lang="en-US" altLang="zh-CN" sz="1000">
                <a:solidFill>
                  <a:schemeClr val="bg1"/>
                </a:solidFill>
                <a:latin typeface="微软雅黑" pitchFamily="34" charset="-122"/>
                <a:ea typeface="微软雅黑" pitchFamily="34" charset="-122"/>
              </a:rPr>
              <a:t>……</a:t>
            </a:r>
            <a:r>
              <a:rPr lang="zh-CN" altLang="en-US" sz="100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sz="100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436002828"/>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p:cBhvr>
                                        <p:cTn id="17" dur="500"/>
                                        <p:tgtEl>
                                          <p:spTgt spid="9"/>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p:cBhvr>
                                        <p:cTn id="21" dur="500"/>
                                        <p:tgtEl>
                                          <p:spTgt spid="6"/>
                                        </p:tgtEl>
                                      </p:cBhvr>
                                    </p:animEffect>
                                  </p:childTnLst>
                                </p:cTn>
                              </p:par>
                            </p:childTnLst>
                          </p:cTn>
                        </p:par>
                        <p:par>
                          <p:cTn id="22" fill="hold">
                            <p:stCondLst>
                              <p:cond delay="2000"/>
                            </p:stCondLst>
                            <p:childTnLst>
                              <p:par>
                                <p:cTn id="23" presetID="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200" fill="hold"/>
                                        <p:tgtEl>
                                          <p:spTgt spid="22"/>
                                        </p:tgtEl>
                                        <p:attrNameLst>
                                          <p:attrName>ppt_x</p:attrName>
                                        </p:attrNameLst>
                                      </p:cBhvr>
                                      <p:tavLst>
                                        <p:tav tm="0">
                                          <p:val>
                                            <p:strVal val="#ppt_x"/>
                                          </p:val>
                                        </p:tav>
                                        <p:tav tm="100000">
                                          <p:val>
                                            <p:strVal val="#ppt_x"/>
                                          </p:val>
                                        </p:tav>
                                      </p:tavLst>
                                    </p:anim>
                                    <p:anim calcmode="lin" valueType="num">
                                      <p:cBhvr>
                                        <p:cTn id="26" dur="200" fill="hold"/>
                                        <p:tgtEl>
                                          <p:spTgt spid="22"/>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200" fill="hold"/>
                                        <p:tgtEl>
                                          <p:spTgt spid="21"/>
                                        </p:tgtEl>
                                        <p:attrNameLst>
                                          <p:attrName>ppt_x</p:attrName>
                                        </p:attrNameLst>
                                      </p:cBhvr>
                                      <p:tavLst>
                                        <p:tav tm="0">
                                          <p:val>
                                            <p:strVal val="#ppt_x"/>
                                          </p:val>
                                        </p:tav>
                                        <p:tav tm="100000">
                                          <p:val>
                                            <p:strVal val="#ppt_x"/>
                                          </p:val>
                                        </p:tav>
                                      </p:tavLst>
                                    </p:anim>
                                    <p:anim calcmode="lin" valueType="num">
                                      <p:cBhvr>
                                        <p:cTn id="30" dur="200" fill="hold"/>
                                        <p:tgtEl>
                                          <p:spTgt spid="21"/>
                                        </p:tgtEl>
                                        <p:attrNameLst>
                                          <p:attrName>ppt_y</p:attrName>
                                        </p:attrNameLst>
                                      </p:cBhvr>
                                      <p:tavLst>
                                        <p:tav tm="0">
                                          <p:val>
                                            <p:strVal val="0-#ppt_h/2"/>
                                          </p:val>
                                        </p:tav>
                                        <p:tav tm="100000">
                                          <p:val>
                                            <p:strVal val="#ppt_y"/>
                                          </p:val>
                                        </p:tav>
                                      </p:tavLst>
                                    </p:anim>
                                  </p:childTnLst>
                                </p:cTn>
                              </p:par>
                            </p:childTnLst>
                          </p:cTn>
                        </p:par>
                        <p:par>
                          <p:cTn id="31" fill="hold">
                            <p:stCondLst>
                              <p:cond delay="2200"/>
                            </p:stCondLst>
                            <p:childTnLst>
                              <p:par>
                                <p:cTn id="32" presetID="22" presetClass="entr" presetSubtype="1"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p:cBhvr>
                                        <p:cTn id="34" dur="500"/>
                                        <p:tgtEl>
                                          <p:spTgt spid="12"/>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p:cBhvr>
                                        <p:cTn id="37" dur="500"/>
                                        <p:tgtEl>
                                          <p:spTgt spid="25"/>
                                        </p:tgtEl>
                                      </p:cBhvr>
                                    </p:animEffect>
                                  </p:childTnLst>
                                </p:cTn>
                              </p:par>
                            </p:childTnLst>
                          </p:cTn>
                        </p:par>
                        <p:par>
                          <p:cTn id="38" fill="hold">
                            <p:stCondLst>
                              <p:cond delay="2700"/>
                            </p:stCondLst>
                            <p:childTnLst>
                              <p:par>
                                <p:cTn id="39" presetID="2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p:cBhvr>
                                        <p:cTn id="41" dur="500"/>
                                        <p:tgtEl>
                                          <p:spTgt spid="7"/>
                                        </p:tgtEl>
                                      </p:cBhvr>
                                    </p:animEffect>
                                  </p:childTnLst>
                                </p:cTn>
                              </p:par>
                            </p:childTnLst>
                          </p:cTn>
                        </p:par>
                        <p:par>
                          <p:cTn id="42" fill="hold">
                            <p:stCondLst>
                              <p:cond delay="3200"/>
                            </p:stCondLst>
                            <p:childTnLst>
                              <p:par>
                                <p:cTn id="43" presetID="2" presetClass="entr" presetSubtype="1"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200" fill="hold"/>
                                        <p:tgtEl>
                                          <p:spTgt spid="14"/>
                                        </p:tgtEl>
                                        <p:attrNameLst>
                                          <p:attrName>ppt_x</p:attrName>
                                        </p:attrNameLst>
                                      </p:cBhvr>
                                      <p:tavLst>
                                        <p:tav tm="0">
                                          <p:val>
                                            <p:strVal val="#ppt_x"/>
                                          </p:val>
                                        </p:tav>
                                        <p:tav tm="100000">
                                          <p:val>
                                            <p:strVal val="#ppt_x"/>
                                          </p:val>
                                        </p:tav>
                                      </p:tavLst>
                                    </p:anim>
                                    <p:anim calcmode="lin" valueType="num">
                                      <p:cBhvr>
                                        <p:cTn id="46" dur="200" fill="hold"/>
                                        <p:tgtEl>
                                          <p:spTgt spid="14"/>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p:cTn id="49" dur="200" fill="hold"/>
                                        <p:tgtEl>
                                          <p:spTgt spid="23"/>
                                        </p:tgtEl>
                                        <p:attrNameLst>
                                          <p:attrName>ppt_x</p:attrName>
                                        </p:attrNameLst>
                                      </p:cBhvr>
                                      <p:tavLst>
                                        <p:tav tm="0">
                                          <p:val>
                                            <p:strVal val="#ppt_x"/>
                                          </p:val>
                                        </p:tav>
                                        <p:tav tm="100000">
                                          <p:val>
                                            <p:strVal val="#ppt_x"/>
                                          </p:val>
                                        </p:tav>
                                      </p:tavLst>
                                    </p:anim>
                                    <p:anim calcmode="lin" valueType="num">
                                      <p:cBhvr>
                                        <p:cTn id="50" dur="200" fill="hold"/>
                                        <p:tgtEl>
                                          <p:spTgt spid="23"/>
                                        </p:tgtEl>
                                        <p:attrNameLst>
                                          <p:attrName>ppt_y</p:attrName>
                                        </p:attrNameLst>
                                      </p:cBhvr>
                                      <p:tavLst>
                                        <p:tav tm="0">
                                          <p:val>
                                            <p:strVal val="0-#ppt_h/2"/>
                                          </p:val>
                                        </p:tav>
                                        <p:tav tm="100000">
                                          <p:val>
                                            <p:strVal val="#ppt_y"/>
                                          </p:val>
                                        </p:tav>
                                      </p:tavLst>
                                    </p:anim>
                                  </p:childTnLst>
                                </p:cTn>
                              </p:par>
                            </p:childTnLst>
                          </p:cTn>
                        </p:par>
                        <p:par>
                          <p:cTn id="51" fill="hold">
                            <p:stCondLst>
                              <p:cond delay="3400"/>
                            </p:stCondLst>
                            <p:childTnLst>
                              <p:par>
                                <p:cTn id="52" presetID="22" presetClass="entr" presetSubtype="1"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p:cBhvr>
                                        <p:cTn id="54" dur="500"/>
                                        <p:tgtEl>
                                          <p:spTgt spid="13"/>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p:cBhvr>
                                        <p:cTn id="57" dur="500"/>
                                        <p:tgtEl>
                                          <p:spTgt spid="26"/>
                                        </p:tgtEl>
                                      </p:cBhvr>
                                    </p:animEffect>
                                  </p:childTnLst>
                                </p:cTn>
                              </p:par>
                            </p:childTnLst>
                          </p:cTn>
                        </p:par>
                        <p:par>
                          <p:cTn id="58" fill="hold">
                            <p:stCondLst>
                              <p:cond delay="3900"/>
                            </p:stCondLst>
                            <p:childTnLst>
                              <p:par>
                                <p:cTn id="59" presetID="22" presetClass="entr" presetSubtype="8"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p:cBhvr>
                                        <p:cTn id="61" dur="500"/>
                                        <p:tgtEl>
                                          <p:spTgt spid="8"/>
                                        </p:tgtEl>
                                      </p:cBhvr>
                                    </p:animEffect>
                                  </p:childTnLst>
                                </p:cTn>
                              </p:par>
                            </p:childTnLst>
                          </p:cTn>
                        </p:par>
                        <p:par>
                          <p:cTn id="62" fill="hold">
                            <p:stCondLst>
                              <p:cond delay="4400"/>
                            </p:stCondLst>
                            <p:childTnLst>
                              <p:par>
                                <p:cTn id="63" presetID="2" presetClass="entr" presetSubtype="1"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p:cTn id="65" dur="200" fill="hold"/>
                                        <p:tgtEl>
                                          <p:spTgt spid="20"/>
                                        </p:tgtEl>
                                        <p:attrNameLst>
                                          <p:attrName>ppt_x</p:attrName>
                                        </p:attrNameLst>
                                      </p:cBhvr>
                                      <p:tavLst>
                                        <p:tav tm="0">
                                          <p:val>
                                            <p:strVal val="#ppt_x"/>
                                          </p:val>
                                        </p:tav>
                                        <p:tav tm="100000">
                                          <p:val>
                                            <p:strVal val="#ppt_x"/>
                                          </p:val>
                                        </p:tav>
                                      </p:tavLst>
                                    </p:anim>
                                    <p:anim calcmode="lin" valueType="num">
                                      <p:cBhvr>
                                        <p:cTn id="66" dur="200" fill="hold"/>
                                        <p:tgtEl>
                                          <p:spTgt spid="20"/>
                                        </p:tgtEl>
                                        <p:attrNameLst>
                                          <p:attrName>ppt_y</p:attrName>
                                        </p:attrNameLst>
                                      </p:cBhvr>
                                      <p:tavLst>
                                        <p:tav tm="0">
                                          <p:val>
                                            <p:strVal val="0-#ppt_h/2"/>
                                          </p:val>
                                        </p:tav>
                                        <p:tav tm="100000">
                                          <p:val>
                                            <p:strVal val="#ppt_y"/>
                                          </p:val>
                                        </p:tav>
                                      </p:tavLst>
                                    </p:anim>
                                  </p:childTnLst>
                                </p:cTn>
                              </p:par>
                              <p:par>
                                <p:cTn id="67" presetID="2" presetClass="entr" presetSubtype="1"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p:cTn id="69" dur="200" fill="hold"/>
                                        <p:tgtEl>
                                          <p:spTgt spid="24"/>
                                        </p:tgtEl>
                                        <p:attrNameLst>
                                          <p:attrName>ppt_x</p:attrName>
                                        </p:attrNameLst>
                                      </p:cBhvr>
                                      <p:tavLst>
                                        <p:tav tm="0">
                                          <p:val>
                                            <p:strVal val="#ppt_x"/>
                                          </p:val>
                                        </p:tav>
                                        <p:tav tm="100000">
                                          <p:val>
                                            <p:strVal val="#ppt_x"/>
                                          </p:val>
                                        </p:tav>
                                      </p:tavLst>
                                    </p:anim>
                                    <p:anim calcmode="lin" valueType="num">
                                      <p:cBhvr>
                                        <p:cTn id="70" dur="200" fill="hold"/>
                                        <p:tgtEl>
                                          <p:spTgt spid="24"/>
                                        </p:tgtEl>
                                        <p:attrNameLst>
                                          <p:attrName>ppt_y</p:attrName>
                                        </p:attrNameLst>
                                      </p:cBhvr>
                                      <p:tavLst>
                                        <p:tav tm="0">
                                          <p:val>
                                            <p:strVal val="0-#ppt_h/2"/>
                                          </p:val>
                                        </p:tav>
                                        <p:tav tm="100000">
                                          <p:val>
                                            <p:strVal val="#ppt_y"/>
                                          </p:val>
                                        </p:tav>
                                      </p:tavLst>
                                    </p:anim>
                                  </p:childTnLst>
                                </p:cTn>
                              </p:par>
                            </p:childTnLst>
                          </p:cTn>
                        </p:par>
                        <p:par>
                          <p:cTn id="71" fill="hold">
                            <p:stCondLst>
                              <p:cond delay="4600"/>
                            </p:stCondLst>
                            <p:childTnLst>
                              <p:par>
                                <p:cTn id="72" presetID="22" presetClass="entr" presetSubtype="1"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p:cBhvr>
                                        <p:cTn id="74" dur="500"/>
                                        <p:tgtEl>
                                          <p:spTgt spid="1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27"/>
                                        </p:tgtEl>
                                        <p:attrNameLst>
                                          <p:attrName>style.visibility</p:attrName>
                                        </p:attrNameLst>
                                      </p:cBhvr>
                                      <p:to>
                                        <p:strVal val="visible"/>
                                      </p:to>
                                    </p:set>
                                    <p:animEffect>
                                      <p:cBhvr>
                                        <p:cTn id="7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animBg="1"/>
      <p:bldP spid="12" grpId="0" bldLvl="0" animBg="1" autoUpdateAnimBg="0"/>
      <p:bldP spid="13" grpId="0" bldLvl="0" animBg="1" autoUpdateAnimBg="0"/>
      <p:bldP spid="14" grpId="0" bldLvl="0" animBg="1" autoUpdateAnimBg="0"/>
      <p:bldP spid="19" grpId="0" bldLvl="0" animBg="1" autoUpdateAnimBg="0"/>
      <p:bldP spid="20" grpId="0" bldLvl="0" animBg="1" autoUpdateAnimBg="0"/>
      <p:bldP spid="21" grpId="0" bldLvl="0" animBg="1" autoUpdateAnimBg="0"/>
      <p:bldP spid="22" grpId="0" bldLvl="0" autoUpdateAnimBg="0"/>
      <p:bldP spid="23" grpId="0" bldLvl="0" autoUpdateAnimBg="0"/>
      <p:bldP spid="24" grpId="0" bldLvl="0" autoUpdateAnimBg="0"/>
      <p:bldP spid="25" grpId="0" bldLvl="0" autoUpdateAnimBg="0"/>
      <p:bldP spid="26" grpId="0" bldLvl="0" autoUpdateAnimBg="0"/>
      <p:bldP spid="27" grpId="0" bldLvl="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83568" y="44946"/>
            <a:ext cx="2215973"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财务费用分析</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TextBox 5"/>
          <p:cNvSpPr txBox="1"/>
          <p:nvPr/>
        </p:nvSpPr>
        <p:spPr>
          <a:xfrm>
            <a:off x="683568" y="1203407"/>
            <a:ext cx="2246837" cy="48474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700" b="1" i="0" u="none" strike="noStrike" kern="0" cap="none" normalizeH="0" baseline="0" noProof="0" dirty="0" smtClean="0">
                <a:ln>
                  <a:noFill/>
                </a:ln>
                <a:solidFill>
                  <a:srgbClr val="0070C0"/>
                </a:solidFill>
                <a:effectLst/>
                <a:uLnTx/>
                <a:uFillTx/>
                <a:latin typeface="微软雅黑"/>
                <a:ea typeface="微软雅黑"/>
              </a:rPr>
              <a:t>财务费用分析</a:t>
            </a:r>
            <a:endParaRPr kumimoji="0" lang="en-US" sz="2700" b="1" i="0" u="none" strike="noStrike" kern="0" cap="none" normalizeH="0" baseline="0" noProof="0" dirty="0">
              <a:ln>
                <a:noFill/>
              </a:ln>
              <a:solidFill>
                <a:srgbClr val="0070C0"/>
              </a:solidFill>
              <a:effectLst/>
              <a:uLnTx/>
              <a:uFillTx/>
              <a:latin typeface="微软雅黑"/>
              <a:ea typeface="微软雅黑"/>
            </a:endParaRPr>
          </a:p>
        </p:txBody>
      </p:sp>
      <p:sp>
        <p:nvSpPr>
          <p:cNvPr id="7" name="Rectangle 6"/>
          <p:cNvSpPr/>
          <p:nvPr/>
        </p:nvSpPr>
        <p:spPr>
          <a:xfrm>
            <a:off x="683568" y="2031121"/>
            <a:ext cx="2512497" cy="900246"/>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chemeClr val="tx1">
                    <a:lumMod val="65000"/>
                    <a:lumOff val="35000"/>
                  </a:schemeClr>
                </a:solidFill>
                <a:effectLst/>
                <a:uLnTx/>
                <a:uFillTx/>
                <a:latin typeface="微软雅黑"/>
                <a:ea typeface="微软雅黑"/>
              </a:rPr>
              <a:t>单击此处</a:t>
            </a:r>
            <a:endParaRPr kumimoji="0" lang="en-US" altLang="zh-CN" sz="1800" b="1" i="0" u="none" strike="noStrike" kern="0" cap="none" spc="0" normalizeH="0" baseline="0" noProof="0" dirty="0">
              <a:ln>
                <a:noFill/>
              </a:ln>
              <a:solidFill>
                <a:schemeClr val="tx1">
                  <a:lumMod val="65000"/>
                  <a:lumOff val="35000"/>
                </a:schemeClr>
              </a:solidFill>
              <a:effectLst/>
              <a:uLnTx/>
              <a:uFillTx/>
              <a:latin typeface="微软雅黑"/>
              <a:ea typeface="微软雅黑"/>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chemeClr val="tx1">
                    <a:lumMod val="65000"/>
                    <a:lumOff val="35000"/>
                  </a:schemeClr>
                </a:solidFill>
                <a:effectLst/>
                <a:uLnTx/>
                <a:uFillTx/>
                <a:latin typeface="微软雅黑"/>
                <a:ea typeface="微软雅黑"/>
              </a:rPr>
              <a:t>添加副标题</a:t>
            </a:r>
            <a:endParaRPr kumimoji="0" lang="en-US" altLang="zh-CN" sz="1800" b="1" i="0" u="none" strike="noStrike" kern="0" cap="none" spc="0" normalizeH="0" baseline="0" noProof="0" dirty="0">
              <a:ln>
                <a:noFill/>
              </a:ln>
              <a:solidFill>
                <a:schemeClr val="tx1">
                  <a:lumMod val="65000"/>
                  <a:lumOff val="35000"/>
                </a:schemeClr>
              </a:solidFill>
              <a:effectLst/>
              <a:uLnTx/>
              <a:uFillTx/>
              <a:latin typeface="微软雅黑"/>
              <a:ea typeface="微软雅黑"/>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chemeClr val="tx1">
                    <a:lumMod val="65000"/>
                    <a:lumOff val="35000"/>
                  </a:schemeClr>
                </a:solidFill>
                <a:effectLst/>
                <a:uLnTx/>
                <a:uFillTx/>
                <a:latin typeface="微软雅黑"/>
                <a:ea typeface="微软雅黑"/>
              </a:rPr>
              <a:t>或详细文本描述</a:t>
            </a:r>
          </a:p>
        </p:txBody>
      </p:sp>
      <p:sp>
        <p:nvSpPr>
          <p:cNvPr id="8" name="Rectangle 7"/>
          <p:cNvSpPr/>
          <p:nvPr/>
        </p:nvSpPr>
        <p:spPr>
          <a:xfrm>
            <a:off x="727354" y="3113695"/>
            <a:ext cx="2446993" cy="1423467"/>
          </a:xfrm>
          <a:prstGeom prst="rect">
            <a:avLst/>
          </a:prstGeom>
        </p:spPr>
        <p:txBody>
          <a:bodyPr wrap="square" lIns="68580" tIns="34290" rIns="68580" bIns="3429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3000" cap="none" spc="23" normalizeH="0" baseline="0" noProof="0" dirty="0">
                <a:ln>
                  <a:noFill/>
                </a:ln>
                <a:solidFill>
                  <a:schemeClr val="tx1">
                    <a:lumMod val="65000"/>
                    <a:lumOff val="35000"/>
                  </a:schemeClr>
                </a:solidFill>
                <a:effectLst/>
                <a:uLnTx/>
                <a:uFillTx/>
                <a:latin typeface="微软雅黑"/>
                <a:ea typeface="微软雅黑"/>
              </a:rPr>
              <a:t>此处添加详细文本描述，建议与标题相关并符合整体语言风格，语言描述尽量简洁生动。尽量将每页幻灯片的字数控制在</a:t>
            </a:r>
            <a:r>
              <a:rPr kumimoji="0" lang="en-US" altLang="zh-CN" sz="800" b="0" i="0" u="none" strike="noStrike" kern="3000" cap="none" spc="23" normalizeH="0" baseline="0" noProof="0" dirty="0">
                <a:ln>
                  <a:noFill/>
                </a:ln>
                <a:solidFill>
                  <a:schemeClr val="tx1">
                    <a:lumMod val="65000"/>
                    <a:lumOff val="35000"/>
                  </a:schemeClr>
                </a:solidFill>
                <a:effectLst/>
                <a:uLnTx/>
                <a:uFillTx/>
                <a:latin typeface="微软雅黑"/>
                <a:ea typeface="微软雅黑"/>
              </a:rPr>
              <a:t>200</a:t>
            </a:r>
            <a:r>
              <a:rPr kumimoji="0" lang="zh-CN" altLang="en-US" sz="800" b="0" i="0" u="none" strike="noStrike" kern="3000" cap="none" spc="23" normalizeH="0" baseline="0" noProof="0" dirty="0">
                <a:ln>
                  <a:noFill/>
                </a:ln>
                <a:solidFill>
                  <a:schemeClr val="tx1">
                    <a:lumMod val="65000"/>
                    <a:lumOff val="35000"/>
                  </a:schemeClr>
                </a:solidFill>
                <a:effectLst/>
                <a:uLnTx/>
                <a:uFillTx/>
                <a:latin typeface="微软雅黑"/>
                <a:ea typeface="微软雅黑"/>
              </a:rPr>
              <a:t>字以内，据统计每页幻灯片的最好控制在</a:t>
            </a:r>
            <a:r>
              <a:rPr kumimoji="0" lang="en-US" altLang="zh-CN" sz="800" b="0" i="0" u="none" strike="noStrike" kern="3000" cap="none" spc="23" normalizeH="0" baseline="0" noProof="0" dirty="0">
                <a:ln>
                  <a:noFill/>
                </a:ln>
                <a:solidFill>
                  <a:schemeClr val="tx1">
                    <a:lumMod val="65000"/>
                    <a:lumOff val="35000"/>
                  </a:schemeClr>
                </a:solidFill>
                <a:effectLst/>
                <a:uLnTx/>
                <a:uFillTx/>
                <a:latin typeface="微软雅黑"/>
                <a:ea typeface="微软雅黑"/>
              </a:rPr>
              <a:t>5</a:t>
            </a:r>
            <a:r>
              <a:rPr kumimoji="0" lang="zh-CN" altLang="en-US" sz="800" b="0" i="0" u="none" strike="noStrike" kern="3000" cap="none" spc="23" normalizeH="0" baseline="0" noProof="0" dirty="0">
                <a:ln>
                  <a:noFill/>
                </a:ln>
                <a:solidFill>
                  <a:schemeClr val="tx1">
                    <a:lumMod val="65000"/>
                    <a:lumOff val="35000"/>
                  </a:schemeClr>
                </a:solidFill>
                <a:effectLst/>
                <a:uLnTx/>
                <a:uFillTx/>
                <a:latin typeface="微软雅黑"/>
                <a:ea typeface="微软雅黑"/>
              </a:rPr>
              <a:t>分钟之内。此处添加详细文本描述，建议与标题相关并符合整体语言风格，语言描述尽量简洁生动。</a:t>
            </a:r>
            <a:endParaRPr kumimoji="0" lang="en-US" altLang="zh-CN" sz="800" b="0" i="0" u="none" strike="noStrike" kern="3000" cap="none" spc="23" normalizeH="0" baseline="0" noProof="0" dirty="0">
              <a:ln>
                <a:noFill/>
              </a:ln>
              <a:solidFill>
                <a:schemeClr val="tx1">
                  <a:lumMod val="65000"/>
                  <a:lumOff val="35000"/>
                </a:schemeClr>
              </a:solidFill>
              <a:effectLst/>
              <a:uLnTx/>
              <a:uFillTx/>
              <a:latin typeface="微软雅黑"/>
              <a:ea typeface="微软雅黑"/>
            </a:endParaRP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altLang="zh-CN" sz="800" b="0" i="0" u="none" strike="noStrike" kern="3000" cap="none" spc="23" normalizeH="0" baseline="0" noProof="0" dirty="0">
              <a:ln>
                <a:noFill/>
              </a:ln>
              <a:solidFill>
                <a:schemeClr val="tx1">
                  <a:lumMod val="65000"/>
                  <a:lumOff val="35000"/>
                </a:schemeClr>
              </a:solidFill>
              <a:effectLst/>
              <a:uLnTx/>
              <a:uFillTx/>
              <a:latin typeface="微软雅黑"/>
              <a:ea typeface="微软雅黑"/>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3000" cap="none" spc="23" normalizeH="0" baseline="0" noProof="0" dirty="0">
                <a:ln>
                  <a:noFill/>
                </a:ln>
                <a:solidFill>
                  <a:schemeClr val="tx1">
                    <a:lumMod val="65000"/>
                    <a:lumOff val="35000"/>
                  </a:schemeClr>
                </a:solidFill>
                <a:effectLst/>
                <a:uLnTx/>
                <a:uFillTx/>
                <a:latin typeface="微软雅黑"/>
                <a:ea typeface="微软雅黑"/>
              </a:rPr>
              <a:t>尽量将每页幻灯片的字数控制在</a:t>
            </a:r>
            <a:r>
              <a:rPr kumimoji="0" lang="en-US" altLang="zh-CN" sz="800" b="0" i="0" u="none" strike="noStrike" kern="3000" cap="none" spc="23" normalizeH="0" baseline="0" noProof="0" dirty="0">
                <a:ln>
                  <a:noFill/>
                </a:ln>
                <a:solidFill>
                  <a:schemeClr val="tx1">
                    <a:lumMod val="65000"/>
                    <a:lumOff val="35000"/>
                  </a:schemeClr>
                </a:solidFill>
                <a:effectLst/>
                <a:uLnTx/>
                <a:uFillTx/>
                <a:latin typeface="微软雅黑"/>
                <a:ea typeface="微软雅黑"/>
              </a:rPr>
              <a:t>200</a:t>
            </a:r>
            <a:r>
              <a:rPr kumimoji="0" lang="zh-CN" altLang="en-US" sz="800" b="0" i="0" u="none" strike="noStrike" kern="3000" cap="none" spc="23" normalizeH="0" baseline="0" noProof="0" dirty="0">
                <a:ln>
                  <a:noFill/>
                </a:ln>
                <a:solidFill>
                  <a:schemeClr val="tx1">
                    <a:lumMod val="65000"/>
                    <a:lumOff val="35000"/>
                  </a:schemeClr>
                </a:solidFill>
                <a:effectLst/>
                <a:uLnTx/>
                <a:uFillTx/>
                <a:latin typeface="微软雅黑"/>
                <a:ea typeface="微软雅黑"/>
              </a:rPr>
              <a:t>字以内，据统计每页幻灯片的最好控制在</a:t>
            </a:r>
            <a:r>
              <a:rPr kumimoji="0" lang="en-US" altLang="zh-CN" sz="800" b="0" i="0" u="none" strike="noStrike" kern="3000" cap="none" spc="23" normalizeH="0" baseline="0" noProof="0" dirty="0">
                <a:ln>
                  <a:noFill/>
                </a:ln>
                <a:solidFill>
                  <a:schemeClr val="tx1">
                    <a:lumMod val="65000"/>
                    <a:lumOff val="35000"/>
                  </a:schemeClr>
                </a:solidFill>
                <a:effectLst/>
                <a:uLnTx/>
                <a:uFillTx/>
                <a:latin typeface="微软雅黑"/>
                <a:ea typeface="微软雅黑"/>
              </a:rPr>
              <a:t>5</a:t>
            </a:r>
            <a:r>
              <a:rPr kumimoji="0" lang="zh-CN" altLang="en-US" sz="800" b="0" i="0" u="none" strike="noStrike" kern="3000" cap="none" spc="23" normalizeH="0" baseline="0" noProof="0" dirty="0">
                <a:ln>
                  <a:noFill/>
                </a:ln>
                <a:solidFill>
                  <a:schemeClr val="tx1">
                    <a:lumMod val="65000"/>
                    <a:lumOff val="35000"/>
                  </a:schemeClr>
                </a:solidFill>
                <a:effectLst/>
                <a:uLnTx/>
                <a:uFillTx/>
                <a:latin typeface="微软雅黑"/>
                <a:ea typeface="微软雅黑"/>
              </a:rPr>
              <a:t>分钟之内。此处添加详细文本描述，建议与标题相关并符合整体语言风格，语言描述尽量简洁生动。</a:t>
            </a:r>
          </a:p>
        </p:txBody>
      </p:sp>
      <p:graphicFrame>
        <p:nvGraphicFramePr>
          <p:cNvPr id="9" name="Chart 2"/>
          <p:cNvGraphicFramePr/>
          <p:nvPr>
            <p:extLst>
              <p:ext uri="{D42A27DB-BD31-4B8C-83A1-F6EECF244321}">
                <p14:modId xmlns:p14="http://schemas.microsoft.com/office/powerpoint/2010/main" val="1957741573"/>
              </p:ext>
            </p:extLst>
          </p:nvPr>
        </p:nvGraphicFramePr>
        <p:xfrm>
          <a:off x="3203796" y="1188024"/>
          <a:ext cx="5581651" cy="3486686"/>
        </p:xfrm>
        <a:graphic>
          <a:graphicData uri="http://schemas.openxmlformats.org/drawingml/2006/chart">
            <c:chart xmlns:c="http://schemas.openxmlformats.org/drawingml/2006/chart" xmlns:r="http://schemas.openxmlformats.org/officeDocument/2006/relationships" r:id="rId3"/>
          </a:graphicData>
        </a:graphic>
      </p:graphicFrame>
      <p:grpSp>
        <p:nvGrpSpPr>
          <p:cNvPr id="10" name="组合 9"/>
          <p:cNvGrpSpPr/>
          <p:nvPr/>
        </p:nvGrpSpPr>
        <p:grpSpPr>
          <a:xfrm>
            <a:off x="3439693" y="4573166"/>
            <a:ext cx="5272767" cy="230832"/>
            <a:chOff x="3511701" y="4515966"/>
            <a:chExt cx="5272767" cy="230832"/>
          </a:xfrm>
        </p:grpSpPr>
        <p:sp>
          <p:nvSpPr>
            <p:cNvPr id="11" name="Rectangle 6"/>
            <p:cNvSpPr/>
            <p:nvPr/>
          </p:nvSpPr>
          <p:spPr>
            <a:xfrm>
              <a:off x="3511701"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50" b="1" i="0" u="none" strike="noStrike" kern="0" cap="none" spc="0" normalizeH="0" baseline="0" noProof="0" dirty="0" smtClean="0">
                  <a:ln>
                    <a:noFill/>
                  </a:ln>
                  <a:solidFill>
                    <a:sysClr val="windowText" lastClr="000000">
                      <a:lumMod val="75000"/>
                      <a:lumOff val="25000"/>
                    </a:sysClr>
                  </a:solidFill>
                  <a:effectLst/>
                  <a:uLnTx/>
                  <a:uFillTx/>
                  <a:latin typeface="微软雅黑"/>
                  <a:ea typeface="微软雅黑"/>
                </a:rPr>
                <a:t>项目</a:t>
              </a:r>
              <a:endPar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a:ea typeface="微软雅黑"/>
              </a:endParaRPr>
            </a:p>
          </p:txBody>
        </p:sp>
        <p:sp>
          <p:nvSpPr>
            <p:cNvPr id="12" name="Rectangle 6"/>
            <p:cNvSpPr/>
            <p:nvPr/>
          </p:nvSpPr>
          <p:spPr>
            <a:xfrm>
              <a:off x="4103948"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50" b="1" i="0" u="none" strike="noStrike" kern="0" cap="none" spc="0" normalizeH="0" baseline="0" noProof="0" dirty="0" smtClean="0">
                  <a:ln>
                    <a:noFill/>
                  </a:ln>
                  <a:solidFill>
                    <a:sysClr val="windowText" lastClr="000000">
                      <a:lumMod val="75000"/>
                      <a:lumOff val="25000"/>
                    </a:sysClr>
                  </a:solidFill>
                  <a:effectLst/>
                  <a:uLnTx/>
                  <a:uFillTx/>
                  <a:latin typeface="微软雅黑"/>
                  <a:ea typeface="微软雅黑"/>
                </a:rPr>
                <a:t>项目</a:t>
              </a:r>
              <a:endPar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a:ea typeface="微软雅黑"/>
              </a:endParaRPr>
            </a:p>
          </p:txBody>
        </p:sp>
        <p:sp>
          <p:nvSpPr>
            <p:cNvPr id="13" name="Rectangle 6"/>
            <p:cNvSpPr/>
            <p:nvPr/>
          </p:nvSpPr>
          <p:spPr>
            <a:xfrm>
              <a:off x="4683650"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50" b="1" i="0" u="none" strike="noStrike" kern="0" cap="none" spc="0" normalizeH="0" baseline="0" noProof="0" dirty="0" smtClean="0">
                  <a:ln>
                    <a:noFill/>
                  </a:ln>
                  <a:solidFill>
                    <a:sysClr val="windowText" lastClr="000000">
                      <a:lumMod val="75000"/>
                      <a:lumOff val="25000"/>
                    </a:sysClr>
                  </a:solidFill>
                  <a:effectLst/>
                  <a:uLnTx/>
                  <a:uFillTx/>
                  <a:latin typeface="微软雅黑"/>
                  <a:ea typeface="微软雅黑"/>
                </a:rPr>
                <a:t>项目</a:t>
              </a:r>
              <a:endPar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a:ea typeface="微软雅黑"/>
              </a:endParaRPr>
            </a:p>
          </p:txBody>
        </p:sp>
        <p:sp>
          <p:nvSpPr>
            <p:cNvPr id="14" name="Rectangle 6"/>
            <p:cNvSpPr/>
            <p:nvPr/>
          </p:nvSpPr>
          <p:spPr>
            <a:xfrm>
              <a:off x="5275897"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50" b="1" i="0" u="none" strike="noStrike" kern="0" cap="none" spc="0" normalizeH="0" baseline="0" noProof="0" dirty="0" smtClean="0">
                  <a:ln>
                    <a:noFill/>
                  </a:ln>
                  <a:solidFill>
                    <a:sysClr val="windowText" lastClr="000000">
                      <a:lumMod val="75000"/>
                      <a:lumOff val="25000"/>
                    </a:sysClr>
                  </a:solidFill>
                  <a:effectLst/>
                  <a:uLnTx/>
                  <a:uFillTx/>
                  <a:latin typeface="微软雅黑"/>
                  <a:ea typeface="微软雅黑"/>
                </a:rPr>
                <a:t>项目</a:t>
              </a:r>
              <a:endPar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a:ea typeface="微软雅黑"/>
              </a:endParaRPr>
            </a:p>
          </p:txBody>
        </p:sp>
        <p:sp>
          <p:nvSpPr>
            <p:cNvPr id="19" name="Rectangle 6"/>
            <p:cNvSpPr/>
            <p:nvPr/>
          </p:nvSpPr>
          <p:spPr>
            <a:xfrm>
              <a:off x="5871782"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50" b="1" i="0" u="none" strike="noStrike" kern="0" cap="none" spc="0" normalizeH="0" baseline="0" noProof="0" dirty="0" smtClean="0">
                  <a:ln>
                    <a:noFill/>
                  </a:ln>
                  <a:solidFill>
                    <a:sysClr val="windowText" lastClr="000000">
                      <a:lumMod val="75000"/>
                      <a:lumOff val="25000"/>
                    </a:sysClr>
                  </a:solidFill>
                  <a:effectLst/>
                  <a:uLnTx/>
                  <a:uFillTx/>
                  <a:latin typeface="微软雅黑"/>
                  <a:ea typeface="微软雅黑"/>
                </a:rPr>
                <a:t>项目</a:t>
              </a:r>
              <a:endPar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a:ea typeface="微软雅黑"/>
              </a:endParaRPr>
            </a:p>
          </p:txBody>
        </p:sp>
        <p:sp>
          <p:nvSpPr>
            <p:cNvPr id="20" name="Rectangle 6"/>
            <p:cNvSpPr/>
            <p:nvPr/>
          </p:nvSpPr>
          <p:spPr>
            <a:xfrm>
              <a:off x="6464029"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50" b="1" i="0" u="none" strike="noStrike" kern="0" cap="none" spc="0" normalizeH="0" baseline="0" noProof="0" dirty="0" smtClean="0">
                  <a:ln>
                    <a:noFill/>
                  </a:ln>
                  <a:solidFill>
                    <a:sysClr val="windowText" lastClr="000000">
                      <a:lumMod val="75000"/>
                      <a:lumOff val="25000"/>
                    </a:sysClr>
                  </a:solidFill>
                  <a:effectLst/>
                  <a:uLnTx/>
                  <a:uFillTx/>
                  <a:latin typeface="微软雅黑"/>
                  <a:ea typeface="微软雅黑"/>
                </a:rPr>
                <a:t>项目</a:t>
              </a:r>
              <a:endPar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a:ea typeface="微软雅黑"/>
              </a:endParaRPr>
            </a:p>
          </p:txBody>
        </p:sp>
        <p:sp>
          <p:nvSpPr>
            <p:cNvPr id="21" name="Rectangle 6"/>
            <p:cNvSpPr/>
            <p:nvPr/>
          </p:nvSpPr>
          <p:spPr>
            <a:xfrm>
              <a:off x="7040093"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50" b="1" i="0" u="none" strike="noStrike" kern="0" cap="none" spc="0" normalizeH="0" baseline="0" noProof="0" dirty="0" smtClean="0">
                  <a:ln>
                    <a:noFill/>
                  </a:ln>
                  <a:solidFill>
                    <a:sysClr val="windowText" lastClr="000000">
                      <a:lumMod val="75000"/>
                      <a:lumOff val="25000"/>
                    </a:sysClr>
                  </a:solidFill>
                  <a:effectLst/>
                  <a:uLnTx/>
                  <a:uFillTx/>
                  <a:latin typeface="微软雅黑"/>
                  <a:ea typeface="微软雅黑"/>
                </a:rPr>
                <a:t>项目</a:t>
              </a:r>
              <a:endPar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a:ea typeface="微软雅黑"/>
              </a:endParaRPr>
            </a:p>
          </p:txBody>
        </p:sp>
        <p:sp>
          <p:nvSpPr>
            <p:cNvPr id="22" name="Rectangle 6"/>
            <p:cNvSpPr/>
            <p:nvPr/>
          </p:nvSpPr>
          <p:spPr>
            <a:xfrm>
              <a:off x="7652161"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50" b="1" i="0" u="none" strike="noStrike" kern="0" cap="none" spc="0" normalizeH="0" baseline="0" noProof="0" dirty="0" smtClean="0">
                  <a:ln>
                    <a:noFill/>
                  </a:ln>
                  <a:solidFill>
                    <a:sysClr val="windowText" lastClr="000000">
                      <a:lumMod val="75000"/>
                      <a:lumOff val="25000"/>
                    </a:sysClr>
                  </a:solidFill>
                  <a:effectLst/>
                  <a:uLnTx/>
                  <a:uFillTx/>
                  <a:latin typeface="微软雅黑"/>
                  <a:ea typeface="微软雅黑"/>
                </a:rPr>
                <a:t>项目</a:t>
              </a:r>
              <a:endPar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a:ea typeface="微软雅黑"/>
              </a:endParaRPr>
            </a:p>
          </p:txBody>
        </p:sp>
        <p:sp>
          <p:nvSpPr>
            <p:cNvPr id="23" name="Rectangle 6"/>
            <p:cNvSpPr/>
            <p:nvPr/>
          </p:nvSpPr>
          <p:spPr>
            <a:xfrm>
              <a:off x="8228225"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50" b="1" i="0" u="none" strike="noStrike" kern="0" cap="none" spc="0" normalizeH="0" baseline="0" noProof="0" dirty="0" smtClean="0">
                  <a:ln>
                    <a:noFill/>
                  </a:ln>
                  <a:solidFill>
                    <a:sysClr val="windowText" lastClr="000000">
                      <a:lumMod val="75000"/>
                      <a:lumOff val="25000"/>
                    </a:sysClr>
                  </a:solidFill>
                  <a:effectLst/>
                  <a:uLnTx/>
                  <a:uFillTx/>
                  <a:latin typeface="微软雅黑"/>
                  <a:ea typeface="微软雅黑"/>
                </a:rPr>
                <a:t>项目</a:t>
              </a:r>
              <a:endPar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a:ea typeface="微软雅黑"/>
              </a:endParaRPr>
            </a:p>
          </p:txBody>
        </p:sp>
      </p:grpSp>
    </p:spTree>
    <p:extLst>
      <p:ext uri="{BB962C8B-B14F-4D97-AF65-F5344CB8AC3E}">
        <p14:creationId xmlns:p14="http://schemas.microsoft.com/office/powerpoint/2010/main" val="4144885405"/>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 presetClass="entr" presetSubtype="8" decel="10000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750" fill="hold"/>
                                        <p:tgtEl>
                                          <p:spTgt spid="6"/>
                                        </p:tgtEl>
                                        <p:attrNameLst>
                                          <p:attrName>ppt_x</p:attrName>
                                        </p:attrNameLst>
                                      </p:cBhvr>
                                      <p:tavLst>
                                        <p:tav tm="0">
                                          <p:val>
                                            <p:strVal val="0-#ppt_w/2"/>
                                          </p:val>
                                        </p:tav>
                                        <p:tav tm="100000">
                                          <p:val>
                                            <p:strVal val="#ppt_x"/>
                                          </p:val>
                                        </p:tav>
                                      </p:tavLst>
                                    </p:anim>
                                    <p:anim calcmode="lin" valueType="num">
                                      <p:cBhvr additive="base">
                                        <p:cTn id="17" dur="75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2250"/>
                            </p:stCondLst>
                            <p:childTnLst>
                              <p:par>
                                <p:cTn id="19" presetID="2" presetClass="entr" presetSubtype="8" decel="10000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750" fill="hold"/>
                                        <p:tgtEl>
                                          <p:spTgt spid="7"/>
                                        </p:tgtEl>
                                        <p:attrNameLst>
                                          <p:attrName>ppt_x</p:attrName>
                                        </p:attrNameLst>
                                      </p:cBhvr>
                                      <p:tavLst>
                                        <p:tav tm="0">
                                          <p:val>
                                            <p:strVal val="0-#ppt_w/2"/>
                                          </p:val>
                                        </p:tav>
                                        <p:tav tm="100000">
                                          <p:val>
                                            <p:strVal val="#ppt_x"/>
                                          </p:val>
                                        </p:tav>
                                      </p:tavLst>
                                    </p:anim>
                                    <p:anim calcmode="lin" valueType="num">
                                      <p:cBhvr additive="base">
                                        <p:cTn id="22" dur="75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8" decel="100000" fill="hold" grpId="0" nodeType="withEffect">
                                  <p:stCondLst>
                                    <p:cond delay="5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750" fill="hold"/>
                                        <p:tgtEl>
                                          <p:spTgt spid="8"/>
                                        </p:tgtEl>
                                        <p:attrNameLst>
                                          <p:attrName>ppt_x</p:attrName>
                                        </p:attrNameLst>
                                      </p:cBhvr>
                                      <p:tavLst>
                                        <p:tav tm="0">
                                          <p:val>
                                            <p:strVal val="0-#ppt_w/2"/>
                                          </p:val>
                                        </p:tav>
                                        <p:tav tm="100000">
                                          <p:val>
                                            <p:strVal val="#ppt_x"/>
                                          </p:val>
                                        </p:tav>
                                      </p:tavLst>
                                    </p:anim>
                                    <p:anim calcmode="lin" valueType="num">
                                      <p:cBhvr additive="base">
                                        <p:cTn id="26" dur="75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500"/>
                            </p:stCondLst>
                            <p:childTnLst>
                              <p:par>
                                <p:cTn id="33" presetID="22" presetClass="entr" presetSubtype="4" fill="hold" grpId="0" nodeType="afterEffect">
                                  <p:stCondLst>
                                    <p:cond delay="0"/>
                                  </p:stCondLst>
                                  <p:childTnLst>
                                    <p:set>
                                      <p:cBhvr>
                                        <p:cTn id="34" dur="1" fill="hold">
                                          <p:stCondLst>
                                            <p:cond delay="0"/>
                                          </p:stCondLst>
                                        </p:cTn>
                                        <p:tgtEl>
                                          <p:spTgt spid="9">
                                            <p:graphicEl>
                                              <a:chart seriesIdx="-3" categoryIdx="-3" bldStep="gridLegend"/>
                                            </p:graphicEl>
                                          </p:spTgt>
                                        </p:tgtEl>
                                        <p:attrNameLst>
                                          <p:attrName>style.visibility</p:attrName>
                                        </p:attrNameLst>
                                      </p:cBhvr>
                                      <p:to>
                                        <p:strVal val="visible"/>
                                      </p:to>
                                    </p:set>
                                    <p:animEffect transition="in" filter="wipe(down)">
                                      <p:cBhvr>
                                        <p:cTn id="35" dur="500"/>
                                        <p:tgtEl>
                                          <p:spTgt spid="9">
                                            <p:graphicEl>
                                              <a:chart seriesIdx="-3" categoryIdx="-3" bldStep="gridLegend"/>
                                            </p:graphicEl>
                                          </p:spTgt>
                                        </p:tgtEl>
                                      </p:cBhvr>
                                    </p:animEffect>
                                  </p:childTnLst>
                                </p:cTn>
                              </p:par>
                            </p:childTnLst>
                          </p:cTn>
                        </p:par>
                        <p:par>
                          <p:cTn id="36" fill="hold">
                            <p:stCondLst>
                              <p:cond delay="1000"/>
                            </p:stCondLst>
                            <p:childTnLst>
                              <p:par>
                                <p:cTn id="37" presetID="22" presetClass="entr" presetSubtype="4" fill="hold" grpId="0" nodeType="afterEffect">
                                  <p:stCondLst>
                                    <p:cond delay="0"/>
                                  </p:stCondLst>
                                  <p:childTnLst>
                                    <p:set>
                                      <p:cBhvr>
                                        <p:cTn id="38" dur="1" fill="hold">
                                          <p:stCondLst>
                                            <p:cond delay="0"/>
                                          </p:stCondLst>
                                        </p:cTn>
                                        <p:tgtEl>
                                          <p:spTgt spid="9">
                                            <p:graphicEl>
                                              <a:chart seriesIdx="-4" categoryIdx="0" bldStep="category"/>
                                            </p:graphicEl>
                                          </p:spTgt>
                                        </p:tgtEl>
                                        <p:attrNameLst>
                                          <p:attrName>style.visibility</p:attrName>
                                        </p:attrNameLst>
                                      </p:cBhvr>
                                      <p:to>
                                        <p:strVal val="visible"/>
                                      </p:to>
                                    </p:set>
                                    <p:animEffect transition="in" filter="wipe(down)">
                                      <p:cBhvr>
                                        <p:cTn id="39" dur="500"/>
                                        <p:tgtEl>
                                          <p:spTgt spid="9">
                                            <p:graphicEl>
                                              <a:chart seriesIdx="-4" categoryIdx="0" bldStep="category"/>
                                            </p:graphicEl>
                                          </p:spTgt>
                                        </p:tgtEl>
                                      </p:cBhvr>
                                    </p:animEffect>
                                  </p:childTnLst>
                                </p:cTn>
                              </p:par>
                            </p:childTnLst>
                          </p:cTn>
                        </p:par>
                        <p:par>
                          <p:cTn id="40" fill="hold">
                            <p:stCondLst>
                              <p:cond delay="1500"/>
                            </p:stCondLst>
                            <p:childTnLst>
                              <p:par>
                                <p:cTn id="41" presetID="22" presetClass="entr" presetSubtype="4" fill="hold" grpId="0" nodeType="afterEffect">
                                  <p:stCondLst>
                                    <p:cond delay="0"/>
                                  </p:stCondLst>
                                  <p:childTnLst>
                                    <p:set>
                                      <p:cBhvr>
                                        <p:cTn id="42" dur="1" fill="hold">
                                          <p:stCondLst>
                                            <p:cond delay="0"/>
                                          </p:stCondLst>
                                        </p:cTn>
                                        <p:tgtEl>
                                          <p:spTgt spid="9">
                                            <p:graphicEl>
                                              <a:chart seriesIdx="-4" categoryIdx="1" bldStep="category"/>
                                            </p:graphicEl>
                                          </p:spTgt>
                                        </p:tgtEl>
                                        <p:attrNameLst>
                                          <p:attrName>style.visibility</p:attrName>
                                        </p:attrNameLst>
                                      </p:cBhvr>
                                      <p:to>
                                        <p:strVal val="visible"/>
                                      </p:to>
                                    </p:set>
                                    <p:animEffect transition="in" filter="wipe(down)">
                                      <p:cBhvr>
                                        <p:cTn id="43" dur="500"/>
                                        <p:tgtEl>
                                          <p:spTgt spid="9">
                                            <p:graphicEl>
                                              <a:chart seriesIdx="-4" categoryIdx="1" bldStep="category"/>
                                            </p:graphicEl>
                                          </p:spTgt>
                                        </p:tgtEl>
                                      </p:cBhvr>
                                    </p:animEffect>
                                  </p:childTnLst>
                                </p:cTn>
                              </p:par>
                            </p:childTnLst>
                          </p:cTn>
                        </p:par>
                        <p:par>
                          <p:cTn id="44" fill="hold">
                            <p:stCondLst>
                              <p:cond delay="2000"/>
                            </p:stCondLst>
                            <p:childTnLst>
                              <p:par>
                                <p:cTn id="45" presetID="22" presetClass="entr" presetSubtype="4" fill="hold" grpId="0" nodeType="afterEffect">
                                  <p:stCondLst>
                                    <p:cond delay="0"/>
                                  </p:stCondLst>
                                  <p:childTnLst>
                                    <p:set>
                                      <p:cBhvr>
                                        <p:cTn id="46" dur="1" fill="hold">
                                          <p:stCondLst>
                                            <p:cond delay="0"/>
                                          </p:stCondLst>
                                        </p:cTn>
                                        <p:tgtEl>
                                          <p:spTgt spid="9">
                                            <p:graphicEl>
                                              <a:chart seriesIdx="-4" categoryIdx="2" bldStep="category"/>
                                            </p:graphicEl>
                                          </p:spTgt>
                                        </p:tgtEl>
                                        <p:attrNameLst>
                                          <p:attrName>style.visibility</p:attrName>
                                        </p:attrNameLst>
                                      </p:cBhvr>
                                      <p:to>
                                        <p:strVal val="visible"/>
                                      </p:to>
                                    </p:set>
                                    <p:animEffect transition="in" filter="wipe(down)">
                                      <p:cBhvr>
                                        <p:cTn id="47" dur="500"/>
                                        <p:tgtEl>
                                          <p:spTgt spid="9">
                                            <p:graphicEl>
                                              <a:chart seriesIdx="-4" categoryIdx="2" bldStep="category"/>
                                            </p:graphicEl>
                                          </p:spTgt>
                                        </p:tgtEl>
                                      </p:cBhvr>
                                    </p:animEffect>
                                  </p:childTnLst>
                                </p:cTn>
                              </p:par>
                            </p:childTnLst>
                          </p:cTn>
                        </p:par>
                        <p:par>
                          <p:cTn id="48" fill="hold">
                            <p:stCondLst>
                              <p:cond delay="2500"/>
                            </p:stCondLst>
                            <p:childTnLst>
                              <p:par>
                                <p:cTn id="49" presetID="22" presetClass="entr" presetSubtype="4" fill="hold" grpId="0" nodeType="afterEffect">
                                  <p:stCondLst>
                                    <p:cond delay="0"/>
                                  </p:stCondLst>
                                  <p:childTnLst>
                                    <p:set>
                                      <p:cBhvr>
                                        <p:cTn id="50" dur="1" fill="hold">
                                          <p:stCondLst>
                                            <p:cond delay="0"/>
                                          </p:stCondLst>
                                        </p:cTn>
                                        <p:tgtEl>
                                          <p:spTgt spid="9">
                                            <p:graphicEl>
                                              <a:chart seriesIdx="-4" categoryIdx="3" bldStep="category"/>
                                            </p:graphicEl>
                                          </p:spTgt>
                                        </p:tgtEl>
                                        <p:attrNameLst>
                                          <p:attrName>style.visibility</p:attrName>
                                        </p:attrNameLst>
                                      </p:cBhvr>
                                      <p:to>
                                        <p:strVal val="visible"/>
                                      </p:to>
                                    </p:set>
                                    <p:animEffect transition="in" filter="wipe(down)">
                                      <p:cBhvr>
                                        <p:cTn id="51" dur="500"/>
                                        <p:tgtEl>
                                          <p:spTgt spid="9">
                                            <p:graphicEl>
                                              <a:chart seriesIdx="-4" categoryIdx="3" bldStep="category"/>
                                            </p:graphicEl>
                                          </p:spTgt>
                                        </p:tgtEl>
                                      </p:cBhvr>
                                    </p:animEffect>
                                  </p:childTnLst>
                                </p:cTn>
                              </p:par>
                            </p:childTnLst>
                          </p:cTn>
                        </p:par>
                        <p:par>
                          <p:cTn id="52" fill="hold">
                            <p:stCondLst>
                              <p:cond delay="3000"/>
                            </p:stCondLst>
                            <p:childTnLst>
                              <p:par>
                                <p:cTn id="53" presetID="22" presetClass="entr" presetSubtype="4" fill="hold" grpId="0" nodeType="afterEffect">
                                  <p:stCondLst>
                                    <p:cond delay="0"/>
                                  </p:stCondLst>
                                  <p:childTnLst>
                                    <p:set>
                                      <p:cBhvr>
                                        <p:cTn id="54" dur="1" fill="hold">
                                          <p:stCondLst>
                                            <p:cond delay="0"/>
                                          </p:stCondLst>
                                        </p:cTn>
                                        <p:tgtEl>
                                          <p:spTgt spid="9">
                                            <p:graphicEl>
                                              <a:chart seriesIdx="-4" categoryIdx="4" bldStep="category"/>
                                            </p:graphicEl>
                                          </p:spTgt>
                                        </p:tgtEl>
                                        <p:attrNameLst>
                                          <p:attrName>style.visibility</p:attrName>
                                        </p:attrNameLst>
                                      </p:cBhvr>
                                      <p:to>
                                        <p:strVal val="visible"/>
                                      </p:to>
                                    </p:set>
                                    <p:animEffect transition="in" filter="wipe(down)">
                                      <p:cBhvr>
                                        <p:cTn id="55" dur="500"/>
                                        <p:tgtEl>
                                          <p:spTgt spid="9">
                                            <p:graphicEl>
                                              <a:chart seriesIdx="-4" categoryIdx="4" bldStep="category"/>
                                            </p:graphicEl>
                                          </p:spTgt>
                                        </p:tgtEl>
                                      </p:cBhvr>
                                    </p:animEffect>
                                  </p:childTnLst>
                                </p:cTn>
                              </p:par>
                            </p:childTnLst>
                          </p:cTn>
                        </p:par>
                        <p:par>
                          <p:cTn id="56" fill="hold">
                            <p:stCondLst>
                              <p:cond delay="3500"/>
                            </p:stCondLst>
                            <p:childTnLst>
                              <p:par>
                                <p:cTn id="57" presetID="22" presetClass="entr" presetSubtype="4" fill="hold" grpId="0" nodeType="afterEffect">
                                  <p:stCondLst>
                                    <p:cond delay="0"/>
                                  </p:stCondLst>
                                  <p:childTnLst>
                                    <p:set>
                                      <p:cBhvr>
                                        <p:cTn id="58" dur="1" fill="hold">
                                          <p:stCondLst>
                                            <p:cond delay="0"/>
                                          </p:stCondLst>
                                        </p:cTn>
                                        <p:tgtEl>
                                          <p:spTgt spid="9">
                                            <p:graphicEl>
                                              <a:chart seriesIdx="-4" categoryIdx="5" bldStep="category"/>
                                            </p:graphicEl>
                                          </p:spTgt>
                                        </p:tgtEl>
                                        <p:attrNameLst>
                                          <p:attrName>style.visibility</p:attrName>
                                        </p:attrNameLst>
                                      </p:cBhvr>
                                      <p:to>
                                        <p:strVal val="visible"/>
                                      </p:to>
                                    </p:set>
                                    <p:animEffect transition="in" filter="wipe(down)">
                                      <p:cBhvr>
                                        <p:cTn id="59" dur="500"/>
                                        <p:tgtEl>
                                          <p:spTgt spid="9">
                                            <p:graphicEl>
                                              <a:chart seriesIdx="-4" categoryIdx="5" bldStep="category"/>
                                            </p:graphicEl>
                                          </p:spTgt>
                                        </p:tgtEl>
                                      </p:cBhvr>
                                    </p:animEffect>
                                  </p:childTnLst>
                                </p:cTn>
                              </p:par>
                            </p:childTnLst>
                          </p:cTn>
                        </p:par>
                        <p:par>
                          <p:cTn id="60" fill="hold">
                            <p:stCondLst>
                              <p:cond delay="4000"/>
                            </p:stCondLst>
                            <p:childTnLst>
                              <p:par>
                                <p:cTn id="61" presetID="22" presetClass="entr" presetSubtype="4" fill="hold" grpId="0" nodeType="afterEffect">
                                  <p:stCondLst>
                                    <p:cond delay="0"/>
                                  </p:stCondLst>
                                  <p:childTnLst>
                                    <p:set>
                                      <p:cBhvr>
                                        <p:cTn id="62" dur="1" fill="hold">
                                          <p:stCondLst>
                                            <p:cond delay="0"/>
                                          </p:stCondLst>
                                        </p:cTn>
                                        <p:tgtEl>
                                          <p:spTgt spid="9">
                                            <p:graphicEl>
                                              <a:chart seriesIdx="-4" categoryIdx="6" bldStep="category"/>
                                            </p:graphicEl>
                                          </p:spTgt>
                                        </p:tgtEl>
                                        <p:attrNameLst>
                                          <p:attrName>style.visibility</p:attrName>
                                        </p:attrNameLst>
                                      </p:cBhvr>
                                      <p:to>
                                        <p:strVal val="visible"/>
                                      </p:to>
                                    </p:set>
                                    <p:animEffect transition="in" filter="wipe(down)">
                                      <p:cBhvr>
                                        <p:cTn id="63" dur="500"/>
                                        <p:tgtEl>
                                          <p:spTgt spid="9">
                                            <p:graphicEl>
                                              <a:chart seriesIdx="-4" categoryIdx="6" bldStep="category"/>
                                            </p:graphicEl>
                                          </p:spTgt>
                                        </p:tgtEl>
                                      </p:cBhvr>
                                    </p:animEffect>
                                  </p:childTnLst>
                                </p:cTn>
                              </p:par>
                            </p:childTnLst>
                          </p:cTn>
                        </p:par>
                        <p:par>
                          <p:cTn id="64" fill="hold">
                            <p:stCondLst>
                              <p:cond delay="4500"/>
                            </p:stCondLst>
                            <p:childTnLst>
                              <p:par>
                                <p:cTn id="65" presetID="22" presetClass="entr" presetSubtype="4" fill="hold" grpId="0" nodeType="afterEffect">
                                  <p:stCondLst>
                                    <p:cond delay="0"/>
                                  </p:stCondLst>
                                  <p:childTnLst>
                                    <p:set>
                                      <p:cBhvr>
                                        <p:cTn id="66" dur="1" fill="hold">
                                          <p:stCondLst>
                                            <p:cond delay="0"/>
                                          </p:stCondLst>
                                        </p:cTn>
                                        <p:tgtEl>
                                          <p:spTgt spid="9">
                                            <p:graphicEl>
                                              <a:chart seriesIdx="-4" categoryIdx="7" bldStep="category"/>
                                            </p:graphicEl>
                                          </p:spTgt>
                                        </p:tgtEl>
                                        <p:attrNameLst>
                                          <p:attrName>style.visibility</p:attrName>
                                        </p:attrNameLst>
                                      </p:cBhvr>
                                      <p:to>
                                        <p:strVal val="visible"/>
                                      </p:to>
                                    </p:set>
                                    <p:animEffect transition="in" filter="wipe(down)">
                                      <p:cBhvr>
                                        <p:cTn id="67" dur="500"/>
                                        <p:tgtEl>
                                          <p:spTgt spid="9">
                                            <p:graphicEl>
                                              <a:chart seriesIdx="-4" categoryIdx="7" bldStep="category"/>
                                            </p:graphicEl>
                                          </p:spTgt>
                                        </p:tgtEl>
                                      </p:cBhvr>
                                    </p:animEffect>
                                  </p:childTnLst>
                                </p:cTn>
                              </p:par>
                            </p:childTnLst>
                          </p:cTn>
                        </p:par>
                        <p:par>
                          <p:cTn id="68" fill="hold">
                            <p:stCondLst>
                              <p:cond delay="5000"/>
                            </p:stCondLst>
                            <p:childTnLst>
                              <p:par>
                                <p:cTn id="69" presetID="22" presetClass="entr" presetSubtype="4" fill="hold" grpId="0" nodeType="afterEffect">
                                  <p:stCondLst>
                                    <p:cond delay="0"/>
                                  </p:stCondLst>
                                  <p:childTnLst>
                                    <p:set>
                                      <p:cBhvr>
                                        <p:cTn id="70" dur="1" fill="hold">
                                          <p:stCondLst>
                                            <p:cond delay="0"/>
                                          </p:stCondLst>
                                        </p:cTn>
                                        <p:tgtEl>
                                          <p:spTgt spid="9">
                                            <p:graphicEl>
                                              <a:chart seriesIdx="-4" categoryIdx="8" bldStep="category"/>
                                            </p:graphicEl>
                                          </p:spTgt>
                                        </p:tgtEl>
                                        <p:attrNameLst>
                                          <p:attrName>style.visibility</p:attrName>
                                        </p:attrNameLst>
                                      </p:cBhvr>
                                      <p:to>
                                        <p:strVal val="visible"/>
                                      </p:to>
                                    </p:set>
                                    <p:animEffect transition="in" filter="wipe(down)">
                                      <p:cBhvr>
                                        <p:cTn id="71" dur="500"/>
                                        <p:tgtEl>
                                          <p:spTgt spid="9">
                                            <p:graphicEl>
                                              <a:chart seriesIdx="-4" categoryIdx="8"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p:bldP spid="7" grpId="0"/>
      <p:bldP spid="8" grpId="0"/>
      <p:bldGraphic spid="9" grpId="0">
        <p:bldSub>
          <a:bldChart bld="category"/>
        </p:bldSub>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83568" y="44946"/>
            <a:ext cx="2215973"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财务费用分析</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4" name="组合 23"/>
          <p:cNvGrpSpPr/>
          <p:nvPr/>
        </p:nvGrpSpPr>
        <p:grpSpPr>
          <a:xfrm>
            <a:off x="2081481" y="1324137"/>
            <a:ext cx="1511085" cy="1509370"/>
            <a:chOff x="5305424" y="2638424"/>
            <a:chExt cx="1579563" cy="1577975"/>
          </a:xfrm>
          <a:solidFill>
            <a:srgbClr val="00B0F0">
              <a:alpha val="60000"/>
            </a:srgbClr>
          </a:solidFill>
        </p:grpSpPr>
        <p:sp>
          <p:nvSpPr>
            <p:cNvPr id="25" name="Freeform 6"/>
            <p:cNvSpPr>
              <a:spLocks noEditPoints="1"/>
            </p:cNvSpPr>
            <p:nvPr/>
          </p:nvSpPr>
          <p:spPr bwMode="auto">
            <a:xfrm>
              <a:off x="5305424"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27" name="组合 26"/>
          <p:cNvGrpSpPr/>
          <p:nvPr/>
        </p:nvGrpSpPr>
        <p:grpSpPr>
          <a:xfrm>
            <a:off x="2998146" y="2239331"/>
            <a:ext cx="1896829" cy="1893545"/>
            <a:chOff x="5102225" y="2441575"/>
            <a:chExt cx="1982788" cy="1979613"/>
          </a:xfrm>
          <a:solidFill>
            <a:srgbClr val="0070C0">
              <a:alpha val="60000"/>
            </a:srgbClr>
          </a:solidFill>
          <a:effectLst/>
        </p:grpSpPr>
        <p:sp>
          <p:nvSpPr>
            <p:cNvPr id="28"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p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grp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30" name="组合 29"/>
          <p:cNvGrpSpPr/>
          <p:nvPr/>
        </p:nvGrpSpPr>
        <p:grpSpPr>
          <a:xfrm>
            <a:off x="4617058" y="1883248"/>
            <a:ext cx="1243798" cy="1261857"/>
            <a:chOff x="5803900" y="2852738"/>
            <a:chExt cx="1300163" cy="1319212"/>
          </a:xfrm>
          <a:solidFill>
            <a:srgbClr val="00B0F0">
              <a:alpha val="60000"/>
            </a:srgbClr>
          </a:solidFill>
          <a:effectLst/>
        </p:grpSpPr>
        <p:sp>
          <p:nvSpPr>
            <p:cNvPr id="31"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grp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grp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33" name="组合 32"/>
          <p:cNvGrpSpPr/>
          <p:nvPr/>
        </p:nvGrpSpPr>
        <p:grpSpPr>
          <a:xfrm>
            <a:off x="5687748" y="2114056"/>
            <a:ext cx="1511085" cy="1509370"/>
            <a:chOff x="5305425" y="2638425"/>
            <a:chExt cx="1579563" cy="1577975"/>
          </a:xfrm>
          <a:solidFill>
            <a:srgbClr val="0070C0">
              <a:alpha val="60000"/>
            </a:srgbClr>
          </a:solidFill>
          <a:effectLst/>
        </p:grpSpPr>
        <p:sp>
          <p:nvSpPr>
            <p:cNvPr id="34"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5"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w="12700" cmpd="sng">
              <a:noFill/>
              <a:miter lim="800000"/>
              <a:headEnd/>
              <a:tailEnd/>
            </a:ln>
            <a:ex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36" name="TextBox 35"/>
          <p:cNvSpPr txBox="1"/>
          <p:nvPr/>
        </p:nvSpPr>
        <p:spPr>
          <a:xfrm>
            <a:off x="461701" y="2209165"/>
            <a:ext cx="1139877" cy="654025"/>
          </a:xfrm>
          <a:prstGeom prst="rect">
            <a:avLst/>
          </a:prstGeom>
          <a:noFill/>
        </p:spPr>
        <p:txBody>
          <a:bodyPr wrap="square" lIns="68580" tIns="34290" rIns="68580" bIns="34290" rtlCol="0"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5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华文黑体" pitchFamily="2"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华文黑体" pitchFamily="2" charset="-122"/>
              </a:rPr>
              <a:t>单击添加文本单击添加文本单击添加文本</a:t>
            </a:r>
          </a:p>
        </p:txBody>
      </p:sp>
      <p:sp>
        <p:nvSpPr>
          <p:cNvPr id="37" name="矩形 36"/>
          <p:cNvSpPr/>
          <p:nvPr/>
        </p:nvSpPr>
        <p:spPr>
          <a:xfrm>
            <a:off x="2237361" y="932475"/>
            <a:ext cx="1199327" cy="300083"/>
          </a:xfrm>
          <a:prstGeom prst="rect">
            <a:avLst/>
          </a:prstGeom>
        </p:spPr>
        <p:txBody>
          <a:bodyPr wrap="square"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rPr>
              <a:t>添加标题</a:t>
            </a:r>
            <a:endParaRPr kumimoji="0" lang="en-US" altLang="zh-CN" sz="18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endParaRPr>
          </a:p>
        </p:txBody>
      </p:sp>
      <p:sp>
        <p:nvSpPr>
          <p:cNvPr id="38" name="TextBox 37"/>
          <p:cNvSpPr txBox="1"/>
          <p:nvPr/>
        </p:nvSpPr>
        <p:spPr>
          <a:xfrm>
            <a:off x="1238796" y="3072083"/>
            <a:ext cx="1301235" cy="654025"/>
          </a:xfrm>
          <a:prstGeom prst="rect">
            <a:avLst/>
          </a:prstGeom>
          <a:noFill/>
        </p:spPr>
        <p:txBody>
          <a:bodyPr wrap="square" lIns="68580" tIns="34290" rIns="68580" bIns="34290" rtlCol="0"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500" b="0" i="0" u="none" strike="noStrike" kern="0" cap="none" spc="0" normalizeH="0" baseline="0" noProof="0">
              <a:ln>
                <a:noFill/>
              </a:ln>
              <a:solidFill>
                <a:sysClr val="windowText" lastClr="000000">
                  <a:lumMod val="85000"/>
                  <a:lumOff val="15000"/>
                </a:sysClr>
              </a:solidFill>
              <a:effectLst/>
              <a:uLnTx/>
              <a:uFillTx/>
              <a:latin typeface="微软雅黑" pitchFamily="34" charset="-122"/>
              <a:ea typeface="微软雅黑" pitchFamily="34" charset="-122"/>
              <a:cs typeface="华文黑体" pitchFamily="2"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a:ln>
                  <a:noFill/>
                </a:ln>
                <a:solidFill>
                  <a:sysClr val="windowText" lastClr="000000">
                    <a:lumMod val="85000"/>
                    <a:lumOff val="15000"/>
                  </a:sysClr>
                </a:solidFill>
                <a:effectLst/>
                <a:uLnTx/>
                <a:uFillTx/>
                <a:latin typeface="微软雅黑" pitchFamily="34" charset="-122"/>
                <a:ea typeface="微软雅黑" pitchFamily="34" charset="-122"/>
                <a:cs typeface="华文黑体" pitchFamily="2" charset="-122"/>
              </a:rPr>
              <a:t>单击添加文本单击添加文本单击添加文本单击添加文本</a:t>
            </a:r>
          </a:p>
        </p:txBody>
      </p:sp>
      <p:sp>
        <p:nvSpPr>
          <p:cNvPr id="39" name="矩形 38"/>
          <p:cNvSpPr/>
          <p:nvPr/>
        </p:nvSpPr>
        <p:spPr>
          <a:xfrm>
            <a:off x="3346898" y="4287891"/>
            <a:ext cx="1199327" cy="300083"/>
          </a:xfrm>
          <a:prstGeom prst="rect">
            <a:avLst/>
          </a:prstGeom>
        </p:spPr>
        <p:txBody>
          <a:bodyPr wrap="square"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rPr>
              <a:t>添加标题</a:t>
            </a:r>
            <a:endParaRPr kumimoji="0" lang="en-US" altLang="zh-CN" sz="18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endParaRPr>
          </a:p>
        </p:txBody>
      </p:sp>
      <p:sp>
        <p:nvSpPr>
          <p:cNvPr id="40" name="TextBox 39"/>
          <p:cNvSpPr txBox="1"/>
          <p:nvPr/>
        </p:nvSpPr>
        <p:spPr>
          <a:xfrm>
            <a:off x="6374792" y="1494221"/>
            <a:ext cx="1614175" cy="484748"/>
          </a:xfrm>
          <a:prstGeom prst="rect">
            <a:avLst/>
          </a:prstGeom>
          <a:noFill/>
        </p:spPr>
        <p:txBody>
          <a:bodyPr wrap="square" lIns="68580" tIns="34290" rIns="68580" bIns="34290" rtlCol="0"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5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华文黑体" pitchFamily="2"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华文黑体" pitchFamily="2" charset="-122"/>
              </a:rPr>
              <a:t>单击添加文本单击添加文本单击添加文本</a:t>
            </a:r>
          </a:p>
        </p:txBody>
      </p:sp>
      <p:sp>
        <p:nvSpPr>
          <p:cNvPr id="41" name="矩形 40"/>
          <p:cNvSpPr/>
          <p:nvPr/>
        </p:nvSpPr>
        <p:spPr>
          <a:xfrm>
            <a:off x="4639293" y="1477080"/>
            <a:ext cx="1199327" cy="300083"/>
          </a:xfrm>
          <a:prstGeom prst="rect">
            <a:avLst/>
          </a:prstGeom>
        </p:spPr>
        <p:txBody>
          <a:bodyPr wrap="square"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rPr>
              <a:t>添加标题</a:t>
            </a:r>
            <a:endParaRPr kumimoji="0" lang="en-US" altLang="zh-CN" sz="18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endParaRPr>
          </a:p>
        </p:txBody>
      </p:sp>
      <p:sp>
        <p:nvSpPr>
          <p:cNvPr id="42" name="TextBox 41"/>
          <p:cNvSpPr txBox="1"/>
          <p:nvPr/>
        </p:nvSpPr>
        <p:spPr>
          <a:xfrm>
            <a:off x="7448835" y="3101355"/>
            <a:ext cx="1515653" cy="654025"/>
          </a:xfrm>
          <a:prstGeom prst="rect">
            <a:avLst/>
          </a:prstGeom>
          <a:noFill/>
        </p:spPr>
        <p:txBody>
          <a:bodyPr wrap="square" lIns="68580" tIns="34290" rIns="68580" bIns="34290" rtlCol="0"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500" b="0" i="0" u="none" strike="noStrike" kern="0" cap="none" spc="0" normalizeH="0" baseline="0" noProof="0">
              <a:ln>
                <a:noFill/>
              </a:ln>
              <a:solidFill>
                <a:sysClr val="windowText" lastClr="000000">
                  <a:lumMod val="85000"/>
                  <a:lumOff val="15000"/>
                </a:sysClr>
              </a:solidFill>
              <a:effectLst/>
              <a:uLnTx/>
              <a:uFillTx/>
              <a:latin typeface="微软雅黑" pitchFamily="34" charset="-122"/>
              <a:ea typeface="微软雅黑" pitchFamily="34" charset="-122"/>
              <a:cs typeface="华文黑体" pitchFamily="2"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a:ln>
                  <a:noFill/>
                </a:ln>
                <a:solidFill>
                  <a:sysClr val="windowText" lastClr="000000">
                    <a:lumMod val="85000"/>
                    <a:lumOff val="15000"/>
                  </a:sysClr>
                </a:solidFill>
                <a:effectLst/>
                <a:uLnTx/>
                <a:uFillTx/>
                <a:latin typeface="微软雅黑" pitchFamily="34" charset="-122"/>
                <a:ea typeface="微软雅黑" pitchFamily="34" charset="-122"/>
                <a:cs typeface="华文黑体" pitchFamily="2" charset="-122"/>
              </a:rPr>
              <a:t>单击添加文本单击添加文本单击添加文本单击添加文本</a:t>
            </a:r>
          </a:p>
        </p:txBody>
      </p:sp>
      <p:sp>
        <p:nvSpPr>
          <p:cNvPr id="43" name="矩形 42"/>
          <p:cNvSpPr/>
          <p:nvPr/>
        </p:nvSpPr>
        <p:spPr>
          <a:xfrm>
            <a:off x="5843628" y="3720243"/>
            <a:ext cx="1199327" cy="300083"/>
          </a:xfrm>
          <a:prstGeom prst="rect">
            <a:avLst/>
          </a:prstGeom>
        </p:spPr>
        <p:txBody>
          <a:bodyPr wrap="square"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rPr>
              <a:t>添加标题</a:t>
            </a:r>
            <a:endParaRPr kumimoji="0" lang="en-US" altLang="zh-CN" sz="1800" b="1"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endParaRPr>
          </a:p>
        </p:txBody>
      </p:sp>
      <p:cxnSp>
        <p:nvCxnSpPr>
          <p:cNvPr id="44" name="肘形连接符 43"/>
          <p:cNvCxnSpPr/>
          <p:nvPr/>
        </p:nvCxnSpPr>
        <p:spPr>
          <a:xfrm rot="10800000" flipV="1">
            <a:off x="491370" y="2325186"/>
            <a:ext cx="1590116" cy="542795"/>
          </a:xfrm>
          <a:prstGeom prst="bentConnector3">
            <a:avLst>
              <a:gd name="adj1" fmla="val 32626"/>
            </a:avLst>
          </a:prstGeom>
          <a:noFill/>
          <a:ln w="9525" cap="flat" cmpd="sng" algn="ctr">
            <a:solidFill>
              <a:sysClr val="windowText" lastClr="000000">
                <a:lumMod val="65000"/>
                <a:lumOff val="35000"/>
              </a:sysClr>
            </a:solidFill>
            <a:prstDash val="sysDash"/>
          </a:ln>
          <a:effectLst/>
        </p:spPr>
      </p:cxnSp>
      <p:cxnSp>
        <p:nvCxnSpPr>
          <p:cNvPr id="45" name="肘形连接符 44"/>
          <p:cNvCxnSpPr/>
          <p:nvPr/>
        </p:nvCxnSpPr>
        <p:spPr>
          <a:xfrm rot="10800000">
            <a:off x="1286428" y="3112932"/>
            <a:ext cx="1711721" cy="375837"/>
          </a:xfrm>
          <a:prstGeom prst="bentConnector3">
            <a:avLst>
              <a:gd name="adj1" fmla="val 29965"/>
            </a:avLst>
          </a:prstGeom>
          <a:noFill/>
          <a:ln w="9525" cap="flat" cmpd="sng" algn="ctr">
            <a:solidFill>
              <a:sysClr val="windowText" lastClr="000000">
                <a:lumMod val="65000"/>
                <a:lumOff val="35000"/>
              </a:sysClr>
            </a:solidFill>
            <a:prstDash val="sysDash"/>
          </a:ln>
          <a:effectLst/>
        </p:spPr>
      </p:cxnSp>
      <p:cxnSp>
        <p:nvCxnSpPr>
          <p:cNvPr id="46" name="肘形连接符 45"/>
          <p:cNvCxnSpPr/>
          <p:nvPr/>
        </p:nvCxnSpPr>
        <p:spPr>
          <a:xfrm rot="10800000" flipV="1">
            <a:off x="7034693" y="3145104"/>
            <a:ext cx="1818481" cy="368987"/>
          </a:xfrm>
          <a:prstGeom prst="bentConnector3">
            <a:avLst>
              <a:gd name="adj1" fmla="val 77764"/>
            </a:avLst>
          </a:prstGeom>
          <a:noFill/>
          <a:ln w="9525" cap="flat" cmpd="sng" algn="ctr">
            <a:solidFill>
              <a:sysClr val="windowText" lastClr="000000">
                <a:lumMod val="65000"/>
                <a:lumOff val="35000"/>
              </a:sysClr>
            </a:solidFill>
            <a:prstDash val="sysDash"/>
          </a:ln>
          <a:effectLst/>
        </p:spPr>
      </p:cxnSp>
      <p:cxnSp>
        <p:nvCxnSpPr>
          <p:cNvPr id="47" name="肘形连接符 46"/>
          <p:cNvCxnSpPr/>
          <p:nvPr/>
        </p:nvCxnSpPr>
        <p:spPr>
          <a:xfrm rot="10800000" flipV="1">
            <a:off x="5838622" y="1477081"/>
            <a:ext cx="2150345" cy="519027"/>
          </a:xfrm>
          <a:prstGeom prst="bentConnector3">
            <a:avLst>
              <a:gd name="adj1" fmla="val 77024"/>
            </a:avLst>
          </a:prstGeom>
          <a:noFill/>
          <a:ln w="9525" cap="flat" cmpd="sng" algn="ctr">
            <a:solidFill>
              <a:sysClr val="windowText" lastClr="000000">
                <a:lumMod val="65000"/>
                <a:lumOff val="35000"/>
              </a:sysClr>
            </a:solidFill>
            <a:prstDash val="sysDash"/>
          </a:ln>
          <a:effectLst/>
        </p:spPr>
      </p:cxnSp>
    </p:spTree>
    <p:extLst>
      <p:ext uri="{BB962C8B-B14F-4D97-AF65-F5344CB8AC3E}">
        <p14:creationId xmlns:p14="http://schemas.microsoft.com/office/powerpoint/2010/main" val="508062700"/>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 presetClass="entr" presetSubtype="1" decel="100000"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ppt_x"/>
                                          </p:val>
                                        </p:tav>
                                        <p:tav tm="100000">
                                          <p:val>
                                            <p:strVal val="#ppt_x"/>
                                          </p:val>
                                        </p:tav>
                                      </p:tavLst>
                                    </p:anim>
                                    <p:anim calcmode="lin" valueType="num">
                                      <p:cBhvr additive="base">
                                        <p:cTn id="17" dur="500" fill="hold"/>
                                        <p:tgtEl>
                                          <p:spTgt spid="24"/>
                                        </p:tgtEl>
                                        <p:attrNameLst>
                                          <p:attrName>ppt_y</p:attrName>
                                        </p:attrNameLst>
                                      </p:cBhvr>
                                      <p:tavLst>
                                        <p:tav tm="0">
                                          <p:val>
                                            <p:strVal val="0-#ppt_h/2"/>
                                          </p:val>
                                        </p:tav>
                                        <p:tav tm="100000">
                                          <p:val>
                                            <p:strVal val="#ppt_y"/>
                                          </p:val>
                                        </p:tav>
                                      </p:tavLst>
                                    </p:anim>
                                  </p:childTnLst>
                                </p:cTn>
                              </p:par>
                              <p:par>
                                <p:cTn id="18" presetID="8" presetClass="emph" presetSubtype="0" repeatCount="indefinite" fill="hold" nodeType="withEffect">
                                  <p:stCondLst>
                                    <p:cond delay="0"/>
                                  </p:stCondLst>
                                  <p:childTnLst>
                                    <p:animRot by="-43200000">
                                      <p:cBhvr>
                                        <p:cTn id="19" dur="4000" fill="hold"/>
                                        <p:tgtEl>
                                          <p:spTgt spid="24"/>
                                        </p:tgtEl>
                                        <p:attrNameLst>
                                          <p:attrName>r</p:attrName>
                                        </p:attrNameLst>
                                      </p:cBhvr>
                                    </p:animRot>
                                  </p:childTnLst>
                                </p:cTn>
                              </p:par>
                              <p:par>
                                <p:cTn id="20" presetID="22" presetClass="entr" presetSubtype="2" fill="hold" nodeType="withEffect">
                                  <p:stCondLst>
                                    <p:cond delay="500"/>
                                  </p:stCondLst>
                                  <p:childTnLst>
                                    <p:set>
                                      <p:cBhvr>
                                        <p:cTn id="21" dur="1" fill="hold">
                                          <p:stCondLst>
                                            <p:cond delay="0"/>
                                          </p:stCondLst>
                                        </p:cTn>
                                        <p:tgtEl>
                                          <p:spTgt spid="44"/>
                                        </p:tgtEl>
                                        <p:attrNameLst>
                                          <p:attrName>style.visibility</p:attrName>
                                        </p:attrNameLst>
                                      </p:cBhvr>
                                      <p:to>
                                        <p:strVal val="visible"/>
                                      </p:to>
                                    </p:set>
                                    <p:animEffect transition="in" filter="wipe(right)">
                                      <p:cBhvr>
                                        <p:cTn id="22" dur="500"/>
                                        <p:tgtEl>
                                          <p:spTgt spid="44"/>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childTnLst>
                                </p:cTn>
                              </p:par>
                              <p:par>
                                <p:cTn id="31" presetID="2" presetClass="entr" presetSubtype="1" decel="100000" fill="hold" nodeType="withEffect">
                                  <p:stCondLst>
                                    <p:cond delay="50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500" fill="hold"/>
                                        <p:tgtEl>
                                          <p:spTgt spid="27"/>
                                        </p:tgtEl>
                                        <p:attrNameLst>
                                          <p:attrName>ppt_x</p:attrName>
                                        </p:attrNameLst>
                                      </p:cBhvr>
                                      <p:tavLst>
                                        <p:tav tm="0">
                                          <p:val>
                                            <p:strVal val="#ppt_x"/>
                                          </p:val>
                                        </p:tav>
                                        <p:tav tm="100000">
                                          <p:val>
                                            <p:strVal val="#ppt_x"/>
                                          </p:val>
                                        </p:tav>
                                      </p:tavLst>
                                    </p:anim>
                                    <p:anim calcmode="lin" valueType="num">
                                      <p:cBhvr additive="base">
                                        <p:cTn id="34" dur="500" fill="hold"/>
                                        <p:tgtEl>
                                          <p:spTgt spid="27"/>
                                        </p:tgtEl>
                                        <p:attrNameLst>
                                          <p:attrName>ppt_y</p:attrName>
                                        </p:attrNameLst>
                                      </p:cBhvr>
                                      <p:tavLst>
                                        <p:tav tm="0">
                                          <p:val>
                                            <p:strVal val="0-#ppt_h/2"/>
                                          </p:val>
                                        </p:tav>
                                        <p:tav tm="100000">
                                          <p:val>
                                            <p:strVal val="#ppt_y"/>
                                          </p:val>
                                        </p:tav>
                                      </p:tavLst>
                                    </p:anim>
                                  </p:childTnLst>
                                </p:cTn>
                              </p:par>
                              <p:par>
                                <p:cTn id="35" presetID="8" presetClass="emph" presetSubtype="0" repeatCount="indefinite" fill="hold" nodeType="withEffect">
                                  <p:stCondLst>
                                    <p:cond delay="500"/>
                                  </p:stCondLst>
                                  <p:childTnLst>
                                    <p:animRot by="43200000">
                                      <p:cBhvr>
                                        <p:cTn id="36" dur="3500" fill="hold"/>
                                        <p:tgtEl>
                                          <p:spTgt spid="27"/>
                                        </p:tgtEl>
                                        <p:attrNameLst>
                                          <p:attrName>r</p:attrName>
                                        </p:attrNameLst>
                                      </p:cBhvr>
                                    </p:animRot>
                                  </p:childTnLst>
                                </p:cTn>
                              </p:par>
                              <p:par>
                                <p:cTn id="37" presetID="22" presetClass="entr" presetSubtype="2" fill="hold" nodeType="withEffect">
                                  <p:stCondLst>
                                    <p:cond delay="1000"/>
                                  </p:stCondLst>
                                  <p:childTnLst>
                                    <p:set>
                                      <p:cBhvr>
                                        <p:cTn id="38" dur="1" fill="hold">
                                          <p:stCondLst>
                                            <p:cond delay="0"/>
                                          </p:stCondLst>
                                        </p:cTn>
                                        <p:tgtEl>
                                          <p:spTgt spid="45"/>
                                        </p:tgtEl>
                                        <p:attrNameLst>
                                          <p:attrName>style.visibility</p:attrName>
                                        </p:attrNameLst>
                                      </p:cBhvr>
                                      <p:to>
                                        <p:strVal val="visible"/>
                                      </p:to>
                                    </p:set>
                                    <p:animEffect transition="in" filter="wipe(right)">
                                      <p:cBhvr>
                                        <p:cTn id="39" dur="500"/>
                                        <p:tgtEl>
                                          <p:spTgt spid="45"/>
                                        </p:tgtEl>
                                      </p:cBhvr>
                                    </p:animEffect>
                                  </p:childTnLst>
                                </p:cTn>
                              </p:par>
                              <p:par>
                                <p:cTn id="40" presetID="53" presetClass="entr" presetSubtype="16" fill="hold" grpId="0" nodeType="withEffect">
                                  <p:stCondLst>
                                    <p:cond delay="1000"/>
                                  </p:stCondLst>
                                  <p:childTnLst>
                                    <p:set>
                                      <p:cBhvr>
                                        <p:cTn id="41" dur="1" fill="hold">
                                          <p:stCondLst>
                                            <p:cond delay="0"/>
                                          </p:stCondLst>
                                        </p:cTn>
                                        <p:tgtEl>
                                          <p:spTgt spid="38"/>
                                        </p:tgtEl>
                                        <p:attrNameLst>
                                          <p:attrName>style.visibility</p:attrName>
                                        </p:attrNameLst>
                                      </p:cBhvr>
                                      <p:to>
                                        <p:strVal val="visible"/>
                                      </p:to>
                                    </p:set>
                                    <p:anim calcmode="lin" valueType="num">
                                      <p:cBhvr>
                                        <p:cTn id="42" dur="500" fill="hold"/>
                                        <p:tgtEl>
                                          <p:spTgt spid="38"/>
                                        </p:tgtEl>
                                        <p:attrNameLst>
                                          <p:attrName>ppt_w</p:attrName>
                                        </p:attrNameLst>
                                      </p:cBhvr>
                                      <p:tavLst>
                                        <p:tav tm="0">
                                          <p:val>
                                            <p:fltVal val="0"/>
                                          </p:val>
                                        </p:tav>
                                        <p:tav tm="100000">
                                          <p:val>
                                            <p:strVal val="#ppt_w"/>
                                          </p:val>
                                        </p:tav>
                                      </p:tavLst>
                                    </p:anim>
                                    <p:anim calcmode="lin" valueType="num">
                                      <p:cBhvr>
                                        <p:cTn id="43" dur="500" fill="hold"/>
                                        <p:tgtEl>
                                          <p:spTgt spid="38"/>
                                        </p:tgtEl>
                                        <p:attrNameLst>
                                          <p:attrName>ppt_h</p:attrName>
                                        </p:attrNameLst>
                                      </p:cBhvr>
                                      <p:tavLst>
                                        <p:tav tm="0">
                                          <p:val>
                                            <p:fltVal val="0"/>
                                          </p:val>
                                        </p:tav>
                                        <p:tav tm="100000">
                                          <p:val>
                                            <p:strVal val="#ppt_h"/>
                                          </p:val>
                                        </p:tav>
                                      </p:tavLst>
                                    </p:anim>
                                    <p:animEffect transition="in" filter="fade">
                                      <p:cBhvr>
                                        <p:cTn id="44" dur="500"/>
                                        <p:tgtEl>
                                          <p:spTgt spid="38"/>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500"/>
                                        <p:tgtEl>
                                          <p:spTgt spid="39"/>
                                        </p:tgtEl>
                                      </p:cBhvr>
                                    </p:animEffect>
                                  </p:childTnLst>
                                </p:cTn>
                              </p:par>
                              <p:par>
                                <p:cTn id="48" presetID="2" presetClass="entr" presetSubtype="1" decel="100000" fill="hold" nodeType="withEffect">
                                  <p:stCondLst>
                                    <p:cond delay="100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ppt_x"/>
                                          </p:val>
                                        </p:tav>
                                        <p:tav tm="100000">
                                          <p:val>
                                            <p:strVal val="#ppt_x"/>
                                          </p:val>
                                        </p:tav>
                                      </p:tavLst>
                                    </p:anim>
                                    <p:anim calcmode="lin" valueType="num">
                                      <p:cBhvr additive="base">
                                        <p:cTn id="51" dur="500" fill="hold"/>
                                        <p:tgtEl>
                                          <p:spTgt spid="30"/>
                                        </p:tgtEl>
                                        <p:attrNameLst>
                                          <p:attrName>ppt_y</p:attrName>
                                        </p:attrNameLst>
                                      </p:cBhvr>
                                      <p:tavLst>
                                        <p:tav tm="0">
                                          <p:val>
                                            <p:strVal val="0-#ppt_h/2"/>
                                          </p:val>
                                        </p:tav>
                                        <p:tav tm="100000">
                                          <p:val>
                                            <p:strVal val="#ppt_y"/>
                                          </p:val>
                                        </p:tav>
                                      </p:tavLst>
                                    </p:anim>
                                  </p:childTnLst>
                                </p:cTn>
                              </p:par>
                              <p:par>
                                <p:cTn id="52" presetID="8" presetClass="emph" presetSubtype="0" repeatCount="indefinite" fill="hold" nodeType="withEffect">
                                  <p:stCondLst>
                                    <p:cond delay="1000"/>
                                  </p:stCondLst>
                                  <p:childTnLst>
                                    <p:animRot by="-43200000">
                                      <p:cBhvr>
                                        <p:cTn id="53" dur="3500" fill="hold"/>
                                        <p:tgtEl>
                                          <p:spTgt spid="30"/>
                                        </p:tgtEl>
                                        <p:attrNameLst>
                                          <p:attrName>r</p:attrName>
                                        </p:attrNameLst>
                                      </p:cBhvr>
                                    </p:animRot>
                                  </p:childTnLst>
                                </p:cTn>
                              </p:par>
                              <p:par>
                                <p:cTn id="54" presetID="22" presetClass="entr" presetSubtype="8" fill="hold" nodeType="withEffect">
                                  <p:stCondLst>
                                    <p:cond delay="1500"/>
                                  </p:stCondLst>
                                  <p:childTnLst>
                                    <p:set>
                                      <p:cBhvr>
                                        <p:cTn id="55" dur="1" fill="hold">
                                          <p:stCondLst>
                                            <p:cond delay="0"/>
                                          </p:stCondLst>
                                        </p:cTn>
                                        <p:tgtEl>
                                          <p:spTgt spid="47"/>
                                        </p:tgtEl>
                                        <p:attrNameLst>
                                          <p:attrName>style.visibility</p:attrName>
                                        </p:attrNameLst>
                                      </p:cBhvr>
                                      <p:to>
                                        <p:strVal val="visible"/>
                                      </p:to>
                                    </p:set>
                                    <p:animEffect transition="in" filter="wipe(left)">
                                      <p:cBhvr>
                                        <p:cTn id="56" dur="500"/>
                                        <p:tgtEl>
                                          <p:spTgt spid="47"/>
                                        </p:tgtEl>
                                      </p:cBhvr>
                                    </p:animEffect>
                                  </p:childTnLst>
                                </p:cTn>
                              </p:par>
                              <p:par>
                                <p:cTn id="57" presetID="53" presetClass="entr" presetSubtype="16" fill="hold" grpId="0" nodeType="withEffect">
                                  <p:stCondLst>
                                    <p:cond delay="1500"/>
                                  </p:stCondLst>
                                  <p:childTnLst>
                                    <p:set>
                                      <p:cBhvr>
                                        <p:cTn id="58" dur="1" fill="hold">
                                          <p:stCondLst>
                                            <p:cond delay="0"/>
                                          </p:stCondLst>
                                        </p:cTn>
                                        <p:tgtEl>
                                          <p:spTgt spid="40"/>
                                        </p:tgtEl>
                                        <p:attrNameLst>
                                          <p:attrName>style.visibility</p:attrName>
                                        </p:attrNameLst>
                                      </p:cBhvr>
                                      <p:to>
                                        <p:strVal val="visible"/>
                                      </p:to>
                                    </p:set>
                                    <p:anim calcmode="lin" valueType="num">
                                      <p:cBhvr>
                                        <p:cTn id="59" dur="500" fill="hold"/>
                                        <p:tgtEl>
                                          <p:spTgt spid="40"/>
                                        </p:tgtEl>
                                        <p:attrNameLst>
                                          <p:attrName>ppt_w</p:attrName>
                                        </p:attrNameLst>
                                      </p:cBhvr>
                                      <p:tavLst>
                                        <p:tav tm="0">
                                          <p:val>
                                            <p:fltVal val="0"/>
                                          </p:val>
                                        </p:tav>
                                        <p:tav tm="100000">
                                          <p:val>
                                            <p:strVal val="#ppt_w"/>
                                          </p:val>
                                        </p:tav>
                                      </p:tavLst>
                                    </p:anim>
                                    <p:anim calcmode="lin" valueType="num">
                                      <p:cBhvr>
                                        <p:cTn id="60" dur="500" fill="hold"/>
                                        <p:tgtEl>
                                          <p:spTgt spid="40"/>
                                        </p:tgtEl>
                                        <p:attrNameLst>
                                          <p:attrName>ppt_h</p:attrName>
                                        </p:attrNameLst>
                                      </p:cBhvr>
                                      <p:tavLst>
                                        <p:tav tm="0">
                                          <p:val>
                                            <p:fltVal val="0"/>
                                          </p:val>
                                        </p:tav>
                                        <p:tav tm="100000">
                                          <p:val>
                                            <p:strVal val="#ppt_h"/>
                                          </p:val>
                                        </p:tav>
                                      </p:tavLst>
                                    </p:anim>
                                    <p:animEffect transition="in" filter="fade">
                                      <p:cBhvr>
                                        <p:cTn id="61" dur="500"/>
                                        <p:tgtEl>
                                          <p:spTgt spid="40"/>
                                        </p:tgtEl>
                                      </p:cBhvr>
                                    </p:animEffect>
                                  </p:childTnLst>
                                </p:cTn>
                              </p:par>
                              <p:par>
                                <p:cTn id="62" presetID="10" presetClass="entr" presetSubtype="0" fill="hold" grpId="0" nodeType="withEffect">
                                  <p:stCondLst>
                                    <p:cond delay="100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500"/>
                                        <p:tgtEl>
                                          <p:spTgt spid="41"/>
                                        </p:tgtEl>
                                      </p:cBhvr>
                                    </p:animEffect>
                                  </p:childTnLst>
                                </p:cTn>
                              </p:par>
                              <p:par>
                                <p:cTn id="65" presetID="2" presetClass="entr" presetSubtype="1" decel="100000" fill="hold" nodeType="withEffect">
                                  <p:stCondLst>
                                    <p:cond delay="1500"/>
                                  </p:stCondLst>
                                  <p:childTnLst>
                                    <p:set>
                                      <p:cBhvr>
                                        <p:cTn id="66" dur="1" fill="hold">
                                          <p:stCondLst>
                                            <p:cond delay="0"/>
                                          </p:stCondLst>
                                        </p:cTn>
                                        <p:tgtEl>
                                          <p:spTgt spid="33"/>
                                        </p:tgtEl>
                                        <p:attrNameLst>
                                          <p:attrName>style.visibility</p:attrName>
                                        </p:attrNameLst>
                                      </p:cBhvr>
                                      <p:to>
                                        <p:strVal val="visible"/>
                                      </p:to>
                                    </p:set>
                                    <p:anim calcmode="lin" valueType="num">
                                      <p:cBhvr additive="base">
                                        <p:cTn id="67" dur="500" fill="hold"/>
                                        <p:tgtEl>
                                          <p:spTgt spid="33"/>
                                        </p:tgtEl>
                                        <p:attrNameLst>
                                          <p:attrName>ppt_x</p:attrName>
                                        </p:attrNameLst>
                                      </p:cBhvr>
                                      <p:tavLst>
                                        <p:tav tm="0">
                                          <p:val>
                                            <p:strVal val="#ppt_x"/>
                                          </p:val>
                                        </p:tav>
                                        <p:tav tm="100000">
                                          <p:val>
                                            <p:strVal val="#ppt_x"/>
                                          </p:val>
                                        </p:tav>
                                      </p:tavLst>
                                    </p:anim>
                                    <p:anim calcmode="lin" valueType="num">
                                      <p:cBhvr additive="base">
                                        <p:cTn id="68" dur="500" fill="hold"/>
                                        <p:tgtEl>
                                          <p:spTgt spid="33"/>
                                        </p:tgtEl>
                                        <p:attrNameLst>
                                          <p:attrName>ppt_y</p:attrName>
                                        </p:attrNameLst>
                                      </p:cBhvr>
                                      <p:tavLst>
                                        <p:tav tm="0">
                                          <p:val>
                                            <p:strVal val="0-#ppt_h/2"/>
                                          </p:val>
                                        </p:tav>
                                        <p:tav tm="100000">
                                          <p:val>
                                            <p:strVal val="#ppt_y"/>
                                          </p:val>
                                        </p:tav>
                                      </p:tavLst>
                                    </p:anim>
                                  </p:childTnLst>
                                </p:cTn>
                              </p:par>
                              <p:par>
                                <p:cTn id="69" presetID="8" presetClass="emph" presetSubtype="0" repeatCount="indefinite" fill="hold" nodeType="withEffect">
                                  <p:stCondLst>
                                    <p:cond delay="1500"/>
                                  </p:stCondLst>
                                  <p:childTnLst>
                                    <p:animRot by="43200000">
                                      <p:cBhvr>
                                        <p:cTn id="70" dur="3000" fill="hold"/>
                                        <p:tgtEl>
                                          <p:spTgt spid="33"/>
                                        </p:tgtEl>
                                        <p:attrNameLst>
                                          <p:attrName>r</p:attrName>
                                        </p:attrNameLst>
                                      </p:cBhvr>
                                    </p:animRot>
                                  </p:childTnLst>
                                </p:cTn>
                              </p:par>
                              <p:par>
                                <p:cTn id="71" presetID="22" presetClass="entr" presetSubtype="8" fill="hold" nodeType="withEffect">
                                  <p:stCondLst>
                                    <p:cond delay="2000"/>
                                  </p:stCondLst>
                                  <p:childTnLst>
                                    <p:set>
                                      <p:cBhvr>
                                        <p:cTn id="72" dur="1" fill="hold">
                                          <p:stCondLst>
                                            <p:cond delay="0"/>
                                          </p:stCondLst>
                                        </p:cTn>
                                        <p:tgtEl>
                                          <p:spTgt spid="46"/>
                                        </p:tgtEl>
                                        <p:attrNameLst>
                                          <p:attrName>style.visibility</p:attrName>
                                        </p:attrNameLst>
                                      </p:cBhvr>
                                      <p:to>
                                        <p:strVal val="visible"/>
                                      </p:to>
                                    </p:set>
                                    <p:animEffect transition="in" filter="wipe(left)">
                                      <p:cBhvr>
                                        <p:cTn id="73" dur="500"/>
                                        <p:tgtEl>
                                          <p:spTgt spid="46"/>
                                        </p:tgtEl>
                                      </p:cBhvr>
                                    </p:animEffect>
                                  </p:childTnLst>
                                </p:cTn>
                              </p:par>
                              <p:par>
                                <p:cTn id="74" presetID="53" presetClass="entr" presetSubtype="16" fill="hold" grpId="0" nodeType="withEffect">
                                  <p:stCondLst>
                                    <p:cond delay="2000"/>
                                  </p:stCondLst>
                                  <p:childTnLst>
                                    <p:set>
                                      <p:cBhvr>
                                        <p:cTn id="75" dur="1" fill="hold">
                                          <p:stCondLst>
                                            <p:cond delay="0"/>
                                          </p:stCondLst>
                                        </p:cTn>
                                        <p:tgtEl>
                                          <p:spTgt spid="42"/>
                                        </p:tgtEl>
                                        <p:attrNameLst>
                                          <p:attrName>style.visibility</p:attrName>
                                        </p:attrNameLst>
                                      </p:cBhvr>
                                      <p:to>
                                        <p:strVal val="visible"/>
                                      </p:to>
                                    </p:set>
                                    <p:anim calcmode="lin" valueType="num">
                                      <p:cBhvr>
                                        <p:cTn id="76" dur="500" fill="hold"/>
                                        <p:tgtEl>
                                          <p:spTgt spid="42"/>
                                        </p:tgtEl>
                                        <p:attrNameLst>
                                          <p:attrName>ppt_w</p:attrName>
                                        </p:attrNameLst>
                                      </p:cBhvr>
                                      <p:tavLst>
                                        <p:tav tm="0">
                                          <p:val>
                                            <p:fltVal val="0"/>
                                          </p:val>
                                        </p:tav>
                                        <p:tav tm="100000">
                                          <p:val>
                                            <p:strVal val="#ppt_w"/>
                                          </p:val>
                                        </p:tav>
                                      </p:tavLst>
                                    </p:anim>
                                    <p:anim calcmode="lin" valueType="num">
                                      <p:cBhvr>
                                        <p:cTn id="77" dur="500" fill="hold"/>
                                        <p:tgtEl>
                                          <p:spTgt spid="42"/>
                                        </p:tgtEl>
                                        <p:attrNameLst>
                                          <p:attrName>ppt_h</p:attrName>
                                        </p:attrNameLst>
                                      </p:cBhvr>
                                      <p:tavLst>
                                        <p:tav tm="0">
                                          <p:val>
                                            <p:fltVal val="0"/>
                                          </p:val>
                                        </p:tav>
                                        <p:tav tm="100000">
                                          <p:val>
                                            <p:strVal val="#ppt_h"/>
                                          </p:val>
                                        </p:tav>
                                      </p:tavLst>
                                    </p:anim>
                                    <p:animEffect transition="in" filter="fade">
                                      <p:cBhvr>
                                        <p:cTn id="78" dur="500"/>
                                        <p:tgtEl>
                                          <p:spTgt spid="42"/>
                                        </p:tgtEl>
                                      </p:cBhvr>
                                    </p:animEffect>
                                  </p:childTnLst>
                                </p:cTn>
                              </p:par>
                              <p:par>
                                <p:cTn id="79" presetID="10" presetClass="entr" presetSubtype="0" fill="hold" grpId="0" nodeType="withEffect">
                                  <p:stCondLst>
                                    <p:cond delay="1500"/>
                                  </p:stCondLst>
                                  <p:childTnLst>
                                    <p:set>
                                      <p:cBhvr>
                                        <p:cTn id="80" dur="1" fill="hold">
                                          <p:stCondLst>
                                            <p:cond delay="0"/>
                                          </p:stCondLst>
                                        </p:cTn>
                                        <p:tgtEl>
                                          <p:spTgt spid="43"/>
                                        </p:tgtEl>
                                        <p:attrNameLst>
                                          <p:attrName>style.visibility</p:attrName>
                                        </p:attrNameLst>
                                      </p:cBhvr>
                                      <p:to>
                                        <p:strVal val="visible"/>
                                      </p:to>
                                    </p:set>
                                    <p:animEffect transition="in" filter="fade">
                                      <p:cBhvr>
                                        <p:cTn id="8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6" grpId="0"/>
      <p:bldP spid="37" grpId="0"/>
      <p:bldP spid="38" grpId="0"/>
      <p:bldP spid="39" grpId="0"/>
      <p:bldP spid="40" grpId="0"/>
      <p:bldP spid="41" grpId="0"/>
      <p:bldP spid="42" grpId="0"/>
      <p:bldP spid="4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99843" y="44946"/>
            <a:ext cx="2215973"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投资收益分析</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TextBox 5"/>
          <p:cNvSpPr txBox="1"/>
          <p:nvPr/>
        </p:nvSpPr>
        <p:spPr>
          <a:xfrm>
            <a:off x="1177463" y="1275606"/>
            <a:ext cx="1723550" cy="30777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投资收益分析</a:t>
            </a:r>
            <a:endParaRPr kumimoji="0" lang="zh-CN" altLang="en-US" sz="2000" b="1"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endParaRPr>
          </a:p>
        </p:txBody>
      </p:sp>
      <p:sp>
        <p:nvSpPr>
          <p:cNvPr id="7" name="TextBox 6"/>
          <p:cNvSpPr txBox="1"/>
          <p:nvPr/>
        </p:nvSpPr>
        <p:spPr>
          <a:xfrm>
            <a:off x="1177463" y="1644938"/>
            <a:ext cx="2890481" cy="434478"/>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点击输入简要文字内容，文字内容需概括精炼，不用多余的文字修饰，言简意赅的说明该项内容。</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grpSp>
        <p:nvGrpSpPr>
          <p:cNvPr id="8" name="组合 7"/>
          <p:cNvGrpSpPr/>
          <p:nvPr/>
        </p:nvGrpSpPr>
        <p:grpSpPr>
          <a:xfrm>
            <a:off x="1042988" y="2284103"/>
            <a:ext cx="3503612" cy="1309688"/>
            <a:chOff x="1042988" y="2273002"/>
            <a:chExt cx="3503612" cy="1309688"/>
          </a:xfrm>
        </p:grpSpPr>
        <p:sp>
          <p:nvSpPr>
            <p:cNvPr id="9" name="Freeform 7"/>
            <p:cNvSpPr>
              <a:spLocks/>
            </p:cNvSpPr>
            <p:nvPr/>
          </p:nvSpPr>
          <p:spPr bwMode="auto">
            <a:xfrm>
              <a:off x="1042988" y="2273002"/>
              <a:ext cx="3503612" cy="1309688"/>
            </a:xfrm>
            <a:custGeom>
              <a:avLst/>
              <a:gdLst>
                <a:gd name="T0" fmla="*/ 987 w 9385"/>
                <a:gd name="T1" fmla="*/ 1974 h 3491"/>
                <a:gd name="T2" fmla="*/ 6935 w 9385"/>
                <a:gd name="T3" fmla="*/ 1974 h 3491"/>
                <a:gd name="T4" fmla="*/ 9212 w 9385"/>
                <a:gd name="T5" fmla="*/ 3194 h 3491"/>
                <a:gd name="T6" fmla="*/ 9385 w 9385"/>
                <a:gd name="T7" fmla="*/ 3491 h 3491"/>
                <a:gd name="T8" fmla="*/ 9385 w 9385"/>
                <a:gd name="T9" fmla="*/ 2623 h 3491"/>
                <a:gd name="T10" fmla="*/ 6386 w 9385"/>
                <a:gd name="T11" fmla="*/ 0 h 3491"/>
                <a:gd name="T12" fmla="*/ 987 w 9385"/>
                <a:gd name="T13" fmla="*/ 0 h 3491"/>
                <a:gd name="T14" fmla="*/ 0 w 9385"/>
                <a:gd name="T15" fmla="*/ 987 h 3491"/>
                <a:gd name="T16" fmla="*/ 0 w 9385"/>
                <a:gd name="T17" fmla="*/ 987 h 3491"/>
                <a:gd name="T18" fmla="*/ 987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987" y="1974"/>
                  </a:moveTo>
                  <a:lnTo>
                    <a:pt x="6935" y="1974"/>
                  </a:lnTo>
                  <a:cubicBezTo>
                    <a:pt x="8046" y="1974"/>
                    <a:pt x="8807" y="2498"/>
                    <a:pt x="9212" y="3194"/>
                  </a:cubicBezTo>
                  <a:lnTo>
                    <a:pt x="9385" y="3491"/>
                  </a:lnTo>
                  <a:lnTo>
                    <a:pt x="9385" y="2623"/>
                  </a:lnTo>
                  <a:cubicBezTo>
                    <a:pt x="9385" y="1089"/>
                    <a:pt x="8339" y="0"/>
                    <a:pt x="6386" y="0"/>
                  </a:cubicBezTo>
                  <a:lnTo>
                    <a:pt x="987" y="0"/>
                  </a:lnTo>
                  <a:cubicBezTo>
                    <a:pt x="444" y="0"/>
                    <a:pt x="0" y="444"/>
                    <a:pt x="0" y="987"/>
                  </a:cubicBezTo>
                  <a:lnTo>
                    <a:pt x="0" y="987"/>
                  </a:lnTo>
                  <a:cubicBezTo>
                    <a:pt x="0" y="1530"/>
                    <a:pt x="444" y="1974"/>
                    <a:pt x="987" y="197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TextBox 9"/>
            <p:cNvSpPr txBox="1"/>
            <p:nvPr/>
          </p:nvSpPr>
          <p:spPr>
            <a:xfrm>
              <a:off x="1749987" y="2455515"/>
              <a:ext cx="2088231" cy="400110"/>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点击输入简要文字内容，文字内容需概括精炼，不用多余的文字修饰。</a:t>
              </a:r>
              <a:endParaRPr kumimoji="0" lang="en-US" altLang="zh-CN" sz="10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p:txBody>
        </p:sp>
        <p:sp>
          <p:nvSpPr>
            <p:cNvPr id="11" name="矩形 10"/>
            <p:cNvSpPr/>
            <p:nvPr/>
          </p:nvSpPr>
          <p:spPr>
            <a:xfrm>
              <a:off x="1151814" y="2393960"/>
              <a:ext cx="627095" cy="52322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01</a:t>
              </a:r>
              <a:endParaRPr kumimoji="0" lang="zh-CN" altLang="en-US" sz="2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grpSp>
        <p:nvGrpSpPr>
          <p:cNvPr id="12" name="组合 11"/>
          <p:cNvGrpSpPr/>
          <p:nvPr/>
        </p:nvGrpSpPr>
        <p:grpSpPr>
          <a:xfrm>
            <a:off x="1042988" y="3342966"/>
            <a:ext cx="3503612" cy="1309688"/>
            <a:chOff x="1042988" y="3331865"/>
            <a:chExt cx="3503612" cy="1309688"/>
          </a:xfrm>
        </p:grpSpPr>
        <p:sp>
          <p:nvSpPr>
            <p:cNvPr id="13" name="Freeform 8"/>
            <p:cNvSpPr>
              <a:spLocks/>
            </p:cNvSpPr>
            <p:nvPr/>
          </p:nvSpPr>
          <p:spPr bwMode="auto">
            <a:xfrm>
              <a:off x="1042988" y="3331865"/>
              <a:ext cx="3503612" cy="1309688"/>
            </a:xfrm>
            <a:custGeom>
              <a:avLst/>
              <a:gdLst>
                <a:gd name="T0" fmla="*/ 987 w 9385"/>
                <a:gd name="T1" fmla="*/ 1973 h 3491"/>
                <a:gd name="T2" fmla="*/ 6935 w 9385"/>
                <a:gd name="T3" fmla="*/ 1973 h 3491"/>
                <a:gd name="T4" fmla="*/ 9212 w 9385"/>
                <a:gd name="T5" fmla="*/ 3193 h 3491"/>
                <a:gd name="T6" fmla="*/ 9385 w 9385"/>
                <a:gd name="T7" fmla="*/ 3491 h 3491"/>
                <a:gd name="T8" fmla="*/ 9385 w 9385"/>
                <a:gd name="T9" fmla="*/ 2623 h 3491"/>
                <a:gd name="T10" fmla="*/ 6386 w 9385"/>
                <a:gd name="T11" fmla="*/ 0 h 3491"/>
                <a:gd name="T12" fmla="*/ 987 w 9385"/>
                <a:gd name="T13" fmla="*/ 0 h 3491"/>
                <a:gd name="T14" fmla="*/ 0 w 9385"/>
                <a:gd name="T15" fmla="*/ 986 h 3491"/>
                <a:gd name="T16" fmla="*/ 0 w 9385"/>
                <a:gd name="T17" fmla="*/ 986 h 3491"/>
                <a:gd name="T18" fmla="*/ 987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987" y="1973"/>
                  </a:moveTo>
                  <a:lnTo>
                    <a:pt x="6935" y="1973"/>
                  </a:lnTo>
                  <a:cubicBezTo>
                    <a:pt x="8046" y="1973"/>
                    <a:pt x="8807" y="2497"/>
                    <a:pt x="9212" y="3193"/>
                  </a:cubicBezTo>
                  <a:lnTo>
                    <a:pt x="9385" y="3491"/>
                  </a:lnTo>
                  <a:lnTo>
                    <a:pt x="9385" y="2623"/>
                  </a:lnTo>
                  <a:cubicBezTo>
                    <a:pt x="9385" y="1089"/>
                    <a:pt x="8339" y="0"/>
                    <a:pt x="6386" y="0"/>
                  </a:cubicBezTo>
                  <a:lnTo>
                    <a:pt x="987" y="0"/>
                  </a:lnTo>
                  <a:cubicBezTo>
                    <a:pt x="444" y="0"/>
                    <a:pt x="0" y="444"/>
                    <a:pt x="0" y="986"/>
                  </a:cubicBezTo>
                  <a:lnTo>
                    <a:pt x="0" y="986"/>
                  </a:lnTo>
                  <a:cubicBezTo>
                    <a:pt x="0" y="1529"/>
                    <a:pt x="444" y="1973"/>
                    <a:pt x="987" y="1973"/>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TextBox 13"/>
            <p:cNvSpPr txBox="1"/>
            <p:nvPr/>
          </p:nvSpPr>
          <p:spPr>
            <a:xfrm>
              <a:off x="1750678" y="3522860"/>
              <a:ext cx="2088231" cy="400110"/>
            </a:xfrm>
            <a:prstGeom prst="rect">
              <a:avLst/>
            </a:prstGeom>
            <a:noFill/>
          </p:spPr>
          <p:txBody>
            <a:bodyPr wrap="square" rtlCol="0">
              <a:spAutoFit/>
            </a:bodyPr>
            <a:lstStyle>
              <a:defPPr>
                <a:defRPr lang="zh-CN"/>
              </a:defPPr>
              <a:lvl1pPr algn="just">
                <a:defRPr sz="900">
                  <a:solidFill>
                    <a:schemeClr val="bg1"/>
                  </a:solidFill>
                  <a:latin typeface="微软雅黑" pitchFamily="34" charset="-122"/>
                  <a:ea typeface="微软雅黑"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点击输入简要文字内容，文字内容需概括精炼，不用多余的文字修饰。</a:t>
              </a:r>
              <a:endParaRPr kumimoji="0" lang="en-US" altLang="zh-CN" sz="10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9" name="矩形 18"/>
            <p:cNvSpPr/>
            <p:nvPr/>
          </p:nvSpPr>
          <p:spPr>
            <a:xfrm>
              <a:off x="1151814" y="3445916"/>
              <a:ext cx="627095" cy="52322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02</a:t>
              </a:r>
              <a:endParaRPr kumimoji="0" lang="zh-CN" altLang="en-US" sz="2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grpSp>
        <p:nvGrpSpPr>
          <p:cNvPr id="20" name="组合 19"/>
          <p:cNvGrpSpPr/>
          <p:nvPr/>
        </p:nvGrpSpPr>
        <p:grpSpPr>
          <a:xfrm>
            <a:off x="4635500" y="1731653"/>
            <a:ext cx="3503612" cy="1309688"/>
            <a:chOff x="4635500" y="1720552"/>
            <a:chExt cx="3503612" cy="1309688"/>
          </a:xfrm>
        </p:grpSpPr>
        <p:sp>
          <p:nvSpPr>
            <p:cNvPr id="21" name="Freeform 5"/>
            <p:cNvSpPr>
              <a:spLocks/>
            </p:cNvSpPr>
            <p:nvPr/>
          </p:nvSpPr>
          <p:spPr bwMode="auto">
            <a:xfrm>
              <a:off x="4635500" y="1720552"/>
              <a:ext cx="3503612" cy="1309688"/>
            </a:xfrm>
            <a:custGeom>
              <a:avLst/>
              <a:gdLst>
                <a:gd name="T0" fmla="*/ 8398 w 9385"/>
                <a:gd name="T1" fmla="*/ 1974 h 3491"/>
                <a:gd name="T2" fmla="*/ 2450 w 9385"/>
                <a:gd name="T3" fmla="*/ 1974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4"/>
                  </a:moveTo>
                  <a:lnTo>
                    <a:pt x="2450" y="1974"/>
                  </a:lnTo>
                  <a:cubicBezTo>
                    <a:pt x="1339" y="1974"/>
                    <a:pt x="578" y="2498"/>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30"/>
                    <a:pt x="8941" y="1974"/>
                    <a:pt x="8398" y="1974"/>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TextBox 21"/>
            <p:cNvSpPr txBox="1"/>
            <p:nvPr/>
          </p:nvSpPr>
          <p:spPr>
            <a:xfrm>
              <a:off x="5780228" y="1889055"/>
              <a:ext cx="2088231" cy="400110"/>
            </a:xfrm>
            <a:prstGeom prst="rect">
              <a:avLst/>
            </a:prstGeom>
            <a:noFill/>
          </p:spPr>
          <p:txBody>
            <a:bodyPr wrap="square" rtlCol="0">
              <a:spAutoFit/>
            </a:bodyPr>
            <a:lstStyle>
              <a:defPPr>
                <a:defRPr lang="zh-CN"/>
              </a:defPPr>
              <a:lvl1pPr algn="just">
                <a:defRPr sz="900">
                  <a:solidFill>
                    <a:schemeClr val="bg1"/>
                  </a:solidFill>
                  <a:latin typeface="微软雅黑" pitchFamily="34" charset="-122"/>
                  <a:ea typeface="微软雅黑"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点击输入简要文字内容，文字内容需概括精炼，不用多余的文字修饰。</a:t>
              </a:r>
              <a:endParaRPr kumimoji="0" lang="en-US" altLang="zh-CN" sz="10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3" name="矩形 22"/>
            <p:cNvSpPr/>
            <p:nvPr/>
          </p:nvSpPr>
          <p:spPr>
            <a:xfrm>
              <a:off x="5159007" y="1828562"/>
              <a:ext cx="627095" cy="52322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03</a:t>
              </a:r>
              <a:endParaRPr kumimoji="0" lang="zh-CN" altLang="en-US" sz="2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grpSp>
        <p:nvGrpSpPr>
          <p:cNvPr id="24" name="组合 23"/>
          <p:cNvGrpSpPr/>
          <p:nvPr/>
        </p:nvGrpSpPr>
        <p:grpSpPr>
          <a:xfrm>
            <a:off x="4635500" y="2792103"/>
            <a:ext cx="3503612" cy="1309688"/>
            <a:chOff x="4635500" y="2781002"/>
            <a:chExt cx="3503612" cy="1309688"/>
          </a:xfrm>
        </p:grpSpPr>
        <p:sp>
          <p:nvSpPr>
            <p:cNvPr id="25" name="Freeform 6"/>
            <p:cNvSpPr>
              <a:spLocks/>
            </p:cNvSpPr>
            <p:nvPr/>
          </p:nvSpPr>
          <p:spPr bwMode="auto">
            <a:xfrm>
              <a:off x="4635500" y="2781002"/>
              <a:ext cx="3503612" cy="1309688"/>
            </a:xfrm>
            <a:custGeom>
              <a:avLst/>
              <a:gdLst>
                <a:gd name="T0" fmla="*/ 8398 w 9385"/>
                <a:gd name="T1" fmla="*/ 1973 h 3491"/>
                <a:gd name="T2" fmla="*/ 2450 w 9385"/>
                <a:gd name="T3" fmla="*/ 1973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3"/>
                  </a:moveTo>
                  <a:lnTo>
                    <a:pt x="2450" y="1973"/>
                  </a:lnTo>
                  <a:cubicBezTo>
                    <a:pt x="1339" y="1973"/>
                    <a:pt x="578" y="2497"/>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29"/>
                    <a:pt x="8941" y="1973"/>
                    <a:pt x="8398" y="1973"/>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TextBox 25"/>
            <p:cNvSpPr txBox="1"/>
            <p:nvPr/>
          </p:nvSpPr>
          <p:spPr>
            <a:xfrm>
              <a:off x="5780227" y="2969175"/>
              <a:ext cx="2088231" cy="400110"/>
            </a:xfrm>
            <a:prstGeom prst="rect">
              <a:avLst/>
            </a:prstGeom>
            <a:noFill/>
          </p:spPr>
          <p:txBody>
            <a:bodyPr wrap="square" rtlCol="0">
              <a:spAutoFit/>
            </a:bodyPr>
            <a:lstStyle>
              <a:defPPr>
                <a:defRPr lang="zh-CN"/>
              </a:defPPr>
              <a:lvl1pPr algn="just">
                <a:defRPr sz="900">
                  <a:solidFill>
                    <a:schemeClr val="bg1"/>
                  </a:solidFill>
                  <a:latin typeface="微软雅黑" pitchFamily="34" charset="-122"/>
                  <a:ea typeface="微软雅黑"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点击输入简要文字内容，文字内容需概括精炼，不用多余的文字修饰。</a:t>
              </a:r>
              <a:endParaRPr kumimoji="0" lang="en-US" altLang="zh-CN" sz="10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7" name="矩形 26"/>
            <p:cNvSpPr/>
            <p:nvPr/>
          </p:nvSpPr>
          <p:spPr>
            <a:xfrm>
              <a:off x="5159007" y="2899082"/>
              <a:ext cx="627095" cy="52322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04</a:t>
              </a:r>
              <a:endParaRPr kumimoji="0" lang="zh-CN" altLang="en-US" sz="2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4144885405"/>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par>
                          <p:cTn id="16" fill="hold">
                            <p:stCondLst>
                              <p:cond delay="1500"/>
                            </p:stCondLst>
                            <p:childTnLst>
                              <p:par>
                                <p:cTn id="17" presetID="2" presetClass="entr" presetSubtype="2"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2"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500"/>
                                        <p:tgtEl>
                                          <p:spTgt spid="8"/>
                                        </p:tgtEl>
                                      </p:cBhvr>
                                    </p:animEffect>
                                  </p:childTnLst>
                                </p:cTn>
                              </p:par>
                            </p:childTnLst>
                          </p:cTn>
                        </p:par>
                        <p:par>
                          <p:cTn id="25" fill="hold">
                            <p:stCondLst>
                              <p:cond delay="2500"/>
                            </p:stCondLst>
                            <p:childTnLst>
                              <p:par>
                                <p:cTn id="26" presetID="22" presetClass="entr" presetSubtype="2"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right)">
                                      <p:cBhvr>
                                        <p:cTn id="28" dur="500"/>
                                        <p:tgtEl>
                                          <p:spTgt spid="12"/>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755576" y="44946"/>
            <a:ext cx="2562222"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营业外支出净额</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 name="组合 5"/>
          <p:cNvGrpSpPr/>
          <p:nvPr/>
        </p:nvGrpSpPr>
        <p:grpSpPr>
          <a:xfrm>
            <a:off x="5136360" y="1299207"/>
            <a:ext cx="3142800" cy="3142800"/>
            <a:chOff x="5136360" y="1299207"/>
            <a:chExt cx="3142800" cy="3142800"/>
          </a:xfrm>
        </p:grpSpPr>
        <p:sp>
          <p:nvSpPr>
            <p:cNvPr id="7" name="Oval 18"/>
            <p:cNvSpPr/>
            <p:nvPr/>
          </p:nvSpPr>
          <p:spPr>
            <a:xfrm>
              <a:off x="5136360" y="1299207"/>
              <a:ext cx="3142800" cy="3142800"/>
            </a:xfrm>
            <a:prstGeom prst="ellipse">
              <a:avLst/>
            </a:prstGeom>
            <a:solidFill>
              <a:srgbClr val="C4C7CB"/>
            </a:solidFill>
            <a:ln w="76200" cap="flat" cmpd="sng" algn="ctr">
              <a:noFill/>
              <a:prstDash val="solid"/>
            </a:ln>
            <a:effectLst/>
          </p:spPr>
          <p:txBody>
            <a:bodyPr lIns="91424" tIns="45712" rIns="91424" bIns="45712"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Helvetica Light"/>
              </a:endParaRPr>
            </a:p>
          </p:txBody>
        </p:sp>
        <p:sp>
          <p:nvSpPr>
            <p:cNvPr id="8" name="TextBox 7"/>
            <p:cNvSpPr txBox="1"/>
            <p:nvPr/>
          </p:nvSpPr>
          <p:spPr>
            <a:xfrm>
              <a:off x="5734936" y="3170672"/>
              <a:ext cx="1938908" cy="609398"/>
            </a:xfrm>
            <a:prstGeom prst="rect">
              <a:avLst/>
            </a:prstGeom>
            <a:noFill/>
          </p:spPr>
          <p:txBody>
            <a:bodyPr wrap="square" lIns="0" tIns="0" rIns="0" bIns="0" rtlCol="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点击输入本栏的具体文字，简明扼要的说明分项内容，请根据您的具体内容酌情修改。</a:t>
              </a:r>
              <a:endParaRPr kumimoji="0" lang="en-US" altLang="zh-CN" sz="11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9" name="TextBox 8"/>
            <p:cNvSpPr txBox="1"/>
            <p:nvPr/>
          </p:nvSpPr>
          <p:spPr>
            <a:xfrm>
              <a:off x="6045545" y="2039519"/>
              <a:ext cx="1348126" cy="738664"/>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smtClean="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Roboto Regular"/>
                </a:rPr>
                <a:t>35W</a:t>
              </a:r>
              <a:endParaRPr kumimoji="0" lang="en-US" sz="48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Roboto Regular"/>
              </a:endParaRPr>
            </a:p>
          </p:txBody>
        </p:sp>
        <p:sp>
          <p:nvSpPr>
            <p:cNvPr id="10" name="TextBox 9"/>
            <p:cNvSpPr txBox="1"/>
            <p:nvPr/>
          </p:nvSpPr>
          <p:spPr>
            <a:xfrm>
              <a:off x="5987182" y="2810631"/>
              <a:ext cx="1384995" cy="276999"/>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a:t>
              </a:r>
              <a:r>
                <a:rPr kumimoji="0" lang="zh-CN" altLang="en-US" sz="1800" b="1" i="0" u="none" strike="noStrike" kern="0" cap="none" spc="0" normalizeH="0" baseline="0" noProof="0" dirty="0" smtClean="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标题</a:t>
              </a:r>
              <a:endParaRPr kumimoji="0" lang="zh-CN" altLang="en-US" sz="18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909267" y="1241284"/>
            <a:ext cx="2506980" cy="2506980"/>
            <a:chOff x="909267" y="1241284"/>
            <a:chExt cx="2506980" cy="2506980"/>
          </a:xfrm>
        </p:grpSpPr>
        <p:sp>
          <p:nvSpPr>
            <p:cNvPr id="12" name="Oval 16"/>
            <p:cNvSpPr/>
            <p:nvPr/>
          </p:nvSpPr>
          <p:spPr>
            <a:xfrm>
              <a:off x="909267" y="1241284"/>
              <a:ext cx="2506980" cy="2506980"/>
            </a:xfrm>
            <a:prstGeom prst="ellipse">
              <a:avLst/>
            </a:prstGeom>
            <a:solidFill>
              <a:srgbClr val="0070C0"/>
            </a:solidFill>
            <a:ln w="76200" cap="flat" cmpd="sng" algn="ctr">
              <a:noFill/>
              <a:prstDash val="solid"/>
            </a:ln>
            <a:effectLst/>
          </p:spPr>
          <p:txBody>
            <a:bodyPr lIns="91424" tIns="45712" rIns="91424" bIns="45712"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Helvetica Light"/>
              </a:endParaRPr>
            </a:p>
          </p:txBody>
        </p:sp>
        <p:sp>
          <p:nvSpPr>
            <p:cNvPr id="13" name="TextBox 12"/>
            <p:cNvSpPr txBox="1"/>
            <p:nvPr/>
          </p:nvSpPr>
          <p:spPr>
            <a:xfrm>
              <a:off x="1261338" y="2666615"/>
              <a:ext cx="1798494" cy="553998"/>
            </a:xfrm>
            <a:prstGeom prst="rect">
              <a:avLst/>
            </a:prstGeom>
            <a:noFill/>
          </p:spPr>
          <p:txBody>
            <a:bodyPr wrap="square" lIns="0" tIns="0" rIns="0" bIns="0" rtlCol="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点击输入本栏的具体文字，简明扼要的说明分项内容</a:t>
              </a:r>
              <a:r>
                <a:rPr kumimoji="0" lang="zh-CN" altLang="en-US" sz="10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，请</a:t>
              </a:r>
              <a:r>
                <a:rPr kumimoji="0" lang="zh-CN" altLang="en-US" sz="10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根据您的具体内容酌情修改。</a:t>
              </a:r>
              <a:endParaRPr kumimoji="0" lang="en-US" altLang="zh-CN" sz="10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4" name="TextBox 13"/>
            <p:cNvSpPr txBox="1"/>
            <p:nvPr/>
          </p:nvSpPr>
          <p:spPr>
            <a:xfrm>
              <a:off x="1319602" y="1617358"/>
              <a:ext cx="1708801" cy="738664"/>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Roboto Regular"/>
                </a:rPr>
                <a:t>300W</a:t>
              </a:r>
              <a:endParaRPr kumimoji="0" lang="en-US" sz="4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Roboto Regular"/>
              </a:endParaRPr>
            </a:p>
          </p:txBody>
        </p:sp>
        <p:sp>
          <p:nvSpPr>
            <p:cNvPr id="19" name="TextBox 18"/>
            <p:cNvSpPr txBox="1"/>
            <p:nvPr/>
          </p:nvSpPr>
          <p:spPr>
            <a:xfrm>
              <a:off x="1475656" y="2306575"/>
              <a:ext cx="1384995" cy="276999"/>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a:t>
              </a:r>
              <a:r>
                <a:rPr kumimoji="0" lang="zh-CN" altLang="en-US" sz="18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标题</a:t>
              </a:r>
              <a:endParaRPr kumimoji="0" lang="zh-CN" altLang="en-US" sz="1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2923938" y="2625442"/>
            <a:ext cx="2034540" cy="2034540"/>
            <a:chOff x="2923938" y="2625442"/>
            <a:chExt cx="2034540" cy="2034540"/>
          </a:xfrm>
        </p:grpSpPr>
        <p:sp>
          <p:nvSpPr>
            <p:cNvPr id="21" name="Oval 14"/>
            <p:cNvSpPr/>
            <p:nvPr/>
          </p:nvSpPr>
          <p:spPr>
            <a:xfrm>
              <a:off x="2923938" y="2625442"/>
              <a:ext cx="2034540" cy="2034540"/>
            </a:xfrm>
            <a:prstGeom prst="ellipse">
              <a:avLst/>
            </a:prstGeom>
            <a:solidFill>
              <a:srgbClr val="C4C7CB"/>
            </a:solidFill>
            <a:ln w="76200" cap="flat" cmpd="sng" algn="ctr">
              <a:noFill/>
              <a:prstDash val="solid"/>
            </a:ln>
            <a:effectLst/>
          </p:spPr>
          <p:txBody>
            <a:bodyPr lIns="91424" tIns="45712" rIns="91424" bIns="45712"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Helvetica Light"/>
              </a:endParaRPr>
            </a:p>
          </p:txBody>
        </p:sp>
        <p:sp>
          <p:nvSpPr>
            <p:cNvPr id="22" name="TextBox 21"/>
            <p:cNvSpPr txBox="1"/>
            <p:nvPr/>
          </p:nvSpPr>
          <p:spPr>
            <a:xfrm>
              <a:off x="3256432" y="3700222"/>
              <a:ext cx="1400331" cy="443198"/>
            </a:xfrm>
            <a:prstGeom prst="rect">
              <a:avLst/>
            </a:prstGeom>
            <a:noFill/>
          </p:spPr>
          <p:txBody>
            <a:bodyPr wrap="square" lIns="0" tIns="0" rIns="0" bIns="0" rtlCol="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点击输入本栏的具体文字，简明扼要的说明分项内容，请根据您的具体内容酌情修改。</a:t>
              </a:r>
              <a:endParaRPr kumimoji="0" lang="en-US" altLang="zh-CN" sz="8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23" name="TextBox 22"/>
            <p:cNvSpPr txBox="1"/>
            <p:nvPr/>
          </p:nvSpPr>
          <p:spPr>
            <a:xfrm>
              <a:off x="3502785" y="2957625"/>
              <a:ext cx="899285" cy="492443"/>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Roboto Regular"/>
                </a:rPr>
                <a:t>20W</a:t>
              </a:r>
              <a:endParaRPr kumimoji="0" lang="en-US" sz="3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Roboto Regular"/>
              </a:endParaRPr>
            </a:p>
          </p:txBody>
        </p:sp>
        <p:sp>
          <p:nvSpPr>
            <p:cNvPr id="24" name="TextBox 23"/>
            <p:cNvSpPr txBox="1"/>
            <p:nvPr/>
          </p:nvSpPr>
          <p:spPr>
            <a:xfrm>
              <a:off x="3563888" y="3499899"/>
              <a:ext cx="769441" cy="153888"/>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a:t>
              </a:r>
              <a:r>
                <a:rPr kumimoji="0" lang="zh-CN" altLang="en-US" sz="1000" b="1" i="0" u="none" strike="noStrike" kern="0" cap="none" spc="0" normalizeH="0" baseline="0" noProof="0" dirty="0" smtClean="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标题</a:t>
              </a:r>
              <a:endParaRPr kumimoji="0" lang="zh-CN" altLang="en-US" sz="10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3743074" y="1151562"/>
            <a:ext cx="1663582" cy="1663582"/>
            <a:chOff x="3743074" y="1151562"/>
            <a:chExt cx="1663582" cy="1663582"/>
          </a:xfrm>
        </p:grpSpPr>
        <p:sp>
          <p:nvSpPr>
            <p:cNvPr id="26" name="Oval 17"/>
            <p:cNvSpPr/>
            <p:nvPr/>
          </p:nvSpPr>
          <p:spPr>
            <a:xfrm>
              <a:off x="3743074" y="1151562"/>
              <a:ext cx="1663582" cy="1663582"/>
            </a:xfrm>
            <a:prstGeom prst="ellipse">
              <a:avLst/>
            </a:prstGeom>
            <a:solidFill>
              <a:srgbClr val="0070C0"/>
            </a:solidFill>
            <a:ln w="76200" cap="flat" cmpd="sng" algn="ctr">
              <a:noFill/>
              <a:prstDash val="solid"/>
            </a:ln>
            <a:effectLst/>
          </p:spPr>
          <p:txBody>
            <a:bodyPr lIns="91424" tIns="45712" rIns="91424" bIns="45712"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Helvetica Light"/>
              </a:endParaRPr>
            </a:p>
          </p:txBody>
        </p:sp>
        <p:sp>
          <p:nvSpPr>
            <p:cNvPr id="27" name="TextBox 26"/>
            <p:cNvSpPr txBox="1"/>
            <p:nvPr/>
          </p:nvSpPr>
          <p:spPr>
            <a:xfrm>
              <a:off x="3889740" y="2007393"/>
              <a:ext cx="1330331" cy="443198"/>
            </a:xfrm>
            <a:prstGeom prst="rect">
              <a:avLst/>
            </a:prstGeom>
            <a:noFill/>
          </p:spPr>
          <p:txBody>
            <a:bodyPr wrap="square" lIns="0" tIns="0" rIns="0" bIns="0" rtlCol="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点击输入本栏的具体文字，简明扼要的说明分项内容，请根据您的具体内容酌情修改。</a:t>
              </a:r>
              <a:endParaRPr kumimoji="0" lang="en-US" altLang="zh-CN"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8" name="TextBox 27"/>
            <p:cNvSpPr txBox="1"/>
            <p:nvPr/>
          </p:nvSpPr>
          <p:spPr>
            <a:xfrm>
              <a:off x="4015868" y="1314546"/>
              <a:ext cx="1139736" cy="492443"/>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Roboto Regular"/>
                </a:rPr>
                <a:t>200W</a:t>
              </a:r>
              <a:endParaRPr kumimoji="0" lang="en-US" sz="3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Roboto Regular"/>
              </a:endParaRPr>
            </a:p>
          </p:txBody>
        </p:sp>
        <p:sp>
          <p:nvSpPr>
            <p:cNvPr id="29" name="TextBox 28"/>
            <p:cNvSpPr txBox="1"/>
            <p:nvPr/>
          </p:nvSpPr>
          <p:spPr>
            <a:xfrm>
              <a:off x="4203355" y="1802519"/>
              <a:ext cx="769441" cy="153888"/>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a:t>
              </a:r>
              <a:r>
                <a:rPr kumimoji="0" lang="zh-CN" altLang="en-US" sz="10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标题</a:t>
              </a:r>
              <a:endParaRPr kumimoji="0" lang="zh-CN" altLang="en-US" sz="10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144885405"/>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Effect transition="in" filter="fade">
                                      <p:cBhvr>
                                        <p:cTn id="30" dur="500"/>
                                        <p:tgtEl>
                                          <p:spTgt spid="25"/>
                                        </p:tgtEl>
                                      </p:cBhvr>
                                    </p:animEffect>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animEffect transition="in" filter="fade">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83568" y="44946"/>
            <a:ext cx="2215973"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利润总额分析</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6" name="Chart 53"/>
          <p:cNvGraphicFramePr/>
          <p:nvPr>
            <p:extLst>
              <p:ext uri="{D42A27DB-BD31-4B8C-83A1-F6EECF244321}">
                <p14:modId xmlns:p14="http://schemas.microsoft.com/office/powerpoint/2010/main" val="105665630"/>
              </p:ext>
            </p:extLst>
          </p:nvPr>
        </p:nvGraphicFramePr>
        <p:xfrm>
          <a:off x="1134000" y="1140114"/>
          <a:ext cx="6912476" cy="3246116"/>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9"/>
          <p:cNvGrpSpPr/>
          <p:nvPr/>
        </p:nvGrpSpPr>
        <p:grpSpPr>
          <a:xfrm>
            <a:off x="1862004" y="2141633"/>
            <a:ext cx="408943" cy="419089"/>
            <a:chOff x="4059092" y="1752952"/>
            <a:chExt cx="585787" cy="600321"/>
          </a:xfrm>
          <a:solidFill>
            <a:srgbClr val="00B0F0"/>
          </a:solidFill>
        </p:grpSpPr>
        <p:sp>
          <p:nvSpPr>
            <p:cNvPr id="8" name="Rectangle 8"/>
            <p:cNvSpPr/>
            <p:nvPr/>
          </p:nvSpPr>
          <p:spPr>
            <a:xfrm rot="2700000">
              <a:off x="4242258" y="2133817"/>
              <a:ext cx="219456" cy="219456"/>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9" name="Oval 65"/>
            <p:cNvSpPr/>
            <p:nvPr/>
          </p:nvSpPr>
          <p:spPr>
            <a:xfrm>
              <a:off x="4059092" y="1752952"/>
              <a:ext cx="585787" cy="58578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a:t>
              </a:r>
              <a:endParaRPr kumimoji="0" lang="en-US"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grpSp>
        <p:nvGrpSpPr>
          <p:cNvPr id="10" name="Group 75"/>
          <p:cNvGrpSpPr/>
          <p:nvPr/>
        </p:nvGrpSpPr>
        <p:grpSpPr>
          <a:xfrm>
            <a:off x="4489863" y="1547745"/>
            <a:ext cx="408943" cy="419089"/>
            <a:chOff x="4059092" y="1752952"/>
            <a:chExt cx="585787" cy="600321"/>
          </a:xfrm>
          <a:solidFill>
            <a:schemeClr val="tx1">
              <a:lumMod val="50000"/>
              <a:lumOff val="50000"/>
            </a:schemeClr>
          </a:solidFill>
        </p:grpSpPr>
        <p:sp>
          <p:nvSpPr>
            <p:cNvPr id="11" name="Rectangle 76"/>
            <p:cNvSpPr/>
            <p:nvPr/>
          </p:nvSpPr>
          <p:spPr>
            <a:xfrm rot="2700000">
              <a:off x="4242258" y="2133817"/>
              <a:ext cx="219456" cy="219456"/>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2" name="Oval 77"/>
            <p:cNvSpPr/>
            <p:nvPr/>
          </p:nvSpPr>
          <p:spPr>
            <a:xfrm>
              <a:off x="4059092" y="1752952"/>
              <a:ext cx="585787" cy="58578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a:t>
              </a:r>
              <a:endParaRPr kumimoji="0" lang="en-US"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grpSp>
        <p:nvGrpSpPr>
          <p:cNvPr id="13" name="Group 78"/>
          <p:cNvGrpSpPr/>
          <p:nvPr/>
        </p:nvGrpSpPr>
        <p:grpSpPr>
          <a:xfrm>
            <a:off x="7117248" y="915566"/>
            <a:ext cx="408943" cy="419089"/>
            <a:chOff x="4059092" y="1752952"/>
            <a:chExt cx="585787" cy="600321"/>
          </a:xfrm>
          <a:solidFill>
            <a:srgbClr val="0070C0"/>
          </a:solidFill>
        </p:grpSpPr>
        <p:sp>
          <p:nvSpPr>
            <p:cNvPr id="14" name="Rectangle 79"/>
            <p:cNvSpPr/>
            <p:nvPr/>
          </p:nvSpPr>
          <p:spPr>
            <a:xfrm rot="2700000">
              <a:off x="4242258" y="2133817"/>
              <a:ext cx="219456" cy="219456"/>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9" name="Oval 80"/>
            <p:cNvSpPr/>
            <p:nvPr/>
          </p:nvSpPr>
          <p:spPr>
            <a:xfrm>
              <a:off x="4059092" y="1752952"/>
              <a:ext cx="585787" cy="58578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a:t>
              </a:r>
            </a:p>
          </p:txBody>
        </p:sp>
      </p:grpSp>
      <p:sp>
        <p:nvSpPr>
          <p:cNvPr id="20" name="Oval 81"/>
          <p:cNvSpPr/>
          <p:nvPr/>
        </p:nvSpPr>
        <p:spPr>
          <a:xfrm flipH="1">
            <a:off x="1115420" y="4001618"/>
            <a:ext cx="408943" cy="408943"/>
          </a:xfrm>
          <a:prstGeom prst="ellipse">
            <a:avLst/>
          </a:prstGeom>
          <a:solidFill>
            <a:srgbClr val="0070C0"/>
          </a:solidFill>
          <a:ln w="1270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a:t>
            </a:r>
          </a:p>
        </p:txBody>
      </p:sp>
      <p:sp>
        <p:nvSpPr>
          <p:cNvPr id="21" name="Text Placeholder 32"/>
          <p:cNvSpPr txBox="1">
            <a:spLocks/>
          </p:cNvSpPr>
          <p:nvPr/>
        </p:nvSpPr>
        <p:spPr>
          <a:xfrm>
            <a:off x="4120339" y="4177383"/>
            <a:ext cx="1531781" cy="51230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lgn="just" defTabSz="1038821">
              <a:lnSpc>
                <a:spcPct val="100000"/>
              </a:lnSpc>
              <a:spcBef>
                <a:spcPct val="20000"/>
              </a:spcBef>
              <a:buNone/>
              <a:defRPr/>
            </a:pPr>
            <a:r>
              <a:rPr lang="zh-CN" altLang="en-US" sz="900" dirty="0">
                <a:solidFill>
                  <a:prstClr val="black">
                    <a:lumMod val="65000"/>
                    <a:lumOff val="35000"/>
                  </a:prstClr>
                </a:solidFill>
                <a:latin typeface="微软雅黑" pitchFamily="34" charset="-122"/>
                <a:ea typeface="微软雅黑" pitchFamily="34" charset="-122"/>
              </a:rPr>
              <a:t>点击输入本栏的具体文字，简明扼要的说明分项内容，请根据您的具体内容酌情修改。</a:t>
            </a:r>
            <a:endParaRPr lang="en-US" altLang="zh-CN" sz="900" dirty="0">
              <a:solidFill>
                <a:prstClr val="black">
                  <a:lumMod val="65000"/>
                  <a:lumOff val="35000"/>
                </a:prstClr>
              </a:solidFill>
              <a:latin typeface="微软雅黑" pitchFamily="34" charset="-122"/>
              <a:ea typeface="微软雅黑" pitchFamily="34" charset="-122"/>
            </a:endParaRPr>
          </a:p>
        </p:txBody>
      </p:sp>
      <p:sp>
        <p:nvSpPr>
          <p:cNvPr id="22" name="Text Placeholder 33"/>
          <p:cNvSpPr txBox="1">
            <a:spLocks/>
          </p:cNvSpPr>
          <p:nvPr/>
        </p:nvSpPr>
        <p:spPr>
          <a:xfrm>
            <a:off x="4109254" y="3962638"/>
            <a:ext cx="1424075" cy="19545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b="1" dirty="0" smtClean="0">
                <a:solidFill>
                  <a:schemeClr val="tx1">
                    <a:lumMod val="50000"/>
                    <a:lumOff val="50000"/>
                  </a:schemeClr>
                </a:solidFill>
                <a:latin typeface="微软雅黑" pitchFamily="34" charset="-122"/>
                <a:ea typeface="微软雅黑" pitchFamily="34" charset="-122"/>
              </a:rPr>
              <a:t>某</a:t>
            </a:r>
            <a:r>
              <a:rPr lang="zh-CN" altLang="en-US" sz="1000" b="1" dirty="0">
                <a:solidFill>
                  <a:schemeClr val="tx1">
                    <a:lumMod val="50000"/>
                    <a:lumOff val="50000"/>
                  </a:schemeClr>
                </a:solidFill>
                <a:latin typeface="微软雅黑" pitchFamily="34" charset="-122"/>
                <a:ea typeface="微软雅黑" pitchFamily="34" charset="-122"/>
              </a:rPr>
              <a:t>项目利润总额</a:t>
            </a:r>
          </a:p>
          <a:p>
            <a:pPr marL="0" indent="0">
              <a:lnSpc>
                <a:spcPct val="125000"/>
              </a:lnSpc>
              <a:spcBef>
                <a:spcPts val="0"/>
              </a:spcBef>
              <a:buNone/>
            </a:pPr>
            <a:endParaRPr lang="en-AU" sz="1000" b="1" dirty="0">
              <a:solidFill>
                <a:schemeClr val="tx1">
                  <a:lumMod val="50000"/>
                  <a:lumOff val="50000"/>
                </a:schemeClr>
              </a:solidFill>
              <a:latin typeface="微软雅黑" pitchFamily="34" charset="-122"/>
              <a:ea typeface="微软雅黑" pitchFamily="34" charset="-122"/>
            </a:endParaRPr>
          </a:p>
        </p:txBody>
      </p:sp>
      <p:sp>
        <p:nvSpPr>
          <p:cNvPr id="23" name="Text Placeholder 32"/>
          <p:cNvSpPr txBox="1">
            <a:spLocks/>
          </p:cNvSpPr>
          <p:nvPr/>
        </p:nvSpPr>
        <p:spPr>
          <a:xfrm>
            <a:off x="1643540" y="4177382"/>
            <a:ext cx="1560308" cy="51230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lgn="just" defTabSz="1038821">
              <a:lnSpc>
                <a:spcPct val="100000"/>
              </a:lnSpc>
              <a:spcBef>
                <a:spcPct val="20000"/>
              </a:spcBef>
              <a:buNone/>
              <a:defRPr/>
            </a:pPr>
            <a:r>
              <a:rPr lang="zh-CN" altLang="en-US" sz="900" dirty="0">
                <a:solidFill>
                  <a:schemeClr val="tx1">
                    <a:lumMod val="65000"/>
                    <a:lumOff val="3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24" name="Text Placeholder 33"/>
          <p:cNvSpPr txBox="1">
            <a:spLocks/>
          </p:cNvSpPr>
          <p:nvPr/>
        </p:nvSpPr>
        <p:spPr>
          <a:xfrm>
            <a:off x="1632456" y="3962638"/>
            <a:ext cx="1424075" cy="19545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b="1" dirty="0" smtClean="0">
                <a:solidFill>
                  <a:srgbClr val="0070C0"/>
                </a:solidFill>
                <a:latin typeface="微软雅黑" pitchFamily="34" charset="-122"/>
                <a:ea typeface="微软雅黑" pitchFamily="34" charset="-122"/>
              </a:rPr>
              <a:t>某项目利润总额</a:t>
            </a:r>
            <a:endParaRPr lang="en-AU" sz="1000" b="1" dirty="0">
              <a:solidFill>
                <a:srgbClr val="0070C0"/>
              </a:solidFill>
              <a:latin typeface="微软雅黑" pitchFamily="34" charset="-122"/>
              <a:ea typeface="微软雅黑" pitchFamily="34" charset="-122"/>
            </a:endParaRPr>
          </a:p>
        </p:txBody>
      </p:sp>
      <p:sp>
        <p:nvSpPr>
          <p:cNvPr id="25" name="Text Placeholder 32"/>
          <p:cNvSpPr txBox="1">
            <a:spLocks/>
          </p:cNvSpPr>
          <p:nvPr/>
        </p:nvSpPr>
        <p:spPr>
          <a:xfrm>
            <a:off x="6615248" y="4177383"/>
            <a:ext cx="1557152" cy="51230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lgn="just" defTabSz="1038821">
              <a:lnSpc>
                <a:spcPct val="100000"/>
              </a:lnSpc>
              <a:spcBef>
                <a:spcPct val="20000"/>
              </a:spcBef>
              <a:buNone/>
              <a:defRPr/>
            </a:pPr>
            <a:r>
              <a:rPr lang="zh-CN" altLang="en-US" sz="900" dirty="0">
                <a:solidFill>
                  <a:prstClr val="black">
                    <a:lumMod val="65000"/>
                    <a:lumOff val="35000"/>
                  </a:prstClr>
                </a:solidFill>
                <a:latin typeface="微软雅黑" pitchFamily="34" charset="-122"/>
                <a:ea typeface="微软雅黑" pitchFamily="34" charset="-122"/>
              </a:rPr>
              <a:t>点击输入本栏的具体文字，简明扼要的说明分项内容，请根据您的具体内容酌情修改。</a:t>
            </a:r>
            <a:endParaRPr lang="en-US" altLang="zh-CN" sz="900" dirty="0">
              <a:solidFill>
                <a:prstClr val="black">
                  <a:lumMod val="65000"/>
                  <a:lumOff val="35000"/>
                </a:prstClr>
              </a:solidFill>
              <a:latin typeface="微软雅黑" pitchFamily="34" charset="-122"/>
              <a:ea typeface="微软雅黑" pitchFamily="34" charset="-122"/>
            </a:endParaRPr>
          </a:p>
        </p:txBody>
      </p:sp>
      <p:sp>
        <p:nvSpPr>
          <p:cNvPr id="26" name="Text Placeholder 33"/>
          <p:cNvSpPr txBox="1">
            <a:spLocks/>
          </p:cNvSpPr>
          <p:nvPr/>
        </p:nvSpPr>
        <p:spPr>
          <a:xfrm>
            <a:off x="6604162" y="3962638"/>
            <a:ext cx="1424075" cy="19545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b="1" dirty="0" smtClean="0">
                <a:solidFill>
                  <a:srgbClr val="00B0F0"/>
                </a:solidFill>
                <a:latin typeface="微软雅黑" pitchFamily="34" charset="-122"/>
                <a:ea typeface="微软雅黑" pitchFamily="34" charset="-122"/>
              </a:rPr>
              <a:t>某</a:t>
            </a:r>
            <a:r>
              <a:rPr lang="zh-CN" altLang="en-US" sz="1000" b="1" dirty="0">
                <a:solidFill>
                  <a:srgbClr val="00B0F0"/>
                </a:solidFill>
                <a:latin typeface="微软雅黑" pitchFamily="34" charset="-122"/>
                <a:ea typeface="微软雅黑" pitchFamily="34" charset="-122"/>
              </a:rPr>
              <a:t>项目利润总额</a:t>
            </a:r>
          </a:p>
          <a:p>
            <a:pPr marL="0" indent="0">
              <a:lnSpc>
                <a:spcPct val="125000"/>
              </a:lnSpc>
              <a:spcBef>
                <a:spcPts val="0"/>
              </a:spcBef>
              <a:buNone/>
            </a:pPr>
            <a:endParaRPr lang="en-AU" sz="1000" b="1" dirty="0">
              <a:solidFill>
                <a:srgbClr val="00B0F0"/>
              </a:solidFill>
              <a:latin typeface="微软雅黑" pitchFamily="34" charset="-122"/>
              <a:ea typeface="微软雅黑" pitchFamily="34" charset="-122"/>
            </a:endParaRPr>
          </a:p>
        </p:txBody>
      </p:sp>
      <p:sp>
        <p:nvSpPr>
          <p:cNvPr id="27" name="Oval 88"/>
          <p:cNvSpPr/>
          <p:nvPr/>
        </p:nvSpPr>
        <p:spPr>
          <a:xfrm flipH="1">
            <a:off x="3588869" y="4001618"/>
            <a:ext cx="408943" cy="408943"/>
          </a:xfrm>
          <a:prstGeom prst="ellipse">
            <a:avLst/>
          </a:prstGeom>
          <a:solidFill>
            <a:schemeClr val="tx1">
              <a:lumMod val="50000"/>
              <a:lumOff val="50000"/>
            </a:schemeClr>
          </a:solidFill>
          <a:ln w="1270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a:t>
            </a:r>
            <a:endParaRPr kumimoji="0" lang="en-US"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8" name="Oval 89"/>
          <p:cNvSpPr/>
          <p:nvPr/>
        </p:nvSpPr>
        <p:spPr>
          <a:xfrm flipH="1">
            <a:off x="6088000" y="4013097"/>
            <a:ext cx="408943" cy="408943"/>
          </a:xfrm>
          <a:prstGeom prst="ellipse">
            <a:avLst/>
          </a:prstGeom>
          <a:solidFill>
            <a:srgbClr val="00B0F0"/>
          </a:solidFill>
          <a:ln w="1270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a:t>
            </a:r>
          </a:p>
        </p:txBody>
      </p:sp>
    </p:spTree>
    <p:extLst>
      <p:ext uri="{BB962C8B-B14F-4D97-AF65-F5344CB8AC3E}">
        <p14:creationId xmlns:p14="http://schemas.microsoft.com/office/powerpoint/2010/main" val="1474926093"/>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17" dur="500"/>
                                        <p:tgtEl>
                                          <p:spTgt spid="6">
                                            <p:graphicEl>
                                              <a:chart seriesIdx="-3" categoryIdx="-3" bldStep="gridLegen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left)">
                                      <p:cBhvr>
                                        <p:cTn id="22" dur="500"/>
                                        <p:tgtEl>
                                          <p:spTgt spid="6">
                                            <p:graphicEl>
                                              <a:chart seriesIdx="0"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left)">
                                      <p:cBhvr>
                                        <p:cTn id="27" dur="500"/>
                                        <p:tgtEl>
                                          <p:spTgt spid="6">
                                            <p:graphicEl>
                                              <a:chart seriesIdx="1"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left)">
                                      <p:cBhvr>
                                        <p:cTn id="32" dur="500"/>
                                        <p:tgtEl>
                                          <p:spTgt spid="6">
                                            <p:graphicEl>
                                              <a:chart seriesIdx="2"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randombar(horizontal)">
                                      <p:cBhvr>
                                        <p:cTn id="52" dur="500"/>
                                        <p:tgtEl>
                                          <p:spTgt spid="24"/>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randombar(horizontal)">
                                      <p:cBhvr>
                                        <p:cTn id="55" dur="500"/>
                                        <p:tgtEl>
                                          <p:spTgt spid="20"/>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randombar(horizontal)">
                                      <p:cBhvr>
                                        <p:cTn id="58" dur="500"/>
                                        <p:tgtEl>
                                          <p:spTgt spid="23"/>
                                        </p:tgtEl>
                                      </p:cBhvr>
                                    </p:animEffec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randombar(horizontal)">
                                      <p:cBhvr>
                                        <p:cTn id="63" dur="500"/>
                                        <p:tgtEl>
                                          <p:spTgt spid="27"/>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randombar(horizontal)">
                                      <p:cBhvr>
                                        <p:cTn id="66" dur="500"/>
                                        <p:tgtEl>
                                          <p:spTgt spid="21"/>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randombar(horizontal)">
                                      <p:cBhvr>
                                        <p:cTn id="69" dur="500"/>
                                        <p:tgtEl>
                                          <p:spTgt spid="22"/>
                                        </p:tgtEl>
                                      </p:cBhvr>
                                    </p:animEffect>
                                  </p:childTnLst>
                                </p:cTn>
                              </p:par>
                            </p:childTnLst>
                          </p:cTn>
                        </p:par>
                      </p:childTnLst>
                    </p:cTn>
                  </p:par>
                  <p:par>
                    <p:cTn id="70" fill="hold">
                      <p:stCondLst>
                        <p:cond delay="indefinite"/>
                      </p:stCondLst>
                      <p:childTnLst>
                        <p:par>
                          <p:cTn id="71" fill="hold">
                            <p:stCondLst>
                              <p:cond delay="0"/>
                            </p:stCondLst>
                            <p:childTnLst>
                              <p:par>
                                <p:cTn id="72" presetID="14" presetClass="entr" presetSubtype="10" fill="hold" grpId="0" nodeType="click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randombar(horizontal)">
                                      <p:cBhvr>
                                        <p:cTn id="74" dur="500"/>
                                        <p:tgtEl>
                                          <p:spTgt spid="28"/>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randombar(horizontal)">
                                      <p:cBhvr>
                                        <p:cTn id="77" dur="500"/>
                                        <p:tgtEl>
                                          <p:spTgt spid="25"/>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randombar(horizontal)">
                                      <p:cBhvr>
                                        <p:cTn id="8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Graphic spid="6" grpId="0">
        <p:bldSub>
          <a:bldChart bld="series"/>
        </p:bldSub>
      </p:bldGraphic>
      <p:bldP spid="20" grpId="0" animBg="1"/>
      <p:bldP spid="21" grpId="0"/>
      <p:bldP spid="22" grpId="0"/>
      <p:bldP spid="23" grpId="0"/>
      <p:bldP spid="24" grpId="0"/>
      <p:bldP spid="25" grpId="0"/>
      <p:bldP spid="26" grpId="0"/>
      <p:bldP spid="27" grpId="0" animBg="1"/>
      <p:bldP spid="2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83568" y="44946"/>
            <a:ext cx="2215973"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利润总额分析</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9" name="Freeform 6"/>
          <p:cNvSpPr>
            <a:spLocks/>
          </p:cNvSpPr>
          <p:nvPr/>
        </p:nvSpPr>
        <p:spPr bwMode="auto">
          <a:xfrm>
            <a:off x="4327766" y="1468794"/>
            <a:ext cx="490354" cy="3674705"/>
          </a:xfrm>
          <a:custGeom>
            <a:avLst/>
            <a:gdLst>
              <a:gd name="T0" fmla="*/ 182 w 260"/>
              <a:gd name="T1" fmla="*/ 130 h 1902"/>
              <a:gd name="T2" fmla="*/ 182 w 260"/>
              <a:gd name="T3" fmla="*/ 1902 h 1902"/>
              <a:gd name="T4" fmla="*/ 75 w 260"/>
              <a:gd name="T5" fmla="*/ 1902 h 1902"/>
              <a:gd name="T6" fmla="*/ 75 w 260"/>
              <a:gd name="T7" fmla="*/ 130 h 1902"/>
              <a:gd name="T8" fmla="*/ 0 w 260"/>
              <a:gd name="T9" fmla="*/ 130 h 1902"/>
              <a:gd name="T10" fmla="*/ 130 w 260"/>
              <a:gd name="T11" fmla="*/ 0 h 1902"/>
              <a:gd name="T12" fmla="*/ 260 w 260"/>
              <a:gd name="T13" fmla="*/ 130 h 1902"/>
              <a:gd name="T14" fmla="*/ 182 w 260"/>
              <a:gd name="T15" fmla="*/ 130 h 19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0" h="1902">
                <a:moveTo>
                  <a:pt x="182" y="130"/>
                </a:moveTo>
                <a:lnTo>
                  <a:pt x="182" y="1902"/>
                </a:lnTo>
                <a:lnTo>
                  <a:pt x="75" y="1902"/>
                </a:lnTo>
                <a:lnTo>
                  <a:pt x="75" y="130"/>
                </a:lnTo>
                <a:lnTo>
                  <a:pt x="0" y="130"/>
                </a:lnTo>
                <a:lnTo>
                  <a:pt x="130" y="0"/>
                </a:lnTo>
                <a:lnTo>
                  <a:pt x="260" y="130"/>
                </a:lnTo>
                <a:lnTo>
                  <a:pt x="182" y="130"/>
                </a:ln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Avant GardeBook" pitchFamily="50" charset="0"/>
            </a:endParaRPr>
          </a:p>
        </p:txBody>
      </p:sp>
      <p:sp>
        <p:nvSpPr>
          <p:cNvPr id="30" name="Freeform 8"/>
          <p:cNvSpPr>
            <a:spLocks/>
          </p:cNvSpPr>
          <p:nvPr/>
        </p:nvSpPr>
        <p:spPr bwMode="auto">
          <a:xfrm>
            <a:off x="3039644" y="2999422"/>
            <a:ext cx="2021767" cy="2144078"/>
          </a:xfrm>
          <a:custGeom>
            <a:avLst/>
            <a:gdLst>
              <a:gd name="T0" fmla="*/ 225 w 454"/>
              <a:gd name="T1" fmla="*/ 35 h 481"/>
              <a:gd name="T2" fmla="*/ 55 w 454"/>
              <a:gd name="T3" fmla="*/ 35 h 481"/>
              <a:gd name="T4" fmla="*/ 55 w 454"/>
              <a:gd name="T5" fmla="*/ 0 h 481"/>
              <a:gd name="T6" fmla="*/ 0 w 454"/>
              <a:gd name="T7" fmla="*/ 55 h 481"/>
              <a:gd name="T8" fmla="*/ 55 w 454"/>
              <a:gd name="T9" fmla="*/ 110 h 481"/>
              <a:gd name="T10" fmla="*/ 55 w 454"/>
              <a:gd name="T11" fmla="*/ 80 h 481"/>
              <a:gd name="T12" fmla="*/ 224 w 454"/>
              <a:gd name="T13" fmla="*/ 80 h 481"/>
              <a:gd name="T14" fmla="*/ 409 w 454"/>
              <a:gd name="T15" fmla="*/ 277 h 481"/>
              <a:gd name="T16" fmla="*/ 409 w 454"/>
              <a:gd name="T17" fmla="*/ 481 h 481"/>
              <a:gd name="T18" fmla="*/ 454 w 454"/>
              <a:gd name="T19" fmla="*/ 481 h 481"/>
              <a:gd name="T20" fmla="*/ 454 w 454"/>
              <a:gd name="T21" fmla="*/ 277 h 481"/>
              <a:gd name="T22" fmla="*/ 225 w 454"/>
              <a:gd name="T23" fmla="*/ 3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481">
                <a:moveTo>
                  <a:pt x="225" y="35"/>
                </a:moveTo>
                <a:cubicBezTo>
                  <a:pt x="55" y="35"/>
                  <a:pt x="55" y="35"/>
                  <a:pt x="55" y="35"/>
                </a:cubicBezTo>
                <a:cubicBezTo>
                  <a:pt x="55" y="0"/>
                  <a:pt x="55" y="0"/>
                  <a:pt x="55" y="0"/>
                </a:cubicBezTo>
                <a:cubicBezTo>
                  <a:pt x="0" y="55"/>
                  <a:pt x="0" y="55"/>
                  <a:pt x="0" y="55"/>
                </a:cubicBezTo>
                <a:cubicBezTo>
                  <a:pt x="55" y="110"/>
                  <a:pt x="55" y="110"/>
                  <a:pt x="55" y="110"/>
                </a:cubicBezTo>
                <a:cubicBezTo>
                  <a:pt x="55" y="80"/>
                  <a:pt x="55" y="80"/>
                  <a:pt x="55" y="80"/>
                </a:cubicBezTo>
                <a:cubicBezTo>
                  <a:pt x="224" y="80"/>
                  <a:pt x="224" y="80"/>
                  <a:pt x="224" y="80"/>
                </a:cubicBezTo>
                <a:cubicBezTo>
                  <a:pt x="340" y="80"/>
                  <a:pt x="409" y="168"/>
                  <a:pt x="409" y="277"/>
                </a:cubicBezTo>
                <a:cubicBezTo>
                  <a:pt x="409" y="481"/>
                  <a:pt x="409" y="481"/>
                  <a:pt x="409" y="481"/>
                </a:cubicBezTo>
                <a:cubicBezTo>
                  <a:pt x="454" y="481"/>
                  <a:pt x="454" y="481"/>
                  <a:pt x="454" y="481"/>
                </a:cubicBezTo>
                <a:cubicBezTo>
                  <a:pt x="454" y="277"/>
                  <a:pt x="454" y="277"/>
                  <a:pt x="454" y="277"/>
                </a:cubicBezTo>
                <a:cubicBezTo>
                  <a:pt x="454" y="145"/>
                  <a:pt x="363" y="35"/>
                  <a:pt x="225" y="35"/>
                </a:cubicBez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endParaRPr lang="zh-CN" altLang="en-US" dirty="0">
              <a:latin typeface="Avant GardeBook" pitchFamily="50" charset="0"/>
            </a:endParaRPr>
          </a:p>
        </p:txBody>
      </p:sp>
      <p:sp>
        <p:nvSpPr>
          <p:cNvPr id="31" name="Oval 9"/>
          <p:cNvSpPr>
            <a:spLocks noChangeArrowheads="1"/>
          </p:cNvSpPr>
          <p:nvPr/>
        </p:nvSpPr>
        <p:spPr bwMode="auto">
          <a:xfrm>
            <a:off x="3337628" y="2085697"/>
            <a:ext cx="735531" cy="733550"/>
          </a:xfrm>
          <a:prstGeom prst="ellipse">
            <a:avLst/>
          </a:prstGeom>
          <a:solidFill>
            <a:srgbClr val="0070C0"/>
          </a:solidFill>
          <a:ln>
            <a:noFill/>
          </a:ln>
        </p:spPr>
        <p:txBody>
          <a:bodyPr vert="horz" wrap="none" lIns="0" tIns="34290" rIns="0" bIns="3429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smtClean="0">
                <a:ln>
                  <a:noFill/>
                </a:ln>
                <a:solidFill>
                  <a:sysClr val="window" lastClr="FFFFFF"/>
                </a:solidFill>
                <a:effectLst/>
                <a:uLnTx/>
                <a:uFillTx/>
                <a:latin typeface="Avant GardeBook" pitchFamily="50" charset="0"/>
              </a:rPr>
              <a:t>2015</a:t>
            </a:r>
            <a:endParaRPr kumimoji="0" lang="zh-CN" altLang="en-US" sz="1200" b="0" i="0" u="none" strike="noStrike" kern="0" cap="none" spc="0" normalizeH="0" baseline="0" noProof="0" dirty="0">
              <a:ln>
                <a:noFill/>
              </a:ln>
              <a:solidFill>
                <a:sysClr val="window" lastClr="FFFFFF"/>
              </a:solidFill>
              <a:effectLst/>
              <a:uLnTx/>
              <a:uFillTx/>
              <a:latin typeface="Avant GardeBook" pitchFamily="50" charset="0"/>
            </a:endParaRPr>
          </a:p>
        </p:txBody>
      </p:sp>
      <p:sp>
        <p:nvSpPr>
          <p:cNvPr id="32" name="Oval 10"/>
          <p:cNvSpPr>
            <a:spLocks noChangeArrowheads="1"/>
          </p:cNvSpPr>
          <p:nvPr/>
        </p:nvSpPr>
        <p:spPr bwMode="auto">
          <a:xfrm>
            <a:off x="5067070" y="2085697"/>
            <a:ext cx="739303" cy="733550"/>
          </a:xfrm>
          <a:prstGeom prst="ellipse">
            <a:avLst/>
          </a:prstGeom>
          <a:solidFill>
            <a:srgbClr val="00B0F0"/>
          </a:solidFill>
          <a:ln>
            <a:noFill/>
          </a:ln>
        </p:spPr>
        <p:txBody>
          <a:bodyPr vert="horz" wrap="none" lIns="0" tIns="34290" rIns="0" bIns="3429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smtClean="0">
                <a:ln>
                  <a:noFill/>
                </a:ln>
                <a:solidFill>
                  <a:sysClr val="window" lastClr="FFFFFF"/>
                </a:solidFill>
                <a:effectLst/>
                <a:uLnTx/>
                <a:uFillTx/>
                <a:latin typeface="Avant GardeBook" pitchFamily="50" charset="0"/>
              </a:rPr>
              <a:t>2016</a:t>
            </a:r>
            <a:endParaRPr kumimoji="0" lang="zh-CN" altLang="en-US" sz="1200" b="0" i="0" u="none" strike="noStrike" kern="0" cap="none" spc="0" normalizeH="0" baseline="0" noProof="0" dirty="0">
              <a:ln>
                <a:noFill/>
              </a:ln>
              <a:solidFill>
                <a:sysClr val="window" lastClr="FFFFFF"/>
              </a:solidFill>
              <a:effectLst/>
              <a:uLnTx/>
              <a:uFillTx/>
              <a:latin typeface="Avant GardeBook" pitchFamily="50" charset="0"/>
            </a:endParaRPr>
          </a:p>
        </p:txBody>
      </p:sp>
      <p:sp>
        <p:nvSpPr>
          <p:cNvPr id="33" name="TextBox 32"/>
          <p:cNvSpPr txBox="1"/>
          <p:nvPr/>
        </p:nvSpPr>
        <p:spPr>
          <a:xfrm>
            <a:off x="899113" y="3903201"/>
            <a:ext cx="1976776" cy="549381"/>
          </a:xfrm>
          <a:prstGeom prst="rect">
            <a:avLst/>
          </a:prstGeom>
          <a:noFill/>
        </p:spPr>
        <p:txBody>
          <a:bodyPr wrap="square" lIns="68580" tIns="34290" rIns="68580" bIns="34290" rtlCol="0">
            <a:spAutoFit/>
          </a:bodyPr>
          <a:lstStyle/>
          <a:p>
            <a:pPr marL="0" marR="0" lvl="0" indent="0" algn="r" defTabSz="914400" eaLnBrk="1" fontAlgn="auto" latinLnBrk="0" hangingPunct="1">
              <a:lnSpc>
                <a:spcPct val="13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您的内容打在这里，或者通过复制您的文本后，在此框中选择粘贴，并选择只保留文字。您的内容打在</a:t>
            </a:r>
            <a:r>
              <a:rPr kumimoji="0" lang="zh-CN" altLang="en-US" sz="800" b="0"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rPr>
              <a:t>这里。</a:t>
            </a:r>
            <a:endPar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endParaRPr>
          </a:p>
        </p:txBody>
      </p:sp>
      <p:sp>
        <p:nvSpPr>
          <p:cNvPr id="34" name="TextBox 33"/>
          <p:cNvSpPr txBox="1"/>
          <p:nvPr/>
        </p:nvSpPr>
        <p:spPr>
          <a:xfrm>
            <a:off x="1655297" y="3687176"/>
            <a:ext cx="1220593" cy="207749"/>
          </a:xfrm>
          <a:prstGeom prst="rect">
            <a:avLst/>
          </a:prstGeom>
          <a:noFill/>
        </p:spPr>
        <p:txBody>
          <a:bodyPr wrap="square" lIns="68580" tIns="0" rIns="68580" bIns="0" rtlCol="0" anchor="t">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cs typeface="华文黑体" pitchFamily="2" charset="-122"/>
              </a:rPr>
              <a:t>点击此处添加标题</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华文黑体" pitchFamily="2" charset="-122"/>
            </a:endParaRPr>
          </a:p>
        </p:txBody>
      </p:sp>
      <p:sp>
        <p:nvSpPr>
          <p:cNvPr id="35" name="TextBox 34"/>
          <p:cNvSpPr txBox="1"/>
          <p:nvPr/>
        </p:nvSpPr>
        <p:spPr>
          <a:xfrm>
            <a:off x="899113" y="1468794"/>
            <a:ext cx="1976776" cy="549381"/>
          </a:xfrm>
          <a:prstGeom prst="rect">
            <a:avLst/>
          </a:prstGeom>
          <a:noFill/>
        </p:spPr>
        <p:txBody>
          <a:bodyPr wrap="square" lIns="68580" tIns="34290" rIns="68580" bIns="34290" rtlCol="0">
            <a:spAutoFit/>
          </a:bodyPr>
          <a:lstStyle/>
          <a:p>
            <a:pPr marL="0" marR="0" lvl="0" indent="0" algn="r" defTabSz="914400" eaLnBrk="1" fontAlgn="auto" latinLnBrk="0" hangingPunct="1">
              <a:lnSpc>
                <a:spcPct val="13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您的内容打在这里，或者通过复制您的文本后，在此框中选择粘贴，并选择只保留文字。您的内容打在</a:t>
            </a:r>
            <a:r>
              <a:rPr kumimoji="0" lang="zh-CN" altLang="en-US" sz="800" b="0"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rPr>
              <a:t>这里。</a:t>
            </a:r>
            <a:endPar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endParaRPr>
          </a:p>
        </p:txBody>
      </p:sp>
      <p:sp>
        <p:nvSpPr>
          <p:cNvPr id="36" name="TextBox 35"/>
          <p:cNvSpPr txBox="1"/>
          <p:nvPr/>
        </p:nvSpPr>
        <p:spPr>
          <a:xfrm>
            <a:off x="1655297" y="1252769"/>
            <a:ext cx="1220593" cy="207749"/>
          </a:xfrm>
          <a:prstGeom prst="rect">
            <a:avLst/>
          </a:prstGeom>
          <a:noFill/>
        </p:spPr>
        <p:txBody>
          <a:bodyPr wrap="square" lIns="68580" tIns="0" rIns="68580" bIns="0" rtlCol="0" anchor="t">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cs typeface="华文黑体" pitchFamily="2" charset="-122"/>
              </a:rPr>
              <a:t>点击添加标题</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华文黑体" pitchFamily="2" charset="-122"/>
            </a:endParaRPr>
          </a:p>
        </p:txBody>
      </p:sp>
      <p:graphicFrame>
        <p:nvGraphicFramePr>
          <p:cNvPr id="37" name="图表 36"/>
          <p:cNvGraphicFramePr/>
          <p:nvPr>
            <p:extLst>
              <p:ext uri="{D42A27DB-BD31-4B8C-83A1-F6EECF244321}">
                <p14:modId xmlns:p14="http://schemas.microsoft.com/office/powerpoint/2010/main" val="822552432"/>
              </p:ext>
            </p:extLst>
          </p:nvPr>
        </p:nvGraphicFramePr>
        <p:xfrm>
          <a:off x="683062" y="2084479"/>
          <a:ext cx="2192829" cy="1491263"/>
        </p:xfrm>
        <a:graphic>
          <a:graphicData uri="http://schemas.openxmlformats.org/drawingml/2006/chart">
            <c:chart xmlns:c="http://schemas.openxmlformats.org/drawingml/2006/chart" xmlns:r="http://schemas.openxmlformats.org/officeDocument/2006/relationships" r:id="rId3"/>
          </a:graphicData>
        </a:graphic>
      </p:graphicFrame>
      <p:sp>
        <p:nvSpPr>
          <p:cNvPr id="38" name="TextBox 37"/>
          <p:cNvSpPr txBox="1"/>
          <p:nvPr/>
        </p:nvSpPr>
        <p:spPr>
          <a:xfrm>
            <a:off x="6226686" y="3903201"/>
            <a:ext cx="1976776" cy="549381"/>
          </a:xfrm>
          <a:prstGeom prst="rect">
            <a:avLst/>
          </a:prstGeom>
          <a:noFill/>
        </p:spPr>
        <p:txBody>
          <a:bodyPr wrap="square" lIns="68580" tIns="34290" rIns="68580" bIns="34290"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您的内容打在这里，或者通过复制您的文本后，在此框中选择粘贴，并选择只保留文字。您的内容打在</a:t>
            </a:r>
            <a:r>
              <a:rPr kumimoji="0" lang="zh-CN" altLang="en-US" sz="800" b="0"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rPr>
              <a:t>这里。</a:t>
            </a:r>
            <a:endPar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endParaRPr>
          </a:p>
        </p:txBody>
      </p:sp>
      <p:sp>
        <p:nvSpPr>
          <p:cNvPr id="39" name="TextBox 38"/>
          <p:cNvSpPr txBox="1"/>
          <p:nvPr/>
        </p:nvSpPr>
        <p:spPr>
          <a:xfrm>
            <a:off x="6226686" y="3687176"/>
            <a:ext cx="1220593" cy="207749"/>
          </a:xfrm>
          <a:prstGeom prst="rect">
            <a:avLst/>
          </a:prstGeom>
          <a:noFill/>
        </p:spPr>
        <p:txBody>
          <a:bodyPr wrap="square" lIns="68580" tIns="0" rIns="6858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cs typeface="华文黑体" pitchFamily="2" charset="-122"/>
              </a:rPr>
              <a:t>点击此处添加标题</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华文黑体" pitchFamily="2" charset="-122"/>
            </a:endParaRPr>
          </a:p>
        </p:txBody>
      </p:sp>
      <p:sp>
        <p:nvSpPr>
          <p:cNvPr id="40" name="TextBox 39"/>
          <p:cNvSpPr txBox="1"/>
          <p:nvPr/>
        </p:nvSpPr>
        <p:spPr>
          <a:xfrm>
            <a:off x="6226686" y="1468794"/>
            <a:ext cx="1976776" cy="549381"/>
          </a:xfrm>
          <a:prstGeom prst="rect">
            <a:avLst/>
          </a:prstGeom>
          <a:noFill/>
        </p:spPr>
        <p:txBody>
          <a:bodyPr wrap="square" lIns="68580" tIns="34290" rIns="68580" bIns="34290"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您的内容打在这里，或者通过复制您的文本后，在此框中选择粘贴，并选择只保留文字。您的内容打在</a:t>
            </a:r>
            <a:r>
              <a:rPr kumimoji="0" lang="zh-CN" altLang="en-US" sz="800" b="0"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rPr>
              <a:t>这里。</a:t>
            </a:r>
            <a:endPar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endParaRPr>
          </a:p>
        </p:txBody>
      </p:sp>
      <p:sp>
        <p:nvSpPr>
          <p:cNvPr id="41" name="TextBox 40"/>
          <p:cNvSpPr txBox="1"/>
          <p:nvPr/>
        </p:nvSpPr>
        <p:spPr>
          <a:xfrm>
            <a:off x="6226686" y="1252769"/>
            <a:ext cx="1220593" cy="207749"/>
          </a:xfrm>
          <a:prstGeom prst="rect">
            <a:avLst/>
          </a:prstGeom>
          <a:noFill/>
        </p:spPr>
        <p:txBody>
          <a:bodyPr wrap="square" lIns="68580" tIns="0" rIns="68580" bIns="0" rtlCol="0" anchor="t">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9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cs typeface="华文黑体" pitchFamily="2" charset="-122"/>
              </a:rPr>
              <a:t>点击添加标题</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华文黑体" pitchFamily="2" charset="-122"/>
            </a:endParaRPr>
          </a:p>
        </p:txBody>
      </p:sp>
      <p:graphicFrame>
        <p:nvGraphicFramePr>
          <p:cNvPr id="42" name="图表 41"/>
          <p:cNvGraphicFramePr/>
          <p:nvPr>
            <p:extLst>
              <p:ext uri="{D42A27DB-BD31-4B8C-83A1-F6EECF244321}">
                <p14:modId xmlns:p14="http://schemas.microsoft.com/office/powerpoint/2010/main" val="1959377780"/>
              </p:ext>
            </p:extLst>
          </p:nvPr>
        </p:nvGraphicFramePr>
        <p:xfrm>
          <a:off x="6172672" y="2084479"/>
          <a:ext cx="2192829" cy="1491263"/>
        </p:xfrm>
        <a:graphic>
          <a:graphicData uri="http://schemas.openxmlformats.org/drawingml/2006/chart">
            <c:chart xmlns:c="http://schemas.openxmlformats.org/drawingml/2006/chart" xmlns:r="http://schemas.openxmlformats.org/officeDocument/2006/relationships" r:id="rId4"/>
          </a:graphicData>
        </a:graphic>
      </p:graphicFrame>
      <p:sp>
        <p:nvSpPr>
          <p:cNvPr id="43" name="Freeform 7"/>
          <p:cNvSpPr>
            <a:spLocks/>
          </p:cNvSpPr>
          <p:nvPr/>
        </p:nvSpPr>
        <p:spPr bwMode="auto">
          <a:xfrm>
            <a:off x="4082590" y="2999422"/>
            <a:ext cx="2021767" cy="2144078"/>
          </a:xfrm>
          <a:custGeom>
            <a:avLst/>
            <a:gdLst>
              <a:gd name="T0" fmla="*/ 229 w 454"/>
              <a:gd name="T1" fmla="*/ 35 h 481"/>
              <a:gd name="T2" fmla="*/ 399 w 454"/>
              <a:gd name="T3" fmla="*/ 35 h 481"/>
              <a:gd name="T4" fmla="*/ 399 w 454"/>
              <a:gd name="T5" fmla="*/ 0 h 481"/>
              <a:gd name="T6" fmla="*/ 454 w 454"/>
              <a:gd name="T7" fmla="*/ 55 h 481"/>
              <a:gd name="T8" fmla="*/ 399 w 454"/>
              <a:gd name="T9" fmla="*/ 110 h 481"/>
              <a:gd name="T10" fmla="*/ 399 w 454"/>
              <a:gd name="T11" fmla="*/ 80 h 481"/>
              <a:gd name="T12" fmla="*/ 230 w 454"/>
              <a:gd name="T13" fmla="*/ 80 h 481"/>
              <a:gd name="T14" fmla="*/ 45 w 454"/>
              <a:gd name="T15" fmla="*/ 277 h 481"/>
              <a:gd name="T16" fmla="*/ 45 w 454"/>
              <a:gd name="T17" fmla="*/ 481 h 481"/>
              <a:gd name="T18" fmla="*/ 0 w 454"/>
              <a:gd name="T19" fmla="*/ 481 h 481"/>
              <a:gd name="T20" fmla="*/ 0 w 454"/>
              <a:gd name="T21" fmla="*/ 277 h 481"/>
              <a:gd name="T22" fmla="*/ 229 w 454"/>
              <a:gd name="T23" fmla="*/ 3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481">
                <a:moveTo>
                  <a:pt x="229" y="35"/>
                </a:moveTo>
                <a:cubicBezTo>
                  <a:pt x="399" y="35"/>
                  <a:pt x="399" y="35"/>
                  <a:pt x="399" y="35"/>
                </a:cubicBezTo>
                <a:cubicBezTo>
                  <a:pt x="399" y="0"/>
                  <a:pt x="399" y="0"/>
                  <a:pt x="399" y="0"/>
                </a:cubicBezTo>
                <a:cubicBezTo>
                  <a:pt x="454" y="55"/>
                  <a:pt x="454" y="55"/>
                  <a:pt x="454" y="55"/>
                </a:cubicBezTo>
                <a:cubicBezTo>
                  <a:pt x="399" y="110"/>
                  <a:pt x="399" y="110"/>
                  <a:pt x="399" y="110"/>
                </a:cubicBezTo>
                <a:cubicBezTo>
                  <a:pt x="399" y="80"/>
                  <a:pt x="399" y="80"/>
                  <a:pt x="399" y="80"/>
                </a:cubicBezTo>
                <a:cubicBezTo>
                  <a:pt x="230" y="80"/>
                  <a:pt x="230" y="80"/>
                  <a:pt x="230" y="80"/>
                </a:cubicBezTo>
                <a:cubicBezTo>
                  <a:pt x="114" y="80"/>
                  <a:pt x="45" y="168"/>
                  <a:pt x="45" y="277"/>
                </a:cubicBezTo>
                <a:cubicBezTo>
                  <a:pt x="45" y="481"/>
                  <a:pt x="45" y="481"/>
                  <a:pt x="45" y="481"/>
                </a:cubicBezTo>
                <a:cubicBezTo>
                  <a:pt x="0" y="481"/>
                  <a:pt x="0" y="481"/>
                  <a:pt x="0" y="481"/>
                </a:cubicBezTo>
                <a:cubicBezTo>
                  <a:pt x="0" y="277"/>
                  <a:pt x="0" y="277"/>
                  <a:pt x="0" y="277"/>
                </a:cubicBezTo>
                <a:cubicBezTo>
                  <a:pt x="0" y="145"/>
                  <a:pt x="90" y="35"/>
                  <a:pt x="229" y="35"/>
                </a:cubicBezTo>
                <a:close/>
              </a:path>
            </a:pathLst>
          </a:custGeom>
          <a:solidFill>
            <a:srgbClr val="00B0F0"/>
          </a:solidFill>
          <a:ln>
            <a:noFill/>
          </a:ln>
        </p:spPr>
        <p:txBody>
          <a:bodyPr vert="horz" wrap="square" lIns="68580" tIns="34290" rIns="68580" bIns="34290" numCol="1" anchor="t" anchorCtr="0" compatLnSpc="1">
            <a:prstTxWarp prst="textNoShape">
              <a:avLst/>
            </a:prstTxWarp>
          </a:bodyPr>
          <a:lstStyle/>
          <a:p>
            <a:endParaRPr lang="zh-CN" altLang="en-US" dirty="0">
              <a:latin typeface="Avant GardeBook" pitchFamily="50" charset="0"/>
            </a:endParaRPr>
          </a:p>
        </p:txBody>
      </p:sp>
    </p:spTree>
    <p:extLst>
      <p:ext uri="{BB962C8B-B14F-4D97-AF65-F5344CB8AC3E}">
        <p14:creationId xmlns:p14="http://schemas.microsoft.com/office/powerpoint/2010/main" val="2758337948"/>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 presetClass="entr" presetSubtype="4" decel="100000"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fill="hold"/>
                                        <p:tgtEl>
                                          <p:spTgt spid="29"/>
                                        </p:tgtEl>
                                        <p:attrNameLst>
                                          <p:attrName>ppt_x</p:attrName>
                                        </p:attrNameLst>
                                      </p:cBhvr>
                                      <p:tavLst>
                                        <p:tav tm="0">
                                          <p:val>
                                            <p:strVal val="#ppt_x"/>
                                          </p:val>
                                        </p:tav>
                                        <p:tav tm="100000">
                                          <p:val>
                                            <p:strVal val="#ppt_x"/>
                                          </p:val>
                                        </p:tav>
                                      </p:tavLst>
                                    </p:anim>
                                    <p:anim calcmode="lin" valueType="num">
                                      <p:cBhvr additive="base">
                                        <p:cTn id="17" dur="500" fill="hold"/>
                                        <p:tgtEl>
                                          <p:spTgt spid="29"/>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2" presetClass="entr" presetSubtype="2"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right)">
                                      <p:cBhvr>
                                        <p:cTn id="21" dur="500"/>
                                        <p:tgtEl>
                                          <p:spTgt spid="30"/>
                                        </p:tgtEl>
                                      </p:cBhvr>
                                    </p:animEffect>
                                  </p:childTnLst>
                                </p:cTn>
                              </p:par>
                              <p:par>
                                <p:cTn id="22" presetID="45" presetClass="entr" presetSubtype="0" fill="hold" grpId="0" nodeType="withEffect">
                                  <p:stCondLst>
                                    <p:cond delay="30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anim calcmode="lin" valueType="num">
                                      <p:cBhvr>
                                        <p:cTn id="25" dur="500" fill="hold"/>
                                        <p:tgtEl>
                                          <p:spTgt spid="31"/>
                                        </p:tgtEl>
                                        <p:attrNameLst>
                                          <p:attrName>ppt_w</p:attrName>
                                        </p:attrNameLst>
                                      </p:cBhvr>
                                      <p:tavLst>
                                        <p:tav tm="0" fmla="#ppt_w*sin(2.5*pi*$)">
                                          <p:val>
                                            <p:fltVal val="0"/>
                                          </p:val>
                                        </p:tav>
                                        <p:tav tm="100000">
                                          <p:val>
                                            <p:fltVal val="1"/>
                                          </p:val>
                                        </p:tav>
                                      </p:tavLst>
                                    </p:anim>
                                    <p:anim calcmode="lin" valueType="num">
                                      <p:cBhvr>
                                        <p:cTn id="26" dur="500" fill="hold"/>
                                        <p:tgtEl>
                                          <p:spTgt spid="31"/>
                                        </p:tgtEl>
                                        <p:attrNameLst>
                                          <p:attrName>ppt_h</p:attrName>
                                        </p:attrNameLst>
                                      </p:cBhvr>
                                      <p:tavLst>
                                        <p:tav tm="0">
                                          <p:val>
                                            <p:strVal val="#ppt_h"/>
                                          </p:val>
                                        </p:tav>
                                        <p:tav tm="100000">
                                          <p:val>
                                            <p:strVal val="#ppt_h"/>
                                          </p:val>
                                        </p:tav>
                                      </p:tavLst>
                                    </p:anim>
                                  </p:childTnLst>
                                </p:cTn>
                              </p:par>
                            </p:childTnLst>
                          </p:cTn>
                        </p:par>
                        <p:par>
                          <p:cTn id="27" fill="hold">
                            <p:stCondLst>
                              <p:cond delay="2800"/>
                            </p:stCondLst>
                            <p:childTnLst>
                              <p:par>
                                <p:cTn id="28" presetID="55" presetClass="entr" presetSubtype="0" fill="hold" grpId="0" nodeType="after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p:cTn id="30" dur="500" fill="hold"/>
                                        <p:tgtEl>
                                          <p:spTgt spid="37"/>
                                        </p:tgtEl>
                                        <p:attrNameLst>
                                          <p:attrName>ppt_w</p:attrName>
                                        </p:attrNameLst>
                                      </p:cBhvr>
                                      <p:tavLst>
                                        <p:tav tm="0">
                                          <p:val>
                                            <p:strVal val="#ppt_w*0.70"/>
                                          </p:val>
                                        </p:tav>
                                        <p:tav tm="100000">
                                          <p:val>
                                            <p:strVal val="#ppt_w"/>
                                          </p:val>
                                        </p:tav>
                                      </p:tavLst>
                                    </p:anim>
                                    <p:anim calcmode="lin" valueType="num">
                                      <p:cBhvr>
                                        <p:cTn id="31" dur="500" fill="hold"/>
                                        <p:tgtEl>
                                          <p:spTgt spid="37"/>
                                        </p:tgtEl>
                                        <p:attrNameLst>
                                          <p:attrName>ppt_h</p:attrName>
                                        </p:attrNameLst>
                                      </p:cBhvr>
                                      <p:tavLst>
                                        <p:tav tm="0">
                                          <p:val>
                                            <p:strVal val="#ppt_h"/>
                                          </p:val>
                                        </p:tav>
                                        <p:tav tm="100000">
                                          <p:val>
                                            <p:strVal val="#ppt_h"/>
                                          </p:val>
                                        </p:tav>
                                      </p:tavLst>
                                    </p:anim>
                                    <p:animEffect transition="in" filter="fade">
                                      <p:cBhvr>
                                        <p:cTn id="32" dur="500"/>
                                        <p:tgtEl>
                                          <p:spTgt spid="37"/>
                                        </p:tgtEl>
                                      </p:cBhvr>
                                    </p:animEffect>
                                  </p:childTnLst>
                                </p:cTn>
                              </p:par>
                            </p:childTnLst>
                          </p:cTn>
                        </p:par>
                        <p:par>
                          <p:cTn id="33" fill="hold">
                            <p:stCondLst>
                              <p:cond delay="3300"/>
                            </p:stCondLst>
                            <p:childTnLst>
                              <p:par>
                                <p:cTn id="34" presetID="12" presetClass="entr" presetSubtype="2"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500"/>
                                        <p:tgtEl>
                                          <p:spTgt spid="36"/>
                                        </p:tgtEl>
                                        <p:attrNameLst>
                                          <p:attrName>ppt_x</p:attrName>
                                        </p:attrNameLst>
                                      </p:cBhvr>
                                      <p:tavLst>
                                        <p:tav tm="0">
                                          <p:val>
                                            <p:strVal val="#ppt_x+#ppt_w*1.125000"/>
                                          </p:val>
                                        </p:tav>
                                        <p:tav tm="100000">
                                          <p:val>
                                            <p:strVal val="#ppt_x"/>
                                          </p:val>
                                        </p:tav>
                                      </p:tavLst>
                                    </p:anim>
                                    <p:animEffect transition="in" filter="wipe(left)">
                                      <p:cBhvr>
                                        <p:cTn id="37" dur="500"/>
                                        <p:tgtEl>
                                          <p:spTgt spid="36"/>
                                        </p:tgtEl>
                                      </p:cBhvr>
                                    </p:animEffect>
                                  </p:childTnLst>
                                </p:cTn>
                              </p:par>
                              <p:par>
                                <p:cTn id="38" presetID="12" presetClass="entr" presetSubtype="2"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500"/>
                                        <p:tgtEl>
                                          <p:spTgt spid="35"/>
                                        </p:tgtEl>
                                        <p:attrNameLst>
                                          <p:attrName>ppt_x</p:attrName>
                                        </p:attrNameLst>
                                      </p:cBhvr>
                                      <p:tavLst>
                                        <p:tav tm="0">
                                          <p:val>
                                            <p:strVal val="#ppt_x+#ppt_w*1.125000"/>
                                          </p:val>
                                        </p:tav>
                                        <p:tav tm="100000">
                                          <p:val>
                                            <p:strVal val="#ppt_x"/>
                                          </p:val>
                                        </p:tav>
                                      </p:tavLst>
                                    </p:anim>
                                    <p:animEffect transition="in" filter="wipe(left)">
                                      <p:cBhvr>
                                        <p:cTn id="41" dur="500"/>
                                        <p:tgtEl>
                                          <p:spTgt spid="35"/>
                                        </p:tgtEl>
                                      </p:cBhvr>
                                    </p:animEffect>
                                  </p:childTnLst>
                                </p:cTn>
                              </p:par>
                            </p:childTnLst>
                          </p:cTn>
                        </p:par>
                        <p:par>
                          <p:cTn id="42" fill="hold">
                            <p:stCondLst>
                              <p:cond delay="3800"/>
                            </p:stCondLst>
                            <p:childTnLst>
                              <p:par>
                                <p:cTn id="43" presetID="22" presetClass="entr" presetSubtype="8"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wipe(left)">
                                      <p:cBhvr>
                                        <p:cTn id="45" dur="500"/>
                                        <p:tgtEl>
                                          <p:spTgt spid="43"/>
                                        </p:tgtEl>
                                      </p:cBhvr>
                                    </p:animEffect>
                                  </p:childTnLst>
                                </p:cTn>
                              </p:par>
                              <p:par>
                                <p:cTn id="46" presetID="45" presetClass="entr" presetSubtype="0" fill="hold" grpId="0" nodeType="withEffect">
                                  <p:stCondLst>
                                    <p:cond delay="30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anim calcmode="lin" valueType="num">
                                      <p:cBhvr>
                                        <p:cTn id="49" dur="500" fill="hold"/>
                                        <p:tgtEl>
                                          <p:spTgt spid="32"/>
                                        </p:tgtEl>
                                        <p:attrNameLst>
                                          <p:attrName>ppt_w</p:attrName>
                                        </p:attrNameLst>
                                      </p:cBhvr>
                                      <p:tavLst>
                                        <p:tav tm="0" fmla="#ppt_w*sin(2.5*pi*$)">
                                          <p:val>
                                            <p:fltVal val="0"/>
                                          </p:val>
                                        </p:tav>
                                        <p:tav tm="100000">
                                          <p:val>
                                            <p:fltVal val="1"/>
                                          </p:val>
                                        </p:tav>
                                      </p:tavLst>
                                    </p:anim>
                                    <p:anim calcmode="lin" valueType="num">
                                      <p:cBhvr>
                                        <p:cTn id="50" dur="500" fill="hold"/>
                                        <p:tgtEl>
                                          <p:spTgt spid="32"/>
                                        </p:tgtEl>
                                        <p:attrNameLst>
                                          <p:attrName>ppt_h</p:attrName>
                                        </p:attrNameLst>
                                      </p:cBhvr>
                                      <p:tavLst>
                                        <p:tav tm="0">
                                          <p:val>
                                            <p:strVal val="#ppt_h"/>
                                          </p:val>
                                        </p:tav>
                                        <p:tav tm="100000">
                                          <p:val>
                                            <p:strVal val="#ppt_h"/>
                                          </p:val>
                                        </p:tav>
                                      </p:tavLst>
                                    </p:anim>
                                  </p:childTnLst>
                                </p:cTn>
                              </p:par>
                            </p:childTnLst>
                          </p:cTn>
                        </p:par>
                        <p:par>
                          <p:cTn id="51" fill="hold">
                            <p:stCondLst>
                              <p:cond delay="4600"/>
                            </p:stCondLst>
                            <p:childTnLst>
                              <p:par>
                                <p:cTn id="52" presetID="55" presetClass="entr" presetSubtype="0" fill="hold" grpId="0" nodeType="after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p:cTn id="54" dur="500" fill="hold"/>
                                        <p:tgtEl>
                                          <p:spTgt spid="42"/>
                                        </p:tgtEl>
                                        <p:attrNameLst>
                                          <p:attrName>ppt_w</p:attrName>
                                        </p:attrNameLst>
                                      </p:cBhvr>
                                      <p:tavLst>
                                        <p:tav tm="0">
                                          <p:val>
                                            <p:strVal val="#ppt_w*0.70"/>
                                          </p:val>
                                        </p:tav>
                                        <p:tav tm="100000">
                                          <p:val>
                                            <p:strVal val="#ppt_w"/>
                                          </p:val>
                                        </p:tav>
                                      </p:tavLst>
                                    </p:anim>
                                    <p:anim calcmode="lin" valueType="num">
                                      <p:cBhvr>
                                        <p:cTn id="55" dur="500" fill="hold"/>
                                        <p:tgtEl>
                                          <p:spTgt spid="42"/>
                                        </p:tgtEl>
                                        <p:attrNameLst>
                                          <p:attrName>ppt_h</p:attrName>
                                        </p:attrNameLst>
                                      </p:cBhvr>
                                      <p:tavLst>
                                        <p:tav tm="0">
                                          <p:val>
                                            <p:strVal val="#ppt_h"/>
                                          </p:val>
                                        </p:tav>
                                        <p:tav tm="100000">
                                          <p:val>
                                            <p:strVal val="#ppt_h"/>
                                          </p:val>
                                        </p:tav>
                                      </p:tavLst>
                                    </p:anim>
                                    <p:animEffect transition="in" filter="fade">
                                      <p:cBhvr>
                                        <p:cTn id="56" dur="500"/>
                                        <p:tgtEl>
                                          <p:spTgt spid="42"/>
                                        </p:tgtEl>
                                      </p:cBhvr>
                                    </p:animEffect>
                                  </p:childTnLst>
                                </p:cTn>
                              </p:par>
                            </p:childTnLst>
                          </p:cTn>
                        </p:par>
                        <p:par>
                          <p:cTn id="57" fill="hold">
                            <p:stCondLst>
                              <p:cond delay="5100"/>
                            </p:stCondLst>
                            <p:childTnLst>
                              <p:par>
                                <p:cTn id="58" presetID="12" presetClass="entr" presetSubtype="8"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additive="base">
                                        <p:cTn id="60" dur="500"/>
                                        <p:tgtEl>
                                          <p:spTgt spid="41"/>
                                        </p:tgtEl>
                                        <p:attrNameLst>
                                          <p:attrName>ppt_x</p:attrName>
                                        </p:attrNameLst>
                                      </p:cBhvr>
                                      <p:tavLst>
                                        <p:tav tm="0">
                                          <p:val>
                                            <p:strVal val="#ppt_x-#ppt_w*1.125000"/>
                                          </p:val>
                                        </p:tav>
                                        <p:tav tm="100000">
                                          <p:val>
                                            <p:strVal val="#ppt_x"/>
                                          </p:val>
                                        </p:tav>
                                      </p:tavLst>
                                    </p:anim>
                                    <p:animEffect transition="in" filter="wipe(right)">
                                      <p:cBhvr>
                                        <p:cTn id="61" dur="500"/>
                                        <p:tgtEl>
                                          <p:spTgt spid="41"/>
                                        </p:tgtEl>
                                      </p:cBhvr>
                                    </p:animEffect>
                                  </p:childTnLst>
                                </p:cTn>
                              </p:par>
                              <p:par>
                                <p:cTn id="62" presetID="12" presetClass="entr" presetSubtype="8" fill="hold" grpId="0" nodeType="withEffect">
                                  <p:stCondLst>
                                    <p:cond delay="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p:tgtEl>
                                          <p:spTgt spid="40"/>
                                        </p:tgtEl>
                                        <p:attrNameLst>
                                          <p:attrName>ppt_x</p:attrName>
                                        </p:attrNameLst>
                                      </p:cBhvr>
                                      <p:tavLst>
                                        <p:tav tm="0">
                                          <p:val>
                                            <p:strVal val="#ppt_x-#ppt_w*1.125000"/>
                                          </p:val>
                                        </p:tav>
                                        <p:tav tm="100000">
                                          <p:val>
                                            <p:strVal val="#ppt_x"/>
                                          </p:val>
                                        </p:tav>
                                      </p:tavLst>
                                    </p:anim>
                                    <p:animEffect transition="in" filter="wipe(right)">
                                      <p:cBhvr>
                                        <p:cTn id="65" dur="500"/>
                                        <p:tgtEl>
                                          <p:spTgt spid="40"/>
                                        </p:tgtEl>
                                      </p:cBhvr>
                                    </p:animEffect>
                                  </p:childTnLst>
                                </p:cTn>
                              </p:par>
                            </p:childTnLst>
                          </p:cTn>
                        </p:par>
                        <p:par>
                          <p:cTn id="66" fill="hold">
                            <p:stCondLst>
                              <p:cond delay="5600"/>
                            </p:stCondLst>
                            <p:childTnLst>
                              <p:par>
                                <p:cTn id="67" presetID="42" presetClass="entr" presetSubtype="0" fill="hold" grpId="0" nodeType="after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1000"/>
                                        <p:tgtEl>
                                          <p:spTgt spid="34"/>
                                        </p:tgtEl>
                                      </p:cBhvr>
                                    </p:animEffect>
                                    <p:anim calcmode="lin" valueType="num">
                                      <p:cBhvr>
                                        <p:cTn id="70" dur="1000" fill="hold"/>
                                        <p:tgtEl>
                                          <p:spTgt spid="34"/>
                                        </p:tgtEl>
                                        <p:attrNameLst>
                                          <p:attrName>ppt_x</p:attrName>
                                        </p:attrNameLst>
                                      </p:cBhvr>
                                      <p:tavLst>
                                        <p:tav tm="0">
                                          <p:val>
                                            <p:strVal val="#ppt_x"/>
                                          </p:val>
                                        </p:tav>
                                        <p:tav tm="100000">
                                          <p:val>
                                            <p:strVal val="#ppt_x"/>
                                          </p:val>
                                        </p:tav>
                                      </p:tavLst>
                                    </p:anim>
                                    <p:anim calcmode="lin" valueType="num">
                                      <p:cBhvr>
                                        <p:cTn id="71" dur="1000" fill="hold"/>
                                        <p:tgtEl>
                                          <p:spTgt spid="34"/>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1000"/>
                                        <p:tgtEl>
                                          <p:spTgt spid="33"/>
                                        </p:tgtEl>
                                      </p:cBhvr>
                                    </p:animEffect>
                                    <p:anim calcmode="lin" valueType="num">
                                      <p:cBhvr>
                                        <p:cTn id="75" dur="1000" fill="hold"/>
                                        <p:tgtEl>
                                          <p:spTgt spid="33"/>
                                        </p:tgtEl>
                                        <p:attrNameLst>
                                          <p:attrName>ppt_x</p:attrName>
                                        </p:attrNameLst>
                                      </p:cBhvr>
                                      <p:tavLst>
                                        <p:tav tm="0">
                                          <p:val>
                                            <p:strVal val="#ppt_x"/>
                                          </p:val>
                                        </p:tav>
                                        <p:tav tm="100000">
                                          <p:val>
                                            <p:strVal val="#ppt_x"/>
                                          </p:val>
                                        </p:tav>
                                      </p:tavLst>
                                    </p:anim>
                                    <p:anim calcmode="lin" valueType="num">
                                      <p:cBhvr>
                                        <p:cTn id="76" dur="1000" fill="hold"/>
                                        <p:tgtEl>
                                          <p:spTgt spid="33"/>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1000"/>
                                        <p:tgtEl>
                                          <p:spTgt spid="39"/>
                                        </p:tgtEl>
                                      </p:cBhvr>
                                    </p:animEffect>
                                    <p:anim calcmode="lin" valueType="num">
                                      <p:cBhvr>
                                        <p:cTn id="80" dur="1000" fill="hold"/>
                                        <p:tgtEl>
                                          <p:spTgt spid="39"/>
                                        </p:tgtEl>
                                        <p:attrNameLst>
                                          <p:attrName>ppt_x</p:attrName>
                                        </p:attrNameLst>
                                      </p:cBhvr>
                                      <p:tavLst>
                                        <p:tav tm="0">
                                          <p:val>
                                            <p:strVal val="#ppt_x"/>
                                          </p:val>
                                        </p:tav>
                                        <p:tav tm="100000">
                                          <p:val>
                                            <p:strVal val="#ppt_x"/>
                                          </p:val>
                                        </p:tav>
                                      </p:tavLst>
                                    </p:anim>
                                    <p:anim calcmode="lin" valueType="num">
                                      <p:cBhvr>
                                        <p:cTn id="81" dur="1000" fill="hold"/>
                                        <p:tgtEl>
                                          <p:spTgt spid="39"/>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fade">
                                      <p:cBhvr>
                                        <p:cTn id="84" dur="1000"/>
                                        <p:tgtEl>
                                          <p:spTgt spid="38"/>
                                        </p:tgtEl>
                                      </p:cBhvr>
                                    </p:animEffect>
                                    <p:anim calcmode="lin" valueType="num">
                                      <p:cBhvr>
                                        <p:cTn id="85" dur="1000" fill="hold"/>
                                        <p:tgtEl>
                                          <p:spTgt spid="38"/>
                                        </p:tgtEl>
                                        <p:attrNameLst>
                                          <p:attrName>ppt_x</p:attrName>
                                        </p:attrNameLst>
                                      </p:cBhvr>
                                      <p:tavLst>
                                        <p:tav tm="0">
                                          <p:val>
                                            <p:strVal val="#ppt_x"/>
                                          </p:val>
                                        </p:tav>
                                        <p:tav tm="100000">
                                          <p:val>
                                            <p:strVal val="#ppt_x"/>
                                          </p:val>
                                        </p:tav>
                                      </p:tavLst>
                                    </p:anim>
                                    <p:anim calcmode="lin" valueType="num">
                                      <p:cBhvr>
                                        <p:cTn id="86"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9" grpId="0" animBg="1"/>
      <p:bldP spid="30" grpId="0" animBg="1"/>
      <p:bldP spid="31" grpId="0" animBg="1"/>
      <p:bldP spid="32" grpId="0" animBg="1"/>
      <p:bldP spid="33" grpId="0"/>
      <p:bldP spid="34" grpId="0"/>
      <p:bldP spid="35" grpId="0"/>
      <p:bldP spid="36" grpId="0"/>
      <p:bldGraphic spid="37" grpId="0">
        <p:bldAsOne/>
      </p:bldGraphic>
      <p:bldP spid="38" grpId="0"/>
      <p:bldP spid="39" grpId="0"/>
      <p:bldP spid="40" grpId="0"/>
      <p:bldP spid="41" grpId="0"/>
      <p:bldGraphic spid="42" grpId="0">
        <p:bldAsOne/>
      </p:bldGraphic>
      <p:bldP spid="4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11560" y="44946"/>
            <a:ext cx="1869724"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净利润</a:t>
            </a:r>
            <a:r>
              <a:rPr lang="zh-CN" altLang="en-US" sz="2400" b="1" spc="300" dirty="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分析</a:t>
            </a:r>
            <a:endPar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TextBox 5"/>
          <p:cNvSpPr txBox="1"/>
          <p:nvPr/>
        </p:nvSpPr>
        <p:spPr>
          <a:xfrm>
            <a:off x="788386" y="1704599"/>
            <a:ext cx="1224136" cy="925894"/>
          </a:xfrm>
          <a:prstGeom prst="rect">
            <a:avLst/>
          </a:prstGeom>
          <a:noFill/>
        </p:spPr>
        <p:txBody>
          <a:bodyPr wrap="square" rtlCol="0">
            <a:spAutoFit/>
          </a:bodyPr>
          <a:lstStyle/>
          <a:p>
            <a:pPr algn="just">
              <a:lnSpc>
                <a:spcPts val="1300"/>
              </a:lnSpc>
            </a:pPr>
            <a:r>
              <a:rPr lang="zh-CN" altLang="en-US" sz="900" dirty="0" smtClean="0">
                <a:latin typeface="微软雅黑" pitchFamily="34" charset="-122"/>
                <a:ea typeface="微软雅黑" pitchFamily="34" charset="-122"/>
              </a:rPr>
              <a:t>点击输入简要文字内容，文字内容需概括精炼，不用多余的文字修饰，言简意赅的说明分项</a:t>
            </a:r>
            <a:r>
              <a:rPr lang="zh-CN" altLang="en-US" sz="900" dirty="0">
                <a:latin typeface="微软雅黑" pitchFamily="34" charset="-122"/>
                <a:ea typeface="微软雅黑" pitchFamily="34" charset="-122"/>
              </a:rPr>
              <a:t>内容</a:t>
            </a:r>
            <a:r>
              <a:rPr lang="zh-CN" altLang="en-US" sz="900" dirty="0" smtClean="0">
                <a:latin typeface="微软雅黑" pitchFamily="34" charset="-122"/>
                <a:ea typeface="微软雅黑" pitchFamily="34" charset="-122"/>
              </a:rPr>
              <a:t>。</a:t>
            </a:r>
            <a:endParaRPr lang="en-US" altLang="zh-CN" sz="900" dirty="0" smtClean="0">
              <a:latin typeface="微软雅黑" pitchFamily="34" charset="-122"/>
              <a:ea typeface="微软雅黑" pitchFamily="34" charset="-122"/>
            </a:endParaRPr>
          </a:p>
        </p:txBody>
      </p:sp>
      <p:sp>
        <p:nvSpPr>
          <p:cNvPr id="7" name="TextBox 6"/>
          <p:cNvSpPr txBox="1"/>
          <p:nvPr/>
        </p:nvSpPr>
        <p:spPr>
          <a:xfrm>
            <a:off x="7197098" y="1704599"/>
            <a:ext cx="1224136" cy="925894"/>
          </a:xfrm>
          <a:prstGeom prst="rect">
            <a:avLst/>
          </a:prstGeom>
          <a:noFill/>
        </p:spPr>
        <p:txBody>
          <a:bodyPr wrap="square" rtlCol="0">
            <a:spAutoFit/>
          </a:bodyPr>
          <a:lstStyle/>
          <a:p>
            <a:pPr algn="just">
              <a:lnSpc>
                <a:spcPts val="1300"/>
              </a:lnSpc>
            </a:pPr>
            <a:r>
              <a:rPr lang="zh-CN" altLang="en-US" sz="900" dirty="0" smtClean="0">
                <a:latin typeface="微软雅黑" pitchFamily="34" charset="-122"/>
                <a:ea typeface="微软雅黑" pitchFamily="34" charset="-122"/>
              </a:rPr>
              <a:t>点击输入简要文字内容，文字内容需概括精炼，不用多余的文字修饰，言简意赅的说明分项</a:t>
            </a:r>
            <a:r>
              <a:rPr lang="zh-CN" altLang="en-US" sz="900" dirty="0">
                <a:latin typeface="微软雅黑" pitchFamily="34" charset="-122"/>
                <a:ea typeface="微软雅黑" pitchFamily="34" charset="-122"/>
              </a:rPr>
              <a:t>内容</a:t>
            </a:r>
            <a:r>
              <a:rPr lang="zh-CN" altLang="en-US" sz="900" dirty="0" smtClean="0">
                <a:latin typeface="微软雅黑" pitchFamily="34" charset="-122"/>
                <a:ea typeface="微软雅黑" pitchFamily="34" charset="-122"/>
              </a:rPr>
              <a:t>。</a:t>
            </a:r>
            <a:endParaRPr lang="en-US" altLang="zh-CN" sz="900" dirty="0" smtClean="0">
              <a:latin typeface="微软雅黑" pitchFamily="34" charset="-122"/>
              <a:ea typeface="微软雅黑" pitchFamily="34" charset="-122"/>
            </a:endParaRPr>
          </a:p>
        </p:txBody>
      </p:sp>
      <p:sp>
        <p:nvSpPr>
          <p:cNvPr id="8" name="Rectangle 13" descr="FD1DDF730CE4456e89755B07FE1653D0# #Rectangle 13"/>
          <p:cNvSpPr>
            <a:spLocks noChangeArrowheads="1"/>
          </p:cNvSpPr>
          <p:nvPr/>
        </p:nvSpPr>
        <p:spPr bwMode="auto">
          <a:xfrm>
            <a:off x="4255346" y="3683081"/>
            <a:ext cx="633308" cy="1846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en-US" altLang="zh-CN" sz="1200" b="0" i="0" u="none" strike="noStrike" kern="0" cap="none" spc="0" normalizeH="0" baseline="0" noProof="0" dirty="0" smtClean="0">
                <a:ln>
                  <a:noFill/>
                </a:ln>
                <a:solidFill>
                  <a:srgbClr val="04A7FA">
                    <a:lumMod val="50000"/>
                  </a:srgbClr>
                </a:solidFill>
                <a:effectLst/>
                <a:uLnTx/>
                <a:uFillTx/>
                <a:latin typeface="微软雅黑" pitchFamily="34" charset="-122"/>
                <a:ea typeface="微软雅黑" pitchFamily="34" charset="-122"/>
                <a:cs typeface="Arial" pitchFamily="34" charset="0"/>
              </a:rPr>
              <a:t>2012</a:t>
            </a:r>
            <a:endParaRPr kumimoji="0" lang="en-US" altLang="zh-CN" sz="1200" b="0" i="0" u="none" strike="noStrike" kern="0" cap="none" spc="0" normalizeH="0" baseline="0" noProof="0" dirty="0">
              <a:ln>
                <a:noFill/>
              </a:ln>
              <a:solidFill>
                <a:srgbClr val="04A7FA">
                  <a:lumMod val="50000"/>
                </a:srgbClr>
              </a:solidFill>
              <a:effectLst/>
              <a:uLnTx/>
              <a:uFillTx/>
              <a:latin typeface="微软雅黑" pitchFamily="34" charset="-122"/>
              <a:ea typeface="微软雅黑" pitchFamily="34" charset="-122"/>
              <a:cs typeface="Arial" pitchFamily="34" charset="0"/>
            </a:endParaRPr>
          </a:p>
        </p:txBody>
      </p:sp>
      <p:sp>
        <p:nvSpPr>
          <p:cNvPr id="9" name="Rectangle 13" descr="FD1DDF730CE4456e89755B07FE1653D0# #Rectangle 13"/>
          <p:cNvSpPr>
            <a:spLocks noChangeArrowheads="1"/>
          </p:cNvSpPr>
          <p:nvPr/>
        </p:nvSpPr>
        <p:spPr bwMode="auto">
          <a:xfrm>
            <a:off x="4255346" y="3903299"/>
            <a:ext cx="633308" cy="1846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en-US" altLang="zh-CN" sz="1200" b="0" i="0" u="none" strike="noStrike" kern="0" cap="none" spc="0" normalizeH="0" baseline="0" noProof="0" dirty="0" smtClean="0">
                <a:ln>
                  <a:noFill/>
                </a:ln>
                <a:solidFill>
                  <a:srgbClr val="04A7FA">
                    <a:lumMod val="50000"/>
                  </a:srgbClr>
                </a:solidFill>
                <a:effectLst/>
                <a:uLnTx/>
                <a:uFillTx/>
                <a:latin typeface="微软雅黑" pitchFamily="34" charset="-122"/>
                <a:ea typeface="微软雅黑" pitchFamily="34" charset="-122"/>
                <a:cs typeface="Arial" pitchFamily="34" charset="0"/>
              </a:rPr>
              <a:t>2013</a:t>
            </a:r>
            <a:endParaRPr kumimoji="0" lang="en-US" altLang="zh-CN" sz="1200" b="0" i="0" u="none" strike="noStrike" kern="0" cap="none" spc="0" normalizeH="0" baseline="0" noProof="0" dirty="0">
              <a:ln>
                <a:noFill/>
              </a:ln>
              <a:solidFill>
                <a:srgbClr val="04A7FA">
                  <a:lumMod val="50000"/>
                </a:srgbClr>
              </a:solidFill>
              <a:effectLst/>
              <a:uLnTx/>
              <a:uFillTx/>
              <a:latin typeface="微软雅黑" pitchFamily="34" charset="-122"/>
              <a:ea typeface="微软雅黑" pitchFamily="34" charset="-122"/>
              <a:cs typeface="Arial" pitchFamily="34" charset="0"/>
            </a:endParaRPr>
          </a:p>
        </p:txBody>
      </p:sp>
      <p:sp>
        <p:nvSpPr>
          <p:cNvPr id="10" name="Rectangle 13" descr="FD1DDF730CE4456e89755B07FE1653D0# #Rectangle 13"/>
          <p:cNvSpPr>
            <a:spLocks noChangeArrowheads="1"/>
          </p:cNvSpPr>
          <p:nvPr/>
        </p:nvSpPr>
        <p:spPr bwMode="auto">
          <a:xfrm>
            <a:off x="4255346" y="4119323"/>
            <a:ext cx="633308" cy="1846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en-US" altLang="zh-CN" sz="1200" b="0" i="0" u="none" strike="noStrike" kern="0" cap="none" spc="0" normalizeH="0" baseline="0" noProof="0" dirty="0" smtClean="0">
                <a:ln>
                  <a:noFill/>
                </a:ln>
                <a:solidFill>
                  <a:srgbClr val="04A7FA">
                    <a:lumMod val="50000"/>
                  </a:srgbClr>
                </a:solidFill>
                <a:effectLst/>
                <a:uLnTx/>
                <a:uFillTx/>
                <a:latin typeface="微软雅黑" pitchFamily="34" charset="-122"/>
                <a:ea typeface="微软雅黑" pitchFamily="34" charset="-122"/>
                <a:cs typeface="Arial" pitchFamily="34" charset="0"/>
              </a:rPr>
              <a:t>2014</a:t>
            </a:r>
            <a:endParaRPr kumimoji="0" lang="en-US" altLang="zh-CN" sz="1200" b="0" i="0" u="none" strike="noStrike" kern="0" cap="none" spc="0" normalizeH="0" baseline="0" noProof="0" dirty="0">
              <a:ln>
                <a:noFill/>
              </a:ln>
              <a:solidFill>
                <a:srgbClr val="04A7FA">
                  <a:lumMod val="50000"/>
                </a:srgbClr>
              </a:solidFill>
              <a:effectLst/>
              <a:uLnTx/>
              <a:uFillTx/>
              <a:latin typeface="微软雅黑" pitchFamily="34" charset="-122"/>
              <a:ea typeface="微软雅黑" pitchFamily="34" charset="-122"/>
              <a:cs typeface="Arial" pitchFamily="34" charset="0"/>
            </a:endParaRPr>
          </a:p>
        </p:txBody>
      </p:sp>
      <p:sp>
        <p:nvSpPr>
          <p:cNvPr id="11" name="Rectangle 13" descr="FD1DDF730CE4456e89755B07FE1653D0# #Rectangle 13"/>
          <p:cNvSpPr>
            <a:spLocks noChangeArrowheads="1"/>
          </p:cNvSpPr>
          <p:nvPr/>
        </p:nvSpPr>
        <p:spPr bwMode="auto">
          <a:xfrm>
            <a:off x="4255346" y="4335347"/>
            <a:ext cx="633308" cy="1846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en-US" altLang="zh-CN" sz="1200" b="0" i="0" u="none" strike="noStrike" kern="0" cap="none" spc="0" normalizeH="0" baseline="0" noProof="0" dirty="0" smtClean="0">
                <a:ln>
                  <a:noFill/>
                </a:ln>
                <a:solidFill>
                  <a:srgbClr val="04A7FA">
                    <a:lumMod val="50000"/>
                  </a:srgbClr>
                </a:solidFill>
                <a:effectLst/>
                <a:uLnTx/>
                <a:uFillTx/>
                <a:latin typeface="微软雅黑" pitchFamily="34" charset="-122"/>
                <a:ea typeface="微软雅黑" pitchFamily="34" charset="-122"/>
                <a:cs typeface="Arial" pitchFamily="34" charset="0"/>
              </a:rPr>
              <a:t>2015</a:t>
            </a:r>
            <a:endParaRPr kumimoji="0" lang="en-US" altLang="zh-CN" sz="1200" b="0" i="0" u="none" strike="noStrike" kern="0" cap="none" spc="0" normalizeH="0" baseline="0" noProof="0" dirty="0">
              <a:ln>
                <a:noFill/>
              </a:ln>
              <a:solidFill>
                <a:srgbClr val="04A7FA">
                  <a:lumMod val="50000"/>
                </a:srgbClr>
              </a:solidFill>
              <a:effectLst/>
              <a:uLnTx/>
              <a:uFillTx/>
              <a:latin typeface="微软雅黑" pitchFamily="34" charset="-122"/>
              <a:ea typeface="微软雅黑" pitchFamily="34" charset="-122"/>
              <a:cs typeface="Arial" pitchFamily="34" charset="0"/>
            </a:endParaRPr>
          </a:p>
        </p:txBody>
      </p:sp>
      <p:sp>
        <p:nvSpPr>
          <p:cNvPr id="12" name="Rectangle 13" descr="FD1DDF730CE4456e89755B07FE1653D0# #Rectangle 13"/>
          <p:cNvSpPr>
            <a:spLocks noChangeArrowheads="1"/>
          </p:cNvSpPr>
          <p:nvPr/>
        </p:nvSpPr>
        <p:spPr bwMode="auto">
          <a:xfrm>
            <a:off x="4255346" y="4551371"/>
            <a:ext cx="633308" cy="1846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en-US" altLang="zh-CN" sz="1200" b="0" i="0" u="none" strike="noStrike" kern="0" cap="none" spc="0" normalizeH="0" baseline="0" noProof="0" dirty="0" smtClean="0">
                <a:ln>
                  <a:noFill/>
                </a:ln>
                <a:solidFill>
                  <a:srgbClr val="04A7FA">
                    <a:lumMod val="50000"/>
                  </a:srgbClr>
                </a:solidFill>
                <a:effectLst/>
                <a:uLnTx/>
                <a:uFillTx/>
                <a:latin typeface="微软雅黑" pitchFamily="34" charset="-122"/>
                <a:ea typeface="微软雅黑" pitchFamily="34" charset="-122"/>
                <a:cs typeface="Arial" pitchFamily="34" charset="0"/>
              </a:rPr>
              <a:t>2016</a:t>
            </a:r>
            <a:endParaRPr kumimoji="0" lang="en-US" altLang="zh-CN" sz="1200" b="0" i="0" u="none" strike="noStrike" kern="0" cap="none" spc="0" normalizeH="0" baseline="0" noProof="0" dirty="0">
              <a:ln>
                <a:noFill/>
              </a:ln>
              <a:solidFill>
                <a:srgbClr val="04A7FA">
                  <a:lumMod val="50000"/>
                </a:srgbClr>
              </a:solidFill>
              <a:effectLst/>
              <a:uLnTx/>
              <a:uFillTx/>
              <a:latin typeface="微软雅黑" pitchFamily="34" charset="-122"/>
              <a:ea typeface="微软雅黑" pitchFamily="34" charset="-122"/>
              <a:cs typeface="Arial" pitchFamily="34" charset="0"/>
            </a:endParaRPr>
          </a:p>
        </p:txBody>
      </p:sp>
      <p:sp>
        <p:nvSpPr>
          <p:cNvPr id="13" name="矩形 12"/>
          <p:cNvSpPr/>
          <p:nvPr/>
        </p:nvSpPr>
        <p:spPr>
          <a:xfrm>
            <a:off x="2915815" y="3736942"/>
            <a:ext cx="1278483" cy="107722"/>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4" name="矩形 13"/>
          <p:cNvSpPr/>
          <p:nvPr/>
        </p:nvSpPr>
        <p:spPr>
          <a:xfrm>
            <a:off x="2411760" y="3957160"/>
            <a:ext cx="1782539" cy="107722"/>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19" name="矩形 18"/>
          <p:cNvSpPr/>
          <p:nvPr/>
        </p:nvSpPr>
        <p:spPr>
          <a:xfrm>
            <a:off x="2555775" y="4173184"/>
            <a:ext cx="1638523" cy="107722"/>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0" name="矩形 19"/>
          <p:cNvSpPr/>
          <p:nvPr/>
        </p:nvSpPr>
        <p:spPr>
          <a:xfrm>
            <a:off x="2012522" y="4389208"/>
            <a:ext cx="2181777" cy="107722"/>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1" name="矩形 20"/>
          <p:cNvSpPr/>
          <p:nvPr/>
        </p:nvSpPr>
        <p:spPr>
          <a:xfrm>
            <a:off x="1475656" y="4605232"/>
            <a:ext cx="2718643" cy="107722"/>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2" name="矩形 21"/>
          <p:cNvSpPr/>
          <p:nvPr/>
        </p:nvSpPr>
        <p:spPr>
          <a:xfrm>
            <a:off x="4996149" y="3736942"/>
            <a:ext cx="2096131" cy="107722"/>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3" name="矩形 22"/>
          <p:cNvSpPr/>
          <p:nvPr/>
        </p:nvSpPr>
        <p:spPr>
          <a:xfrm>
            <a:off x="4996149" y="3957160"/>
            <a:ext cx="1628079" cy="107722"/>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4" name="矩形 23"/>
          <p:cNvSpPr/>
          <p:nvPr/>
        </p:nvSpPr>
        <p:spPr>
          <a:xfrm>
            <a:off x="4996149" y="4173184"/>
            <a:ext cx="2168139" cy="107722"/>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5" name="矩形 24"/>
          <p:cNvSpPr/>
          <p:nvPr/>
        </p:nvSpPr>
        <p:spPr>
          <a:xfrm>
            <a:off x="4996149" y="4389208"/>
            <a:ext cx="1772095" cy="107722"/>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26" name="矩形 25"/>
          <p:cNvSpPr/>
          <p:nvPr/>
        </p:nvSpPr>
        <p:spPr>
          <a:xfrm>
            <a:off x="4996149" y="4605232"/>
            <a:ext cx="2600187" cy="107722"/>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27" name="组合 26"/>
          <p:cNvGrpSpPr/>
          <p:nvPr/>
        </p:nvGrpSpPr>
        <p:grpSpPr>
          <a:xfrm>
            <a:off x="4310698" y="1928552"/>
            <a:ext cx="522605" cy="523082"/>
            <a:chOff x="4524918" y="3219822"/>
            <a:chExt cx="983185" cy="984082"/>
          </a:xfrm>
        </p:grpSpPr>
        <p:sp>
          <p:nvSpPr>
            <p:cNvPr id="28" name="Freeform 432"/>
            <p:cNvSpPr>
              <a:spLocks/>
            </p:cNvSpPr>
            <p:nvPr/>
          </p:nvSpPr>
          <p:spPr bwMode="auto">
            <a:xfrm>
              <a:off x="4524918" y="3219822"/>
              <a:ext cx="983185" cy="984082"/>
            </a:xfrm>
            <a:custGeom>
              <a:avLst/>
              <a:gdLst>
                <a:gd name="T0" fmla="*/ 5468 w 5475"/>
                <a:gd name="T1" fmla="*/ 2529 h 5480"/>
                <a:gd name="T2" fmla="*/ 5419 w 5475"/>
                <a:gd name="T3" fmla="*/ 2188 h 5480"/>
                <a:gd name="T4" fmla="*/ 5332 w 5475"/>
                <a:gd name="T5" fmla="*/ 1862 h 5480"/>
                <a:gd name="T6" fmla="*/ 5205 w 5475"/>
                <a:gd name="T7" fmla="*/ 1552 h 5480"/>
                <a:gd name="T8" fmla="*/ 5044 w 5475"/>
                <a:gd name="T9" fmla="*/ 1264 h 5480"/>
                <a:gd name="T10" fmla="*/ 4850 w 5475"/>
                <a:gd name="T11" fmla="*/ 997 h 5480"/>
                <a:gd name="T12" fmla="*/ 4627 w 5475"/>
                <a:gd name="T13" fmla="*/ 757 h 5480"/>
                <a:gd name="T14" fmla="*/ 4375 w 5475"/>
                <a:gd name="T15" fmla="*/ 545 h 5480"/>
                <a:gd name="T16" fmla="*/ 4100 w 5475"/>
                <a:gd name="T17" fmla="*/ 363 h 5480"/>
                <a:gd name="T18" fmla="*/ 3803 w 5475"/>
                <a:gd name="T19" fmla="*/ 216 h 5480"/>
                <a:gd name="T20" fmla="*/ 3487 w 5475"/>
                <a:gd name="T21" fmla="*/ 104 h 5480"/>
                <a:gd name="T22" fmla="*/ 3155 w 5475"/>
                <a:gd name="T23" fmla="*/ 32 h 5480"/>
                <a:gd name="T24" fmla="*/ 2808 w 5475"/>
                <a:gd name="T25" fmla="*/ 1 h 5480"/>
                <a:gd name="T26" fmla="*/ 2527 w 5475"/>
                <a:gd name="T27" fmla="*/ 8 h 5480"/>
                <a:gd name="T28" fmla="*/ 2186 w 5475"/>
                <a:gd name="T29" fmla="*/ 56 h 5480"/>
                <a:gd name="T30" fmla="*/ 1859 w 5475"/>
                <a:gd name="T31" fmla="*/ 144 h 5480"/>
                <a:gd name="T32" fmla="*/ 1550 w 5475"/>
                <a:gd name="T33" fmla="*/ 270 h 5480"/>
                <a:gd name="T34" fmla="*/ 1261 w 5475"/>
                <a:gd name="T35" fmla="*/ 432 h 5480"/>
                <a:gd name="T36" fmla="*/ 995 w 5475"/>
                <a:gd name="T37" fmla="*/ 626 h 5480"/>
                <a:gd name="T38" fmla="*/ 755 w 5475"/>
                <a:gd name="T39" fmla="*/ 850 h 5480"/>
                <a:gd name="T40" fmla="*/ 544 w 5475"/>
                <a:gd name="T41" fmla="*/ 1101 h 5480"/>
                <a:gd name="T42" fmla="*/ 363 w 5475"/>
                <a:gd name="T43" fmla="*/ 1376 h 5480"/>
                <a:gd name="T44" fmla="*/ 215 w 5475"/>
                <a:gd name="T45" fmla="*/ 1674 h 5480"/>
                <a:gd name="T46" fmla="*/ 104 w 5475"/>
                <a:gd name="T47" fmla="*/ 1990 h 5480"/>
                <a:gd name="T48" fmla="*/ 31 w 5475"/>
                <a:gd name="T49" fmla="*/ 2323 h 5480"/>
                <a:gd name="T50" fmla="*/ 1 w 5475"/>
                <a:gd name="T51" fmla="*/ 2669 h 5480"/>
                <a:gd name="T52" fmla="*/ 8 w 5475"/>
                <a:gd name="T53" fmla="*/ 2951 h 5480"/>
                <a:gd name="T54" fmla="*/ 55 w 5475"/>
                <a:gd name="T55" fmla="*/ 3292 h 5480"/>
                <a:gd name="T56" fmla="*/ 143 w 5475"/>
                <a:gd name="T57" fmla="*/ 3618 h 5480"/>
                <a:gd name="T58" fmla="*/ 270 w 5475"/>
                <a:gd name="T59" fmla="*/ 3928 h 5480"/>
                <a:gd name="T60" fmla="*/ 431 w 5475"/>
                <a:gd name="T61" fmla="*/ 4216 h 5480"/>
                <a:gd name="T62" fmla="*/ 624 w 5475"/>
                <a:gd name="T63" fmla="*/ 4483 h 5480"/>
                <a:gd name="T64" fmla="*/ 848 w 5475"/>
                <a:gd name="T65" fmla="*/ 4723 h 5480"/>
                <a:gd name="T66" fmla="*/ 1099 w 5475"/>
                <a:gd name="T67" fmla="*/ 4935 h 5480"/>
                <a:gd name="T68" fmla="*/ 1375 w 5475"/>
                <a:gd name="T69" fmla="*/ 5117 h 5480"/>
                <a:gd name="T70" fmla="*/ 1672 w 5475"/>
                <a:gd name="T71" fmla="*/ 5264 h 5480"/>
                <a:gd name="T72" fmla="*/ 1988 w 5475"/>
                <a:gd name="T73" fmla="*/ 5376 h 5480"/>
                <a:gd name="T74" fmla="*/ 2321 w 5475"/>
                <a:gd name="T75" fmla="*/ 5448 h 5480"/>
                <a:gd name="T76" fmla="*/ 2666 w 5475"/>
                <a:gd name="T77" fmla="*/ 5479 h 5480"/>
                <a:gd name="T78" fmla="*/ 2948 w 5475"/>
                <a:gd name="T79" fmla="*/ 5472 h 5480"/>
                <a:gd name="T80" fmla="*/ 3289 w 5475"/>
                <a:gd name="T81" fmla="*/ 5424 h 5480"/>
                <a:gd name="T82" fmla="*/ 3616 w 5475"/>
                <a:gd name="T83" fmla="*/ 5336 h 5480"/>
                <a:gd name="T84" fmla="*/ 3925 w 5475"/>
                <a:gd name="T85" fmla="*/ 5210 h 5480"/>
                <a:gd name="T86" fmla="*/ 4213 w 5475"/>
                <a:gd name="T87" fmla="*/ 5048 h 5480"/>
                <a:gd name="T88" fmla="*/ 4479 w 5475"/>
                <a:gd name="T89" fmla="*/ 4854 h 5480"/>
                <a:gd name="T90" fmla="*/ 4719 w 5475"/>
                <a:gd name="T91" fmla="*/ 4630 h 5480"/>
                <a:gd name="T92" fmla="*/ 4932 w 5475"/>
                <a:gd name="T93" fmla="*/ 4379 h 5480"/>
                <a:gd name="T94" fmla="*/ 5112 w 5475"/>
                <a:gd name="T95" fmla="*/ 4104 h 5480"/>
                <a:gd name="T96" fmla="*/ 5261 w 5475"/>
                <a:gd name="T97" fmla="*/ 3806 h 5480"/>
                <a:gd name="T98" fmla="*/ 5372 w 5475"/>
                <a:gd name="T99" fmla="*/ 3490 h 5480"/>
                <a:gd name="T100" fmla="*/ 5444 w 5475"/>
                <a:gd name="T101" fmla="*/ 3157 h 5480"/>
                <a:gd name="T102" fmla="*/ 5475 w 5475"/>
                <a:gd name="T103" fmla="*/ 2811 h 5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75" h="5480">
                  <a:moveTo>
                    <a:pt x="5475" y="2741"/>
                  </a:moveTo>
                  <a:lnTo>
                    <a:pt x="5475" y="2741"/>
                  </a:lnTo>
                  <a:lnTo>
                    <a:pt x="5475" y="2669"/>
                  </a:lnTo>
                  <a:lnTo>
                    <a:pt x="5472" y="2599"/>
                  </a:lnTo>
                  <a:lnTo>
                    <a:pt x="5468" y="2529"/>
                  </a:lnTo>
                  <a:lnTo>
                    <a:pt x="5462" y="2460"/>
                  </a:lnTo>
                  <a:lnTo>
                    <a:pt x="5453" y="2391"/>
                  </a:lnTo>
                  <a:lnTo>
                    <a:pt x="5444" y="2323"/>
                  </a:lnTo>
                  <a:lnTo>
                    <a:pt x="5433" y="2255"/>
                  </a:lnTo>
                  <a:lnTo>
                    <a:pt x="5419" y="2188"/>
                  </a:lnTo>
                  <a:lnTo>
                    <a:pt x="5405" y="2122"/>
                  </a:lnTo>
                  <a:lnTo>
                    <a:pt x="5389" y="2056"/>
                  </a:lnTo>
                  <a:lnTo>
                    <a:pt x="5372" y="1990"/>
                  </a:lnTo>
                  <a:lnTo>
                    <a:pt x="5352" y="1926"/>
                  </a:lnTo>
                  <a:lnTo>
                    <a:pt x="5332" y="1862"/>
                  </a:lnTo>
                  <a:lnTo>
                    <a:pt x="5309" y="1798"/>
                  </a:lnTo>
                  <a:lnTo>
                    <a:pt x="5285" y="1735"/>
                  </a:lnTo>
                  <a:lnTo>
                    <a:pt x="5261" y="1674"/>
                  </a:lnTo>
                  <a:lnTo>
                    <a:pt x="5234" y="1612"/>
                  </a:lnTo>
                  <a:lnTo>
                    <a:pt x="5205" y="1552"/>
                  </a:lnTo>
                  <a:lnTo>
                    <a:pt x="5176" y="1492"/>
                  </a:lnTo>
                  <a:lnTo>
                    <a:pt x="5145" y="1434"/>
                  </a:lnTo>
                  <a:lnTo>
                    <a:pt x="5112" y="1376"/>
                  </a:lnTo>
                  <a:lnTo>
                    <a:pt x="5079" y="1319"/>
                  </a:lnTo>
                  <a:lnTo>
                    <a:pt x="5044" y="1264"/>
                  </a:lnTo>
                  <a:lnTo>
                    <a:pt x="5008" y="1208"/>
                  </a:lnTo>
                  <a:lnTo>
                    <a:pt x="4970" y="1154"/>
                  </a:lnTo>
                  <a:lnTo>
                    <a:pt x="4932" y="1101"/>
                  </a:lnTo>
                  <a:lnTo>
                    <a:pt x="4892" y="1049"/>
                  </a:lnTo>
                  <a:lnTo>
                    <a:pt x="4850" y="997"/>
                  </a:lnTo>
                  <a:lnTo>
                    <a:pt x="4808" y="947"/>
                  </a:lnTo>
                  <a:lnTo>
                    <a:pt x="4764" y="897"/>
                  </a:lnTo>
                  <a:lnTo>
                    <a:pt x="4719" y="850"/>
                  </a:lnTo>
                  <a:lnTo>
                    <a:pt x="4673" y="802"/>
                  </a:lnTo>
                  <a:lnTo>
                    <a:pt x="4627" y="757"/>
                  </a:lnTo>
                  <a:lnTo>
                    <a:pt x="4578" y="712"/>
                  </a:lnTo>
                  <a:lnTo>
                    <a:pt x="4529" y="668"/>
                  </a:lnTo>
                  <a:lnTo>
                    <a:pt x="4479" y="626"/>
                  </a:lnTo>
                  <a:lnTo>
                    <a:pt x="4428" y="585"/>
                  </a:lnTo>
                  <a:lnTo>
                    <a:pt x="4375" y="545"/>
                  </a:lnTo>
                  <a:lnTo>
                    <a:pt x="4323" y="505"/>
                  </a:lnTo>
                  <a:lnTo>
                    <a:pt x="4268" y="468"/>
                  </a:lnTo>
                  <a:lnTo>
                    <a:pt x="4213" y="432"/>
                  </a:lnTo>
                  <a:lnTo>
                    <a:pt x="4157" y="397"/>
                  </a:lnTo>
                  <a:lnTo>
                    <a:pt x="4100" y="363"/>
                  </a:lnTo>
                  <a:lnTo>
                    <a:pt x="4042" y="331"/>
                  </a:lnTo>
                  <a:lnTo>
                    <a:pt x="3984" y="300"/>
                  </a:lnTo>
                  <a:lnTo>
                    <a:pt x="3925" y="270"/>
                  </a:lnTo>
                  <a:lnTo>
                    <a:pt x="3864" y="242"/>
                  </a:lnTo>
                  <a:lnTo>
                    <a:pt x="3803" y="216"/>
                  </a:lnTo>
                  <a:lnTo>
                    <a:pt x="3741" y="190"/>
                  </a:lnTo>
                  <a:lnTo>
                    <a:pt x="3678" y="166"/>
                  </a:lnTo>
                  <a:lnTo>
                    <a:pt x="3616" y="144"/>
                  </a:lnTo>
                  <a:lnTo>
                    <a:pt x="3552" y="124"/>
                  </a:lnTo>
                  <a:lnTo>
                    <a:pt x="3487" y="104"/>
                  </a:lnTo>
                  <a:lnTo>
                    <a:pt x="3422" y="87"/>
                  </a:lnTo>
                  <a:lnTo>
                    <a:pt x="3356" y="70"/>
                  </a:lnTo>
                  <a:lnTo>
                    <a:pt x="3289" y="56"/>
                  </a:lnTo>
                  <a:lnTo>
                    <a:pt x="3222" y="43"/>
                  </a:lnTo>
                  <a:lnTo>
                    <a:pt x="3155" y="32"/>
                  </a:lnTo>
                  <a:lnTo>
                    <a:pt x="3086" y="23"/>
                  </a:lnTo>
                  <a:lnTo>
                    <a:pt x="3018" y="14"/>
                  </a:lnTo>
                  <a:lnTo>
                    <a:pt x="2948" y="8"/>
                  </a:lnTo>
                  <a:lnTo>
                    <a:pt x="2879" y="4"/>
                  </a:lnTo>
                  <a:lnTo>
                    <a:pt x="2808" y="1"/>
                  </a:lnTo>
                  <a:lnTo>
                    <a:pt x="2737" y="0"/>
                  </a:lnTo>
                  <a:lnTo>
                    <a:pt x="2737" y="0"/>
                  </a:lnTo>
                  <a:lnTo>
                    <a:pt x="2666" y="1"/>
                  </a:lnTo>
                  <a:lnTo>
                    <a:pt x="2596" y="4"/>
                  </a:lnTo>
                  <a:lnTo>
                    <a:pt x="2527" y="8"/>
                  </a:lnTo>
                  <a:lnTo>
                    <a:pt x="2457" y="14"/>
                  </a:lnTo>
                  <a:lnTo>
                    <a:pt x="2389" y="23"/>
                  </a:lnTo>
                  <a:lnTo>
                    <a:pt x="2321" y="32"/>
                  </a:lnTo>
                  <a:lnTo>
                    <a:pt x="2253" y="43"/>
                  </a:lnTo>
                  <a:lnTo>
                    <a:pt x="2186" y="56"/>
                  </a:lnTo>
                  <a:lnTo>
                    <a:pt x="2119" y="70"/>
                  </a:lnTo>
                  <a:lnTo>
                    <a:pt x="2053" y="87"/>
                  </a:lnTo>
                  <a:lnTo>
                    <a:pt x="1988" y="104"/>
                  </a:lnTo>
                  <a:lnTo>
                    <a:pt x="1923" y="124"/>
                  </a:lnTo>
                  <a:lnTo>
                    <a:pt x="1859" y="144"/>
                  </a:lnTo>
                  <a:lnTo>
                    <a:pt x="1796" y="166"/>
                  </a:lnTo>
                  <a:lnTo>
                    <a:pt x="1733" y="190"/>
                  </a:lnTo>
                  <a:lnTo>
                    <a:pt x="1672" y="216"/>
                  </a:lnTo>
                  <a:lnTo>
                    <a:pt x="1611" y="242"/>
                  </a:lnTo>
                  <a:lnTo>
                    <a:pt x="1550" y="270"/>
                  </a:lnTo>
                  <a:lnTo>
                    <a:pt x="1491" y="300"/>
                  </a:lnTo>
                  <a:lnTo>
                    <a:pt x="1432" y="331"/>
                  </a:lnTo>
                  <a:lnTo>
                    <a:pt x="1375" y="363"/>
                  </a:lnTo>
                  <a:lnTo>
                    <a:pt x="1318" y="397"/>
                  </a:lnTo>
                  <a:lnTo>
                    <a:pt x="1261" y="432"/>
                  </a:lnTo>
                  <a:lnTo>
                    <a:pt x="1207" y="468"/>
                  </a:lnTo>
                  <a:lnTo>
                    <a:pt x="1152" y="505"/>
                  </a:lnTo>
                  <a:lnTo>
                    <a:pt x="1099" y="545"/>
                  </a:lnTo>
                  <a:lnTo>
                    <a:pt x="1047" y="585"/>
                  </a:lnTo>
                  <a:lnTo>
                    <a:pt x="995" y="626"/>
                  </a:lnTo>
                  <a:lnTo>
                    <a:pt x="946" y="668"/>
                  </a:lnTo>
                  <a:lnTo>
                    <a:pt x="896" y="712"/>
                  </a:lnTo>
                  <a:lnTo>
                    <a:pt x="848" y="757"/>
                  </a:lnTo>
                  <a:lnTo>
                    <a:pt x="802" y="802"/>
                  </a:lnTo>
                  <a:lnTo>
                    <a:pt x="755" y="850"/>
                  </a:lnTo>
                  <a:lnTo>
                    <a:pt x="711" y="897"/>
                  </a:lnTo>
                  <a:lnTo>
                    <a:pt x="668" y="947"/>
                  </a:lnTo>
                  <a:lnTo>
                    <a:pt x="624" y="997"/>
                  </a:lnTo>
                  <a:lnTo>
                    <a:pt x="583" y="1049"/>
                  </a:lnTo>
                  <a:lnTo>
                    <a:pt x="544" y="1101"/>
                  </a:lnTo>
                  <a:lnTo>
                    <a:pt x="505" y="1154"/>
                  </a:lnTo>
                  <a:lnTo>
                    <a:pt x="467" y="1208"/>
                  </a:lnTo>
                  <a:lnTo>
                    <a:pt x="431" y="1264"/>
                  </a:lnTo>
                  <a:lnTo>
                    <a:pt x="395" y="1319"/>
                  </a:lnTo>
                  <a:lnTo>
                    <a:pt x="363" y="1376"/>
                  </a:lnTo>
                  <a:lnTo>
                    <a:pt x="330" y="1434"/>
                  </a:lnTo>
                  <a:lnTo>
                    <a:pt x="299" y="1492"/>
                  </a:lnTo>
                  <a:lnTo>
                    <a:pt x="270" y="1552"/>
                  </a:lnTo>
                  <a:lnTo>
                    <a:pt x="241" y="1612"/>
                  </a:lnTo>
                  <a:lnTo>
                    <a:pt x="215" y="1674"/>
                  </a:lnTo>
                  <a:lnTo>
                    <a:pt x="189" y="1735"/>
                  </a:lnTo>
                  <a:lnTo>
                    <a:pt x="166" y="1798"/>
                  </a:lnTo>
                  <a:lnTo>
                    <a:pt x="143" y="1862"/>
                  </a:lnTo>
                  <a:lnTo>
                    <a:pt x="122" y="1926"/>
                  </a:lnTo>
                  <a:lnTo>
                    <a:pt x="104" y="1990"/>
                  </a:lnTo>
                  <a:lnTo>
                    <a:pt x="85" y="2056"/>
                  </a:lnTo>
                  <a:lnTo>
                    <a:pt x="70" y="2122"/>
                  </a:lnTo>
                  <a:lnTo>
                    <a:pt x="55" y="2188"/>
                  </a:lnTo>
                  <a:lnTo>
                    <a:pt x="42" y="2255"/>
                  </a:lnTo>
                  <a:lnTo>
                    <a:pt x="31" y="2323"/>
                  </a:lnTo>
                  <a:lnTo>
                    <a:pt x="21" y="2391"/>
                  </a:lnTo>
                  <a:lnTo>
                    <a:pt x="14" y="2460"/>
                  </a:lnTo>
                  <a:lnTo>
                    <a:pt x="8" y="2529"/>
                  </a:lnTo>
                  <a:lnTo>
                    <a:pt x="3" y="2599"/>
                  </a:lnTo>
                  <a:lnTo>
                    <a:pt x="1" y="2669"/>
                  </a:lnTo>
                  <a:lnTo>
                    <a:pt x="0" y="2741"/>
                  </a:lnTo>
                  <a:lnTo>
                    <a:pt x="0" y="2741"/>
                  </a:lnTo>
                  <a:lnTo>
                    <a:pt x="1" y="2811"/>
                  </a:lnTo>
                  <a:lnTo>
                    <a:pt x="3" y="2881"/>
                  </a:lnTo>
                  <a:lnTo>
                    <a:pt x="8" y="2951"/>
                  </a:lnTo>
                  <a:lnTo>
                    <a:pt x="14" y="3020"/>
                  </a:lnTo>
                  <a:lnTo>
                    <a:pt x="21" y="3089"/>
                  </a:lnTo>
                  <a:lnTo>
                    <a:pt x="31" y="3157"/>
                  </a:lnTo>
                  <a:lnTo>
                    <a:pt x="42" y="3225"/>
                  </a:lnTo>
                  <a:lnTo>
                    <a:pt x="55" y="3292"/>
                  </a:lnTo>
                  <a:lnTo>
                    <a:pt x="70" y="3358"/>
                  </a:lnTo>
                  <a:lnTo>
                    <a:pt x="85" y="3424"/>
                  </a:lnTo>
                  <a:lnTo>
                    <a:pt x="104" y="3490"/>
                  </a:lnTo>
                  <a:lnTo>
                    <a:pt x="122" y="3554"/>
                  </a:lnTo>
                  <a:lnTo>
                    <a:pt x="143" y="3618"/>
                  </a:lnTo>
                  <a:lnTo>
                    <a:pt x="166" y="3682"/>
                  </a:lnTo>
                  <a:lnTo>
                    <a:pt x="189" y="3744"/>
                  </a:lnTo>
                  <a:lnTo>
                    <a:pt x="215" y="3806"/>
                  </a:lnTo>
                  <a:lnTo>
                    <a:pt x="241" y="3868"/>
                  </a:lnTo>
                  <a:lnTo>
                    <a:pt x="270" y="3928"/>
                  </a:lnTo>
                  <a:lnTo>
                    <a:pt x="299" y="3988"/>
                  </a:lnTo>
                  <a:lnTo>
                    <a:pt x="330" y="4046"/>
                  </a:lnTo>
                  <a:lnTo>
                    <a:pt x="363" y="4104"/>
                  </a:lnTo>
                  <a:lnTo>
                    <a:pt x="395" y="4161"/>
                  </a:lnTo>
                  <a:lnTo>
                    <a:pt x="431" y="4216"/>
                  </a:lnTo>
                  <a:lnTo>
                    <a:pt x="467" y="4272"/>
                  </a:lnTo>
                  <a:lnTo>
                    <a:pt x="505" y="4326"/>
                  </a:lnTo>
                  <a:lnTo>
                    <a:pt x="544" y="4379"/>
                  </a:lnTo>
                  <a:lnTo>
                    <a:pt x="583" y="4431"/>
                  </a:lnTo>
                  <a:lnTo>
                    <a:pt x="624" y="4483"/>
                  </a:lnTo>
                  <a:lnTo>
                    <a:pt x="668" y="4533"/>
                  </a:lnTo>
                  <a:lnTo>
                    <a:pt x="711" y="4582"/>
                  </a:lnTo>
                  <a:lnTo>
                    <a:pt x="755" y="4630"/>
                  </a:lnTo>
                  <a:lnTo>
                    <a:pt x="802" y="4678"/>
                  </a:lnTo>
                  <a:lnTo>
                    <a:pt x="848" y="4723"/>
                  </a:lnTo>
                  <a:lnTo>
                    <a:pt x="896" y="4768"/>
                  </a:lnTo>
                  <a:lnTo>
                    <a:pt x="946" y="4812"/>
                  </a:lnTo>
                  <a:lnTo>
                    <a:pt x="995" y="4854"/>
                  </a:lnTo>
                  <a:lnTo>
                    <a:pt x="1047" y="4895"/>
                  </a:lnTo>
                  <a:lnTo>
                    <a:pt x="1099" y="4935"/>
                  </a:lnTo>
                  <a:lnTo>
                    <a:pt x="1152" y="4975"/>
                  </a:lnTo>
                  <a:lnTo>
                    <a:pt x="1207" y="5012"/>
                  </a:lnTo>
                  <a:lnTo>
                    <a:pt x="1261" y="5048"/>
                  </a:lnTo>
                  <a:lnTo>
                    <a:pt x="1318" y="5083"/>
                  </a:lnTo>
                  <a:lnTo>
                    <a:pt x="1375" y="5117"/>
                  </a:lnTo>
                  <a:lnTo>
                    <a:pt x="1432" y="5149"/>
                  </a:lnTo>
                  <a:lnTo>
                    <a:pt x="1491" y="5180"/>
                  </a:lnTo>
                  <a:lnTo>
                    <a:pt x="1550" y="5210"/>
                  </a:lnTo>
                  <a:lnTo>
                    <a:pt x="1611" y="5238"/>
                  </a:lnTo>
                  <a:lnTo>
                    <a:pt x="1672" y="5264"/>
                  </a:lnTo>
                  <a:lnTo>
                    <a:pt x="1733" y="5289"/>
                  </a:lnTo>
                  <a:lnTo>
                    <a:pt x="1796" y="5314"/>
                  </a:lnTo>
                  <a:lnTo>
                    <a:pt x="1859" y="5336"/>
                  </a:lnTo>
                  <a:lnTo>
                    <a:pt x="1923" y="5356"/>
                  </a:lnTo>
                  <a:lnTo>
                    <a:pt x="1988" y="5376"/>
                  </a:lnTo>
                  <a:lnTo>
                    <a:pt x="2053" y="5393"/>
                  </a:lnTo>
                  <a:lnTo>
                    <a:pt x="2119" y="5410"/>
                  </a:lnTo>
                  <a:lnTo>
                    <a:pt x="2186" y="5424"/>
                  </a:lnTo>
                  <a:lnTo>
                    <a:pt x="2253" y="5437"/>
                  </a:lnTo>
                  <a:lnTo>
                    <a:pt x="2321" y="5448"/>
                  </a:lnTo>
                  <a:lnTo>
                    <a:pt x="2389" y="5457"/>
                  </a:lnTo>
                  <a:lnTo>
                    <a:pt x="2457" y="5466"/>
                  </a:lnTo>
                  <a:lnTo>
                    <a:pt x="2527" y="5472"/>
                  </a:lnTo>
                  <a:lnTo>
                    <a:pt x="2596" y="5476"/>
                  </a:lnTo>
                  <a:lnTo>
                    <a:pt x="2666" y="5479"/>
                  </a:lnTo>
                  <a:lnTo>
                    <a:pt x="2737" y="5480"/>
                  </a:lnTo>
                  <a:lnTo>
                    <a:pt x="2737" y="5480"/>
                  </a:lnTo>
                  <a:lnTo>
                    <a:pt x="2808" y="5479"/>
                  </a:lnTo>
                  <a:lnTo>
                    <a:pt x="2879" y="5476"/>
                  </a:lnTo>
                  <a:lnTo>
                    <a:pt x="2948" y="5472"/>
                  </a:lnTo>
                  <a:lnTo>
                    <a:pt x="3018" y="5466"/>
                  </a:lnTo>
                  <a:lnTo>
                    <a:pt x="3086" y="5457"/>
                  </a:lnTo>
                  <a:lnTo>
                    <a:pt x="3155" y="5448"/>
                  </a:lnTo>
                  <a:lnTo>
                    <a:pt x="3222" y="5437"/>
                  </a:lnTo>
                  <a:lnTo>
                    <a:pt x="3289" y="5424"/>
                  </a:lnTo>
                  <a:lnTo>
                    <a:pt x="3356" y="5410"/>
                  </a:lnTo>
                  <a:lnTo>
                    <a:pt x="3422" y="5393"/>
                  </a:lnTo>
                  <a:lnTo>
                    <a:pt x="3487" y="5376"/>
                  </a:lnTo>
                  <a:lnTo>
                    <a:pt x="3552" y="5356"/>
                  </a:lnTo>
                  <a:lnTo>
                    <a:pt x="3616" y="5336"/>
                  </a:lnTo>
                  <a:lnTo>
                    <a:pt x="3678" y="5314"/>
                  </a:lnTo>
                  <a:lnTo>
                    <a:pt x="3741" y="5289"/>
                  </a:lnTo>
                  <a:lnTo>
                    <a:pt x="3803" y="5264"/>
                  </a:lnTo>
                  <a:lnTo>
                    <a:pt x="3864" y="5238"/>
                  </a:lnTo>
                  <a:lnTo>
                    <a:pt x="3925" y="5210"/>
                  </a:lnTo>
                  <a:lnTo>
                    <a:pt x="3984" y="5180"/>
                  </a:lnTo>
                  <a:lnTo>
                    <a:pt x="4042" y="5149"/>
                  </a:lnTo>
                  <a:lnTo>
                    <a:pt x="4100" y="5117"/>
                  </a:lnTo>
                  <a:lnTo>
                    <a:pt x="4157" y="5083"/>
                  </a:lnTo>
                  <a:lnTo>
                    <a:pt x="4213" y="5048"/>
                  </a:lnTo>
                  <a:lnTo>
                    <a:pt x="4268" y="5012"/>
                  </a:lnTo>
                  <a:lnTo>
                    <a:pt x="4323" y="4975"/>
                  </a:lnTo>
                  <a:lnTo>
                    <a:pt x="4375" y="4935"/>
                  </a:lnTo>
                  <a:lnTo>
                    <a:pt x="4428" y="4895"/>
                  </a:lnTo>
                  <a:lnTo>
                    <a:pt x="4479" y="4854"/>
                  </a:lnTo>
                  <a:lnTo>
                    <a:pt x="4529" y="4812"/>
                  </a:lnTo>
                  <a:lnTo>
                    <a:pt x="4578" y="4768"/>
                  </a:lnTo>
                  <a:lnTo>
                    <a:pt x="4627" y="4723"/>
                  </a:lnTo>
                  <a:lnTo>
                    <a:pt x="4673" y="4678"/>
                  </a:lnTo>
                  <a:lnTo>
                    <a:pt x="4719" y="4630"/>
                  </a:lnTo>
                  <a:lnTo>
                    <a:pt x="4764" y="4582"/>
                  </a:lnTo>
                  <a:lnTo>
                    <a:pt x="4808" y="4533"/>
                  </a:lnTo>
                  <a:lnTo>
                    <a:pt x="4850" y="4483"/>
                  </a:lnTo>
                  <a:lnTo>
                    <a:pt x="4892" y="4431"/>
                  </a:lnTo>
                  <a:lnTo>
                    <a:pt x="4932" y="4379"/>
                  </a:lnTo>
                  <a:lnTo>
                    <a:pt x="4970" y="4326"/>
                  </a:lnTo>
                  <a:lnTo>
                    <a:pt x="5008" y="4272"/>
                  </a:lnTo>
                  <a:lnTo>
                    <a:pt x="5044" y="4216"/>
                  </a:lnTo>
                  <a:lnTo>
                    <a:pt x="5079" y="4161"/>
                  </a:lnTo>
                  <a:lnTo>
                    <a:pt x="5112" y="4104"/>
                  </a:lnTo>
                  <a:lnTo>
                    <a:pt x="5145" y="4046"/>
                  </a:lnTo>
                  <a:lnTo>
                    <a:pt x="5176" y="3988"/>
                  </a:lnTo>
                  <a:lnTo>
                    <a:pt x="5205" y="3928"/>
                  </a:lnTo>
                  <a:lnTo>
                    <a:pt x="5234" y="3868"/>
                  </a:lnTo>
                  <a:lnTo>
                    <a:pt x="5261" y="3806"/>
                  </a:lnTo>
                  <a:lnTo>
                    <a:pt x="5285" y="3744"/>
                  </a:lnTo>
                  <a:lnTo>
                    <a:pt x="5309" y="3682"/>
                  </a:lnTo>
                  <a:lnTo>
                    <a:pt x="5332" y="3618"/>
                  </a:lnTo>
                  <a:lnTo>
                    <a:pt x="5352" y="3554"/>
                  </a:lnTo>
                  <a:lnTo>
                    <a:pt x="5372" y="3490"/>
                  </a:lnTo>
                  <a:lnTo>
                    <a:pt x="5389" y="3424"/>
                  </a:lnTo>
                  <a:lnTo>
                    <a:pt x="5405" y="3358"/>
                  </a:lnTo>
                  <a:lnTo>
                    <a:pt x="5419" y="3292"/>
                  </a:lnTo>
                  <a:lnTo>
                    <a:pt x="5433" y="3225"/>
                  </a:lnTo>
                  <a:lnTo>
                    <a:pt x="5444" y="3157"/>
                  </a:lnTo>
                  <a:lnTo>
                    <a:pt x="5453" y="3089"/>
                  </a:lnTo>
                  <a:lnTo>
                    <a:pt x="5462" y="3020"/>
                  </a:lnTo>
                  <a:lnTo>
                    <a:pt x="5468" y="2951"/>
                  </a:lnTo>
                  <a:lnTo>
                    <a:pt x="5472" y="2881"/>
                  </a:lnTo>
                  <a:lnTo>
                    <a:pt x="5475" y="2811"/>
                  </a:lnTo>
                  <a:lnTo>
                    <a:pt x="5475" y="2741"/>
                  </a:lnTo>
                  <a:lnTo>
                    <a:pt x="5475" y="2741"/>
                  </a:ln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29" name="Freeform 445"/>
            <p:cNvSpPr>
              <a:spLocks noEditPoints="1"/>
            </p:cNvSpPr>
            <p:nvPr/>
          </p:nvSpPr>
          <p:spPr bwMode="auto">
            <a:xfrm>
              <a:off x="4814037" y="3352709"/>
              <a:ext cx="375316" cy="701248"/>
            </a:xfrm>
            <a:custGeom>
              <a:avLst/>
              <a:gdLst>
                <a:gd name="T0" fmla="*/ 2076 w 2090"/>
                <a:gd name="T1" fmla="*/ 2746 h 3906"/>
                <a:gd name="T2" fmla="*/ 2015 w 2090"/>
                <a:gd name="T3" fmla="*/ 2931 h 3906"/>
                <a:gd name="T4" fmla="*/ 1885 w 2090"/>
                <a:gd name="T5" fmla="*/ 3137 h 3906"/>
                <a:gd name="T6" fmla="*/ 1734 w 2090"/>
                <a:gd name="T7" fmla="*/ 3290 h 3906"/>
                <a:gd name="T8" fmla="*/ 1544 w 2090"/>
                <a:gd name="T9" fmla="*/ 3419 h 3906"/>
                <a:gd name="T10" fmla="*/ 1271 w 2090"/>
                <a:gd name="T11" fmla="*/ 3526 h 3906"/>
                <a:gd name="T12" fmla="*/ 944 w 2090"/>
                <a:gd name="T13" fmla="*/ 3569 h 3906"/>
                <a:gd name="T14" fmla="*/ 837 w 2090"/>
                <a:gd name="T15" fmla="*/ 3571 h 3906"/>
                <a:gd name="T16" fmla="*/ 519 w 2090"/>
                <a:gd name="T17" fmla="*/ 3535 h 3906"/>
                <a:gd name="T18" fmla="*/ 249 w 2090"/>
                <a:gd name="T19" fmla="*/ 3457 h 3906"/>
                <a:gd name="T20" fmla="*/ 0 w 2090"/>
                <a:gd name="T21" fmla="*/ 3341 h 3906"/>
                <a:gd name="T22" fmla="*/ 307 w 2090"/>
                <a:gd name="T23" fmla="*/ 2961 h 3906"/>
                <a:gd name="T24" fmla="*/ 512 w 2090"/>
                <a:gd name="T25" fmla="*/ 3055 h 3906"/>
                <a:gd name="T26" fmla="*/ 766 w 2090"/>
                <a:gd name="T27" fmla="*/ 3135 h 3906"/>
                <a:gd name="T28" fmla="*/ 932 w 2090"/>
                <a:gd name="T29" fmla="*/ 3164 h 3906"/>
                <a:gd name="T30" fmla="*/ 732 w 2090"/>
                <a:gd name="T31" fmla="*/ 2086 h 3906"/>
                <a:gd name="T32" fmla="*/ 512 w 2090"/>
                <a:gd name="T33" fmla="*/ 1970 h 3906"/>
                <a:gd name="T34" fmla="*/ 353 w 2090"/>
                <a:gd name="T35" fmla="*/ 1840 h 3906"/>
                <a:gd name="T36" fmla="*/ 204 w 2090"/>
                <a:gd name="T37" fmla="*/ 1635 h 3906"/>
                <a:gd name="T38" fmla="*/ 149 w 2090"/>
                <a:gd name="T39" fmla="*/ 1509 h 3906"/>
                <a:gd name="T40" fmla="*/ 116 w 2090"/>
                <a:gd name="T41" fmla="*/ 1359 h 3906"/>
                <a:gd name="T42" fmla="*/ 106 w 2090"/>
                <a:gd name="T43" fmla="*/ 1187 h 3906"/>
                <a:gd name="T44" fmla="*/ 129 w 2090"/>
                <a:gd name="T45" fmla="*/ 1032 h 3906"/>
                <a:gd name="T46" fmla="*/ 197 w 2090"/>
                <a:gd name="T47" fmla="*/ 869 h 3906"/>
                <a:gd name="T48" fmla="*/ 331 w 2090"/>
                <a:gd name="T49" fmla="*/ 682 h 3906"/>
                <a:gd name="T50" fmla="*/ 486 w 2090"/>
                <a:gd name="T51" fmla="*/ 545 h 3906"/>
                <a:gd name="T52" fmla="*/ 680 w 2090"/>
                <a:gd name="T53" fmla="*/ 431 h 3906"/>
                <a:gd name="T54" fmla="*/ 958 w 2090"/>
                <a:gd name="T55" fmla="*/ 344 h 3906"/>
                <a:gd name="T56" fmla="*/ 1275 w 2090"/>
                <a:gd name="T57" fmla="*/ 320 h 3906"/>
                <a:gd name="T58" fmla="*/ 1558 w 2090"/>
                <a:gd name="T59" fmla="*/ 336 h 3906"/>
                <a:gd name="T60" fmla="*/ 1953 w 2090"/>
                <a:gd name="T61" fmla="*/ 396 h 3906"/>
                <a:gd name="T62" fmla="*/ 1539 w 2090"/>
                <a:gd name="T63" fmla="*/ 767 h 3906"/>
                <a:gd name="T64" fmla="*/ 1336 w 2090"/>
                <a:gd name="T65" fmla="*/ 729 h 3906"/>
                <a:gd name="T66" fmla="*/ 1294 w 2090"/>
                <a:gd name="T67" fmla="*/ 1617 h 3906"/>
                <a:gd name="T68" fmla="*/ 1598 w 2090"/>
                <a:gd name="T69" fmla="*/ 1756 h 3906"/>
                <a:gd name="T70" fmla="*/ 1805 w 2090"/>
                <a:gd name="T71" fmla="*/ 1902 h 3906"/>
                <a:gd name="T72" fmla="*/ 1945 w 2090"/>
                <a:gd name="T73" fmla="*/ 2062 h 3906"/>
                <a:gd name="T74" fmla="*/ 2030 w 2090"/>
                <a:gd name="T75" fmla="*/ 2223 h 3906"/>
                <a:gd name="T76" fmla="*/ 2070 w 2090"/>
                <a:gd name="T77" fmla="*/ 2368 h 3906"/>
                <a:gd name="T78" fmla="*/ 2089 w 2090"/>
                <a:gd name="T79" fmla="*/ 2537 h 3906"/>
                <a:gd name="T80" fmla="*/ 649 w 2090"/>
                <a:gd name="T81" fmla="*/ 1108 h 3906"/>
                <a:gd name="T82" fmla="*/ 666 w 2090"/>
                <a:gd name="T83" fmla="*/ 1206 h 3906"/>
                <a:gd name="T84" fmla="*/ 706 w 2090"/>
                <a:gd name="T85" fmla="*/ 1287 h 3906"/>
                <a:gd name="T86" fmla="*/ 781 w 2090"/>
                <a:gd name="T87" fmla="*/ 1363 h 3906"/>
                <a:gd name="T88" fmla="*/ 958 w 2090"/>
                <a:gd name="T89" fmla="*/ 1472 h 3906"/>
                <a:gd name="T90" fmla="*/ 850 w 2090"/>
                <a:gd name="T91" fmla="*/ 744 h 3906"/>
                <a:gd name="T92" fmla="*/ 749 w 2090"/>
                <a:gd name="T93" fmla="*/ 791 h 3906"/>
                <a:gd name="T94" fmla="*/ 684 w 2090"/>
                <a:gd name="T95" fmla="*/ 875 h 3906"/>
                <a:gd name="T96" fmla="*/ 656 w 2090"/>
                <a:gd name="T97" fmla="*/ 984 h 3906"/>
                <a:gd name="T98" fmla="*/ 1544 w 2090"/>
                <a:gd name="T99" fmla="*/ 2684 h 3906"/>
                <a:gd name="T100" fmla="*/ 1534 w 2090"/>
                <a:gd name="T101" fmla="*/ 2598 h 3906"/>
                <a:gd name="T102" fmla="*/ 1502 w 2090"/>
                <a:gd name="T103" fmla="*/ 2509 h 3906"/>
                <a:gd name="T104" fmla="*/ 1454 w 2090"/>
                <a:gd name="T105" fmla="*/ 2448 h 3906"/>
                <a:gd name="T106" fmla="*/ 1289 w 2090"/>
                <a:gd name="T107" fmla="*/ 2328 h 3906"/>
                <a:gd name="T108" fmla="*/ 1269 w 2090"/>
                <a:gd name="T109" fmla="*/ 3140 h 3906"/>
                <a:gd name="T110" fmla="*/ 1370 w 2090"/>
                <a:gd name="T111" fmla="*/ 3109 h 3906"/>
                <a:gd name="T112" fmla="*/ 1451 w 2090"/>
                <a:gd name="T113" fmla="*/ 3052 h 3906"/>
                <a:gd name="T114" fmla="*/ 1511 w 2090"/>
                <a:gd name="T115" fmla="*/ 2937 h 3906"/>
                <a:gd name="T116" fmla="*/ 1543 w 2090"/>
                <a:gd name="T117" fmla="*/ 2727 h 3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0" h="3906">
                  <a:moveTo>
                    <a:pt x="2090" y="2598"/>
                  </a:moveTo>
                  <a:lnTo>
                    <a:pt x="2090" y="2598"/>
                  </a:lnTo>
                  <a:lnTo>
                    <a:pt x="2089" y="2635"/>
                  </a:lnTo>
                  <a:lnTo>
                    <a:pt x="2087" y="2672"/>
                  </a:lnTo>
                  <a:lnTo>
                    <a:pt x="2082" y="2709"/>
                  </a:lnTo>
                  <a:lnTo>
                    <a:pt x="2076" y="2746"/>
                  </a:lnTo>
                  <a:lnTo>
                    <a:pt x="2066" y="2783"/>
                  </a:lnTo>
                  <a:lnTo>
                    <a:pt x="2056" y="2821"/>
                  </a:lnTo>
                  <a:lnTo>
                    <a:pt x="2045" y="2858"/>
                  </a:lnTo>
                  <a:lnTo>
                    <a:pt x="2030" y="2894"/>
                  </a:lnTo>
                  <a:lnTo>
                    <a:pt x="2030" y="2894"/>
                  </a:lnTo>
                  <a:lnTo>
                    <a:pt x="2015" y="2931"/>
                  </a:lnTo>
                  <a:lnTo>
                    <a:pt x="1997" y="2967"/>
                  </a:lnTo>
                  <a:lnTo>
                    <a:pt x="1978" y="3002"/>
                  </a:lnTo>
                  <a:lnTo>
                    <a:pt x="1957" y="3037"/>
                  </a:lnTo>
                  <a:lnTo>
                    <a:pt x="1934" y="3071"/>
                  </a:lnTo>
                  <a:lnTo>
                    <a:pt x="1911" y="3104"/>
                  </a:lnTo>
                  <a:lnTo>
                    <a:pt x="1885" y="3137"/>
                  </a:lnTo>
                  <a:lnTo>
                    <a:pt x="1858" y="3169"/>
                  </a:lnTo>
                  <a:lnTo>
                    <a:pt x="1858" y="3169"/>
                  </a:lnTo>
                  <a:lnTo>
                    <a:pt x="1829" y="3201"/>
                  </a:lnTo>
                  <a:lnTo>
                    <a:pt x="1799" y="3231"/>
                  </a:lnTo>
                  <a:lnTo>
                    <a:pt x="1767" y="3261"/>
                  </a:lnTo>
                  <a:lnTo>
                    <a:pt x="1734" y="3290"/>
                  </a:lnTo>
                  <a:lnTo>
                    <a:pt x="1699" y="3318"/>
                  </a:lnTo>
                  <a:lnTo>
                    <a:pt x="1662" y="3345"/>
                  </a:lnTo>
                  <a:lnTo>
                    <a:pt x="1624" y="3370"/>
                  </a:lnTo>
                  <a:lnTo>
                    <a:pt x="1585" y="3395"/>
                  </a:lnTo>
                  <a:lnTo>
                    <a:pt x="1585" y="3395"/>
                  </a:lnTo>
                  <a:lnTo>
                    <a:pt x="1544" y="3419"/>
                  </a:lnTo>
                  <a:lnTo>
                    <a:pt x="1502" y="3440"/>
                  </a:lnTo>
                  <a:lnTo>
                    <a:pt x="1458" y="3461"/>
                  </a:lnTo>
                  <a:lnTo>
                    <a:pt x="1413" y="3480"/>
                  </a:lnTo>
                  <a:lnTo>
                    <a:pt x="1366" y="3497"/>
                  </a:lnTo>
                  <a:lnTo>
                    <a:pt x="1319" y="3513"/>
                  </a:lnTo>
                  <a:lnTo>
                    <a:pt x="1271" y="3526"/>
                  </a:lnTo>
                  <a:lnTo>
                    <a:pt x="1220" y="3537"/>
                  </a:lnTo>
                  <a:lnTo>
                    <a:pt x="1220" y="3906"/>
                  </a:lnTo>
                  <a:lnTo>
                    <a:pt x="958" y="3906"/>
                  </a:lnTo>
                  <a:lnTo>
                    <a:pt x="958" y="3568"/>
                  </a:lnTo>
                  <a:lnTo>
                    <a:pt x="958" y="3568"/>
                  </a:lnTo>
                  <a:lnTo>
                    <a:pt x="944" y="3569"/>
                  </a:lnTo>
                  <a:lnTo>
                    <a:pt x="932" y="3570"/>
                  </a:lnTo>
                  <a:lnTo>
                    <a:pt x="932" y="3570"/>
                  </a:lnTo>
                  <a:lnTo>
                    <a:pt x="920" y="3571"/>
                  </a:lnTo>
                  <a:lnTo>
                    <a:pt x="907" y="3572"/>
                  </a:lnTo>
                  <a:lnTo>
                    <a:pt x="907" y="3572"/>
                  </a:lnTo>
                  <a:lnTo>
                    <a:pt x="837" y="3571"/>
                  </a:lnTo>
                  <a:lnTo>
                    <a:pt x="768" y="3568"/>
                  </a:lnTo>
                  <a:lnTo>
                    <a:pt x="702" y="3562"/>
                  </a:lnTo>
                  <a:lnTo>
                    <a:pt x="639" y="3555"/>
                  </a:lnTo>
                  <a:lnTo>
                    <a:pt x="639" y="3555"/>
                  </a:lnTo>
                  <a:lnTo>
                    <a:pt x="578" y="3546"/>
                  </a:lnTo>
                  <a:lnTo>
                    <a:pt x="519" y="3535"/>
                  </a:lnTo>
                  <a:lnTo>
                    <a:pt x="461" y="3522"/>
                  </a:lnTo>
                  <a:lnTo>
                    <a:pt x="407" y="3509"/>
                  </a:lnTo>
                  <a:lnTo>
                    <a:pt x="407" y="3509"/>
                  </a:lnTo>
                  <a:lnTo>
                    <a:pt x="353" y="3493"/>
                  </a:lnTo>
                  <a:lnTo>
                    <a:pt x="301" y="3475"/>
                  </a:lnTo>
                  <a:lnTo>
                    <a:pt x="249" y="3457"/>
                  </a:lnTo>
                  <a:lnTo>
                    <a:pt x="199" y="3436"/>
                  </a:lnTo>
                  <a:lnTo>
                    <a:pt x="199" y="3436"/>
                  </a:lnTo>
                  <a:lnTo>
                    <a:pt x="149" y="3415"/>
                  </a:lnTo>
                  <a:lnTo>
                    <a:pt x="99" y="3391"/>
                  </a:lnTo>
                  <a:lnTo>
                    <a:pt x="49" y="3367"/>
                  </a:lnTo>
                  <a:lnTo>
                    <a:pt x="0" y="3341"/>
                  </a:lnTo>
                  <a:lnTo>
                    <a:pt x="150" y="2870"/>
                  </a:lnTo>
                  <a:lnTo>
                    <a:pt x="150" y="2870"/>
                  </a:lnTo>
                  <a:lnTo>
                    <a:pt x="183" y="2892"/>
                  </a:lnTo>
                  <a:lnTo>
                    <a:pt x="220" y="2913"/>
                  </a:lnTo>
                  <a:lnTo>
                    <a:pt x="262" y="2937"/>
                  </a:lnTo>
                  <a:lnTo>
                    <a:pt x="307" y="2961"/>
                  </a:lnTo>
                  <a:lnTo>
                    <a:pt x="307" y="2961"/>
                  </a:lnTo>
                  <a:lnTo>
                    <a:pt x="355" y="2986"/>
                  </a:lnTo>
                  <a:lnTo>
                    <a:pt x="406" y="3009"/>
                  </a:lnTo>
                  <a:lnTo>
                    <a:pt x="457" y="3032"/>
                  </a:lnTo>
                  <a:lnTo>
                    <a:pt x="512" y="3055"/>
                  </a:lnTo>
                  <a:lnTo>
                    <a:pt x="512" y="3055"/>
                  </a:lnTo>
                  <a:lnTo>
                    <a:pt x="567" y="3075"/>
                  </a:lnTo>
                  <a:lnTo>
                    <a:pt x="623" y="3094"/>
                  </a:lnTo>
                  <a:lnTo>
                    <a:pt x="680" y="3112"/>
                  </a:lnTo>
                  <a:lnTo>
                    <a:pt x="737" y="3128"/>
                  </a:lnTo>
                  <a:lnTo>
                    <a:pt x="737" y="3128"/>
                  </a:lnTo>
                  <a:lnTo>
                    <a:pt x="766" y="3135"/>
                  </a:lnTo>
                  <a:lnTo>
                    <a:pt x="794" y="3142"/>
                  </a:lnTo>
                  <a:lnTo>
                    <a:pt x="822" y="3149"/>
                  </a:lnTo>
                  <a:lnTo>
                    <a:pt x="850" y="3154"/>
                  </a:lnTo>
                  <a:lnTo>
                    <a:pt x="878" y="3158"/>
                  </a:lnTo>
                  <a:lnTo>
                    <a:pt x="905" y="3161"/>
                  </a:lnTo>
                  <a:lnTo>
                    <a:pt x="932" y="3164"/>
                  </a:lnTo>
                  <a:lnTo>
                    <a:pt x="958" y="3166"/>
                  </a:lnTo>
                  <a:lnTo>
                    <a:pt x="958" y="2182"/>
                  </a:lnTo>
                  <a:lnTo>
                    <a:pt x="958" y="2182"/>
                  </a:lnTo>
                  <a:lnTo>
                    <a:pt x="883" y="2151"/>
                  </a:lnTo>
                  <a:lnTo>
                    <a:pt x="808" y="2120"/>
                  </a:lnTo>
                  <a:lnTo>
                    <a:pt x="732" y="2086"/>
                  </a:lnTo>
                  <a:lnTo>
                    <a:pt x="656" y="2051"/>
                  </a:lnTo>
                  <a:lnTo>
                    <a:pt x="656" y="2051"/>
                  </a:lnTo>
                  <a:lnTo>
                    <a:pt x="619" y="2033"/>
                  </a:lnTo>
                  <a:lnTo>
                    <a:pt x="582" y="2013"/>
                  </a:lnTo>
                  <a:lnTo>
                    <a:pt x="547" y="1991"/>
                  </a:lnTo>
                  <a:lnTo>
                    <a:pt x="512" y="1970"/>
                  </a:lnTo>
                  <a:lnTo>
                    <a:pt x="478" y="1946"/>
                  </a:lnTo>
                  <a:lnTo>
                    <a:pt x="446" y="1921"/>
                  </a:lnTo>
                  <a:lnTo>
                    <a:pt x="414" y="1895"/>
                  </a:lnTo>
                  <a:lnTo>
                    <a:pt x="383" y="1869"/>
                  </a:lnTo>
                  <a:lnTo>
                    <a:pt x="383" y="1869"/>
                  </a:lnTo>
                  <a:lnTo>
                    <a:pt x="353" y="1840"/>
                  </a:lnTo>
                  <a:lnTo>
                    <a:pt x="324" y="1810"/>
                  </a:lnTo>
                  <a:lnTo>
                    <a:pt x="298" y="1779"/>
                  </a:lnTo>
                  <a:lnTo>
                    <a:pt x="272" y="1745"/>
                  </a:lnTo>
                  <a:lnTo>
                    <a:pt x="248" y="1710"/>
                  </a:lnTo>
                  <a:lnTo>
                    <a:pt x="224" y="1674"/>
                  </a:lnTo>
                  <a:lnTo>
                    <a:pt x="204" y="1635"/>
                  </a:lnTo>
                  <a:lnTo>
                    <a:pt x="183" y="1595"/>
                  </a:lnTo>
                  <a:lnTo>
                    <a:pt x="183" y="1595"/>
                  </a:lnTo>
                  <a:lnTo>
                    <a:pt x="174" y="1575"/>
                  </a:lnTo>
                  <a:lnTo>
                    <a:pt x="165" y="1553"/>
                  </a:lnTo>
                  <a:lnTo>
                    <a:pt x="157" y="1531"/>
                  </a:lnTo>
                  <a:lnTo>
                    <a:pt x="149" y="1509"/>
                  </a:lnTo>
                  <a:lnTo>
                    <a:pt x="142" y="1485"/>
                  </a:lnTo>
                  <a:lnTo>
                    <a:pt x="136" y="1461"/>
                  </a:lnTo>
                  <a:lnTo>
                    <a:pt x="131" y="1436"/>
                  </a:lnTo>
                  <a:lnTo>
                    <a:pt x="125" y="1412"/>
                  </a:lnTo>
                  <a:lnTo>
                    <a:pt x="120" y="1386"/>
                  </a:lnTo>
                  <a:lnTo>
                    <a:pt x="116" y="1359"/>
                  </a:lnTo>
                  <a:lnTo>
                    <a:pt x="113" y="1332"/>
                  </a:lnTo>
                  <a:lnTo>
                    <a:pt x="111" y="1304"/>
                  </a:lnTo>
                  <a:lnTo>
                    <a:pt x="108" y="1275"/>
                  </a:lnTo>
                  <a:lnTo>
                    <a:pt x="107" y="1247"/>
                  </a:lnTo>
                  <a:lnTo>
                    <a:pt x="106" y="1218"/>
                  </a:lnTo>
                  <a:lnTo>
                    <a:pt x="106" y="1187"/>
                  </a:lnTo>
                  <a:lnTo>
                    <a:pt x="106" y="1187"/>
                  </a:lnTo>
                  <a:lnTo>
                    <a:pt x="107" y="1157"/>
                  </a:lnTo>
                  <a:lnTo>
                    <a:pt x="109" y="1126"/>
                  </a:lnTo>
                  <a:lnTo>
                    <a:pt x="114" y="1095"/>
                  </a:lnTo>
                  <a:lnTo>
                    <a:pt x="120" y="1064"/>
                  </a:lnTo>
                  <a:lnTo>
                    <a:pt x="129" y="1032"/>
                  </a:lnTo>
                  <a:lnTo>
                    <a:pt x="139" y="1000"/>
                  </a:lnTo>
                  <a:lnTo>
                    <a:pt x="151" y="967"/>
                  </a:lnTo>
                  <a:lnTo>
                    <a:pt x="165" y="934"/>
                  </a:lnTo>
                  <a:lnTo>
                    <a:pt x="165" y="934"/>
                  </a:lnTo>
                  <a:lnTo>
                    <a:pt x="180" y="901"/>
                  </a:lnTo>
                  <a:lnTo>
                    <a:pt x="197" y="869"/>
                  </a:lnTo>
                  <a:lnTo>
                    <a:pt x="215" y="837"/>
                  </a:lnTo>
                  <a:lnTo>
                    <a:pt x="236" y="805"/>
                  </a:lnTo>
                  <a:lnTo>
                    <a:pt x="257" y="774"/>
                  </a:lnTo>
                  <a:lnTo>
                    <a:pt x="280" y="743"/>
                  </a:lnTo>
                  <a:lnTo>
                    <a:pt x="305" y="712"/>
                  </a:lnTo>
                  <a:lnTo>
                    <a:pt x="331" y="682"/>
                  </a:lnTo>
                  <a:lnTo>
                    <a:pt x="331" y="682"/>
                  </a:lnTo>
                  <a:lnTo>
                    <a:pt x="359" y="653"/>
                  </a:lnTo>
                  <a:lnTo>
                    <a:pt x="388" y="626"/>
                  </a:lnTo>
                  <a:lnTo>
                    <a:pt x="419" y="598"/>
                  </a:lnTo>
                  <a:lnTo>
                    <a:pt x="452" y="571"/>
                  </a:lnTo>
                  <a:lnTo>
                    <a:pt x="486" y="545"/>
                  </a:lnTo>
                  <a:lnTo>
                    <a:pt x="521" y="520"/>
                  </a:lnTo>
                  <a:lnTo>
                    <a:pt x="559" y="496"/>
                  </a:lnTo>
                  <a:lnTo>
                    <a:pt x="598" y="473"/>
                  </a:lnTo>
                  <a:lnTo>
                    <a:pt x="598" y="473"/>
                  </a:lnTo>
                  <a:lnTo>
                    <a:pt x="638" y="451"/>
                  </a:lnTo>
                  <a:lnTo>
                    <a:pt x="680" y="431"/>
                  </a:lnTo>
                  <a:lnTo>
                    <a:pt x="722" y="412"/>
                  </a:lnTo>
                  <a:lnTo>
                    <a:pt x="768" y="395"/>
                  </a:lnTo>
                  <a:lnTo>
                    <a:pt x="813" y="379"/>
                  </a:lnTo>
                  <a:lnTo>
                    <a:pt x="860" y="366"/>
                  </a:lnTo>
                  <a:lnTo>
                    <a:pt x="909" y="354"/>
                  </a:lnTo>
                  <a:lnTo>
                    <a:pt x="958" y="344"/>
                  </a:lnTo>
                  <a:lnTo>
                    <a:pt x="958" y="0"/>
                  </a:lnTo>
                  <a:lnTo>
                    <a:pt x="1220" y="0"/>
                  </a:lnTo>
                  <a:lnTo>
                    <a:pt x="1220" y="319"/>
                  </a:lnTo>
                  <a:lnTo>
                    <a:pt x="1224" y="319"/>
                  </a:lnTo>
                  <a:lnTo>
                    <a:pt x="1224" y="319"/>
                  </a:lnTo>
                  <a:lnTo>
                    <a:pt x="1275" y="320"/>
                  </a:lnTo>
                  <a:lnTo>
                    <a:pt x="1325" y="320"/>
                  </a:lnTo>
                  <a:lnTo>
                    <a:pt x="1374" y="322"/>
                  </a:lnTo>
                  <a:lnTo>
                    <a:pt x="1421" y="324"/>
                  </a:lnTo>
                  <a:lnTo>
                    <a:pt x="1469" y="328"/>
                  </a:lnTo>
                  <a:lnTo>
                    <a:pt x="1514" y="332"/>
                  </a:lnTo>
                  <a:lnTo>
                    <a:pt x="1558" y="336"/>
                  </a:lnTo>
                  <a:lnTo>
                    <a:pt x="1603" y="340"/>
                  </a:lnTo>
                  <a:lnTo>
                    <a:pt x="1603" y="340"/>
                  </a:lnTo>
                  <a:lnTo>
                    <a:pt x="1688" y="351"/>
                  </a:lnTo>
                  <a:lnTo>
                    <a:pt x="1776" y="365"/>
                  </a:lnTo>
                  <a:lnTo>
                    <a:pt x="1864" y="379"/>
                  </a:lnTo>
                  <a:lnTo>
                    <a:pt x="1953" y="396"/>
                  </a:lnTo>
                  <a:lnTo>
                    <a:pt x="1860" y="867"/>
                  </a:lnTo>
                  <a:lnTo>
                    <a:pt x="1860" y="867"/>
                  </a:lnTo>
                  <a:lnTo>
                    <a:pt x="1782" y="839"/>
                  </a:lnTo>
                  <a:lnTo>
                    <a:pt x="1703" y="812"/>
                  </a:lnTo>
                  <a:lnTo>
                    <a:pt x="1621" y="789"/>
                  </a:lnTo>
                  <a:lnTo>
                    <a:pt x="1539" y="767"/>
                  </a:lnTo>
                  <a:lnTo>
                    <a:pt x="1539" y="767"/>
                  </a:lnTo>
                  <a:lnTo>
                    <a:pt x="1497" y="758"/>
                  </a:lnTo>
                  <a:lnTo>
                    <a:pt x="1456" y="748"/>
                  </a:lnTo>
                  <a:lnTo>
                    <a:pt x="1416" y="741"/>
                  </a:lnTo>
                  <a:lnTo>
                    <a:pt x="1376" y="734"/>
                  </a:lnTo>
                  <a:lnTo>
                    <a:pt x="1336" y="729"/>
                  </a:lnTo>
                  <a:lnTo>
                    <a:pt x="1297" y="725"/>
                  </a:lnTo>
                  <a:lnTo>
                    <a:pt x="1258" y="722"/>
                  </a:lnTo>
                  <a:lnTo>
                    <a:pt x="1220" y="718"/>
                  </a:lnTo>
                  <a:lnTo>
                    <a:pt x="1220" y="1586"/>
                  </a:lnTo>
                  <a:lnTo>
                    <a:pt x="1220" y="1586"/>
                  </a:lnTo>
                  <a:lnTo>
                    <a:pt x="1294" y="1617"/>
                  </a:lnTo>
                  <a:lnTo>
                    <a:pt x="1370" y="1648"/>
                  </a:lnTo>
                  <a:lnTo>
                    <a:pt x="1446" y="1682"/>
                  </a:lnTo>
                  <a:lnTo>
                    <a:pt x="1523" y="1717"/>
                  </a:lnTo>
                  <a:lnTo>
                    <a:pt x="1523" y="1717"/>
                  </a:lnTo>
                  <a:lnTo>
                    <a:pt x="1561" y="1735"/>
                  </a:lnTo>
                  <a:lnTo>
                    <a:pt x="1598" y="1756"/>
                  </a:lnTo>
                  <a:lnTo>
                    <a:pt x="1636" y="1777"/>
                  </a:lnTo>
                  <a:lnTo>
                    <a:pt x="1671" y="1799"/>
                  </a:lnTo>
                  <a:lnTo>
                    <a:pt x="1706" y="1823"/>
                  </a:lnTo>
                  <a:lnTo>
                    <a:pt x="1740" y="1848"/>
                  </a:lnTo>
                  <a:lnTo>
                    <a:pt x="1773" y="1874"/>
                  </a:lnTo>
                  <a:lnTo>
                    <a:pt x="1805" y="1902"/>
                  </a:lnTo>
                  <a:lnTo>
                    <a:pt x="1805" y="1902"/>
                  </a:lnTo>
                  <a:lnTo>
                    <a:pt x="1835" y="1930"/>
                  </a:lnTo>
                  <a:lnTo>
                    <a:pt x="1865" y="1960"/>
                  </a:lnTo>
                  <a:lnTo>
                    <a:pt x="1893" y="1993"/>
                  </a:lnTo>
                  <a:lnTo>
                    <a:pt x="1920" y="2026"/>
                  </a:lnTo>
                  <a:lnTo>
                    <a:pt x="1945" y="2062"/>
                  </a:lnTo>
                  <a:lnTo>
                    <a:pt x="1968" y="2100"/>
                  </a:lnTo>
                  <a:lnTo>
                    <a:pt x="1991" y="2139"/>
                  </a:lnTo>
                  <a:lnTo>
                    <a:pt x="2012" y="2180"/>
                  </a:lnTo>
                  <a:lnTo>
                    <a:pt x="2012" y="2180"/>
                  </a:lnTo>
                  <a:lnTo>
                    <a:pt x="2021" y="2202"/>
                  </a:lnTo>
                  <a:lnTo>
                    <a:pt x="2030" y="2223"/>
                  </a:lnTo>
                  <a:lnTo>
                    <a:pt x="2039" y="2246"/>
                  </a:lnTo>
                  <a:lnTo>
                    <a:pt x="2046" y="2269"/>
                  </a:lnTo>
                  <a:lnTo>
                    <a:pt x="2053" y="2292"/>
                  </a:lnTo>
                  <a:lnTo>
                    <a:pt x="2059" y="2317"/>
                  </a:lnTo>
                  <a:lnTo>
                    <a:pt x="2065" y="2342"/>
                  </a:lnTo>
                  <a:lnTo>
                    <a:pt x="2070" y="2368"/>
                  </a:lnTo>
                  <a:lnTo>
                    <a:pt x="2076" y="2395"/>
                  </a:lnTo>
                  <a:lnTo>
                    <a:pt x="2080" y="2421"/>
                  </a:lnTo>
                  <a:lnTo>
                    <a:pt x="2083" y="2449"/>
                  </a:lnTo>
                  <a:lnTo>
                    <a:pt x="2086" y="2478"/>
                  </a:lnTo>
                  <a:lnTo>
                    <a:pt x="2088" y="2507"/>
                  </a:lnTo>
                  <a:lnTo>
                    <a:pt x="2089" y="2537"/>
                  </a:lnTo>
                  <a:lnTo>
                    <a:pt x="2090" y="2567"/>
                  </a:lnTo>
                  <a:lnTo>
                    <a:pt x="2090" y="2598"/>
                  </a:lnTo>
                  <a:lnTo>
                    <a:pt x="2090" y="2598"/>
                  </a:lnTo>
                  <a:close/>
                  <a:moveTo>
                    <a:pt x="649" y="1091"/>
                  </a:moveTo>
                  <a:lnTo>
                    <a:pt x="649" y="1091"/>
                  </a:lnTo>
                  <a:lnTo>
                    <a:pt x="649" y="1108"/>
                  </a:lnTo>
                  <a:lnTo>
                    <a:pt x="650" y="1126"/>
                  </a:lnTo>
                  <a:lnTo>
                    <a:pt x="652" y="1142"/>
                  </a:lnTo>
                  <a:lnTo>
                    <a:pt x="654" y="1159"/>
                  </a:lnTo>
                  <a:lnTo>
                    <a:pt x="657" y="1175"/>
                  </a:lnTo>
                  <a:lnTo>
                    <a:pt x="661" y="1191"/>
                  </a:lnTo>
                  <a:lnTo>
                    <a:pt x="666" y="1206"/>
                  </a:lnTo>
                  <a:lnTo>
                    <a:pt x="671" y="1221"/>
                  </a:lnTo>
                  <a:lnTo>
                    <a:pt x="677" y="1235"/>
                  </a:lnTo>
                  <a:lnTo>
                    <a:pt x="683" y="1249"/>
                  </a:lnTo>
                  <a:lnTo>
                    <a:pt x="690" y="1262"/>
                  </a:lnTo>
                  <a:lnTo>
                    <a:pt x="698" y="1274"/>
                  </a:lnTo>
                  <a:lnTo>
                    <a:pt x="706" y="1287"/>
                  </a:lnTo>
                  <a:lnTo>
                    <a:pt x="715" y="1299"/>
                  </a:lnTo>
                  <a:lnTo>
                    <a:pt x="725" y="1311"/>
                  </a:lnTo>
                  <a:lnTo>
                    <a:pt x="736" y="1321"/>
                  </a:lnTo>
                  <a:lnTo>
                    <a:pt x="736" y="1321"/>
                  </a:lnTo>
                  <a:lnTo>
                    <a:pt x="757" y="1342"/>
                  </a:lnTo>
                  <a:lnTo>
                    <a:pt x="781" y="1363"/>
                  </a:lnTo>
                  <a:lnTo>
                    <a:pt x="807" y="1383"/>
                  </a:lnTo>
                  <a:lnTo>
                    <a:pt x="835" y="1402"/>
                  </a:lnTo>
                  <a:lnTo>
                    <a:pt x="862" y="1421"/>
                  </a:lnTo>
                  <a:lnTo>
                    <a:pt x="893" y="1438"/>
                  </a:lnTo>
                  <a:lnTo>
                    <a:pt x="925" y="1456"/>
                  </a:lnTo>
                  <a:lnTo>
                    <a:pt x="958" y="1472"/>
                  </a:lnTo>
                  <a:lnTo>
                    <a:pt x="958" y="723"/>
                  </a:lnTo>
                  <a:lnTo>
                    <a:pt x="958" y="723"/>
                  </a:lnTo>
                  <a:lnTo>
                    <a:pt x="929" y="727"/>
                  </a:lnTo>
                  <a:lnTo>
                    <a:pt x="902" y="731"/>
                  </a:lnTo>
                  <a:lnTo>
                    <a:pt x="875" y="737"/>
                  </a:lnTo>
                  <a:lnTo>
                    <a:pt x="850" y="744"/>
                  </a:lnTo>
                  <a:lnTo>
                    <a:pt x="825" y="751"/>
                  </a:lnTo>
                  <a:lnTo>
                    <a:pt x="804" y="761"/>
                  </a:lnTo>
                  <a:lnTo>
                    <a:pt x="782" y="770"/>
                  </a:lnTo>
                  <a:lnTo>
                    <a:pt x="762" y="780"/>
                  </a:lnTo>
                  <a:lnTo>
                    <a:pt x="762" y="780"/>
                  </a:lnTo>
                  <a:lnTo>
                    <a:pt x="749" y="791"/>
                  </a:lnTo>
                  <a:lnTo>
                    <a:pt x="736" y="801"/>
                  </a:lnTo>
                  <a:lnTo>
                    <a:pt x="723" y="813"/>
                  </a:lnTo>
                  <a:lnTo>
                    <a:pt x="712" y="827"/>
                  </a:lnTo>
                  <a:lnTo>
                    <a:pt x="702" y="841"/>
                  </a:lnTo>
                  <a:lnTo>
                    <a:pt x="692" y="858"/>
                  </a:lnTo>
                  <a:lnTo>
                    <a:pt x="684" y="875"/>
                  </a:lnTo>
                  <a:lnTo>
                    <a:pt x="677" y="895"/>
                  </a:lnTo>
                  <a:lnTo>
                    <a:pt x="677" y="895"/>
                  </a:lnTo>
                  <a:lnTo>
                    <a:pt x="671" y="914"/>
                  </a:lnTo>
                  <a:lnTo>
                    <a:pt x="665" y="936"/>
                  </a:lnTo>
                  <a:lnTo>
                    <a:pt x="660" y="959"/>
                  </a:lnTo>
                  <a:lnTo>
                    <a:pt x="656" y="984"/>
                  </a:lnTo>
                  <a:lnTo>
                    <a:pt x="653" y="1008"/>
                  </a:lnTo>
                  <a:lnTo>
                    <a:pt x="651" y="1034"/>
                  </a:lnTo>
                  <a:lnTo>
                    <a:pt x="650" y="1062"/>
                  </a:lnTo>
                  <a:lnTo>
                    <a:pt x="649" y="1091"/>
                  </a:lnTo>
                  <a:lnTo>
                    <a:pt x="649" y="1091"/>
                  </a:lnTo>
                  <a:close/>
                  <a:moveTo>
                    <a:pt x="1544" y="2684"/>
                  </a:moveTo>
                  <a:lnTo>
                    <a:pt x="1544" y="2684"/>
                  </a:lnTo>
                  <a:lnTo>
                    <a:pt x="1543" y="2666"/>
                  </a:lnTo>
                  <a:lnTo>
                    <a:pt x="1542" y="2648"/>
                  </a:lnTo>
                  <a:lnTo>
                    <a:pt x="1541" y="2631"/>
                  </a:lnTo>
                  <a:lnTo>
                    <a:pt x="1538" y="2614"/>
                  </a:lnTo>
                  <a:lnTo>
                    <a:pt x="1534" y="2598"/>
                  </a:lnTo>
                  <a:lnTo>
                    <a:pt x="1531" y="2581"/>
                  </a:lnTo>
                  <a:lnTo>
                    <a:pt x="1526" y="2566"/>
                  </a:lnTo>
                  <a:lnTo>
                    <a:pt x="1521" y="2551"/>
                  </a:lnTo>
                  <a:lnTo>
                    <a:pt x="1515" y="2537"/>
                  </a:lnTo>
                  <a:lnTo>
                    <a:pt x="1509" y="2522"/>
                  </a:lnTo>
                  <a:lnTo>
                    <a:pt x="1502" y="2509"/>
                  </a:lnTo>
                  <a:lnTo>
                    <a:pt x="1493" y="2497"/>
                  </a:lnTo>
                  <a:lnTo>
                    <a:pt x="1484" y="2483"/>
                  </a:lnTo>
                  <a:lnTo>
                    <a:pt x="1475" y="2472"/>
                  </a:lnTo>
                  <a:lnTo>
                    <a:pt x="1464" y="2460"/>
                  </a:lnTo>
                  <a:lnTo>
                    <a:pt x="1454" y="2448"/>
                  </a:lnTo>
                  <a:lnTo>
                    <a:pt x="1454" y="2448"/>
                  </a:lnTo>
                  <a:lnTo>
                    <a:pt x="1430" y="2427"/>
                  </a:lnTo>
                  <a:lnTo>
                    <a:pt x="1406" y="2406"/>
                  </a:lnTo>
                  <a:lnTo>
                    <a:pt x="1379" y="2385"/>
                  </a:lnTo>
                  <a:lnTo>
                    <a:pt x="1351" y="2366"/>
                  </a:lnTo>
                  <a:lnTo>
                    <a:pt x="1321" y="2346"/>
                  </a:lnTo>
                  <a:lnTo>
                    <a:pt x="1289" y="2328"/>
                  </a:lnTo>
                  <a:lnTo>
                    <a:pt x="1255" y="2309"/>
                  </a:lnTo>
                  <a:lnTo>
                    <a:pt x="1220" y="2291"/>
                  </a:lnTo>
                  <a:lnTo>
                    <a:pt x="1220" y="3149"/>
                  </a:lnTo>
                  <a:lnTo>
                    <a:pt x="1220" y="3149"/>
                  </a:lnTo>
                  <a:lnTo>
                    <a:pt x="1245" y="3145"/>
                  </a:lnTo>
                  <a:lnTo>
                    <a:pt x="1269" y="3140"/>
                  </a:lnTo>
                  <a:lnTo>
                    <a:pt x="1291" y="3135"/>
                  </a:lnTo>
                  <a:lnTo>
                    <a:pt x="1312" y="3130"/>
                  </a:lnTo>
                  <a:lnTo>
                    <a:pt x="1312" y="3130"/>
                  </a:lnTo>
                  <a:lnTo>
                    <a:pt x="1331" y="3124"/>
                  </a:lnTo>
                  <a:lnTo>
                    <a:pt x="1350" y="3117"/>
                  </a:lnTo>
                  <a:lnTo>
                    <a:pt x="1370" y="3109"/>
                  </a:lnTo>
                  <a:lnTo>
                    <a:pt x="1389" y="3101"/>
                  </a:lnTo>
                  <a:lnTo>
                    <a:pt x="1389" y="3101"/>
                  </a:lnTo>
                  <a:lnTo>
                    <a:pt x="1406" y="3092"/>
                  </a:lnTo>
                  <a:lnTo>
                    <a:pt x="1421" y="3080"/>
                  </a:lnTo>
                  <a:lnTo>
                    <a:pt x="1437" y="3067"/>
                  </a:lnTo>
                  <a:lnTo>
                    <a:pt x="1451" y="3052"/>
                  </a:lnTo>
                  <a:lnTo>
                    <a:pt x="1464" y="3033"/>
                  </a:lnTo>
                  <a:lnTo>
                    <a:pt x="1478" y="3012"/>
                  </a:lnTo>
                  <a:lnTo>
                    <a:pt x="1489" y="2990"/>
                  </a:lnTo>
                  <a:lnTo>
                    <a:pt x="1500" y="2965"/>
                  </a:lnTo>
                  <a:lnTo>
                    <a:pt x="1500" y="2965"/>
                  </a:lnTo>
                  <a:lnTo>
                    <a:pt x="1511" y="2937"/>
                  </a:lnTo>
                  <a:lnTo>
                    <a:pt x="1519" y="2908"/>
                  </a:lnTo>
                  <a:lnTo>
                    <a:pt x="1527" y="2876"/>
                  </a:lnTo>
                  <a:lnTo>
                    <a:pt x="1532" y="2842"/>
                  </a:lnTo>
                  <a:lnTo>
                    <a:pt x="1538" y="2806"/>
                  </a:lnTo>
                  <a:lnTo>
                    <a:pt x="1541" y="2768"/>
                  </a:lnTo>
                  <a:lnTo>
                    <a:pt x="1543" y="2727"/>
                  </a:lnTo>
                  <a:lnTo>
                    <a:pt x="1544" y="2684"/>
                  </a:lnTo>
                  <a:lnTo>
                    <a:pt x="1544" y="2684"/>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grpSp>
      <p:sp>
        <p:nvSpPr>
          <p:cNvPr id="30" name="Rectangle 13" descr="FD1DDF730CE4456e89755B07FE1653D0# #Rectangle 13"/>
          <p:cNvSpPr>
            <a:spLocks noChangeArrowheads="1"/>
          </p:cNvSpPr>
          <p:nvPr/>
        </p:nvSpPr>
        <p:spPr bwMode="auto">
          <a:xfrm>
            <a:off x="1901024" y="3698470"/>
            <a:ext cx="1158808" cy="1846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en-US" altLang="zh-CN" sz="1200"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Arial" pitchFamily="34" charset="0"/>
              </a:rPr>
              <a:t>81,109,00</a:t>
            </a:r>
            <a:endPar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Arial" pitchFamily="34" charset="0"/>
            </a:endParaRPr>
          </a:p>
        </p:txBody>
      </p:sp>
      <p:sp>
        <p:nvSpPr>
          <p:cNvPr id="31" name="Rectangle 13" descr="FD1DDF730CE4456e89755B07FE1653D0# #Rectangle 13"/>
          <p:cNvSpPr>
            <a:spLocks noChangeArrowheads="1"/>
          </p:cNvSpPr>
          <p:nvPr/>
        </p:nvSpPr>
        <p:spPr bwMode="auto">
          <a:xfrm>
            <a:off x="1400454" y="3923451"/>
            <a:ext cx="1086508" cy="1846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en-US" altLang="zh-CN" sz="1200"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Arial" pitchFamily="34" charset="0"/>
              </a:rPr>
              <a:t>191,890,00</a:t>
            </a:r>
            <a:endPar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Arial" pitchFamily="34" charset="0"/>
            </a:endParaRPr>
          </a:p>
        </p:txBody>
      </p:sp>
      <p:sp>
        <p:nvSpPr>
          <p:cNvPr id="32" name="Rectangle 13" descr="FD1DDF730CE4456e89755B07FE1653D0# #Rectangle 13"/>
          <p:cNvSpPr>
            <a:spLocks noChangeArrowheads="1"/>
          </p:cNvSpPr>
          <p:nvPr/>
        </p:nvSpPr>
        <p:spPr bwMode="auto">
          <a:xfrm>
            <a:off x="1550858" y="4134712"/>
            <a:ext cx="1076926" cy="1846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en-US" altLang="zh-CN" sz="1200"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Arial" pitchFamily="34" charset="0"/>
              </a:rPr>
              <a:t>155,340,00</a:t>
            </a:r>
            <a:endPar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Arial" pitchFamily="34" charset="0"/>
            </a:endParaRPr>
          </a:p>
        </p:txBody>
      </p:sp>
      <p:sp>
        <p:nvSpPr>
          <p:cNvPr id="33" name="Rectangle 13" descr="FD1DDF730CE4456e89755B07FE1653D0# #Rectangle 13"/>
          <p:cNvSpPr>
            <a:spLocks noChangeArrowheads="1"/>
          </p:cNvSpPr>
          <p:nvPr/>
        </p:nvSpPr>
        <p:spPr bwMode="auto">
          <a:xfrm>
            <a:off x="971600" y="4350736"/>
            <a:ext cx="1119318" cy="1846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en-US" altLang="zh-CN" sz="1200"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Arial" pitchFamily="34" charset="0"/>
              </a:rPr>
              <a:t>242,510,00</a:t>
            </a:r>
            <a:endPar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Arial" pitchFamily="34" charset="0"/>
            </a:endParaRPr>
          </a:p>
        </p:txBody>
      </p:sp>
      <p:sp>
        <p:nvSpPr>
          <p:cNvPr id="34" name="Rectangle 13" descr="FD1DDF730CE4456e89755B07FE1653D0# #Rectangle 13"/>
          <p:cNvSpPr>
            <a:spLocks noChangeArrowheads="1"/>
          </p:cNvSpPr>
          <p:nvPr/>
        </p:nvSpPr>
        <p:spPr bwMode="auto">
          <a:xfrm>
            <a:off x="570958" y="4566760"/>
            <a:ext cx="979900" cy="1846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en-US" altLang="zh-CN" sz="1200"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Arial" pitchFamily="34" charset="0"/>
              </a:rPr>
              <a:t>341,120,00</a:t>
            </a:r>
            <a:endPar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Arial" pitchFamily="34" charset="0"/>
            </a:endParaRPr>
          </a:p>
        </p:txBody>
      </p:sp>
      <p:sp>
        <p:nvSpPr>
          <p:cNvPr id="35" name="Rectangle 13" descr="FD1DDF730CE4456e89755B07FE1653D0# #Rectangle 13"/>
          <p:cNvSpPr>
            <a:spLocks noChangeArrowheads="1"/>
          </p:cNvSpPr>
          <p:nvPr/>
        </p:nvSpPr>
        <p:spPr bwMode="auto">
          <a:xfrm>
            <a:off x="7092280" y="3698470"/>
            <a:ext cx="936104" cy="1846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en-US" altLang="zh-CN" sz="1200"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Arial" pitchFamily="34" charset="0"/>
              </a:rPr>
              <a:t>99,169,00</a:t>
            </a:r>
            <a:endPar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Arial" pitchFamily="34" charset="0"/>
            </a:endParaRPr>
          </a:p>
        </p:txBody>
      </p:sp>
      <p:sp>
        <p:nvSpPr>
          <p:cNvPr id="36" name="Rectangle 13" descr="FD1DDF730CE4456e89755B07FE1653D0# #Rectangle 13"/>
          <p:cNvSpPr>
            <a:spLocks noChangeArrowheads="1"/>
          </p:cNvSpPr>
          <p:nvPr/>
        </p:nvSpPr>
        <p:spPr bwMode="auto">
          <a:xfrm>
            <a:off x="6693042" y="3923451"/>
            <a:ext cx="759278" cy="1846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en-US" altLang="zh-CN" sz="1200"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Arial" pitchFamily="34" charset="0"/>
              </a:rPr>
              <a:t>71,800,00</a:t>
            </a:r>
            <a:endPar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Arial" pitchFamily="34" charset="0"/>
            </a:endParaRPr>
          </a:p>
        </p:txBody>
      </p:sp>
      <p:sp>
        <p:nvSpPr>
          <p:cNvPr id="37" name="Rectangle 13" descr="FD1DDF730CE4456e89755B07FE1653D0# #Rectangle 13"/>
          <p:cNvSpPr>
            <a:spLocks noChangeArrowheads="1"/>
          </p:cNvSpPr>
          <p:nvPr/>
        </p:nvSpPr>
        <p:spPr bwMode="auto">
          <a:xfrm>
            <a:off x="7108684" y="4134712"/>
            <a:ext cx="1135724" cy="1846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en-US" altLang="zh-CN" sz="1200"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Arial" pitchFamily="34" charset="0"/>
              </a:rPr>
              <a:t>105,340,00</a:t>
            </a:r>
            <a:endPar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Arial" pitchFamily="34" charset="0"/>
            </a:endParaRPr>
          </a:p>
        </p:txBody>
      </p:sp>
      <p:sp>
        <p:nvSpPr>
          <p:cNvPr id="38" name="Rectangle 13" descr="FD1DDF730CE4456e89755B07FE1653D0# #Rectangle 13"/>
          <p:cNvSpPr>
            <a:spLocks noChangeArrowheads="1"/>
          </p:cNvSpPr>
          <p:nvPr/>
        </p:nvSpPr>
        <p:spPr bwMode="auto">
          <a:xfrm>
            <a:off x="6750514" y="4350736"/>
            <a:ext cx="759278" cy="1846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en-US" altLang="zh-CN" sz="1200" b="0" i="0" u="none" strike="noStrike" kern="0" cap="none" spc="0" normalizeH="0" baseline="0" noProof="0" dirty="0" smtClean="0">
                <a:ln>
                  <a:noFill/>
                </a:ln>
                <a:solidFill>
                  <a:schemeClr val="tx1">
                    <a:lumMod val="65000"/>
                    <a:lumOff val="35000"/>
                  </a:schemeClr>
                </a:solidFill>
                <a:effectLst/>
                <a:uLnTx/>
                <a:uFillTx/>
                <a:latin typeface="微软雅黑" pitchFamily="34" charset="-122"/>
                <a:ea typeface="微软雅黑" pitchFamily="34" charset="-122"/>
                <a:cs typeface="Arial" pitchFamily="34" charset="0"/>
              </a:rPr>
              <a:t>82,510,00</a:t>
            </a:r>
            <a:endPar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Arial" pitchFamily="34" charset="0"/>
            </a:endParaRPr>
          </a:p>
        </p:txBody>
      </p:sp>
      <p:sp>
        <p:nvSpPr>
          <p:cNvPr id="39" name="Rectangle 13" descr="FD1DDF730CE4456e89755B07FE1653D0# #Rectangle 13"/>
          <p:cNvSpPr>
            <a:spLocks noChangeArrowheads="1"/>
          </p:cNvSpPr>
          <p:nvPr/>
        </p:nvSpPr>
        <p:spPr bwMode="auto">
          <a:xfrm>
            <a:off x="7560332" y="4566760"/>
            <a:ext cx="1014826" cy="18466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r>
              <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Arial" pitchFamily="34" charset="0"/>
              </a:rPr>
              <a:t>120,1810,00</a:t>
            </a:r>
          </a:p>
        </p:txBody>
      </p:sp>
      <p:sp>
        <p:nvSpPr>
          <p:cNvPr id="40" name="Freeform 7"/>
          <p:cNvSpPr>
            <a:spLocks noEditPoints="1"/>
          </p:cNvSpPr>
          <p:nvPr/>
        </p:nvSpPr>
        <p:spPr bwMode="auto">
          <a:xfrm>
            <a:off x="4885672" y="1059582"/>
            <a:ext cx="2201758" cy="2201758"/>
          </a:xfrm>
          <a:custGeom>
            <a:avLst/>
            <a:gdLst>
              <a:gd name="T0" fmla="*/ 235 w 567"/>
              <a:gd name="T1" fmla="*/ 12 h 567"/>
              <a:gd name="T2" fmla="*/ 163 w 567"/>
              <a:gd name="T3" fmla="*/ 26 h 567"/>
              <a:gd name="T4" fmla="*/ 106 w 567"/>
              <a:gd name="T5" fmla="*/ 72 h 567"/>
              <a:gd name="T6" fmla="*/ 51 w 567"/>
              <a:gd name="T7" fmla="*/ 121 h 567"/>
              <a:gd name="T8" fmla="*/ 24 w 567"/>
              <a:gd name="T9" fmla="*/ 189 h 567"/>
              <a:gd name="T10" fmla="*/ 0 w 567"/>
              <a:gd name="T11" fmla="*/ 259 h 567"/>
              <a:gd name="T12" fmla="*/ 11 w 567"/>
              <a:gd name="T13" fmla="*/ 332 h 567"/>
              <a:gd name="T14" fmla="*/ 26 w 567"/>
              <a:gd name="T15" fmla="*/ 404 h 567"/>
              <a:gd name="T16" fmla="*/ 72 w 567"/>
              <a:gd name="T17" fmla="*/ 461 h 567"/>
              <a:gd name="T18" fmla="*/ 120 w 567"/>
              <a:gd name="T19" fmla="*/ 516 h 567"/>
              <a:gd name="T20" fmla="*/ 189 w 567"/>
              <a:gd name="T21" fmla="*/ 543 h 567"/>
              <a:gd name="T22" fmla="*/ 259 w 567"/>
              <a:gd name="T23" fmla="*/ 567 h 567"/>
              <a:gd name="T24" fmla="*/ 331 w 567"/>
              <a:gd name="T25" fmla="*/ 556 h 567"/>
              <a:gd name="T26" fmla="*/ 403 w 567"/>
              <a:gd name="T27" fmla="*/ 541 h 567"/>
              <a:gd name="T28" fmla="*/ 461 w 567"/>
              <a:gd name="T29" fmla="*/ 495 h 567"/>
              <a:gd name="T30" fmla="*/ 516 w 567"/>
              <a:gd name="T31" fmla="*/ 447 h 567"/>
              <a:gd name="T32" fmla="*/ 543 w 567"/>
              <a:gd name="T33" fmla="*/ 378 h 567"/>
              <a:gd name="T34" fmla="*/ 566 w 567"/>
              <a:gd name="T35" fmla="*/ 308 h 567"/>
              <a:gd name="T36" fmla="*/ 555 w 567"/>
              <a:gd name="T37" fmla="*/ 236 h 567"/>
              <a:gd name="T38" fmla="*/ 541 w 567"/>
              <a:gd name="T39" fmla="*/ 164 h 567"/>
              <a:gd name="T40" fmla="*/ 495 w 567"/>
              <a:gd name="T41" fmla="*/ 106 h 567"/>
              <a:gd name="T42" fmla="*/ 446 w 567"/>
              <a:gd name="T43" fmla="*/ 51 h 567"/>
              <a:gd name="T44" fmla="*/ 378 w 567"/>
              <a:gd name="T45" fmla="*/ 24 h 567"/>
              <a:gd name="T46" fmla="*/ 308 w 567"/>
              <a:gd name="T47" fmla="*/ 1 h 567"/>
              <a:gd name="T48" fmla="*/ 261 w 567"/>
              <a:gd name="T49" fmla="*/ 538 h 567"/>
              <a:gd name="T50" fmla="*/ 193 w 567"/>
              <a:gd name="T51" fmla="*/ 531 h 567"/>
              <a:gd name="T52" fmla="*/ 137 w 567"/>
              <a:gd name="T53" fmla="*/ 493 h 567"/>
              <a:gd name="T54" fmla="*/ 81 w 567"/>
              <a:gd name="T55" fmla="*/ 453 h 567"/>
              <a:gd name="T56" fmla="*/ 52 w 567"/>
              <a:gd name="T57" fmla="*/ 392 h 567"/>
              <a:gd name="T58" fmla="*/ 24 w 567"/>
              <a:gd name="T59" fmla="*/ 329 h 567"/>
              <a:gd name="T60" fmla="*/ 29 w 567"/>
              <a:gd name="T61" fmla="*/ 261 h 567"/>
              <a:gd name="T62" fmla="*/ 36 w 567"/>
              <a:gd name="T63" fmla="*/ 193 h 567"/>
              <a:gd name="T64" fmla="*/ 74 w 567"/>
              <a:gd name="T65" fmla="*/ 137 h 567"/>
              <a:gd name="T66" fmla="*/ 114 w 567"/>
              <a:gd name="T67" fmla="*/ 82 h 567"/>
              <a:gd name="T68" fmla="*/ 175 w 567"/>
              <a:gd name="T69" fmla="*/ 52 h 567"/>
              <a:gd name="T70" fmla="*/ 238 w 567"/>
              <a:gd name="T71" fmla="*/ 24 h 567"/>
              <a:gd name="T72" fmla="*/ 306 w 567"/>
              <a:gd name="T73" fmla="*/ 29 h 567"/>
              <a:gd name="T74" fmla="*/ 374 w 567"/>
              <a:gd name="T75" fmla="*/ 36 h 567"/>
              <a:gd name="T76" fmla="*/ 430 w 567"/>
              <a:gd name="T77" fmla="*/ 74 h 567"/>
              <a:gd name="T78" fmla="*/ 485 w 567"/>
              <a:gd name="T79" fmla="*/ 114 h 567"/>
              <a:gd name="T80" fmla="*/ 515 w 567"/>
              <a:gd name="T81" fmla="*/ 176 h 567"/>
              <a:gd name="T82" fmla="*/ 543 w 567"/>
              <a:gd name="T83" fmla="*/ 238 h 567"/>
              <a:gd name="T84" fmla="*/ 538 w 567"/>
              <a:gd name="T85" fmla="*/ 306 h 567"/>
              <a:gd name="T86" fmla="*/ 531 w 567"/>
              <a:gd name="T87" fmla="*/ 374 h 567"/>
              <a:gd name="T88" fmla="*/ 493 w 567"/>
              <a:gd name="T89" fmla="*/ 430 h 567"/>
              <a:gd name="T90" fmla="*/ 453 w 567"/>
              <a:gd name="T91" fmla="*/ 486 h 567"/>
              <a:gd name="T92" fmla="*/ 391 w 567"/>
              <a:gd name="T93" fmla="*/ 515 h 567"/>
              <a:gd name="T94" fmla="*/ 329 w 567"/>
              <a:gd name="T95" fmla="*/ 543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67" h="567">
                <a:moveTo>
                  <a:pt x="283" y="8"/>
                </a:moveTo>
                <a:cubicBezTo>
                  <a:pt x="275" y="8"/>
                  <a:pt x="267" y="0"/>
                  <a:pt x="259" y="1"/>
                </a:cubicBezTo>
                <a:cubicBezTo>
                  <a:pt x="250" y="1"/>
                  <a:pt x="243" y="10"/>
                  <a:pt x="235" y="12"/>
                </a:cubicBezTo>
                <a:cubicBezTo>
                  <a:pt x="227" y="13"/>
                  <a:pt x="218" y="7"/>
                  <a:pt x="210" y="9"/>
                </a:cubicBezTo>
                <a:cubicBezTo>
                  <a:pt x="202" y="11"/>
                  <a:pt x="197" y="21"/>
                  <a:pt x="189" y="24"/>
                </a:cubicBezTo>
                <a:cubicBezTo>
                  <a:pt x="181" y="27"/>
                  <a:pt x="171" y="23"/>
                  <a:pt x="163" y="26"/>
                </a:cubicBezTo>
                <a:cubicBezTo>
                  <a:pt x="156" y="30"/>
                  <a:pt x="152" y="41"/>
                  <a:pt x="145" y="45"/>
                </a:cubicBezTo>
                <a:cubicBezTo>
                  <a:pt x="138" y="49"/>
                  <a:pt x="127" y="46"/>
                  <a:pt x="120" y="51"/>
                </a:cubicBezTo>
                <a:cubicBezTo>
                  <a:pt x="114" y="56"/>
                  <a:pt x="112" y="67"/>
                  <a:pt x="106" y="72"/>
                </a:cubicBezTo>
                <a:cubicBezTo>
                  <a:pt x="100" y="77"/>
                  <a:pt x="88" y="77"/>
                  <a:pt x="83" y="83"/>
                </a:cubicBezTo>
                <a:cubicBezTo>
                  <a:pt x="77" y="89"/>
                  <a:pt x="77" y="100"/>
                  <a:pt x="72" y="106"/>
                </a:cubicBezTo>
                <a:cubicBezTo>
                  <a:pt x="67" y="112"/>
                  <a:pt x="55" y="114"/>
                  <a:pt x="51" y="121"/>
                </a:cubicBezTo>
                <a:cubicBezTo>
                  <a:pt x="46" y="127"/>
                  <a:pt x="48" y="139"/>
                  <a:pt x="44" y="146"/>
                </a:cubicBezTo>
                <a:cubicBezTo>
                  <a:pt x="40" y="153"/>
                  <a:pt x="29" y="156"/>
                  <a:pt x="26" y="164"/>
                </a:cubicBezTo>
                <a:cubicBezTo>
                  <a:pt x="22" y="171"/>
                  <a:pt x="27" y="182"/>
                  <a:pt x="24" y="189"/>
                </a:cubicBezTo>
                <a:cubicBezTo>
                  <a:pt x="21" y="197"/>
                  <a:pt x="11" y="202"/>
                  <a:pt x="9" y="210"/>
                </a:cubicBezTo>
                <a:cubicBezTo>
                  <a:pt x="7" y="218"/>
                  <a:pt x="13" y="228"/>
                  <a:pt x="11" y="236"/>
                </a:cubicBezTo>
                <a:cubicBezTo>
                  <a:pt x="10" y="244"/>
                  <a:pt x="1" y="251"/>
                  <a:pt x="0" y="259"/>
                </a:cubicBezTo>
                <a:cubicBezTo>
                  <a:pt x="0" y="267"/>
                  <a:pt x="7" y="275"/>
                  <a:pt x="7" y="284"/>
                </a:cubicBezTo>
                <a:cubicBezTo>
                  <a:pt x="7" y="292"/>
                  <a:pt x="0" y="300"/>
                  <a:pt x="0" y="308"/>
                </a:cubicBezTo>
                <a:cubicBezTo>
                  <a:pt x="1" y="317"/>
                  <a:pt x="10" y="324"/>
                  <a:pt x="11" y="332"/>
                </a:cubicBezTo>
                <a:cubicBezTo>
                  <a:pt x="13" y="340"/>
                  <a:pt x="7" y="349"/>
                  <a:pt x="9" y="357"/>
                </a:cubicBezTo>
                <a:cubicBezTo>
                  <a:pt x="11" y="365"/>
                  <a:pt x="21" y="370"/>
                  <a:pt x="24" y="378"/>
                </a:cubicBezTo>
                <a:cubicBezTo>
                  <a:pt x="27" y="386"/>
                  <a:pt x="22" y="396"/>
                  <a:pt x="26" y="404"/>
                </a:cubicBezTo>
                <a:cubicBezTo>
                  <a:pt x="29" y="411"/>
                  <a:pt x="40" y="415"/>
                  <a:pt x="44" y="422"/>
                </a:cubicBezTo>
                <a:cubicBezTo>
                  <a:pt x="48" y="429"/>
                  <a:pt x="46" y="440"/>
                  <a:pt x="51" y="447"/>
                </a:cubicBezTo>
                <a:cubicBezTo>
                  <a:pt x="55" y="453"/>
                  <a:pt x="67" y="455"/>
                  <a:pt x="72" y="461"/>
                </a:cubicBezTo>
                <a:cubicBezTo>
                  <a:pt x="77" y="467"/>
                  <a:pt x="77" y="479"/>
                  <a:pt x="83" y="484"/>
                </a:cubicBezTo>
                <a:cubicBezTo>
                  <a:pt x="88" y="490"/>
                  <a:pt x="100" y="490"/>
                  <a:pt x="106" y="495"/>
                </a:cubicBezTo>
                <a:cubicBezTo>
                  <a:pt x="112" y="500"/>
                  <a:pt x="114" y="512"/>
                  <a:pt x="120" y="516"/>
                </a:cubicBezTo>
                <a:cubicBezTo>
                  <a:pt x="127" y="521"/>
                  <a:pt x="138" y="519"/>
                  <a:pt x="145" y="523"/>
                </a:cubicBezTo>
                <a:cubicBezTo>
                  <a:pt x="152" y="527"/>
                  <a:pt x="156" y="538"/>
                  <a:pt x="163" y="541"/>
                </a:cubicBezTo>
                <a:cubicBezTo>
                  <a:pt x="171" y="545"/>
                  <a:pt x="181" y="540"/>
                  <a:pt x="189" y="543"/>
                </a:cubicBezTo>
                <a:cubicBezTo>
                  <a:pt x="197" y="546"/>
                  <a:pt x="202" y="556"/>
                  <a:pt x="210" y="558"/>
                </a:cubicBezTo>
                <a:cubicBezTo>
                  <a:pt x="218" y="560"/>
                  <a:pt x="227" y="554"/>
                  <a:pt x="235" y="556"/>
                </a:cubicBezTo>
                <a:cubicBezTo>
                  <a:pt x="243" y="557"/>
                  <a:pt x="250" y="566"/>
                  <a:pt x="259" y="567"/>
                </a:cubicBezTo>
                <a:cubicBezTo>
                  <a:pt x="267" y="567"/>
                  <a:pt x="275" y="560"/>
                  <a:pt x="283" y="560"/>
                </a:cubicBezTo>
                <a:cubicBezTo>
                  <a:pt x="292" y="560"/>
                  <a:pt x="300" y="567"/>
                  <a:pt x="308" y="567"/>
                </a:cubicBezTo>
                <a:cubicBezTo>
                  <a:pt x="316" y="566"/>
                  <a:pt x="323" y="557"/>
                  <a:pt x="331" y="556"/>
                </a:cubicBezTo>
                <a:cubicBezTo>
                  <a:pt x="339" y="554"/>
                  <a:pt x="349" y="560"/>
                  <a:pt x="357" y="558"/>
                </a:cubicBezTo>
                <a:cubicBezTo>
                  <a:pt x="365" y="556"/>
                  <a:pt x="370" y="546"/>
                  <a:pt x="378" y="543"/>
                </a:cubicBezTo>
                <a:cubicBezTo>
                  <a:pt x="385" y="540"/>
                  <a:pt x="396" y="545"/>
                  <a:pt x="403" y="541"/>
                </a:cubicBezTo>
                <a:cubicBezTo>
                  <a:pt x="411" y="538"/>
                  <a:pt x="414" y="527"/>
                  <a:pt x="421" y="523"/>
                </a:cubicBezTo>
                <a:cubicBezTo>
                  <a:pt x="428" y="519"/>
                  <a:pt x="440" y="521"/>
                  <a:pt x="446" y="516"/>
                </a:cubicBezTo>
                <a:cubicBezTo>
                  <a:pt x="453" y="512"/>
                  <a:pt x="455" y="500"/>
                  <a:pt x="461" y="495"/>
                </a:cubicBezTo>
                <a:cubicBezTo>
                  <a:pt x="467" y="490"/>
                  <a:pt x="478" y="490"/>
                  <a:pt x="484" y="484"/>
                </a:cubicBezTo>
                <a:cubicBezTo>
                  <a:pt x="490" y="479"/>
                  <a:pt x="490" y="467"/>
                  <a:pt x="495" y="461"/>
                </a:cubicBezTo>
                <a:cubicBezTo>
                  <a:pt x="500" y="455"/>
                  <a:pt x="511" y="453"/>
                  <a:pt x="516" y="447"/>
                </a:cubicBezTo>
                <a:cubicBezTo>
                  <a:pt x="521" y="440"/>
                  <a:pt x="518" y="429"/>
                  <a:pt x="522" y="422"/>
                </a:cubicBezTo>
                <a:cubicBezTo>
                  <a:pt x="526" y="415"/>
                  <a:pt x="537" y="411"/>
                  <a:pt x="541" y="404"/>
                </a:cubicBezTo>
                <a:cubicBezTo>
                  <a:pt x="544" y="396"/>
                  <a:pt x="540" y="386"/>
                  <a:pt x="543" y="378"/>
                </a:cubicBezTo>
                <a:cubicBezTo>
                  <a:pt x="546" y="370"/>
                  <a:pt x="556" y="365"/>
                  <a:pt x="558" y="357"/>
                </a:cubicBezTo>
                <a:cubicBezTo>
                  <a:pt x="560" y="349"/>
                  <a:pt x="554" y="340"/>
                  <a:pt x="555" y="332"/>
                </a:cubicBezTo>
                <a:cubicBezTo>
                  <a:pt x="557" y="324"/>
                  <a:pt x="566" y="317"/>
                  <a:pt x="566" y="308"/>
                </a:cubicBezTo>
                <a:cubicBezTo>
                  <a:pt x="567" y="300"/>
                  <a:pt x="559" y="292"/>
                  <a:pt x="559" y="284"/>
                </a:cubicBezTo>
                <a:cubicBezTo>
                  <a:pt x="559" y="275"/>
                  <a:pt x="567" y="267"/>
                  <a:pt x="566" y="259"/>
                </a:cubicBezTo>
                <a:cubicBezTo>
                  <a:pt x="566" y="251"/>
                  <a:pt x="557" y="244"/>
                  <a:pt x="555" y="236"/>
                </a:cubicBezTo>
                <a:cubicBezTo>
                  <a:pt x="554" y="228"/>
                  <a:pt x="560" y="218"/>
                  <a:pt x="558" y="210"/>
                </a:cubicBezTo>
                <a:cubicBezTo>
                  <a:pt x="556" y="202"/>
                  <a:pt x="546" y="197"/>
                  <a:pt x="543" y="189"/>
                </a:cubicBezTo>
                <a:cubicBezTo>
                  <a:pt x="540" y="182"/>
                  <a:pt x="544" y="171"/>
                  <a:pt x="541" y="164"/>
                </a:cubicBezTo>
                <a:cubicBezTo>
                  <a:pt x="537" y="156"/>
                  <a:pt x="526" y="153"/>
                  <a:pt x="522" y="146"/>
                </a:cubicBezTo>
                <a:cubicBezTo>
                  <a:pt x="518" y="139"/>
                  <a:pt x="521" y="127"/>
                  <a:pt x="516" y="121"/>
                </a:cubicBezTo>
                <a:cubicBezTo>
                  <a:pt x="511" y="114"/>
                  <a:pt x="500" y="112"/>
                  <a:pt x="495" y="106"/>
                </a:cubicBezTo>
                <a:cubicBezTo>
                  <a:pt x="490" y="100"/>
                  <a:pt x="490" y="89"/>
                  <a:pt x="484" y="83"/>
                </a:cubicBezTo>
                <a:cubicBezTo>
                  <a:pt x="478" y="77"/>
                  <a:pt x="467" y="77"/>
                  <a:pt x="461" y="72"/>
                </a:cubicBezTo>
                <a:cubicBezTo>
                  <a:pt x="455" y="67"/>
                  <a:pt x="453" y="56"/>
                  <a:pt x="446" y="51"/>
                </a:cubicBezTo>
                <a:cubicBezTo>
                  <a:pt x="440" y="46"/>
                  <a:pt x="428" y="49"/>
                  <a:pt x="421" y="45"/>
                </a:cubicBezTo>
                <a:cubicBezTo>
                  <a:pt x="414" y="41"/>
                  <a:pt x="411" y="30"/>
                  <a:pt x="403" y="26"/>
                </a:cubicBezTo>
                <a:cubicBezTo>
                  <a:pt x="396" y="23"/>
                  <a:pt x="385" y="27"/>
                  <a:pt x="378" y="24"/>
                </a:cubicBezTo>
                <a:cubicBezTo>
                  <a:pt x="370" y="21"/>
                  <a:pt x="365" y="11"/>
                  <a:pt x="357" y="9"/>
                </a:cubicBezTo>
                <a:cubicBezTo>
                  <a:pt x="349" y="7"/>
                  <a:pt x="339" y="13"/>
                  <a:pt x="331" y="12"/>
                </a:cubicBezTo>
                <a:cubicBezTo>
                  <a:pt x="323" y="10"/>
                  <a:pt x="316" y="1"/>
                  <a:pt x="308" y="1"/>
                </a:cubicBezTo>
                <a:cubicBezTo>
                  <a:pt x="300" y="0"/>
                  <a:pt x="292" y="8"/>
                  <a:pt x="283" y="8"/>
                </a:cubicBezTo>
                <a:close/>
                <a:moveTo>
                  <a:pt x="283" y="547"/>
                </a:moveTo>
                <a:cubicBezTo>
                  <a:pt x="276" y="547"/>
                  <a:pt x="269" y="539"/>
                  <a:pt x="261" y="538"/>
                </a:cubicBezTo>
                <a:cubicBezTo>
                  <a:pt x="253" y="538"/>
                  <a:pt x="245" y="545"/>
                  <a:pt x="238" y="543"/>
                </a:cubicBezTo>
                <a:cubicBezTo>
                  <a:pt x="230" y="542"/>
                  <a:pt x="224" y="533"/>
                  <a:pt x="217" y="531"/>
                </a:cubicBezTo>
                <a:cubicBezTo>
                  <a:pt x="210" y="529"/>
                  <a:pt x="200" y="534"/>
                  <a:pt x="193" y="531"/>
                </a:cubicBezTo>
                <a:cubicBezTo>
                  <a:pt x="186" y="529"/>
                  <a:pt x="182" y="519"/>
                  <a:pt x="175" y="515"/>
                </a:cubicBezTo>
                <a:cubicBezTo>
                  <a:pt x="168" y="512"/>
                  <a:pt x="158" y="516"/>
                  <a:pt x="152" y="512"/>
                </a:cubicBezTo>
                <a:cubicBezTo>
                  <a:pt x="145" y="508"/>
                  <a:pt x="143" y="497"/>
                  <a:pt x="137" y="493"/>
                </a:cubicBezTo>
                <a:cubicBezTo>
                  <a:pt x="131" y="489"/>
                  <a:pt x="120" y="490"/>
                  <a:pt x="114" y="486"/>
                </a:cubicBezTo>
                <a:cubicBezTo>
                  <a:pt x="108" y="481"/>
                  <a:pt x="108" y="470"/>
                  <a:pt x="103" y="464"/>
                </a:cubicBezTo>
                <a:cubicBezTo>
                  <a:pt x="97" y="459"/>
                  <a:pt x="86" y="459"/>
                  <a:pt x="81" y="453"/>
                </a:cubicBezTo>
                <a:cubicBezTo>
                  <a:pt x="77" y="447"/>
                  <a:pt x="78" y="436"/>
                  <a:pt x="74" y="430"/>
                </a:cubicBezTo>
                <a:cubicBezTo>
                  <a:pt x="70" y="424"/>
                  <a:pt x="59" y="422"/>
                  <a:pt x="55" y="415"/>
                </a:cubicBezTo>
                <a:cubicBezTo>
                  <a:pt x="51" y="409"/>
                  <a:pt x="55" y="399"/>
                  <a:pt x="52" y="392"/>
                </a:cubicBezTo>
                <a:cubicBezTo>
                  <a:pt x="48" y="385"/>
                  <a:pt x="38" y="381"/>
                  <a:pt x="36" y="374"/>
                </a:cubicBezTo>
                <a:cubicBezTo>
                  <a:pt x="33" y="367"/>
                  <a:pt x="38" y="357"/>
                  <a:pt x="36" y="350"/>
                </a:cubicBezTo>
                <a:cubicBezTo>
                  <a:pt x="34" y="343"/>
                  <a:pt x="25" y="337"/>
                  <a:pt x="24" y="329"/>
                </a:cubicBezTo>
                <a:cubicBezTo>
                  <a:pt x="22" y="322"/>
                  <a:pt x="29" y="314"/>
                  <a:pt x="29" y="306"/>
                </a:cubicBezTo>
                <a:cubicBezTo>
                  <a:pt x="28" y="298"/>
                  <a:pt x="20" y="291"/>
                  <a:pt x="20" y="284"/>
                </a:cubicBezTo>
                <a:cubicBezTo>
                  <a:pt x="20" y="276"/>
                  <a:pt x="28" y="269"/>
                  <a:pt x="29" y="261"/>
                </a:cubicBezTo>
                <a:cubicBezTo>
                  <a:pt x="29" y="254"/>
                  <a:pt x="22" y="245"/>
                  <a:pt x="24" y="238"/>
                </a:cubicBezTo>
                <a:cubicBezTo>
                  <a:pt x="25" y="230"/>
                  <a:pt x="34" y="225"/>
                  <a:pt x="36" y="217"/>
                </a:cubicBezTo>
                <a:cubicBezTo>
                  <a:pt x="38" y="210"/>
                  <a:pt x="33" y="201"/>
                  <a:pt x="36" y="193"/>
                </a:cubicBezTo>
                <a:cubicBezTo>
                  <a:pt x="38" y="186"/>
                  <a:pt x="48" y="182"/>
                  <a:pt x="52" y="176"/>
                </a:cubicBezTo>
                <a:cubicBezTo>
                  <a:pt x="55" y="169"/>
                  <a:pt x="51" y="158"/>
                  <a:pt x="55" y="152"/>
                </a:cubicBezTo>
                <a:cubicBezTo>
                  <a:pt x="59" y="145"/>
                  <a:pt x="70" y="143"/>
                  <a:pt x="74" y="137"/>
                </a:cubicBezTo>
                <a:cubicBezTo>
                  <a:pt x="78" y="131"/>
                  <a:pt x="77" y="120"/>
                  <a:pt x="81" y="114"/>
                </a:cubicBezTo>
                <a:cubicBezTo>
                  <a:pt x="86" y="108"/>
                  <a:pt x="97" y="108"/>
                  <a:pt x="103" y="103"/>
                </a:cubicBezTo>
                <a:cubicBezTo>
                  <a:pt x="108" y="98"/>
                  <a:pt x="108" y="87"/>
                  <a:pt x="114" y="82"/>
                </a:cubicBezTo>
                <a:cubicBezTo>
                  <a:pt x="120" y="77"/>
                  <a:pt x="131" y="79"/>
                  <a:pt x="137" y="74"/>
                </a:cubicBezTo>
                <a:cubicBezTo>
                  <a:pt x="143" y="70"/>
                  <a:pt x="145" y="59"/>
                  <a:pt x="152" y="55"/>
                </a:cubicBezTo>
                <a:cubicBezTo>
                  <a:pt x="158" y="52"/>
                  <a:pt x="168" y="55"/>
                  <a:pt x="175" y="52"/>
                </a:cubicBezTo>
                <a:cubicBezTo>
                  <a:pt x="182" y="49"/>
                  <a:pt x="186" y="39"/>
                  <a:pt x="193" y="36"/>
                </a:cubicBezTo>
                <a:cubicBezTo>
                  <a:pt x="200" y="33"/>
                  <a:pt x="210" y="39"/>
                  <a:pt x="217" y="37"/>
                </a:cubicBezTo>
                <a:cubicBezTo>
                  <a:pt x="224" y="35"/>
                  <a:pt x="230" y="25"/>
                  <a:pt x="238" y="24"/>
                </a:cubicBezTo>
                <a:cubicBezTo>
                  <a:pt x="245" y="23"/>
                  <a:pt x="253" y="30"/>
                  <a:pt x="261" y="29"/>
                </a:cubicBezTo>
                <a:cubicBezTo>
                  <a:pt x="269" y="28"/>
                  <a:pt x="276" y="20"/>
                  <a:pt x="283" y="20"/>
                </a:cubicBezTo>
                <a:cubicBezTo>
                  <a:pt x="291" y="20"/>
                  <a:pt x="298" y="28"/>
                  <a:pt x="306" y="29"/>
                </a:cubicBezTo>
                <a:cubicBezTo>
                  <a:pt x="313" y="30"/>
                  <a:pt x="322" y="23"/>
                  <a:pt x="329" y="24"/>
                </a:cubicBezTo>
                <a:cubicBezTo>
                  <a:pt x="337" y="25"/>
                  <a:pt x="342" y="35"/>
                  <a:pt x="350" y="37"/>
                </a:cubicBezTo>
                <a:cubicBezTo>
                  <a:pt x="357" y="39"/>
                  <a:pt x="366" y="33"/>
                  <a:pt x="374" y="36"/>
                </a:cubicBezTo>
                <a:cubicBezTo>
                  <a:pt x="381" y="39"/>
                  <a:pt x="385" y="49"/>
                  <a:pt x="391" y="52"/>
                </a:cubicBezTo>
                <a:cubicBezTo>
                  <a:pt x="398" y="55"/>
                  <a:pt x="409" y="52"/>
                  <a:pt x="415" y="55"/>
                </a:cubicBezTo>
                <a:cubicBezTo>
                  <a:pt x="422" y="59"/>
                  <a:pt x="424" y="70"/>
                  <a:pt x="430" y="74"/>
                </a:cubicBezTo>
                <a:cubicBezTo>
                  <a:pt x="436" y="79"/>
                  <a:pt x="447" y="77"/>
                  <a:pt x="453" y="82"/>
                </a:cubicBezTo>
                <a:cubicBezTo>
                  <a:pt x="459" y="87"/>
                  <a:pt x="459" y="98"/>
                  <a:pt x="464" y="103"/>
                </a:cubicBezTo>
                <a:cubicBezTo>
                  <a:pt x="469" y="108"/>
                  <a:pt x="480" y="108"/>
                  <a:pt x="485" y="114"/>
                </a:cubicBezTo>
                <a:cubicBezTo>
                  <a:pt x="490" y="120"/>
                  <a:pt x="488" y="131"/>
                  <a:pt x="493" y="137"/>
                </a:cubicBezTo>
                <a:cubicBezTo>
                  <a:pt x="497" y="143"/>
                  <a:pt x="508" y="145"/>
                  <a:pt x="512" y="152"/>
                </a:cubicBezTo>
                <a:cubicBezTo>
                  <a:pt x="515" y="158"/>
                  <a:pt x="512" y="169"/>
                  <a:pt x="515" y="176"/>
                </a:cubicBezTo>
                <a:cubicBezTo>
                  <a:pt x="518" y="182"/>
                  <a:pt x="529" y="186"/>
                  <a:pt x="531" y="193"/>
                </a:cubicBezTo>
                <a:cubicBezTo>
                  <a:pt x="534" y="201"/>
                  <a:pt x="528" y="210"/>
                  <a:pt x="530" y="217"/>
                </a:cubicBezTo>
                <a:cubicBezTo>
                  <a:pt x="532" y="225"/>
                  <a:pt x="542" y="230"/>
                  <a:pt x="543" y="238"/>
                </a:cubicBezTo>
                <a:cubicBezTo>
                  <a:pt x="544" y="245"/>
                  <a:pt x="537" y="254"/>
                  <a:pt x="538" y="261"/>
                </a:cubicBezTo>
                <a:cubicBezTo>
                  <a:pt x="539" y="269"/>
                  <a:pt x="547" y="276"/>
                  <a:pt x="547" y="284"/>
                </a:cubicBezTo>
                <a:cubicBezTo>
                  <a:pt x="547" y="291"/>
                  <a:pt x="539" y="298"/>
                  <a:pt x="538" y="306"/>
                </a:cubicBezTo>
                <a:cubicBezTo>
                  <a:pt x="537" y="314"/>
                  <a:pt x="544" y="322"/>
                  <a:pt x="543" y="329"/>
                </a:cubicBezTo>
                <a:cubicBezTo>
                  <a:pt x="542" y="337"/>
                  <a:pt x="532" y="343"/>
                  <a:pt x="530" y="350"/>
                </a:cubicBezTo>
                <a:cubicBezTo>
                  <a:pt x="528" y="357"/>
                  <a:pt x="534" y="367"/>
                  <a:pt x="531" y="374"/>
                </a:cubicBezTo>
                <a:cubicBezTo>
                  <a:pt x="529" y="381"/>
                  <a:pt x="518" y="385"/>
                  <a:pt x="515" y="392"/>
                </a:cubicBezTo>
                <a:cubicBezTo>
                  <a:pt x="512" y="399"/>
                  <a:pt x="515" y="409"/>
                  <a:pt x="512" y="415"/>
                </a:cubicBezTo>
                <a:cubicBezTo>
                  <a:pt x="508" y="422"/>
                  <a:pt x="497" y="424"/>
                  <a:pt x="493" y="430"/>
                </a:cubicBezTo>
                <a:cubicBezTo>
                  <a:pt x="488" y="436"/>
                  <a:pt x="490" y="447"/>
                  <a:pt x="485" y="453"/>
                </a:cubicBezTo>
                <a:cubicBezTo>
                  <a:pt x="480" y="459"/>
                  <a:pt x="469" y="459"/>
                  <a:pt x="464" y="464"/>
                </a:cubicBezTo>
                <a:cubicBezTo>
                  <a:pt x="459" y="470"/>
                  <a:pt x="459" y="481"/>
                  <a:pt x="453" y="486"/>
                </a:cubicBezTo>
                <a:cubicBezTo>
                  <a:pt x="447" y="490"/>
                  <a:pt x="436" y="489"/>
                  <a:pt x="430" y="493"/>
                </a:cubicBezTo>
                <a:cubicBezTo>
                  <a:pt x="424" y="497"/>
                  <a:pt x="422" y="508"/>
                  <a:pt x="415" y="512"/>
                </a:cubicBezTo>
                <a:cubicBezTo>
                  <a:pt x="409" y="516"/>
                  <a:pt x="398" y="512"/>
                  <a:pt x="391" y="515"/>
                </a:cubicBezTo>
                <a:cubicBezTo>
                  <a:pt x="385" y="519"/>
                  <a:pt x="381" y="529"/>
                  <a:pt x="374" y="531"/>
                </a:cubicBezTo>
                <a:cubicBezTo>
                  <a:pt x="366" y="534"/>
                  <a:pt x="357" y="529"/>
                  <a:pt x="350" y="531"/>
                </a:cubicBezTo>
                <a:cubicBezTo>
                  <a:pt x="342" y="533"/>
                  <a:pt x="337" y="542"/>
                  <a:pt x="329" y="543"/>
                </a:cubicBezTo>
                <a:cubicBezTo>
                  <a:pt x="322" y="545"/>
                  <a:pt x="313" y="538"/>
                  <a:pt x="306" y="538"/>
                </a:cubicBezTo>
                <a:cubicBezTo>
                  <a:pt x="298" y="539"/>
                  <a:pt x="291" y="547"/>
                  <a:pt x="283" y="547"/>
                </a:cubicBezTo>
                <a:close/>
              </a:path>
            </a:pathLst>
          </a:custGeom>
          <a:solidFill>
            <a:sysClr val="window" lastClr="FFFFFF">
              <a:lumMod val="50000"/>
            </a:sysClr>
          </a:solidFill>
          <a:ln w="190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41" name="Freeform 7"/>
          <p:cNvSpPr>
            <a:spLocks noEditPoints="1"/>
          </p:cNvSpPr>
          <p:nvPr/>
        </p:nvSpPr>
        <p:spPr bwMode="auto">
          <a:xfrm>
            <a:off x="2087724" y="1059582"/>
            <a:ext cx="2201758" cy="2201758"/>
          </a:xfrm>
          <a:custGeom>
            <a:avLst/>
            <a:gdLst>
              <a:gd name="T0" fmla="*/ 235 w 567"/>
              <a:gd name="T1" fmla="*/ 12 h 567"/>
              <a:gd name="T2" fmla="*/ 163 w 567"/>
              <a:gd name="T3" fmla="*/ 26 h 567"/>
              <a:gd name="T4" fmla="*/ 106 w 567"/>
              <a:gd name="T5" fmla="*/ 72 h 567"/>
              <a:gd name="T6" fmla="*/ 51 w 567"/>
              <a:gd name="T7" fmla="*/ 121 h 567"/>
              <a:gd name="T8" fmla="*/ 24 w 567"/>
              <a:gd name="T9" fmla="*/ 189 h 567"/>
              <a:gd name="T10" fmla="*/ 0 w 567"/>
              <a:gd name="T11" fmla="*/ 259 h 567"/>
              <a:gd name="T12" fmla="*/ 11 w 567"/>
              <a:gd name="T13" fmla="*/ 332 h 567"/>
              <a:gd name="T14" fmla="*/ 26 w 567"/>
              <a:gd name="T15" fmla="*/ 404 h 567"/>
              <a:gd name="T16" fmla="*/ 72 w 567"/>
              <a:gd name="T17" fmla="*/ 461 h 567"/>
              <a:gd name="T18" fmla="*/ 120 w 567"/>
              <a:gd name="T19" fmla="*/ 516 h 567"/>
              <a:gd name="T20" fmla="*/ 189 w 567"/>
              <a:gd name="T21" fmla="*/ 543 h 567"/>
              <a:gd name="T22" fmla="*/ 259 w 567"/>
              <a:gd name="T23" fmla="*/ 567 h 567"/>
              <a:gd name="T24" fmla="*/ 331 w 567"/>
              <a:gd name="T25" fmla="*/ 556 h 567"/>
              <a:gd name="T26" fmla="*/ 403 w 567"/>
              <a:gd name="T27" fmla="*/ 541 h 567"/>
              <a:gd name="T28" fmla="*/ 461 w 567"/>
              <a:gd name="T29" fmla="*/ 495 h 567"/>
              <a:gd name="T30" fmla="*/ 516 w 567"/>
              <a:gd name="T31" fmla="*/ 447 h 567"/>
              <a:gd name="T32" fmla="*/ 543 w 567"/>
              <a:gd name="T33" fmla="*/ 378 h 567"/>
              <a:gd name="T34" fmla="*/ 566 w 567"/>
              <a:gd name="T35" fmla="*/ 308 h 567"/>
              <a:gd name="T36" fmla="*/ 555 w 567"/>
              <a:gd name="T37" fmla="*/ 236 h 567"/>
              <a:gd name="T38" fmla="*/ 541 w 567"/>
              <a:gd name="T39" fmla="*/ 164 h 567"/>
              <a:gd name="T40" fmla="*/ 495 w 567"/>
              <a:gd name="T41" fmla="*/ 106 h 567"/>
              <a:gd name="T42" fmla="*/ 446 w 567"/>
              <a:gd name="T43" fmla="*/ 51 h 567"/>
              <a:gd name="T44" fmla="*/ 378 w 567"/>
              <a:gd name="T45" fmla="*/ 24 h 567"/>
              <a:gd name="T46" fmla="*/ 308 w 567"/>
              <a:gd name="T47" fmla="*/ 1 h 567"/>
              <a:gd name="T48" fmla="*/ 261 w 567"/>
              <a:gd name="T49" fmla="*/ 538 h 567"/>
              <a:gd name="T50" fmla="*/ 193 w 567"/>
              <a:gd name="T51" fmla="*/ 531 h 567"/>
              <a:gd name="T52" fmla="*/ 137 w 567"/>
              <a:gd name="T53" fmla="*/ 493 h 567"/>
              <a:gd name="T54" fmla="*/ 81 w 567"/>
              <a:gd name="T55" fmla="*/ 453 h 567"/>
              <a:gd name="T56" fmla="*/ 52 w 567"/>
              <a:gd name="T57" fmla="*/ 392 h 567"/>
              <a:gd name="T58" fmla="*/ 24 w 567"/>
              <a:gd name="T59" fmla="*/ 329 h 567"/>
              <a:gd name="T60" fmla="*/ 29 w 567"/>
              <a:gd name="T61" fmla="*/ 261 h 567"/>
              <a:gd name="T62" fmla="*/ 36 w 567"/>
              <a:gd name="T63" fmla="*/ 193 h 567"/>
              <a:gd name="T64" fmla="*/ 74 w 567"/>
              <a:gd name="T65" fmla="*/ 137 h 567"/>
              <a:gd name="T66" fmla="*/ 114 w 567"/>
              <a:gd name="T67" fmla="*/ 82 h 567"/>
              <a:gd name="T68" fmla="*/ 175 w 567"/>
              <a:gd name="T69" fmla="*/ 52 h 567"/>
              <a:gd name="T70" fmla="*/ 238 w 567"/>
              <a:gd name="T71" fmla="*/ 24 h 567"/>
              <a:gd name="T72" fmla="*/ 306 w 567"/>
              <a:gd name="T73" fmla="*/ 29 h 567"/>
              <a:gd name="T74" fmla="*/ 374 w 567"/>
              <a:gd name="T75" fmla="*/ 36 h 567"/>
              <a:gd name="T76" fmla="*/ 430 w 567"/>
              <a:gd name="T77" fmla="*/ 74 h 567"/>
              <a:gd name="T78" fmla="*/ 485 w 567"/>
              <a:gd name="T79" fmla="*/ 114 h 567"/>
              <a:gd name="T80" fmla="*/ 515 w 567"/>
              <a:gd name="T81" fmla="*/ 176 h 567"/>
              <a:gd name="T82" fmla="*/ 543 w 567"/>
              <a:gd name="T83" fmla="*/ 238 h 567"/>
              <a:gd name="T84" fmla="*/ 538 w 567"/>
              <a:gd name="T85" fmla="*/ 306 h 567"/>
              <a:gd name="T86" fmla="*/ 531 w 567"/>
              <a:gd name="T87" fmla="*/ 374 h 567"/>
              <a:gd name="T88" fmla="*/ 493 w 567"/>
              <a:gd name="T89" fmla="*/ 430 h 567"/>
              <a:gd name="T90" fmla="*/ 453 w 567"/>
              <a:gd name="T91" fmla="*/ 486 h 567"/>
              <a:gd name="T92" fmla="*/ 391 w 567"/>
              <a:gd name="T93" fmla="*/ 515 h 567"/>
              <a:gd name="T94" fmla="*/ 329 w 567"/>
              <a:gd name="T95" fmla="*/ 543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67" h="567">
                <a:moveTo>
                  <a:pt x="283" y="8"/>
                </a:moveTo>
                <a:cubicBezTo>
                  <a:pt x="275" y="8"/>
                  <a:pt x="267" y="0"/>
                  <a:pt x="259" y="1"/>
                </a:cubicBezTo>
                <a:cubicBezTo>
                  <a:pt x="250" y="1"/>
                  <a:pt x="243" y="10"/>
                  <a:pt x="235" y="12"/>
                </a:cubicBezTo>
                <a:cubicBezTo>
                  <a:pt x="227" y="13"/>
                  <a:pt x="218" y="7"/>
                  <a:pt x="210" y="9"/>
                </a:cubicBezTo>
                <a:cubicBezTo>
                  <a:pt x="202" y="11"/>
                  <a:pt x="197" y="21"/>
                  <a:pt x="189" y="24"/>
                </a:cubicBezTo>
                <a:cubicBezTo>
                  <a:pt x="181" y="27"/>
                  <a:pt x="171" y="23"/>
                  <a:pt x="163" y="26"/>
                </a:cubicBezTo>
                <a:cubicBezTo>
                  <a:pt x="156" y="30"/>
                  <a:pt x="152" y="41"/>
                  <a:pt x="145" y="45"/>
                </a:cubicBezTo>
                <a:cubicBezTo>
                  <a:pt x="138" y="49"/>
                  <a:pt x="127" y="46"/>
                  <a:pt x="120" y="51"/>
                </a:cubicBezTo>
                <a:cubicBezTo>
                  <a:pt x="114" y="56"/>
                  <a:pt x="112" y="67"/>
                  <a:pt x="106" y="72"/>
                </a:cubicBezTo>
                <a:cubicBezTo>
                  <a:pt x="100" y="77"/>
                  <a:pt x="88" y="77"/>
                  <a:pt x="83" y="83"/>
                </a:cubicBezTo>
                <a:cubicBezTo>
                  <a:pt x="77" y="89"/>
                  <a:pt x="77" y="100"/>
                  <a:pt x="72" y="106"/>
                </a:cubicBezTo>
                <a:cubicBezTo>
                  <a:pt x="67" y="112"/>
                  <a:pt x="55" y="114"/>
                  <a:pt x="51" y="121"/>
                </a:cubicBezTo>
                <a:cubicBezTo>
                  <a:pt x="46" y="127"/>
                  <a:pt x="48" y="139"/>
                  <a:pt x="44" y="146"/>
                </a:cubicBezTo>
                <a:cubicBezTo>
                  <a:pt x="40" y="153"/>
                  <a:pt x="29" y="156"/>
                  <a:pt x="26" y="164"/>
                </a:cubicBezTo>
                <a:cubicBezTo>
                  <a:pt x="22" y="171"/>
                  <a:pt x="27" y="182"/>
                  <a:pt x="24" y="189"/>
                </a:cubicBezTo>
                <a:cubicBezTo>
                  <a:pt x="21" y="197"/>
                  <a:pt x="11" y="202"/>
                  <a:pt x="9" y="210"/>
                </a:cubicBezTo>
                <a:cubicBezTo>
                  <a:pt x="7" y="218"/>
                  <a:pt x="13" y="228"/>
                  <a:pt x="11" y="236"/>
                </a:cubicBezTo>
                <a:cubicBezTo>
                  <a:pt x="10" y="244"/>
                  <a:pt x="1" y="251"/>
                  <a:pt x="0" y="259"/>
                </a:cubicBezTo>
                <a:cubicBezTo>
                  <a:pt x="0" y="267"/>
                  <a:pt x="7" y="275"/>
                  <a:pt x="7" y="284"/>
                </a:cubicBezTo>
                <a:cubicBezTo>
                  <a:pt x="7" y="292"/>
                  <a:pt x="0" y="300"/>
                  <a:pt x="0" y="308"/>
                </a:cubicBezTo>
                <a:cubicBezTo>
                  <a:pt x="1" y="317"/>
                  <a:pt x="10" y="324"/>
                  <a:pt x="11" y="332"/>
                </a:cubicBezTo>
                <a:cubicBezTo>
                  <a:pt x="13" y="340"/>
                  <a:pt x="7" y="349"/>
                  <a:pt x="9" y="357"/>
                </a:cubicBezTo>
                <a:cubicBezTo>
                  <a:pt x="11" y="365"/>
                  <a:pt x="21" y="370"/>
                  <a:pt x="24" y="378"/>
                </a:cubicBezTo>
                <a:cubicBezTo>
                  <a:pt x="27" y="386"/>
                  <a:pt x="22" y="396"/>
                  <a:pt x="26" y="404"/>
                </a:cubicBezTo>
                <a:cubicBezTo>
                  <a:pt x="29" y="411"/>
                  <a:pt x="40" y="415"/>
                  <a:pt x="44" y="422"/>
                </a:cubicBezTo>
                <a:cubicBezTo>
                  <a:pt x="48" y="429"/>
                  <a:pt x="46" y="440"/>
                  <a:pt x="51" y="447"/>
                </a:cubicBezTo>
                <a:cubicBezTo>
                  <a:pt x="55" y="453"/>
                  <a:pt x="67" y="455"/>
                  <a:pt x="72" y="461"/>
                </a:cubicBezTo>
                <a:cubicBezTo>
                  <a:pt x="77" y="467"/>
                  <a:pt x="77" y="479"/>
                  <a:pt x="83" y="484"/>
                </a:cubicBezTo>
                <a:cubicBezTo>
                  <a:pt x="88" y="490"/>
                  <a:pt x="100" y="490"/>
                  <a:pt x="106" y="495"/>
                </a:cubicBezTo>
                <a:cubicBezTo>
                  <a:pt x="112" y="500"/>
                  <a:pt x="114" y="512"/>
                  <a:pt x="120" y="516"/>
                </a:cubicBezTo>
                <a:cubicBezTo>
                  <a:pt x="127" y="521"/>
                  <a:pt x="138" y="519"/>
                  <a:pt x="145" y="523"/>
                </a:cubicBezTo>
                <a:cubicBezTo>
                  <a:pt x="152" y="527"/>
                  <a:pt x="156" y="538"/>
                  <a:pt x="163" y="541"/>
                </a:cubicBezTo>
                <a:cubicBezTo>
                  <a:pt x="171" y="545"/>
                  <a:pt x="181" y="540"/>
                  <a:pt x="189" y="543"/>
                </a:cubicBezTo>
                <a:cubicBezTo>
                  <a:pt x="197" y="546"/>
                  <a:pt x="202" y="556"/>
                  <a:pt x="210" y="558"/>
                </a:cubicBezTo>
                <a:cubicBezTo>
                  <a:pt x="218" y="560"/>
                  <a:pt x="227" y="554"/>
                  <a:pt x="235" y="556"/>
                </a:cubicBezTo>
                <a:cubicBezTo>
                  <a:pt x="243" y="557"/>
                  <a:pt x="250" y="566"/>
                  <a:pt x="259" y="567"/>
                </a:cubicBezTo>
                <a:cubicBezTo>
                  <a:pt x="267" y="567"/>
                  <a:pt x="275" y="560"/>
                  <a:pt x="283" y="560"/>
                </a:cubicBezTo>
                <a:cubicBezTo>
                  <a:pt x="292" y="560"/>
                  <a:pt x="300" y="567"/>
                  <a:pt x="308" y="567"/>
                </a:cubicBezTo>
                <a:cubicBezTo>
                  <a:pt x="316" y="566"/>
                  <a:pt x="323" y="557"/>
                  <a:pt x="331" y="556"/>
                </a:cubicBezTo>
                <a:cubicBezTo>
                  <a:pt x="339" y="554"/>
                  <a:pt x="349" y="560"/>
                  <a:pt x="357" y="558"/>
                </a:cubicBezTo>
                <a:cubicBezTo>
                  <a:pt x="365" y="556"/>
                  <a:pt x="370" y="546"/>
                  <a:pt x="378" y="543"/>
                </a:cubicBezTo>
                <a:cubicBezTo>
                  <a:pt x="385" y="540"/>
                  <a:pt x="396" y="545"/>
                  <a:pt x="403" y="541"/>
                </a:cubicBezTo>
                <a:cubicBezTo>
                  <a:pt x="411" y="538"/>
                  <a:pt x="414" y="527"/>
                  <a:pt x="421" y="523"/>
                </a:cubicBezTo>
                <a:cubicBezTo>
                  <a:pt x="428" y="519"/>
                  <a:pt x="440" y="521"/>
                  <a:pt x="446" y="516"/>
                </a:cubicBezTo>
                <a:cubicBezTo>
                  <a:pt x="453" y="512"/>
                  <a:pt x="455" y="500"/>
                  <a:pt x="461" y="495"/>
                </a:cubicBezTo>
                <a:cubicBezTo>
                  <a:pt x="467" y="490"/>
                  <a:pt x="478" y="490"/>
                  <a:pt x="484" y="484"/>
                </a:cubicBezTo>
                <a:cubicBezTo>
                  <a:pt x="490" y="479"/>
                  <a:pt x="490" y="467"/>
                  <a:pt x="495" y="461"/>
                </a:cubicBezTo>
                <a:cubicBezTo>
                  <a:pt x="500" y="455"/>
                  <a:pt x="511" y="453"/>
                  <a:pt x="516" y="447"/>
                </a:cubicBezTo>
                <a:cubicBezTo>
                  <a:pt x="521" y="440"/>
                  <a:pt x="518" y="429"/>
                  <a:pt x="522" y="422"/>
                </a:cubicBezTo>
                <a:cubicBezTo>
                  <a:pt x="526" y="415"/>
                  <a:pt x="537" y="411"/>
                  <a:pt x="541" y="404"/>
                </a:cubicBezTo>
                <a:cubicBezTo>
                  <a:pt x="544" y="396"/>
                  <a:pt x="540" y="386"/>
                  <a:pt x="543" y="378"/>
                </a:cubicBezTo>
                <a:cubicBezTo>
                  <a:pt x="546" y="370"/>
                  <a:pt x="556" y="365"/>
                  <a:pt x="558" y="357"/>
                </a:cubicBezTo>
                <a:cubicBezTo>
                  <a:pt x="560" y="349"/>
                  <a:pt x="554" y="340"/>
                  <a:pt x="555" y="332"/>
                </a:cubicBezTo>
                <a:cubicBezTo>
                  <a:pt x="557" y="324"/>
                  <a:pt x="566" y="317"/>
                  <a:pt x="566" y="308"/>
                </a:cubicBezTo>
                <a:cubicBezTo>
                  <a:pt x="567" y="300"/>
                  <a:pt x="559" y="292"/>
                  <a:pt x="559" y="284"/>
                </a:cubicBezTo>
                <a:cubicBezTo>
                  <a:pt x="559" y="275"/>
                  <a:pt x="567" y="267"/>
                  <a:pt x="566" y="259"/>
                </a:cubicBezTo>
                <a:cubicBezTo>
                  <a:pt x="566" y="251"/>
                  <a:pt x="557" y="244"/>
                  <a:pt x="555" y="236"/>
                </a:cubicBezTo>
                <a:cubicBezTo>
                  <a:pt x="554" y="228"/>
                  <a:pt x="560" y="218"/>
                  <a:pt x="558" y="210"/>
                </a:cubicBezTo>
                <a:cubicBezTo>
                  <a:pt x="556" y="202"/>
                  <a:pt x="546" y="197"/>
                  <a:pt x="543" y="189"/>
                </a:cubicBezTo>
                <a:cubicBezTo>
                  <a:pt x="540" y="182"/>
                  <a:pt x="544" y="171"/>
                  <a:pt x="541" y="164"/>
                </a:cubicBezTo>
                <a:cubicBezTo>
                  <a:pt x="537" y="156"/>
                  <a:pt x="526" y="153"/>
                  <a:pt x="522" y="146"/>
                </a:cubicBezTo>
                <a:cubicBezTo>
                  <a:pt x="518" y="139"/>
                  <a:pt x="521" y="127"/>
                  <a:pt x="516" y="121"/>
                </a:cubicBezTo>
                <a:cubicBezTo>
                  <a:pt x="511" y="114"/>
                  <a:pt x="500" y="112"/>
                  <a:pt x="495" y="106"/>
                </a:cubicBezTo>
                <a:cubicBezTo>
                  <a:pt x="490" y="100"/>
                  <a:pt x="490" y="89"/>
                  <a:pt x="484" y="83"/>
                </a:cubicBezTo>
                <a:cubicBezTo>
                  <a:pt x="478" y="77"/>
                  <a:pt x="467" y="77"/>
                  <a:pt x="461" y="72"/>
                </a:cubicBezTo>
                <a:cubicBezTo>
                  <a:pt x="455" y="67"/>
                  <a:pt x="453" y="56"/>
                  <a:pt x="446" y="51"/>
                </a:cubicBezTo>
                <a:cubicBezTo>
                  <a:pt x="440" y="46"/>
                  <a:pt x="428" y="49"/>
                  <a:pt x="421" y="45"/>
                </a:cubicBezTo>
                <a:cubicBezTo>
                  <a:pt x="414" y="41"/>
                  <a:pt x="411" y="30"/>
                  <a:pt x="403" y="26"/>
                </a:cubicBezTo>
                <a:cubicBezTo>
                  <a:pt x="396" y="23"/>
                  <a:pt x="385" y="27"/>
                  <a:pt x="378" y="24"/>
                </a:cubicBezTo>
                <a:cubicBezTo>
                  <a:pt x="370" y="21"/>
                  <a:pt x="365" y="11"/>
                  <a:pt x="357" y="9"/>
                </a:cubicBezTo>
                <a:cubicBezTo>
                  <a:pt x="349" y="7"/>
                  <a:pt x="339" y="13"/>
                  <a:pt x="331" y="12"/>
                </a:cubicBezTo>
                <a:cubicBezTo>
                  <a:pt x="323" y="10"/>
                  <a:pt x="316" y="1"/>
                  <a:pt x="308" y="1"/>
                </a:cubicBezTo>
                <a:cubicBezTo>
                  <a:pt x="300" y="0"/>
                  <a:pt x="292" y="8"/>
                  <a:pt x="283" y="8"/>
                </a:cubicBezTo>
                <a:close/>
                <a:moveTo>
                  <a:pt x="283" y="547"/>
                </a:moveTo>
                <a:cubicBezTo>
                  <a:pt x="276" y="547"/>
                  <a:pt x="269" y="539"/>
                  <a:pt x="261" y="538"/>
                </a:cubicBezTo>
                <a:cubicBezTo>
                  <a:pt x="253" y="538"/>
                  <a:pt x="245" y="545"/>
                  <a:pt x="238" y="543"/>
                </a:cubicBezTo>
                <a:cubicBezTo>
                  <a:pt x="230" y="542"/>
                  <a:pt x="224" y="533"/>
                  <a:pt x="217" y="531"/>
                </a:cubicBezTo>
                <a:cubicBezTo>
                  <a:pt x="210" y="529"/>
                  <a:pt x="200" y="534"/>
                  <a:pt x="193" y="531"/>
                </a:cubicBezTo>
                <a:cubicBezTo>
                  <a:pt x="186" y="529"/>
                  <a:pt x="182" y="519"/>
                  <a:pt x="175" y="515"/>
                </a:cubicBezTo>
                <a:cubicBezTo>
                  <a:pt x="168" y="512"/>
                  <a:pt x="158" y="516"/>
                  <a:pt x="152" y="512"/>
                </a:cubicBezTo>
                <a:cubicBezTo>
                  <a:pt x="145" y="508"/>
                  <a:pt x="143" y="497"/>
                  <a:pt x="137" y="493"/>
                </a:cubicBezTo>
                <a:cubicBezTo>
                  <a:pt x="131" y="489"/>
                  <a:pt x="120" y="490"/>
                  <a:pt x="114" y="486"/>
                </a:cubicBezTo>
                <a:cubicBezTo>
                  <a:pt x="108" y="481"/>
                  <a:pt x="108" y="470"/>
                  <a:pt x="103" y="464"/>
                </a:cubicBezTo>
                <a:cubicBezTo>
                  <a:pt x="97" y="459"/>
                  <a:pt x="86" y="459"/>
                  <a:pt x="81" y="453"/>
                </a:cubicBezTo>
                <a:cubicBezTo>
                  <a:pt x="77" y="447"/>
                  <a:pt x="78" y="436"/>
                  <a:pt x="74" y="430"/>
                </a:cubicBezTo>
                <a:cubicBezTo>
                  <a:pt x="70" y="424"/>
                  <a:pt x="59" y="422"/>
                  <a:pt x="55" y="415"/>
                </a:cubicBezTo>
                <a:cubicBezTo>
                  <a:pt x="51" y="409"/>
                  <a:pt x="55" y="399"/>
                  <a:pt x="52" y="392"/>
                </a:cubicBezTo>
                <a:cubicBezTo>
                  <a:pt x="48" y="385"/>
                  <a:pt x="38" y="381"/>
                  <a:pt x="36" y="374"/>
                </a:cubicBezTo>
                <a:cubicBezTo>
                  <a:pt x="33" y="367"/>
                  <a:pt x="38" y="357"/>
                  <a:pt x="36" y="350"/>
                </a:cubicBezTo>
                <a:cubicBezTo>
                  <a:pt x="34" y="343"/>
                  <a:pt x="25" y="337"/>
                  <a:pt x="24" y="329"/>
                </a:cubicBezTo>
                <a:cubicBezTo>
                  <a:pt x="22" y="322"/>
                  <a:pt x="29" y="314"/>
                  <a:pt x="29" y="306"/>
                </a:cubicBezTo>
                <a:cubicBezTo>
                  <a:pt x="28" y="298"/>
                  <a:pt x="20" y="291"/>
                  <a:pt x="20" y="284"/>
                </a:cubicBezTo>
                <a:cubicBezTo>
                  <a:pt x="20" y="276"/>
                  <a:pt x="28" y="269"/>
                  <a:pt x="29" y="261"/>
                </a:cubicBezTo>
                <a:cubicBezTo>
                  <a:pt x="29" y="254"/>
                  <a:pt x="22" y="245"/>
                  <a:pt x="24" y="238"/>
                </a:cubicBezTo>
                <a:cubicBezTo>
                  <a:pt x="25" y="230"/>
                  <a:pt x="34" y="225"/>
                  <a:pt x="36" y="217"/>
                </a:cubicBezTo>
                <a:cubicBezTo>
                  <a:pt x="38" y="210"/>
                  <a:pt x="33" y="201"/>
                  <a:pt x="36" y="193"/>
                </a:cubicBezTo>
                <a:cubicBezTo>
                  <a:pt x="38" y="186"/>
                  <a:pt x="48" y="182"/>
                  <a:pt x="52" y="176"/>
                </a:cubicBezTo>
                <a:cubicBezTo>
                  <a:pt x="55" y="169"/>
                  <a:pt x="51" y="158"/>
                  <a:pt x="55" y="152"/>
                </a:cubicBezTo>
                <a:cubicBezTo>
                  <a:pt x="59" y="145"/>
                  <a:pt x="70" y="143"/>
                  <a:pt x="74" y="137"/>
                </a:cubicBezTo>
                <a:cubicBezTo>
                  <a:pt x="78" y="131"/>
                  <a:pt x="77" y="120"/>
                  <a:pt x="81" y="114"/>
                </a:cubicBezTo>
                <a:cubicBezTo>
                  <a:pt x="86" y="108"/>
                  <a:pt x="97" y="108"/>
                  <a:pt x="103" y="103"/>
                </a:cubicBezTo>
                <a:cubicBezTo>
                  <a:pt x="108" y="98"/>
                  <a:pt x="108" y="87"/>
                  <a:pt x="114" y="82"/>
                </a:cubicBezTo>
                <a:cubicBezTo>
                  <a:pt x="120" y="77"/>
                  <a:pt x="131" y="79"/>
                  <a:pt x="137" y="74"/>
                </a:cubicBezTo>
                <a:cubicBezTo>
                  <a:pt x="143" y="70"/>
                  <a:pt x="145" y="59"/>
                  <a:pt x="152" y="55"/>
                </a:cubicBezTo>
                <a:cubicBezTo>
                  <a:pt x="158" y="52"/>
                  <a:pt x="168" y="55"/>
                  <a:pt x="175" y="52"/>
                </a:cubicBezTo>
                <a:cubicBezTo>
                  <a:pt x="182" y="49"/>
                  <a:pt x="186" y="39"/>
                  <a:pt x="193" y="36"/>
                </a:cubicBezTo>
                <a:cubicBezTo>
                  <a:pt x="200" y="33"/>
                  <a:pt x="210" y="39"/>
                  <a:pt x="217" y="37"/>
                </a:cubicBezTo>
                <a:cubicBezTo>
                  <a:pt x="224" y="35"/>
                  <a:pt x="230" y="25"/>
                  <a:pt x="238" y="24"/>
                </a:cubicBezTo>
                <a:cubicBezTo>
                  <a:pt x="245" y="23"/>
                  <a:pt x="253" y="30"/>
                  <a:pt x="261" y="29"/>
                </a:cubicBezTo>
                <a:cubicBezTo>
                  <a:pt x="269" y="28"/>
                  <a:pt x="276" y="20"/>
                  <a:pt x="283" y="20"/>
                </a:cubicBezTo>
                <a:cubicBezTo>
                  <a:pt x="291" y="20"/>
                  <a:pt x="298" y="28"/>
                  <a:pt x="306" y="29"/>
                </a:cubicBezTo>
                <a:cubicBezTo>
                  <a:pt x="313" y="30"/>
                  <a:pt x="322" y="23"/>
                  <a:pt x="329" y="24"/>
                </a:cubicBezTo>
                <a:cubicBezTo>
                  <a:pt x="337" y="25"/>
                  <a:pt x="342" y="35"/>
                  <a:pt x="350" y="37"/>
                </a:cubicBezTo>
                <a:cubicBezTo>
                  <a:pt x="357" y="39"/>
                  <a:pt x="366" y="33"/>
                  <a:pt x="374" y="36"/>
                </a:cubicBezTo>
                <a:cubicBezTo>
                  <a:pt x="381" y="39"/>
                  <a:pt x="385" y="49"/>
                  <a:pt x="391" y="52"/>
                </a:cubicBezTo>
                <a:cubicBezTo>
                  <a:pt x="398" y="55"/>
                  <a:pt x="409" y="52"/>
                  <a:pt x="415" y="55"/>
                </a:cubicBezTo>
                <a:cubicBezTo>
                  <a:pt x="422" y="59"/>
                  <a:pt x="424" y="70"/>
                  <a:pt x="430" y="74"/>
                </a:cubicBezTo>
                <a:cubicBezTo>
                  <a:pt x="436" y="79"/>
                  <a:pt x="447" y="77"/>
                  <a:pt x="453" y="82"/>
                </a:cubicBezTo>
                <a:cubicBezTo>
                  <a:pt x="459" y="87"/>
                  <a:pt x="459" y="98"/>
                  <a:pt x="464" y="103"/>
                </a:cubicBezTo>
                <a:cubicBezTo>
                  <a:pt x="469" y="108"/>
                  <a:pt x="480" y="108"/>
                  <a:pt x="485" y="114"/>
                </a:cubicBezTo>
                <a:cubicBezTo>
                  <a:pt x="490" y="120"/>
                  <a:pt x="488" y="131"/>
                  <a:pt x="493" y="137"/>
                </a:cubicBezTo>
                <a:cubicBezTo>
                  <a:pt x="497" y="143"/>
                  <a:pt x="508" y="145"/>
                  <a:pt x="512" y="152"/>
                </a:cubicBezTo>
                <a:cubicBezTo>
                  <a:pt x="515" y="158"/>
                  <a:pt x="512" y="169"/>
                  <a:pt x="515" y="176"/>
                </a:cubicBezTo>
                <a:cubicBezTo>
                  <a:pt x="518" y="182"/>
                  <a:pt x="529" y="186"/>
                  <a:pt x="531" y="193"/>
                </a:cubicBezTo>
                <a:cubicBezTo>
                  <a:pt x="534" y="201"/>
                  <a:pt x="528" y="210"/>
                  <a:pt x="530" y="217"/>
                </a:cubicBezTo>
                <a:cubicBezTo>
                  <a:pt x="532" y="225"/>
                  <a:pt x="542" y="230"/>
                  <a:pt x="543" y="238"/>
                </a:cubicBezTo>
                <a:cubicBezTo>
                  <a:pt x="544" y="245"/>
                  <a:pt x="537" y="254"/>
                  <a:pt x="538" y="261"/>
                </a:cubicBezTo>
                <a:cubicBezTo>
                  <a:pt x="539" y="269"/>
                  <a:pt x="547" y="276"/>
                  <a:pt x="547" y="284"/>
                </a:cubicBezTo>
                <a:cubicBezTo>
                  <a:pt x="547" y="291"/>
                  <a:pt x="539" y="298"/>
                  <a:pt x="538" y="306"/>
                </a:cubicBezTo>
                <a:cubicBezTo>
                  <a:pt x="537" y="314"/>
                  <a:pt x="544" y="322"/>
                  <a:pt x="543" y="329"/>
                </a:cubicBezTo>
                <a:cubicBezTo>
                  <a:pt x="542" y="337"/>
                  <a:pt x="532" y="343"/>
                  <a:pt x="530" y="350"/>
                </a:cubicBezTo>
                <a:cubicBezTo>
                  <a:pt x="528" y="357"/>
                  <a:pt x="534" y="367"/>
                  <a:pt x="531" y="374"/>
                </a:cubicBezTo>
                <a:cubicBezTo>
                  <a:pt x="529" y="381"/>
                  <a:pt x="518" y="385"/>
                  <a:pt x="515" y="392"/>
                </a:cubicBezTo>
                <a:cubicBezTo>
                  <a:pt x="512" y="399"/>
                  <a:pt x="515" y="409"/>
                  <a:pt x="512" y="415"/>
                </a:cubicBezTo>
                <a:cubicBezTo>
                  <a:pt x="508" y="422"/>
                  <a:pt x="497" y="424"/>
                  <a:pt x="493" y="430"/>
                </a:cubicBezTo>
                <a:cubicBezTo>
                  <a:pt x="488" y="436"/>
                  <a:pt x="490" y="447"/>
                  <a:pt x="485" y="453"/>
                </a:cubicBezTo>
                <a:cubicBezTo>
                  <a:pt x="480" y="459"/>
                  <a:pt x="469" y="459"/>
                  <a:pt x="464" y="464"/>
                </a:cubicBezTo>
                <a:cubicBezTo>
                  <a:pt x="459" y="470"/>
                  <a:pt x="459" y="481"/>
                  <a:pt x="453" y="486"/>
                </a:cubicBezTo>
                <a:cubicBezTo>
                  <a:pt x="447" y="490"/>
                  <a:pt x="436" y="489"/>
                  <a:pt x="430" y="493"/>
                </a:cubicBezTo>
                <a:cubicBezTo>
                  <a:pt x="424" y="497"/>
                  <a:pt x="422" y="508"/>
                  <a:pt x="415" y="512"/>
                </a:cubicBezTo>
                <a:cubicBezTo>
                  <a:pt x="409" y="516"/>
                  <a:pt x="398" y="512"/>
                  <a:pt x="391" y="515"/>
                </a:cubicBezTo>
                <a:cubicBezTo>
                  <a:pt x="385" y="519"/>
                  <a:pt x="381" y="529"/>
                  <a:pt x="374" y="531"/>
                </a:cubicBezTo>
                <a:cubicBezTo>
                  <a:pt x="366" y="534"/>
                  <a:pt x="357" y="529"/>
                  <a:pt x="350" y="531"/>
                </a:cubicBezTo>
                <a:cubicBezTo>
                  <a:pt x="342" y="533"/>
                  <a:pt x="337" y="542"/>
                  <a:pt x="329" y="543"/>
                </a:cubicBezTo>
                <a:cubicBezTo>
                  <a:pt x="322" y="545"/>
                  <a:pt x="313" y="538"/>
                  <a:pt x="306" y="538"/>
                </a:cubicBezTo>
                <a:cubicBezTo>
                  <a:pt x="298" y="539"/>
                  <a:pt x="291" y="547"/>
                  <a:pt x="283" y="547"/>
                </a:cubicBezTo>
                <a:close/>
              </a:path>
            </a:pathLst>
          </a:custGeom>
          <a:solidFill>
            <a:sysClr val="window" lastClr="FFFFFF">
              <a:lumMod val="65000"/>
            </a:sysClr>
          </a:solidFill>
          <a:ln w="19050" cap="flat" cmpd="sng" algn="ctr">
            <a:noFill/>
            <a:prstDash val="solid"/>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42" name="组合 41"/>
          <p:cNvGrpSpPr/>
          <p:nvPr/>
        </p:nvGrpSpPr>
        <p:grpSpPr>
          <a:xfrm>
            <a:off x="2296542" y="1271975"/>
            <a:ext cx="1777526" cy="1777526"/>
            <a:chOff x="2503032" y="1393915"/>
            <a:chExt cx="1777526" cy="1777526"/>
          </a:xfrm>
        </p:grpSpPr>
        <p:sp>
          <p:nvSpPr>
            <p:cNvPr id="43" name="椭圆 42"/>
            <p:cNvSpPr/>
            <p:nvPr/>
          </p:nvSpPr>
          <p:spPr>
            <a:xfrm>
              <a:off x="2503032" y="1393915"/>
              <a:ext cx="1777526" cy="1777526"/>
            </a:xfrm>
            <a:prstGeom prst="ellipse">
              <a:avLst/>
            </a:prstGeom>
            <a:solidFill>
              <a:srgbClr val="0070C0"/>
            </a:soli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44" name="TextBox 43"/>
            <p:cNvSpPr txBox="1"/>
            <p:nvPr/>
          </p:nvSpPr>
          <p:spPr>
            <a:xfrm flipH="1">
              <a:off x="2680028" y="2058826"/>
              <a:ext cx="1423535" cy="95410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Arial" pitchFamily="34" charset="0"/>
                </a:rPr>
                <a:t>341,120,00</a:t>
              </a:r>
            </a:p>
          </p:txBody>
        </p:sp>
        <p:sp>
          <p:nvSpPr>
            <p:cNvPr id="45" name="TextBox 44"/>
            <p:cNvSpPr txBox="1"/>
            <p:nvPr/>
          </p:nvSpPr>
          <p:spPr>
            <a:xfrm flipH="1">
              <a:off x="2889094" y="1644781"/>
              <a:ext cx="1005403"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总销售额</a:t>
              </a:r>
            </a:p>
          </p:txBody>
        </p:sp>
      </p:grpSp>
      <p:grpSp>
        <p:nvGrpSpPr>
          <p:cNvPr id="46" name="组合 45"/>
          <p:cNvGrpSpPr/>
          <p:nvPr/>
        </p:nvGrpSpPr>
        <p:grpSpPr>
          <a:xfrm>
            <a:off x="5097786" y="1271975"/>
            <a:ext cx="1777526" cy="1777526"/>
            <a:chOff x="4863439" y="1393915"/>
            <a:chExt cx="1777526" cy="1777526"/>
          </a:xfrm>
          <a:solidFill>
            <a:srgbClr val="FFFFFF">
              <a:lumMod val="90000"/>
              <a:lumOff val="10000"/>
            </a:srgbClr>
          </a:solidFill>
        </p:grpSpPr>
        <p:sp>
          <p:nvSpPr>
            <p:cNvPr id="47" name="椭圆 46"/>
            <p:cNvSpPr/>
            <p:nvPr/>
          </p:nvSpPr>
          <p:spPr>
            <a:xfrm>
              <a:off x="4863439" y="1393915"/>
              <a:ext cx="1777526" cy="1777526"/>
            </a:xfrm>
            <a:prstGeom prst="ellipse">
              <a:avLst/>
            </a:prstGeom>
            <a:solidFill>
              <a:srgbClr val="0070C0"/>
            </a:soli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48" name="TextBox 47"/>
            <p:cNvSpPr txBox="1"/>
            <p:nvPr/>
          </p:nvSpPr>
          <p:spPr>
            <a:xfrm flipH="1">
              <a:off x="5040435" y="2105144"/>
              <a:ext cx="1423535" cy="95410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Arial" pitchFamily="34" charset="0"/>
                </a:rPr>
                <a:t>120,1810,00</a:t>
              </a:r>
            </a:p>
          </p:txBody>
        </p:sp>
        <p:sp>
          <p:nvSpPr>
            <p:cNvPr id="49" name="TextBox 48"/>
            <p:cNvSpPr txBox="1"/>
            <p:nvPr/>
          </p:nvSpPr>
          <p:spPr>
            <a:xfrm flipH="1">
              <a:off x="5352093" y="1644781"/>
              <a:ext cx="800219"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chemeClr val="bg1"/>
                  </a:solidFill>
                  <a:effectLst/>
                  <a:uLnTx/>
                  <a:uFillTx/>
                  <a:latin typeface="微软雅黑" pitchFamily="34" charset="-122"/>
                  <a:ea typeface="微软雅黑" pitchFamily="34" charset="-122"/>
                </a:rPr>
                <a:t>利润额</a:t>
              </a:r>
            </a:p>
          </p:txBody>
        </p:sp>
      </p:grpSp>
    </p:spTree>
    <p:extLst>
      <p:ext uri="{BB962C8B-B14F-4D97-AF65-F5344CB8AC3E}">
        <p14:creationId xmlns:p14="http://schemas.microsoft.com/office/powerpoint/2010/main" val="1210677715"/>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p:cTn id="16" dur="500" fill="hold"/>
                                        <p:tgtEl>
                                          <p:spTgt spid="42"/>
                                        </p:tgtEl>
                                        <p:attrNameLst>
                                          <p:attrName>ppt_w</p:attrName>
                                        </p:attrNameLst>
                                      </p:cBhvr>
                                      <p:tavLst>
                                        <p:tav tm="0">
                                          <p:val>
                                            <p:fltVal val="0"/>
                                          </p:val>
                                        </p:tav>
                                        <p:tav tm="100000">
                                          <p:val>
                                            <p:strVal val="#ppt_w"/>
                                          </p:val>
                                        </p:tav>
                                      </p:tavLst>
                                    </p:anim>
                                    <p:anim calcmode="lin" valueType="num">
                                      <p:cBhvr>
                                        <p:cTn id="17" dur="500" fill="hold"/>
                                        <p:tgtEl>
                                          <p:spTgt spid="42"/>
                                        </p:tgtEl>
                                        <p:attrNameLst>
                                          <p:attrName>ppt_h</p:attrName>
                                        </p:attrNameLst>
                                      </p:cBhvr>
                                      <p:tavLst>
                                        <p:tav tm="0">
                                          <p:val>
                                            <p:fltVal val="0"/>
                                          </p:val>
                                        </p:tav>
                                        <p:tav tm="100000">
                                          <p:val>
                                            <p:strVal val="#ppt_h"/>
                                          </p:val>
                                        </p:tav>
                                      </p:tavLst>
                                    </p:anim>
                                    <p:animEffect transition="in" filter="fade">
                                      <p:cBhvr>
                                        <p:cTn id="18" dur="500"/>
                                        <p:tgtEl>
                                          <p:spTgt spid="42"/>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p:cTn id="22" dur="500" fill="hold"/>
                                        <p:tgtEl>
                                          <p:spTgt spid="46"/>
                                        </p:tgtEl>
                                        <p:attrNameLst>
                                          <p:attrName>ppt_w</p:attrName>
                                        </p:attrNameLst>
                                      </p:cBhvr>
                                      <p:tavLst>
                                        <p:tav tm="0">
                                          <p:val>
                                            <p:fltVal val="0"/>
                                          </p:val>
                                        </p:tav>
                                        <p:tav tm="100000">
                                          <p:val>
                                            <p:strVal val="#ppt_w"/>
                                          </p:val>
                                        </p:tav>
                                      </p:tavLst>
                                    </p:anim>
                                    <p:anim calcmode="lin" valueType="num">
                                      <p:cBhvr>
                                        <p:cTn id="23" dur="500" fill="hold"/>
                                        <p:tgtEl>
                                          <p:spTgt spid="46"/>
                                        </p:tgtEl>
                                        <p:attrNameLst>
                                          <p:attrName>ppt_h</p:attrName>
                                        </p:attrNameLst>
                                      </p:cBhvr>
                                      <p:tavLst>
                                        <p:tav tm="0">
                                          <p:val>
                                            <p:fltVal val="0"/>
                                          </p:val>
                                        </p:tav>
                                        <p:tav tm="100000">
                                          <p:val>
                                            <p:strVal val="#ppt_h"/>
                                          </p:val>
                                        </p:tav>
                                      </p:tavLst>
                                    </p:anim>
                                    <p:animEffect transition="in" filter="fade">
                                      <p:cBhvr>
                                        <p:cTn id="24" dur="500"/>
                                        <p:tgtEl>
                                          <p:spTgt spid="46"/>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2000"/>
                                        <p:tgtEl>
                                          <p:spTgt spid="41"/>
                                        </p:tgtEl>
                                      </p:cBhvr>
                                    </p:animEffect>
                                  </p:childTnLst>
                                </p:cTn>
                              </p:par>
                              <p:par>
                                <p:cTn id="29" presetID="8" presetClass="emph" presetSubtype="0" fill="hold" grpId="1" nodeType="withEffect">
                                  <p:stCondLst>
                                    <p:cond delay="0"/>
                                  </p:stCondLst>
                                  <p:childTnLst>
                                    <p:animRot by="21600000">
                                      <p:cBhvr>
                                        <p:cTn id="30" dur="2000" fill="hold"/>
                                        <p:tgtEl>
                                          <p:spTgt spid="41"/>
                                        </p:tgtEl>
                                        <p:attrNameLst>
                                          <p:attrName>r</p:attrName>
                                        </p:attrNameLst>
                                      </p:cBhvr>
                                    </p:animRot>
                                  </p:childTnLst>
                                </p:cTn>
                              </p:par>
                              <p:par>
                                <p:cTn id="31" presetID="10" presetClass="entr" presetSubtype="0"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2000"/>
                                        <p:tgtEl>
                                          <p:spTgt spid="40"/>
                                        </p:tgtEl>
                                      </p:cBhvr>
                                    </p:animEffect>
                                  </p:childTnLst>
                                </p:cTn>
                              </p:par>
                              <p:par>
                                <p:cTn id="34" presetID="8" presetClass="emph" presetSubtype="0" fill="hold" grpId="1" nodeType="withEffect">
                                  <p:stCondLst>
                                    <p:cond delay="0"/>
                                  </p:stCondLst>
                                  <p:childTnLst>
                                    <p:animRot by="21600000">
                                      <p:cBhvr>
                                        <p:cTn id="35" dur="2000" fill="hold"/>
                                        <p:tgtEl>
                                          <p:spTgt spid="40"/>
                                        </p:tgtEl>
                                        <p:attrNameLst>
                                          <p:attrName>r</p:attrName>
                                        </p:attrNameLst>
                                      </p:cBhvr>
                                    </p:animRot>
                                  </p:childTnLst>
                                </p:cTn>
                              </p:par>
                            </p:childTnLst>
                          </p:cTn>
                        </p:par>
                        <p:par>
                          <p:cTn id="36" fill="hold">
                            <p:stCondLst>
                              <p:cond delay="4500"/>
                            </p:stCondLst>
                            <p:childTnLst>
                              <p:par>
                                <p:cTn id="37" presetID="2" presetClass="entr" presetSubtype="8"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0-#ppt_w/2"/>
                                          </p:val>
                                        </p:tav>
                                        <p:tav tm="100000">
                                          <p:val>
                                            <p:strVal val="#ppt_x"/>
                                          </p:val>
                                        </p:tav>
                                      </p:tavLst>
                                    </p:anim>
                                    <p:anim calcmode="lin" valueType="num">
                                      <p:cBhvr additive="base">
                                        <p:cTn id="40" dur="500" fill="hold"/>
                                        <p:tgtEl>
                                          <p:spTgt spid="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1+#ppt_w/2"/>
                                          </p:val>
                                        </p:tav>
                                        <p:tav tm="100000">
                                          <p:val>
                                            <p:strVal val="#ppt_x"/>
                                          </p:val>
                                        </p:tav>
                                      </p:tavLst>
                                    </p:anim>
                                    <p:anim calcmode="lin" valueType="num">
                                      <p:cBhvr additive="base">
                                        <p:cTn id="44" dur="500" fill="hold"/>
                                        <p:tgtEl>
                                          <p:spTgt spid="7"/>
                                        </p:tgtEl>
                                        <p:attrNameLst>
                                          <p:attrName>ppt_y</p:attrName>
                                        </p:attrNameLst>
                                      </p:cBhvr>
                                      <p:tavLst>
                                        <p:tav tm="0">
                                          <p:val>
                                            <p:strVal val="#ppt_y"/>
                                          </p:val>
                                        </p:tav>
                                        <p:tav tm="100000">
                                          <p:val>
                                            <p:strVal val="#ppt_y"/>
                                          </p:val>
                                        </p:tav>
                                      </p:tavLst>
                                    </p:anim>
                                  </p:childTnLst>
                                </p:cTn>
                              </p:par>
                            </p:childTnLst>
                          </p:cTn>
                        </p:par>
                        <p:par>
                          <p:cTn id="45" fill="hold">
                            <p:stCondLst>
                              <p:cond delay="5000"/>
                            </p:stCondLst>
                            <p:childTnLst>
                              <p:par>
                                <p:cTn id="46" presetID="53" presetClass="entr" presetSubtype="16"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1000" fill="hold"/>
                                        <p:tgtEl>
                                          <p:spTgt spid="8"/>
                                        </p:tgtEl>
                                        <p:attrNameLst>
                                          <p:attrName>ppt_w</p:attrName>
                                        </p:attrNameLst>
                                      </p:cBhvr>
                                      <p:tavLst>
                                        <p:tav tm="0">
                                          <p:val>
                                            <p:fltVal val="0"/>
                                          </p:val>
                                        </p:tav>
                                        <p:tav tm="100000">
                                          <p:val>
                                            <p:strVal val="#ppt_w"/>
                                          </p:val>
                                        </p:tav>
                                      </p:tavLst>
                                    </p:anim>
                                    <p:anim calcmode="lin" valueType="num">
                                      <p:cBhvr>
                                        <p:cTn id="49" dur="1000" fill="hold"/>
                                        <p:tgtEl>
                                          <p:spTgt spid="8"/>
                                        </p:tgtEl>
                                        <p:attrNameLst>
                                          <p:attrName>ppt_h</p:attrName>
                                        </p:attrNameLst>
                                      </p:cBhvr>
                                      <p:tavLst>
                                        <p:tav tm="0">
                                          <p:val>
                                            <p:fltVal val="0"/>
                                          </p:val>
                                        </p:tav>
                                        <p:tav tm="100000">
                                          <p:val>
                                            <p:strVal val="#ppt_h"/>
                                          </p:val>
                                        </p:tav>
                                      </p:tavLst>
                                    </p:anim>
                                    <p:animEffect transition="in" filter="fade">
                                      <p:cBhvr>
                                        <p:cTn id="50" dur="1000"/>
                                        <p:tgtEl>
                                          <p:spTgt spid="8"/>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left)">
                                      <p:cBhvr>
                                        <p:cTn id="56" dur="500"/>
                                        <p:tgtEl>
                                          <p:spTgt spid="22"/>
                                        </p:tgtEl>
                                      </p:cBhvr>
                                    </p:animEffect>
                                  </p:childTnLst>
                                </p:cTn>
                              </p:par>
                            </p:childTnLst>
                          </p:cTn>
                        </p:par>
                        <p:par>
                          <p:cTn id="57" fill="hold">
                            <p:stCondLst>
                              <p:cond delay="6000"/>
                            </p:stCondLst>
                            <p:childTnLst>
                              <p:par>
                                <p:cTn id="58" presetID="53" presetClass="entr" presetSubtype="16"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p:cTn id="60" dur="1000" fill="hold"/>
                                        <p:tgtEl>
                                          <p:spTgt spid="9"/>
                                        </p:tgtEl>
                                        <p:attrNameLst>
                                          <p:attrName>ppt_w</p:attrName>
                                        </p:attrNameLst>
                                      </p:cBhvr>
                                      <p:tavLst>
                                        <p:tav tm="0">
                                          <p:val>
                                            <p:fltVal val="0"/>
                                          </p:val>
                                        </p:tav>
                                        <p:tav tm="100000">
                                          <p:val>
                                            <p:strVal val="#ppt_w"/>
                                          </p:val>
                                        </p:tav>
                                      </p:tavLst>
                                    </p:anim>
                                    <p:anim calcmode="lin" valueType="num">
                                      <p:cBhvr>
                                        <p:cTn id="61" dur="1000" fill="hold"/>
                                        <p:tgtEl>
                                          <p:spTgt spid="9"/>
                                        </p:tgtEl>
                                        <p:attrNameLst>
                                          <p:attrName>ppt_h</p:attrName>
                                        </p:attrNameLst>
                                      </p:cBhvr>
                                      <p:tavLst>
                                        <p:tav tm="0">
                                          <p:val>
                                            <p:fltVal val="0"/>
                                          </p:val>
                                        </p:tav>
                                        <p:tav tm="100000">
                                          <p:val>
                                            <p:strVal val="#ppt_h"/>
                                          </p:val>
                                        </p:tav>
                                      </p:tavLst>
                                    </p:anim>
                                    <p:animEffect transition="in" filter="fade">
                                      <p:cBhvr>
                                        <p:cTn id="62" dur="1000"/>
                                        <p:tgtEl>
                                          <p:spTgt spid="9"/>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right)">
                                      <p:cBhvr>
                                        <p:cTn id="65" dur="500"/>
                                        <p:tgtEl>
                                          <p:spTgt spid="14"/>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wipe(left)">
                                      <p:cBhvr>
                                        <p:cTn id="68" dur="500"/>
                                        <p:tgtEl>
                                          <p:spTgt spid="23"/>
                                        </p:tgtEl>
                                      </p:cBhvr>
                                    </p:animEffect>
                                  </p:childTnLst>
                                </p:cTn>
                              </p:par>
                            </p:childTnLst>
                          </p:cTn>
                        </p:par>
                        <p:par>
                          <p:cTn id="69" fill="hold">
                            <p:stCondLst>
                              <p:cond delay="7000"/>
                            </p:stCondLst>
                            <p:childTnLst>
                              <p:par>
                                <p:cTn id="70" presetID="53" presetClass="entr" presetSubtype="16"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p:cTn id="72" dur="1000" fill="hold"/>
                                        <p:tgtEl>
                                          <p:spTgt spid="10"/>
                                        </p:tgtEl>
                                        <p:attrNameLst>
                                          <p:attrName>ppt_w</p:attrName>
                                        </p:attrNameLst>
                                      </p:cBhvr>
                                      <p:tavLst>
                                        <p:tav tm="0">
                                          <p:val>
                                            <p:fltVal val="0"/>
                                          </p:val>
                                        </p:tav>
                                        <p:tav tm="100000">
                                          <p:val>
                                            <p:strVal val="#ppt_w"/>
                                          </p:val>
                                        </p:tav>
                                      </p:tavLst>
                                    </p:anim>
                                    <p:anim calcmode="lin" valueType="num">
                                      <p:cBhvr>
                                        <p:cTn id="73" dur="1000" fill="hold"/>
                                        <p:tgtEl>
                                          <p:spTgt spid="10"/>
                                        </p:tgtEl>
                                        <p:attrNameLst>
                                          <p:attrName>ppt_h</p:attrName>
                                        </p:attrNameLst>
                                      </p:cBhvr>
                                      <p:tavLst>
                                        <p:tav tm="0">
                                          <p:val>
                                            <p:fltVal val="0"/>
                                          </p:val>
                                        </p:tav>
                                        <p:tav tm="100000">
                                          <p:val>
                                            <p:strVal val="#ppt_h"/>
                                          </p:val>
                                        </p:tav>
                                      </p:tavLst>
                                    </p:anim>
                                    <p:animEffect transition="in" filter="fade">
                                      <p:cBhvr>
                                        <p:cTn id="74" dur="1000"/>
                                        <p:tgtEl>
                                          <p:spTgt spid="10"/>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wipe(right)">
                                      <p:cBhvr>
                                        <p:cTn id="77" dur="500"/>
                                        <p:tgtEl>
                                          <p:spTgt spid="19"/>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wipe(left)">
                                      <p:cBhvr>
                                        <p:cTn id="80" dur="500"/>
                                        <p:tgtEl>
                                          <p:spTgt spid="24"/>
                                        </p:tgtEl>
                                      </p:cBhvr>
                                    </p:animEffect>
                                  </p:childTnLst>
                                </p:cTn>
                              </p:par>
                            </p:childTnLst>
                          </p:cTn>
                        </p:par>
                        <p:par>
                          <p:cTn id="81" fill="hold">
                            <p:stCondLst>
                              <p:cond delay="8000"/>
                            </p:stCondLst>
                            <p:childTnLst>
                              <p:par>
                                <p:cTn id="82" presetID="53" presetClass="entr" presetSubtype="16" fill="hold" grpId="0" nodeType="after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p:cTn id="84" dur="1000" fill="hold"/>
                                        <p:tgtEl>
                                          <p:spTgt spid="11"/>
                                        </p:tgtEl>
                                        <p:attrNameLst>
                                          <p:attrName>ppt_w</p:attrName>
                                        </p:attrNameLst>
                                      </p:cBhvr>
                                      <p:tavLst>
                                        <p:tav tm="0">
                                          <p:val>
                                            <p:fltVal val="0"/>
                                          </p:val>
                                        </p:tav>
                                        <p:tav tm="100000">
                                          <p:val>
                                            <p:strVal val="#ppt_w"/>
                                          </p:val>
                                        </p:tav>
                                      </p:tavLst>
                                    </p:anim>
                                    <p:anim calcmode="lin" valueType="num">
                                      <p:cBhvr>
                                        <p:cTn id="85" dur="1000" fill="hold"/>
                                        <p:tgtEl>
                                          <p:spTgt spid="11"/>
                                        </p:tgtEl>
                                        <p:attrNameLst>
                                          <p:attrName>ppt_h</p:attrName>
                                        </p:attrNameLst>
                                      </p:cBhvr>
                                      <p:tavLst>
                                        <p:tav tm="0">
                                          <p:val>
                                            <p:fltVal val="0"/>
                                          </p:val>
                                        </p:tav>
                                        <p:tav tm="100000">
                                          <p:val>
                                            <p:strVal val="#ppt_h"/>
                                          </p:val>
                                        </p:tav>
                                      </p:tavLst>
                                    </p:anim>
                                    <p:animEffect transition="in" filter="fade">
                                      <p:cBhvr>
                                        <p:cTn id="86" dur="1000"/>
                                        <p:tgtEl>
                                          <p:spTgt spid="11"/>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wipe(right)">
                                      <p:cBhvr>
                                        <p:cTn id="89" dur="500"/>
                                        <p:tgtEl>
                                          <p:spTgt spid="20"/>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wipe(left)">
                                      <p:cBhvr>
                                        <p:cTn id="92" dur="500"/>
                                        <p:tgtEl>
                                          <p:spTgt spid="25"/>
                                        </p:tgtEl>
                                      </p:cBhvr>
                                    </p:animEffect>
                                  </p:childTnLst>
                                </p:cTn>
                              </p:par>
                            </p:childTnLst>
                          </p:cTn>
                        </p:par>
                        <p:par>
                          <p:cTn id="93" fill="hold">
                            <p:stCondLst>
                              <p:cond delay="9000"/>
                            </p:stCondLst>
                            <p:childTnLst>
                              <p:par>
                                <p:cTn id="94" presetID="53" presetClass="entr" presetSubtype="16" fill="hold" grpId="0" nodeType="afterEffect">
                                  <p:stCondLst>
                                    <p:cond delay="0"/>
                                  </p:stCondLst>
                                  <p:childTnLst>
                                    <p:set>
                                      <p:cBhvr>
                                        <p:cTn id="95" dur="1" fill="hold">
                                          <p:stCondLst>
                                            <p:cond delay="0"/>
                                          </p:stCondLst>
                                        </p:cTn>
                                        <p:tgtEl>
                                          <p:spTgt spid="12"/>
                                        </p:tgtEl>
                                        <p:attrNameLst>
                                          <p:attrName>style.visibility</p:attrName>
                                        </p:attrNameLst>
                                      </p:cBhvr>
                                      <p:to>
                                        <p:strVal val="visible"/>
                                      </p:to>
                                    </p:set>
                                    <p:anim calcmode="lin" valueType="num">
                                      <p:cBhvr>
                                        <p:cTn id="96" dur="1000" fill="hold"/>
                                        <p:tgtEl>
                                          <p:spTgt spid="12"/>
                                        </p:tgtEl>
                                        <p:attrNameLst>
                                          <p:attrName>ppt_w</p:attrName>
                                        </p:attrNameLst>
                                      </p:cBhvr>
                                      <p:tavLst>
                                        <p:tav tm="0">
                                          <p:val>
                                            <p:fltVal val="0"/>
                                          </p:val>
                                        </p:tav>
                                        <p:tav tm="100000">
                                          <p:val>
                                            <p:strVal val="#ppt_w"/>
                                          </p:val>
                                        </p:tav>
                                      </p:tavLst>
                                    </p:anim>
                                    <p:anim calcmode="lin" valueType="num">
                                      <p:cBhvr>
                                        <p:cTn id="97" dur="1000" fill="hold"/>
                                        <p:tgtEl>
                                          <p:spTgt spid="12"/>
                                        </p:tgtEl>
                                        <p:attrNameLst>
                                          <p:attrName>ppt_h</p:attrName>
                                        </p:attrNameLst>
                                      </p:cBhvr>
                                      <p:tavLst>
                                        <p:tav tm="0">
                                          <p:val>
                                            <p:fltVal val="0"/>
                                          </p:val>
                                        </p:tav>
                                        <p:tav tm="100000">
                                          <p:val>
                                            <p:strVal val="#ppt_h"/>
                                          </p:val>
                                        </p:tav>
                                      </p:tavLst>
                                    </p:anim>
                                    <p:animEffect transition="in" filter="fade">
                                      <p:cBhvr>
                                        <p:cTn id="98" dur="1000"/>
                                        <p:tgtEl>
                                          <p:spTgt spid="12"/>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wipe(right)">
                                      <p:cBhvr>
                                        <p:cTn id="101" dur="500"/>
                                        <p:tgtEl>
                                          <p:spTgt spid="21"/>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wipe(left)">
                                      <p:cBhvr>
                                        <p:cTn id="104" dur="500"/>
                                        <p:tgtEl>
                                          <p:spTgt spid="26"/>
                                        </p:tgtEl>
                                      </p:cBhvr>
                                    </p:animEffect>
                                  </p:childTnLst>
                                </p:cTn>
                              </p:par>
                            </p:childTnLst>
                          </p:cTn>
                        </p:par>
                        <p:par>
                          <p:cTn id="105" fill="hold">
                            <p:stCondLst>
                              <p:cond delay="10000"/>
                            </p:stCondLst>
                            <p:childTnLst>
                              <p:par>
                                <p:cTn id="106" presetID="53" presetClass="entr" presetSubtype="16" fill="hold" nodeType="afterEffect">
                                  <p:stCondLst>
                                    <p:cond delay="0"/>
                                  </p:stCondLst>
                                  <p:childTnLst>
                                    <p:set>
                                      <p:cBhvr>
                                        <p:cTn id="107" dur="1" fill="hold">
                                          <p:stCondLst>
                                            <p:cond delay="0"/>
                                          </p:stCondLst>
                                        </p:cTn>
                                        <p:tgtEl>
                                          <p:spTgt spid="27"/>
                                        </p:tgtEl>
                                        <p:attrNameLst>
                                          <p:attrName>style.visibility</p:attrName>
                                        </p:attrNameLst>
                                      </p:cBhvr>
                                      <p:to>
                                        <p:strVal val="visible"/>
                                      </p:to>
                                    </p:set>
                                    <p:anim calcmode="lin" valueType="num">
                                      <p:cBhvr>
                                        <p:cTn id="108" dur="500" fill="hold"/>
                                        <p:tgtEl>
                                          <p:spTgt spid="27"/>
                                        </p:tgtEl>
                                        <p:attrNameLst>
                                          <p:attrName>ppt_w</p:attrName>
                                        </p:attrNameLst>
                                      </p:cBhvr>
                                      <p:tavLst>
                                        <p:tav tm="0">
                                          <p:val>
                                            <p:fltVal val="0"/>
                                          </p:val>
                                        </p:tav>
                                        <p:tav tm="100000">
                                          <p:val>
                                            <p:strVal val="#ppt_w"/>
                                          </p:val>
                                        </p:tav>
                                      </p:tavLst>
                                    </p:anim>
                                    <p:anim calcmode="lin" valueType="num">
                                      <p:cBhvr>
                                        <p:cTn id="109" dur="500" fill="hold"/>
                                        <p:tgtEl>
                                          <p:spTgt spid="27"/>
                                        </p:tgtEl>
                                        <p:attrNameLst>
                                          <p:attrName>ppt_h</p:attrName>
                                        </p:attrNameLst>
                                      </p:cBhvr>
                                      <p:tavLst>
                                        <p:tav tm="0">
                                          <p:val>
                                            <p:fltVal val="0"/>
                                          </p:val>
                                        </p:tav>
                                        <p:tav tm="100000">
                                          <p:val>
                                            <p:strVal val="#ppt_h"/>
                                          </p:val>
                                        </p:tav>
                                      </p:tavLst>
                                    </p:anim>
                                    <p:animEffect transition="in" filter="fade">
                                      <p:cBhvr>
                                        <p:cTn id="110" dur="500"/>
                                        <p:tgtEl>
                                          <p:spTgt spid="27"/>
                                        </p:tgtEl>
                                      </p:cBhvr>
                                    </p:animEffect>
                                  </p:childTnLst>
                                </p:cTn>
                              </p:par>
                            </p:childTnLst>
                          </p:cTn>
                        </p:par>
                        <p:par>
                          <p:cTn id="111" fill="hold">
                            <p:stCondLst>
                              <p:cond delay="10500"/>
                            </p:stCondLst>
                            <p:childTnLst>
                              <p:par>
                                <p:cTn id="112" presetID="2" presetClass="entr" presetSubtype="8" fill="hold" grpId="0" nodeType="afterEffect">
                                  <p:stCondLst>
                                    <p:cond delay="0"/>
                                  </p:stCondLst>
                                  <p:childTnLst>
                                    <p:set>
                                      <p:cBhvr>
                                        <p:cTn id="113" dur="1" fill="hold">
                                          <p:stCondLst>
                                            <p:cond delay="0"/>
                                          </p:stCondLst>
                                        </p:cTn>
                                        <p:tgtEl>
                                          <p:spTgt spid="30"/>
                                        </p:tgtEl>
                                        <p:attrNameLst>
                                          <p:attrName>style.visibility</p:attrName>
                                        </p:attrNameLst>
                                      </p:cBhvr>
                                      <p:to>
                                        <p:strVal val="visible"/>
                                      </p:to>
                                    </p:set>
                                    <p:anim calcmode="lin" valueType="num">
                                      <p:cBhvr additive="base">
                                        <p:cTn id="114" dur="100" fill="hold"/>
                                        <p:tgtEl>
                                          <p:spTgt spid="30"/>
                                        </p:tgtEl>
                                        <p:attrNameLst>
                                          <p:attrName>ppt_x</p:attrName>
                                        </p:attrNameLst>
                                      </p:cBhvr>
                                      <p:tavLst>
                                        <p:tav tm="0">
                                          <p:val>
                                            <p:strVal val="0-#ppt_w/2"/>
                                          </p:val>
                                        </p:tav>
                                        <p:tav tm="100000">
                                          <p:val>
                                            <p:strVal val="#ppt_x"/>
                                          </p:val>
                                        </p:tav>
                                      </p:tavLst>
                                    </p:anim>
                                    <p:anim calcmode="lin" valueType="num">
                                      <p:cBhvr additive="base">
                                        <p:cTn id="115" dur="100" fill="hold"/>
                                        <p:tgtEl>
                                          <p:spTgt spid="30"/>
                                        </p:tgtEl>
                                        <p:attrNameLst>
                                          <p:attrName>ppt_y</p:attrName>
                                        </p:attrNameLst>
                                      </p:cBhvr>
                                      <p:tavLst>
                                        <p:tav tm="0">
                                          <p:val>
                                            <p:strVal val="#ppt_y"/>
                                          </p:val>
                                        </p:tav>
                                        <p:tav tm="100000">
                                          <p:val>
                                            <p:strVal val="#ppt_y"/>
                                          </p:val>
                                        </p:tav>
                                      </p:tavLst>
                                    </p:anim>
                                  </p:childTnLst>
                                </p:cTn>
                              </p:par>
                            </p:childTnLst>
                          </p:cTn>
                        </p:par>
                        <p:par>
                          <p:cTn id="116" fill="hold">
                            <p:stCondLst>
                              <p:cond delay="10600"/>
                            </p:stCondLst>
                            <p:childTnLst>
                              <p:par>
                                <p:cTn id="117" presetID="2" presetClass="entr" presetSubtype="8" fill="hold" grpId="0" nodeType="afterEffect">
                                  <p:stCondLst>
                                    <p:cond delay="0"/>
                                  </p:stCondLst>
                                  <p:childTnLst>
                                    <p:set>
                                      <p:cBhvr>
                                        <p:cTn id="118" dur="1" fill="hold">
                                          <p:stCondLst>
                                            <p:cond delay="0"/>
                                          </p:stCondLst>
                                        </p:cTn>
                                        <p:tgtEl>
                                          <p:spTgt spid="31"/>
                                        </p:tgtEl>
                                        <p:attrNameLst>
                                          <p:attrName>style.visibility</p:attrName>
                                        </p:attrNameLst>
                                      </p:cBhvr>
                                      <p:to>
                                        <p:strVal val="visible"/>
                                      </p:to>
                                    </p:set>
                                    <p:anim calcmode="lin" valueType="num">
                                      <p:cBhvr additive="base">
                                        <p:cTn id="119" dur="100" fill="hold"/>
                                        <p:tgtEl>
                                          <p:spTgt spid="31"/>
                                        </p:tgtEl>
                                        <p:attrNameLst>
                                          <p:attrName>ppt_x</p:attrName>
                                        </p:attrNameLst>
                                      </p:cBhvr>
                                      <p:tavLst>
                                        <p:tav tm="0">
                                          <p:val>
                                            <p:strVal val="0-#ppt_w/2"/>
                                          </p:val>
                                        </p:tav>
                                        <p:tav tm="100000">
                                          <p:val>
                                            <p:strVal val="#ppt_x"/>
                                          </p:val>
                                        </p:tav>
                                      </p:tavLst>
                                    </p:anim>
                                    <p:anim calcmode="lin" valueType="num">
                                      <p:cBhvr additive="base">
                                        <p:cTn id="120" dur="100" fill="hold"/>
                                        <p:tgtEl>
                                          <p:spTgt spid="31"/>
                                        </p:tgtEl>
                                        <p:attrNameLst>
                                          <p:attrName>ppt_y</p:attrName>
                                        </p:attrNameLst>
                                      </p:cBhvr>
                                      <p:tavLst>
                                        <p:tav tm="0">
                                          <p:val>
                                            <p:strVal val="#ppt_y"/>
                                          </p:val>
                                        </p:tav>
                                        <p:tav tm="100000">
                                          <p:val>
                                            <p:strVal val="#ppt_y"/>
                                          </p:val>
                                        </p:tav>
                                      </p:tavLst>
                                    </p:anim>
                                  </p:childTnLst>
                                </p:cTn>
                              </p:par>
                            </p:childTnLst>
                          </p:cTn>
                        </p:par>
                        <p:par>
                          <p:cTn id="121" fill="hold">
                            <p:stCondLst>
                              <p:cond delay="10700"/>
                            </p:stCondLst>
                            <p:childTnLst>
                              <p:par>
                                <p:cTn id="122" presetID="2" presetClass="entr" presetSubtype="8" fill="hold" grpId="0" nodeType="afterEffect">
                                  <p:stCondLst>
                                    <p:cond delay="0"/>
                                  </p:stCondLst>
                                  <p:childTnLst>
                                    <p:set>
                                      <p:cBhvr>
                                        <p:cTn id="123" dur="1" fill="hold">
                                          <p:stCondLst>
                                            <p:cond delay="0"/>
                                          </p:stCondLst>
                                        </p:cTn>
                                        <p:tgtEl>
                                          <p:spTgt spid="32"/>
                                        </p:tgtEl>
                                        <p:attrNameLst>
                                          <p:attrName>style.visibility</p:attrName>
                                        </p:attrNameLst>
                                      </p:cBhvr>
                                      <p:to>
                                        <p:strVal val="visible"/>
                                      </p:to>
                                    </p:set>
                                    <p:anim calcmode="lin" valueType="num">
                                      <p:cBhvr additive="base">
                                        <p:cTn id="124" dur="100" fill="hold"/>
                                        <p:tgtEl>
                                          <p:spTgt spid="32"/>
                                        </p:tgtEl>
                                        <p:attrNameLst>
                                          <p:attrName>ppt_x</p:attrName>
                                        </p:attrNameLst>
                                      </p:cBhvr>
                                      <p:tavLst>
                                        <p:tav tm="0">
                                          <p:val>
                                            <p:strVal val="0-#ppt_w/2"/>
                                          </p:val>
                                        </p:tav>
                                        <p:tav tm="100000">
                                          <p:val>
                                            <p:strVal val="#ppt_x"/>
                                          </p:val>
                                        </p:tav>
                                      </p:tavLst>
                                    </p:anim>
                                    <p:anim calcmode="lin" valueType="num">
                                      <p:cBhvr additive="base">
                                        <p:cTn id="125" dur="100" fill="hold"/>
                                        <p:tgtEl>
                                          <p:spTgt spid="32"/>
                                        </p:tgtEl>
                                        <p:attrNameLst>
                                          <p:attrName>ppt_y</p:attrName>
                                        </p:attrNameLst>
                                      </p:cBhvr>
                                      <p:tavLst>
                                        <p:tav tm="0">
                                          <p:val>
                                            <p:strVal val="#ppt_y"/>
                                          </p:val>
                                        </p:tav>
                                        <p:tav tm="100000">
                                          <p:val>
                                            <p:strVal val="#ppt_y"/>
                                          </p:val>
                                        </p:tav>
                                      </p:tavLst>
                                    </p:anim>
                                  </p:childTnLst>
                                </p:cTn>
                              </p:par>
                            </p:childTnLst>
                          </p:cTn>
                        </p:par>
                        <p:par>
                          <p:cTn id="126" fill="hold">
                            <p:stCondLst>
                              <p:cond delay="10800"/>
                            </p:stCondLst>
                            <p:childTnLst>
                              <p:par>
                                <p:cTn id="127" presetID="2" presetClass="entr" presetSubtype="8" fill="hold" grpId="0" nodeType="afterEffect">
                                  <p:stCondLst>
                                    <p:cond delay="0"/>
                                  </p:stCondLst>
                                  <p:childTnLst>
                                    <p:set>
                                      <p:cBhvr>
                                        <p:cTn id="128" dur="1" fill="hold">
                                          <p:stCondLst>
                                            <p:cond delay="0"/>
                                          </p:stCondLst>
                                        </p:cTn>
                                        <p:tgtEl>
                                          <p:spTgt spid="33"/>
                                        </p:tgtEl>
                                        <p:attrNameLst>
                                          <p:attrName>style.visibility</p:attrName>
                                        </p:attrNameLst>
                                      </p:cBhvr>
                                      <p:to>
                                        <p:strVal val="visible"/>
                                      </p:to>
                                    </p:set>
                                    <p:anim calcmode="lin" valueType="num">
                                      <p:cBhvr additive="base">
                                        <p:cTn id="129" dur="100" fill="hold"/>
                                        <p:tgtEl>
                                          <p:spTgt spid="33"/>
                                        </p:tgtEl>
                                        <p:attrNameLst>
                                          <p:attrName>ppt_x</p:attrName>
                                        </p:attrNameLst>
                                      </p:cBhvr>
                                      <p:tavLst>
                                        <p:tav tm="0">
                                          <p:val>
                                            <p:strVal val="0-#ppt_w/2"/>
                                          </p:val>
                                        </p:tav>
                                        <p:tav tm="100000">
                                          <p:val>
                                            <p:strVal val="#ppt_x"/>
                                          </p:val>
                                        </p:tav>
                                      </p:tavLst>
                                    </p:anim>
                                    <p:anim calcmode="lin" valueType="num">
                                      <p:cBhvr additive="base">
                                        <p:cTn id="130" dur="100" fill="hold"/>
                                        <p:tgtEl>
                                          <p:spTgt spid="33"/>
                                        </p:tgtEl>
                                        <p:attrNameLst>
                                          <p:attrName>ppt_y</p:attrName>
                                        </p:attrNameLst>
                                      </p:cBhvr>
                                      <p:tavLst>
                                        <p:tav tm="0">
                                          <p:val>
                                            <p:strVal val="#ppt_y"/>
                                          </p:val>
                                        </p:tav>
                                        <p:tav tm="100000">
                                          <p:val>
                                            <p:strVal val="#ppt_y"/>
                                          </p:val>
                                        </p:tav>
                                      </p:tavLst>
                                    </p:anim>
                                  </p:childTnLst>
                                </p:cTn>
                              </p:par>
                            </p:childTnLst>
                          </p:cTn>
                        </p:par>
                        <p:par>
                          <p:cTn id="131" fill="hold">
                            <p:stCondLst>
                              <p:cond delay="10900"/>
                            </p:stCondLst>
                            <p:childTnLst>
                              <p:par>
                                <p:cTn id="132" presetID="2" presetClass="entr" presetSubtype="8" fill="hold" grpId="0" nodeType="afterEffect">
                                  <p:stCondLst>
                                    <p:cond delay="0"/>
                                  </p:stCondLst>
                                  <p:childTnLst>
                                    <p:set>
                                      <p:cBhvr>
                                        <p:cTn id="133" dur="1" fill="hold">
                                          <p:stCondLst>
                                            <p:cond delay="0"/>
                                          </p:stCondLst>
                                        </p:cTn>
                                        <p:tgtEl>
                                          <p:spTgt spid="34"/>
                                        </p:tgtEl>
                                        <p:attrNameLst>
                                          <p:attrName>style.visibility</p:attrName>
                                        </p:attrNameLst>
                                      </p:cBhvr>
                                      <p:to>
                                        <p:strVal val="visible"/>
                                      </p:to>
                                    </p:set>
                                    <p:anim calcmode="lin" valueType="num">
                                      <p:cBhvr additive="base">
                                        <p:cTn id="134" dur="100" fill="hold"/>
                                        <p:tgtEl>
                                          <p:spTgt spid="34"/>
                                        </p:tgtEl>
                                        <p:attrNameLst>
                                          <p:attrName>ppt_x</p:attrName>
                                        </p:attrNameLst>
                                      </p:cBhvr>
                                      <p:tavLst>
                                        <p:tav tm="0">
                                          <p:val>
                                            <p:strVal val="0-#ppt_w/2"/>
                                          </p:val>
                                        </p:tav>
                                        <p:tav tm="100000">
                                          <p:val>
                                            <p:strVal val="#ppt_x"/>
                                          </p:val>
                                        </p:tav>
                                      </p:tavLst>
                                    </p:anim>
                                    <p:anim calcmode="lin" valueType="num">
                                      <p:cBhvr additive="base">
                                        <p:cTn id="135" dur="100" fill="hold"/>
                                        <p:tgtEl>
                                          <p:spTgt spid="34"/>
                                        </p:tgtEl>
                                        <p:attrNameLst>
                                          <p:attrName>ppt_y</p:attrName>
                                        </p:attrNameLst>
                                      </p:cBhvr>
                                      <p:tavLst>
                                        <p:tav tm="0">
                                          <p:val>
                                            <p:strVal val="#ppt_y"/>
                                          </p:val>
                                        </p:tav>
                                        <p:tav tm="100000">
                                          <p:val>
                                            <p:strVal val="#ppt_y"/>
                                          </p:val>
                                        </p:tav>
                                      </p:tavLst>
                                    </p:anim>
                                  </p:childTnLst>
                                </p:cTn>
                              </p:par>
                            </p:childTnLst>
                          </p:cTn>
                        </p:par>
                        <p:par>
                          <p:cTn id="136" fill="hold">
                            <p:stCondLst>
                              <p:cond delay="11000"/>
                            </p:stCondLst>
                            <p:childTnLst>
                              <p:par>
                                <p:cTn id="137" presetID="2" presetClass="entr" presetSubtype="2" fill="hold" grpId="0" nodeType="afterEffect">
                                  <p:stCondLst>
                                    <p:cond delay="0"/>
                                  </p:stCondLst>
                                  <p:childTnLst>
                                    <p:set>
                                      <p:cBhvr>
                                        <p:cTn id="138" dur="1" fill="hold">
                                          <p:stCondLst>
                                            <p:cond delay="0"/>
                                          </p:stCondLst>
                                        </p:cTn>
                                        <p:tgtEl>
                                          <p:spTgt spid="35"/>
                                        </p:tgtEl>
                                        <p:attrNameLst>
                                          <p:attrName>style.visibility</p:attrName>
                                        </p:attrNameLst>
                                      </p:cBhvr>
                                      <p:to>
                                        <p:strVal val="visible"/>
                                      </p:to>
                                    </p:set>
                                    <p:anim calcmode="lin" valueType="num">
                                      <p:cBhvr additive="base">
                                        <p:cTn id="139" dur="100" fill="hold"/>
                                        <p:tgtEl>
                                          <p:spTgt spid="35"/>
                                        </p:tgtEl>
                                        <p:attrNameLst>
                                          <p:attrName>ppt_x</p:attrName>
                                        </p:attrNameLst>
                                      </p:cBhvr>
                                      <p:tavLst>
                                        <p:tav tm="0">
                                          <p:val>
                                            <p:strVal val="1+#ppt_w/2"/>
                                          </p:val>
                                        </p:tav>
                                        <p:tav tm="100000">
                                          <p:val>
                                            <p:strVal val="#ppt_x"/>
                                          </p:val>
                                        </p:tav>
                                      </p:tavLst>
                                    </p:anim>
                                    <p:anim calcmode="lin" valueType="num">
                                      <p:cBhvr additive="base">
                                        <p:cTn id="140" dur="100" fill="hold"/>
                                        <p:tgtEl>
                                          <p:spTgt spid="35"/>
                                        </p:tgtEl>
                                        <p:attrNameLst>
                                          <p:attrName>ppt_y</p:attrName>
                                        </p:attrNameLst>
                                      </p:cBhvr>
                                      <p:tavLst>
                                        <p:tav tm="0">
                                          <p:val>
                                            <p:strVal val="#ppt_y"/>
                                          </p:val>
                                        </p:tav>
                                        <p:tav tm="100000">
                                          <p:val>
                                            <p:strVal val="#ppt_y"/>
                                          </p:val>
                                        </p:tav>
                                      </p:tavLst>
                                    </p:anim>
                                  </p:childTnLst>
                                </p:cTn>
                              </p:par>
                            </p:childTnLst>
                          </p:cTn>
                        </p:par>
                        <p:par>
                          <p:cTn id="141" fill="hold">
                            <p:stCondLst>
                              <p:cond delay="11100"/>
                            </p:stCondLst>
                            <p:childTnLst>
                              <p:par>
                                <p:cTn id="142" presetID="2" presetClass="entr" presetSubtype="2" fill="hold" grpId="0" nodeType="afterEffect">
                                  <p:stCondLst>
                                    <p:cond delay="0"/>
                                  </p:stCondLst>
                                  <p:childTnLst>
                                    <p:set>
                                      <p:cBhvr>
                                        <p:cTn id="143" dur="1" fill="hold">
                                          <p:stCondLst>
                                            <p:cond delay="0"/>
                                          </p:stCondLst>
                                        </p:cTn>
                                        <p:tgtEl>
                                          <p:spTgt spid="36"/>
                                        </p:tgtEl>
                                        <p:attrNameLst>
                                          <p:attrName>style.visibility</p:attrName>
                                        </p:attrNameLst>
                                      </p:cBhvr>
                                      <p:to>
                                        <p:strVal val="visible"/>
                                      </p:to>
                                    </p:set>
                                    <p:anim calcmode="lin" valueType="num">
                                      <p:cBhvr additive="base">
                                        <p:cTn id="144" dur="100" fill="hold"/>
                                        <p:tgtEl>
                                          <p:spTgt spid="36"/>
                                        </p:tgtEl>
                                        <p:attrNameLst>
                                          <p:attrName>ppt_x</p:attrName>
                                        </p:attrNameLst>
                                      </p:cBhvr>
                                      <p:tavLst>
                                        <p:tav tm="0">
                                          <p:val>
                                            <p:strVal val="1+#ppt_w/2"/>
                                          </p:val>
                                        </p:tav>
                                        <p:tav tm="100000">
                                          <p:val>
                                            <p:strVal val="#ppt_x"/>
                                          </p:val>
                                        </p:tav>
                                      </p:tavLst>
                                    </p:anim>
                                    <p:anim calcmode="lin" valueType="num">
                                      <p:cBhvr additive="base">
                                        <p:cTn id="145" dur="100" fill="hold"/>
                                        <p:tgtEl>
                                          <p:spTgt spid="36"/>
                                        </p:tgtEl>
                                        <p:attrNameLst>
                                          <p:attrName>ppt_y</p:attrName>
                                        </p:attrNameLst>
                                      </p:cBhvr>
                                      <p:tavLst>
                                        <p:tav tm="0">
                                          <p:val>
                                            <p:strVal val="#ppt_y"/>
                                          </p:val>
                                        </p:tav>
                                        <p:tav tm="100000">
                                          <p:val>
                                            <p:strVal val="#ppt_y"/>
                                          </p:val>
                                        </p:tav>
                                      </p:tavLst>
                                    </p:anim>
                                  </p:childTnLst>
                                </p:cTn>
                              </p:par>
                            </p:childTnLst>
                          </p:cTn>
                        </p:par>
                        <p:par>
                          <p:cTn id="146" fill="hold">
                            <p:stCondLst>
                              <p:cond delay="11200"/>
                            </p:stCondLst>
                            <p:childTnLst>
                              <p:par>
                                <p:cTn id="147" presetID="2" presetClass="entr" presetSubtype="2" fill="hold" grpId="0" nodeType="afterEffect">
                                  <p:stCondLst>
                                    <p:cond delay="0"/>
                                  </p:stCondLst>
                                  <p:childTnLst>
                                    <p:set>
                                      <p:cBhvr>
                                        <p:cTn id="148" dur="1" fill="hold">
                                          <p:stCondLst>
                                            <p:cond delay="0"/>
                                          </p:stCondLst>
                                        </p:cTn>
                                        <p:tgtEl>
                                          <p:spTgt spid="37"/>
                                        </p:tgtEl>
                                        <p:attrNameLst>
                                          <p:attrName>style.visibility</p:attrName>
                                        </p:attrNameLst>
                                      </p:cBhvr>
                                      <p:to>
                                        <p:strVal val="visible"/>
                                      </p:to>
                                    </p:set>
                                    <p:anim calcmode="lin" valueType="num">
                                      <p:cBhvr additive="base">
                                        <p:cTn id="149" dur="100" fill="hold"/>
                                        <p:tgtEl>
                                          <p:spTgt spid="37"/>
                                        </p:tgtEl>
                                        <p:attrNameLst>
                                          <p:attrName>ppt_x</p:attrName>
                                        </p:attrNameLst>
                                      </p:cBhvr>
                                      <p:tavLst>
                                        <p:tav tm="0">
                                          <p:val>
                                            <p:strVal val="1+#ppt_w/2"/>
                                          </p:val>
                                        </p:tav>
                                        <p:tav tm="100000">
                                          <p:val>
                                            <p:strVal val="#ppt_x"/>
                                          </p:val>
                                        </p:tav>
                                      </p:tavLst>
                                    </p:anim>
                                    <p:anim calcmode="lin" valueType="num">
                                      <p:cBhvr additive="base">
                                        <p:cTn id="150" dur="100" fill="hold"/>
                                        <p:tgtEl>
                                          <p:spTgt spid="37"/>
                                        </p:tgtEl>
                                        <p:attrNameLst>
                                          <p:attrName>ppt_y</p:attrName>
                                        </p:attrNameLst>
                                      </p:cBhvr>
                                      <p:tavLst>
                                        <p:tav tm="0">
                                          <p:val>
                                            <p:strVal val="#ppt_y"/>
                                          </p:val>
                                        </p:tav>
                                        <p:tav tm="100000">
                                          <p:val>
                                            <p:strVal val="#ppt_y"/>
                                          </p:val>
                                        </p:tav>
                                      </p:tavLst>
                                    </p:anim>
                                  </p:childTnLst>
                                </p:cTn>
                              </p:par>
                            </p:childTnLst>
                          </p:cTn>
                        </p:par>
                        <p:par>
                          <p:cTn id="151" fill="hold">
                            <p:stCondLst>
                              <p:cond delay="11300"/>
                            </p:stCondLst>
                            <p:childTnLst>
                              <p:par>
                                <p:cTn id="152" presetID="2" presetClass="entr" presetSubtype="2" fill="hold" grpId="0" nodeType="afterEffect">
                                  <p:stCondLst>
                                    <p:cond delay="0"/>
                                  </p:stCondLst>
                                  <p:childTnLst>
                                    <p:set>
                                      <p:cBhvr>
                                        <p:cTn id="153" dur="1" fill="hold">
                                          <p:stCondLst>
                                            <p:cond delay="0"/>
                                          </p:stCondLst>
                                        </p:cTn>
                                        <p:tgtEl>
                                          <p:spTgt spid="38"/>
                                        </p:tgtEl>
                                        <p:attrNameLst>
                                          <p:attrName>style.visibility</p:attrName>
                                        </p:attrNameLst>
                                      </p:cBhvr>
                                      <p:to>
                                        <p:strVal val="visible"/>
                                      </p:to>
                                    </p:set>
                                    <p:anim calcmode="lin" valueType="num">
                                      <p:cBhvr additive="base">
                                        <p:cTn id="154" dur="100" fill="hold"/>
                                        <p:tgtEl>
                                          <p:spTgt spid="38"/>
                                        </p:tgtEl>
                                        <p:attrNameLst>
                                          <p:attrName>ppt_x</p:attrName>
                                        </p:attrNameLst>
                                      </p:cBhvr>
                                      <p:tavLst>
                                        <p:tav tm="0">
                                          <p:val>
                                            <p:strVal val="1+#ppt_w/2"/>
                                          </p:val>
                                        </p:tav>
                                        <p:tav tm="100000">
                                          <p:val>
                                            <p:strVal val="#ppt_x"/>
                                          </p:val>
                                        </p:tav>
                                      </p:tavLst>
                                    </p:anim>
                                    <p:anim calcmode="lin" valueType="num">
                                      <p:cBhvr additive="base">
                                        <p:cTn id="155" dur="100" fill="hold"/>
                                        <p:tgtEl>
                                          <p:spTgt spid="38"/>
                                        </p:tgtEl>
                                        <p:attrNameLst>
                                          <p:attrName>ppt_y</p:attrName>
                                        </p:attrNameLst>
                                      </p:cBhvr>
                                      <p:tavLst>
                                        <p:tav tm="0">
                                          <p:val>
                                            <p:strVal val="#ppt_y"/>
                                          </p:val>
                                        </p:tav>
                                        <p:tav tm="100000">
                                          <p:val>
                                            <p:strVal val="#ppt_y"/>
                                          </p:val>
                                        </p:tav>
                                      </p:tavLst>
                                    </p:anim>
                                  </p:childTnLst>
                                </p:cTn>
                              </p:par>
                            </p:childTnLst>
                          </p:cTn>
                        </p:par>
                        <p:par>
                          <p:cTn id="156" fill="hold">
                            <p:stCondLst>
                              <p:cond delay="11400"/>
                            </p:stCondLst>
                            <p:childTnLst>
                              <p:par>
                                <p:cTn id="157" presetID="2" presetClass="entr" presetSubtype="2" fill="hold" grpId="0" nodeType="afterEffect">
                                  <p:stCondLst>
                                    <p:cond delay="0"/>
                                  </p:stCondLst>
                                  <p:childTnLst>
                                    <p:set>
                                      <p:cBhvr>
                                        <p:cTn id="158" dur="1" fill="hold">
                                          <p:stCondLst>
                                            <p:cond delay="0"/>
                                          </p:stCondLst>
                                        </p:cTn>
                                        <p:tgtEl>
                                          <p:spTgt spid="39"/>
                                        </p:tgtEl>
                                        <p:attrNameLst>
                                          <p:attrName>style.visibility</p:attrName>
                                        </p:attrNameLst>
                                      </p:cBhvr>
                                      <p:to>
                                        <p:strVal val="visible"/>
                                      </p:to>
                                    </p:set>
                                    <p:anim calcmode="lin" valueType="num">
                                      <p:cBhvr additive="base">
                                        <p:cTn id="159" dur="100" fill="hold"/>
                                        <p:tgtEl>
                                          <p:spTgt spid="39"/>
                                        </p:tgtEl>
                                        <p:attrNameLst>
                                          <p:attrName>ppt_x</p:attrName>
                                        </p:attrNameLst>
                                      </p:cBhvr>
                                      <p:tavLst>
                                        <p:tav tm="0">
                                          <p:val>
                                            <p:strVal val="1+#ppt_w/2"/>
                                          </p:val>
                                        </p:tav>
                                        <p:tav tm="100000">
                                          <p:val>
                                            <p:strVal val="#ppt_x"/>
                                          </p:val>
                                        </p:tav>
                                      </p:tavLst>
                                    </p:anim>
                                    <p:anim calcmode="lin" valueType="num">
                                      <p:cBhvr additive="base">
                                        <p:cTn id="160" dur="1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p:bldP spid="7" grpId="0"/>
      <p:bldP spid="8" grpId="0"/>
      <p:bldP spid="9" grpId="0"/>
      <p:bldP spid="10" grpId="0"/>
      <p:bldP spid="11" grpId="0"/>
      <p:bldP spid="12" grpId="0"/>
      <p:bldP spid="13" grpId="0" animBg="1"/>
      <p:bldP spid="14" grpId="0" animBg="1"/>
      <p:bldP spid="19" grpId="0" animBg="1"/>
      <p:bldP spid="20" grpId="0" animBg="1"/>
      <p:bldP spid="21" grpId="0" animBg="1"/>
      <p:bldP spid="22" grpId="0" animBg="1"/>
      <p:bldP spid="23" grpId="0" animBg="1"/>
      <p:bldP spid="24" grpId="0" animBg="1"/>
      <p:bldP spid="25" grpId="0" animBg="1"/>
      <p:bldP spid="26" grpId="0" animBg="1"/>
      <p:bldP spid="30" grpId="0"/>
      <p:bldP spid="31" grpId="0"/>
      <p:bldP spid="32" grpId="0"/>
      <p:bldP spid="33" grpId="0"/>
      <p:bldP spid="34" grpId="0"/>
      <p:bldP spid="35" grpId="0"/>
      <p:bldP spid="36" grpId="0"/>
      <p:bldP spid="37" grpId="0"/>
      <p:bldP spid="38" grpId="0"/>
      <p:bldP spid="39" grpId="0"/>
      <p:bldP spid="40" grpId="0" animBg="1"/>
      <p:bldP spid="40" grpId="1" animBg="1"/>
      <p:bldP spid="41" grpId="0" animBg="1"/>
      <p:bldP spid="41"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83410" y="44946"/>
            <a:ext cx="2908470"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经营状况变动原因</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 name="组合 5"/>
          <p:cNvGrpSpPr/>
          <p:nvPr/>
        </p:nvGrpSpPr>
        <p:grpSpPr>
          <a:xfrm>
            <a:off x="981499" y="1203598"/>
            <a:ext cx="1620180" cy="3192123"/>
            <a:chOff x="981499" y="1275606"/>
            <a:chExt cx="1620180" cy="3192123"/>
          </a:xfrm>
        </p:grpSpPr>
        <p:sp>
          <p:nvSpPr>
            <p:cNvPr id="7" name="Freeform 5"/>
            <p:cNvSpPr>
              <a:spLocks/>
            </p:cNvSpPr>
            <p:nvPr/>
          </p:nvSpPr>
          <p:spPr bwMode="auto">
            <a:xfrm>
              <a:off x="981499" y="1275606"/>
              <a:ext cx="1620180" cy="3192123"/>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solidFill>
              <a:srgbClr val="0070C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Freeform 25"/>
            <p:cNvSpPr>
              <a:spLocks/>
            </p:cNvSpPr>
            <p:nvPr/>
          </p:nvSpPr>
          <p:spPr bwMode="auto">
            <a:xfrm>
              <a:off x="981499" y="1678373"/>
              <a:ext cx="333384" cy="457093"/>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 name="矩形 8"/>
            <p:cNvSpPr/>
            <p:nvPr/>
          </p:nvSpPr>
          <p:spPr>
            <a:xfrm>
              <a:off x="1014520" y="1783660"/>
              <a:ext cx="220934" cy="246221"/>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15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01</a:t>
              </a:r>
              <a:endParaRPr kumimoji="0" lang="zh-CN" altLang="en-US" sz="1600" b="1" i="0" u="none" strike="noStrike" kern="0" cap="none" spc="-15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10" name="TextBox 9"/>
            <p:cNvSpPr txBox="1"/>
            <p:nvPr/>
          </p:nvSpPr>
          <p:spPr>
            <a:xfrm>
              <a:off x="1149734" y="2325363"/>
              <a:ext cx="1296286" cy="1426031"/>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点击输入简要文字内容，文字内容需概括精炼，不用多余的文字修饰，言简意赅的说明该项内容。</a:t>
              </a:r>
              <a:endParaRPr kumimoji="0" lang="en-US" altLang="zh-CN"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endParaRPr>
            </a:p>
            <a:p>
              <a:pPr marL="0" marR="0" lvl="0" indent="0" algn="just" defTabSz="914400" eaLnBrk="1" fontAlgn="auto" latinLnBrk="0" hangingPunct="1">
                <a:lnSpc>
                  <a:spcPts val="13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a:p>
              <a:pPr marL="0" marR="0" lvl="0" indent="0" algn="just" defTabSz="914400" eaLnBrk="1" fontAlgn="auto" latinLnBrk="0" hangingPunct="1">
                <a:lnSpc>
                  <a:spcPts val="1300"/>
                </a:lnSpc>
                <a:spcBef>
                  <a:spcPts val="0"/>
                </a:spcBef>
                <a:spcAft>
                  <a:spcPts val="0"/>
                </a:spcAft>
                <a:buClrTx/>
                <a:buSzTx/>
                <a:buFontTx/>
                <a:buNone/>
                <a:tabLst/>
                <a:defRPr/>
              </a:pPr>
              <a:r>
                <a:rPr kumimoji="0" lang="en-US" altLang="zh-CN" sz="10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 …</a:t>
              </a:r>
              <a:endParaRPr kumimoji="0" lang="en-US" altLang="zh-CN"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endParaRPr>
            </a:p>
          </p:txBody>
        </p:sp>
        <p:sp>
          <p:nvSpPr>
            <p:cNvPr id="11" name="TextBox 10"/>
            <p:cNvSpPr txBox="1"/>
            <p:nvPr/>
          </p:nvSpPr>
          <p:spPr>
            <a:xfrm>
              <a:off x="1264327" y="1750202"/>
              <a:ext cx="1337351"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标题关键字</a:t>
              </a:r>
              <a:endParaRPr kumimoji="0" lang="zh-CN" altLang="en-US" sz="14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grpSp>
      <p:grpSp>
        <p:nvGrpSpPr>
          <p:cNvPr id="12" name="组合 11"/>
          <p:cNvGrpSpPr/>
          <p:nvPr/>
        </p:nvGrpSpPr>
        <p:grpSpPr>
          <a:xfrm>
            <a:off x="2886235" y="1203598"/>
            <a:ext cx="1620180" cy="3192123"/>
            <a:chOff x="2886235" y="1275606"/>
            <a:chExt cx="1620180" cy="3192123"/>
          </a:xfrm>
        </p:grpSpPr>
        <p:sp>
          <p:nvSpPr>
            <p:cNvPr id="13" name="Freeform 5"/>
            <p:cNvSpPr>
              <a:spLocks/>
            </p:cNvSpPr>
            <p:nvPr/>
          </p:nvSpPr>
          <p:spPr bwMode="auto">
            <a:xfrm>
              <a:off x="2886235" y="1275606"/>
              <a:ext cx="1620180" cy="3192123"/>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solidFill>
              <a:srgbClr val="00B0F0"/>
            </a:solidFill>
            <a:ln w="12700">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endParaRPr>
            </a:p>
          </p:txBody>
        </p:sp>
        <p:sp>
          <p:nvSpPr>
            <p:cNvPr id="14" name="Freeform 25"/>
            <p:cNvSpPr>
              <a:spLocks/>
            </p:cNvSpPr>
            <p:nvPr/>
          </p:nvSpPr>
          <p:spPr bwMode="auto">
            <a:xfrm>
              <a:off x="2886235" y="1678373"/>
              <a:ext cx="333384" cy="457093"/>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endParaRPr>
            </a:p>
          </p:txBody>
        </p:sp>
        <p:sp>
          <p:nvSpPr>
            <p:cNvPr id="19" name="矩形 18"/>
            <p:cNvSpPr/>
            <p:nvPr/>
          </p:nvSpPr>
          <p:spPr>
            <a:xfrm>
              <a:off x="2919256" y="1783660"/>
              <a:ext cx="220934" cy="246221"/>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15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02</a:t>
              </a:r>
              <a:endParaRPr kumimoji="0" lang="zh-CN" altLang="en-US" sz="1600" b="1" i="0" u="none" strike="noStrike" kern="0" cap="none" spc="-15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20" name="TextBox 19"/>
            <p:cNvSpPr txBox="1"/>
            <p:nvPr/>
          </p:nvSpPr>
          <p:spPr>
            <a:xfrm>
              <a:off x="3063422" y="2325363"/>
              <a:ext cx="1296286" cy="1426031"/>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点击输入简要文字内容，文字内容需概括精炼，不用多余的文字修饰，言简意赅的说明该项内容。</a:t>
              </a:r>
              <a:endParaRPr kumimoji="0" lang="en-US" altLang="zh-CN" sz="10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endParaRPr>
            </a:p>
            <a:p>
              <a:pPr marL="0" marR="0" lvl="0" indent="0" algn="just" defTabSz="914400" eaLnBrk="1" fontAlgn="auto" latinLnBrk="0" hangingPunct="1">
                <a:lnSpc>
                  <a:spcPts val="13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a:p>
              <a:pPr marL="0" marR="0" lvl="0" indent="0" algn="just" defTabSz="914400" eaLnBrk="1" fontAlgn="auto" latinLnBrk="0" hangingPunct="1">
                <a:lnSpc>
                  <a:spcPts val="1300"/>
                </a:lnSpc>
                <a:spcBef>
                  <a:spcPts val="0"/>
                </a:spcBef>
                <a:spcAft>
                  <a:spcPts val="0"/>
                </a:spcAft>
                <a:buClrTx/>
                <a:buSzTx/>
                <a:buFontTx/>
                <a:buNone/>
                <a:tabLst/>
                <a:defRPr/>
              </a:pPr>
              <a:r>
                <a:rPr kumimoji="0" lang="en-US" altLang="zh-CN" sz="1000" b="0" i="0" u="none" strike="noStrike" kern="0" cap="none" spc="0" normalizeH="0" baseline="0" noProof="0" dirty="0">
                  <a:ln>
                    <a:noFill/>
                  </a:ln>
                  <a:solidFill>
                    <a:schemeClr val="bg1"/>
                  </a:solidFill>
                  <a:effectLst/>
                  <a:uLnTx/>
                  <a:uFillTx/>
                  <a:latin typeface="微软雅黑" pitchFamily="34" charset="-122"/>
                  <a:ea typeface="微软雅黑" pitchFamily="34" charset="-122"/>
                </a:rPr>
                <a:t>… </a:t>
              </a:r>
              <a:r>
                <a:rPr kumimoji="0" lang="en-US" altLang="zh-CN" sz="10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a:t>
              </a:r>
              <a:endParaRPr kumimoji="0" lang="en-US" altLang="zh-CN" sz="10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21" name="TextBox 20"/>
            <p:cNvSpPr txBox="1"/>
            <p:nvPr/>
          </p:nvSpPr>
          <p:spPr>
            <a:xfrm>
              <a:off x="3169065" y="1750202"/>
              <a:ext cx="1337350"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chemeClr val="bg1"/>
                  </a:solidFill>
                  <a:effectLst/>
                  <a:uLnTx/>
                  <a:uFillTx/>
                  <a:latin typeface="微软雅黑" pitchFamily="34" charset="-122"/>
                  <a:ea typeface="微软雅黑" pitchFamily="34" charset="-122"/>
                </a:rPr>
                <a:t>标题关键字</a:t>
              </a:r>
            </a:p>
          </p:txBody>
        </p:sp>
      </p:grpSp>
      <p:grpSp>
        <p:nvGrpSpPr>
          <p:cNvPr id="22" name="组合 21"/>
          <p:cNvGrpSpPr/>
          <p:nvPr/>
        </p:nvGrpSpPr>
        <p:grpSpPr>
          <a:xfrm>
            <a:off x="4790971" y="1203598"/>
            <a:ext cx="1620180" cy="3192123"/>
            <a:chOff x="4790971" y="1275606"/>
            <a:chExt cx="1620180" cy="3192123"/>
          </a:xfrm>
        </p:grpSpPr>
        <p:sp>
          <p:nvSpPr>
            <p:cNvPr id="23" name="Freeform 5"/>
            <p:cNvSpPr>
              <a:spLocks/>
            </p:cNvSpPr>
            <p:nvPr/>
          </p:nvSpPr>
          <p:spPr bwMode="auto">
            <a:xfrm>
              <a:off x="4790971" y="1275606"/>
              <a:ext cx="1620180" cy="3192123"/>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solidFill>
              <a:srgbClr val="0070C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Freeform 25"/>
            <p:cNvSpPr>
              <a:spLocks/>
            </p:cNvSpPr>
            <p:nvPr/>
          </p:nvSpPr>
          <p:spPr bwMode="auto">
            <a:xfrm>
              <a:off x="4790971" y="1678373"/>
              <a:ext cx="333384" cy="457093"/>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矩形 24"/>
            <p:cNvSpPr/>
            <p:nvPr/>
          </p:nvSpPr>
          <p:spPr>
            <a:xfrm>
              <a:off x="4823992" y="1783660"/>
              <a:ext cx="220934" cy="246221"/>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15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03</a:t>
              </a:r>
              <a:endParaRPr kumimoji="0" lang="zh-CN" altLang="en-US" sz="1600" b="1" i="0" u="none" strike="noStrike" kern="0" cap="none" spc="-15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26" name="TextBox 25"/>
            <p:cNvSpPr txBox="1"/>
            <p:nvPr/>
          </p:nvSpPr>
          <p:spPr>
            <a:xfrm>
              <a:off x="4965975" y="2325363"/>
              <a:ext cx="1296286" cy="1426031"/>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点击输入简要文字内容，文字内容需概括精炼，不用多余的文字修饰，言简意赅的说明该项内容。</a:t>
              </a:r>
              <a:endParaRPr kumimoji="0" lang="en-US" altLang="zh-CN"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endParaRPr>
            </a:p>
            <a:p>
              <a:pPr marL="0" marR="0" lvl="0" indent="0" algn="just" defTabSz="914400" eaLnBrk="1" fontAlgn="auto" latinLnBrk="0" hangingPunct="1">
                <a:lnSpc>
                  <a:spcPts val="13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a:p>
              <a:pPr marL="0" marR="0" lvl="0" indent="0" algn="just" defTabSz="914400" eaLnBrk="1" fontAlgn="auto" latinLnBrk="0" hangingPunct="1">
                <a:lnSpc>
                  <a:spcPts val="1300"/>
                </a:lnSpc>
                <a:spcBef>
                  <a:spcPts val="0"/>
                </a:spcBef>
                <a:spcAft>
                  <a:spcPts val="0"/>
                </a:spcAft>
                <a:buClrTx/>
                <a:buSzTx/>
                <a:buFontTx/>
                <a:buNone/>
                <a:tabLst/>
                <a:defRPr/>
              </a:pPr>
              <a:r>
                <a:rPr kumimoji="0" lang="en-US" altLang="zh-CN" sz="1000" b="0" i="0" u="none" strike="noStrike" kern="0" cap="none" spc="0" normalizeH="0" baseline="0" noProof="0" dirty="0">
                  <a:ln>
                    <a:noFill/>
                  </a:ln>
                  <a:solidFill>
                    <a:srgbClr val="FFFFFF"/>
                  </a:solidFill>
                  <a:effectLst/>
                  <a:uLnTx/>
                  <a:uFillTx/>
                  <a:latin typeface="微软雅黑" pitchFamily="34" charset="-122"/>
                  <a:ea typeface="微软雅黑" pitchFamily="34" charset="-122"/>
                </a:rPr>
                <a:t>… </a:t>
              </a:r>
              <a:r>
                <a:rPr kumimoji="0" lang="en-US" altLang="zh-CN"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rPr>
                <a:t>…</a:t>
              </a:r>
              <a:endParaRPr kumimoji="0" lang="en-US" altLang="zh-CN" sz="10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27" name="TextBox 26"/>
            <p:cNvSpPr txBox="1"/>
            <p:nvPr/>
          </p:nvSpPr>
          <p:spPr>
            <a:xfrm>
              <a:off x="5073801" y="1750202"/>
              <a:ext cx="1337350"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rgbClr val="FFFFFF"/>
                  </a:solidFill>
                  <a:effectLst/>
                  <a:uLnTx/>
                  <a:uFillTx/>
                  <a:latin typeface="微软雅黑" pitchFamily="34" charset="-122"/>
                  <a:ea typeface="微软雅黑" pitchFamily="34" charset="-122"/>
                </a:rPr>
                <a:t>标题关键字</a:t>
              </a:r>
            </a:p>
          </p:txBody>
        </p:sp>
      </p:grpSp>
      <p:grpSp>
        <p:nvGrpSpPr>
          <p:cNvPr id="28" name="组合 27"/>
          <p:cNvGrpSpPr/>
          <p:nvPr/>
        </p:nvGrpSpPr>
        <p:grpSpPr>
          <a:xfrm>
            <a:off x="6695708" y="1203598"/>
            <a:ext cx="1620180" cy="3192123"/>
            <a:chOff x="6695708" y="1275606"/>
            <a:chExt cx="1620180" cy="3192123"/>
          </a:xfrm>
        </p:grpSpPr>
        <p:sp>
          <p:nvSpPr>
            <p:cNvPr id="29" name="Freeform 5"/>
            <p:cNvSpPr>
              <a:spLocks/>
            </p:cNvSpPr>
            <p:nvPr/>
          </p:nvSpPr>
          <p:spPr bwMode="auto">
            <a:xfrm>
              <a:off x="6695708" y="1275606"/>
              <a:ext cx="1620180" cy="3192123"/>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solidFill>
              <a:srgbClr val="00B0F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endParaRPr>
            </a:p>
          </p:txBody>
        </p:sp>
        <p:sp>
          <p:nvSpPr>
            <p:cNvPr id="30" name="Freeform 25"/>
            <p:cNvSpPr>
              <a:spLocks/>
            </p:cNvSpPr>
            <p:nvPr/>
          </p:nvSpPr>
          <p:spPr bwMode="auto">
            <a:xfrm>
              <a:off x="6695708" y="1678373"/>
              <a:ext cx="333384" cy="457093"/>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endParaRPr>
            </a:p>
          </p:txBody>
        </p:sp>
        <p:sp>
          <p:nvSpPr>
            <p:cNvPr id="31" name="矩形 30"/>
            <p:cNvSpPr/>
            <p:nvPr/>
          </p:nvSpPr>
          <p:spPr>
            <a:xfrm>
              <a:off x="6728729" y="1783660"/>
              <a:ext cx="220934" cy="246221"/>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15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04</a:t>
              </a:r>
              <a:endParaRPr kumimoji="0" lang="zh-CN" altLang="en-US" sz="1600" b="1" i="0" u="none" strike="noStrike" kern="0" cap="none" spc="-15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32" name="TextBox 31"/>
            <p:cNvSpPr txBox="1"/>
            <p:nvPr/>
          </p:nvSpPr>
          <p:spPr>
            <a:xfrm>
              <a:off x="6886803" y="2325363"/>
              <a:ext cx="1296286" cy="1426031"/>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点击输入简要文字内容，文字内容需概括精炼，不用多余的文字修饰，言简意赅的说明该项内容。</a:t>
              </a:r>
              <a:endParaRPr kumimoji="0" lang="en-US" altLang="zh-CN" sz="10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endParaRPr>
            </a:p>
            <a:p>
              <a:pPr marL="0" marR="0" lvl="0" indent="0" algn="just" defTabSz="914400" eaLnBrk="1" fontAlgn="auto" latinLnBrk="0" hangingPunct="1">
                <a:lnSpc>
                  <a:spcPts val="13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a:p>
              <a:pPr marL="0" marR="0" lvl="0" indent="0" algn="just" defTabSz="914400" eaLnBrk="1" fontAlgn="auto" latinLnBrk="0" hangingPunct="1">
                <a:lnSpc>
                  <a:spcPts val="1300"/>
                </a:lnSpc>
                <a:spcBef>
                  <a:spcPts val="0"/>
                </a:spcBef>
                <a:spcAft>
                  <a:spcPts val="0"/>
                </a:spcAft>
                <a:buClrTx/>
                <a:buSzTx/>
                <a:buFontTx/>
                <a:buNone/>
                <a:tabLst/>
                <a:defRPr/>
              </a:pPr>
              <a:r>
                <a:rPr kumimoji="0" lang="en-US" altLang="zh-CN" sz="1000" b="0" i="0" u="none" strike="noStrike" kern="0" cap="none" spc="0" normalizeH="0" baseline="0" noProof="0" dirty="0">
                  <a:ln>
                    <a:noFill/>
                  </a:ln>
                  <a:solidFill>
                    <a:schemeClr val="bg1"/>
                  </a:solidFill>
                  <a:effectLst/>
                  <a:uLnTx/>
                  <a:uFillTx/>
                  <a:latin typeface="微软雅黑" pitchFamily="34" charset="-122"/>
                  <a:ea typeface="微软雅黑" pitchFamily="34" charset="-122"/>
                </a:rPr>
                <a:t>… </a:t>
              </a:r>
              <a:r>
                <a:rPr kumimoji="0" lang="en-US" altLang="zh-CN" sz="10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a:t>
              </a:r>
              <a:endParaRPr kumimoji="0" lang="en-US" altLang="zh-CN" sz="10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33" name="TextBox 32"/>
            <p:cNvSpPr txBox="1"/>
            <p:nvPr/>
          </p:nvSpPr>
          <p:spPr>
            <a:xfrm>
              <a:off x="6978538" y="1750202"/>
              <a:ext cx="1337350"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chemeClr val="bg1"/>
                  </a:solidFill>
                  <a:effectLst/>
                  <a:uLnTx/>
                  <a:uFillTx/>
                  <a:latin typeface="微软雅黑" pitchFamily="34" charset="-122"/>
                  <a:ea typeface="微软雅黑" pitchFamily="34" charset="-122"/>
                </a:rPr>
                <a:t>标题关键字</a:t>
              </a:r>
            </a:p>
          </p:txBody>
        </p:sp>
      </p:grpSp>
    </p:spTree>
    <p:extLst>
      <p:ext uri="{BB962C8B-B14F-4D97-AF65-F5344CB8AC3E}">
        <p14:creationId xmlns:p14="http://schemas.microsoft.com/office/powerpoint/2010/main" val="1210677715"/>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par>
                                <p:cTn id="13" presetID="52"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Scale>
                                      <p:cBhvr>
                                        <p:cTn id="15"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6"/>
                                        </p:tgtEl>
                                        <p:attrNameLst>
                                          <p:attrName>ppt_x</p:attrName>
                                          <p:attrName>ppt_y</p:attrName>
                                        </p:attrNameLst>
                                      </p:cBhvr>
                                    </p:animMotion>
                                    <p:animEffect transition="in" filter="fade">
                                      <p:cBhvr>
                                        <p:cTn id="17" dur="1000"/>
                                        <p:tgtEl>
                                          <p:spTgt spid="6"/>
                                        </p:tgtEl>
                                      </p:cBhvr>
                                    </p:animEffect>
                                  </p:childTnLst>
                                </p:cTn>
                              </p:par>
                            </p:childTnLst>
                          </p:cTn>
                        </p:par>
                        <p:par>
                          <p:cTn id="18" fill="hold">
                            <p:stCondLst>
                              <p:cond delay="1500"/>
                            </p:stCondLst>
                            <p:childTnLst>
                              <p:par>
                                <p:cTn id="19" presetID="52"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Scale>
                                      <p:cBhvr>
                                        <p:cTn id="21"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2"/>
                                        </p:tgtEl>
                                        <p:attrNameLst>
                                          <p:attrName>ppt_x</p:attrName>
                                          <p:attrName>ppt_y</p:attrName>
                                        </p:attrNameLst>
                                      </p:cBhvr>
                                    </p:animMotion>
                                    <p:animEffect transition="in" filter="fade">
                                      <p:cBhvr>
                                        <p:cTn id="23" dur="1000"/>
                                        <p:tgtEl>
                                          <p:spTgt spid="12"/>
                                        </p:tgtEl>
                                      </p:cBhvr>
                                    </p:animEffect>
                                  </p:childTnLst>
                                </p:cTn>
                              </p:par>
                            </p:childTnLst>
                          </p:cTn>
                        </p:par>
                        <p:par>
                          <p:cTn id="24" fill="hold">
                            <p:stCondLst>
                              <p:cond delay="2500"/>
                            </p:stCondLst>
                            <p:childTnLst>
                              <p:par>
                                <p:cTn id="25" presetID="52"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Scale>
                                      <p:cBhvr>
                                        <p:cTn id="2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2"/>
                                        </p:tgtEl>
                                        <p:attrNameLst>
                                          <p:attrName>ppt_x</p:attrName>
                                          <p:attrName>ppt_y</p:attrName>
                                        </p:attrNameLst>
                                      </p:cBhvr>
                                    </p:animMotion>
                                    <p:animEffect transition="in" filter="fade">
                                      <p:cBhvr>
                                        <p:cTn id="29" dur="1000"/>
                                        <p:tgtEl>
                                          <p:spTgt spid="22"/>
                                        </p:tgtEl>
                                      </p:cBhvr>
                                    </p:animEffect>
                                  </p:childTnLst>
                                </p:cTn>
                              </p:par>
                            </p:childTnLst>
                          </p:cTn>
                        </p:par>
                        <p:par>
                          <p:cTn id="30" fill="hold">
                            <p:stCondLst>
                              <p:cond delay="3500"/>
                            </p:stCondLst>
                            <p:childTnLst>
                              <p:par>
                                <p:cTn id="31" presetID="52" presetClass="entr" presetSubtype="0" fill="hold" nodeType="afterEffect">
                                  <p:stCondLst>
                                    <p:cond delay="0"/>
                                  </p:stCondLst>
                                  <p:childTnLst>
                                    <p:set>
                                      <p:cBhvr>
                                        <p:cTn id="32" dur="1" fill="hold">
                                          <p:stCondLst>
                                            <p:cond delay="0"/>
                                          </p:stCondLst>
                                        </p:cTn>
                                        <p:tgtEl>
                                          <p:spTgt spid="28"/>
                                        </p:tgtEl>
                                        <p:attrNameLst>
                                          <p:attrName>style.visibility</p:attrName>
                                        </p:attrNameLst>
                                      </p:cBhvr>
                                      <p:to>
                                        <p:strVal val="visible"/>
                                      </p:to>
                                    </p:set>
                                    <p:animScale>
                                      <p:cBhvr>
                                        <p:cTn id="33"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28"/>
                                        </p:tgtEl>
                                        <p:attrNameLst>
                                          <p:attrName>ppt_x</p:attrName>
                                          <p:attrName>ppt_y</p:attrName>
                                        </p:attrNameLst>
                                      </p:cBhvr>
                                    </p:animMotion>
                                    <p:animEffect transition="in" filter="fade">
                                      <p:cBhvr>
                                        <p:cTn id="35"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83410" y="44946"/>
            <a:ext cx="2908470"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经营状况变动原因</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矩形 6"/>
          <p:cNvSpPr>
            <a:spLocks noChangeArrowheads="1"/>
          </p:cNvSpPr>
          <p:nvPr/>
        </p:nvSpPr>
        <p:spPr bwMode="auto">
          <a:xfrm>
            <a:off x="578109" y="1453778"/>
            <a:ext cx="3402722" cy="2774156"/>
          </a:xfrm>
          <a:prstGeom prst="rect">
            <a:avLst/>
          </a:prstGeom>
          <a:solidFill>
            <a:srgbClr val="0070C0"/>
          </a:solidFill>
          <a:ln>
            <a:noFill/>
          </a:ln>
          <a:extLst/>
        </p:spPr>
        <p:txBody>
          <a:bodyPr lIns="68580" tIns="34290" rIns="68580" bIns="34290"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pitchFamily="34" charset="0"/>
              <a:ea typeface="宋体" pitchFamily="2" charset="-122"/>
            </a:endParaRPr>
          </a:p>
        </p:txBody>
      </p:sp>
      <p:grpSp>
        <p:nvGrpSpPr>
          <p:cNvPr id="7" name="组合 5"/>
          <p:cNvGrpSpPr>
            <a:grpSpLocks/>
          </p:cNvGrpSpPr>
          <p:nvPr/>
        </p:nvGrpSpPr>
        <p:grpSpPr bwMode="auto">
          <a:xfrm>
            <a:off x="416072" y="1615802"/>
            <a:ext cx="3402724" cy="883821"/>
            <a:chOff x="0" y="0"/>
            <a:chExt cx="4536506" cy="1178381"/>
          </a:xfrm>
        </p:grpSpPr>
        <p:sp>
          <p:nvSpPr>
            <p:cNvPr id="8" name="矩形 7"/>
            <p:cNvSpPr>
              <a:spLocks noChangeArrowheads="1"/>
            </p:cNvSpPr>
            <p:nvPr/>
          </p:nvSpPr>
          <p:spPr bwMode="auto">
            <a:xfrm>
              <a:off x="2" y="0"/>
              <a:ext cx="4536504" cy="962357"/>
            </a:xfrm>
            <a:prstGeom prst="rect">
              <a:avLst/>
            </a:pr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pitchFamily="34" charset="0"/>
                <a:ea typeface="宋体" pitchFamily="2" charset="-122"/>
              </a:endParaRPr>
            </a:p>
          </p:txBody>
        </p:sp>
        <p:sp>
          <p:nvSpPr>
            <p:cNvPr id="9" name="直角三角形 8"/>
            <p:cNvSpPr>
              <a:spLocks noChangeArrowheads="1"/>
            </p:cNvSpPr>
            <p:nvPr/>
          </p:nvSpPr>
          <p:spPr bwMode="auto">
            <a:xfrm rot="10800000">
              <a:off x="0" y="962356"/>
              <a:ext cx="216025" cy="216025"/>
            </a:xfrm>
            <a:prstGeom prst="rtTriangle">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pitchFamily="34" charset="0"/>
                <a:ea typeface="宋体" pitchFamily="2" charset="-122"/>
              </a:endParaRPr>
            </a:p>
          </p:txBody>
        </p:sp>
      </p:grpSp>
      <p:sp>
        <p:nvSpPr>
          <p:cNvPr id="10" name="矩形 9"/>
          <p:cNvSpPr>
            <a:spLocks noChangeArrowheads="1"/>
          </p:cNvSpPr>
          <p:nvPr/>
        </p:nvSpPr>
        <p:spPr bwMode="auto">
          <a:xfrm>
            <a:off x="700559" y="1773128"/>
            <a:ext cx="2503289"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400" b="1" spc="300" dirty="0" smtClean="0">
                <a:solidFill>
                  <a:schemeClr val="tx1">
                    <a:lumMod val="75000"/>
                    <a:lumOff val="25000"/>
                  </a:schemeClr>
                </a:solidFill>
                <a:latin typeface="微软雅黑" pitchFamily="34" charset="-122"/>
                <a:ea typeface="微软雅黑" pitchFamily="34" charset="-122"/>
              </a:rPr>
              <a:t>添加标题内容</a:t>
            </a:r>
            <a:endParaRPr lang="en-US" altLang="zh-CN" sz="2400" b="1" spc="300" dirty="0">
              <a:solidFill>
                <a:schemeClr val="tx1">
                  <a:lumMod val="75000"/>
                  <a:lumOff val="25000"/>
                </a:schemeClr>
              </a:solidFill>
              <a:latin typeface="微软雅黑" pitchFamily="34" charset="-122"/>
              <a:ea typeface="微软雅黑" pitchFamily="34" charset="-122"/>
            </a:endParaRPr>
          </a:p>
        </p:txBody>
      </p:sp>
      <p:sp>
        <p:nvSpPr>
          <p:cNvPr id="11" name="矩形 10"/>
          <p:cNvSpPr>
            <a:spLocks noChangeArrowheads="1"/>
          </p:cNvSpPr>
          <p:nvPr/>
        </p:nvSpPr>
        <p:spPr bwMode="auto">
          <a:xfrm>
            <a:off x="716692" y="2462066"/>
            <a:ext cx="3207236" cy="1765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150000"/>
              </a:lnSpc>
            </a:pPr>
            <a:r>
              <a:rPr lang="zh-CN" altLang="en-US" sz="1050" dirty="0">
                <a:solidFill>
                  <a:srgbClr val="FFFFFF"/>
                </a:solidFill>
                <a:latin typeface="微软雅黑" pitchFamily="34" charset="-122"/>
                <a:ea typeface="微软雅黑" pitchFamily="34" charset="-122"/>
              </a:rPr>
              <a:t>我们工作室致力于专业</a:t>
            </a:r>
            <a:r>
              <a:rPr lang="en-US" altLang="zh-CN" sz="1050" dirty="0">
                <a:solidFill>
                  <a:srgbClr val="FFFFFF"/>
                </a:solidFill>
                <a:latin typeface="微软雅黑" pitchFamily="34" charset="-122"/>
                <a:ea typeface="微软雅黑" pitchFamily="34" charset="-122"/>
              </a:rPr>
              <a:t>PPT</a:t>
            </a:r>
            <a:r>
              <a:rPr lang="zh-CN" altLang="en-US" sz="1050" dirty="0">
                <a:solidFill>
                  <a:srgbClr val="FFFFFF"/>
                </a:solidFill>
                <a:latin typeface="微软雅黑" pitchFamily="34" charset="-122"/>
                <a:ea typeface="微软雅黑" pitchFamily="34" charset="-122"/>
              </a:rPr>
              <a:t>模板的发布，课件及汇报</a:t>
            </a:r>
            <a:r>
              <a:rPr lang="en-US" altLang="zh-CN" sz="1050" dirty="0">
                <a:solidFill>
                  <a:srgbClr val="FFFFFF"/>
                </a:solidFill>
                <a:latin typeface="微软雅黑" pitchFamily="34" charset="-122"/>
                <a:ea typeface="微软雅黑" pitchFamily="34" charset="-122"/>
              </a:rPr>
              <a:t>PPT</a:t>
            </a:r>
            <a:r>
              <a:rPr lang="zh-CN" altLang="en-US" sz="1050" dirty="0">
                <a:solidFill>
                  <a:srgbClr val="FFFFFF"/>
                </a:solidFill>
                <a:latin typeface="微软雅黑" pitchFamily="34" charset="-122"/>
                <a:ea typeface="微软雅黑" pitchFamily="34" charset="-122"/>
              </a:rPr>
              <a:t>的美化，并为您提供专业的</a:t>
            </a:r>
            <a:r>
              <a:rPr lang="en-US" altLang="zh-CN" sz="1050" dirty="0">
                <a:solidFill>
                  <a:srgbClr val="FFFFFF"/>
                </a:solidFill>
                <a:latin typeface="微软雅黑" pitchFamily="34" charset="-122"/>
                <a:ea typeface="微软雅黑" pitchFamily="34" charset="-122"/>
              </a:rPr>
              <a:t>PPT</a:t>
            </a:r>
            <a:r>
              <a:rPr lang="zh-CN" altLang="en-US" sz="1050" dirty="0">
                <a:solidFill>
                  <a:srgbClr val="FFFFFF"/>
                </a:solidFill>
                <a:latin typeface="微软雅黑" pitchFamily="34" charset="-122"/>
                <a:ea typeface="微软雅黑" pitchFamily="34" charset="-122"/>
              </a:rPr>
              <a:t>个性定制服务。我们秉承“给您演示的光和热”的理念，为您分担职场压力</a:t>
            </a:r>
            <a:r>
              <a:rPr lang="en-US" altLang="zh-CN" sz="1050" dirty="0">
                <a:solidFill>
                  <a:srgbClr val="FFFFFF"/>
                </a:solidFill>
                <a:latin typeface="微软雅黑" pitchFamily="34" charset="-122"/>
                <a:ea typeface="微软雅黑" pitchFamily="34" charset="-122"/>
              </a:rPr>
              <a:t>,</a:t>
            </a:r>
            <a:r>
              <a:rPr lang="zh-CN" altLang="en-US" sz="1050" dirty="0">
                <a:solidFill>
                  <a:srgbClr val="FFFFFF"/>
                </a:solidFill>
                <a:latin typeface="微软雅黑" pitchFamily="34" charset="-122"/>
                <a:ea typeface="微软雅黑" pitchFamily="34" charset="-122"/>
              </a:rPr>
              <a:t>让您的每一次亮相都信心澎湃。专业的团队，完善的售后，热情的服务，科学严谨的逻辑，一丝不苟的工作态度，定能使您的发展如虎添翼！</a:t>
            </a:r>
            <a:endParaRPr lang="en-US" altLang="zh-CN" sz="1050" dirty="0">
              <a:solidFill>
                <a:srgbClr val="FFFFFF"/>
              </a:solidFill>
              <a:latin typeface="微软雅黑" pitchFamily="34" charset="-122"/>
              <a:ea typeface="微软雅黑" pitchFamily="34" charset="-122"/>
            </a:endParaRPr>
          </a:p>
          <a:p>
            <a:pPr eaLnBrk="1" hangingPunct="1">
              <a:lnSpc>
                <a:spcPct val="150000"/>
              </a:lnSpc>
            </a:pPr>
            <a:endParaRPr lang="zh-CN" altLang="en-US" sz="1050" dirty="0">
              <a:solidFill>
                <a:srgbClr val="FFFFFF"/>
              </a:solidFill>
              <a:latin typeface="微软雅黑" pitchFamily="34" charset="-122"/>
              <a:ea typeface="微软雅黑" pitchFamily="34" charset="-122"/>
            </a:endParaRPr>
          </a:p>
        </p:txBody>
      </p:sp>
      <p:pic>
        <p:nvPicPr>
          <p:cNvPr id="12" name="图片 1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067944" y="1453778"/>
            <a:ext cx="4536504" cy="2774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0677715"/>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2500"/>
                            </p:stCondLst>
                            <p:childTnLst>
                              <p:par>
                                <p:cTn id="22" presetID="2" presetClass="entr" presetSubtype="8"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2" presetClass="entr" presetSubtype="4"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childTnLst>
                          </p:cTn>
                        </p:par>
                        <p:par>
                          <p:cTn id="30" fill="hold">
                            <p:stCondLst>
                              <p:cond delay="3500"/>
                            </p:stCondLst>
                            <p:childTnLst>
                              <p:par>
                                <p:cTn id="31" presetID="42"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10" grpId="0"/>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8064" y="1851670"/>
            <a:ext cx="3496808" cy="2415976"/>
          </a:xfrm>
          <a:prstGeom prst="rect">
            <a:avLst/>
          </a:prstGeom>
        </p:spPr>
      </p:pic>
      <p:sp>
        <p:nvSpPr>
          <p:cNvPr id="4" name="矩形 3"/>
          <p:cNvSpPr/>
          <p:nvPr/>
        </p:nvSpPr>
        <p:spPr>
          <a:xfrm>
            <a:off x="0" y="1563638"/>
            <a:ext cx="9144000" cy="2448272"/>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5" cstate="print">
            <a:grayscl/>
            <a:extLst>
              <a:ext uri="{28A0092B-C50C-407E-A947-70E740481C1C}">
                <a14:useLocalDpi xmlns:a14="http://schemas.microsoft.com/office/drawing/2010/main" val="0"/>
              </a:ext>
            </a:extLst>
          </a:blip>
          <a:stretch>
            <a:fillRect/>
          </a:stretch>
        </p:blipFill>
        <p:spPr>
          <a:xfrm rot="1589486">
            <a:off x="6732337" y="4014827"/>
            <a:ext cx="6982982" cy="682753"/>
          </a:xfrm>
          <a:prstGeom prst="rect">
            <a:avLst/>
          </a:prstGeom>
          <a:effectLst/>
        </p:spPr>
      </p:pic>
      <p:grpSp>
        <p:nvGrpSpPr>
          <p:cNvPr id="33" name="组合 32"/>
          <p:cNvGrpSpPr/>
          <p:nvPr/>
        </p:nvGrpSpPr>
        <p:grpSpPr>
          <a:xfrm>
            <a:off x="694787" y="1617846"/>
            <a:ext cx="2124614" cy="2339856"/>
            <a:chOff x="3959928" y="1817013"/>
            <a:chExt cx="1897947" cy="2090226"/>
          </a:xfrm>
        </p:grpSpPr>
        <p:pic>
          <p:nvPicPr>
            <p:cNvPr id="31" name="图片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59928" y="2613636"/>
              <a:ext cx="1054808" cy="1054808"/>
            </a:xfrm>
            <a:prstGeom prst="rect">
              <a:avLst/>
            </a:prstGeom>
          </p:spPr>
        </p:pic>
        <p:pic>
          <p:nvPicPr>
            <p:cNvPr id="32" name="图片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04407" y="1817013"/>
              <a:ext cx="1753468" cy="2090226"/>
            </a:xfrm>
            <a:prstGeom prst="rect">
              <a:avLst/>
            </a:prstGeom>
            <a:effectLst/>
          </p:spPr>
        </p:pic>
      </p:grpSp>
      <p:sp>
        <p:nvSpPr>
          <p:cNvPr id="34" name="矩形 33"/>
          <p:cNvSpPr/>
          <p:nvPr/>
        </p:nvSpPr>
        <p:spPr>
          <a:xfrm>
            <a:off x="3059832" y="2283718"/>
            <a:ext cx="4293465" cy="1177235"/>
          </a:xfrm>
          <a:prstGeom prst="rect">
            <a:avLst/>
          </a:prstGeom>
        </p:spPr>
        <p:txBody>
          <a:bodyPr wrap="none" lIns="68571" tIns="34285" rIns="68571" bIns="34285">
            <a:spAutoFit/>
          </a:bodyPr>
          <a:lstStyle/>
          <a:p>
            <a:r>
              <a:rPr lang="zh-CN" altLang="en-US" sz="3600" b="1" dirty="0" smtClean="0">
                <a:solidFill>
                  <a:schemeClr val="tx1">
                    <a:lumMod val="75000"/>
                    <a:lumOff val="25000"/>
                  </a:schemeClr>
                </a:solidFill>
                <a:latin typeface="微软雅黑" pitchFamily="34" charset="-122"/>
                <a:ea typeface="微软雅黑" pitchFamily="34" charset="-122"/>
              </a:rPr>
              <a:t>第三部分</a:t>
            </a:r>
            <a:endParaRPr lang="en-US" altLang="zh-CN" sz="3600" b="1" dirty="0" smtClean="0">
              <a:solidFill>
                <a:schemeClr val="tx1">
                  <a:lumMod val="75000"/>
                  <a:lumOff val="25000"/>
                </a:schemeClr>
              </a:solidFill>
              <a:latin typeface="微软雅黑" pitchFamily="34" charset="-122"/>
              <a:ea typeface="微软雅黑" pitchFamily="34" charset="-122"/>
            </a:endParaRPr>
          </a:p>
          <a:p>
            <a:pPr algn="ctr"/>
            <a:r>
              <a:rPr lang="zh-CN" altLang="en-US" sz="3600" b="1" dirty="0" smtClean="0">
                <a:solidFill>
                  <a:srgbClr val="0070C0"/>
                </a:solidFill>
                <a:latin typeface="微软雅黑" pitchFamily="34" charset="-122"/>
                <a:ea typeface="微软雅黑" pitchFamily="34" charset="-122"/>
              </a:rPr>
              <a:t>预算完成情况及分析</a:t>
            </a:r>
          </a:p>
        </p:txBody>
      </p:sp>
    </p:spTree>
    <p:extLst>
      <p:ext uri="{BB962C8B-B14F-4D97-AF65-F5344CB8AC3E}">
        <p14:creationId xmlns:p14="http://schemas.microsoft.com/office/powerpoint/2010/main" val="2796423149"/>
      </p:ext>
    </p:extLst>
  </p:cSld>
  <p:clrMapOvr>
    <a:masterClrMapping/>
  </p:clrMapOvr>
  <mc:AlternateContent xmlns:mc="http://schemas.openxmlformats.org/markup-compatibility/2006" xmlns:p14="http://schemas.microsoft.com/office/powerpoint/2010/main">
    <mc:Choice Requires="p14">
      <p:transition spd="slow" p14:dur="20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1000"/>
                                            <p:tgtEl>
                                              <p:spTgt spid="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1000"/>
                                            <p:tgtEl>
                                              <p:spTgt spid="33"/>
                                            </p:tgtEl>
                                          </p:cBhvr>
                                        </p:animEffect>
                                      </p:childTnLst>
                                    </p:cTn>
                                  </p:par>
                                </p:childTnLst>
                              </p:cTn>
                            </p:par>
                            <p:par>
                              <p:cTn id="12" fill="hold">
                                <p:stCondLst>
                                  <p:cond delay="2000"/>
                                </p:stCondLst>
                                <p:childTnLst>
                                  <p:par>
                                    <p:cTn id="13" presetID="10" presetClass="entr" presetSubtype="0" fill="hold" grpId="0" nodeType="afterEffect">
                                      <p:stCondLst>
                                        <p:cond delay="0"/>
                                      </p:stCondLst>
                                      <p:iterate type="lt">
                                        <p:tmPct val="27273"/>
                                      </p:iterate>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2" presetClass="entr" presetSubtype="6" accel="32000" fill="hold" nodeType="withEffect" p14:presetBounceEnd="32000">
                                      <p:stCondLst>
                                        <p:cond delay="2000"/>
                                      </p:stCondLst>
                                      <p:childTnLst>
                                        <p:set>
                                          <p:cBhvr>
                                            <p:cTn id="17" dur="1" fill="hold">
                                              <p:stCondLst>
                                                <p:cond delay="0"/>
                                              </p:stCondLst>
                                            </p:cTn>
                                            <p:tgtEl>
                                              <p:spTgt spid="3"/>
                                            </p:tgtEl>
                                            <p:attrNameLst>
                                              <p:attrName>style.visibility</p:attrName>
                                            </p:attrNameLst>
                                          </p:cBhvr>
                                          <p:to>
                                            <p:strVal val="visible"/>
                                          </p:to>
                                        </p:set>
                                        <p:anim calcmode="lin" valueType="num" p14:bounceEnd="32000">
                                          <p:cBhvr additive="base">
                                            <p:cTn id="18" dur="1500" fill="hold"/>
                                            <p:tgtEl>
                                              <p:spTgt spid="3"/>
                                            </p:tgtEl>
                                            <p:attrNameLst>
                                              <p:attrName>ppt_x</p:attrName>
                                            </p:attrNameLst>
                                          </p:cBhvr>
                                          <p:tavLst>
                                            <p:tav tm="0">
                                              <p:val>
                                                <p:strVal val="1+#ppt_w/2"/>
                                              </p:val>
                                            </p:tav>
                                            <p:tav tm="100000">
                                              <p:val>
                                                <p:strVal val="#ppt_x"/>
                                              </p:val>
                                            </p:tav>
                                          </p:tavLst>
                                        </p:anim>
                                        <p:anim calcmode="lin" valueType="num" p14:bounceEnd="32000">
                                          <p:cBhvr additive="base">
                                            <p:cTn id="19"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1000"/>
                                            <p:tgtEl>
                                              <p:spTgt spid="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1000"/>
                                            <p:tgtEl>
                                              <p:spTgt spid="33"/>
                                            </p:tgtEl>
                                          </p:cBhvr>
                                        </p:animEffect>
                                      </p:childTnLst>
                                    </p:cTn>
                                  </p:par>
                                </p:childTnLst>
                              </p:cTn>
                            </p:par>
                            <p:par>
                              <p:cTn id="12" fill="hold">
                                <p:stCondLst>
                                  <p:cond delay="2000"/>
                                </p:stCondLst>
                                <p:childTnLst>
                                  <p:par>
                                    <p:cTn id="13" presetID="10" presetClass="entr" presetSubtype="0" fill="hold" grpId="0" nodeType="afterEffect">
                                      <p:stCondLst>
                                        <p:cond delay="0"/>
                                      </p:stCondLst>
                                      <p:iterate type="lt">
                                        <p:tmPct val="27273"/>
                                      </p:iterate>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2" presetClass="entr" presetSubtype="6" accel="32000" fill="hold" nodeType="withEffect">
                                      <p:stCondLst>
                                        <p:cond delay="200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1500" fill="hold"/>
                                            <p:tgtEl>
                                              <p:spTgt spid="3"/>
                                            </p:tgtEl>
                                            <p:attrNameLst>
                                              <p:attrName>ppt_x</p:attrName>
                                            </p:attrNameLst>
                                          </p:cBhvr>
                                          <p:tavLst>
                                            <p:tav tm="0">
                                              <p:val>
                                                <p:strVal val="1+#ppt_w/2"/>
                                              </p:val>
                                            </p:tav>
                                            <p:tav tm="100000">
                                              <p:val>
                                                <p:strVal val="#ppt_x"/>
                                              </p:val>
                                            </p:tav>
                                          </p:tavLst>
                                        </p:anim>
                                        <p:anim calcmode="lin" valueType="num">
                                          <p:cBhvr additive="base">
                                            <p:cTn id="19"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4"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69209" y="44946"/>
            <a:ext cx="3254719"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预算完成情况及分析</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Freeform 12"/>
          <p:cNvSpPr>
            <a:spLocks noEditPoints="1"/>
          </p:cNvSpPr>
          <p:nvPr/>
        </p:nvSpPr>
        <p:spPr bwMode="auto">
          <a:xfrm flipH="1">
            <a:off x="3470886" y="1923678"/>
            <a:ext cx="2202228" cy="1499895"/>
          </a:xfrm>
          <a:custGeom>
            <a:avLst/>
            <a:gdLst>
              <a:gd name="T0" fmla="*/ 4905 w 5127"/>
              <a:gd name="T1" fmla="*/ 1457 h 3492"/>
              <a:gd name="T2" fmla="*/ 3893 w 5127"/>
              <a:gd name="T3" fmla="*/ 2511 h 3492"/>
              <a:gd name="T4" fmla="*/ 4439 w 5127"/>
              <a:gd name="T5" fmla="*/ 2733 h 3492"/>
              <a:gd name="T6" fmla="*/ 4029 w 5127"/>
              <a:gd name="T7" fmla="*/ 3492 h 3492"/>
              <a:gd name="T8" fmla="*/ 4515 w 5127"/>
              <a:gd name="T9" fmla="*/ 3230 h 3492"/>
              <a:gd name="T10" fmla="*/ 5000 w 5127"/>
              <a:gd name="T11" fmla="*/ 3492 h 3492"/>
              <a:gd name="T12" fmla="*/ 4590 w 5127"/>
              <a:gd name="T13" fmla="*/ 2733 h 3492"/>
              <a:gd name="T14" fmla="*/ 5127 w 5127"/>
              <a:gd name="T15" fmla="*/ 1457 h 3492"/>
              <a:gd name="T16" fmla="*/ 222 w 5127"/>
              <a:gd name="T17" fmla="*/ 1457 h 3492"/>
              <a:gd name="T18" fmla="*/ 1235 w 5127"/>
              <a:gd name="T19" fmla="*/ 2511 h 3492"/>
              <a:gd name="T20" fmla="*/ 689 w 5127"/>
              <a:gd name="T21" fmla="*/ 2733 h 3492"/>
              <a:gd name="T22" fmla="*/ 1099 w 5127"/>
              <a:gd name="T23" fmla="*/ 3492 h 3492"/>
              <a:gd name="T24" fmla="*/ 613 w 5127"/>
              <a:gd name="T25" fmla="*/ 3230 h 3492"/>
              <a:gd name="T26" fmla="*/ 127 w 5127"/>
              <a:gd name="T27" fmla="*/ 3492 h 3492"/>
              <a:gd name="T28" fmla="*/ 538 w 5127"/>
              <a:gd name="T29" fmla="*/ 2733 h 3492"/>
              <a:gd name="T30" fmla="*/ 0 w 5127"/>
              <a:gd name="T31" fmla="*/ 1457 h 3492"/>
              <a:gd name="T32" fmla="*/ 970 w 5127"/>
              <a:gd name="T33" fmla="*/ 816 h 3492"/>
              <a:gd name="T34" fmla="*/ 936 w 5127"/>
              <a:gd name="T35" fmla="*/ 823 h 3492"/>
              <a:gd name="T36" fmla="*/ 1242 w 5127"/>
              <a:gd name="T37" fmla="*/ 1487 h 3492"/>
              <a:gd name="T38" fmla="*/ 1911 w 5127"/>
              <a:gd name="T39" fmla="*/ 1670 h 3492"/>
              <a:gd name="T40" fmla="*/ 3215 w 5127"/>
              <a:gd name="T41" fmla="*/ 1487 h 3492"/>
              <a:gd name="T42" fmla="*/ 4186 w 5127"/>
              <a:gd name="T43" fmla="*/ 1201 h 3492"/>
              <a:gd name="T44" fmla="*/ 4191 w 5127"/>
              <a:gd name="T45" fmla="*/ 823 h 3492"/>
              <a:gd name="T46" fmla="*/ 4398 w 5127"/>
              <a:gd name="T47" fmla="*/ 136 h 3492"/>
              <a:gd name="T48" fmla="*/ 4377 w 5127"/>
              <a:gd name="T49" fmla="*/ 745 h 3492"/>
              <a:gd name="T50" fmla="*/ 4722 w 5127"/>
              <a:gd name="T51" fmla="*/ 2398 h 3492"/>
              <a:gd name="T52" fmla="*/ 3707 w 5127"/>
              <a:gd name="T53" fmla="*/ 2513 h 3492"/>
              <a:gd name="T54" fmla="*/ 3432 w 5127"/>
              <a:gd name="T55" fmla="*/ 3076 h 3492"/>
              <a:gd name="T56" fmla="*/ 3654 w 5127"/>
              <a:gd name="T57" fmla="*/ 2105 h 3492"/>
              <a:gd name="T58" fmla="*/ 4292 w 5127"/>
              <a:gd name="T59" fmla="*/ 1622 h 3492"/>
              <a:gd name="T60" fmla="*/ 4005 w 5127"/>
              <a:gd name="T61" fmla="*/ 1670 h 3492"/>
              <a:gd name="T62" fmla="*/ 3568 w 5127"/>
              <a:gd name="T63" fmla="*/ 1884 h 3492"/>
              <a:gd name="T64" fmla="*/ 3044 w 5127"/>
              <a:gd name="T65" fmla="*/ 3421 h 3492"/>
              <a:gd name="T66" fmla="*/ 2084 w 5127"/>
              <a:gd name="T67" fmla="*/ 1884 h 3492"/>
              <a:gd name="T68" fmla="*/ 1560 w 5127"/>
              <a:gd name="T69" fmla="*/ 1670 h 3492"/>
              <a:gd name="T70" fmla="*/ 989 w 5127"/>
              <a:gd name="T71" fmla="*/ 1586 h 3492"/>
              <a:gd name="T72" fmla="*/ 836 w 5127"/>
              <a:gd name="T73" fmla="*/ 2105 h 3492"/>
              <a:gd name="T74" fmla="*/ 1696 w 5127"/>
              <a:gd name="T75" fmla="*/ 2481 h 3492"/>
              <a:gd name="T76" fmla="*/ 1413 w 5127"/>
              <a:gd name="T77" fmla="*/ 3076 h 3492"/>
              <a:gd name="T78" fmla="*/ 1087 w 5127"/>
              <a:gd name="T79" fmla="*/ 2398 h 3492"/>
              <a:gd name="T80" fmla="*/ 406 w 5127"/>
              <a:gd name="T81" fmla="*/ 1601 h 3492"/>
              <a:gd name="T82" fmla="*/ 750 w 5127"/>
              <a:gd name="T83" fmla="*/ 745 h 3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127" h="3492">
                <a:moveTo>
                  <a:pt x="5127" y="1457"/>
                </a:moveTo>
                <a:cubicBezTo>
                  <a:pt x="4905" y="1457"/>
                  <a:pt x="4905" y="1457"/>
                  <a:pt x="4905" y="1457"/>
                </a:cubicBezTo>
                <a:cubicBezTo>
                  <a:pt x="4905" y="2511"/>
                  <a:pt x="4905" y="2511"/>
                  <a:pt x="4905" y="2511"/>
                </a:cubicBezTo>
                <a:cubicBezTo>
                  <a:pt x="3893" y="2511"/>
                  <a:pt x="3893" y="2511"/>
                  <a:pt x="3893" y="2511"/>
                </a:cubicBezTo>
                <a:cubicBezTo>
                  <a:pt x="3893" y="2733"/>
                  <a:pt x="3893" y="2733"/>
                  <a:pt x="3893" y="2733"/>
                </a:cubicBezTo>
                <a:cubicBezTo>
                  <a:pt x="4439" y="2733"/>
                  <a:pt x="4439" y="2733"/>
                  <a:pt x="4439" y="2733"/>
                </a:cubicBezTo>
                <a:cubicBezTo>
                  <a:pt x="4439" y="3196"/>
                  <a:pt x="4439" y="3196"/>
                  <a:pt x="4439" y="3196"/>
                </a:cubicBezTo>
                <a:cubicBezTo>
                  <a:pt x="4029" y="3492"/>
                  <a:pt x="4029" y="3492"/>
                  <a:pt x="4029" y="3492"/>
                </a:cubicBezTo>
                <a:cubicBezTo>
                  <a:pt x="4152" y="3492"/>
                  <a:pt x="4152" y="3492"/>
                  <a:pt x="4152" y="3492"/>
                </a:cubicBezTo>
                <a:cubicBezTo>
                  <a:pt x="4515" y="3230"/>
                  <a:pt x="4515" y="3230"/>
                  <a:pt x="4515" y="3230"/>
                </a:cubicBezTo>
                <a:cubicBezTo>
                  <a:pt x="4877" y="3492"/>
                  <a:pt x="4877" y="3492"/>
                  <a:pt x="4877" y="3492"/>
                </a:cubicBezTo>
                <a:cubicBezTo>
                  <a:pt x="5000" y="3492"/>
                  <a:pt x="5000" y="3492"/>
                  <a:pt x="5000" y="3492"/>
                </a:cubicBezTo>
                <a:cubicBezTo>
                  <a:pt x="4590" y="3196"/>
                  <a:pt x="4590" y="3196"/>
                  <a:pt x="4590" y="3196"/>
                </a:cubicBezTo>
                <a:cubicBezTo>
                  <a:pt x="4590" y="2733"/>
                  <a:pt x="4590" y="2733"/>
                  <a:pt x="4590" y="2733"/>
                </a:cubicBezTo>
                <a:cubicBezTo>
                  <a:pt x="5127" y="2733"/>
                  <a:pt x="5127" y="2733"/>
                  <a:pt x="5127" y="2733"/>
                </a:cubicBezTo>
                <a:cubicBezTo>
                  <a:pt x="5127" y="2308"/>
                  <a:pt x="5127" y="1882"/>
                  <a:pt x="5127" y="1457"/>
                </a:cubicBezTo>
                <a:close/>
                <a:moveTo>
                  <a:pt x="0" y="1457"/>
                </a:moveTo>
                <a:cubicBezTo>
                  <a:pt x="222" y="1457"/>
                  <a:pt x="222" y="1457"/>
                  <a:pt x="222" y="1457"/>
                </a:cubicBezTo>
                <a:cubicBezTo>
                  <a:pt x="222" y="2511"/>
                  <a:pt x="222" y="2511"/>
                  <a:pt x="222" y="2511"/>
                </a:cubicBezTo>
                <a:cubicBezTo>
                  <a:pt x="1235" y="2511"/>
                  <a:pt x="1235" y="2511"/>
                  <a:pt x="1235" y="2511"/>
                </a:cubicBezTo>
                <a:cubicBezTo>
                  <a:pt x="1235" y="2733"/>
                  <a:pt x="1235" y="2733"/>
                  <a:pt x="1235" y="2733"/>
                </a:cubicBezTo>
                <a:cubicBezTo>
                  <a:pt x="689" y="2733"/>
                  <a:pt x="689" y="2733"/>
                  <a:pt x="689" y="2733"/>
                </a:cubicBezTo>
                <a:cubicBezTo>
                  <a:pt x="689" y="3196"/>
                  <a:pt x="689" y="3196"/>
                  <a:pt x="689" y="3196"/>
                </a:cubicBezTo>
                <a:cubicBezTo>
                  <a:pt x="1099" y="3492"/>
                  <a:pt x="1099" y="3492"/>
                  <a:pt x="1099" y="3492"/>
                </a:cubicBezTo>
                <a:cubicBezTo>
                  <a:pt x="976" y="3492"/>
                  <a:pt x="976" y="3492"/>
                  <a:pt x="976" y="3492"/>
                </a:cubicBezTo>
                <a:cubicBezTo>
                  <a:pt x="613" y="3230"/>
                  <a:pt x="613" y="3230"/>
                  <a:pt x="613" y="3230"/>
                </a:cubicBezTo>
                <a:cubicBezTo>
                  <a:pt x="250" y="3492"/>
                  <a:pt x="250" y="3492"/>
                  <a:pt x="250" y="3492"/>
                </a:cubicBezTo>
                <a:cubicBezTo>
                  <a:pt x="127" y="3492"/>
                  <a:pt x="127" y="3492"/>
                  <a:pt x="127" y="3492"/>
                </a:cubicBezTo>
                <a:cubicBezTo>
                  <a:pt x="538" y="3196"/>
                  <a:pt x="538" y="3196"/>
                  <a:pt x="538" y="3196"/>
                </a:cubicBezTo>
                <a:cubicBezTo>
                  <a:pt x="538" y="2733"/>
                  <a:pt x="538" y="2733"/>
                  <a:pt x="538" y="2733"/>
                </a:cubicBezTo>
                <a:cubicBezTo>
                  <a:pt x="0" y="2733"/>
                  <a:pt x="0" y="2733"/>
                  <a:pt x="0" y="2733"/>
                </a:cubicBezTo>
                <a:cubicBezTo>
                  <a:pt x="0" y="2308"/>
                  <a:pt x="0" y="1882"/>
                  <a:pt x="0" y="1457"/>
                </a:cubicBezTo>
                <a:close/>
                <a:moveTo>
                  <a:pt x="730" y="136"/>
                </a:moveTo>
                <a:cubicBezTo>
                  <a:pt x="1114" y="0"/>
                  <a:pt x="1217" y="729"/>
                  <a:pt x="970" y="816"/>
                </a:cubicBezTo>
                <a:cubicBezTo>
                  <a:pt x="959" y="820"/>
                  <a:pt x="948" y="822"/>
                  <a:pt x="936" y="823"/>
                </a:cubicBezTo>
                <a:cubicBezTo>
                  <a:pt x="936" y="823"/>
                  <a:pt x="936" y="823"/>
                  <a:pt x="936" y="823"/>
                </a:cubicBezTo>
                <a:cubicBezTo>
                  <a:pt x="861" y="917"/>
                  <a:pt x="903" y="1099"/>
                  <a:pt x="942" y="1201"/>
                </a:cubicBezTo>
                <a:cubicBezTo>
                  <a:pt x="998" y="1346"/>
                  <a:pt x="1102" y="1487"/>
                  <a:pt x="1242" y="1487"/>
                </a:cubicBezTo>
                <a:cubicBezTo>
                  <a:pt x="1913" y="1487"/>
                  <a:pt x="1913" y="1487"/>
                  <a:pt x="1913" y="1487"/>
                </a:cubicBezTo>
                <a:cubicBezTo>
                  <a:pt x="1911" y="1670"/>
                  <a:pt x="1911" y="1670"/>
                  <a:pt x="1911" y="1670"/>
                </a:cubicBezTo>
                <a:cubicBezTo>
                  <a:pt x="3217" y="1670"/>
                  <a:pt x="3217" y="1670"/>
                  <a:pt x="3217" y="1670"/>
                </a:cubicBezTo>
                <a:cubicBezTo>
                  <a:pt x="3215" y="1487"/>
                  <a:pt x="3215" y="1487"/>
                  <a:pt x="3215" y="1487"/>
                </a:cubicBezTo>
                <a:cubicBezTo>
                  <a:pt x="3886" y="1487"/>
                  <a:pt x="3886" y="1487"/>
                  <a:pt x="3886" y="1487"/>
                </a:cubicBezTo>
                <a:cubicBezTo>
                  <a:pt x="4025" y="1487"/>
                  <a:pt x="4130" y="1346"/>
                  <a:pt x="4186" y="1201"/>
                </a:cubicBezTo>
                <a:cubicBezTo>
                  <a:pt x="4225" y="1099"/>
                  <a:pt x="4267" y="917"/>
                  <a:pt x="4191" y="823"/>
                </a:cubicBezTo>
                <a:cubicBezTo>
                  <a:pt x="4191" y="823"/>
                  <a:pt x="4191" y="823"/>
                  <a:pt x="4191" y="823"/>
                </a:cubicBezTo>
                <a:cubicBezTo>
                  <a:pt x="4180" y="822"/>
                  <a:pt x="4169" y="820"/>
                  <a:pt x="4157" y="816"/>
                </a:cubicBezTo>
                <a:cubicBezTo>
                  <a:pt x="3911" y="729"/>
                  <a:pt x="4014" y="0"/>
                  <a:pt x="4398" y="136"/>
                </a:cubicBezTo>
                <a:cubicBezTo>
                  <a:pt x="4673" y="233"/>
                  <a:pt x="4556" y="586"/>
                  <a:pt x="4377" y="745"/>
                </a:cubicBezTo>
                <a:cubicBezTo>
                  <a:pt x="4377" y="745"/>
                  <a:pt x="4377" y="745"/>
                  <a:pt x="4377" y="745"/>
                </a:cubicBezTo>
                <a:cubicBezTo>
                  <a:pt x="4510" y="915"/>
                  <a:pt x="4722" y="1351"/>
                  <a:pt x="4722" y="1601"/>
                </a:cubicBezTo>
                <a:cubicBezTo>
                  <a:pt x="4722" y="2398"/>
                  <a:pt x="4722" y="2398"/>
                  <a:pt x="4722" y="2398"/>
                </a:cubicBezTo>
                <a:cubicBezTo>
                  <a:pt x="4041" y="2398"/>
                  <a:pt x="4041" y="2398"/>
                  <a:pt x="4041" y="2398"/>
                </a:cubicBezTo>
                <a:cubicBezTo>
                  <a:pt x="3938" y="2398"/>
                  <a:pt x="3717" y="2382"/>
                  <a:pt x="3707" y="2513"/>
                </a:cubicBezTo>
                <a:cubicBezTo>
                  <a:pt x="3714" y="3076"/>
                  <a:pt x="3714" y="3076"/>
                  <a:pt x="3714" y="3076"/>
                </a:cubicBezTo>
                <a:cubicBezTo>
                  <a:pt x="3432" y="3076"/>
                  <a:pt x="3432" y="3076"/>
                  <a:pt x="3432" y="3076"/>
                </a:cubicBezTo>
                <a:cubicBezTo>
                  <a:pt x="3432" y="2481"/>
                  <a:pt x="3432" y="2481"/>
                  <a:pt x="3432" y="2481"/>
                </a:cubicBezTo>
                <a:cubicBezTo>
                  <a:pt x="3432" y="2481"/>
                  <a:pt x="3414" y="2105"/>
                  <a:pt x="3654" y="2105"/>
                </a:cubicBezTo>
                <a:cubicBezTo>
                  <a:pt x="4292" y="2105"/>
                  <a:pt x="4292" y="2105"/>
                  <a:pt x="4292" y="2105"/>
                </a:cubicBezTo>
                <a:cubicBezTo>
                  <a:pt x="4292" y="1622"/>
                  <a:pt x="4292" y="1622"/>
                  <a:pt x="4292" y="1622"/>
                </a:cubicBezTo>
                <a:cubicBezTo>
                  <a:pt x="4292" y="1622"/>
                  <a:pt x="4281" y="1497"/>
                  <a:pt x="4139" y="1586"/>
                </a:cubicBezTo>
                <a:cubicBezTo>
                  <a:pt x="4005" y="1670"/>
                  <a:pt x="4005" y="1670"/>
                  <a:pt x="4005" y="1670"/>
                </a:cubicBezTo>
                <a:cubicBezTo>
                  <a:pt x="3568" y="1670"/>
                  <a:pt x="3568" y="1670"/>
                  <a:pt x="3568" y="1670"/>
                </a:cubicBezTo>
                <a:cubicBezTo>
                  <a:pt x="3568" y="1884"/>
                  <a:pt x="3568" y="1884"/>
                  <a:pt x="3568" y="1884"/>
                </a:cubicBezTo>
                <a:cubicBezTo>
                  <a:pt x="3044" y="1884"/>
                  <a:pt x="3044" y="1884"/>
                  <a:pt x="3044" y="1884"/>
                </a:cubicBezTo>
                <a:cubicBezTo>
                  <a:pt x="3044" y="3421"/>
                  <a:pt x="3044" y="3421"/>
                  <a:pt x="3044" y="3421"/>
                </a:cubicBezTo>
                <a:cubicBezTo>
                  <a:pt x="2084" y="3421"/>
                  <a:pt x="2084" y="3421"/>
                  <a:pt x="2084" y="3421"/>
                </a:cubicBezTo>
                <a:cubicBezTo>
                  <a:pt x="2084" y="1884"/>
                  <a:pt x="2084" y="1884"/>
                  <a:pt x="2084" y="1884"/>
                </a:cubicBezTo>
                <a:cubicBezTo>
                  <a:pt x="1560" y="1884"/>
                  <a:pt x="1560" y="1884"/>
                  <a:pt x="1560" y="1884"/>
                </a:cubicBezTo>
                <a:cubicBezTo>
                  <a:pt x="1560" y="1670"/>
                  <a:pt x="1560" y="1670"/>
                  <a:pt x="1560" y="1670"/>
                </a:cubicBezTo>
                <a:cubicBezTo>
                  <a:pt x="1123" y="1670"/>
                  <a:pt x="1123" y="1670"/>
                  <a:pt x="1123" y="1670"/>
                </a:cubicBezTo>
                <a:cubicBezTo>
                  <a:pt x="989" y="1586"/>
                  <a:pt x="989" y="1586"/>
                  <a:pt x="989" y="1586"/>
                </a:cubicBezTo>
                <a:cubicBezTo>
                  <a:pt x="847" y="1497"/>
                  <a:pt x="836" y="1622"/>
                  <a:pt x="836" y="1622"/>
                </a:cubicBezTo>
                <a:cubicBezTo>
                  <a:pt x="836" y="2105"/>
                  <a:pt x="836" y="2105"/>
                  <a:pt x="836" y="2105"/>
                </a:cubicBezTo>
                <a:cubicBezTo>
                  <a:pt x="1474" y="2105"/>
                  <a:pt x="1474" y="2105"/>
                  <a:pt x="1474" y="2105"/>
                </a:cubicBezTo>
                <a:cubicBezTo>
                  <a:pt x="1713" y="2105"/>
                  <a:pt x="1696" y="2481"/>
                  <a:pt x="1696" y="2481"/>
                </a:cubicBezTo>
                <a:cubicBezTo>
                  <a:pt x="1696" y="3076"/>
                  <a:pt x="1696" y="3076"/>
                  <a:pt x="1696" y="3076"/>
                </a:cubicBezTo>
                <a:cubicBezTo>
                  <a:pt x="1413" y="3076"/>
                  <a:pt x="1413" y="3076"/>
                  <a:pt x="1413" y="3076"/>
                </a:cubicBezTo>
                <a:cubicBezTo>
                  <a:pt x="1420" y="2513"/>
                  <a:pt x="1420" y="2513"/>
                  <a:pt x="1420" y="2513"/>
                </a:cubicBezTo>
                <a:cubicBezTo>
                  <a:pt x="1411" y="2382"/>
                  <a:pt x="1189" y="2398"/>
                  <a:pt x="1087" y="2398"/>
                </a:cubicBezTo>
                <a:cubicBezTo>
                  <a:pt x="406" y="2398"/>
                  <a:pt x="406" y="2398"/>
                  <a:pt x="406" y="2398"/>
                </a:cubicBezTo>
                <a:cubicBezTo>
                  <a:pt x="406" y="1601"/>
                  <a:pt x="406" y="1601"/>
                  <a:pt x="406" y="1601"/>
                </a:cubicBezTo>
                <a:cubicBezTo>
                  <a:pt x="406" y="1351"/>
                  <a:pt x="618" y="915"/>
                  <a:pt x="750" y="745"/>
                </a:cubicBezTo>
                <a:cubicBezTo>
                  <a:pt x="750" y="745"/>
                  <a:pt x="750" y="745"/>
                  <a:pt x="750" y="745"/>
                </a:cubicBezTo>
                <a:cubicBezTo>
                  <a:pt x="571" y="586"/>
                  <a:pt x="454" y="233"/>
                  <a:pt x="730" y="136"/>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Avant GardeBook" pitchFamily="50" charset="0"/>
            </a:endParaRPr>
          </a:p>
        </p:txBody>
      </p:sp>
      <p:sp>
        <p:nvSpPr>
          <p:cNvPr id="7" name="圆角矩形标注 6"/>
          <p:cNvSpPr/>
          <p:nvPr/>
        </p:nvSpPr>
        <p:spPr>
          <a:xfrm>
            <a:off x="2222433" y="1221600"/>
            <a:ext cx="1171411" cy="1132260"/>
          </a:xfrm>
          <a:prstGeom prst="wedgeRoundRectCallout">
            <a:avLst>
              <a:gd name="adj1" fmla="val 85262"/>
              <a:gd name="adj2" fmla="val -6572"/>
              <a:gd name="adj3" fmla="val 16667"/>
            </a:avLst>
          </a:prstGeom>
          <a:solidFill>
            <a:srgbClr val="0070C0"/>
          </a:solidFill>
          <a:ln w="25400" cap="flat" cmpd="sng" algn="ctr">
            <a:noFill/>
            <a:prstDash val="solid"/>
          </a:ln>
          <a:effectLst/>
        </p:spPr>
        <p:txBody>
          <a:bodyPr lIns="68580" tIns="34290" rIns="68580" bIns="34290" rtlCol="0" anchor="ct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rPr>
              <a:t>您的内容打在这里，或者通过复制您的文本后，在此框中选择粘贴</a:t>
            </a:r>
            <a:r>
              <a:rPr kumimoji="0" lang="zh-CN" altLang="en-US" sz="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，并选择只保留文字。</a:t>
            </a:r>
            <a:endParaRPr kumimoji="0" lang="zh-CN" alt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8" name="圆角矩形标注 7"/>
          <p:cNvSpPr/>
          <p:nvPr/>
        </p:nvSpPr>
        <p:spPr>
          <a:xfrm>
            <a:off x="5750155" y="1221600"/>
            <a:ext cx="1171411" cy="1132260"/>
          </a:xfrm>
          <a:prstGeom prst="wedgeRoundRectCallout">
            <a:avLst>
              <a:gd name="adj1" fmla="val -85547"/>
              <a:gd name="adj2" fmla="val -5039"/>
              <a:gd name="adj3" fmla="val 16667"/>
            </a:avLst>
          </a:prstGeom>
          <a:solidFill>
            <a:srgbClr val="00B0F0"/>
          </a:solidFill>
          <a:ln w="25400" cap="flat" cmpd="sng" algn="ctr">
            <a:noFill/>
            <a:prstDash val="solid"/>
          </a:ln>
          <a:effectLst/>
        </p:spPr>
        <p:txBody>
          <a:bodyPr lIns="68580" tIns="34290" rIns="68580" bIns="34290" rtlCol="0" anchor="ct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您的内容打在这里，或者通过复制您的文本后，在此框中选择粘贴，并选择只保留文字</a:t>
            </a:r>
            <a:r>
              <a:rPr kumimoji="0" lang="zh-CN" altLang="en-US" sz="800" b="0"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mn-cs"/>
              </a:rPr>
              <a:t>。</a:t>
            </a:r>
            <a:endParaRPr kumimoji="0" lang="zh-CN" altLang="en-US" sz="8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9" name="TextBox 8"/>
          <p:cNvSpPr txBox="1"/>
          <p:nvPr/>
        </p:nvSpPr>
        <p:spPr>
          <a:xfrm>
            <a:off x="812794" y="2673626"/>
            <a:ext cx="2484599" cy="709425"/>
          </a:xfrm>
          <a:prstGeom prst="rect">
            <a:avLst/>
          </a:prstGeom>
          <a:noFill/>
        </p:spPr>
        <p:txBody>
          <a:bodyPr wrap="square" lIns="68580" tIns="34290" rIns="68580" bIns="34290" rtlCol="0">
            <a:spAutoFit/>
          </a:bodyPr>
          <a:lstStyle/>
          <a:p>
            <a:pPr marL="0" marR="0" lvl="0" indent="0" algn="r" defTabSz="914400" eaLnBrk="1" fontAlgn="auto" latinLnBrk="0" hangingPunct="1">
              <a:lnSpc>
                <a:spcPct val="13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kumimoji="0" lang="zh-CN" altLang="en-US" sz="80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文字。</a:t>
            </a:r>
            <a:r>
              <a:rPr kumimoji="0" lang="zh-CN" altLang="en-US" sz="8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rPr>
              <a:t>您的内容打在这里</a:t>
            </a:r>
            <a:r>
              <a:rPr kumimoji="0" lang="zh-CN" altLang="en-US" sz="80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a:t>
            </a:r>
            <a:endParaRPr kumimoji="0" lang="zh-CN" altLang="en-US" sz="8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10" name="TextBox 9"/>
          <p:cNvSpPr txBox="1"/>
          <p:nvPr/>
        </p:nvSpPr>
        <p:spPr>
          <a:xfrm>
            <a:off x="5846607" y="2673626"/>
            <a:ext cx="2484599" cy="709425"/>
          </a:xfrm>
          <a:prstGeom prst="rect">
            <a:avLst/>
          </a:prstGeom>
          <a:noFill/>
        </p:spPr>
        <p:txBody>
          <a:bodyPr wrap="square" lIns="68580" tIns="34290" rIns="68580" bIns="34290"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kumimoji="0" lang="zh-CN" altLang="en-US" sz="80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文字。</a:t>
            </a:r>
            <a:r>
              <a:rPr kumimoji="0" lang="zh-CN" altLang="en-US" sz="8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rPr>
              <a:t>您的内容打在这里</a:t>
            </a:r>
            <a:r>
              <a:rPr kumimoji="0" lang="zh-CN" altLang="en-US" sz="80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a:t>
            </a:r>
            <a:endParaRPr kumimoji="0" lang="zh-CN" altLang="en-US" sz="8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endParaRPr>
          </a:p>
        </p:txBody>
      </p:sp>
      <p:sp>
        <p:nvSpPr>
          <p:cNvPr id="11" name="TextBox 10"/>
          <p:cNvSpPr txBox="1"/>
          <p:nvPr/>
        </p:nvSpPr>
        <p:spPr>
          <a:xfrm>
            <a:off x="899114" y="3975907"/>
            <a:ext cx="7345772" cy="373757"/>
          </a:xfrm>
          <a:prstGeom prst="rect">
            <a:avLst/>
          </a:prstGeom>
          <a:noFill/>
        </p:spPr>
        <p:txBody>
          <a:bodyPr wrap="square" lIns="68580" tIns="34290" rIns="68580" bIns="34290"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r>
              <a:rPr kumimoji="0" lang="zh-CN" altLang="en-US" sz="80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rPr>
              <a:t>。</a:t>
            </a:r>
            <a:r>
              <a:rPr kumimoji="0" lang="zh-CN" altLang="en-US" sz="8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rPr>
              <a:t>您的内容打在这里，或者通过复制您的文本后，在此框中选择粘贴，并选择只保留文字。</a:t>
            </a:r>
          </a:p>
        </p:txBody>
      </p:sp>
      <p:sp>
        <p:nvSpPr>
          <p:cNvPr id="12" name="圆角矩形标注 11"/>
          <p:cNvSpPr/>
          <p:nvPr/>
        </p:nvSpPr>
        <p:spPr>
          <a:xfrm>
            <a:off x="1038102" y="1805424"/>
            <a:ext cx="486117" cy="469871"/>
          </a:xfrm>
          <a:prstGeom prst="wedgeRoundRectCallout">
            <a:avLst>
              <a:gd name="adj1" fmla="val 85262"/>
              <a:gd name="adj2" fmla="val -6572"/>
              <a:gd name="adj3" fmla="val 16667"/>
            </a:avLst>
          </a:prstGeom>
          <a:solidFill>
            <a:schemeClr val="tx1">
              <a:lumMod val="50000"/>
              <a:lumOff val="50000"/>
            </a:schemeClr>
          </a:solidFill>
          <a:ln w="25400" cap="flat" cmpd="sng" algn="ctr">
            <a:noFill/>
            <a:prstDash val="solid"/>
          </a:ln>
          <a:effectLst/>
        </p:spPr>
        <p:txBody>
          <a:bodyPr lIns="68580" tIns="34290" rIns="68580" bIns="34290" rtlCol="0" anchor="ctr"/>
          <a:lstStyle/>
          <a:p>
            <a:pPr marL="0" marR="0" lvl="0" indent="0" defTabSz="914400" eaLnBrk="1" fontAlgn="auto" latinLnBrk="0" hangingPunct="1">
              <a:lnSpc>
                <a:spcPct val="13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13" name="圆角矩形标注 12"/>
          <p:cNvSpPr/>
          <p:nvPr/>
        </p:nvSpPr>
        <p:spPr>
          <a:xfrm>
            <a:off x="1441093" y="1333750"/>
            <a:ext cx="324078" cy="313247"/>
          </a:xfrm>
          <a:prstGeom prst="wedgeRoundRectCallout">
            <a:avLst>
              <a:gd name="adj1" fmla="val 85262"/>
              <a:gd name="adj2" fmla="val -6572"/>
              <a:gd name="adj3" fmla="val 16667"/>
            </a:avLst>
          </a:prstGeom>
          <a:solidFill>
            <a:schemeClr val="tx1">
              <a:lumMod val="50000"/>
              <a:lumOff val="50000"/>
            </a:schemeClr>
          </a:solidFill>
          <a:ln w="25400" cap="flat" cmpd="sng" algn="ctr">
            <a:noFill/>
            <a:prstDash val="solid"/>
          </a:ln>
          <a:effectLst/>
        </p:spPr>
        <p:txBody>
          <a:bodyPr lIns="68580" tIns="34290" rIns="68580" bIns="34290" rtlCol="0" anchor="ctr"/>
          <a:lstStyle/>
          <a:p>
            <a:pPr marL="0" marR="0" lvl="0" indent="0" defTabSz="914400" eaLnBrk="1" fontAlgn="auto" latinLnBrk="0" hangingPunct="1">
              <a:lnSpc>
                <a:spcPct val="13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14" name="圆角矩形标注 13"/>
          <p:cNvSpPr/>
          <p:nvPr/>
        </p:nvSpPr>
        <p:spPr>
          <a:xfrm>
            <a:off x="1709310" y="1683315"/>
            <a:ext cx="216051" cy="208831"/>
          </a:xfrm>
          <a:prstGeom prst="wedgeRoundRectCallout">
            <a:avLst>
              <a:gd name="adj1" fmla="val 85262"/>
              <a:gd name="adj2" fmla="val -6572"/>
              <a:gd name="adj3" fmla="val 16667"/>
            </a:avLst>
          </a:prstGeom>
          <a:solidFill>
            <a:schemeClr val="tx1">
              <a:lumMod val="50000"/>
              <a:lumOff val="50000"/>
            </a:schemeClr>
          </a:solidFill>
          <a:ln w="25400" cap="flat" cmpd="sng" algn="ctr">
            <a:noFill/>
            <a:prstDash val="solid"/>
          </a:ln>
          <a:effectLst/>
        </p:spPr>
        <p:txBody>
          <a:bodyPr lIns="68580" tIns="34290" rIns="68580" bIns="34290" rtlCol="0" anchor="ctr"/>
          <a:lstStyle/>
          <a:p>
            <a:pPr marL="0" marR="0" lvl="0" indent="0" defTabSz="914400" eaLnBrk="1" fontAlgn="auto" latinLnBrk="0" hangingPunct="1">
              <a:lnSpc>
                <a:spcPct val="13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19" name="圆角矩形标注 18"/>
          <p:cNvSpPr/>
          <p:nvPr/>
        </p:nvSpPr>
        <p:spPr>
          <a:xfrm>
            <a:off x="7603838" y="1805424"/>
            <a:ext cx="486117" cy="469871"/>
          </a:xfrm>
          <a:prstGeom prst="wedgeRoundRectCallout">
            <a:avLst>
              <a:gd name="adj1" fmla="val -86196"/>
              <a:gd name="adj2" fmla="val -6572"/>
              <a:gd name="adj3" fmla="val 16667"/>
            </a:avLst>
          </a:prstGeom>
          <a:solidFill>
            <a:schemeClr val="tx1">
              <a:lumMod val="50000"/>
              <a:lumOff val="50000"/>
            </a:schemeClr>
          </a:solidFill>
          <a:ln w="25400" cap="flat" cmpd="sng" algn="ctr">
            <a:noFill/>
            <a:prstDash val="solid"/>
          </a:ln>
          <a:effectLst/>
        </p:spPr>
        <p:txBody>
          <a:bodyPr lIns="68580" tIns="34290" rIns="68580" bIns="34290" rtlCol="0" anchor="ctr"/>
          <a:lstStyle/>
          <a:p>
            <a:pPr marL="0" marR="0" lvl="0" indent="0" defTabSz="914400" eaLnBrk="1" fontAlgn="auto" latinLnBrk="0" hangingPunct="1">
              <a:lnSpc>
                <a:spcPct val="13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20" name="圆角矩形标注 19"/>
          <p:cNvSpPr/>
          <p:nvPr/>
        </p:nvSpPr>
        <p:spPr>
          <a:xfrm>
            <a:off x="7401421" y="1333750"/>
            <a:ext cx="324078" cy="313247"/>
          </a:xfrm>
          <a:prstGeom prst="wedgeRoundRectCallout">
            <a:avLst>
              <a:gd name="adj1" fmla="val -88875"/>
              <a:gd name="adj2" fmla="val -9343"/>
              <a:gd name="adj3" fmla="val 16667"/>
            </a:avLst>
          </a:prstGeom>
          <a:solidFill>
            <a:schemeClr val="tx1">
              <a:lumMod val="50000"/>
              <a:lumOff val="50000"/>
            </a:schemeClr>
          </a:solidFill>
          <a:ln w="25400" cap="flat" cmpd="sng" algn="ctr">
            <a:noFill/>
            <a:prstDash val="solid"/>
          </a:ln>
          <a:effectLst/>
        </p:spPr>
        <p:txBody>
          <a:bodyPr lIns="68580" tIns="34290" rIns="68580" bIns="34290" rtlCol="0" anchor="ctr"/>
          <a:lstStyle/>
          <a:p>
            <a:pPr marL="0" marR="0" lvl="0" indent="0" defTabSz="914400" eaLnBrk="1" fontAlgn="auto" latinLnBrk="0" hangingPunct="1">
              <a:lnSpc>
                <a:spcPct val="13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21" name="圆角矩形标注 20"/>
          <p:cNvSpPr/>
          <p:nvPr/>
        </p:nvSpPr>
        <p:spPr>
          <a:xfrm>
            <a:off x="7185370" y="1683315"/>
            <a:ext cx="216051" cy="208831"/>
          </a:xfrm>
          <a:prstGeom prst="wedgeRoundRectCallout">
            <a:avLst>
              <a:gd name="adj1" fmla="val -91555"/>
              <a:gd name="adj2" fmla="val -6572"/>
              <a:gd name="adj3" fmla="val 16667"/>
            </a:avLst>
          </a:prstGeom>
          <a:solidFill>
            <a:schemeClr val="tx1">
              <a:lumMod val="50000"/>
              <a:lumOff val="50000"/>
            </a:schemeClr>
          </a:solidFill>
          <a:ln w="25400" cap="flat" cmpd="sng" algn="ctr">
            <a:noFill/>
            <a:prstDash val="solid"/>
          </a:ln>
          <a:effectLst/>
        </p:spPr>
        <p:txBody>
          <a:bodyPr lIns="68580" tIns="34290" rIns="68580" bIns="34290" rtlCol="0" anchor="ctr"/>
          <a:lstStyle/>
          <a:p>
            <a:pPr marL="0" marR="0" lvl="0" indent="0" defTabSz="914400" eaLnBrk="1" fontAlgn="auto" latinLnBrk="0" hangingPunct="1">
              <a:lnSpc>
                <a:spcPct val="13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22" name="Freeform 8"/>
          <p:cNvSpPr>
            <a:spLocks noEditPoints="1"/>
          </p:cNvSpPr>
          <p:nvPr/>
        </p:nvSpPr>
        <p:spPr bwMode="auto">
          <a:xfrm>
            <a:off x="4310952" y="1868247"/>
            <a:ext cx="522096" cy="510555"/>
          </a:xfrm>
          <a:custGeom>
            <a:avLst/>
            <a:gdLst>
              <a:gd name="T0" fmla="*/ 1647 w 2514"/>
              <a:gd name="T1" fmla="*/ 221 h 2456"/>
              <a:gd name="T2" fmla="*/ 610 w 2514"/>
              <a:gd name="T3" fmla="*/ 369 h 2456"/>
              <a:gd name="T4" fmla="*/ 685 w 2514"/>
              <a:gd name="T5" fmla="*/ 405 h 2456"/>
              <a:gd name="T6" fmla="*/ 954 w 2514"/>
              <a:gd name="T7" fmla="*/ 401 h 2456"/>
              <a:gd name="T8" fmla="*/ 1005 w 2514"/>
              <a:gd name="T9" fmla="*/ 531 h 2456"/>
              <a:gd name="T10" fmla="*/ 1023 w 2514"/>
              <a:gd name="T11" fmla="*/ 788 h 2456"/>
              <a:gd name="T12" fmla="*/ 1076 w 2514"/>
              <a:gd name="T13" fmla="*/ 972 h 2456"/>
              <a:gd name="T14" fmla="*/ 1078 w 2514"/>
              <a:gd name="T15" fmla="*/ 843 h 2456"/>
              <a:gd name="T16" fmla="*/ 1136 w 2514"/>
              <a:gd name="T17" fmla="*/ 1049 h 2456"/>
              <a:gd name="T18" fmla="*/ 1363 w 2514"/>
              <a:gd name="T19" fmla="*/ 1266 h 2456"/>
              <a:gd name="T20" fmla="*/ 1432 w 2514"/>
              <a:gd name="T21" fmla="*/ 1469 h 2456"/>
              <a:gd name="T22" fmla="*/ 1423 w 2514"/>
              <a:gd name="T23" fmla="*/ 1798 h 2456"/>
              <a:gd name="T24" fmla="*/ 1231 w 2514"/>
              <a:gd name="T25" fmla="*/ 2177 h 2456"/>
              <a:gd name="T26" fmla="*/ 1211 w 2514"/>
              <a:gd name="T27" fmla="*/ 2303 h 2456"/>
              <a:gd name="T28" fmla="*/ 1477 w 2514"/>
              <a:gd name="T29" fmla="*/ 682 h 2456"/>
              <a:gd name="T30" fmla="*/ 1271 w 2514"/>
              <a:gd name="T31" fmla="*/ 2243 h 2456"/>
              <a:gd name="T32" fmla="*/ 1542 w 2514"/>
              <a:gd name="T33" fmla="*/ 2058 h 2456"/>
              <a:gd name="T34" fmla="*/ 1955 w 2514"/>
              <a:gd name="T35" fmla="*/ 1699 h 2456"/>
              <a:gd name="T36" fmla="*/ 1703 w 2514"/>
              <a:gd name="T37" fmla="*/ 1398 h 2456"/>
              <a:gd name="T38" fmla="*/ 1421 w 2514"/>
              <a:gd name="T39" fmla="*/ 1217 h 2456"/>
              <a:gd name="T40" fmla="*/ 1410 w 2514"/>
              <a:gd name="T41" fmla="*/ 969 h 2456"/>
              <a:gd name="T42" fmla="*/ 1740 w 2514"/>
              <a:gd name="T43" fmla="*/ 826 h 2456"/>
              <a:gd name="T44" fmla="*/ 1802 w 2514"/>
              <a:gd name="T45" fmla="*/ 777 h 2456"/>
              <a:gd name="T46" fmla="*/ 1838 w 2514"/>
              <a:gd name="T47" fmla="*/ 605 h 2456"/>
              <a:gd name="T48" fmla="*/ 1654 w 2514"/>
              <a:gd name="T49" fmla="*/ 629 h 2456"/>
              <a:gd name="T50" fmla="*/ 1614 w 2514"/>
              <a:gd name="T51" fmla="*/ 413 h 2456"/>
              <a:gd name="T52" fmla="*/ 1660 w 2514"/>
              <a:gd name="T53" fmla="*/ 392 h 2456"/>
              <a:gd name="T54" fmla="*/ 1713 w 2514"/>
              <a:gd name="T55" fmla="*/ 479 h 2456"/>
              <a:gd name="T56" fmla="*/ 1861 w 2514"/>
              <a:gd name="T57" fmla="*/ 552 h 2456"/>
              <a:gd name="T58" fmla="*/ 1839 w 2514"/>
              <a:gd name="T59" fmla="*/ 465 h 2456"/>
              <a:gd name="T60" fmla="*/ 1700 w 2514"/>
              <a:gd name="T61" fmla="*/ 347 h 2456"/>
              <a:gd name="T62" fmla="*/ 1610 w 2514"/>
              <a:gd name="T63" fmla="*/ 390 h 2456"/>
              <a:gd name="T64" fmla="*/ 1511 w 2514"/>
              <a:gd name="T65" fmla="*/ 270 h 2456"/>
              <a:gd name="T66" fmla="*/ 1394 w 2514"/>
              <a:gd name="T67" fmla="*/ 314 h 2456"/>
              <a:gd name="T68" fmla="*/ 1087 w 2514"/>
              <a:gd name="T69" fmla="*/ 250 h 2456"/>
              <a:gd name="T70" fmla="*/ 1542 w 2514"/>
              <a:gd name="T71" fmla="*/ 189 h 2456"/>
              <a:gd name="T72" fmla="*/ 1609 w 2514"/>
              <a:gd name="T73" fmla="*/ 248 h 2456"/>
              <a:gd name="T74" fmla="*/ 1610 w 2514"/>
              <a:gd name="T75" fmla="*/ 284 h 2456"/>
              <a:gd name="T76" fmla="*/ 1717 w 2514"/>
              <a:gd name="T77" fmla="*/ 309 h 2456"/>
              <a:gd name="T78" fmla="*/ 1832 w 2514"/>
              <a:gd name="T79" fmla="*/ 338 h 2456"/>
              <a:gd name="T80" fmla="*/ 1983 w 2514"/>
              <a:gd name="T81" fmla="*/ 541 h 2456"/>
              <a:gd name="T82" fmla="*/ 2053 w 2514"/>
              <a:gd name="T83" fmla="*/ 718 h 2456"/>
              <a:gd name="T84" fmla="*/ 2243 w 2514"/>
              <a:gd name="T85" fmla="*/ 749 h 2456"/>
              <a:gd name="T86" fmla="*/ 2273 w 2514"/>
              <a:gd name="T87" fmla="*/ 833 h 2456"/>
              <a:gd name="T88" fmla="*/ 1559 w 2514"/>
              <a:gd name="T89" fmla="*/ 800 h 2456"/>
              <a:gd name="T90" fmla="*/ 1381 w 2514"/>
              <a:gd name="T91" fmla="*/ 181 h 2456"/>
              <a:gd name="T92" fmla="*/ 1364 w 2514"/>
              <a:gd name="T93" fmla="*/ 203 h 2456"/>
              <a:gd name="T94" fmla="*/ 1319 w 2514"/>
              <a:gd name="T95" fmla="*/ 215 h 2456"/>
              <a:gd name="T96" fmla="*/ 1262 w 2514"/>
              <a:gd name="T97" fmla="*/ 188 h 2456"/>
              <a:gd name="T98" fmla="*/ 535 w 2514"/>
              <a:gd name="T99" fmla="*/ 444 h 2456"/>
              <a:gd name="T100" fmla="*/ 1521 w 2514"/>
              <a:gd name="T101" fmla="*/ 191 h 2456"/>
              <a:gd name="T102" fmla="*/ 1450 w 2514"/>
              <a:gd name="T103" fmla="*/ 180 h 2456"/>
              <a:gd name="T104" fmla="*/ 1802 w 2514"/>
              <a:gd name="T105" fmla="*/ 579 h 2456"/>
              <a:gd name="T106" fmla="*/ 1955 w 2514"/>
              <a:gd name="T107" fmla="*/ 823 h 2456"/>
              <a:gd name="T108" fmla="*/ 1595 w 2514"/>
              <a:gd name="T109" fmla="*/ 1199 h 2456"/>
              <a:gd name="T110" fmla="*/ 1542 w 2514"/>
              <a:gd name="T111" fmla="*/ 1171 h 2456"/>
              <a:gd name="T112" fmla="*/ 1451 w 2514"/>
              <a:gd name="T113" fmla="*/ 209 h 2456"/>
              <a:gd name="T114" fmla="*/ 1552 w 2514"/>
              <a:gd name="T115" fmla="*/ 264 h 2456"/>
              <a:gd name="T116" fmla="*/ 1417 w 2514"/>
              <a:gd name="T117" fmla="*/ 241 h 2456"/>
              <a:gd name="T118" fmla="*/ 1292 w 2514"/>
              <a:gd name="T119" fmla="*/ 228 h 2456"/>
              <a:gd name="T120" fmla="*/ 1253 w 2514"/>
              <a:gd name="T121" fmla="*/ 232 h 2456"/>
              <a:gd name="T122" fmla="*/ 1446 w 2514"/>
              <a:gd name="T123" fmla="*/ 312 h 2456"/>
              <a:gd name="T124" fmla="*/ 1440 w 2514"/>
              <a:gd name="T125" fmla="*/ 320 h 2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14" h="2456">
                <a:moveTo>
                  <a:pt x="2373" y="1547"/>
                </a:moveTo>
                <a:cubicBezTo>
                  <a:pt x="2514" y="1077"/>
                  <a:pt x="2329" y="589"/>
                  <a:pt x="1949" y="314"/>
                </a:cubicBezTo>
                <a:cubicBezTo>
                  <a:pt x="1841" y="237"/>
                  <a:pt x="1719" y="176"/>
                  <a:pt x="1583" y="137"/>
                </a:cubicBezTo>
                <a:cubicBezTo>
                  <a:pt x="1102" y="0"/>
                  <a:pt x="603" y="180"/>
                  <a:pt x="322" y="552"/>
                </a:cubicBezTo>
                <a:cubicBezTo>
                  <a:pt x="242" y="656"/>
                  <a:pt x="180" y="776"/>
                  <a:pt x="141" y="909"/>
                </a:cubicBezTo>
                <a:cubicBezTo>
                  <a:pt x="0" y="1379"/>
                  <a:pt x="184" y="1866"/>
                  <a:pt x="565" y="2141"/>
                </a:cubicBezTo>
                <a:cubicBezTo>
                  <a:pt x="672" y="2219"/>
                  <a:pt x="795" y="2280"/>
                  <a:pt x="930" y="2318"/>
                </a:cubicBezTo>
                <a:cubicBezTo>
                  <a:pt x="1411" y="2456"/>
                  <a:pt x="1910" y="2276"/>
                  <a:pt x="2192" y="1904"/>
                </a:cubicBezTo>
                <a:cubicBezTo>
                  <a:pt x="2271" y="1799"/>
                  <a:pt x="2333" y="1679"/>
                  <a:pt x="2373" y="1547"/>
                </a:cubicBezTo>
                <a:close/>
                <a:moveTo>
                  <a:pt x="2209" y="708"/>
                </a:moveTo>
                <a:cubicBezTo>
                  <a:pt x="2213" y="710"/>
                  <a:pt x="2214" y="712"/>
                  <a:pt x="2218" y="715"/>
                </a:cubicBezTo>
                <a:cubicBezTo>
                  <a:pt x="2218" y="713"/>
                  <a:pt x="2217" y="712"/>
                  <a:pt x="2217" y="710"/>
                </a:cubicBezTo>
                <a:cubicBezTo>
                  <a:pt x="2220" y="714"/>
                  <a:pt x="2222" y="715"/>
                  <a:pt x="2225" y="719"/>
                </a:cubicBezTo>
                <a:cubicBezTo>
                  <a:pt x="2228" y="724"/>
                  <a:pt x="2229" y="726"/>
                  <a:pt x="2232" y="732"/>
                </a:cubicBezTo>
                <a:cubicBezTo>
                  <a:pt x="2234" y="734"/>
                  <a:pt x="2235" y="736"/>
                  <a:pt x="2237" y="738"/>
                </a:cubicBezTo>
                <a:cubicBezTo>
                  <a:pt x="2238" y="740"/>
                  <a:pt x="2239" y="742"/>
                  <a:pt x="2240" y="744"/>
                </a:cubicBezTo>
                <a:cubicBezTo>
                  <a:pt x="2238" y="741"/>
                  <a:pt x="2235" y="739"/>
                  <a:pt x="2231" y="735"/>
                </a:cubicBezTo>
                <a:cubicBezTo>
                  <a:pt x="2228" y="730"/>
                  <a:pt x="2226" y="728"/>
                  <a:pt x="2223" y="723"/>
                </a:cubicBezTo>
                <a:cubicBezTo>
                  <a:pt x="2219" y="719"/>
                  <a:pt x="2217" y="717"/>
                  <a:pt x="2212" y="713"/>
                </a:cubicBezTo>
                <a:cubicBezTo>
                  <a:pt x="2210" y="711"/>
                  <a:pt x="2209" y="710"/>
                  <a:pt x="2206" y="708"/>
                </a:cubicBezTo>
                <a:cubicBezTo>
                  <a:pt x="2207" y="708"/>
                  <a:pt x="2208" y="708"/>
                  <a:pt x="2209" y="708"/>
                </a:cubicBezTo>
                <a:close/>
                <a:moveTo>
                  <a:pt x="1647" y="221"/>
                </a:moveTo>
                <a:cubicBezTo>
                  <a:pt x="1646" y="221"/>
                  <a:pt x="1646" y="222"/>
                  <a:pt x="1646" y="222"/>
                </a:cubicBezTo>
                <a:cubicBezTo>
                  <a:pt x="1646" y="221"/>
                  <a:pt x="1646" y="221"/>
                  <a:pt x="1645" y="221"/>
                </a:cubicBezTo>
                <a:cubicBezTo>
                  <a:pt x="1646" y="221"/>
                  <a:pt x="1646" y="221"/>
                  <a:pt x="1647" y="221"/>
                </a:cubicBezTo>
                <a:close/>
                <a:moveTo>
                  <a:pt x="687" y="307"/>
                </a:moveTo>
                <a:cubicBezTo>
                  <a:pt x="687" y="308"/>
                  <a:pt x="688" y="308"/>
                  <a:pt x="689" y="309"/>
                </a:cubicBezTo>
                <a:cubicBezTo>
                  <a:pt x="689" y="309"/>
                  <a:pt x="708" y="306"/>
                  <a:pt x="702" y="314"/>
                </a:cubicBezTo>
                <a:cubicBezTo>
                  <a:pt x="697" y="315"/>
                  <a:pt x="694" y="316"/>
                  <a:pt x="689" y="317"/>
                </a:cubicBezTo>
                <a:cubicBezTo>
                  <a:pt x="686" y="318"/>
                  <a:pt x="684" y="318"/>
                  <a:pt x="681" y="319"/>
                </a:cubicBezTo>
                <a:cubicBezTo>
                  <a:pt x="682" y="317"/>
                  <a:pt x="682" y="316"/>
                  <a:pt x="683" y="314"/>
                </a:cubicBezTo>
                <a:cubicBezTo>
                  <a:pt x="679" y="314"/>
                  <a:pt x="677" y="314"/>
                  <a:pt x="674" y="315"/>
                </a:cubicBezTo>
                <a:cubicBezTo>
                  <a:pt x="678" y="312"/>
                  <a:pt x="682" y="310"/>
                  <a:pt x="687" y="307"/>
                </a:cubicBezTo>
                <a:close/>
                <a:moveTo>
                  <a:pt x="948" y="2261"/>
                </a:moveTo>
                <a:cubicBezTo>
                  <a:pt x="819" y="2224"/>
                  <a:pt x="703" y="2167"/>
                  <a:pt x="601" y="2093"/>
                </a:cubicBezTo>
                <a:cubicBezTo>
                  <a:pt x="241" y="1832"/>
                  <a:pt x="66" y="1371"/>
                  <a:pt x="200" y="926"/>
                </a:cubicBezTo>
                <a:cubicBezTo>
                  <a:pt x="237" y="800"/>
                  <a:pt x="296" y="687"/>
                  <a:pt x="371" y="587"/>
                </a:cubicBezTo>
                <a:cubicBezTo>
                  <a:pt x="445" y="490"/>
                  <a:pt x="535" y="406"/>
                  <a:pt x="635" y="339"/>
                </a:cubicBezTo>
                <a:cubicBezTo>
                  <a:pt x="636" y="339"/>
                  <a:pt x="637" y="339"/>
                  <a:pt x="639" y="339"/>
                </a:cubicBezTo>
                <a:cubicBezTo>
                  <a:pt x="644" y="338"/>
                  <a:pt x="665" y="333"/>
                  <a:pt x="670" y="334"/>
                </a:cubicBezTo>
                <a:cubicBezTo>
                  <a:pt x="676" y="335"/>
                  <a:pt x="693" y="327"/>
                  <a:pt x="694" y="331"/>
                </a:cubicBezTo>
                <a:cubicBezTo>
                  <a:pt x="694" y="334"/>
                  <a:pt x="688" y="338"/>
                  <a:pt x="688" y="338"/>
                </a:cubicBezTo>
                <a:cubicBezTo>
                  <a:pt x="681" y="339"/>
                  <a:pt x="677" y="340"/>
                  <a:pt x="670" y="342"/>
                </a:cubicBezTo>
                <a:cubicBezTo>
                  <a:pt x="664" y="343"/>
                  <a:pt x="662" y="343"/>
                  <a:pt x="656" y="344"/>
                </a:cubicBezTo>
                <a:cubicBezTo>
                  <a:pt x="653" y="343"/>
                  <a:pt x="651" y="343"/>
                  <a:pt x="648" y="342"/>
                </a:cubicBezTo>
                <a:cubicBezTo>
                  <a:pt x="645" y="344"/>
                  <a:pt x="644" y="345"/>
                  <a:pt x="641" y="347"/>
                </a:cubicBezTo>
                <a:cubicBezTo>
                  <a:pt x="636" y="350"/>
                  <a:pt x="634" y="351"/>
                  <a:pt x="630" y="353"/>
                </a:cubicBezTo>
                <a:cubicBezTo>
                  <a:pt x="625" y="355"/>
                  <a:pt x="623" y="357"/>
                  <a:pt x="618" y="358"/>
                </a:cubicBezTo>
                <a:cubicBezTo>
                  <a:pt x="619" y="360"/>
                  <a:pt x="619" y="361"/>
                  <a:pt x="620" y="362"/>
                </a:cubicBezTo>
                <a:cubicBezTo>
                  <a:pt x="616" y="365"/>
                  <a:pt x="614" y="366"/>
                  <a:pt x="610" y="369"/>
                </a:cubicBezTo>
                <a:cubicBezTo>
                  <a:pt x="610" y="369"/>
                  <a:pt x="618" y="371"/>
                  <a:pt x="614" y="376"/>
                </a:cubicBezTo>
                <a:cubicBezTo>
                  <a:pt x="610" y="380"/>
                  <a:pt x="618" y="380"/>
                  <a:pt x="618" y="380"/>
                </a:cubicBezTo>
                <a:cubicBezTo>
                  <a:pt x="618" y="380"/>
                  <a:pt x="619" y="387"/>
                  <a:pt x="628" y="383"/>
                </a:cubicBezTo>
                <a:cubicBezTo>
                  <a:pt x="638" y="379"/>
                  <a:pt x="637" y="388"/>
                  <a:pt x="637" y="390"/>
                </a:cubicBezTo>
                <a:cubicBezTo>
                  <a:pt x="636" y="392"/>
                  <a:pt x="646" y="395"/>
                  <a:pt x="659" y="384"/>
                </a:cubicBezTo>
                <a:cubicBezTo>
                  <a:pt x="660" y="386"/>
                  <a:pt x="660" y="387"/>
                  <a:pt x="660" y="389"/>
                </a:cubicBezTo>
                <a:cubicBezTo>
                  <a:pt x="663" y="390"/>
                  <a:pt x="664" y="390"/>
                  <a:pt x="666" y="391"/>
                </a:cubicBezTo>
                <a:cubicBezTo>
                  <a:pt x="672" y="390"/>
                  <a:pt x="675" y="390"/>
                  <a:pt x="681" y="389"/>
                </a:cubicBezTo>
                <a:cubicBezTo>
                  <a:pt x="681" y="389"/>
                  <a:pt x="683" y="393"/>
                  <a:pt x="673" y="400"/>
                </a:cubicBezTo>
                <a:cubicBezTo>
                  <a:pt x="663" y="407"/>
                  <a:pt x="645" y="412"/>
                  <a:pt x="645" y="412"/>
                </a:cubicBezTo>
                <a:cubicBezTo>
                  <a:pt x="645" y="412"/>
                  <a:pt x="633" y="413"/>
                  <a:pt x="629" y="418"/>
                </a:cubicBezTo>
                <a:cubicBezTo>
                  <a:pt x="624" y="418"/>
                  <a:pt x="622" y="418"/>
                  <a:pt x="617" y="418"/>
                </a:cubicBezTo>
                <a:cubicBezTo>
                  <a:pt x="613" y="420"/>
                  <a:pt x="611" y="420"/>
                  <a:pt x="607" y="421"/>
                </a:cubicBezTo>
                <a:cubicBezTo>
                  <a:pt x="607" y="421"/>
                  <a:pt x="594" y="429"/>
                  <a:pt x="587" y="430"/>
                </a:cubicBezTo>
                <a:cubicBezTo>
                  <a:pt x="580" y="430"/>
                  <a:pt x="573" y="434"/>
                  <a:pt x="573" y="434"/>
                </a:cubicBezTo>
                <a:cubicBezTo>
                  <a:pt x="573" y="434"/>
                  <a:pt x="568" y="434"/>
                  <a:pt x="566" y="438"/>
                </a:cubicBezTo>
                <a:cubicBezTo>
                  <a:pt x="565" y="441"/>
                  <a:pt x="579" y="435"/>
                  <a:pt x="579" y="435"/>
                </a:cubicBezTo>
                <a:cubicBezTo>
                  <a:pt x="579" y="435"/>
                  <a:pt x="586" y="437"/>
                  <a:pt x="589" y="434"/>
                </a:cubicBezTo>
                <a:cubicBezTo>
                  <a:pt x="593" y="431"/>
                  <a:pt x="604" y="429"/>
                  <a:pt x="604" y="429"/>
                </a:cubicBezTo>
                <a:cubicBezTo>
                  <a:pt x="609" y="427"/>
                  <a:pt x="611" y="427"/>
                  <a:pt x="615" y="425"/>
                </a:cubicBezTo>
                <a:cubicBezTo>
                  <a:pt x="615" y="425"/>
                  <a:pt x="628" y="430"/>
                  <a:pt x="635" y="430"/>
                </a:cubicBezTo>
                <a:cubicBezTo>
                  <a:pt x="632" y="427"/>
                  <a:pt x="631" y="426"/>
                  <a:pt x="629" y="423"/>
                </a:cubicBezTo>
                <a:cubicBezTo>
                  <a:pt x="632" y="422"/>
                  <a:pt x="634" y="422"/>
                  <a:pt x="638" y="421"/>
                </a:cubicBezTo>
                <a:cubicBezTo>
                  <a:pt x="638" y="421"/>
                  <a:pt x="651" y="421"/>
                  <a:pt x="660" y="415"/>
                </a:cubicBezTo>
                <a:cubicBezTo>
                  <a:pt x="669" y="408"/>
                  <a:pt x="680" y="411"/>
                  <a:pt x="685" y="405"/>
                </a:cubicBezTo>
                <a:cubicBezTo>
                  <a:pt x="690" y="399"/>
                  <a:pt x="701" y="399"/>
                  <a:pt x="708" y="397"/>
                </a:cubicBezTo>
                <a:cubicBezTo>
                  <a:pt x="716" y="394"/>
                  <a:pt x="723" y="392"/>
                  <a:pt x="723" y="392"/>
                </a:cubicBezTo>
                <a:cubicBezTo>
                  <a:pt x="723" y="392"/>
                  <a:pt x="723" y="388"/>
                  <a:pt x="732" y="388"/>
                </a:cubicBezTo>
                <a:cubicBezTo>
                  <a:pt x="741" y="387"/>
                  <a:pt x="738" y="380"/>
                  <a:pt x="733" y="380"/>
                </a:cubicBezTo>
                <a:cubicBezTo>
                  <a:pt x="733" y="380"/>
                  <a:pt x="738" y="380"/>
                  <a:pt x="743" y="375"/>
                </a:cubicBezTo>
                <a:cubicBezTo>
                  <a:pt x="748" y="370"/>
                  <a:pt x="750" y="379"/>
                  <a:pt x="761" y="367"/>
                </a:cubicBezTo>
                <a:cubicBezTo>
                  <a:pt x="772" y="354"/>
                  <a:pt x="767" y="374"/>
                  <a:pt x="757" y="379"/>
                </a:cubicBezTo>
                <a:cubicBezTo>
                  <a:pt x="763" y="379"/>
                  <a:pt x="766" y="379"/>
                  <a:pt x="772" y="379"/>
                </a:cubicBezTo>
                <a:cubicBezTo>
                  <a:pt x="772" y="379"/>
                  <a:pt x="781" y="373"/>
                  <a:pt x="788" y="372"/>
                </a:cubicBezTo>
                <a:cubicBezTo>
                  <a:pt x="795" y="371"/>
                  <a:pt x="805" y="370"/>
                  <a:pt x="805" y="370"/>
                </a:cubicBezTo>
                <a:cubicBezTo>
                  <a:pt x="808" y="367"/>
                  <a:pt x="810" y="365"/>
                  <a:pt x="813" y="361"/>
                </a:cubicBezTo>
                <a:cubicBezTo>
                  <a:pt x="819" y="359"/>
                  <a:pt x="822" y="358"/>
                  <a:pt x="828" y="356"/>
                </a:cubicBezTo>
                <a:cubicBezTo>
                  <a:pt x="828" y="356"/>
                  <a:pt x="837" y="361"/>
                  <a:pt x="836" y="365"/>
                </a:cubicBezTo>
                <a:cubicBezTo>
                  <a:pt x="836" y="365"/>
                  <a:pt x="824" y="363"/>
                  <a:pt x="819" y="368"/>
                </a:cubicBezTo>
                <a:cubicBezTo>
                  <a:pt x="819" y="368"/>
                  <a:pt x="832" y="365"/>
                  <a:pt x="846" y="371"/>
                </a:cubicBezTo>
                <a:cubicBezTo>
                  <a:pt x="860" y="377"/>
                  <a:pt x="867" y="369"/>
                  <a:pt x="867" y="369"/>
                </a:cubicBezTo>
                <a:cubicBezTo>
                  <a:pt x="871" y="370"/>
                  <a:pt x="873" y="370"/>
                  <a:pt x="876" y="370"/>
                </a:cubicBezTo>
                <a:cubicBezTo>
                  <a:pt x="881" y="372"/>
                  <a:pt x="883" y="373"/>
                  <a:pt x="887" y="375"/>
                </a:cubicBezTo>
                <a:cubicBezTo>
                  <a:pt x="887" y="375"/>
                  <a:pt x="907" y="372"/>
                  <a:pt x="909" y="383"/>
                </a:cubicBezTo>
                <a:cubicBezTo>
                  <a:pt x="912" y="395"/>
                  <a:pt x="922" y="388"/>
                  <a:pt x="922" y="388"/>
                </a:cubicBezTo>
                <a:cubicBezTo>
                  <a:pt x="922" y="388"/>
                  <a:pt x="938" y="401"/>
                  <a:pt x="936" y="407"/>
                </a:cubicBezTo>
                <a:cubicBezTo>
                  <a:pt x="934" y="412"/>
                  <a:pt x="938" y="418"/>
                  <a:pt x="938" y="418"/>
                </a:cubicBezTo>
                <a:cubicBezTo>
                  <a:pt x="941" y="420"/>
                  <a:pt x="942" y="421"/>
                  <a:pt x="945" y="424"/>
                </a:cubicBezTo>
                <a:cubicBezTo>
                  <a:pt x="948" y="420"/>
                  <a:pt x="949" y="418"/>
                  <a:pt x="951" y="414"/>
                </a:cubicBezTo>
                <a:cubicBezTo>
                  <a:pt x="951" y="414"/>
                  <a:pt x="950" y="410"/>
                  <a:pt x="954" y="401"/>
                </a:cubicBezTo>
                <a:cubicBezTo>
                  <a:pt x="958" y="393"/>
                  <a:pt x="956" y="389"/>
                  <a:pt x="956" y="389"/>
                </a:cubicBezTo>
                <a:cubicBezTo>
                  <a:pt x="956" y="389"/>
                  <a:pt x="961" y="399"/>
                  <a:pt x="957" y="405"/>
                </a:cubicBezTo>
                <a:cubicBezTo>
                  <a:pt x="954" y="411"/>
                  <a:pt x="957" y="415"/>
                  <a:pt x="961" y="412"/>
                </a:cubicBezTo>
                <a:cubicBezTo>
                  <a:pt x="965" y="410"/>
                  <a:pt x="967" y="405"/>
                  <a:pt x="967" y="405"/>
                </a:cubicBezTo>
                <a:cubicBezTo>
                  <a:pt x="968" y="408"/>
                  <a:pt x="969" y="409"/>
                  <a:pt x="970" y="413"/>
                </a:cubicBezTo>
                <a:cubicBezTo>
                  <a:pt x="970" y="413"/>
                  <a:pt x="956" y="415"/>
                  <a:pt x="955" y="417"/>
                </a:cubicBezTo>
                <a:cubicBezTo>
                  <a:pt x="954" y="420"/>
                  <a:pt x="948" y="429"/>
                  <a:pt x="956" y="425"/>
                </a:cubicBezTo>
                <a:cubicBezTo>
                  <a:pt x="956" y="425"/>
                  <a:pt x="956" y="431"/>
                  <a:pt x="952" y="437"/>
                </a:cubicBezTo>
                <a:cubicBezTo>
                  <a:pt x="949" y="444"/>
                  <a:pt x="959" y="446"/>
                  <a:pt x="959" y="446"/>
                </a:cubicBezTo>
                <a:cubicBezTo>
                  <a:pt x="962" y="446"/>
                  <a:pt x="964" y="446"/>
                  <a:pt x="968" y="447"/>
                </a:cubicBezTo>
                <a:cubicBezTo>
                  <a:pt x="968" y="447"/>
                  <a:pt x="973" y="441"/>
                  <a:pt x="971" y="435"/>
                </a:cubicBezTo>
                <a:cubicBezTo>
                  <a:pt x="971" y="435"/>
                  <a:pt x="979" y="438"/>
                  <a:pt x="976" y="445"/>
                </a:cubicBezTo>
                <a:cubicBezTo>
                  <a:pt x="973" y="452"/>
                  <a:pt x="980" y="448"/>
                  <a:pt x="980" y="448"/>
                </a:cubicBezTo>
                <a:cubicBezTo>
                  <a:pt x="980" y="454"/>
                  <a:pt x="981" y="457"/>
                  <a:pt x="981" y="463"/>
                </a:cubicBezTo>
                <a:cubicBezTo>
                  <a:pt x="981" y="467"/>
                  <a:pt x="981" y="469"/>
                  <a:pt x="981" y="473"/>
                </a:cubicBezTo>
                <a:cubicBezTo>
                  <a:pt x="985" y="473"/>
                  <a:pt x="987" y="473"/>
                  <a:pt x="992" y="473"/>
                </a:cubicBezTo>
                <a:cubicBezTo>
                  <a:pt x="991" y="477"/>
                  <a:pt x="991" y="479"/>
                  <a:pt x="990" y="482"/>
                </a:cubicBezTo>
                <a:cubicBezTo>
                  <a:pt x="992" y="483"/>
                  <a:pt x="993" y="483"/>
                  <a:pt x="994" y="483"/>
                </a:cubicBezTo>
                <a:cubicBezTo>
                  <a:pt x="994" y="483"/>
                  <a:pt x="999" y="492"/>
                  <a:pt x="998" y="496"/>
                </a:cubicBezTo>
                <a:cubicBezTo>
                  <a:pt x="998" y="496"/>
                  <a:pt x="999" y="500"/>
                  <a:pt x="1005" y="500"/>
                </a:cubicBezTo>
                <a:cubicBezTo>
                  <a:pt x="1005" y="500"/>
                  <a:pt x="1000" y="505"/>
                  <a:pt x="1007" y="512"/>
                </a:cubicBezTo>
                <a:cubicBezTo>
                  <a:pt x="1007" y="512"/>
                  <a:pt x="1004" y="514"/>
                  <a:pt x="999" y="507"/>
                </a:cubicBezTo>
                <a:cubicBezTo>
                  <a:pt x="995" y="500"/>
                  <a:pt x="989" y="507"/>
                  <a:pt x="988" y="511"/>
                </a:cubicBezTo>
                <a:cubicBezTo>
                  <a:pt x="986" y="514"/>
                  <a:pt x="998" y="524"/>
                  <a:pt x="1006" y="527"/>
                </a:cubicBezTo>
                <a:cubicBezTo>
                  <a:pt x="1005" y="529"/>
                  <a:pt x="1005" y="530"/>
                  <a:pt x="1005" y="531"/>
                </a:cubicBezTo>
                <a:cubicBezTo>
                  <a:pt x="1009" y="534"/>
                  <a:pt x="1010" y="535"/>
                  <a:pt x="1014" y="537"/>
                </a:cubicBezTo>
                <a:cubicBezTo>
                  <a:pt x="1016" y="539"/>
                  <a:pt x="1017" y="539"/>
                  <a:pt x="1019" y="541"/>
                </a:cubicBezTo>
                <a:cubicBezTo>
                  <a:pt x="1019" y="542"/>
                  <a:pt x="1019" y="543"/>
                  <a:pt x="1019" y="545"/>
                </a:cubicBezTo>
                <a:cubicBezTo>
                  <a:pt x="1022" y="546"/>
                  <a:pt x="1023" y="546"/>
                  <a:pt x="1026" y="548"/>
                </a:cubicBezTo>
                <a:cubicBezTo>
                  <a:pt x="1026" y="548"/>
                  <a:pt x="1036" y="550"/>
                  <a:pt x="1034" y="555"/>
                </a:cubicBezTo>
                <a:cubicBezTo>
                  <a:pt x="1034" y="555"/>
                  <a:pt x="1026" y="550"/>
                  <a:pt x="1020" y="553"/>
                </a:cubicBezTo>
                <a:cubicBezTo>
                  <a:pt x="1015" y="556"/>
                  <a:pt x="1024" y="559"/>
                  <a:pt x="1024" y="559"/>
                </a:cubicBezTo>
                <a:cubicBezTo>
                  <a:pt x="1024" y="559"/>
                  <a:pt x="1015" y="568"/>
                  <a:pt x="1022" y="575"/>
                </a:cubicBezTo>
                <a:cubicBezTo>
                  <a:pt x="1022" y="575"/>
                  <a:pt x="1009" y="608"/>
                  <a:pt x="1001" y="619"/>
                </a:cubicBezTo>
                <a:cubicBezTo>
                  <a:pt x="1001" y="619"/>
                  <a:pt x="992" y="627"/>
                  <a:pt x="991" y="634"/>
                </a:cubicBezTo>
                <a:cubicBezTo>
                  <a:pt x="989" y="641"/>
                  <a:pt x="992" y="645"/>
                  <a:pt x="992" y="645"/>
                </a:cubicBezTo>
                <a:cubicBezTo>
                  <a:pt x="992" y="645"/>
                  <a:pt x="989" y="654"/>
                  <a:pt x="982" y="661"/>
                </a:cubicBezTo>
                <a:cubicBezTo>
                  <a:pt x="975" y="668"/>
                  <a:pt x="972" y="675"/>
                  <a:pt x="983" y="673"/>
                </a:cubicBezTo>
                <a:cubicBezTo>
                  <a:pt x="982" y="677"/>
                  <a:pt x="981" y="679"/>
                  <a:pt x="981" y="683"/>
                </a:cubicBezTo>
                <a:cubicBezTo>
                  <a:pt x="980" y="688"/>
                  <a:pt x="980" y="691"/>
                  <a:pt x="979" y="695"/>
                </a:cubicBezTo>
                <a:cubicBezTo>
                  <a:pt x="982" y="700"/>
                  <a:pt x="983" y="703"/>
                  <a:pt x="986" y="707"/>
                </a:cubicBezTo>
                <a:cubicBezTo>
                  <a:pt x="986" y="714"/>
                  <a:pt x="985" y="717"/>
                  <a:pt x="985" y="723"/>
                </a:cubicBezTo>
                <a:cubicBezTo>
                  <a:pt x="987" y="725"/>
                  <a:pt x="988" y="726"/>
                  <a:pt x="990" y="728"/>
                </a:cubicBezTo>
                <a:cubicBezTo>
                  <a:pt x="990" y="728"/>
                  <a:pt x="991" y="734"/>
                  <a:pt x="988" y="737"/>
                </a:cubicBezTo>
                <a:cubicBezTo>
                  <a:pt x="988" y="737"/>
                  <a:pt x="995" y="741"/>
                  <a:pt x="994" y="746"/>
                </a:cubicBezTo>
                <a:cubicBezTo>
                  <a:pt x="994" y="746"/>
                  <a:pt x="1000" y="756"/>
                  <a:pt x="997" y="767"/>
                </a:cubicBezTo>
                <a:cubicBezTo>
                  <a:pt x="1002" y="769"/>
                  <a:pt x="1004" y="770"/>
                  <a:pt x="1009" y="773"/>
                </a:cubicBezTo>
                <a:cubicBezTo>
                  <a:pt x="1011" y="775"/>
                  <a:pt x="1012" y="776"/>
                  <a:pt x="1013" y="778"/>
                </a:cubicBezTo>
                <a:cubicBezTo>
                  <a:pt x="1017" y="780"/>
                  <a:pt x="1019" y="780"/>
                  <a:pt x="1024" y="782"/>
                </a:cubicBezTo>
                <a:cubicBezTo>
                  <a:pt x="1023" y="784"/>
                  <a:pt x="1023" y="786"/>
                  <a:pt x="1023" y="788"/>
                </a:cubicBezTo>
                <a:cubicBezTo>
                  <a:pt x="1025" y="788"/>
                  <a:pt x="1027" y="788"/>
                  <a:pt x="1029" y="788"/>
                </a:cubicBezTo>
                <a:cubicBezTo>
                  <a:pt x="1029" y="790"/>
                  <a:pt x="1028" y="791"/>
                  <a:pt x="1028" y="794"/>
                </a:cubicBezTo>
                <a:cubicBezTo>
                  <a:pt x="1030" y="794"/>
                  <a:pt x="1032" y="795"/>
                  <a:pt x="1034" y="796"/>
                </a:cubicBezTo>
                <a:cubicBezTo>
                  <a:pt x="1033" y="802"/>
                  <a:pt x="1033" y="806"/>
                  <a:pt x="1031" y="813"/>
                </a:cubicBezTo>
                <a:cubicBezTo>
                  <a:pt x="1033" y="814"/>
                  <a:pt x="1033" y="814"/>
                  <a:pt x="1035" y="815"/>
                </a:cubicBezTo>
                <a:cubicBezTo>
                  <a:pt x="1034" y="817"/>
                  <a:pt x="1033" y="819"/>
                  <a:pt x="1033" y="821"/>
                </a:cubicBezTo>
                <a:cubicBezTo>
                  <a:pt x="1033" y="821"/>
                  <a:pt x="1036" y="822"/>
                  <a:pt x="1035" y="828"/>
                </a:cubicBezTo>
                <a:cubicBezTo>
                  <a:pt x="1034" y="833"/>
                  <a:pt x="1037" y="840"/>
                  <a:pt x="1037" y="840"/>
                </a:cubicBezTo>
                <a:cubicBezTo>
                  <a:pt x="1038" y="844"/>
                  <a:pt x="1038" y="847"/>
                  <a:pt x="1038" y="851"/>
                </a:cubicBezTo>
                <a:cubicBezTo>
                  <a:pt x="1038" y="851"/>
                  <a:pt x="1042" y="853"/>
                  <a:pt x="1040" y="859"/>
                </a:cubicBezTo>
                <a:cubicBezTo>
                  <a:pt x="1040" y="859"/>
                  <a:pt x="1038" y="867"/>
                  <a:pt x="1044" y="868"/>
                </a:cubicBezTo>
                <a:cubicBezTo>
                  <a:pt x="1049" y="870"/>
                  <a:pt x="1051" y="876"/>
                  <a:pt x="1050" y="880"/>
                </a:cubicBezTo>
                <a:cubicBezTo>
                  <a:pt x="1049" y="884"/>
                  <a:pt x="1054" y="888"/>
                  <a:pt x="1054" y="888"/>
                </a:cubicBezTo>
                <a:cubicBezTo>
                  <a:pt x="1054" y="888"/>
                  <a:pt x="1051" y="893"/>
                  <a:pt x="1046" y="892"/>
                </a:cubicBezTo>
                <a:cubicBezTo>
                  <a:pt x="1042" y="891"/>
                  <a:pt x="1038" y="884"/>
                  <a:pt x="1039" y="882"/>
                </a:cubicBezTo>
                <a:cubicBezTo>
                  <a:pt x="1039" y="881"/>
                  <a:pt x="1034" y="891"/>
                  <a:pt x="1039" y="899"/>
                </a:cubicBezTo>
                <a:cubicBezTo>
                  <a:pt x="1044" y="907"/>
                  <a:pt x="1048" y="915"/>
                  <a:pt x="1048" y="915"/>
                </a:cubicBezTo>
                <a:cubicBezTo>
                  <a:pt x="1052" y="916"/>
                  <a:pt x="1054" y="917"/>
                  <a:pt x="1058" y="918"/>
                </a:cubicBezTo>
                <a:cubicBezTo>
                  <a:pt x="1058" y="918"/>
                  <a:pt x="1060" y="921"/>
                  <a:pt x="1060" y="925"/>
                </a:cubicBezTo>
                <a:cubicBezTo>
                  <a:pt x="1061" y="929"/>
                  <a:pt x="1067" y="931"/>
                  <a:pt x="1067" y="931"/>
                </a:cubicBezTo>
                <a:cubicBezTo>
                  <a:pt x="1067" y="931"/>
                  <a:pt x="1070" y="936"/>
                  <a:pt x="1067" y="942"/>
                </a:cubicBezTo>
                <a:cubicBezTo>
                  <a:pt x="1065" y="948"/>
                  <a:pt x="1061" y="950"/>
                  <a:pt x="1061" y="950"/>
                </a:cubicBezTo>
                <a:cubicBezTo>
                  <a:pt x="1061" y="950"/>
                  <a:pt x="1060" y="956"/>
                  <a:pt x="1064" y="956"/>
                </a:cubicBezTo>
                <a:cubicBezTo>
                  <a:pt x="1068" y="956"/>
                  <a:pt x="1062" y="964"/>
                  <a:pt x="1071" y="966"/>
                </a:cubicBezTo>
                <a:cubicBezTo>
                  <a:pt x="1073" y="969"/>
                  <a:pt x="1074" y="970"/>
                  <a:pt x="1076" y="972"/>
                </a:cubicBezTo>
                <a:cubicBezTo>
                  <a:pt x="1076" y="972"/>
                  <a:pt x="1075" y="981"/>
                  <a:pt x="1083" y="981"/>
                </a:cubicBezTo>
                <a:cubicBezTo>
                  <a:pt x="1083" y="981"/>
                  <a:pt x="1078" y="990"/>
                  <a:pt x="1079" y="992"/>
                </a:cubicBezTo>
                <a:cubicBezTo>
                  <a:pt x="1081" y="994"/>
                  <a:pt x="1087" y="1000"/>
                  <a:pt x="1089" y="994"/>
                </a:cubicBezTo>
                <a:cubicBezTo>
                  <a:pt x="1091" y="988"/>
                  <a:pt x="1093" y="995"/>
                  <a:pt x="1096" y="985"/>
                </a:cubicBezTo>
                <a:cubicBezTo>
                  <a:pt x="1099" y="974"/>
                  <a:pt x="1094" y="981"/>
                  <a:pt x="1092" y="972"/>
                </a:cubicBezTo>
                <a:cubicBezTo>
                  <a:pt x="1090" y="963"/>
                  <a:pt x="1084" y="963"/>
                  <a:pt x="1084" y="963"/>
                </a:cubicBezTo>
                <a:cubicBezTo>
                  <a:pt x="1085" y="958"/>
                  <a:pt x="1086" y="955"/>
                  <a:pt x="1087" y="950"/>
                </a:cubicBezTo>
                <a:cubicBezTo>
                  <a:pt x="1085" y="947"/>
                  <a:pt x="1084" y="946"/>
                  <a:pt x="1082" y="942"/>
                </a:cubicBezTo>
                <a:cubicBezTo>
                  <a:pt x="1083" y="939"/>
                  <a:pt x="1084" y="937"/>
                  <a:pt x="1084" y="933"/>
                </a:cubicBezTo>
                <a:cubicBezTo>
                  <a:pt x="1083" y="930"/>
                  <a:pt x="1082" y="928"/>
                  <a:pt x="1081" y="924"/>
                </a:cubicBezTo>
                <a:cubicBezTo>
                  <a:pt x="1080" y="921"/>
                  <a:pt x="1080" y="920"/>
                  <a:pt x="1079" y="917"/>
                </a:cubicBezTo>
                <a:cubicBezTo>
                  <a:pt x="1078" y="915"/>
                  <a:pt x="1078" y="915"/>
                  <a:pt x="1077" y="913"/>
                </a:cubicBezTo>
                <a:cubicBezTo>
                  <a:pt x="1076" y="911"/>
                  <a:pt x="1076" y="910"/>
                  <a:pt x="1075" y="909"/>
                </a:cubicBezTo>
                <a:cubicBezTo>
                  <a:pt x="1074" y="906"/>
                  <a:pt x="1073" y="904"/>
                  <a:pt x="1073" y="902"/>
                </a:cubicBezTo>
                <a:cubicBezTo>
                  <a:pt x="1072" y="898"/>
                  <a:pt x="1072" y="896"/>
                  <a:pt x="1072" y="892"/>
                </a:cubicBezTo>
                <a:cubicBezTo>
                  <a:pt x="1073" y="886"/>
                  <a:pt x="1074" y="882"/>
                  <a:pt x="1075" y="876"/>
                </a:cubicBezTo>
                <a:cubicBezTo>
                  <a:pt x="1072" y="873"/>
                  <a:pt x="1071" y="872"/>
                  <a:pt x="1069" y="870"/>
                </a:cubicBezTo>
                <a:cubicBezTo>
                  <a:pt x="1067" y="869"/>
                  <a:pt x="1066" y="869"/>
                  <a:pt x="1065" y="869"/>
                </a:cubicBezTo>
                <a:cubicBezTo>
                  <a:pt x="1064" y="866"/>
                  <a:pt x="1063" y="865"/>
                  <a:pt x="1062" y="862"/>
                </a:cubicBezTo>
                <a:cubicBezTo>
                  <a:pt x="1060" y="860"/>
                  <a:pt x="1060" y="860"/>
                  <a:pt x="1058" y="858"/>
                </a:cubicBezTo>
                <a:cubicBezTo>
                  <a:pt x="1059" y="854"/>
                  <a:pt x="1060" y="851"/>
                  <a:pt x="1060" y="847"/>
                </a:cubicBezTo>
                <a:cubicBezTo>
                  <a:pt x="1060" y="844"/>
                  <a:pt x="1061" y="843"/>
                  <a:pt x="1061" y="839"/>
                </a:cubicBezTo>
                <a:cubicBezTo>
                  <a:pt x="1062" y="837"/>
                  <a:pt x="1062" y="835"/>
                  <a:pt x="1063" y="833"/>
                </a:cubicBezTo>
                <a:cubicBezTo>
                  <a:pt x="1067" y="835"/>
                  <a:pt x="1068" y="836"/>
                  <a:pt x="1072" y="838"/>
                </a:cubicBezTo>
                <a:cubicBezTo>
                  <a:pt x="1074" y="840"/>
                  <a:pt x="1076" y="841"/>
                  <a:pt x="1078" y="843"/>
                </a:cubicBezTo>
                <a:cubicBezTo>
                  <a:pt x="1078" y="847"/>
                  <a:pt x="1078" y="848"/>
                  <a:pt x="1078" y="851"/>
                </a:cubicBezTo>
                <a:cubicBezTo>
                  <a:pt x="1079" y="853"/>
                  <a:pt x="1080" y="854"/>
                  <a:pt x="1081" y="856"/>
                </a:cubicBezTo>
                <a:cubicBezTo>
                  <a:pt x="1081" y="861"/>
                  <a:pt x="1081" y="863"/>
                  <a:pt x="1081" y="868"/>
                </a:cubicBezTo>
                <a:cubicBezTo>
                  <a:pt x="1082" y="872"/>
                  <a:pt x="1082" y="874"/>
                  <a:pt x="1083" y="878"/>
                </a:cubicBezTo>
                <a:cubicBezTo>
                  <a:pt x="1082" y="880"/>
                  <a:pt x="1082" y="881"/>
                  <a:pt x="1081" y="884"/>
                </a:cubicBezTo>
                <a:cubicBezTo>
                  <a:pt x="1081" y="886"/>
                  <a:pt x="1081" y="888"/>
                  <a:pt x="1080" y="890"/>
                </a:cubicBezTo>
                <a:cubicBezTo>
                  <a:pt x="1083" y="890"/>
                  <a:pt x="1084" y="890"/>
                  <a:pt x="1087" y="890"/>
                </a:cubicBezTo>
                <a:cubicBezTo>
                  <a:pt x="1087" y="894"/>
                  <a:pt x="1088" y="895"/>
                  <a:pt x="1088" y="898"/>
                </a:cubicBezTo>
                <a:cubicBezTo>
                  <a:pt x="1091" y="902"/>
                  <a:pt x="1093" y="904"/>
                  <a:pt x="1096" y="908"/>
                </a:cubicBezTo>
                <a:cubicBezTo>
                  <a:pt x="1098" y="909"/>
                  <a:pt x="1099" y="909"/>
                  <a:pt x="1100" y="910"/>
                </a:cubicBezTo>
                <a:cubicBezTo>
                  <a:pt x="1099" y="913"/>
                  <a:pt x="1099" y="914"/>
                  <a:pt x="1098" y="917"/>
                </a:cubicBezTo>
                <a:cubicBezTo>
                  <a:pt x="1100" y="919"/>
                  <a:pt x="1102" y="920"/>
                  <a:pt x="1104" y="923"/>
                </a:cubicBezTo>
                <a:cubicBezTo>
                  <a:pt x="1105" y="926"/>
                  <a:pt x="1106" y="928"/>
                  <a:pt x="1107" y="931"/>
                </a:cubicBezTo>
                <a:cubicBezTo>
                  <a:pt x="1108" y="932"/>
                  <a:pt x="1109" y="933"/>
                  <a:pt x="1111" y="934"/>
                </a:cubicBezTo>
                <a:cubicBezTo>
                  <a:pt x="1111" y="937"/>
                  <a:pt x="1111" y="938"/>
                  <a:pt x="1110" y="941"/>
                </a:cubicBezTo>
                <a:cubicBezTo>
                  <a:pt x="1108" y="942"/>
                  <a:pt x="1107" y="943"/>
                  <a:pt x="1104" y="945"/>
                </a:cubicBezTo>
                <a:cubicBezTo>
                  <a:pt x="1105" y="947"/>
                  <a:pt x="1105" y="948"/>
                  <a:pt x="1105" y="950"/>
                </a:cubicBezTo>
                <a:cubicBezTo>
                  <a:pt x="1109" y="953"/>
                  <a:pt x="1111" y="954"/>
                  <a:pt x="1116" y="957"/>
                </a:cubicBezTo>
                <a:cubicBezTo>
                  <a:pt x="1118" y="963"/>
                  <a:pt x="1119" y="966"/>
                  <a:pt x="1121" y="972"/>
                </a:cubicBezTo>
                <a:cubicBezTo>
                  <a:pt x="1125" y="977"/>
                  <a:pt x="1127" y="980"/>
                  <a:pt x="1131" y="985"/>
                </a:cubicBezTo>
                <a:cubicBezTo>
                  <a:pt x="1133" y="991"/>
                  <a:pt x="1135" y="994"/>
                  <a:pt x="1138" y="1000"/>
                </a:cubicBezTo>
                <a:cubicBezTo>
                  <a:pt x="1140" y="1009"/>
                  <a:pt x="1141" y="1014"/>
                  <a:pt x="1143" y="1023"/>
                </a:cubicBezTo>
                <a:cubicBezTo>
                  <a:pt x="1142" y="1025"/>
                  <a:pt x="1141" y="1026"/>
                  <a:pt x="1140" y="1028"/>
                </a:cubicBezTo>
                <a:cubicBezTo>
                  <a:pt x="1141" y="1032"/>
                  <a:pt x="1142" y="1035"/>
                  <a:pt x="1142" y="1039"/>
                </a:cubicBezTo>
                <a:cubicBezTo>
                  <a:pt x="1140" y="1043"/>
                  <a:pt x="1138" y="1045"/>
                  <a:pt x="1136" y="1049"/>
                </a:cubicBezTo>
                <a:cubicBezTo>
                  <a:pt x="1133" y="1051"/>
                  <a:pt x="1132" y="1051"/>
                  <a:pt x="1129" y="1053"/>
                </a:cubicBezTo>
                <a:cubicBezTo>
                  <a:pt x="1129" y="1055"/>
                  <a:pt x="1130" y="1056"/>
                  <a:pt x="1130" y="1058"/>
                </a:cubicBezTo>
                <a:cubicBezTo>
                  <a:pt x="1134" y="1065"/>
                  <a:pt x="1136" y="1069"/>
                  <a:pt x="1139" y="1076"/>
                </a:cubicBezTo>
                <a:cubicBezTo>
                  <a:pt x="1139" y="1076"/>
                  <a:pt x="1144" y="1080"/>
                  <a:pt x="1152" y="1093"/>
                </a:cubicBezTo>
                <a:cubicBezTo>
                  <a:pt x="1159" y="1107"/>
                  <a:pt x="1174" y="1106"/>
                  <a:pt x="1174" y="1106"/>
                </a:cubicBezTo>
                <a:cubicBezTo>
                  <a:pt x="1177" y="1112"/>
                  <a:pt x="1179" y="1116"/>
                  <a:pt x="1182" y="1122"/>
                </a:cubicBezTo>
                <a:cubicBezTo>
                  <a:pt x="1182" y="1122"/>
                  <a:pt x="1188" y="1130"/>
                  <a:pt x="1197" y="1132"/>
                </a:cubicBezTo>
                <a:cubicBezTo>
                  <a:pt x="1197" y="1132"/>
                  <a:pt x="1207" y="1147"/>
                  <a:pt x="1215" y="1149"/>
                </a:cubicBezTo>
                <a:cubicBezTo>
                  <a:pt x="1223" y="1151"/>
                  <a:pt x="1230" y="1166"/>
                  <a:pt x="1230" y="1166"/>
                </a:cubicBezTo>
                <a:cubicBezTo>
                  <a:pt x="1236" y="1167"/>
                  <a:pt x="1239" y="1168"/>
                  <a:pt x="1245" y="1169"/>
                </a:cubicBezTo>
                <a:cubicBezTo>
                  <a:pt x="1245" y="1169"/>
                  <a:pt x="1256" y="1175"/>
                  <a:pt x="1263" y="1167"/>
                </a:cubicBezTo>
                <a:cubicBezTo>
                  <a:pt x="1270" y="1159"/>
                  <a:pt x="1279" y="1167"/>
                  <a:pt x="1279" y="1170"/>
                </a:cubicBezTo>
                <a:cubicBezTo>
                  <a:pt x="1279" y="1173"/>
                  <a:pt x="1291" y="1182"/>
                  <a:pt x="1291" y="1182"/>
                </a:cubicBezTo>
                <a:cubicBezTo>
                  <a:pt x="1291" y="1185"/>
                  <a:pt x="1292" y="1186"/>
                  <a:pt x="1292" y="1189"/>
                </a:cubicBezTo>
                <a:cubicBezTo>
                  <a:pt x="1295" y="1195"/>
                  <a:pt x="1296" y="1198"/>
                  <a:pt x="1298" y="1204"/>
                </a:cubicBezTo>
                <a:cubicBezTo>
                  <a:pt x="1300" y="1208"/>
                  <a:pt x="1301" y="1210"/>
                  <a:pt x="1303" y="1213"/>
                </a:cubicBezTo>
                <a:cubicBezTo>
                  <a:pt x="1306" y="1217"/>
                  <a:pt x="1308" y="1218"/>
                  <a:pt x="1311" y="1221"/>
                </a:cubicBezTo>
                <a:cubicBezTo>
                  <a:pt x="1317" y="1225"/>
                  <a:pt x="1320" y="1226"/>
                  <a:pt x="1326" y="1230"/>
                </a:cubicBezTo>
                <a:cubicBezTo>
                  <a:pt x="1327" y="1232"/>
                  <a:pt x="1328" y="1233"/>
                  <a:pt x="1329" y="1236"/>
                </a:cubicBezTo>
                <a:cubicBezTo>
                  <a:pt x="1332" y="1236"/>
                  <a:pt x="1334" y="1237"/>
                  <a:pt x="1338" y="1237"/>
                </a:cubicBezTo>
                <a:cubicBezTo>
                  <a:pt x="1338" y="1239"/>
                  <a:pt x="1339" y="1240"/>
                  <a:pt x="1339" y="1242"/>
                </a:cubicBezTo>
                <a:cubicBezTo>
                  <a:pt x="1344" y="1244"/>
                  <a:pt x="1347" y="1245"/>
                  <a:pt x="1352" y="1248"/>
                </a:cubicBezTo>
                <a:cubicBezTo>
                  <a:pt x="1355" y="1248"/>
                  <a:pt x="1357" y="1248"/>
                  <a:pt x="1360" y="1248"/>
                </a:cubicBezTo>
                <a:cubicBezTo>
                  <a:pt x="1361" y="1252"/>
                  <a:pt x="1361" y="1254"/>
                  <a:pt x="1361" y="1258"/>
                </a:cubicBezTo>
                <a:cubicBezTo>
                  <a:pt x="1362" y="1261"/>
                  <a:pt x="1362" y="1262"/>
                  <a:pt x="1363" y="1266"/>
                </a:cubicBezTo>
                <a:cubicBezTo>
                  <a:pt x="1366" y="1273"/>
                  <a:pt x="1368" y="1276"/>
                  <a:pt x="1372" y="1283"/>
                </a:cubicBezTo>
                <a:cubicBezTo>
                  <a:pt x="1374" y="1284"/>
                  <a:pt x="1375" y="1285"/>
                  <a:pt x="1376" y="1286"/>
                </a:cubicBezTo>
                <a:cubicBezTo>
                  <a:pt x="1375" y="1292"/>
                  <a:pt x="1375" y="1295"/>
                  <a:pt x="1374" y="1300"/>
                </a:cubicBezTo>
                <a:cubicBezTo>
                  <a:pt x="1372" y="1305"/>
                  <a:pt x="1371" y="1307"/>
                  <a:pt x="1369" y="1311"/>
                </a:cubicBezTo>
                <a:cubicBezTo>
                  <a:pt x="1374" y="1315"/>
                  <a:pt x="1377" y="1317"/>
                  <a:pt x="1382" y="1321"/>
                </a:cubicBezTo>
                <a:cubicBezTo>
                  <a:pt x="1385" y="1321"/>
                  <a:pt x="1386" y="1321"/>
                  <a:pt x="1388" y="1320"/>
                </a:cubicBezTo>
                <a:cubicBezTo>
                  <a:pt x="1391" y="1326"/>
                  <a:pt x="1391" y="1328"/>
                  <a:pt x="1394" y="1334"/>
                </a:cubicBezTo>
                <a:cubicBezTo>
                  <a:pt x="1393" y="1338"/>
                  <a:pt x="1393" y="1339"/>
                  <a:pt x="1392" y="1343"/>
                </a:cubicBezTo>
                <a:cubicBezTo>
                  <a:pt x="1392" y="1343"/>
                  <a:pt x="1399" y="1345"/>
                  <a:pt x="1402" y="1350"/>
                </a:cubicBezTo>
                <a:cubicBezTo>
                  <a:pt x="1405" y="1354"/>
                  <a:pt x="1417" y="1356"/>
                  <a:pt x="1417" y="1356"/>
                </a:cubicBezTo>
                <a:cubicBezTo>
                  <a:pt x="1418" y="1359"/>
                  <a:pt x="1418" y="1361"/>
                  <a:pt x="1419" y="1364"/>
                </a:cubicBezTo>
                <a:cubicBezTo>
                  <a:pt x="1422" y="1365"/>
                  <a:pt x="1423" y="1366"/>
                  <a:pt x="1426" y="1367"/>
                </a:cubicBezTo>
                <a:cubicBezTo>
                  <a:pt x="1425" y="1370"/>
                  <a:pt x="1425" y="1371"/>
                  <a:pt x="1425" y="1374"/>
                </a:cubicBezTo>
                <a:cubicBezTo>
                  <a:pt x="1425" y="1374"/>
                  <a:pt x="1432" y="1382"/>
                  <a:pt x="1440" y="1375"/>
                </a:cubicBezTo>
                <a:cubicBezTo>
                  <a:pt x="1448" y="1368"/>
                  <a:pt x="1439" y="1363"/>
                  <a:pt x="1439" y="1363"/>
                </a:cubicBezTo>
                <a:cubicBezTo>
                  <a:pt x="1439" y="1363"/>
                  <a:pt x="1451" y="1360"/>
                  <a:pt x="1453" y="1355"/>
                </a:cubicBezTo>
                <a:cubicBezTo>
                  <a:pt x="1455" y="1350"/>
                  <a:pt x="1464" y="1355"/>
                  <a:pt x="1465" y="1362"/>
                </a:cubicBezTo>
                <a:cubicBezTo>
                  <a:pt x="1466" y="1369"/>
                  <a:pt x="1466" y="1379"/>
                  <a:pt x="1466" y="1379"/>
                </a:cubicBezTo>
                <a:cubicBezTo>
                  <a:pt x="1466" y="1379"/>
                  <a:pt x="1467" y="1383"/>
                  <a:pt x="1470" y="1388"/>
                </a:cubicBezTo>
                <a:cubicBezTo>
                  <a:pt x="1469" y="1390"/>
                  <a:pt x="1468" y="1391"/>
                  <a:pt x="1466" y="1393"/>
                </a:cubicBezTo>
                <a:cubicBezTo>
                  <a:pt x="1469" y="1398"/>
                  <a:pt x="1471" y="1401"/>
                  <a:pt x="1474" y="1406"/>
                </a:cubicBezTo>
                <a:cubicBezTo>
                  <a:pt x="1470" y="1411"/>
                  <a:pt x="1469" y="1413"/>
                  <a:pt x="1465" y="1417"/>
                </a:cubicBezTo>
                <a:cubicBezTo>
                  <a:pt x="1462" y="1425"/>
                  <a:pt x="1461" y="1429"/>
                  <a:pt x="1458" y="1437"/>
                </a:cubicBezTo>
                <a:cubicBezTo>
                  <a:pt x="1458" y="1437"/>
                  <a:pt x="1463" y="1452"/>
                  <a:pt x="1451" y="1457"/>
                </a:cubicBezTo>
                <a:cubicBezTo>
                  <a:pt x="1438" y="1462"/>
                  <a:pt x="1442" y="1461"/>
                  <a:pt x="1432" y="1469"/>
                </a:cubicBezTo>
                <a:cubicBezTo>
                  <a:pt x="1423" y="1476"/>
                  <a:pt x="1419" y="1480"/>
                  <a:pt x="1419" y="1480"/>
                </a:cubicBezTo>
                <a:cubicBezTo>
                  <a:pt x="1413" y="1482"/>
                  <a:pt x="1410" y="1483"/>
                  <a:pt x="1403" y="1486"/>
                </a:cubicBezTo>
                <a:cubicBezTo>
                  <a:pt x="1401" y="1490"/>
                  <a:pt x="1401" y="1491"/>
                  <a:pt x="1399" y="1495"/>
                </a:cubicBezTo>
                <a:cubicBezTo>
                  <a:pt x="1396" y="1500"/>
                  <a:pt x="1395" y="1502"/>
                  <a:pt x="1392" y="1507"/>
                </a:cubicBezTo>
                <a:cubicBezTo>
                  <a:pt x="1392" y="1507"/>
                  <a:pt x="1379" y="1507"/>
                  <a:pt x="1383" y="1518"/>
                </a:cubicBezTo>
                <a:cubicBezTo>
                  <a:pt x="1387" y="1528"/>
                  <a:pt x="1368" y="1531"/>
                  <a:pt x="1372" y="1534"/>
                </a:cubicBezTo>
                <a:cubicBezTo>
                  <a:pt x="1377" y="1537"/>
                  <a:pt x="1380" y="1545"/>
                  <a:pt x="1380" y="1545"/>
                </a:cubicBezTo>
                <a:cubicBezTo>
                  <a:pt x="1383" y="1546"/>
                  <a:pt x="1384" y="1546"/>
                  <a:pt x="1387" y="1547"/>
                </a:cubicBezTo>
                <a:cubicBezTo>
                  <a:pt x="1386" y="1549"/>
                  <a:pt x="1386" y="1550"/>
                  <a:pt x="1385" y="1553"/>
                </a:cubicBezTo>
                <a:cubicBezTo>
                  <a:pt x="1377" y="1555"/>
                  <a:pt x="1373" y="1556"/>
                  <a:pt x="1365" y="1558"/>
                </a:cubicBezTo>
                <a:cubicBezTo>
                  <a:pt x="1362" y="1562"/>
                  <a:pt x="1361" y="1565"/>
                  <a:pt x="1358" y="1569"/>
                </a:cubicBezTo>
                <a:cubicBezTo>
                  <a:pt x="1358" y="1575"/>
                  <a:pt x="1358" y="1578"/>
                  <a:pt x="1358" y="1584"/>
                </a:cubicBezTo>
                <a:cubicBezTo>
                  <a:pt x="1358" y="1584"/>
                  <a:pt x="1351" y="1584"/>
                  <a:pt x="1352" y="1591"/>
                </a:cubicBezTo>
                <a:cubicBezTo>
                  <a:pt x="1353" y="1597"/>
                  <a:pt x="1367" y="1608"/>
                  <a:pt x="1367" y="1608"/>
                </a:cubicBezTo>
                <a:cubicBezTo>
                  <a:pt x="1366" y="1616"/>
                  <a:pt x="1366" y="1619"/>
                  <a:pt x="1364" y="1627"/>
                </a:cubicBezTo>
                <a:cubicBezTo>
                  <a:pt x="1367" y="1630"/>
                  <a:pt x="1368" y="1631"/>
                  <a:pt x="1370" y="1634"/>
                </a:cubicBezTo>
                <a:cubicBezTo>
                  <a:pt x="1371" y="1648"/>
                  <a:pt x="1371" y="1655"/>
                  <a:pt x="1372" y="1670"/>
                </a:cubicBezTo>
                <a:cubicBezTo>
                  <a:pt x="1374" y="1684"/>
                  <a:pt x="1375" y="1690"/>
                  <a:pt x="1377" y="1704"/>
                </a:cubicBezTo>
                <a:cubicBezTo>
                  <a:pt x="1379" y="1712"/>
                  <a:pt x="1380" y="1715"/>
                  <a:pt x="1382" y="1723"/>
                </a:cubicBezTo>
                <a:cubicBezTo>
                  <a:pt x="1378" y="1725"/>
                  <a:pt x="1376" y="1726"/>
                  <a:pt x="1372" y="1728"/>
                </a:cubicBezTo>
                <a:cubicBezTo>
                  <a:pt x="1375" y="1732"/>
                  <a:pt x="1377" y="1735"/>
                  <a:pt x="1380" y="1740"/>
                </a:cubicBezTo>
                <a:cubicBezTo>
                  <a:pt x="1381" y="1746"/>
                  <a:pt x="1382" y="1749"/>
                  <a:pt x="1384" y="1756"/>
                </a:cubicBezTo>
                <a:cubicBezTo>
                  <a:pt x="1390" y="1762"/>
                  <a:pt x="1393" y="1765"/>
                  <a:pt x="1399" y="1771"/>
                </a:cubicBezTo>
                <a:cubicBezTo>
                  <a:pt x="1404" y="1777"/>
                  <a:pt x="1406" y="1780"/>
                  <a:pt x="1411" y="1786"/>
                </a:cubicBezTo>
                <a:cubicBezTo>
                  <a:pt x="1416" y="1791"/>
                  <a:pt x="1418" y="1793"/>
                  <a:pt x="1423" y="1798"/>
                </a:cubicBezTo>
                <a:cubicBezTo>
                  <a:pt x="1422" y="1799"/>
                  <a:pt x="1422" y="1800"/>
                  <a:pt x="1422" y="1801"/>
                </a:cubicBezTo>
                <a:cubicBezTo>
                  <a:pt x="1425" y="1807"/>
                  <a:pt x="1427" y="1810"/>
                  <a:pt x="1430" y="1816"/>
                </a:cubicBezTo>
                <a:cubicBezTo>
                  <a:pt x="1425" y="1831"/>
                  <a:pt x="1423" y="1839"/>
                  <a:pt x="1418" y="1854"/>
                </a:cubicBezTo>
                <a:cubicBezTo>
                  <a:pt x="1418" y="1854"/>
                  <a:pt x="1416" y="1871"/>
                  <a:pt x="1405" y="1881"/>
                </a:cubicBezTo>
                <a:cubicBezTo>
                  <a:pt x="1394" y="1891"/>
                  <a:pt x="1395" y="1911"/>
                  <a:pt x="1389" y="1913"/>
                </a:cubicBezTo>
                <a:cubicBezTo>
                  <a:pt x="1382" y="1916"/>
                  <a:pt x="1376" y="1934"/>
                  <a:pt x="1376" y="1934"/>
                </a:cubicBezTo>
                <a:cubicBezTo>
                  <a:pt x="1376" y="1934"/>
                  <a:pt x="1375" y="1932"/>
                  <a:pt x="1369" y="1946"/>
                </a:cubicBezTo>
                <a:cubicBezTo>
                  <a:pt x="1363" y="1960"/>
                  <a:pt x="1348" y="1961"/>
                  <a:pt x="1352" y="1966"/>
                </a:cubicBezTo>
                <a:cubicBezTo>
                  <a:pt x="1355" y="1972"/>
                  <a:pt x="1349" y="1981"/>
                  <a:pt x="1349" y="1981"/>
                </a:cubicBezTo>
                <a:cubicBezTo>
                  <a:pt x="1349" y="1981"/>
                  <a:pt x="1338" y="1988"/>
                  <a:pt x="1338" y="1998"/>
                </a:cubicBezTo>
                <a:cubicBezTo>
                  <a:pt x="1338" y="2008"/>
                  <a:pt x="1324" y="2028"/>
                  <a:pt x="1324" y="2028"/>
                </a:cubicBezTo>
                <a:cubicBezTo>
                  <a:pt x="1314" y="2028"/>
                  <a:pt x="1317" y="2042"/>
                  <a:pt x="1309" y="2046"/>
                </a:cubicBezTo>
                <a:cubicBezTo>
                  <a:pt x="1300" y="2049"/>
                  <a:pt x="1291" y="2063"/>
                  <a:pt x="1291" y="2063"/>
                </a:cubicBezTo>
                <a:cubicBezTo>
                  <a:pt x="1285" y="2067"/>
                  <a:pt x="1282" y="2069"/>
                  <a:pt x="1276" y="2073"/>
                </a:cubicBezTo>
                <a:cubicBezTo>
                  <a:pt x="1276" y="2077"/>
                  <a:pt x="1276" y="2078"/>
                  <a:pt x="1277" y="2082"/>
                </a:cubicBezTo>
                <a:cubicBezTo>
                  <a:pt x="1273" y="2087"/>
                  <a:pt x="1271" y="2090"/>
                  <a:pt x="1267" y="2095"/>
                </a:cubicBezTo>
                <a:cubicBezTo>
                  <a:pt x="1269" y="2098"/>
                  <a:pt x="1269" y="2099"/>
                  <a:pt x="1270" y="2102"/>
                </a:cubicBezTo>
                <a:cubicBezTo>
                  <a:pt x="1252" y="2116"/>
                  <a:pt x="1259" y="2127"/>
                  <a:pt x="1251" y="2129"/>
                </a:cubicBezTo>
                <a:cubicBezTo>
                  <a:pt x="1244" y="2131"/>
                  <a:pt x="1245" y="2142"/>
                  <a:pt x="1238" y="2145"/>
                </a:cubicBezTo>
                <a:cubicBezTo>
                  <a:pt x="1232" y="2148"/>
                  <a:pt x="1232" y="2153"/>
                  <a:pt x="1232" y="2153"/>
                </a:cubicBezTo>
                <a:cubicBezTo>
                  <a:pt x="1246" y="2159"/>
                  <a:pt x="1253" y="2141"/>
                  <a:pt x="1253" y="2141"/>
                </a:cubicBezTo>
                <a:cubicBezTo>
                  <a:pt x="1253" y="2141"/>
                  <a:pt x="1257" y="2132"/>
                  <a:pt x="1260" y="2134"/>
                </a:cubicBezTo>
                <a:cubicBezTo>
                  <a:pt x="1264" y="2136"/>
                  <a:pt x="1258" y="2143"/>
                  <a:pt x="1258" y="2143"/>
                </a:cubicBezTo>
                <a:cubicBezTo>
                  <a:pt x="1258" y="2143"/>
                  <a:pt x="1252" y="2151"/>
                  <a:pt x="1249" y="2158"/>
                </a:cubicBezTo>
                <a:cubicBezTo>
                  <a:pt x="1245" y="2166"/>
                  <a:pt x="1231" y="2177"/>
                  <a:pt x="1231" y="2177"/>
                </a:cubicBezTo>
                <a:cubicBezTo>
                  <a:pt x="1231" y="2177"/>
                  <a:pt x="1247" y="2163"/>
                  <a:pt x="1238" y="2162"/>
                </a:cubicBezTo>
                <a:cubicBezTo>
                  <a:pt x="1228" y="2161"/>
                  <a:pt x="1226" y="2165"/>
                  <a:pt x="1225" y="2170"/>
                </a:cubicBezTo>
                <a:cubicBezTo>
                  <a:pt x="1223" y="2175"/>
                  <a:pt x="1218" y="2180"/>
                  <a:pt x="1218" y="2180"/>
                </a:cubicBezTo>
                <a:cubicBezTo>
                  <a:pt x="1211" y="2179"/>
                  <a:pt x="1207" y="2189"/>
                  <a:pt x="1207" y="2189"/>
                </a:cubicBezTo>
                <a:cubicBezTo>
                  <a:pt x="1204" y="2191"/>
                  <a:pt x="1202" y="2191"/>
                  <a:pt x="1199" y="2193"/>
                </a:cubicBezTo>
                <a:cubicBezTo>
                  <a:pt x="1205" y="2195"/>
                  <a:pt x="1208" y="2196"/>
                  <a:pt x="1214" y="2198"/>
                </a:cubicBezTo>
                <a:cubicBezTo>
                  <a:pt x="1205" y="2198"/>
                  <a:pt x="1201" y="2210"/>
                  <a:pt x="1201" y="2210"/>
                </a:cubicBezTo>
                <a:cubicBezTo>
                  <a:pt x="1184" y="2212"/>
                  <a:pt x="1185" y="2226"/>
                  <a:pt x="1185" y="2226"/>
                </a:cubicBezTo>
                <a:cubicBezTo>
                  <a:pt x="1185" y="2226"/>
                  <a:pt x="1182" y="2235"/>
                  <a:pt x="1179" y="2242"/>
                </a:cubicBezTo>
                <a:cubicBezTo>
                  <a:pt x="1175" y="2249"/>
                  <a:pt x="1184" y="2245"/>
                  <a:pt x="1184" y="2245"/>
                </a:cubicBezTo>
                <a:cubicBezTo>
                  <a:pt x="1180" y="2249"/>
                  <a:pt x="1178" y="2251"/>
                  <a:pt x="1173" y="2254"/>
                </a:cubicBezTo>
                <a:cubicBezTo>
                  <a:pt x="1175" y="2255"/>
                  <a:pt x="1176" y="2255"/>
                  <a:pt x="1178" y="2255"/>
                </a:cubicBezTo>
                <a:cubicBezTo>
                  <a:pt x="1176" y="2258"/>
                  <a:pt x="1175" y="2259"/>
                  <a:pt x="1174" y="2262"/>
                </a:cubicBezTo>
                <a:cubicBezTo>
                  <a:pt x="1174" y="2262"/>
                  <a:pt x="1176" y="2265"/>
                  <a:pt x="1176" y="2271"/>
                </a:cubicBezTo>
                <a:cubicBezTo>
                  <a:pt x="1175" y="2278"/>
                  <a:pt x="1184" y="2276"/>
                  <a:pt x="1184" y="2276"/>
                </a:cubicBezTo>
                <a:cubicBezTo>
                  <a:pt x="1181" y="2279"/>
                  <a:pt x="1179" y="2280"/>
                  <a:pt x="1176" y="2282"/>
                </a:cubicBezTo>
                <a:cubicBezTo>
                  <a:pt x="1180" y="2283"/>
                  <a:pt x="1182" y="2283"/>
                  <a:pt x="1187" y="2283"/>
                </a:cubicBezTo>
                <a:cubicBezTo>
                  <a:pt x="1185" y="2284"/>
                  <a:pt x="1184" y="2284"/>
                  <a:pt x="1182" y="2285"/>
                </a:cubicBezTo>
                <a:cubicBezTo>
                  <a:pt x="1184" y="2286"/>
                  <a:pt x="1185" y="2287"/>
                  <a:pt x="1187" y="2289"/>
                </a:cubicBezTo>
                <a:cubicBezTo>
                  <a:pt x="1190" y="2289"/>
                  <a:pt x="1191" y="2290"/>
                  <a:pt x="1194" y="2290"/>
                </a:cubicBezTo>
                <a:cubicBezTo>
                  <a:pt x="1192" y="2292"/>
                  <a:pt x="1191" y="2293"/>
                  <a:pt x="1189" y="2294"/>
                </a:cubicBezTo>
                <a:cubicBezTo>
                  <a:pt x="1192" y="2295"/>
                  <a:pt x="1194" y="2295"/>
                  <a:pt x="1197" y="2296"/>
                </a:cubicBezTo>
                <a:cubicBezTo>
                  <a:pt x="1200" y="2298"/>
                  <a:pt x="1202" y="2299"/>
                  <a:pt x="1205" y="2301"/>
                </a:cubicBezTo>
                <a:cubicBezTo>
                  <a:pt x="1208" y="2300"/>
                  <a:pt x="1209" y="2300"/>
                  <a:pt x="1211" y="2299"/>
                </a:cubicBezTo>
                <a:cubicBezTo>
                  <a:pt x="1211" y="2301"/>
                  <a:pt x="1211" y="2301"/>
                  <a:pt x="1211" y="2303"/>
                </a:cubicBezTo>
                <a:cubicBezTo>
                  <a:pt x="1211" y="2303"/>
                  <a:pt x="1211" y="2303"/>
                  <a:pt x="1211" y="2303"/>
                </a:cubicBezTo>
                <a:cubicBezTo>
                  <a:pt x="1124" y="2300"/>
                  <a:pt x="1035" y="2286"/>
                  <a:pt x="948" y="2261"/>
                </a:cubicBezTo>
                <a:close/>
                <a:moveTo>
                  <a:pt x="1520" y="759"/>
                </a:moveTo>
                <a:cubicBezTo>
                  <a:pt x="1521" y="773"/>
                  <a:pt x="1505" y="778"/>
                  <a:pt x="1505" y="778"/>
                </a:cubicBezTo>
                <a:cubicBezTo>
                  <a:pt x="1502" y="778"/>
                  <a:pt x="1501" y="778"/>
                  <a:pt x="1498" y="778"/>
                </a:cubicBezTo>
                <a:cubicBezTo>
                  <a:pt x="1498" y="771"/>
                  <a:pt x="1498" y="767"/>
                  <a:pt x="1499" y="760"/>
                </a:cubicBezTo>
                <a:cubicBezTo>
                  <a:pt x="1501" y="754"/>
                  <a:pt x="1502" y="752"/>
                  <a:pt x="1505" y="746"/>
                </a:cubicBezTo>
                <a:cubicBezTo>
                  <a:pt x="1510" y="737"/>
                  <a:pt x="1513" y="732"/>
                  <a:pt x="1519" y="723"/>
                </a:cubicBezTo>
                <a:cubicBezTo>
                  <a:pt x="1512" y="725"/>
                  <a:pt x="1508" y="726"/>
                  <a:pt x="1501" y="728"/>
                </a:cubicBezTo>
                <a:cubicBezTo>
                  <a:pt x="1509" y="723"/>
                  <a:pt x="1512" y="721"/>
                  <a:pt x="1519" y="717"/>
                </a:cubicBezTo>
                <a:cubicBezTo>
                  <a:pt x="1523" y="718"/>
                  <a:pt x="1524" y="718"/>
                  <a:pt x="1527" y="719"/>
                </a:cubicBezTo>
                <a:cubicBezTo>
                  <a:pt x="1536" y="719"/>
                  <a:pt x="1540" y="719"/>
                  <a:pt x="1548" y="719"/>
                </a:cubicBezTo>
                <a:cubicBezTo>
                  <a:pt x="1542" y="725"/>
                  <a:pt x="1539" y="727"/>
                  <a:pt x="1534" y="733"/>
                </a:cubicBezTo>
                <a:cubicBezTo>
                  <a:pt x="1534" y="733"/>
                  <a:pt x="1520" y="745"/>
                  <a:pt x="1520" y="759"/>
                </a:cubicBezTo>
                <a:close/>
                <a:moveTo>
                  <a:pt x="1551" y="706"/>
                </a:moveTo>
                <a:cubicBezTo>
                  <a:pt x="1547" y="705"/>
                  <a:pt x="1545" y="704"/>
                  <a:pt x="1541" y="703"/>
                </a:cubicBezTo>
                <a:cubicBezTo>
                  <a:pt x="1536" y="704"/>
                  <a:pt x="1534" y="704"/>
                  <a:pt x="1530" y="705"/>
                </a:cubicBezTo>
                <a:cubicBezTo>
                  <a:pt x="1525" y="703"/>
                  <a:pt x="1523" y="702"/>
                  <a:pt x="1518" y="701"/>
                </a:cubicBezTo>
                <a:cubicBezTo>
                  <a:pt x="1518" y="698"/>
                  <a:pt x="1518" y="696"/>
                  <a:pt x="1518" y="693"/>
                </a:cubicBezTo>
                <a:cubicBezTo>
                  <a:pt x="1515" y="692"/>
                  <a:pt x="1514" y="692"/>
                  <a:pt x="1512" y="691"/>
                </a:cubicBezTo>
                <a:cubicBezTo>
                  <a:pt x="1514" y="689"/>
                  <a:pt x="1514" y="688"/>
                  <a:pt x="1515" y="686"/>
                </a:cubicBezTo>
                <a:cubicBezTo>
                  <a:pt x="1511" y="684"/>
                  <a:pt x="1509" y="684"/>
                  <a:pt x="1505" y="682"/>
                </a:cubicBezTo>
                <a:cubicBezTo>
                  <a:pt x="1499" y="684"/>
                  <a:pt x="1496" y="685"/>
                  <a:pt x="1490" y="687"/>
                </a:cubicBezTo>
                <a:cubicBezTo>
                  <a:pt x="1484" y="688"/>
                  <a:pt x="1481" y="689"/>
                  <a:pt x="1476" y="690"/>
                </a:cubicBezTo>
                <a:cubicBezTo>
                  <a:pt x="1476" y="686"/>
                  <a:pt x="1477" y="685"/>
                  <a:pt x="1477" y="682"/>
                </a:cubicBezTo>
                <a:cubicBezTo>
                  <a:pt x="1470" y="680"/>
                  <a:pt x="1467" y="680"/>
                  <a:pt x="1460" y="678"/>
                </a:cubicBezTo>
                <a:cubicBezTo>
                  <a:pt x="1467" y="675"/>
                  <a:pt x="1471" y="674"/>
                  <a:pt x="1479" y="670"/>
                </a:cubicBezTo>
                <a:cubicBezTo>
                  <a:pt x="1486" y="670"/>
                  <a:pt x="1490" y="670"/>
                  <a:pt x="1497" y="670"/>
                </a:cubicBezTo>
                <a:cubicBezTo>
                  <a:pt x="1501" y="669"/>
                  <a:pt x="1503" y="668"/>
                  <a:pt x="1507" y="667"/>
                </a:cubicBezTo>
                <a:cubicBezTo>
                  <a:pt x="1515" y="667"/>
                  <a:pt x="1519" y="666"/>
                  <a:pt x="1526" y="666"/>
                </a:cubicBezTo>
                <a:cubicBezTo>
                  <a:pt x="1532" y="669"/>
                  <a:pt x="1534" y="670"/>
                  <a:pt x="1540" y="672"/>
                </a:cubicBezTo>
                <a:cubicBezTo>
                  <a:pt x="1541" y="679"/>
                  <a:pt x="1542" y="682"/>
                  <a:pt x="1543" y="688"/>
                </a:cubicBezTo>
                <a:cubicBezTo>
                  <a:pt x="1547" y="689"/>
                  <a:pt x="1549" y="690"/>
                  <a:pt x="1554" y="691"/>
                </a:cubicBezTo>
                <a:cubicBezTo>
                  <a:pt x="1556" y="697"/>
                  <a:pt x="1558" y="700"/>
                  <a:pt x="1560" y="706"/>
                </a:cubicBezTo>
                <a:cubicBezTo>
                  <a:pt x="1558" y="710"/>
                  <a:pt x="1556" y="712"/>
                  <a:pt x="1553" y="716"/>
                </a:cubicBezTo>
                <a:cubicBezTo>
                  <a:pt x="1552" y="712"/>
                  <a:pt x="1552" y="710"/>
                  <a:pt x="1551" y="706"/>
                </a:cubicBezTo>
                <a:close/>
                <a:moveTo>
                  <a:pt x="1238" y="2304"/>
                </a:moveTo>
                <a:cubicBezTo>
                  <a:pt x="1241" y="2302"/>
                  <a:pt x="1244" y="2299"/>
                  <a:pt x="1247" y="2301"/>
                </a:cubicBezTo>
                <a:cubicBezTo>
                  <a:pt x="1252" y="2304"/>
                  <a:pt x="1266" y="2298"/>
                  <a:pt x="1266" y="2298"/>
                </a:cubicBezTo>
                <a:cubicBezTo>
                  <a:pt x="1258" y="2297"/>
                  <a:pt x="1257" y="2291"/>
                  <a:pt x="1253" y="2289"/>
                </a:cubicBezTo>
                <a:cubicBezTo>
                  <a:pt x="1249" y="2287"/>
                  <a:pt x="1246" y="2284"/>
                  <a:pt x="1246" y="2284"/>
                </a:cubicBezTo>
                <a:cubicBezTo>
                  <a:pt x="1248" y="2281"/>
                  <a:pt x="1249" y="2279"/>
                  <a:pt x="1251" y="2276"/>
                </a:cubicBezTo>
                <a:cubicBezTo>
                  <a:pt x="1249" y="2275"/>
                  <a:pt x="1249" y="2274"/>
                  <a:pt x="1247" y="2274"/>
                </a:cubicBezTo>
                <a:cubicBezTo>
                  <a:pt x="1248" y="2271"/>
                  <a:pt x="1249" y="2270"/>
                  <a:pt x="1251" y="2267"/>
                </a:cubicBezTo>
                <a:cubicBezTo>
                  <a:pt x="1248" y="2266"/>
                  <a:pt x="1246" y="2266"/>
                  <a:pt x="1243" y="2265"/>
                </a:cubicBezTo>
                <a:cubicBezTo>
                  <a:pt x="1246" y="2262"/>
                  <a:pt x="1248" y="2261"/>
                  <a:pt x="1251" y="2258"/>
                </a:cubicBezTo>
                <a:cubicBezTo>
                  <a:pt x="1249" y="2256"/>
                  <a:pt x="1248" y="2255"/>
                  <a:pt x="1247" y="2252"/>
                </a:cubicBezTo>
                <a:cubicBezTo>
                  <a:pt x="1250" y="2250"/>
                  <a:pt x="1252" y="2249"/>
                  <a:pt x="1255" y="2247"/>
                </a:cubicBezTo>
                <a:cubicBezTo>
                  <a:pt x="1258" y="2247"/>
                  <a:pt x="1259" y="2247"/>
                  <a:pt x="1261" y="2248"/>
                </a:cubicBezTo>
                <a:cubicBezTo>
                  <a:pt x="1265" y="2246"/>
                  <a:pt x="1267" y="2245"/>
                  <a:pt x="1271" y="2243"/>
                </a:cubicBezTo>
                <a:cubicBezTo>
                  <a:pt x="1274" y="2239"/>
                  <a:pt x="1275" y="2236"/>
                  <a:pt x="1278" y="2231"/>
                </a:cubicBezTo>
                <a:cubicBezTo>
                  <a:pt x="1282" y="2229"/>
                  <a:pt x="1284" y="2228"/>
                  <a:pt x="1289" y="2226"/>
                </a:cubicBezTo>
                <a:cubicBezTo>
                  <a:pt x="1292" y="2225"/>
                  <a:pt x="1293" y="2225"/>
                  <a:pt x="1296" y="2224"/>
                </a:cubicBezTo>
                <a:cubicBezTo>
                  <a:pt x="1302" y="2221"/>
                  <a:pt x="1305" y="2219"/>
                  <a:pt x="1311" y="2216"/>
                </a:cubicBezTo>
                <a:cubicBezTo>
                  <a:pt x="1312" y="2212"/>
                  <a:pt x="1312" y="2210"/>
                  <a:pt x="1313" y="2206"/>
                </a:cubicBezTo>
                <a:cubicBezTo>
                  <a:pt x="1307" y="2206"/>
                  <a:pt x="1303" y="2206"/>
                  <a:pt x="1297" y="2206"/>
                </a:cubicBezTo>
                <a:cubicBezTo>
                  <a:pt x="1298" y="2202"/>
                  <a:pt x="1298" y="2200"/>
                  <a:pt x="1299" y="2196"/>
                </a:cubicBezTo>
                <a:cubicBezTo>
                  <a:pt x="1302" y="2193"/>
                  <a:pt x="1304" y="2191"/>
                  <a:pt x="1306" y="2187"/>
                </a:cubicBezTo>
                <a:cubicBezTo>
                  <a:pt x="1313" y="2185"/>
                  <a:pt x="1316" y="2183"/>
                  <a:pt x="1323" y="2181"/>
                </a:cubicBezTo>
                <a:cubicBezTo>
                  <a:pt x="1323" y="2181"/>
                  <a:pt x="1335" y="2178"/>
                  <a:pt x="1339" y="2170"/>
                </a:cubicBezTo>
                <a:cubicBezTo>
                  <a:pt x="1343" y="2162"/>
                  <a:pt x="1362" y="2157"/>
                  <a:pt x="1362" y="2157"/>
                </a:cubicBezTo>
                <a:cubicBezTo>
                  <a:pt x="1365" y="2155"/>
                  <a:pt x="1367" y="2154"/>
                  <a:pt x="1370" y="2153"/>
                </a:cubicBezTo>
                <a:cubicBezTo>
                  <a:pt x="1369" y="2151"/>
                  <a:pt x="1369" y="2150"/>
                  <a:pt x="1368" y="2148"/>
                </a:cubicBezTo>
                <a:cubicBezTo>
                  <a:pt x="1365" y="2149"/>
                  <a:pt x="1363" y="2150"/>
                  <a:pt x="1359" y="2151"/>
                </a:cubicBezTo>
                <a:cubicBezTo>
                  <a:pt x="1357" y="2149"/>
                  <a:pt x="1356" y="2149"/>
                  <a:pt x="1355" y="2147"/>
                </a:cubicBezTo>
                <a:cubicBezTo>
                  <a:pt x="1357" y="2141"/>
                  <a:pt x="1359" y="2137"/>
                  <a:pt x="1362" y="2130"/>
                </a:cubicBezTo>
                <a:cubicBezTo>
                  <a:pt x="1362" y="2130"/>
                  <a:pt x="1379" y="2141"/>
                  <a:pt x="1393" y="2136"/>
                </a:cubicBezTo>
                <a:cubicBezTo>
                  <a:pt x="1407" y="2131"/>
                  <a:pt x="1411" y="2113"/>
                  <a:pt x="1411" y="2113"/>
                </a:cubicBezTo>
                <a:cubicBezTo>
                  <a:pt x="1414" y="2118"/>
                  <a:pt x="1426" y="2112"/>
                  <a:pt x="1426" y="2112"/>
                </a:cubicBezTo>
                <a:cubicBezTo>
                  <a:pt x="1435" y="2113"/>
                  <a:pt x="1447" y="2108"/>
                  <a:pt x="1447" y="2108"/>
                </a:cubicBezTo>
                <a:cubicBezTo>
                  <a:pt x="1447" y="2108"/>
                  <a:pt x="1461" y="2112"/>
                  <a:pt x="1469" y="2104"/>
                </a:cubicBezTo>
                <a:cubicBezTo>
                  <a:pt x="1476" y="2096"/>
                  <a:pt x="1489" y="2092"/>
                  <a:pt x="1493" y="2085"/>
                </a:cubicBezTo>
                <a:cubicBezTo>
                  <a:pt x="1497" y="2078"/>
                  <a:pt x="1495" y="2073"/>
                  <a:pt x="1495" y="2073"/>
                </a:cubicBezTo>
                <a:cubicBezTo>
                  <a:pt x="1495" y="2073"/>
                  <a:pt x="1513" y="2060"/>
                  <a:pt x="1521" y="2064"/>
                </a:cubicBezTo>
                <a:cubicBezTo>
                  <a:pt x="1529" y="2069"/>
                  <a:pt x="1536" y="2063"/>
                  <a:pt x="1542" y="2058"/>
                </a:cubicBezTo>
                <a:cubicBezTo>
                  <a:pt x="1548" y="2053"/>
                  <a:pt x="1552" y="2049"/>
                  <a:pt x="1557" y="2049"/>
                </a:cubicBezTo>
                <a:cubicBezTo>
                  <a:pt x="1563" y="2049"/>
                  <a:pt x="1575" y="2033"/>
                  <a:pt x="1575" y="2033"/>
                </a:cubicBezTo>
                <a:cubicBezTo>
                  <a:pt x="1584" y="2033"/>
                  <a:pt x="1597" y="2024"/>
                  <a:pt x="1597" y="2024"/>
                </a:cubicBezTo>
                <a:cubicBezTo>
                  <a:pt x="1597" y="2024"/>
                  <a:pt x="1607" y="2021"/>
                  <a:pt x="1616" y="2010"/>
                </a:cubicBezTo>
                <a:cubicBezTo>
                  <a:pt x="1624" y="2000"/>
                  <a:pt x="1635" y="1994"/>
                  <a:pt x="1635" y="1994"/>
                </a:cubicBezTo>
                <a:cubicBezTo>
                  <a:pt x="1635" y="1994"/>
                  <a:pt x="1659" y="1980"/>
                  <a:pt x="1659" y="1972"/>
                </a:cubicBezTo>
                <a:cubicBezTo>
                  <a:pt x="1659" y="1963"/>
                  <a:pt x="1670" y="1953"/>
                  <a:pt x="1670" y="1953"/>
                </a:cubicBezTo>
                <a:cubicBezTo>
                  <a:pt x="1670" y="1953"/>
                  <a:pt x="1680" y="1949"/>
                  <a:pt x="1689" y="1942"/>
                </a:cubicBezTo>
                <a:cubicBezTo>
                  <a:pt x="1698" y="1935"/>
                  <a:pt x="1717" y="1933"/>
                  <a:pt x="1717" y="1933"/>
                </a:cubicBezTo>
                <a:cubicBezTo>
                  <a:pt x="1728" y="1933"/>
                  <a:pt x="1735" y="1923"/>
                  <a:pt x="1735" y="1923"/>
                </a:cubicBezTo>
                <a:cubicBezTo>
                  <a:pt x="1748" y="1923"/>
                  <a:pt x="1754" y="1924"/>
                  <a:pt x="1766" y="1924"/>
                </a:cubicBezTo>
                <a:cubicBezTo>
                  <a:pt x="1766" y="1924"/>
                  <a:pt x="1766" y="1924"/>
                  <a:pt x="1774" y="1920"/>
                </a:cubicBezTo>
                <a:cubicBezTo>
                  <a:pt x="1783" y="1916"/>
                  <a:pt x="1785" y="1922"/>
                  <a:pt x="1787" y="1918"/>
                </a:cubicBezTo>
                <a:cubicBezTo>
                  <a:pt x="1790" y="1913"/>
                  <a:pt x="1797" y="1903"/>
                  <a:pt x="1802" y="1897"/>
                </a:cubicBezTo>
                <a:cubicBezTo>
                  <a:pt x="1807" y="1891"/>
                  <a:pt x="1824" y="1882"/>
                  <a:pt x="1824" y="1882"/>
                </a:cubicBezTo>
                <a:cubicBezTo>
                  <a:pt x="1824" y="1882"/>
                  <a:pt x="1830" y="1866"/>
                  <a:pt x="1841" y="1866"/>
                </a:cubicBezTo>
                <a:cubicBezTo>
                  <a:pt x="1852" y="1865"/>
                  <a:pt x="1845" y="1853"/>
                  <a:pt x="1845" y="1853"/>
                </a:cubicBezTo>
                <a:cubicBezTo>
                  <a:pt x="1845" y="1853"/>
                  <a:pt x="1857" y="1842"/>
                  <a:pt x="1859" y="1833"/>
                </a:cubicBezTo>
                <a:cubicBezTo>
                  <a:pt x="1860" y="1824"/>
                  <a:pt x="1878" y="1802"/>
                  <a:pt x="1878" y="1802"/>
                </a:cubicBezTo>
                <a:cubicBezTo>
                  <a:pt x="1892" y="1804"/>
                  <a:pt x="1914" y="1781"/>
                  <a:pt x="1914" y="1781"/>
                </a:cubicBezTo>
                <a:cubicBezTo>
                  <a:pt x="1914" y="1781"/>
                  <a:pt x="1925" y="1770"/>
                  <a:pt x="1938" y="1765"/>
                </a:cubicBezTo>
                <a:cubicBezTo>
                  <a:pt x="1952" y="1761"/>
                  <a:pt x="1956" y="1746"/>
                  <a:pt x="1956" y="1746"/>
                </a:cubicBezTo>
                <a:cubicBezTo>
                  <a:pt x="1973" y="1729"/>
                  <a:pt x="1961" y="1730"/>
                  <a:pt x="1967" y="1719"/>
                </a:cubicBezTo>
                <a:cubicBezTo>
                  <a:pt x="1973" y="1708"/>
                  <a:pt x="1973" y="1701"/>
                  <a:pt x="1973" y="1701"/>
                </a:cubicBezTo>
                <a:cubicBezTo>
                  <a:pt x="1973" y="1701"/>
                  <a:pt x="1963" y="1701"/>
                  <a:pt x="1955" y="1699"/>
                </a:cubicBezTo>
                <a:cubicBezTo>
                  <a:pt x="1946" y="1697"/>
                  <a:pt x="1938" y="1678"/>
                  <a:pt x="1938" y="1678"/>
                </a:cubicBezTo>
                <a:cubicBezTo>
                  <a:pt x="1935" y="1674"/>
                  <a:pt x="1934" y="1671"/>
                  <a:pt x="1931" y="1666"/>
                </a:cubicBezTo>
                <a:cubicBezTo>
                  <a:pt x="1929" y="1664"/>
                  <a:pt x="1928" y="1662"/>
                  <a:pt x="1926" y="1659"/>
                </a:cubicBezTo>
                <a:cubicBezTo>
                  <a:pt x="1916" y="1658"/>
                  <a:pt x="1911" y="1658"/>
                  <a:pt x="1900" y="1657"/>
                </a:cubicBezTo>
                <a:cubicBezTo>
                  <a:pt x="1900" y="1657"/>
                  <a:pt x="1894" y="1652"/>
                  <a:pt x="1887" y="1648"/>
                </a:cubicBezTo>
                <a:cubicBezTo>
                  <a:pt x="1880" y="1643"/>
                  <a:pt x="1877" y="1651"/>
                  <a:pt x="1877" y="1651"/>
                </a:cubicBezTo>
                <a:cubicBezTo>
                  <a:pt x="1877" y="1651"/>
                  <a:pt x="1875" y="1646"/>
                  <a:pt x="1872" y="1631"/>
                </a:cubicBezTo>
                <a:cubicBezTo>
                  <a:pt x="1868" y="1616"/>
                  <a:pt x="1839" y="1606"/>
                  <a:pt x="1839" y="1606"/>
                </a:cubicBezTo>
                <a:cubicBezTo>
                  <a:pt x="1831" y="1599"/>
                  <a:pt x="1835" y="1562"/>
                  <a:pt x="1835" y="1562"/>
                </a:cubicBezTo>
                <a:cubicBezTo>
                  <a:pt x="1835" y="1562"/>
                  <a:pt x="1825" y="1561"/>
                  <a:pt x="1821" y="1556"/>
                </a:cubicBezTo>
                <a:cubicBezTo>
                  <a:pt x="1817" y="1551"/>
                  <a:pt x="1823" y="1527"/>
                  <a:pt x="1823" y="1527"/>
                </a:cubicBezTo>
                <a:cubicBezTo>
                  <a:pt x="1823" y="1527"/>
                  <a:pt x="1813" y="1527"/>
                  <a:pt x="1808" y="1512"/>
                </a:cubicBezTo>
                <a:cubicBezTo>
                  <a:pt x="1803" y="1497"/>
                  <a:pt x="1794" y="1495"/>
                  <a:pt x="1794" y="1495"/>
                </a:cubicBezTo>
                <a:cubicBezTo>
                  <a:pt x="1794" y="1495"/>
                  <a:pt x="1790" y="1490"/>
                  <a:pt x="1778" y="1485"/>
                </a:cubicBezTo>
                <a:cubicBezTo>
                  <a:pt x="1765" y="1479"/>
                  <a:pt x="1761" y="1486"/>
                  <a:pt x="1761" y="1486"/>
                </a:cubicBezTo>
                <a:cubicBezTo>
                  <a:pt x="1761" y="1486"/>
                  <a:pt x="1744" y="1478"/>
                  <a:pt x="1744" y="1469"/>
                </a:cubicBezTo>
                <a:cubicBezTo>
                  <a:pt x="1744" y="1461"/>
                  <a:pt x="1739" y="1455"/>
                  <a:pt x="1739" y="1455"/>
                </a:cubicBezTo>
                <a:cubicBezTo>
                  <a:pt x="1737" y="1448"/>
                  <a:pt x="1736" y="1444"/>
                  <a:pt x="1733" y="1437"/>
                </a:cubicBezTo>
                <a:cubicBezTo>
                  <a:pt x="1728" y="1430"/>
                  <a:pt x="1726" y="1427"/>
                  <a:pt x="1721" y="1420"/>
                </a:cubicBezTo>
                <a:cubicBezTo>
                  <a:pt x="1717" y="1415"/>
                  <a:pt x="1715" y="1413"/>
                  <a:pt x="1712" y="1408"/>
                </a:cubicBezTo>
                <a:cubicBezTo>
                  <a:pt x="1716" y="1405"/>
                  <a:pt x="1718" y="1403"/>
                  <a:pt x="1723" y="1400"/>
                </a:cubicBezTo>
                <a:cubicBezTo>
                  <a:pt x="1722" y="1396"/>
                  <a:pt x="1722" y="1395"/>
                  <a:pt x="1722" y="1391"/>
                </a:cubicBezTo>
                <a:cubicBezTo>
                  <a:pt x="1718" y="1392"/>
                  <a:pt x="1716" y="1392"/>
                  <a:pt x="1712" y="1394"/>
                </a:cubicBezTo>
                <a:cubicBezTo>
                  <a:pt x="1711" y="1396"/>
                  <a:pt x="1710" y="1397"/>
                  <a:pt x="1709" y="1400"/>
                </a:cubicBezTo>
                <a:cubicBezTo>
                  <a:pt x="1707" y="1399"/>
                  <a:pt x="1705" y="1399"/>
                  <a:pt x="1703" y="1398"/>
                </a:cubicBezTo>
                <a:cubicBezTo>
                  <a:pt x="1703" y="1395"/>
                  <a:pt x="1703" y="1393"/>
                  <a:pt x="1703" y="1389"/>
                </a:cubicBezTo>
                <a:cubicBezTo>
                  <a:pt x="1696" y="1387"/>
                  <a:pt x="1693" y="1386"/>
                  <a:pt x="1686" y="1383"/>
                </a:cubicBezTo>
                <a:cubicBezTo>
                  <a:pt x="1687" y="1373"/>
                  <a:pt x="1677" y="1379"/>
                  <a:pt x="1677" y="1379"/>
                </a:cubicBezTo>
                <a:cubicBezTo>
                  <a:pt x="1677" y="1379"/>
                  <a:pt x="1673" y="1385"/>
                  <a:pt x="1661" y="1385"/>
                </a:cubicBezTo>
                <a:cubicBezTo>
                  <a:pt x="1649" y="1386"/>
                  <a:pt x="1658" y="1371"/>
                  <a:pt x="1650" y="1375"/>
                </a:cubicBezTo>
                <a:cubicBezTo>
                  <a:pt x="1642" y="1378"/>
                  <a:pt x="1623" y="1367"/>
                  <a:pt x="1623" y="1367"/>
                </a:cubicBezTo>
                <a:cubicBezTo>
                  <a:pt x="1629" y="1347"/>
                  <a:pt x="1607" y="1351"/>
                  <a:pt x="1607" y="1351"/>
                </a:cubicBezTo>
                <a:cubicBezTo>
                  <a:pt x="1606" y="1345"/>
                  <a:pt x="1605" y="1342"/>
                  <a:pt x="1603" y="1335"/>
                </a:cubicBezTo>
                <a:cubicBezTo>
                  <a:pt x="1599" y="1342"/>
                  <a:pt x="1598" y="1346"/>
                  <a:pt x="1594" y="1352"/>
                </a:cubicBezTo>
                <a:cubicBezTo>
                  <a:pt x="1587" y="1351"/>
                  <a:pt x="1584" y="1350"/>
                  <a:pt x="1577" y="1348"/>
                </a:cubicBezTo>
                <a:cubicBezTo>
                  <a:pt x="1577" y="1348"/>
                  <a:pt x="1586" y="1341"/>
                  <a:pt x="1589" y="1333"/>
                </a:cubicBezTo>
                <a:cubicBezTo>
                  <a:pt x="1591" y="1324"/>
                  <a:pt x="1579" y="1321"/>
                  <a:pt x="1564" y="1334"/>
                </a:cubicBezTo>
                <a:cubicBezTo>
                  <a:pt x="1549" y="1347"/>
                  <a:pt x="1549" y="1332"/>
                  <a:pt x="1530" y="1336"/>
                </a:cubicBezTo>
                <a:cubicBezTo>
                  <a:pt x="1512" y="1340"/>
                  <a:pt x="1511" y="1360"/>
                  <a:pt x="1511" y="1360"/>
                </a:cubicBezTo>
                <a:cubicBezTo>
                  <a:pt x="1492" y="1355"/>
                  <a:pt x="1487" y="1371"/>
                  <a:pt x="1487" y="1371"/>
                </a:cubicBezTo>
                <a:cubicBezTo>
                  <a:pt x="1487" y="1371"/>
                  <a:pt x="1475" y="1346"/>
                  <a:pt x="1460" y="1342"/>
                </a:cubicBezTo>
                <a:cubicBezTo>
                  <a:pt x="1444" y="1337"/>
                  <a:pt x="1441" y="1357"/>
                  <a:pt x="1426" y="1345"/>
                </a:cubicBezTo>
                <a:cubicBezTo>
                  <a:pt x="1411" y="1334"/>
                  <a:pt x="1408" y="1300"/>
                  <a:pt x="1408" y="1300"/>
                </a:cubicBezTo>
                <a:cubicBezTo>
                  <a:pt x="1409" y="1296"/>
                  <a:pt x="1410" y="1293"/>
                  <a:pt x="1412" y="1289"/>
                </a:cubicBezTo>
                <a:cubicBezTo>
                  <a:pt x="1414" y="1283"/>
                  <a:pt x="1416" y="1280"/>
                  <a:pt x="1418" y="1273"/>
                </a:cubicBezTo>
                <a:cubicBezTo>
                  <a:pt x="1420" y="1264"/>
                  <a:pt x="1421" y="1260"/>
                  <a:pt x="1423" y="1251"/>
                </a:cubicBezTo>
                <a:cubicBezTo>
                  <a:pt x="1426" y="1249"/>
                  <a:pt x="1427" y="1249"/>
                  <a:pt x="1429" y="1247"/>
                </a:cubicBezTo>
                <a:cubicBezTo>
                  <a:pt x="1432" y="1240"/>
                  <a:pt x="1434" y="1237"/>
                  <a:pt x="1437" y="1230"/>
                </a:cubicBezTo>
                <a:cubicBezTo>
                  <a:pt x="1432" y="1228"/>
                  <a:pt x="1429" y="1226"/>
                  <a:pt x="1425" y="1224"/>
                </a:cubicBezTo>
                <a:cubicBezTo>
                  <a:pt x="1423" y="1221"/>
                  <a:pt x="1422" y="1220"/>
                  <a:pt x="1421" y="1217"/>
                </a:cubicBezTo>
                <a:cubicBezTo>
                  <a:pt x="1412" y="1213"/>
                  <a:pt x="1407" y="1211"/>
                  <a:pt x="1398" y="1207"/>
                </a:cubicBezTo>
                <a:cubicBezTo>
                  <a:pt x="1398" y="1207"/>
                  <a:pt x="1366" y="1205"/>
                  <a:pt x="1358" y="1197"/>
                </a:cubicBezTo>
                <a:cubicBezTo>
                  <a:pt x="1358" y="1197"/>
                  <a:pt x="1360" y="1190"/>
                  <a:pt x="1368" y="1188"/>
                </a:cubicBezTo>
                <a:cubicBezTo>
                  <a:pt x="1377" y="1186"/>
                  <a:pt x="1378" y="1163"/>
                  <a:pt x="1378" y="1163"/>
                </a:cubicBezTo>
                <a:cubicBezTo>
                  <a:pt x="1384" y="1156"/>
                  <a:pt x="1387" y="1153"/>
                  <a:pt x="1392" y="1147"/>
                </a:cubicBezTo>
                <a:cubicBezTo>
                  <a:pt x="1392" y="1147"/>
                  <a:pt x="1396" y="1127"/>
                  <a:pt x="1401" y="1125"/>
                </a:cubicBezTo>
                <a:cubicBezTo>
                  <a:pt x="1406" y="1123"/>
                  <a:pt x="1412" y="1117"/>
                  <a:pt x="1412" y="1117"/>
                </a:cubicBezTo>
                <a:cubicBezTo>
                  <a:pt x="1411" y="1112"/>
                  <a:pt x="1411" y="1110"/>
                  <a:pt x="1411" y="1106"/>
                </a:cubicBezTo>
                <a:cubicBezTo>
                  <a:pt x="1401" y="1104"/>
                  <a:pt x="1396" y="1103"/>
                  <a:pt x="1385" y="1101"/>
                </a:cubicBezTo>
                <a:cubicBezTo>
                  <a:pt x="1378" y="1100"/>
                  <a:pt x="1375" y="1100"/>
                  <a:pt x="1368" y="1099"/>
                </a:cubicBezTo>
                <a:cubicBezTo>
                  <a:pt x="1366" y="1100"/>
                  <a:pt x="1365" y="1101"/>
                  <a:pt x="1363" y="1103"/>
                </a:cubicBezTo>
                <a:cubicBezTo>
                  <a:pt x="1359" y="1103"/>
                  <a:pt x="1357" y="1103"/>
                  <a:pt x="1354" y="1104"/>
                </a:cubicBezTo>
                <a:cubicBezTo>
                  <a:pt x="1351" y="1108"/>
                  <a:pt x="1349" y="1110"/>
                  <a:pt x="1345" y="1114"/>
                </a:cubicBezTo>
                <a:cubicBezTo>
                  <a:pt x="1345" y="1114"/>
                  <a:pt x="1341" y="1134"/>
                  <a:pt x="1330" y="1133"/>
                </a:cubicBezTo>
                <a:cubicBezTo>
                  <a:pt x="1318" y="1132"/>
                  <a:pt x="1311" y="1138"/>
                  <a:pt x="1311" y="1138"/>
                </a:cubicBezTo>
                <a:cubicBezTo>
                  <a:pt x="1303" y="1135"/>
                  <a:pt x="1298" y="1133"/>
                  <a:pt x="1290" y="1131"/>
                </a:cubicBezTo>
                <a:cubicBezTo>
                  <a:pt x="1290" y="1131"/>
                  <a:pt x="1278" y="1117"/>
                  <a:pt x="1268" y="1115"/>
                </a:cubicBezTo>
                <a:cubicBezTo>
                  <a:pt x="1268" y="1115"/>
                  <a:pt x="1276" y="1096"/>
                  <a:pt x="1266" y="1090"/>
                </a:cubicBezTo>
                <a:cubicBezTo>
                  <a:pt x="1256" y="1084"/>
                  <a:pt x="1262" y="1063"/>
                  <a:pt x="1262" y="1063"/>
                </a:cubicBezTo>
                <a:cubicBezTo>
                  <a:pt x="1262" y="1063"/>
                  <a:pt x="1251" y="1056"/>
                  <a:pt x="1266" y="1037"/>
                </a:cubicBezTo>
                <a:cubicBezTo>
                  <a:pt x="1280" y="1018"/>
                  <a:pt x="1267" y="1014"/>
                  <a:pt x="1280" y="1002"/>
                </a:cubicBezTo>
                <a:cubicBezTo>
                  <a:pt x="1293" y="990"/>
                  <a:pt x="1274" y="963"/>
                  <a:pt x="1300" y="960"/>
                </a:cubicBezTo>
                <a:cubicBezTo>
                  <a:pt x="1326" y="957"/>
                  <a:pt x="1341" y="946"/>
                  <a:pt x="1341" y="946"/>
                </a:cubicBezTo>
                <a:cubicBezTo>
                  <a:pt x="1341" y="946"/>
                  <a:pt x="1359" y="944"/>
                  <a:pt x="1372" y="957"/>
                </a:cubicBezTo>
                <a:cubicBezTo>
                  <a:pt x="1385" y="969"/>
                  <a:pt x="1402" y="980"/>
                  <a:pt x="1410" y="969"/>
                </a:cubicBezTo>
                <a:cubicBezTo>
                  <a:pt x="1410" y="969"/>
                  <a:pt x="1405" y="982"/>
                  <a:pt x="1415" y="982"/>
                </a:cubicBezTo>
                <a:cubicBezTo>
                  <a:pt x="1425" y="981"/>
                  <a:pt x="1426" y="958"/>
                  <a:pt x="1426" y="958"/>
                </a:cubicBezTo>
                <a:cubicBezTo>
                  <a:pt x="1426" y="958"/>
                  <a:pt x="1437" y="967"/>
                  <a:pt x="1454" y="966"/>
                </a:cubicBezTo>
                <a:cubicBezTo>
                  <a:pt x="1472" y="966"/>
                  <a:pt x="1469" y="982"/>
                  <a:pt x="1469" y="982"/>
                </a:cubicBezTo>
                <a:cubicBezTo>
                  <a:pt x="1469" y="982"/>
                  <a:pt x="1477" y="995"/>
                  <a:pt x="1489" y="985"/>
                </a:cubicBezTo>
                <a:cubicBezTo>
                  <a:pt x="1501" y="975"/>
                  <a:pt x="1503" y="998"/>
                  <a:pt x="1499" y="1011"/>
                </a:cubicBezTo>
                <a:cubicBezTo>
                  <a:pt x="1496" y="1023"/>
                  <a:pt x="1504" y="1030"/>
                  <a:pt x="1503" y="1041"/>
                </a:cubicBezTo>
                <a:cubicBezTo>
                  <a:pt x="1501" y="1052"/>
                  <a:pt x="1511" y="1057"/>
                  <a:pt x="1509" y="1072"/>
                </a:cubicBezTo>
                <a:cubicBezTo>
                  <a:pt x="1507" y="1086"/>
                  <a:pt x="1523" y="1085"/>
                  <a:pt x="1530" y="1061"/>
                </a:cubicBezTo>
                <a:cubicBezTo>
                  <a:pt x="1537" y="1037"/>
                  <a:pt x="1541" y="1039"/>
                  <a:pt x="1535" y="1028"/>
                </a:cubicBezTo>
                <a:cubicBezTo>
                  <a:pt x="1535" y="1028"/>
                  <a:pt x="1540" y="1016"/>
                  <a:pt x="1534" y="1005"/>
                </a:cubicBezTo>
                <a:cubicBezTo>
                  <a:pt x="1527" y="994"/>
                  <a:pt x="1536" y="969"/>
                  <a:pt x="1547" y="964"/>
                </a:cubicBezTo>
                <a:cubicBezTo>
                  <a:pt x="1556" y="961"/>
                  <a:pt x="1575" y="949"/>
                  <a:pt x="1580" y="947"/>
                </a:cubicBezTo>
                <a:cubicBezTo>
                  <a:pt x="1580" y="947"/>
                  <a:pt x="1585" y="938"/>
                  <a:pt x="1604" y="938"/>
                </a:cubicBezTo>
                <a:cubicBezTo>
                  <a:pt x="1624" y="939"/>
                  <a:pt x="1640" y="933"/>
                  <a:pt x="1635" y="920"/>
                </a:cubicBezTo>
                <a:cubicBezTo>
                  <a:pt x="1630" y="907"/>
                  <a:pt x="1644" y="896"/>
                  <a:pt x="1644" y="896"/>
                </a:cubicBezTo>
                <a:cubicBezTo>
                  <a:pt x="1644" y="896"/>
                  <a:pt x="1655" y="888"/>
                  <a:pt x="1655" y="878"/>
                </a:cubicBezTo>
                <a:cubicBezTo>
                  <a:pt x="1655" y="878"/>
                  <a:pt x="1671" y="876"/>
                  <a:pt x="1675" y="858"/>
                </a:cubicBezTo>
                <a:cubicBezTo>
                  <a:pt x="1675" y="858"/>
                  <a:pt x="1698" y="869"/>
                  <a:pt x="1705" y="859"/>
                </a:cubicBezTo>
                <a:cubicBezTo>
                  <a:pt x="1711" y="849"/>
                  <a:pt x="1725" y="858"/>
                  <a:pt x="1726" y="866"/>
                </a:cubicBezTo>
                <a:cubicBezTo>
                  <a:pt x="1726" y="866"/>
                  <a:pt x="1736" y="864"/>
                  <a:pt x="1734" y="852"/>
                </a:cubicBezTo>
                <a:cubicBezTo>
                  <a:pt x="1731" y="851"/>
                  <a:pt x="1729" y="851"/>
                  <a:pt x="1726" y="851"/>
                </a:cubicBezTo>
                <a:cubicBezTo>
                  <a:pt x="1724" y="848"/>
                  <a:pt x="1724" y="847"/>
                  <a:pt x="1722" y="844"/>
                </a:cubicBezTo>
                <a:cubicBezTo>
                  <a:pt x="1722" y="844"/>
                  <a:pt x="1725" y="845"/>
                  <a:pt x="1727" y="834"/>
                </a:cubicBezTo>
                <a:cubicBezTo>
                  <a:pt x="1729" y="823"/>
                  <a:pt x="1740" y="826"/>
                  <a:pt x="1740" y="826"/>
                </a:cubicBezTo>
                <a:cubicBezTo>
                  <a:pt x="1740" y="826"/>
                  <a:pt x="1754" y="830"/>
                  <a:pt x="1754" y="826"/>
                </a:cubicBezTo>
                <a:cubicBezTo>
                  <a:pt x="1754" y="826"/>
                  <a:pt x="1765" y="823"/>
                  <a:pt x="1771" y="824"/>
                </a:cubicBezTo>
                <a:cubicBezTo>
                  <a:pt x="1778" y="824"/>
                  <a:pt x="1777" y="818"/>
                  <a:pt x="1783" y="820"/>
                </a:cubicBezTo>
                <a:cubicBezTo>
                  <a:pt x="1789" y="823"/>
                  <a:pt x="1799" y="818"/>
                  <a:pt x="1808" y="826"/>
                </a:cubicBezTo>
                <a:cubicBezTo>
                  <a:pt x="1808" y="826"/>
                  <a:pt x="1798" y="827"/>
                  <a:pt x="1792" y="832"/>
                </a:cubicBezTo>
                <a:cubicBezTo>
                  <a:pt x="1785" y="837"/>
                  <a:pt x="1786" y="844"/>
                  <a:pt x="1789" y="849"/>
                </a:cubicBezTo>
                <a:cubicBezTo>
                  <a:pt x="1793" y="854"/>
                  <a:pt x="1804" y="847"/>
                  <a:pt x="1810" y="844"/>
                </a:cubicBezTo>
                <a:cubicBezTo>
                  <a:pt x="1815" y="841"/>
                  <a:pt x="1824" y="850"/>
                  <a:pt x="1829" y="844"/>
                </a:cubicBezTo>
                <a:cubicBezTo>
                  <a:pt x="1829" y="844"/>
                  <a:pt x="1842" y="852"/>
                  <a:pt x="1844" y="844"/>
                </a:cubicBezTo>
                <a:cubicBezTo>
                  <a:pt x="1844" y="844"/>
                  <a:pt x="1855" y="851"/>
                  <a:pt x="1856" y="843"/>
                </a:cubicBezTo>
                <a:cubicBezTo>
                  <a:pt x="1856" y="843"/>
                  <a:pt x="1869" y="847"/>
                  <a:pt x="1872" y="843"/>
                </a:cubicBezTo>
                <a:cubicBezTo>
                  <a:pt x="1874" y="838"/>
                  <a:pt x="1865" y="830"/>
                  <a:pt x="1865" y="830"/>
                </a:cubicBezTo>
                <a:cubicBezTo>
                  <a:pt x="1865" y="830"/>
                  <a:pt x="1868" y="823"/>
                  <a:pt x="1866" y="822"/>
                </a:cubicBezTo>
                <a:cubicBezTo>
                  <a:pt x="1863" y="821"/>
                  <a:pt x="1855" y="828"/>
                  <a:pt x="1855" y="828"/>
                </a:cubicBezTo>
                <a:cubicBezTo>
                  <a:pt x="1855" y="828"/>
                  <a:pt x="1849" y="830"/>
                  <a:pt x="1849" y="837"/>
                </a:cubicBezTo>
                <a:cubicBezTo>
                  <a:pt x="1849" y="837"/>
                  <a:pt x="1843" y="832"/>
                  <a:pt x="1838" y="830"/>
                </a:cubicBezTo>
                <a:cubicBezTo>
                  <a:pt x="1838" y="830"/>
                  <a:pt x="1844" y="832"/>
                  <a:pt x="1845" y="825"/>
                </a:cubicBezTo>
                <a:cubicBezTo>
                  <a:pt x="1846" y="818"/>
                  <a:pt x="1835" y="820"/>
                  <a:pt x="1835" y="820"/>
                </a:cubicBezTo>
                <a:cubicBezTo>
                  <a:pt x="1831" y="816"/>
                  <a:pt x="1829" y="815"/>
                  <a:pt x="1825" y="811"/>
                </a:cubicBezTo>
                <a:cubicBezTo>
                  <a:pt x="1825" y="809"/>
                  <a:pt x="1825" y="807"/>
                  <a:pt x="1824" y="805"/>
                </a:cubicBezTo>
                <a:cubicBezTo>
                  <a:pt x="1823" y="804"/>
                  <a:pt x="1822" y="804"/>
                  <a:pt x="1820" y="804"/>
                </a:cubicBezTo>
                <a:cubicBezTo>
                  <a:pt x="1819" y="807"/>
                  <a:pt x="1819" y="809"/>
                  <a:pt x="1818" y="812"/>
                </a:cubicBezTo>
                <a:cubicBezTo>
                  <a:pt x="1817" y="809"/>
                  <a:pt x="1817" y="807"/>
                  <a:pt x="1815" y="804"/>
                </a:cubicBezTo>
                <a:cubicBezTo>
                  <a:pt x="1815" y="804"/>
                  <a:pt x="1810" y="795"/>
                  <a:pt x="1819" y="790"/>
                </a:cubicBezTo>
                <a:cubicBezTo>
                  <a:pt x="1819" y="790"/>
                  <a:pt x="1806" y="788"/>
                  <a:pt x="1802" y="777"/>
                </a:cubicBezTo>
                <a:cubicBezTo>
                  <a:pt x="1802" y="777"/>
                  <a:pt x="1813" y="786"/>
                  <a:pt x="1819" y="779"/>
                </a:cubicBezTo>
                <a:cubicBezTo>
                  <a:pt x="1819" y="779"/>
                  <a:pt x="1824" y="786"/>
                  <a:pt x="1826" y="776"/>
                </a:cubicBezTo>
                <a:cubicBezTo>
                  <a:pt x="1828" y="766"/>
                  <a:pt x="1813" y="764"/>
                  <a:pt x="1813" y="764"/>
                </a:cubicBezTo>
                <a:cubicBezTo>
                  <a:pt x="1805" y="761"/>
                  <a:pt x="1802" y="760"/>
                  <a:pt x="1793" y="757"/>
                </a:cubicBezTo>
                <a:cubicBezTo>
                  <a:pt x="1793" y="757"/>
                  <a:pt x="1773" y="754"/>
                  <a:pt x="1759" y="761"/>
                </a:cubicBezTo>
                <a:cubicBezTo>
                  <a:pt x="1759" y="761"/>
                  <a:pt x="1768" y="746"/>
                  <a:pt x="1786" y="752"/>
                </a:cubicBezTo>
                <a:cubicBezTo>
                  <a:pt x="1786" y="752"/>
                  <a:pt x="1796" y="739"/>
                  <a:pt x="1806" y="745"/>
                </a:cubicBezTo>
                <a:cubicBezTo>
                  <a:pt x="1806" y="745"/>
                  <a:pt x="1840" y="754"/>
                  <a:pt x="1853" y="764"/>
                </a:cubicBezTo>
                <a:cubicBezTo>
                  <a:pt x="1866" y="773"/>
                  <a:pt x="1881" y="774"/>
                  <a:pt x="1881" y="774"/>
                </a:cubicBezTo>
                <a:cubicBezTo>
                  <a:pt x="1881" y="774"/>
                  <a:pt x="1905" y="767"/>
                  <a:pt x="1917" y="775"/>
                </a:cubicBezTo>
                <a:cubicBezTo>
                  <a:pt x="1917" y="775"/>
                  <a:pt x="1927" y="767"/>
                  <a:pt x="1933" y="770"/>
                </a:cubicBezTo>
                <a:cubicBezTo>
                  <a:pt x="1935" y="762"/>
                  <a:pt x="1935" y="758"/>
                  <a:pt x="1936" y="750"/>
                </a:cubicBezTo>
                <a:cubicBezTo>
                  <a:pt x="1930" y="746"/>
                  <a:pt x="1927" y="743"/>
                  <a:pt x="1921" y="739"/>
                </a:cubicBezTo>
                <a:cubicBezTo>
                  <a:pt x="1919" y="735"/>
                  <a:pt x="1918" y="733"/>
                  <a:pt x="1917" y="730"/>
                </a:cubicBezTo>
                <a:cubicBezTo>
                  <a:pt x="1916" y="727"/>
                  <a:pt x="1916" y="726"/>
                  <a:pt x="1916" y="723"/>
                </a:cubicBezTo>
                <a:cubicBezTo>
                  <a:pt x="1910" y="720"/>
                  <a:pt x="1908" y="719"/>
                  <a:pt x="1902" y="716"/>
                </a:cubicBezTo>
                <a:cubicBezTo>
                  <a:pt x="1902" y="713"/>
                  <a:pt x="1902" y="711"/>
                  <a:pt x="1902" y="708"/>
                </a:cubicBezTo>
                <a:cubicBezTo>
                  <a:pt x="1897" y="704"/>
                  <a:pt x="1894" y="702"/>
                  <a:pt x="1889" y="698"/>
                </a:cubicBezTo>
                <a:cubicBezTo>
                  <a:pt x="1889" y="695"/>
                  <a:pt x="1888" y="693"/>
                  <a:pt x="1888" y="690"/>
                </a:cubicBezTo>
                <a:cubicBezTo>
                  <a:pt x="1886" y="689"/>
                  <a:pt x="1885" y="688"/>
                  <a:pt x="1884" y="687"/>
                </a:cubicBezTo>
                <a:cubicBezTo>
                  <a:pt x="1884" y="687"/>
                  <a:pt x="1877" y="675"/>
                  <a:pt x="1878" y="667"/>
                </a:cubicBezTo>
                <a:cubicBezTo>
                  <a:pt x="1879" y="659"/>
                  <a:pt x="1869" y="648"/>
                  <a:pt x="1869" y="648"/>
                </a:cubicBezTo>
                <a:cubicBezTo>
                  <a:pt x="1869" y="648"/>
                  <a:pt x="1864" y="632"/>
                  <a:pt x="1858" y="625"/>
                </a:cubicBezTo>
                <a:cubicBezTo>
                  <a:pt x="1853" y="619"/>
                  <a:pt x="1848" y="592"/>
                  <a:pt x="1848" y="592"/>
                </a:cubicBezTo>
                <a:cubicBezTo>
                  <a:pt x="1848" y="592"/>
                  <a:pt x="1839" y="601"/>
                  <a:pt x="1838" y="605"/>
                </a:cubicBezTo>
                <a:cubicBezTo>
                  <a:pt x="1838" y="605"/>
                  <a:pt x="1832" y="605"/>
                  <a:pt x="1831" y="612"/>
                </a:cubicBezTo>
                <a:cubicBezTo>
                  <a:pt x="1830" y="619"/>
                  <a:pt x="1822" y="612"/>
                  <a:pt x="1815" y="615"/>
                </a:cubicBezTo>
                <a:cubicBezTo>
                  <a:pt x="1808" y="617"/>
                  <a:pt x="1804" y="607"/>
                  <a:pt x="1795" y="599"/>
                </a:cubicBezTo>
                <a:cubicBezTo>
                  <a:pt x="1795" y="599"/>
                  <a:pt x="1788" y="586"/>
                  <a:pt x="1789" y="579"/>
                </a:cubicBezTo>
                <a:cubicBezTo>
                  <a:pt x="1790" y="572"/>
                  <a:pt x="1794" y="573"/>
                  <a:pt x="1794" y="565"/>
                </a:cubicBezTo>
                <a:cubicBezTo>
                  <a:pt x="1794" y="565"/>
                  <a:pt x="1787" y="563"/>
                  <a:pt x="1785" y="566"/>
                </a:cubicBezTo>
                <a:cubicBezTo>
                  <a:pt x="1785" y="566"/>
                  <a:pt x="1785" y="560"/>
                  <a:pt x="1775" y="557"/>
                </a:cubicBezTo>
                <a:cubicBezTo>
                  <a:pt x="1766" y="554"/>
                  <a:pt x="1775" y="548"/>
                  <a:pt x="1769" y="544"/>
                </a:cubicBezTo>
                <a:cubicBezTo>
                  <a:pt x="1763" y="539"/>
                  <a:pt x="1763" y="532"/>
                  <a:pt x="1754" y="528"/>
                </a:cubicBezTo>
                <a:cubicBezTo>
                  <a:pt x="1754" y="528"/>
                  <a:pt x="1746" y="520"/>
                  <a:pt x="1741" y="519"/>
                </a:cubicBezTo>
                <a:cubicBezTo>
                  <a:pt x="1735" y="519"/>
                  <a:pt x="1735" y="521"/>
                  <a:pt x="1725" y="517"/>
                </a:cubicBezTo>
                <a:cubicBezTo>
                  <a:pt x="1716" y="513"/>
                  <a:pt x="1714" y="508"/>
                  <a:pt x="1706" y="505"/>
                </a:cubicBezTo>
                <a:cubicBezTo>
                  <a:pt x="1698" y="502"/>
                  <a:pt x="1688" y="496"/>
                  <a:pt x="1693" y="511"/>
                </a:cubicBezTo>
                <a:cubicBezTo>
                  <a:pt x="1698" y="526"/>
                  <a:pt x="1681" y="525"/>
                  <a:pt x="1681" y="525"/>
                </a:cubicBezTo>
                <a:cubicBezTo>
                  <a:pt x="1681" y="525"/>
                  <a:pt x="1692" y="529"/>
                  <a:pt x="1693" y="542"/>
                </a:cubicBezTo>
                <a:cubicBezTo>
                  <a:pt x="1691" y="543"/>
                  <a:pt x="1690" y="543"/>
                  <a:pt x="1688" y="544"/>
                </a:cubicBezTo>
                <a:cubicBezTo>
                  <a:pt x="1687" y="547"/>
                  <a:pt x="1687" y="548"/>
                  <a:pt x="1686" y="551"/>
                </a:cubicBezTo>
                <a:cubicBezTo>
                  <a:pt x="1683" y="551"/>
                  <a:pt x="1682" y="551"/>
                  <a:pt x="1679" y="552"/>
                </a:cubicBezTo>
                <a:cubicBezTo>
                  <a:pt x="1678" y="554"/>
                  <a:pt x="1677" y="556"/>
                  <a:pt x="1676" y="558"/>
                </a:cubicBezTo>
                <a:cubicBezTo>
                  <a:pt x="1681" y="563"/>
                  <a:pt x="1684" y="565"/>
                  <a:pt x="1689" y="569"/>
                </a:cubicBezTo>
                <a:cubicBezTo>
                  <a:pt x="1689" y="569"/>
                  <a:pt x="1696" y="583"/>
                  <a:pt x="1694" y="596"/>
                </a:cubicBezTo>
                <a:cubicBezTo>
                  <a:pt x="1692" y="609"/>
                  <a:pt x="1673" y="609"/>
                  <a:pt x="1673" y="609"/>
                </a:cubicBezTo>
                <a:cubicBezTo>
                  <a:pt x="1664" y="608"/>
                  <a:pt x="1660" y="608"/>
                  <a:pt x="1651" y="607"/>
                </a:cubicBezTo>
                <a:cubicBezTo>
                  <a:pt x="1651" y="611"/>
                  <a:pt x="1651" y="613"/>
                  <a:pt x="1651" y="617"/>
                </a:cubicBezTo>
                <a:cubicBezTo>
                  <a:pt x="1652" y="621"/>
                  <a:pt x="1653" y="624"/>
                  <a:pt x="1654" y="629"/>
                </a:cubicBezTo>
                <a:cubicBezTo>
                  <a:pt x="1654" y="634"/>
                  <a:pt x="1653" y="636"/>
                  <a:pt x="1653" y="641"/>
                </a:cubicBezTo>
                <a:cubicBezTo>
                  <a:pt x="1653" y="641"/>
                  <a:pt x="1656" y="653"/>
                  <a:pt x="1651" y="655"/>
                </a:cubicBezTo>
                <a:cubicBezTo>
                  <a:pt x="1646" y="657"/>
                  <a:pt x="1641" y="650"/>
                  <a:pt x="1641" y="650"/>
                </a:cubicBezTo>
                <a:cubicBezTo>
                  <a:pt x="1639" y="653"/>
                  <a:pt x="1638" y="654"/>
                  <a:pt x="1635" y="656"/>
                </a:cubicBezTo>
                <a:cubicBezTo>
                  <a:pt x="1633" y="653"/>
                  <a:pt x="1632" y="652"/>
                  <a:pt x="1629" y="648"/>
                </a:cubicBezTo>
                <a:cubicBezTo>
                  <a:pt x="1627" y="644"/>
                  <a:pt x="1626" y="643"/>
                  <a:pt x="1623" y="638"/>
                </a:cubicBezTo>
                <a:cubicBezTo>
                  <a:pt x="1627" y="638"/>
                  <a:pt x="1629" y="638"/>
                  <a:pt x="1633" y="638"/>
                </a:cubicBezTo>
                <a:cubicBezTo>
                  <a:pt x="1633" y="635"/>
                  <a:pt x="1633" y="633"/>
                  <a:pt x="1634" y="630"/>
                </a:cubicBezTo>
                <a:cubicBezTo>
                  <a:pt x="1628" y="625"/>
                  <a:pt x="1625" y="623"/>
                  <a:pt x="1619" y="618"/>
                </a:cubicBezTo>
                <a:cubicBezTo>
                  <a:pt x="1618" y="615"/>
                  <a:pt x="1618" y="613"/>
                  <a:pt x="1617" y="609"/>
                </a:cubicBezTo>
                <a:cubicBezTo>
                  <a:pt x="1617" y="609"/>
                  <a:pt x="1615" y="608"/>
                  <a:pt x="1621" y="598"/>
                </a:cubicBezTo>
                <a:cubicBezTo>
                  <a:pt x="1627" y="589"/>
                  <a:pt x="1610" y="583"/>
                  <a:pt x="1610" y="583"/>
                </a:cubicBezTo>
                <a:cubicBezTo>
                  <a:pt x="1610" y="583"/>
                  <a:pt x="1586" y="579"/>
                  <a:pt x="1579" y="570"/>
                </a:cubicBezTo>
                <a:cubicBezTo>
                  <a:pt x="1573" y="560"/>
                  <a:pt x="1561" y="562"/>
                  <a:pt x="1551" y="544"/>
                </a:cubicBezTo>
                <a:cubicBezTo>
                  <a:pt x="1540" y="525"/>
                  <a:pt x="1527" y="530"/>
                  <a:pt x="1527" y="530"/>
                </a:cubicBezTo>
                <a:cubicBezTo>
                  <a:pt x="1527" y="530"/>
                  <a:pt x="1524" y="522"/>
                  <a:pt x="1508" y="519"/>
                </a:cubicBezTo>
                <a:cubicBezTo>
                  <a:pt x="1492" y="515"/>
                  <a:pt x="1495" y="491"/>
                  <a:pt x="1495" y="491"/>
                </a:cubicBezTo>
                <a:cubicBezTo>
                  <a:pt x="1487" y="489"/>
                  <a:pt x="1484" y="487"/>
                  <a:pt x="1476" y="485"/>
                </a:cubicBezTo>
                <a:cubicBezTo>
                  <a:pt x="1476" y="485"/>
                  <a:pt x="1476" y="466"/>
                  <a:pt x="1489" y="459"/>
                </a:cubicBezTo>
                <a:cubicBezTo>
                  <a:pt x="1502" y="451"/>
                  <a:pt x="1528" y="436"/>
                  <a:pt x="1543" y="442"/>
                </a:cubicBezTo>
                <a:cubicBezTo>
                  <a:pt x="1545" y="438"/>
                  <a:pt x="1546" y="436"/>
                  <a:pt x="1548" y="433"/>
                </a:cubicBezTo>
                <a:cubicBezTo>
                  <a:pt x="1548" y="433"/>
                  <a:pt x="1551" y="436"/>
                  <a:pt x="1554" y="430"/>
                </a:cubicBezTo>
                <a:cubicBezTo>
                  <a:pt x="1554" y="430"/>
                  <a:pt x="1574" y="436"/>
                  <a:pt x="1580" y="432"/>
                </a:cubicBezTo>
                <a:cubicBezTo>
                  <a:pt x="1587" y="427"/>
                  <a:pt x="1598" y="429"/>
                  <a:pt x="1599" y="420"/>
                </a:cubicBezTo>
                <a:cubicBezTo>
                  <a:pt x="1599" y="420"/>
                  <a:pt x="1611" y="419"/>
                  <a:pt x="1614" y="413"/>
                </a:cubicBezTo>
                <a:cubicBezTo>
                  <a:pt x="1617" y="407"/>
                  <a:pt x="1606" y="409"/>
                  <a:pt x="1606" y="409"/>
                </a:cubicBezTo>
                <a:cubicBezTo>
                  <a:pt x="1606" y="409"/>
                  <a:pt x="1619" y="401"/>
                  <a:pt x="1622" y="414"/>
                </a:cubicBezTo>
                <a:cubicBezTo>
                  <a:pt x="1622" y="414"/>
                  <a:pt x="1625" y="418"/>
                  <a:pt x="1621" y="421"/>
                </a:cubicBezTo>
                <a:cubicBezTo>
                  <a:pt x="1618" y="424"/>
                  <a:pt x="1617" y="415"/>
                  <a:pt x="1610" y="421"/>
                </a:cubicBezTo>
                <a:cubicBezTo>
                  <a:pt x="1602" y="426"/>
                  <a:pt x="1601" y="435"/>
                  <a:pt x="1601" y="435"/>
                </a:cubicBezTo>
                <a:cubicBezTo>
                  <a:pt x="1601" y="435"/>
                  <a:pt x="1591" y="443"/>
                  <a:pt x="1588" y="443"/>
                </a:cubicBezTo>
                <a:cubicBezTo>
                  <a:pt x="1585" y="443"/>
                  <a:pt x="1591" y="454"/>
                  <a:pt x="1605" y="451"/>
                </a:cubicBezTo>
                <a:cubicBezTo>
                  <a:pt x="1605" y="451"/>
                  <a:pt x="1603" y="457"/>
                  <a:pt x="1607" y="461"/>
                </a:cubicBezTo>
                <a:cubicBezTo>
                  <a:pt x="1611" y="464"/>
                  <a:pt x="1626" y="458"/>
                  <a:pt x="1626" y="458"/>
                </a:cubicBezTo>
                <a:cubicBezTo>
                  <a:pt x="1626" y="458"/>
                  <a:pt x="1630" y="465"/>
                  <a:pt x="1632" y="456"/>
                </a:cubicBezTo>
                <a:cubicBezTo>
                  <a:pt x="1632" y="456"/>
                  <a:pt x="1638" y="454"/>
                  <a:pt x="1641" y="461"/>
                </a:cubicBezTo>
                <a:cubicBezTo>
                  <a:pt x="1645" y="467"/>
                  <a:pt x="1656" y="469"/>
                  <a:pt x="1656" y="469"/>
                </a:cubicBezTo>
                <a:cubicBezTo>
                  <a:pt x="1656" y="469"/>
                  <a:pt x="1657" y="479"/>
                  <a:pt x="1667" y="475"/>
                </a:cubicBezTo>
                <a:cubicBezTo>
                  <a:pt x="1672" y="473"/>
                  <a:pt x="1677" y="476"/>
                  <a:pt x="1677" y="476"/>
                </a:cubicBezTo>
                <a:cubicBezTo>
                  <a:pt x="1677" y="476"/>
                  <a:pt x="1673" y="461"/>
                  <a:pt x="1659" y="460"/>
                </a:cubicBezTo>
                <a:cubicBezTo>
                  <a:pt x="1659" y="460"/>
                  <a:pt x="1657" y="449"/>
                  <a:pt x="1651" y="447"/>
                </a:cubicBezTo>
                <a:cubicBezTo>
                  <a:pt x="1644" y="444"/>
                  <a:pt x="1641" y="438"/>
                  <a:pt x="1641" y="438"/>
                </a:cubicBezTo>
                <a:cubicBezTo>
                  <a:pt x="1641" y="438"/>
                  <a:pt x="1632" y="439"/>
                  <a:pt x="1628" y="423"/>
                </a:cubicBezTo>
                <a:cubicBezTo>
                  <a:pt x="1628" y="423"/>
                  <a:pt x="1637" y="438"/>
                  <a:pt x="1646" y="435"/>
                </a:cubicBezTo>
                <a:cubicBezTo>
                  <a:pt x="1646" y="435"/>
                  <a:pt x="1643" y="421"/>
                  <a:pt x="1637" y="417"/>
                </a:cubicBezTo>
                <a:cubicBezTo>
                  <a:pt x="1637" y="417"/>
                  <a:pt x="1645" y="420"/>
                  <a:pt x="1647" y="427"/>
                </a:cubicBezTo>
                <a:cubicBezTo>
                  <a:pt x="1648" y="425"/>
                  <a:pt x="1648" y="424"/>
                  <a:pt x="1650" y="421"/>
                </a:cubicBezTo>
                <a:cubicBezTo>
                  <a:pt x="1650" y="421"/>
                  <a:pt x="1663" y="427"/>
                  <a:pt x="1668" y="424"/>
                </a:cubicBezTo>
                <a:cubicBezTo>
                  <a:pt x="1668" y="424"/>
                  <a:pt x="1677" y="421"/>
                  <a:pt x="1670" y="411"/>
                </a:cubicBezTo>
                <a:cubicBezTo>
                  <a:pt x="1663" y="401"/>
                  <a:pt x="1660" y="392"/>
                  <a:pt x="1660" y="392"/>
                </a:cubicBezTo>
                <a:cubicBezTo>
                  <a:pt x="1660" y="392"/>
                  <a:pt x="1669" y="400"/>
                  <a:pt x="1677" y="397"/>
                </a:cubicBezTo>
                <a:cubicBezTo>
                  <a:pt x="1677" y="397"/>
                  <a:pt x="1678" y="386"/>
                  <a:pt x="1672" y="385"/>
                </a:cubicBezTo>
                <a:cubicBezTo>
                  <a:pt x="1668" y="384"/>
                  <a:pt x="1666" y="381"/>
                  <a:pt x="1665" y="379"/>
                </a:cubicBezTo>
                <a:cubicBezTo>
                  <a:pt x="1670" y="379"/>
                  <a:pt x="1673" y="380"/>
                  <a:pt x="1679" y="380"/>
                </a:cubicBezTo>
                <a:cubicBezTo>
                  <a:pt x="1682" y="383"/>
                  <a:pt x="1684" y="385"/>
                  <a:pt x="1687" y="388"/>
                </a:cubicBezTo>
                <a:cubicBezTo>
                  <a:pt x="1689" y="389"/>
                  <a:pt x="1690" y="390"/>
                  <a:pt x="1692" y="392"/>
                </a:cubicBezTo>
                <a:cubicBezTo>
                  <a:pt x="1698" y="391"/>
                  <a:pt x="1701" y="390"/>
                  <a:pt x="1707" y="390"/>
                </a:cubicBezTo>
                <a:cubicBezTo>
                  <a:pt x="1708" y="388"/>
                  <a:pt x="1709" y="387"/>
                  <a:pt x="1710" y="385"/>
                </a:cubicBezTo>
                <a:cubicBezTo>
                  <a:pt x="1714" y="388"/>
                  <a:pt x="1716" y="389"/>
                  <a:pt x="1720" y="392"/>
                </a:cubicBezTo>
                <a:cubicBezTo>
                  <a:pt x="1723" y="399"/>
                  <a:pt x="1725" y="402"/>
                  <a:pt x="1729" y="409"/>
                </a:cubicBezTo>
                <a:cubicBezTo>
                  <a:pt x="1734" y="412"/>
                  <a:pt x="1736" y="413"/>
                  <a:pt x="1742" y="416"/>
                </a:cubicBezTo>
                <a:cubicBezTo>
                  <a:pt x="1744" y="421"/>
                  <a:pt x="1745" y="423"/>
                  <a:pt x="1747" y="428"/>
                </a:cubicBezTo>
                <a:cubicBezTo>
                  <a:pt x="1750" y="430"/>
                  <a:pt x="1751" y="430"/>
                  <a:pt x="1753" y="432"/>
                </a:cubicBezTo>
                <a:cubicBezTo>
                  <a:pt x="1754" y="438"/>
                  <a:pt x="1754" y="441"/>
                  <a:pt x="1755" y="447"/>
                </a:cubicBezTo>
                <a:cubicBezTo>
                  <a:pt x="1760" y="446"/>
                  <a:pt x="1763" y="445"/>
                  <a:pt x="1767" y="444"/>
                </a:cubicBezTo>
                <a:cubicBezTo>
                  <a:pt x="1770" y="448"/>
                  <a:pt x="1771" y="449"/>
                  <a:pt x="1774" y="453"/>
                </a:cubicBezTo>
                <a:cubicBezTo>
                  <a:pt x="1774" y="457"/>
                  <a:pt x="1773" y="458"/>
                  <a:pt x="1773" y="462"/>
                </a:cubicBezTo>
                <a:cubicBezTo>
                  <a:pt x="1766" y="462"/>
                  <a:pt x="1762" y="462"/>
                  <a:pt x="1754" y="462"/>
                </a:cubicBezTo>
                <a:cubicBezTo>
                  <a:pt x="1752" y="465"/>
                  <a:pt x="1750" y="467"/>
                  <a:pt x="1747" y="471"/>
                </a:cubicBezTo>
                <a:cubicBezTo>
                  <a:pt x="1748" y="474"/>
                  <a:pt x="1749" y="476"/>
                  <a:pt x="1750" y="479"/>
                </a:cubicBezTo>
                <a:cubicBezTo>
                  <a:pt x="1741" y="474"/>
                  <a:pt x="1736" y="472"/>
                  <a:pt x="1727" y="467"/>
                </a:cubicBezTo>
                <a:cubicBezTo>
                  <a:pt x="1720" y="465"/>
                  <a:pt x="1716" y="464"/>
                  <a:pt x="1710" y="462"/>
                </a:cubicBezTo>
                <a:cubicBezTo>
                  <a:pt x="1706" y="463"/>
                  <a:pt x="1705" y="464"/>
                  <a:pt x="1701" y="465"/>
                </a:cubicBezTo>
                <a:cubicBezTo>
                  <a:pt x="1701" y="468"/>
                  <a:pt x="1701" y="469"/>
                  <a:pt x="1701" y="472"/>
                </a:cubicBezTo>
                <a:cubicBezTo>
                  <a:pt x="1705" y="475"/>
                  <a:pt x="1708" y="476"/>
                  <a:pt x="1713" y="479"/>
                </a:cubicBezTo>
                <a:cubicBezTo>
                  <a:pt x="1715" y="483"/>
                  <a:pt x="1715" y="484"/>
                  <a:pt x="1717" y="488"/>
                </a:cubicBezTo>
                <a:cubicBezTo>
                  <a:pt x="1722" y="488"/>
                  <a:pt x="1725" y="488"/>
                  <a:pt x="1730" y="489"/>
                </a:cubicBezTo>
                <a:cubicBezTo>
                  <a:pt x="1736" y="490"/>
                  <a:pt x="1739" y="491"/>
                  <a:pt x="1746" y="492"/>
                </a:cubicBezTo>
                <a:cubicBezTo>
                  <a:pt x="1750" y="497"/>
                  <a:pt x="1753" y="500"/>
                  <a:pt x="1758" y="505"/>
                </a:cubicBezTo>
                <a:cubicBezTo>
                  <a:pt x="1763" y="511"/>
                  <a:pt x="1765" y="513"/>
                  <a:pt x="1770" y="519"/>
                </a:cubicBezTo>
                <a:cubicBezTo>
                  <a:pt x="1771" y="521"/>
                  <a:pt x="1771" y="522"/>
                  <a:pt x="1772" y="524"/>
                </a:cubicBezTo>
                <a:cubicBezTo>
                  <a:pt x="1774" y="526"/>
                  <a:pt x="1774" y="526"/>
                  <a:pt x="1776" y="528"/>
                </a:cubicBezTo>
                <a:cubicBezTo>
                  <a:pt x="1777" y="531"/>
                  <a:pt x="1778" y="532"/>
                  <a:pt x="1779" y="535"/>
                </a:cubicBezTo>
                <a:cubicBezTo>
                  <a:pt x="1782" y="537"/>
                  <a:pt x="1783" y="539"/>
                  <a:pt x="1787" y="542"/>
                </a:cubicBezTo>
                <a:cubicBezTo>
                  <a:pt x="1790" y="540"/>
                  <a:pt x="1791" y="539"/>
                  <a:pt x="1795" y="538"/>
                </a:cubicBezTo>
                <a:cubicBezTo>
                  <a:pt x="1799" y="544"/>
                  <a:pt x="1801" y="547"/>
                  <a:pt x="1806" y="553"/>
                </a:cubicBezTo>
                <a:cubicBezTo>
                  <a:pt x="1812" y="557"/>
                  <a:pt x="1815" y="559"/>
                  <a:pt x="1821" y="563"/>
                </a:cubicBezTo>
                <a:cubicBezTo>
                  <a:pt x="1827" y="566"/>
                  <a:pt x="1830" y="568"/>
                  <a:pt x="1836" y="571"/>
                </a:cubicBezTo>
                <a:cubicBezTo>
                  <a:pt x="1833" y="566"/>
                  <a:pt x="1831" y="564"/>
                  <a:pt x="1828" y="560"/>
                </a:cubicBezTo>
                <a:cubicBezTo>
                  <a:pt x="1826" y="555"/>
                  <a:pt x="1824" y="553"/>
                  <a:pt x="1822" y="548"/>
                </a:cubicBezTo>
                <a:cubicBezTo>
                  <a:pt x="1817" y="543"/>
                  <a:pt x="1815" y="540"/>
                  <a:pt x="1810" y="536"/>
                </a:cubicBezTo>
                <a:cubicBezTo>
                  <a:pt x="1816" y="539"/>
                  <a:pt x="1819" y="540"/>
                  <a:pt x="1825" y="543"/>
                </a:cubicBezTo>
                <a:cubicBezTo>
                  <a:pt x="1826" y="548"/>
                  <a:pt x="1827" y="551"/>
                  <a:pt x="1828" y="556"/>
                </a:cubicBezTo>
                <a:cubicBezTo>
                  <a:pt x="1833" y="557"/>
                  <a:pt x="1836" y="558"/>
                  <a:pt x="1840" y="559"/>
                </a:cubicBezTo>
                <a:cubicBezTo>
                  <a:pt x="1842" y="563"/>
                  <a:pt x="1843" y="565"/>
                  <a:pt x="1844" y="568"/>
                </a:cubicBezTo>
                <a:cubicBezTo>
                  <a:pt x="1848" y="571"/>
                  <a:pt x="1850" y="572"/>
                  <a:pt x="1854" y="574"/>
                </a:cubicBezTo>
                <a:cubicBezTo>
                  <a:pt x="1852" y="570"/>
                  <a:pt x="1851" y="568"/>
                  <a:pt x="1849" y="564"/>
                </a:cubicBezTo>
                <a:cubicBezTo>
                  <a:pt x="1849" y="561"/>
                  <a:pt x="1849" y="560"/>
                  <a:pt x="1848" y="557"/>
                </a:cubicBezTo>
                <a:cubicBezTo>
                  <a:pt x="1852" y="556"/>
                  <a:pt x="1853" y="556"/>
                  <a:pt x="1856" y="556"/>
                </a:cubicBezTo>
                <a:cubicBezTo>
                  <a:pt x="1858" y="555"/>
                  <a:pt x="1859" y="554"/>
                  <a:pt x="1861" y="552"/>
                </a:cubicBezTo>
                <a:cubicBezTo>
                  <a:pt x="1858" y="551"/>
                  <a:pt x="1857" y="550"/>
                  <a:pt x="1854" y="549"/>
                </a:cubicBezTo>
                <a:cubicBezTo>
                  <a:pt x="1853" y="546"/>
                  <a:pt x="1852" y="545"/>
                  <a:pt x="1851" y="542"/>
                </a:cubicBezTo>
                <a:cubicBezTo>
                  <a:pt x="1850" y="541"/>
                  <a:pt x="1849" y="541"/>
                  <a:pt x="1847" y="540"/>
                </a:cubicBezTo>
                <a:cubicBezTo>
                  <a:pt x="1847" y="536"/>
                  <a:pt x="1847" y="535"/>
                  <a:pt x="1847" y="532"/>
                </a:cubicBezTo>
                <a:cubicBezTo>
                  <a:pt x="1842" y="529"/>
                  <a:pt x="1840" y="528"/>
                  <a:pt x="1836" y="526"/>
                </a:cubicBezTo>
                <a:cubicBezTo>
                  <a:pt x="1834" y="522"/>
                  <a:pt x="1832" y="520"/>
                  <a:pt x="1829" y="516"/>
                </a:cubicBezTo>
                <a:cubicBezTo>
                  <a:pt x="1828" y="512"/>
                  <a:pt x="1828" y="510"/>
                  <a:pt x="1827" y="506"/>
                </a:cubicBezTo>
                <a:cubicBezTo>
                  <a:pt x="1828" y="505"/>
                  <a:pt x="1828" y="504"/>
                  <a:pt x="1829" y="502"/>
                </a:cubicBezTo>
                <a:cubicBezTo>
                  <a:pt x="1833" y="504"/>
                  <a:pt x="1835" y="504"/>
                  <a:pt x="1838" y="506"/>
                </a:cubicBezTo>
                <a:cubicBezTo>
                  <a:pt x="1840" y="509"/>
                  <a:pt x="1841" y="510"/>
                  <a:pt x="1843" y="513"/>
                </a:cubicBezTo>
                <a:cubicBezTo>
                  <a:pt x="1845" y="516"/>
                  <a:pt x="1846" y="517"/>
                  <a:pt x="1848" y="519"/>
                </a:cubicBezTo>
                <a:cubicBezTo>
                  <a:pt x="1849" y="523"/>
                  <a:pt x="1850" y="525"/>
                  <a:pt x="1851" y="529"/>
                </a:cubicBezTo>
                <a:cubicBezTo>
                  <a:pt x="1853" y="531"/>
                  <a:pt x="1854" y="532"/>
                  <a:pt x="1856" y="533"/>
                </a:cubicBezTo>
                <a:cubicBezTo>
                  <a:pt x="1858" y="535"/>
                  <a:pt x="1859" y="535"/>
                  <a:pt x="1862" y="537"/>
                </a:cubicBezTo>
                <a:cubicBezTo>
                  <a:pt x="1863" y="538"/>
                  <a:pt x="1864" y="539"/>
                  <a:pt x="1866" y="541"/>
                </a:cubicBezTo>
                <a:cubicBezTo>
                  <a:pt x="1868" y="538"/>
                  <a:pt x="1869" y="537"/>
                  <a:pt x="1871" y="534"/>
                </a:cubicBezTo>
                <a:cubicBezTo>
                  <a:pt x="1874" y="536"/>
                  <a:pt x="1876" y="536"/>
                  <a:pt x="1879" y="538"/>
                </a:cubicBezTo>
                <a:cubicBezTo>
                  <a:pt x="1879" y="538"/>
                  <a:pt x="1883" y="537"/>
                  <a:pt x="1884" y="530"/>
                </a:cubicBezTo>
                <a:cubicBezTo>
                  <a:pt x="1884" y="530"/>
                  <a:pt x="1893" y="534"/>
                  <a:pt x="1893" y="529"/>
                </a:cubicBezTo>
                <a:cubicBezTo>
                  <a:pt x="1894" y="524"/>
                  <a:pt x="1881" y="512"/>
                  <a:pt x="1876" y="512"/>
                </a:cubicBezTo>
                <a:cubicBezTo>
                  <a:pt x="1876" y="512"/>
                  <a:pt x="1872" y="501"/>
                  <a:pt x="1867" y="504"/>
                </a:cubicBezTo>
                <a:cubicBezTo>
                  <a:pt x="1867" y="504"/>
                  <a:pt x="1867" y="498"/>
                  <a:pt x="1860" y="495"/>
                </a:cubicBezTo>
                <a:cubicBezTo>
                  <a:pt x="1852" y="491"/>
                  <a:pt x="1859" y="488"/>
                  <a:pt x="1843" y="480"/>
                </a:cubicBezTo>
                <a:cubicBezTo>
                  <a:pt x="1827" y="472"/>
                  <a:pt x="1830" y="462"/>
                  <a:pt x="1830" y="462"/>
                </a:cubicBezTo>
                <a:cubicBezTo>
                  <a:pt x="1834" y="463"/>
                  <a:pt x="1836" y="464"/>
                  <a:pt x="1839" y="465"/>
                </a:cubicBezTo>
                <a:cubicBezTo>
                  <a:pt x="1838" y="461"/>
                  <a:pt x="1838" y="460"/>
                  <a:pt x="1836" y="456"/>
                </a:cubicBezTo>
                <a:cubicBezTo>
                  <a:pt x="1836" y="453"/>
                  <a:pt x="1835" y="451"/>
                  <a:pt x="1834" y="448"/>
                </a:cubicBezTo>
                <a:cubicBezTo>
                  <a:pt x="1830" y="445"/>
                  <a:pt x="1828" y="443"/>
                  <a:pt x="1825" y="440"/>
                </a:cubicBezTo>
                <a:cubicBezTo>
                  <a:pt x="1824" y="437"/>
                  <a:pt x="1823" y="436"/>
                  <a:pt x="1822" y="433"/>
                </a:cubicBezTo>
                <a:cubicBezTo>
                  <a:pt x="1820" y="431"/>
                  <a:pt x="1819" y="430"/>
                  <a:pt x="1817" y="427"/>
                </a:cubicBezTo>
                <a:cubicBezTo>
                  <a:pt x="1811" y="425"/>
                  <a:pt x="1808" y="423"/>
                  <a:pt x="1803" y="420"/>
                </a:cubicBezTo>
                <a:cubicBezTo>
                  <a:pt x="1802" y="419"/>
                  <a:pt x="1802" y="417"/>
                  <a:pt x="1801" y="416"/>
                </a:cubicBezTo>
                <a:cubicBezTo>
                  <a:pt x="1801" y="416"/>
                  <a:pt x="1794" y="412"/>
                  <a:pt x="1792" y="406"/>
                </a:cubicBezTo>
                <a:cubicBezTo>
                  <a:pt x="1789" y="400"/>
                  <a:pt x="1774" y="393"/>
                  <a:pt x="1771" y="396"/>
                </a:cubicBezTo>
                <a:cubicBezTo>
                  <a:pt x="1769" y="392"/>
                  <a:pt x="1768" y="390"/>
                  <a:pt x="1766" y="385"/>
                </a:cubicBezTo>
                <a:cubicBezTo>
                  <a:pt x="1763" y="383"/>
                  <a:pt x="1761" y="382"/>
                  <a:pt x="1758" y="380"/>
                </a:cubicBezTo>
                <a:cubicBezTo>
                  <a:pt x="1757" y="376"/>
                  <a:pt x="1756" y="375"/>
                  <a:pt x="1754" y="371"/>
                </a:cubicBezTo>
                <a:cubicBezTo>
                  <a:pt x="1750" y="370"/>
                  <a:pt x="1749" y="369"/>
                  <a:pt x="1745" y="367"/>
                </a:cubicBezTo>
                <a:cubicBezTo>
                  <a:pt x="1743" y="365"/>
                  <a:pt x="1741" y="364"/>
                  <a:pt x="1739" y="361"/>
                </a:cubicBezTo>
                <a:cubicBezTo>
                  <a:pt x="1741" y="360"/>
                  <a:pt x="1742" y="360"/>
                  <a:pt x="1744" y="359"/>
                </a:cubicBezTo>
                <a:cubicBezTo>
                  <a:pt x="1740" y="355"/>
                  <a:pt x="1739" y="352"/>
                  <a:pt x="1735" y="348"/>
                </a:cubicBezTo>
                <a:cubicBezTo>
                  <a:pt x="1730" y="345"/>
                  <a:pt x="1727" y="344"/>
                  <a:pt x="1722" y="341"/>
                </a:cubicBezTo>
                <a:cubicBezTo>
                  <a:pt x="1717" y="339"/>
                  <a:pt x="1715" y="338"/>
                  <a:pt x="1710" y="336"/>
                </a:cubicBezTo>
                <a:cubicBezTo>
                  <a:pt x="1704" y="332"/>
                  <a:pt x="1701" y="331"/>
                  <a:pt x="1695" y="328"/>
                </a:cubicBezTo>
                <a:cubicBezTo>
                  <a:pt x="1695" y="329"/>
                  <a:pt x="1695" y="330"/>
                  <a:pt x="1694" y="332"/>
                </a:cubicBezTo>
                <a:cubicBezTo>
                  <a:pt x="1697" y="336"/>
                  <a:pt x="1699" y="339"/>
                  <a:pt x="1702" y="343"/>
                </a:cubicBezTo>
                <a:cubicBezTo>
                  <a:pt x="1706" y="346"/>
                  <a:pt x="1708" y="347"/>
                  <a:pt x="1711" y="349"/>
                </a:cubicBezTo>
                <a:cubicBezTo>
                  <a:pt x="1716" y="351"/>
                  <a:pt x="1718" y="353"/>
                  <a:pt x="1722" y="354"/>
                </a:cubicBezTo>
                <a:cubicBezTo>
                  <a:pt x="1718" y="354"/>
                  <a:pt x="1716" y="354"/>
                  <a:pt x="1712" y="354"/>
                </a:cubicBezTo>
                <a:cubicBezTo>
                  <a:pt x="1707" y="351"/>
                  <a:pt x="1705" y="350"/>
                  <a:pt x="1700" y="347"/>
                </a:cubicBezTo>
                <a:cubicBezTo>
                  <a:pt x="1700" y="347"/>
                  <a:pt x="1697" y="353"/>
                  <a:pt x="1688" y="349"/>
                </a:cubicBezTo>
                <a:cubicBezTo>
                  <a:pt x="1688" y="349"/>
                  <a:pt x="1697" y="350"/>
                  <a:pt x="1696" y="340"/>
                </a:cubicBezTo>
                <a:cubicBezTo>
                  <a:pt x="1694" y="334"/>
                  <a:pt x="1693" y="331"/>
                  <a:pt x="1691" y="326"/>
                </a:cubicBezTo>
                <a:cubicBezTo>
                  <a:pt x="1684" y="323"/>
                  <a:pt x="1680" y="321"/>
                  <a:pt x="1674" y="319"/>
                </a:cubicBezTo>
                <a:cubicBezTo>
                  <a:pt x="1668" y="318"/>
                  <a:pt x="1665" y="318"/>
                  <a:pt x="1660" y="317"/>
                </a:cubicBezTo>
                <a:cubicBezTo>
                  <a:pt x="1655" y="316"/>
                  <a:pt x="1652" y="316"/>
                  <a:pt x="1648" y="315"/>
                </a:cubicBezTo>
                <a:cubicBezTo>
                  <a:pt x="1644" y="316"/>
                  <a:pt x="1643" y="317"/>
                  <a:pt x="1639" y="317"/>
                </a:cubicBezTo>
                <a:cubicBezTo>
                  <a:pt x="1638" y="321"/>
                  <a:pt x="1638" y="322"/>
                  <a:pt x="1637" y="325"/>
                </a:cubicBezTo>
                <a:cubicBezTo>
                  <a:pt x="1641" y="328"/>
                  <a:pt x="1642" y="329"/>
                  <a:pt x="1646" y="331"/>
                </a:cubicBezTo>
                <a:cubicBezTo>
                  <a:pt x="1641" y="330"/>
                  <a:pt x="1638" y="329"/>
                  <a:pt x="1633" y="328"/>
                </a:cubicBezTo>
                <a:cubicBezTo>
                  <a:pt x="1633" y="328"/>
                  <a:pt x="1634" y="336"/>
                  <a:pt x="1641" y="338"/>
                </a:cubicBezTo>
                <a:cubicBezTo>
                  <a:pt x="1641" y="338"/>
                  <a:pt x="1625" y="335"/>
                  <a:pt x="1628" y="324"/>
                </a:cubicBezTo>
                <a:cubicBezTo>
                  <a:pt x="1630" y="313"/>
                  <a:pt x="1627" y="313"/>
                  <a:pt x="1627" y="313"/>
                </a:cubicBezTo>
                <a:cubicBezTo>
                  <a:pt x="1627" y="313"/>
                  <a:pt x="1640" y="307"/>
                  <a:pt x="1651" y="309"/>
                </a:cubicBezTo>
                <a:cubicBezTo>
                  <a:pt x="1651" y="309"/>
                  <a:pt x="1637" y="300"/>
                  <a:pt x="1625" y="300"/>
                </a:cubicBezTo>
                <a:cubicBezTo>
                  <a:pt x="1614" y="301"/>
                  <a:pt x="1604" y="297"/>
                  <a:pt x="1593" y="305"/>
                </a:cubicBezTo>
                <a:cubicBezTo>
                  <a:pt x="1582" y="312"/>
                  <a:pt x="1585" y="323"/>
                  <a:pt x="1585" y="323"/>
                </a:cubicBezTo>
                <a:cubicBezTo>
                  <a:pt x="1594" y="327"/>
                  <a:pt x="1598" y="329"/>
                  <a:pt x="1607" y="334"/>
                </a:cubicBezTo>
                <a:cubicBezTo>
                  <a:pt x="1599" y="332"/>
                  <a:pt x="1595" y="332"/>
                  <a:pt x="1587" y="330"/>
                </a:cubicBezTo>
                <a:cubicBezTo>
                  <a:pt x="1587" y="330"/>
                  <a:pt x="1590" y="345"/>
                  <a:pt x="1607" y="345"/>
                </a:cubicBezTo>
                <a:cubicBezTo>
                  <a:pt x="1607" y="345"/>
                  <a:pt x="1607" y="353"/>
                  <a:pt x="1615" y="355"/>
                </a:cubicBezTo>
                <a:cubicBezTo>
                  <a:pt x="1623" y="358"/>
                  <a:pt x="1624" y="356"/>
                  <a:pt x="1630" y="367"/>
                </a:cubicBezTo>
                <a:cubicBezTo>
                  <a:pt x="1630" y="367"/>
                  <a:pt x="1621" y="388"/>
                  <a:pt x="1615" y="387"/>
                </a:cubicBezTo>
                <a:cubicBezTo>
                  <a:pt x="1615" y="387"/>
                  <a:pt x="1614" y="378"/>
                  <a:pt x="1609" y="378"/>
                </a:cubicBezTo>
                <a:cubicBezTo>
                  <a:pt x="1603" y="377"/>
                  <a:pt x="1605" y="391"/>
                  <a:pt x="1610" y="390"/>
                </a:cubicBezTo>
                <a:cubicBezTo>
                  <a:pt x="1610" y="390"/>
                  <a:pt x="1596" y="393"/>
                  <a:pt x="1592" y="381"/>
                </a:cubicBezTo>
                <a:cubicBezTo>
                  <a:pt x="1589" y="368"/>
                  <a:pt x="1604" y="381"/>
                  <a:pt x="1599" y="366"/>
                </a:cubicBezTo>
                <a:cubicBezTo>
                  <a:pt x="1599" y="366"/>
                  <a:pt x="1591" y="362"/>
                  <a:pt x="1587" y="355"/>
                </a:cubicBezTo>
                <a:cubicBezTo>
                  <a:pt x="1584" y="348"/>
                  <a:pt x="1573" y="354"/>
                  <a:pt x="1571" y="365"/>
                </a:cubicBezTo>
                <a:cubicBezTo>
                  <a:pt x="1571" y="365"/>
                  <a:pt x="1563" y="362"/>
                  <a:pt x="1571" y="353"/>
                </a:cubicBezTo>
                <a:cubicBezTo>
                  <a:pt x="1578" y="345"/>
                  <a:pt x="1565" y="344"/>
                  <a:pt x="1565" y="344"/>
                </a:cubicBezTo>
                <a:cubicBezTo>
                  <a:pt x="1563" y="342"/>
                  <a:pt x="1561" y="341"/>
                  <a:pt x="1558" y="339"/>
                </a:cubicBezTo>
                <a:cubicBezTo>
                  <a:pt x="1558" y="339"/>
                  <a:pt x="1552" y="341"/>
                  <a:pt x="1550" y="336"/>
                </a:cubicBezTo>
                <a:cubicBezTo>
                  <a:pt x="1548" y="332"/>
                  <a:pt x="1559" y="329"/>
                  <a:pt x="1559" y="329"/>
                </a:cubicBezTo>
                <a:cubicBezTo>
                  <a:pt x="1554" y="325"/>
                  <a:pt x="1552" y="322"/>
                  <a:pt x="1547" y="318"/>
                </a:cubicBezTo>
                <a:cubicBezTo>
                  <a:pt x="1547" y="318"/>
                  <a:pt x="1548" y="310"/>
                  <a:pt x="1537" y="301"/>
                </a:cubicBezTo>
                <a:cubicBezTo>
                  <a:pt x="1537" y="301"/>
                  <a:pt x="1546" y="300"/>
                  <a:pt x="1548" y="294"/>
                </a:cubicBezTo>
                <a:cubicBezTo>
                  <a:pt x="1550" y="289"/>
                  <a:pt x="1553" y="289"/>
                  <a:pt x="1554" y="295"/>
                </a:cubicBezTo>
                <a:cubicBezTo>
                  <a:pt x="1560" y="296"/>
                  <a:pt x="1563" y="296"/>
                  <a:pt x="1568" y="296"/>
                </a:cubicBezTo>
                <a:cubicBezTo>
                  <a:pt x="1568" y="296"/>
                  <a:pt x="1587" y="285"/>
                  <a:pt x="1594" y="287"/>
                </a:cubicBezTo>
                <a:cubicBezTo>
                  <a:pt x="1594" y="287"/>
                  <a:pt x="1595" y="282"/>
                  <a:pt x="1584" y="284"/>
                </a:cubicBezTo>
                <a:cubicBezTo>
                  <a:pt x="1573" y="285"/>
                  <a:pt x="1567" y="276"/>
                  <a:pt x="1567" y="276"/>
                </a:cubicBezTo>
                <a:cubicBezTo>
                  <a:pt x="1567" y="276"/>
                  <a:pt x="1537" y="265"/>
                  <a:pt x="1531" y="267"/>
                </a:cubicBezTo>
                <a:cubicBezTo>
                  <a:pt x="1524" y="268"/>
                  <a:pt x="1518" y="277"/>
                  <a:pt x="1518" y="277"/>
                </a:cubicBezTo>
                <a:cubicBezTo>
                  <a:pt x="1521" y="281"/>
                  <a:pt x="1522" y="283"/>
                  <a:pt x="1524" y="286"/>
                </a:cubicBezTo>
                <a:cubicBezTo>
                  <a:pt x="1523" y="289"/>
                  <a:pt x="1523" y="291"/>
                  <a:pt x="1522" y="294"/>
                </a:cubicBezTo>
                <a:cubicBezTo>
                  <a:pt x="1518" y="295"/>
                  <a:pt x="1515" y="296"/>
                  <a:pt x="1510" y="297"/>
                </a:cubicBezTo>
                <a:cubicBezTo>
                  <a:pt x="1509" y="295"/>
                  <a:pt x="1509" y="293"/>
                  <a:pt x="1508" y="291"/>
                </a:cubicBezTo>
                <a:cubicBezTo>
                  <a:pt x="1509" y="288"/>
                  <a:pt x="1510" y="287"/>
                  <a:pt x="1511" y="284"/>
                </a:cubicBezTo>
                <a:cubicBezTo>
                  <a:pt x="1511" y="278"/>
                  <a:pt x="1511" y="275"/>
                  <a:pt x="1511" y="270"/>
                </a:cubicBezTo>
                <a:cubicBezTo>
                  <a:pt x="1506" y="266"/>
                  <a:pt x="1504" y="264"/>
                  <a:pt x="1500" y="260"/>
                </a:cubicBezTo>
                <a:cubicBezTo>
                  <a:pt x="1499" y="259"/>
                  <a:pt x="1498" y="258"/>
                  <a:pt x="1497" y="257"/>
                </a:cubicBezTo>
                <a:cubicBezTo>
                  <a:pt x="1490" y="256"/>
                  <a:pt x="1486" y="256"/>
                  <a:pt x="1479" y="255"/>
                </a:cubicBezTo>
                <a:cubicBezTo>
                  <a:pt x="1473" y="253"/>
                  <a:pt x="1471" y="252"/>
                  <a:pt x="1466" y="251"/>
                </a:cubicBezTo>
                <a:cubicBezTo>
                  <a:pt x="1461" y="252"/>
                  <a:pt x="1458" y="253"/>
                  <a:pt x="1453" y="254"/>
                </a:cubicBezTo>
                <a:cubicBezTo>
                  <a:pt x="1457" y="256"/>
                  <a:pt x="1459" y="258"/>
                  <a:pt x="1462" y="260"/>
                </a:cubicBezTo>
                <a:cubicBezTo>
                  <a:pt x="1462" y="262"/>
                  <a:pt x="1462" y="263"/>
                  <a:pt x="1462" y="266"/>
                </a:cubicBezTo>
                <a:cubicBezTo>
                  <a:pt x="1457" y="263"/>
                  <a:pt x="1454" y="261"/>
                  <a:pt x="1449" y="259"/>
                </a:cubicBezTo>
                <a:cubicBezTo>
                  <a:pt x="1445" y="259"/>
                  <a:pt x="1443" y="259"/>
                  <a:pt x="1439" y="259"/>
                </a:cubicBezTo>
                <a:cubicBezTo>
                  <a:pt x="1437" y="260"/>
                  <a:pt x="1436" y="260"/>
                  <a:pt x="1434" y="261"/>
                </a:cubicBezTo>
                <a:cubicBezTo>
                  <a:pt x="1440" y="265"/>
                  <a:pt x="1443" y="267"/>
                  <a:pt x="1449" y="272"/>
                </a:cubicBezTo>
                <a:cubicBezTo>
                  <a:pt x="1454" y="275"/>
                  <a:pt x="1457" y="276"/>
                  <a:pt x="1462" y="279"/>
                </a:cubicBezTo>
                <a:cubicBezTo>
                  <a:pt x="1465" y="283"/>
                  <a:pt x="1466" y="286"/>
                  <a:pt x="1469" y="290"/>
                </a:cubicBezTo>
                <a:cubicBezTo>
                  <a:pt x="1474" y="292"/>
                  <a:pt x="1477" y="293"/>
                  <a:pt x="1483" y="296"/>
                </a:cubicBezTo>
                <a:cubicBezTo>
                  <a:pt x="1488" y="295"/>
                  <a:pt x="1490" y="295"/>
                  <a:pt x="1495" y="294"/>
                </a:cubicBezTo>
                <a:cubicBezTo>
                  <a:pt x="1498" y="297"/>
                  <a:pt x="1500" y="297"/>
                  <a:pt x="1503" y="300"/>
                </a:cubicBezTo>
                <a:cubicBezTo>
                  <a:pt x="1502" y="304"/>
                  <a:pt x="1501" y="305"/>
                  <a:pt x="1500" y="310"/>
                </a:cubicBezTo>
                <a:cubicBezTo>
                  <a:pt x="1500" y="310"/>
                  <a:pt x="1505" y="315"/>
                  <a:pt x="1501" y="324"/>
                </a:cubicBezTo>
                <a:cubicBezTo>
                  <a:pt x="1496" y="332"/>
                  <a:pt x="1491" y="317"/>
                  <a:pt x="1491" y="317"/>
                </a:cubicBezTo>
                <a:cubicBezTo>
                  <a:pt x="1491" y="317"/>
                  <a:pt x="1485" y="311"/>
                  <a:pt x="1477" y="316"/>
                </a:cubicBezTo>
                <a:cubicBezTo>
                  <a:pt x="1468" y="321"/>
                  <a:pt x="1467" y="324"/>
                  <a:pt x="1467" y="324"/>
                </a:cubicBezTo>
                <a:cubicBezTo>
                  <a:pt x="1470" y="327"/>
                  <a:pt x="1472" y="329"/>
                  <a:pt x="1475" y="332"/>
                </a:cubicBezTo>
                <a:cubicBezTo>
                  <a:pt x="1475" y="332"/>
                  <a:pt x="1467" y="332"/>
                  <a:pt x="1464" y="335"/>
                </a:cubicBezTo>
                <a:cubicBezTo>
                  <a:pt x="1460" y="337"/>
                  <a:pt x="1450" y="338"/>
                  <a:pt x="1432" y="334"/>
                </a:cubicBezTo>
                <a:cubicBezTo>
                  <a:pt x="1414" y="330"/>
                  <a:pt x="1394" y="314"/>
                  <a:pt x="1394" y="314"/>
                </a:cubicBezTo>
                <a:cubicBezTo>
                  <a:pt x="1383" y="304"/>
                  <a:pt x="1373" y="299"/>
                  <a:pt x="1364" y="304"/>
                </a:cubicBezTo>
                <a:cubicBezTo>
                  <a:pt x="1355" y="308"/>
                  <a:pt x="1351" y="301"/>
                  <a:pt x="1344" y="307"/>
                </a:cubicBezTo>
                <a:cubicBezTo>
                  <a:pt x="1337" y="312"/>
                  <a:pt x="1357" y="314"/>
                  <a:pt x="1350" y="334"/>
                </a:cubicBezTo>
                <a:cubicBezTo>
                  <a:pt x="1350" y="334"/>
                  <a:pt x="1352" y="318"/>
                  <a:pt x="1339" y="317"/>
                </a:cubicBezTo>
                <a:cubicBezTo>
                  <a:pt x="1339" y="317"/>
                  <a:pt x="1333" y="311"/>
                  <a:pt x="1326" y="312"/>
                </a:cubicBezTo>
                <a:cubicBezTo>
                  <a:pt x="1326" y="312"/>
                  <a:pt x="1327" y="307"/>
                  <a:pt x="1321" y="305"/>
                </a:cubicBezTo>
                <a:cubicBezTo>
                  <a:pt x="1315" y="305"/>
                  <a:pt x="1305" y="313"/>
                  <a:pt x="1296" y="310"/>
                </a:cubicBezTo>
                <a:cubicBezTo>
                  <a:pt x="1272" y="303"/>
                  <a:pt x="1259" y="298"/>
                  <a:pt x="1259" y="298"/>
                </a:cubicBezTo>
                <a:cubicBezTo>
                  <a:pt x="1268" y="297"/>
                  <a:pt x="1272" y="297"/>
                  <a:pt x="1281" y="296"/>
                </a:cubicBezTo>
                <a:cubicBezTo>
                  <a:pt x="1281" y="296"/>
                  <a:pt x="1276" y="285"/>
                  <a:pt x="1262" y="283"/>
                </a:cubicBezTo>
                <a:cubicBezTo>
                  <a:pt x="1249" y="281"/>
                  <a:pt x="1227" y="277"/>
                  <a:pt x="1227" y="277"/>
                </a:cubicBezTo>
                <a:cubicBezTo>
                  <a:pt x="1227" y="277"/>
                  <a:pt x="1229" y="273"/>
                  <a:pt x="1214" y="272"/>
                </a:cubicBezTo>
                <a:cubicBezTo>
                  <a:pt x="1210" y="270"/>
                  <a:pt x="1208" y="269"/>
                  <a:pt x="1205" y="267"/>
                </a:cubicBezTo>
                <a:cubicBezTo>
                  <a:pt x="1200" y="265"/>
                  <a:pt x="1197" y="265"/>
                  <a:pt x="1192" y="263"/>
                </a:cubicBezTo>
                <a:cubicBezTo>
                  <a:pt x="1192" y="263"/>
                  <a:pt x="1176" y="259"/>
                  <a:pt x="1171" y="267"/>
                </a:cubicBezTo>
                <a:cubicBezTo>
                  <a:pt x="1167" y="266"/>
                  <a:pt x="1166" y="266"/>
                  <a:pt x="1162" y="265"/>
                </a:cubicBezTo>
                <a:cubicBezTo>
                  <a:pt x="1163" y="261"/>
                  <a:pt x="1164" y="259"/>
                  <a:pt x="1165" y="256"/>
                </a:cubicBezTo>
                <a:cubicBezTo>
                  <a:pt x="1162" y="255"/>
                  <a:pt x="1161" y="255"/>
                  <a:pt x="1158" y="254"/>
                </a:cubicBezTo>
                <a:cubicBezTo>
                  <a:pt x="1155" y="255"/>
                  <a:pt x="1154" y="256"/>
                  <a:pt x="1152" y="256"/>
                </a:cubicBezTo>
                <a:cubicBezTo>
                  <a:pt x="1152" y="256"/>
                  <a:pt x="1148" y="264"/>
                  <a:pt x="1143" y="263"/>
                </a:cubicBezTo>
                <a:cubicBezTo>
                  <a:pt x="1138" y="263"/>
                  <a:pt x="1130" y="248"/>
                  <a:pt x="1130" y="248"/>
                </a:cubicBezTo>
                <a:cubicBezTo>
                  <a:pt x="1130" y="248"/>
                  <a:pt x="1122" y="245"/>
                  <a:pt x="1116" y="249"/>
                </a:cubicBezTo>
                <a:cubicBezTo>
                  <a:pt x="1111" y="254"/>
                  <a:pt x="1105" y="254"/>
                  <a:pt x="1105" y="254"/>
                </a:cubicBezTo>
                <a:cubicBezTo>
                  <a:pt x="1105" y="253"/>
                  <a:pt x="1105" y="251"/>
                  <a:pt x="1104" y="249"/>
                </a:cubicBezTo>
                <a:cubicBezTo>
                  <a:pt x="1098" y="250"/>
                  <a:pt x="1094" y="250"/>
                  <a:pt x="1087" y="250"/>
                </a:cubicBezTo>
                <a:cubicBezTo>
                  <a:pt x="1084" y="250"/>
                  <a:pt x="1082" y="251"/>
                  <a:pt x="1078" y="251"/>
                </a:cubicBezTo>
                <a:cubicBezTo>
                  <a:pt x="1073" y="253"/>
                  <a:pt x="1070" y="253"/>
                  <a:pt x="1065" y="255"/>
                </a:cubicBezTo>
                <a:cubicBezTo>
                  <a:pt x="1061" y="256"/>
                  <a:pt x="1058" y="256"/>
                  <a:pt x="1054" y="256"/>
                </a:cubicBezTo>
                <a:cubicBezTo>
                  <a:pt x="1054" y="256"/>
                  <a:pt x="1050" y="254"/>
                  <a:pt x="1045" y="254"/>
                </a:cubicBezTo>
                <a:cubicBezTo>
                  <a:pt x="1039" y="254"/>
                  <a:pt x="1027" y="257"/>
                  <a:pt x="1019" y="257"/>
                </a:cubicBezTo>
                <a:cubicBezTo>
                  <a:pt x="1010" y="257"/>
                  <a:pt x="997" y="266"/>
                  <a:pt x="997" y="266"/>
                </a:cubicBezTo>
                <a:cubicBezTo>
                  <a:pt x="995" y="263"/>
                  <a:pt x="993" y="262"/>
                  <a:pt x="991" y="259"/>
                </a:cubicBezTo>
                <a:cubicBezTo>
                  <a:pt x="989" y="258"/>
                  <a:pt x="988" y="258"/>
                  <a:pt x="985" y="257"/>
                </a:cubicBezTo>
                <a:cubicBezTo>
                  <a:pt x="978" y="257"/>
                  <a:pt x="975" y="257"/>
                  <a:pt x="969" y="257"/>
                </a:cubicBezTo>
                <a:cubicBezTo>
                  <a:pt x="969" y="257"/>
                  <a:pt x="959" y="257"/>
                  <a:pt x="953" y="255"/>
                </a:cubicBezTo>
                <a:cubicBezTo>
                  <a:pt x="946" y="253"/>
                  <a:pt x="941" y="254"/>
                  <a:pt x="931" y="255"/>
                </a:cubicBezTo>
                <a:cubicBezTo>
                  <a:pt x="921" y="256"/>
                  <a:pt x="909" y="254"/>
                  <a:pt x="909" y="254"/>
                </a:cubicBezTo>
                <a:cubicBezTo>
                  <a:pt x="909" y="254"/>
                  <a:pt x="902" y="255"/>
                  <a:pt x="897" y="252"/>
                </a:cubicBezTo>
                <a:cubicBezTo>
                  <a:pt x="892" y="248"/>
                  <a:pt x="848" y="258"/>
                  <a:pt x="848" y="258"/>
                </a:cubicBezTo>
                <a:cubicBezTo>
                  <a:pt x="848" y="256"/>
                  <a:pt x="847" y="256"/>
                  <a:pt x="847" y="254"/>
                </a:cubicBezTo>
                <a:cubicBezTo>
                  <a:pt x="837" y="255"/>
                  <a:pt x="832" y="256"/>
                  <a:pt x="823" y="257"/>
                </a:cubicBezTo>
                <a:cubicBezTo>
                  <a:pt x="822" y="256"/>
                  <a:pt x="821" y="255"/>
                  <a:pt x="820" y="254"/>
                </a:cubicBezTo>
                <a:cubicBezTo>
                  <a:pt x="813" y="255"/>
                  <a:pt x="809" y="255"/>
                  <a:pt x="801" y="256"/>
                </a:cubicBezTo>
                <a:cubicBezTo>
                  <a:pt x="797" y="258"/>
                  <a:pt x="795" y="259"/>
                  <a:pt x="790" y="261"/>
                </a:cubicBezTo>
                <a:cubicBezTo>
                  <a:pt x="784" y="262"/>
                  <a:pt x="781" y="262"/>
                  <a:pt x="774" y="263"/>
                </a:cubicBezTo>
                <a:cubicBezTo>
                  <a:pt x="768" y="265"/>
                  <a:pt x="765" y="266"/>
                  <a:pt x="759" y="268"/>
                </a:cubicBezTo>
                <a:cubicBezTo>
                  <a:pt x="756" y="270"/>
                  <a:pt x="754" y="271"/>
                  <a:pt x="751" y="273"/>
                </a:cubicBezTo>
                <a:cubicBezTo>
                  <a:pt x="750" y="273"/>
                  <a:pt x="748" y="273"/>
                  <a:pt x="747" y="273"/>
                </a:cubicBezTo>
                <a:cubicBezTo>
                  <a:pt x="984" y="153"/>
                  <a:pt x="1265" y="116"/>
                  <a:pt x="1541" y="188"/>
                </a:cubicBezTo>
                <a:cubicBezTo>
                  <a:pt x="1542" y="189"/>
                  <a:pt x="1542" y="189"/>
                  <a:pt x="1542" y="189"/>
                </a:cubicBezTo>
                <a:cubicBezTo>
                  <a:pt x="1545" y="190"/>
                  <a:pt x="1545" y="191"/>
                  <a:pt x="1548" y="192"/>
                </a:cubicBezTo>
                <a:cubicBezTo>
                  <a:pt x="1548" y="194"/>
                  <a:pt x="1548" y="194"/>
                  <a:pt x="1548" y="195"/>
                </a:cubicBezTo>
                <a:cubicBezTo>
                  <a:pt x="1551" y="197"/>
                  <a:pt x="1553" y="197"/>
                  <a:pt x="1557" y="199"/>
                </a:cubicBezTo>
                <a:cubicBezTo>
                  <a:pt x="1558" y="202"/>
                  <a:pt x="1559" y="203"/>
                  <a:pt x="1560" y="206"/>
                </a:cubicBezTo>
                <a:cubicBezTo>
                  <a:pt x="1560" y="206"/>
                  <a:pt x="1564" y="203"/>
                  <a:pt x="1566" y="208"/>
                </a:cubicBezTo>
                <a:cubicBezTo>
                  <a:pt x="1569" y="213"/>
                  <a:pt x="1575" y="217"/>
                  <a:pt x="1575" y="217"/>
                </a:cubicBezTo>
                <a:cubicBezTo>
                  <a:pt x="1578" y="221"/>
                  <a:pt x="1580" y="222"/>
                  <a:pt x="1583" y="225"/>
                </a:cubicBezTo>
                <a:cubicBezTo>
                  <a:pt x="1589" y="226"/>
                  <a:pt x="1592" y="227"/>
                  <a:pt x="1597" y="228"/>
                </a:cubicBezTo>
                <a:cubicBezTo>
                  <a:pt x="1603" y="230"/>
                  <a:pt x="1606" y="231"/>
                  <a:pt x="1611" y="233"/>
                </a:cubicBezTo>
                <a:cubicBezTo>
                  <a:pt x="1615" y="234"/>
                  <a:pt x="1618" y="235"/>
                  <a:pt x="1622" y="236"/>
                </a:cubicBezTo>
                <a:cubicBezTo>
                  <a:pt x="1624" y="236"/>
                  <a:pt x="1626" y="236"/>
                  <a:pt x="1628" y="235"/>
                </a:cubicBezTo>
                <a:cubicBezTo>
                  <a:pt x="1628" y="235"/>
                  <a:pt x="1633" y="230"/>
                  <a:pt x="1639" y="232"/>
                </a:cubicBezTo>
                <a:cubicBezTo>
                  <a:pt x="1639" y="232"/>
                  <a:pt x="1632" y="232"/>
                  <a:pt x="1633" y="240"/>
                </a:cubicBezTo>
                <a:cubicBezTo>
                  <a:pt x="1637" y="241"/>
                  <a:pt x="1639" y="242"/>
                  <a:pt x="1642" y="244"/>
                </a:cubicBezTo>
                <a:cubicBezTo>
                  <a:pt x="1646" y="246"/>
                  <a:pt x="1649" y="247"/>
                  <a:pt x="1653" y="249"/>
                </a:cubicBezTo>
                <a:cubicBezTo>
                  <a:pt x="1655" y="254"/>
                  <a:pt x="1656" y="256"/>
                  <a:pt x="1658" y="260"/>
                </a:cubicBezTo>
                <a:cubicBezTo>
                  <a:pt x="1655" y="257"/>
                  <a:pt x="1654" y="255"/>
                  <a:pt x="1651" y="252"/>
                </a:cubicBezTo>
                <a:cubicBezTo>
                  <a:pt x="1648" y="250"/>
                  <a:pt x="1647" y="249"/>
                  <a:pt x="1644" y="247"/>
                </a:cubicBezTo>
                <a:cubicBezTo>
                  <a:pt x="1639" y="245"/>
                  <a:pt x="1637" y="244"/>
                  <a:pt x="1632" y="243"/>
                </a:cubicBezTo>
                <a:cubicBezTo>
                  <a:pt x="1629" y="243"/>
                  <a:pt x="1628" y="243"/>
                  <a:pt x="1625" y="243"/>
                </a:cubicBezTo>
                <a:cubicBezTo>
                  <a:pt x="1626" y="244"/>
                  <a:pt x="1627" y="245"/>
                  <a:pt x="1628" y="246"/>
                </a:cubicBezTo>
                <a:cubicBezTo>
                  <a:pt x="1629" y="247"/>
                  <a:pt x="1629" y="248"/>
                  <a:pt x="1629" y="249"/>
                </a:cubicBezTo>
                <a:cubicBezTo>
                  <a:pt x="1630" y="251"/>
                  <a:pt x="1631" y="252"/>
                  <a:pt x="1632" y="253"/>
                </a:cubicBezTo>
                <a:cubicBezTo>
                  <a:pt x="1628" y="252"/>
                  <a:pt x="1626" y="251"/>
                  <a:pt x="1621" y="249"/>
                </a:cubicBezTo>
                <a:cubicBezTo>
                  <a:pt x="1621" y="249"/>
                  <a:pt x="1613" y="250"/>
                  <a:pt x="1609" y="248"/>
                </a:cubicBezTo>
                <a:cubicBezTo>
                  <a:pt x="1605" y="245"/>
                  <a:pt x="1604" y="252"/>
                  <a:pt x="1604" y="252"/>
                </a:cubicBezTo>
                <a:cubicBezTo>
                  <a:pt x="1604" y="252"/>
                  <a:pt x="1601" y="245"/>
                  <a:pt x="1597" y="247"/>
                </a:cubicBezTo>
                <a:cubicBezTo>
                  <a:pt x="1593" y="248"/>
                  <a:pt x="1595" y="250"/>
                  <a:pt x="1595" y="250"/>
                </a:cubicBezTo>
                <a:cubicBezTo>
                  <a:pt x="1592" y="248"/>
                  <a:pt x="1591" y="247"/>
                  <a:pt x="1589" y="245"/>
                </a:cubicBezTo>
                <a:cubicBezTo>
                  <a:pt x="1585" y="243"/>
                  <a:pt x="1583" y="243"/>
                  <a:pt x="1579" y="241"/>
                </a:cubicBezTo>
                <a:cubicBezTo>
                  <a:pt x="1576" y="241"/>
                  <a:pt x="1575" y="241"/>
                  <a:pt x="1572" y="242"/>
                </a:cubicBezTo>
                <a:cubicBezTo>
                  <a:pt x="1569" y="240"/>
                  <a:pt x="1568" y="239"/>
                  <a:pt x="1566" y="237"/>
                </a:cubicBezTo>
                <a:cubicBezTo>
                  <a:pt x="1565" y="235"/>
                  <a:pt x="1564" y="234"/>
                  <a:pt x="1563" y="232"/>
                </a:cubicBezTo>
                <a:cubicBezTo>
                  <a:pt x="1557" y="231"/>
                  <a:pt x="1554" y="230"/>
                  <a:pt x="1549" y="229"/>
                </a:cubicBezTo>
                <a:cubicBezTo>
                  <a:pt x="1543" y="227"/>
                  <a:pt x="1541" y="226"/>
                  <a:pt x="1535" y="224"/>
                </a:cubicBezTo>
                <a:cubicBezTo>
                  <a:pt x="1532" y="222"/>
                  <a:pt x="1530" y="222"/>
                  <a:pt x="1526" y="220"/>
                </a:cubicBezTo>
                <a:cubicBezTo>
                  <a:pt x="1522" y="221"/>
                  <a:pt x="1521" y="221"/>
                  <a:pt x="1517" y="221"/>
                </a:cubicBezTo>
                <a:cubicBezTo>
                  <a:pt x="1517" y="221"/>
                  <a:pt x="1529" y="225"/>
                  <a:pt x="1530" y="231"/>
                </a:cubicBezTo>
                <a:cubicBezTo>
                  <a:pt x="1532" y="236"/>
                  <a:pt x="1542" y="240"/>
                  <a:pt x="1542" y="240"/>
                </a:cubicBezTo>
                <a:cubicBezTo>
                  <a:pt x="1548" y="241"/>
                  <a:pt x="1551" y="241"/>
                  <a:pt x="1557" y="242"/>
                </a:cubicBezTo>
                <a:cubicBezTo>
                  <a:pt x="1560" y="243"/>
                  <a:pt x="1562" y="244"/>
                  <a:pt x="1565" y="245"/>
                </a:cubicBezTo>
                <a:cubicBezTo>
                  <a:pt x="1568" y="247"/>
                  <a:pt x="1569" y="249"/>
                  <a:pt x="1572" y="251"/>
                </a:cubicBezTo>
                <a:cubicBezTo>
                  <a:pt x="1572" y="254"/>
                  <a:pt x="1573" y="255"/>
                  <a:pt x="1573" y="257"/>
                </a:cubicBezTo>
                <a:cubicBezTo>
                  <a:pt x="1572" y="257"/>
                  <a:pt x="1571" y="258"/>
                  <a:pt x="1569" y="258"/>
                </a:cubicBezTo>
                <a:cubicBezTo>
                  <a:pt x="1569" y="261"/>
                  <a:pt x="1568" y="262"/>
                  <a:pt x="1568" y="265"/>
                </a:cubicBezTo>
                <a:cubicBezTo>
                  <a:pt x="1571" y="267"/>
                  <a:pt x="1572" y="267"/>
                  <a:pt x="1575" y="269"/>
                </a:cubicBezTo>
                <a:cubicBezTo>
                  <a:pt x="1576" y="271"/>
                  <a:pt x="1577" y="272"/>
                  <a:pt x="1578" y="275"/>
                </a:cubicBezTo>
                <a:cubicBezTo>
                  <a:pt x="1583" y="277"/>
                  <a:pt x="1585" y="278"/>
                  <a:pt x="1590" y="280"/>
                </a:cubicBezTo>
                <a:cubicBezTo>
                  <a:pt x="1595" y="281"/>
                  <a:pt x="1597" y="281"/>
                  <a:pt x="1602" y="282"/>
                </a:cubicBezTo>
                <a:cubicBezTo>
                  <a:pt x="1605" y="283"/>
                  <a:pt x="1607" y="283"/>
                  <a:pt x="1610" y="284"/>
                </a:cubicBezTo>
                <a:cubicBezTo>
                  <a:pt x="1617" y="287"/>
                  <a:pt x="1620" y="289"/>
                  <a:pt x="1627" y="292"/>
                </a:cubicBezTo>
                <a:cubicBezTo>
                  <a:pt x="1646" y="297"/>
                  <a:pt x="1655" y="300"/>
                  <a:pt x="1673" y="306"/>
                </a:cubicBezTo>
                <a:cubicBezTo>
                  <a:pt x="1676" y="308"/>
                  <a:pt x="1678" y="309"/>
                  <a:pt x="1681" y="312"/>
                </a:cubicBezTo>
                <a:cubicBezTo>
                  <a:pt x="1686" y="313"/>
                  <a:pt x="1689" y="313"/>
                  <a:pt x="1694" y="314"/>
                </a:cubicBezTo>
                <a:cubicBezTo>
                  <a:pt x="1698" y="317"/>
                  <a:pt x="1700" y="318"/>
                  <a:pt x="1705" y="321"/>
                </a:cubicBezTo>
                <a:cubicBezTo>
                  <a:pt x="1705" y="318"/>
                  <a:pt x="1705" y="317"/>
                  <a:pt x="1706" y="315"/>
                </a:cubicBezTo>
                <a:cubicBezTo>
                  <a:pt x="1709" y="314"/>
                  <a:pt x="1710" y="313"/>
                  <a:pt x="1713" y="312"/>
                </a:cubicBezTo>
                <a:cubicBezTo>
                  <a:pt x="1708" y="308"/>
                  <a:pt x="1706" y="307"/>
                  <a:pt x="1702" y="303"/>
                </a:cubicBezTo>
                <a:cubicBezTo>
                  <a:pt x="1697" y="300"/>
                  <a:pt x="1695" y="298"/>
                  <a:pt x="1691" y="294"/>
                </a:cubicBezTo>
                <a:cubicBezTo>
                  <a:pt x="1683" y="291"/>
                  <a:pt x="1679" y="290"/>
                  <a:pt x="1672" y="287"/>
                </a:cubicBezTo>
                <a:cubicBezTo>
                  <a:pt x="1663" y="286"/>
                  <a:pt x="1659" y="285"/>
                  <a:pt x="1651" y="283"/>
                </a:cubicBezTo>
                <a:cubicBezTo>
                  <a:pt x="1651" y="283"/>
                  <a:pt x="1634" y="284"/>
                  <a:pt x="1629" y="277"/>
                </a:cubicBezTo>
                <a:cubicBezTo>
                  <a:pt x="1624" y="269"/>
                  <a:pt x="1612" y="268"/>
                  <a:pt x="1612" y="268"/>
                </a:cubicBezTo>
                <a:cubicBezTo>
                  <a:pt x="1605" y="263"/>
                  <a:pt x="1601" y="261"/>
                  <a:pt x="1594" y="256"/>
                </a:cubicBezTo>
                <a:cubicBezTo>
                  <a:pt x="1601" y="258"/>
                  <a:pt x="1604" y="259"/>
                  <a:pt x="1610" y="260"/>
                </a:cubicBezTo>
                <a:cubicBezTo>
                  <a:pt x="1612" y="260"/>
                  <a:pt x="1613" y="260"/>
                  <a:pt x="1614" y="259"/>
                </a:cubicBezTo>
                <a:cubicBezTo>
                  <a:pt x="1622" y="262"/>
                  <a:pt x="1626" y="263"/>
                  <a:pt x="1633" y="266"/>
                </a:cubicBezTo>
                <a:cubicBezTo>
                  <a:pt x="1640" y="269"/>
                  <a:pt x="1643" y="270"/>
                  <a:pt x="1649" y="272"/>
                </a:cubicBezTo>
                <a:cubicBezTo>
                  <a:pt x="1653" y="274"/>
                  <a:pt x="1655" y="275"/>
                  <a:pt x="1659" y="277"/>
                </a:cubicBezTo>
                <a:cubicBezTo>
                  <a:pt x="1663" y="276"/>
                  <a:pt x="1664" y="276"/>
                  <a:pt x="1668" y="276"/>
                </a:cubicBezTo>
                <a:cubicBezTo>
                  <a:pt x="1675" y="279"/>
                  <a:pt x="1679" y="280"/>
                  <a:pt x="1686" y="283"/>
                </a:cubicBezTo>
                <a:cubicBezTo>
                  <a:pt x="1692" y="286"/>
                  <a:pt x="1694" y="288"/>
                  <a:pt x="1700" y="291"/>
                </a:cubicBezTo>
                <a:cubicBezTo>
                  <a:pt x="1699" y="293"/>
                  <a:pt x="1699" y="293"/>
                  <a:pt x="1699" y="295"/>
                </a:cubicBezTo>
                <a:cubicBezTo>
                  <a:pt x="1704" y="298"/>
                  <a:pt x="1706" y="299"/>
                  <a:pt x="1711" y="301"/>
                </a:cubicBezTo>
                <a:cubicBezTo>
                  <a:pt x="1713" y="304"/>
                  <a:pt x="1714" y="306"/>
                  <a:pt x="1717" y="309"/>
                </a:cubicBezTo>
                <a:cubicBezTo>
                  <a:pt x="1720" y="306"/>
                  <a:pt x="1722" y="304"/>
                  <a:pt x="1725" y="300"/>
                </a:cubicBezTo>
                <a:cubicBezTo>
                  <a:pt x="1730" y="302"/>
                  <a:pt x="1733" y="303"/>
                  <a:pt x="1738" y="304"/>
                </a:cubicBezTo>
                <a:cubicBezTo>
                  <a:pt x="1735" y="299"/>
                  <a:pt x="1733" y="297"/>
                  <a:pt x="1730" y="292"/>
                </a:cubicBezTo>
                <a:cubicBezTo>
                  <a:pt x="1733" y="292"/>
                  <a:pt x="1734" y="292"/>
                  <a:pt x="1737" y="292"/>
                </a:cubicBezTo>
                <a:cubicBezTo>
                  <a:pt x="1738" y="290"/>
                  <a:pt x="1738" y="290"/>
                  <a:pt x="1738" y="288"/>
                </a:cubicBezTo>
                <a:cubicBezTo>
                  <a:pt x="1744" y="291"/>
                  <a:pt x="1746" y="292"/>
                  <a:pt x="1752" y="295"/>
                </a:cubicBezTo>
                <a:cubicBezTo>
                  <a:pt x="1757" y="295"/>
                  <a:pt x="1759" y="295"/>
                  <a:pt x="1763" y="294"/>
                </a:cubicBezTo>
                <a:cubicBezTo>
                  <a:pt x="1766" y="293"/>
                  <a:pt x="1768" y="293"/>
                  <a:pt x="1771" y="292"/>
                </a:cubicBezTo>
                <a:cubicBezTo>
                  <a:pt x="1774" y="292"/>
                  <a:pt x="1775" y="292"/>
                  <a:pt x="1777" y="292"/>
                </a:cubicBezTo>
                <a:cubicBezTo>
                  <a:pt x="1775" y="288"/>
                  <a:pt x="1773" y="285"/>
                  <a:pt x="1771" y="281"/>
                </a:cubicBezTo>
                <a:cubicBezTo>
                  <a:pt x="1775" y="281"/>
                  <a:pt x="1778" y="281"/>
                  <a:pt x="1782" y="281"/>
                </a:cubicBezTo>
                <a:cubicBezTo>
                  <a:pt x="1782" y="282"/>
                  <a:pt x="1782" y="282"/>
                  <a:pt x="1782" y="282"/>
                </a:cubicBezTo>
                <a:cubicBezTo>
                  <a:pt x="1784" y="284"/>
                  <a:pt x="1786" y="285"/>
                  <a:pt x="1788" y="287"/>
                </a:cubicBezTo>
                <a:cubicBezTo>
                  <a:pt x="1790" y="287"/>
                  <a:pt x="1791" y="287"/>
                  <a:pt x="1793" y="288"/>
                </a:cubicBezTo>
                <a:cubicBezTo>
                  <a:pt x="1794" y="288"/>
                  <a:pt x="1794" y="288"/>
                  <a:pt x="1795" y="289"/>
                </a:cubicBezTo>
                <a:cubicBezTo>
                  <a:pt x="1821" y="303"/>
                  <a:pt x="1846" y="318"/>
                  <a:pt x="1870" y="334"/>
                </a:cubicBezTo>
                <a:cubicBezTo>
                  <a:pt x="1871" y="334"/>
                  <a:pt x="1871" y="334"/>
                  <a:pt x="1871" y="335"/>
                </a:cubicBezTo>
                <a:cubicBezTo>
                  <a:pt x="1864" y="332"/>
                  <a:pt x="1861" y="330"/>
                  <a:pt x="1854" y="327"/>
                </a:cubicBezTo>
                <a:cubicBezTo>
                  <a:pt x="1843" y="321"/>
                  <a:pt x="1838" y="318"/>
                  <a:pt x="1827" y="313"/>
                </a:cubicBezTo>
                <a:cubicBezTo>
                  <a:pt x="1823" y="313"/>
                  <a:pt x="1821" y="313"/>
                  <a:pt x="1818" y="313"/>
                </a:cubicBezTo>
                <a:cubicBezTo>
                  <a:pt x="1808" y="308"/>
                  <a:pt x="1803" y="306"/>
                  <a:pt x="1794" y="302"/>
                </a:cubicBezTo>
                <a:cubicBezTo>
                  <a:pt x="1791" y="304"/>
                  <a:pt x="1790" y="305"/>
                  <a:pt x="1788" y="307"/>
                </a:cubicBezTo>
                <a:cubicBezTo>
                  <a:pt x="1794" y="312"/>
                  <a:pt x="1797" y="315"/>
                  <a:pt x="1804" y="320"/>
                </a:cubicBezTo>
                <a:cubicBezTo>
                  <a:pt x="1808" y="322"/>
                  <a:pt x="1810" y="323"/>
                  <a:pt x="1814" y="326"/>
                </a:cubicBezTo>
                <a:cubicBezTo>
                  <a:pt x="1821" y="331"/>
                  <a:pt x="1825" y="333"/>
                  <a:pt x="1832" y="338"/>
                </a:cubicBezTo>
                <a:cubicBezTo>
                  <a:pt x="1822" y="333"/>
                  <a:pt x="1817" y="331"/>
                  <a:pt x="1807" y="326"/>
                </a:cubicBezTo>
                <a:cubicBezTo>
                  <a:pt x="1805" y="328"/>
                  <a:pt x="1804" y="328"/>
                  <a:pt x="1802" y="330"/>
                </a:cubicBezTo>
                <a:cubicBezTo>
                  <a:pt x="1810" y="335"/>
                  <a:pt x="1814" y="338"/>
                  <a:pt x="1821" y="344"/>
                </a:cubicBezTo>
                <a:cubicBezTo>
                  <a:pt x="1818" y="345"/>
                  <a:pt x="1817" y="346"/>
                  <a:pt x="1814" y="348"/>
                </a:cubicBezTo>
                <a:cubicBezTo>
                  <a:pt x="1821" y="352"/>
                  <a:pt x="1824" y="353"/>
                  <a:pt x="1831" y="357"/>
                </a:cubicBezTo>
                <a:cubicBezTo>
                  <a:pt x="1836" y="362"/>
                  <a:pt x="1838" y="364"/>
                  <a:pt x="1843" y="369"/>
                </a:cubicBezTo>
                <a:cubicBezTo>
                  <a:pt x="1851" y="369"/>
                  <a:pt x="1854" y="370"/>
                  <a:pt x="1861" y="370"/>
                </a:cubicBezTo>
                <a:cubicBezTo>
                  <a:pt x="1864" y="374"/>
                  <a:pt x="1865" y="375"/>
                  <a:pt x="1868" y="378"/>
                </a:cubicBezTo>
                <a:cubicBezTo>
                  <a:pt x="1873" y="381"/>
                  <a:pt x="1876" y="383"/>
                  <a:pt x="1882" y="386"/>
                </a:cubicBezTo>
                <a:cubicBezTo>
                  <a:pt x="1890" y="391"/>
                  <a:pt x="1894" y="393"/>
                  <a:pt x="1902" y="397"/>
                </a:cubicBezTo>
                <a:cubicBezTo>
                  <a:pt x="1906" y="402"/>
                  <a:pt x="1909" y="405"/>
                  <a:pt x="1913" y="409"/>
                </a:cubicBezTo>
                <a:cubicBezTo>
                  <a:pt x="1918" y="413"/>
                  <a:pt x="1920" y="414"/>
                  <a:pt x="1925" y="418"/>
                </a:cubicBezTo>
                <a:cubicBezTo>
                  <a:pt x="1926" y="422"/>
                  <a:pt x="1927" y="424"/>
                  <a:pt x="1928" y="429"/>
                </a:cubicBezTo>
                <a:cubicBezTo>
                  <a:pt x="1934" y="440"/>
                  <a:pt x="1937" y="446"/>
                  <a:pt x="1944" y="458"/>
                </a:cubicBezTo>
                <a:cubicBezTo>
                  <a:pt x="1944" y="461"/>
                  <a:pt x="1945" y="463"/>
                  <a:pt x="1945" y="466"/>
                </a:cubicBezTo>
                <a:cubicBezTo>
                  <a:pt x="1948" y="470"/>
                  <a:pt x="1949" y="472"/>
                  <a:pt x="1952" y="475"/>
                </a:cubicBezTo>
                <a:cubicBezTo>
                  <a:pt x="1952" y="478"/>
                  <a:pt x="1952" y="479"/>
                  <a:pt x="1952" y="481"/>
                </a:cubicBezTo>
                <a:cubicBezTo>
                  <a:pt x="1952" y="488"/>
                  <a:pt x="1952" y="491"/>
                  <a:pt x="1952" y="497"/>
                </a:cubicBezTo>
                <a:cubicBezTo>
                  <a:pt x="1958" y="501"/>
                  <a:pt x="1962" y="503"/>
                  <a:pt x="1968" y="508"/>
                </a:cubicBezTo>
                <a:cubicBezTo>
                  <a:pt x="1967" y="509"/>
                  <a:pt x="1967" y="510"/>
                  <a:pt x="1965" y="512"/>
                </a:cubicBezTo>
                <a:cubicBezTo>
                  <a:pt x="1963" y="514"/>
                  <a:pt x="1962" y="515"/>
                  <a:pt x="1959" y="518"/>
                </a:cubicBezTo>
                <a:cubicBezTo>
                  <a:pt x="1960" y="522"/>
                  <a:pt x="1960" y="524"/>
                  <a:pt x="1961" y="529"/>
                </a:cubicBezTo>
                <a:cubicBezTo>
                  <a:pt x="1964" y="531"/>
                  <a:pt x="1965" y="532"/>
                  <a:pt x="1968" y="534"/>
                </a:cubicBezTo>
                <a:cubicBezTo>
                  <a:pt x="1971" y="537"/>
                  <a:pt x="1973" y="539"/>
                  <a:pt x="1977" y="542"/>
                </a:cubicBezTo>
                <a:cubicBezTo>
                  <a:pt x="1979" y="541"/>
                  <a:pt x="1980" y="541"/>
                  <a:pt x="1983" y="541"/>
                </a:cubicBezTo>
                <a:cubicBezTo>
                  <a:pt x="1985" y="543"/>
                  <a:pt x="1986" y="543"/>
                  <a:pt x="1988" y="545"/>
                </a:cubicBezTo>
                <a:cubicBezTo>
                  <a:pt x="1989" y="543"/>
                  <a:pt x="1989" y="543"/>
                  <a:pt x="1989" y="541"/>
                </a:cubicBezTo>
                <a:cubicBezTo>
                  <a:pt x="1991" y="543"/>
                  <a:pt x="1992" y="544"/>
                  <a:pt x="1994" y="545"/>
                </a:cubicBezTo>
                <a:cubicBezTo>
                  <a:pt x="1995" y="551"/>
                  <a:pt x="1995" y="554"/>
                  <a:pt x="1996" y="559"/>
                </a:cubicBezTo>
                <a:cubicBezTo>
                  <a:pt x="1992" y="557"/>
                  <a:pt x="1990" y="556"/>
                  <a:pt x="1985" y="555"/>
                </a:cubicBezTo>
                <a:cubicBezTo>
                  <a:pt x="1980" y="553"/>
                  <a:pt x="1978" y="552"/>
                  <a:pt x="1973" y="550"/>
                </a:cubicBezTo>
                <a:cubicBezTo>
                  <a:pt x="1973" y="554"/>
                  <a:pt x="1972" y="557"/>
                  <a:pt x="1972" y="561"/>
                </a:cubicBezTo>
                <a:cubicBezTo>
                  <a:pt x="1970" y="563"/>
                  <a:pt x="1970" y="564"/>
                  <a:pt x="1968" y="566"/>
                </a:cubicBezTo>
                <a:cubicBezTo>
                  <a:pt x="1969" y="568"/>
                  <a:pt x="1969" y="569"/>
                  <a:pt x="1970" y="571"/>
                </a:cubicBezTo>
                <a:cubicBezTo>
                  <a:pt x="1970" y="576"/>
                  <a:pt x="1970" y="578"/>
                  <a:pt x="1970" y="583"/>
                </a:cubicBezTo>
                <a:cubicBezTo>
                  <a:pt x="1974" y="587"/>
                  <a:pt x="1976" y="589"/>
                  <a:pt x="1980" y="593"/>
                </a:cubicBezTo>
                <a:cubicBezTo>
                  <a:pt x="1982" y="598"/>
                  <a:pt x="1983" y="601"/>
                  <a:pt x="1985" y="606"/>
                </a:cubicBezTo>
                <a:cubicBezTo>
                  <a:pt x="1985" y="611"/>
                  <a:pt x="1985" y="614"/>
                  <a:pt x="1985" y="619"/>
                </a:cubicBezTo>
                <a:cubicBezTo>
                  <a:pt x="1988" y="621"/>
                  <a:pt x="1990" y="622"/>
                  <a:pt x="1993" y="624"/>
                </a:cubicBezTo>
                <a:cubicBezTo>
                  <a:pt x="1993" y="628"/>
                  <a:pt x="1993" y="631"/>
                  <a:pt x="1993" y="636"/>
                </a:cubicBezTo>
                <a:cubicBezTo>
                  <a:pt x="1997" y="640"/>
                  <a:pt x="1998" y="642"/>
                  <a:pt x="2002" y="646"/>
                </a:cubicBezTo>
                <a:cubicBezTo>
                  <a:pt x="2004" y="651"/>
                  <a:pt x="2005" y="654"/>
                  <a:pt x="2007" y="660"/>
                </a:cubicBezTo>
                <a:cubicBezTo>
                  <a:pt x="2010" y="666"/>
                  <a:pt x="2012" y="669"/>
                  <a:pt x="2015" y="675"/>
                </a:cubicBezTo>
                <a:cubicBezTo>
                  <a:pt x="2017" y="678"/>
                  <a:pt x="2018" y="680"/>
                  <a:pt x="2019" y="683"/>
                </a:cubicBezTo>
                <a:cubicBezTo>
                  <a:pt x="2021" y="684"/>
                  <a:pt x="2022" y="685"/>
                  <a:pt x="2024" y="686"/>
                </a:cubicBezTo>
                <a:cubicBezTo>
                  <a:pt x="2026" y="689"/>
                  <a:pt x="2026" y="691"/>
                  <a:pt x="2028" y="695"/>
                </a:cubicBezTo>
                <a:cubicBezTo>
                  <a:pt x="2033" y="698"/>
                  <a:pt x="2035" y="699"/>
                  <a:pt x="2040" y="703"/>
                </a:cubicBezTo>
                <a:cubicBezTo>
                  <a:pt x="2043" y="704"/>
                  <a:pt x="2043" y="705"/>
                  <a:pt x="2046" y="706"/>
                </a:cubicBezTo>
                <a:cubicBezTo>
                  <a:pt x="2048" y="708"/>
                  <a:pt x="2050" y="709"/>
                  <a:pt x="2052" y="712"/>
                </a:cubicBezTo>
                <a:cubicBezTo>
                  <a:pt x="2053" y="714"/>
                  <a:pt x="2053" y="715"/>
                  <a:pt x="2053" y="718"/>
                </a:cubicBezTo>
                <a:cubicBezTo>
                  <a:pt x="2055" y="720"/>
                  <a:pt x="2056" y="721"/>
                  <a:pt x="2059" y="723"/>
                </a:cubicBezTo>
                <a:cubicBezTo>
                  <a:pt x="2061" y="726"/>
                  <a:pt x="2063" y="727"/>
                  <a:pt x="2066" y="730"/>
                </a:cubicBezTo>
                <a:cubicBezTo>
                  <a:pt x="2069" y="730"/>
                  <a:pt x="2070" y="731"/>
                  <a:pt x="2073" y="731"/>
                </a:cubicBezTo>
                <a:cubicBezTo>
                  <a:pt x="2077" y="724"/>
                  <a:pt x="2079" y="720"/>
                  <a:pt x="2083" y="713"/>
                </a:cubicBezTo>
                <a:cubicBezTo>
                  <a:pt x="2083" y="708"/>
                  <a:pt x="2083" y="705"/>
                  <a:pt x="2083" y="700"/>
                </a:cubicBezTo>
                <a:cubicBezTo>
                  <a:pt x="2087" y="703"/>
                  <a:pt x="2089" y="704"/>
                  <a:pt x="2092" y="707"/>
                </a:cubicBezTo>
                <a:cubicBezTo>
                  <a:pt x="2096" y="701"/>
                  <a:pt x="2097" y="699"/>
                  <a:pt x="2100" y="693"/>
                </a:cubicBezTo>
                <a:cubicBezTo>
                  <a:pt x="2100" y="690"/>
                  <a:pt x="2100" y="688"/>
                  <a:pt x="2100" y="684"/>
                </a:cubicBezTo>
                <a:cubicBezTo>
                  <a:pt x="2104" y="683"/>
                  <a:pt x="2106" y="683"/>
                  <a:pt x="2110" y="682"/>
                </a:cubicBezTo>
                <a:cubicBezTo>
                  <a:pt x="2114" y="687"/>
                  <a:pt x="2117" y="689"/>
                  <a:pt x="2121" y="694"/>
                </a:cubicBezTo>
                <a:cubicBezTo>
                  <a:pt x="2122" y="690"/>
                  <a:pt x="2123" y="689"/>
                  <a:pt x="2124" y="685"/>
                </a:cubicBezTo>
                <a:cubicBezTo>
                  <a:pt x="2125" y="689"/>
                  <a:pt x="2126" y="691"/>
                  <a:pt x="2127" y="695"/>
                </a:cubicBezTo>
                <a:cubicBezTo>
                  <a:pt x="2132" y="696"/>
                  <a:pt x="2134" y="696"/>
                  <a:pt x="2139" y="697"/>
                </a:cubicBezTo>
                <a:cubicBezTo>
                  <a:pt x="2143" y="700"/>
                  <a:pt x="2145" y="701"/>
                  <a:pt x="2150" y="704"/>
                </a:cubicBezTo>
                <a:cubicBezTo>
                  <a:pt x="2154" y="703"/>
                  <a:pt x="2156" y="703"/>
                  <a:pt x="2160" y="702"/>
                </a:cubicBezTo>
                <a:cubicBezTo>
                  <a:pt x="2165" y="701"/>
                  <a:pt x="2167" y="701"/>
                  <a:pt x="2171" y="701"/>
                </a:cubicBezTo>
                <a:cubicBezTo>
                  <a:pt x="2167" y="692"/>
                  <a:pt x="2165" y="688"/>
                  <a:pt x="2161" y="680"/>
                </a:cubicBezTo>
                <a:cubicBezTo>
                  <a:pt x="2168" y="691"/>
                  <a:pt x="2171" y="696"/>
                  <a:pt x="2177" y="707"/>
                </a:cubicBezTo>
                <a:cubicBezTo>
                  <a:pt x="2182" y="710"/>
                  <a:pt x="2184" y="712"/>
                  <a:pt x="2188" y="715"/>
                </a:cubicBezTo>
                <a:cubicBezTo>
                  <a:pt x="2191" y="716"/>
                  <a:pt x="2192" y="716"/>
                  <a:pt x="2194" y="717"/>
                </a:cubicBezTo>
                <a:cubicBezTo>
                  <a:pt x="2200" y="722"/>
                  <a:pt x="2203" y="724"/>
                  <a:pt x="2209" y="730"/>
                </a:cubicBezTo>
                <a:cubicBezTo>
                  <a:pt x="2212" y="732"/>
                  <a:pt x="2214" y="734"/>
                  <a:pt x="2218" y="736"/>
                </a:cubicBezTo>
                <a:cubicBezTo>
                  <a:pt x="2221" y="735"/>
                  <a:pt x="2223" y="735"/>
                  <a:pt x="2226" y="734"/>
                </a:cubicBezTo>
                <a:cubicBezTo>
                  <a:pt x="2232" y="739"/>
                  <a:pt x="2235" y="742"/>
                  <a:pt x="2241" y="748"/>
                </a:cubicBezTo>
                <a:cubicBezTo>
                  <a:pt x="2242" y="749"/>
                  <a:pt x="2242" y="749"/>
                  <a:pt x="2243" y="749"/>
                </a:cubicBezTo>
                <a:cubicBezTo>
                  <a:pt x="2254" y="770"/>
                  <a:pt x="2263" y="791"/>
                  <a:pt x="2273" y="812"/>
                </a:cubicBezTo>
                <a:cubicBezTo>
                  <a:pt x="2273" y="812"/>
                  <a:pt x="2272" y="812"/>
                  <a:pt x="2272" y="812"/>
                </a:cubicBezTo>
                <a:cubicBezTo>
                  <a:pt x="2271" y="811"/>
                  <a:pt x="2271" y="810"/>
                  <a:pt x="2270" y="810"/>
                </a:cubicBezTo>
                <a:cubicBezTo>
                  <a:pt x="2270" y="812"/>
                  <a:pt x="2271" y="813"/>
                  <a:pt x="2271" y="816"/>
                </a:cubicBezTo>
                <a:cubicBezTo>
                  <a:pt x="2270" y="814"/>
                  <a:pt x="2270" y="812"/>
                  <a:pt x="2268" y="810"/>
                </a:cubicBezTo>
                <a:cubicBezTo>
                  <a:pt x="2268" y="811"/>
                  <a:pt x="2267" y="811"/>
                  <a:pt x="2267" y="812"/>
                </a:cubicBezTo>
                <a:cubicBezTo>
                  <a:pt x="2266" y="809"/>
                  <a:pt x="2265" y="807"/>
                  <a:pt x="2264" y="804"/>
                </a:cubicBezTo>
                <a:cubicBezTo>
                  <a:pt x="2262" y="801"/>
                  <a:pt x="2260" y="800"/>
                  <a:pt x="2258" y="797"/>
                </a:cubicBezTo>
                <a:cubicBezTo>
                  <a:pt x="2256" y="794"/>
                  <a:pt x="2255" y="792"/>
                  <a:pt x="2253" y="788"/>
                </a:cubicBezTo>
                <a:cubicBezTo>
                  <a:pt x="2249" y="785"/>
                  <a:pt x="2248" y="783"/>
                  <a:pt x="2245" y="780"/>
                </a:cubicBezTo>
                <a:cubicBezTo>
                  <a:pt x="2244" y="782"/>
                  <a:pt x="2244" y="782"/>
                  <a:pt x="2243" y="783"/>
                </a:cubicBezTo>
                <a:cubicBezTo>
                  <a:pt x="2241" y="784"/>
                  <a:pt x="2240" y="785"/>
                  <a:pt x="2238" y="786"/>
                </a:cubicBezTo>
                <a:cubicBezTo>
                  <a:pt x="2243" y="790"/>
                  <a:pt x="2245" y="792"/>
                  <a:pt x="2249" y="796"/>
                </a:cubicBezTo>
                <a:cubicBezTo>
                  <a:pt x="2251" y="798"/>
                  <a:pt x="2252" y="798"/>
                  <a:pt x="2254" y="800"/>
                </a:cubicBezTo>
                <a:cubicBezTo>
                  <a:pt x="2255" y="802"/>
                  <a:pt x="2256" y="803"/>
                  <a:pt x="2257" y="805"/>
                </a:cubicBezTo>
                <a:cubicBezTo>
                  <a:pt x="2253" y="802"/>
                  <a:pt x="2251" y="801"/>
                  <a:pt x="2248" y="798"/>
                </a:cubicBezTo>
                <a:cubicBezTo>
                  <a:pt x="2246" y="798"/>
                  <a:pt x="2245" y="797"/>
                  <a:pt x="2244" y="797"/>
                </a:cubicBezTo>
                <a:cubicBezTo>
                  <a:pt x="2245" y="799"/>
                  <a:pt x="2246" y="800"/>
                  <a:pt x="2248" y="803"/>
                </a:cubicBezTo>
                <a:cubicBezTo>
                  <a:pt x="2252" y="806"/>
                  <a:pt x="2254" y="808"/>
                  <a:pt x="2258" y="811"/>
                </a:cubicBezTo>
                <a:cubicBezTo>
                  <a:pt x="2258" y="812"/>
                  <a:pt x="2259" y="813"/>
                  <a:pt x="2259" y="815"/>
                </a:cubicBezTo>
                <a:cubicBezTo>
                  <a:pt x="2261" y="817"/>
                  <a:pt x="2262" y="818"/>
                  <a:pt x="2264" y="820"/>
                </a:cubicBezTo>
                <a:cubicBezTo>
                  <a:pt x="2261" y="819"/>
                  <a:pt x="2260" y="818"/>
                  <a:pt x="2257" y="816"/>
                </a:cubicBezTo>
                <a:cubicBezTo>
                  <a:pt x="2258" y="818"/>
                  <a:pt x="2258" y="819"/>
                  <a:pt x="2259" y="821"/>
                </a:cubicBezTo>
                <a:cubicBezTo>
                  <a:pt x="2261" y="824"/>
                  <a:pt x="2263" y="825"/>
                  <a:pt x="2266" y="827"/>
                </a:cubicBezTo>
                <a:cubicBezTo>
                  <a:pt x="2268" y="830"/>
                  <a:pt x="2270" y="831"/>
                  <a:pt x="2273" y="833"/>
                </a:cubicBezTo>
                <a:cubicBezTo>
                  <a:pt x="2275" y="836"/>
                  <a:pt x="2276" y="838"/>
                  <a:pt x="2278" y="841"/>
                </a:cubicBezTo>
                <a:cubicBezTo>
                  <a:pt x="2281" y="845"/>
                  <a:pt x="2283" y="847"/>
                  <a:pt x="2286" y="851"/>
                </a:cubicBezTo>
                <a:cubicBezTo>
                  <a:pt x="2287" y="852"/>
                  <a:pt x="2288" y="853"/>
                  <a:pt x="2289" y="853"/>
                </a:cubicBezTo>
                <a:cubicBezTo>
                  <a:pt x="2369" y="1063"/>
                  <a:pt x="2383" y="1299"/>
                  <a:pt x="2314" y="1530"/>
                </a:cubicBezTo>
                <a:cubicBezTo>
                  <a:pt x="2276" y="1655"/>
                  <a:pt x="2218" y="1769"/>
                  <a:pt x="2142" y="1868"/>
                </a:cubicBezTo>
                <a:cubicBezTo>
                  <a:pt x="1932" y="2145"/>
                  <a:pt x="1595" y="2310"/>
                  <a:pt x="1238" y="2304"/>
                </a:cubicBezTo>
                <a:close/>
                <a:moveTo>
                  <a:pt x="1596" y="737"/>
                </a:moveTo>
                <a:cubicBezTo>
                  <a:pt x="1601" y="740"/>
                  <a:pt x="1603" y="741"/>
                  <a:pt x="1607" y="744"/>
                </a:cubicBezTo>
                <a:cubicBezTo>
                  <a:pt x="1610" y="750"/>
                  <a:pt x="1610" y="754"/>
                  <a:pt x="1612" y="760"/>
                </a:cubicBezTo>
                <a:cubicBezTo>
                  <a:pt x="1609" y="762"/>
                  <a:pt x="1608" y="763"/>
                  <a:pt x="1605" y="765"/>
                </a:cubicBezTo>
                <a:cubicBezTo>
                  <a:pt x="1600" y="758"/>
                  <a:pt x="1598" y="755"/>
                  <a:pt x="1593" y="748"/>
                </a:cubicBezTo>
                <a:cubicBezTo>
                  <a:pt x="1593" y="752"/>
                  <a:pt x="1593" y="754"/>
                  <a:pt x="1594" y="758"/>
                </a:cubicBezTo>
                <a:cubicBezTo>
                  <a:pt x="1590" y="759"/>
                  <a:pt x="1588" y="760"/>
                  <a:pt x="1584" y="762"/>
                </a:cubicBezTo>
                <a:cubicBezTo>
                  <a:pt x="1583" y="768"/>
                  <a:pt x="1582" y="771"/>
                  <a:pt x="1581" y="777"/>
                </a:cubicBezTo>
                <a:cubicBezTo>
                  <a:pt x="1577" y="777"/>
                  <a:pt x="1575" y="778"/>
                  <a:pt x="1571" y="778"/>
                </a:cubicBezTo>
                <a:cubicBezTo>
                  <a:pt x="1571" y="778"/>
                  <a:pt x="1580" y="763"/>
                  <a:pt x="1568" y="760"/>
                </a:cubicBezTo>
                <a:cubicBezTo>
                  <a:pt x="1556" y="757"/>
                  <a:pt x="1566" y="748"/>
                  <a:pt x="1566" y="748"/>
                </a:cubicBezTo>
                <a:cubicBezTo>
                  <a:pt x="1566" y="748"/>
                  <a:pt x="1567" y="731"/>
                  <a:pt x="1559" y="727"/>
                </a:cubicBezTo>
                <a:cubicBezTo>
                  <a:pt x="1559" y="727"/>
                  <a:pt x="1571" y="725"/>
                  <a:pt x="1581" y="736"/>
                </a:cubicBezTo>
                <a:cubicBezTo>
                  <a:pt x="1591" y="747"/>
                  <a:pt x="1596" y="737"/>
                  <a:pt x="1596" y="737"/>
                </a:cubicBezTo>
                <a:close/>
                <a:moveTo>
                  <a:pt x="1615" y="797"/>
                </a:moveTo>
                <a:cubicBezTo>
                  <a:pt x="1607" y="798"/>
                  <a:pt x="1603" y="799"/>
                  <a:pt x="1595" y="800"/>
                </a:cubicBezTo>
                <a:cubicBezTo>
                  <a:pt x="1589" y="800"/>
                  <a:pt x="1586" y="800"/>
                  <a:pt x="1579" y="801"/>
                </a:cubicBezTo>
                <a:cubicBezTo>
                  <a:pt x="1577" y="803"/>
                  <a:pt x="1575" y="804"/>
                  <a:pt x="1573" y="807"/>
                </a:cubicBezTo>
                <a:cubicBezTo>
                  <a:pt x="1567" y="804"/>
                  <a:pt x="1564" y="803"/>
                  <a:pt x="1559" y="800"/>
                </a:cubicBezTo>
                <a:cubicBezTo>
                  <a:pt x="1559" y="800"/>
                  <a:pt x="1568" y="792"/>
                  <a:pt x="1574" y="794"/>
                </a:cubicBezTo>
                <a:cubicBezTo>
                  <a:pt x="1581" y="796"/>
                  <a:pt x="1581" y="788"/>
                  <a:pt x="1593" y="792"/>
                </a:cubicBezTo>
                <a:cubicBezTo>
                  <a:pt x="1605" y="796"/>
                  <a:pt x="1615" y="797"/>
                  <a:pt x="1615" y="797"/>
                </a:cubicBezTo>
                <a:close/>
                <a:moveTo>
                  <a:pt x="1609" y="783"/>
                </a:moveTo>
                <a:cubicBezTo>
                  <a:pt x="1609" y="783"/>
                  <a:pt x="1623" y="778"/>
                  <a:pt x="1629" y="782"/>
                </a:cubicBezTo>
                <a:cubicBezTo>
                  <a:pt x="1636" y="786"/>
                  <a:pt x="1647" y="793"/>
                  <a:pt x="1647" y="793"/>
                </a:cubicBezTo>
                <a:cubicBezTo>
                  <a:pt x="1650" y="791"/>
                  <a:pt x="1651" y="790"/>
                  <a:pt x="1654" y="789"/>
                </a:cubicBezTo>
                <a:cubicBezTo>
                  <a:pt x="1655" y="792"/>
                  <a:pt x="1655" y="794"/>
                  <a:pt x="1656" y="797"/>
                </a:cubicBezTo>
                <a:cubicBezTo>
                  <a:pt x="1655" y="798"/>
                  <a:pt x="1654" y="800"/>
                  <a:pt x="1653" y="801"/>
                </a:cubicBezTo>
                <a:cubicBezTo>
                  <a:pt x="1647" y="800"/>
                  <a:pt x="1644" y="799"/>
                  <a:pt x="1639" y="797"/>
                </a:cubicBezTo>
                <a:cubicBezTo>
                  <a:pt x="1635" y="795"/>
                  <a:pt x="1633" y="794"/>
                  <a:pt x="1629" y="791"/>
                </a:cubicBezTo>
                <a:cubicBezTo>
                  <a:pt x="1621" y="788"/>
                  <a:pt x="1617" y="786"/>
                  <a:pt x="1609" y="783"/>
                </a:cubicBezTo>
                <a:close/>
                <a:moveTo>
                  <a:pt x="1682" y="1244"/>
                </a:moveTo>
                <a:cubicBezTo>
                  <a:pt x="1669" y="1241"/>
                  <a:pt x="1671" y="1251"/>
                  <a:pt x="1671" y="1251"/>
                </a:cubicBezTo>
                <a:cubicBezTo>
                  <a:pt x="1681" y="1253"/>
                  <a:pt x="1686" y="1254"/>
                  <a:pt x="1696" y="1256"/>
                </a:cubicBezTo>
                <a:cubicBezTo>
                  <a:pt x="1696" y="1256"/>
                  <a:pt x="1695" y="1247"/>
                  <a:pt x="1682" y="1244"/>
                </a:cubicBezTo>
                <a:close/>
                <a:moveTo>
                  <a:pt x="1361" y="176"/>
                </a:moveTo>
                <a:cubicBezTo>
                  <a:pt x="1355" y="174"/>
                  <a:pt x="1352" y="173"/>
                  <a:pt x="1346" y="171"/>
                </a:cubicBezTo>
                <a:cubicBezTo>
                  <a:pt x="1343" y="171"/>
                  <a:pt x="1341" y="171"/>
                  <a:pt x="1338" y="170"/>
                </a:cubicBezTo>
                <a:cubicBezTo>
                  <a:pt x="1339" y="172"/>
                  <a:pt x="1340" y="173"/>
                  <a:pt x="1341" y="174"/>
                </a:cubicBezTo>
                <a:cubicBezTo>
                  <a:pt x="1340" y="177"/>
                  <a:pt x="1339" y="178"/>
                  <a:pt x="1338" y="180"/>
                </a:cubicBezTo>
                <a:cubicBezTo>
                  <a:pt x="1342" y="180"/>
                  <a:pt x="1344" y="180"/>
                  <a:pt x="1348" y="180"/>
                </a:cubicBezTo>
                <a:cubicBezTo>
                  <a:pt x="1351" y="182"/>
                  <a:pt x="1352" y="183"/>
                  <a:pt x="1355" y="184"/>
                </a:cubicBezTo>
                <a:cubicBezTo>
                  <a:pt x="1360" y="183"/>
                  <a:pt x="1363" y="183"/>
                  <a:pt x="1368" y="182"/>
                </a:cubicBezTo>
                <a:cubicBezTo>
                  <a:pt x="1368" y="182"/>
                  <a:pt x="1376" y="185"/>
                  <a:pt x="1381" y="181"/>
                </a:cubicBezTo>
                <a:cubicBezTo>
                  <a:pt x="1385" y="176"/>
                  <a:pt x="1393" y="170"/>
                  <a:pt x="1393" y="170"/>
                </a:cubicBezTo>
                <a:cubicBezTo>
                  <a:pt x="1391" y="169"/>
                  <a:pt x="1390" y="169"/>
                  <a:pt x="1388" y="169"/>
                </a:cubicBezTo>
                <a:cubicBezTo>
                  <a:pt x="1384" y="167"/>
                  <a:pt x="1382" y="166"/>
                  <a:pt x="1378" y="164"/>
                </a:cubicBezTo>
                <a:cubicBezTo>
                  <a:pt x="1374" y="164"/>
                  <a:pt x="1372" y="164"/>
                  <a:pt x="1368" y="164"/>
                </a:cubicBezTo>
                <a:cubicBezTo>
                  <a:pt x="1364" y="165"/>
                  <a:pt x="1361" y="165"/>
                  <a:pt x="1357" y="166"/>
                </a:cubicBezTo>
                <a:cubicBezTo>
                  <a:pt x="1353" y="165"/>
                  <a:pt x="1351" y="164"/>
                  <a:pt x="1347" y="164"/>
                </a:cubicBezTo>
                <a:cubicBezTo>
                  <a:pt x="1345" y="164"/>
                  <a:pt x="1343" y="164"/>
                  <a:pt x="1341" y="165"/>
                </a:cubicBezTo>
                <a:cubicBezTo>
                  <a:pt x="1343" y="166"/>
                  <a:pt x="1345" y="167"/>
                  <a:pt x="1347" y="168"/>
                </a:cubicBezTo>
                <a:cubicBezTo>
                  <a:pt x="1352" y="171"/>
                  <a:pt x="1355" y="173"/>
                  <a:pt x="1361" y="176"/>
                </a:cubicBezTo>
                <a:close/>
                <a:moveTo>
                  <a:pt x="1332" y="174"/>
                </a:moveTo>
                <a:cubicBezTo>
                  <a:pt x="1331" y="171"/>
                  <a:pt x="1331" y="170"/>
                  <a:pt x="1330" y="168"/>
                </a:cubicBezTo>
                <a:cubicBezTo>
                  <a:pt x="1326" y="168"/>
                  <a:pt x="1325" y="167"/>
                  <a:pt x="1321" y="167"/>
                </a:cubicBezTo>
                <a:cubicBezTo>
                  <a:pt x="1320" y="169"/>
                  <a:pt x="1319" y="169"/>
                  <a:pt x="1318" y="171"/>
                </a:cubicBezTo>
                <a:cubicBezTo>
                  <a:pt x="1320" y="173"/>
                  <a:pt x="1322" y="174"/>
                  <a:pt x="1324" y="176"/>
                </a:cubicBezTo>
                <a:cubicBezTo>
                  <a:pt x="1327" y="175"/>
                  <a:pt x="1329" y="174"/>
                  <a:pt x="1332" y="174"/>
                </a:cubicBezTo>
                <a:close/>
                <a:moveTo>
                  <a:pt x="1422" y="187"/>
                </a:moveTo>
                <a:cubicBezTo>
                  <a:pt x="1422" y="190"/>
                  <a:pt x="1423" y="191"/>
                  <a:pt x="1423" y="193"/>
                </a:cubicBezTo>
                <a:cubicBezTo>
                  <a:pt x="1431" y="195"/>
                  <a:pt x="1435" y="197"/>
                  <a:pt x="1443" y="199"/>
                </a:cubicBezTo>
                <a:cubicBezTo>
                  <a:pt x="1438" y="195"/>
                  <a:pt x="1436" y="194"/>
                  <a:pt x="1431" y="190"/>
                </a:cubicBezTo>
                <a:cubicBezTo>
                  <a:pt x="1428" y="189"/>
                  <a:pt x="1426" y="189"/>
                  <a:pt x="1422" y="187"/>
                </a:cubicBezTo>
                <a:close/>
                <a:moveTo>
                  <a:pt x="1364" y="193"/>
                </a:moveTo>
                <a:cubicBezTo>
                  <a:pt x="1362" y="195"/>
                  <a:pt x="1361" y="195"/>
                  <a:pt x="1358" y="197"/>
                </a:cubicBezTo>
                <a:cubicBezTo>
                  <a:pt x="1363" y="197"/>
                  <a:pt x="1365" y="197"/>
                  <a:pt x="1370" y="198"/>
                </a:cubicBezTo>
                <a:cubicBezTo>
                  <a:pt x="1371" y="200"/>
                  <a:pt x="1371" y="201"/>
                  <a:pt x="1372" y="203"/>
                </a:cubicBezTo>
                <a:cubicBezTo>
                  <a:pt x="1368" y="203"/>
                  <a:pt x="1367" y="203"/>
                  <a:pt x="1364" y="203"/>
                </a:cubicBezTo>
                <a:cubicBezTo>
                  <a:pt x="1368" y="205"/>
                  <a:pt x="1370" y="206"/>
                  <a:pt x="1374" y="209"/>
                </a:cubicBezTo>
                <a:cubicBezTo>
                  <a:pt x="1367" y="208"/>
                  <a:pt x="1364" y="207"/>
                  <a:pt x="1358" y="206"/>
                </a:cubicBezTo>
                <a:cubicBezTo>
                  <a:pt x="1355" y="204"/>
                  <a:pt x="1354" y="203"/>
                  <a:pt x="1351" y="201"/>
                </a:cubicBezTo>
                <a:cubicBezTo>
                  <a:pt x="1347" y="199"/>
                  <a:pt x="1345" y="198"/>
                  <a:pt x="1341" y="196"/>
                </a:cubicBezTo>
                <a:cubicBezTo>
                  <a:pt x="1338" y="194"/>
                  <a:pt x="1337" y="193"/>
                  <a:pt x="1335" y="191"/>
                </a:cubicBezTo>
                <a:cubicBezTo>
                  <a:pt x="1330" y="192"/>
                  <a:pt x="1328" y="192"/>
                  <a:pt x="1324" y="193"/>
                </a:cubicBezTo>
                <a:cubicBezTo>
                  <a:pt x="1324" y="192"/>
                  <a:pt x="1325" y="191"/>
                  <a:pt x="1325" y="189"/>
                </a:cubicBezTo>
                <a:cubicBezTo>
                  <a:pt x="1322" y="189"/>
                  <a:pt x="1321" y="188"/>
                  <a:pt x="1318" y="188"/>
                </a:cubicBezTo>
                <a:cubicBezTo>
                  <a:pt x="1324" y="187"/>
                  <a:pt x="1326" y="187"/>
                  <a:pt x="1332" y="187"/>
                </a:cubicBezTo>
                <a:cubicBezTo>
                  <a:pt x="1333" y="185"/>
                  <a:pt x="1334" y="184"/>
                  <a:pt x="1335" y="182"/>
                </a:cubicBezTo>
                <a:cubicBezTo>
                  <a:pt x="1333" y="181"/>
                  <a:pt x="1332" y="180"/>
                  <a:pt x="1330" y="179"/>
                </a:cubicBezTo>
                <a:cubicBezTo>
                  <a:pt x="1328" y="181"/>
                  <a:pt x="1327" y="182"/>
                  <a:pt x="1324" y="184"/>
                </a:cubicBezTo>
                <a:cubicBezTo>
                  <a:pt x="1324" y="184"/>
                  <a:pt x="1318" y="180"/>
                  <a:pt x="1314" y="186"/>
                </a:cubicBezTo>
                <a:cubicBezTo>
                  <a:pt x="1314" y="186"/>
                  <a:pt x="1304" y="183"/>
                  <a:pt x="1301" y="187"/>
                </a:cubicBezTo>
                <a:cubicBezTo>
                  <a:pt x="1297" y="187"/>
                  <a:pt x="1295" y="188"/>
                  <a:pt x="1292" y="188"/>
                </a:cubicBezTo>
                <a:cubicBezTo>
                  <a:pt x="1292" y="188"/>
                  <a:pt x="1291" y="195"/>
                  <a:pt x="1283" y="194"/>
                </a:cubicBezTo>
                <a:cubicBezTo>
                  <a:pt x="1276" y="193"/>
                  <a:pt x="1274" y="203"/>
                  <a:pt x="1274" y="203"/>
                </a:cubicBezTo>
                <a:cubicBezTo>
                  <a:pt x="1280" y="203"/>
                  <a:pt x="1282" y="204"/>
                  <a:pt x="1288" y="205"/>
                </a:cubicBezTo>
                <a:cubicBezTo>
                  <a:pt x="1288" y="205"/>
                  <a:pt x="1295" y="210"/>
                  <a:pt x="1299" y="204"/>
                </a:cubicBezTo>
                <a:cubicBezTo>
                  <a:pt x="1299" y="204"/>
                  <a:pt x="1298" y="211"/>
                  <a:pt x="1306" y="209"/>
                </a:cubicBezTo>
                <a:cubicBezTo>
                  <a:pt x="1314" y="207"/>
                  <a:pt x="1318" y="203"/>
                  <a:pt x="1318" y="203"/>
                </a:cubicBezTo>
                <a:cubicBezTo>
                  <a:pt x="1318" y="205"/>
                  <a:pt x="1319" y="206"/>
                  <a:pt x="1319" y="208"/>
                </a:cubicBezTo>
                <a:cubicBezTo>
                  <a:pt x="1316" y="209"/>
                  <a:pt x="1314" y="210"/>
                  <a:pt x="1311" y="211"/>
                </a:cubicBezTo>
                <a:cubicBezTo>
                  <a:pt x="1310" y="212"/>
                  <a:pt x="1310" y="213"/>
                  <a:pt x="1309" y="215"/>
                </a:cubicBezTo>
                <a:cubicBezTo>
                  <a:pt x="1313" y="215"/>
                  <a:pt x="1315" y="215"/>
                  <a:pt x="1319" y="215"/>
                </a:cubicBezTo>
                <a:cubicBezTo>
                  <a:pt x="1323" y="217"/>
                  <a:pt x="1326" y="218"/>
                  <a:pt x="1330" y="220"/>
                </a:cubicBezTo>
                <a:cubicBezTo>
                  <a:pt x="1335" y="220"/>
                  <a:pt x="1338" y="220"/>
                  <a:pt x="1343" y="220"/>
                </a:cubicBezTo>
                <a:cubicBezTo>
                  <a:pt x="1348" y="219"/>
                  <a:pt x="1350" y="219"/>
                  <a:pt x="1355" y="219"/>
                </a:cubicBezTo>
                <a:cubicBezTo>
                  <a:pt x="1360" y="218"/>
                  <a:pt x="1363" y="218"/>
                  <a:pt x="1368" y="218"/>
                </a:cubicBezTo>
                <a:cubicBezTo>
                  <a:pt x="1379" y="220"/>
                  <a:pt x="1384" y="221"/>
                  <a:pt x="1395" y="223"/>
                </a:cubicBezTo>
                <a:cubicBezTo>
                  <a:pt x="1400" y="223"/>
                  <a:pt x="1404" y="223"/>
                  <a:pt x="1409" y="222"/>
                </a:cubicBezTo>
                <a:cubicBezTo>
                  <a:pt x="1414" y="220"/>
                  <a:pt x="1417" y="218"/>
                  <a:pt x="1421" y="216"/>
                </a:cubicBezTo>
                <a:cubicBezTo>
                  <a:pt x="1419" y="212"/>
                  <a:pt x="1418" y="210"/>
                  <a:pt x="1416" y="207"/>
                </a:cubicBezTo>
                <a:cubicBezTo>
                  <a:pt x="1411" y="208"/>
                  <a:pt x="1408" y="208"/>
                  <a:pt x="1403" y="209"/>
                </a:cubicBezTo>
                <a:cubicBezTo>
                  <a:pt x="1400" y="208"/>
                  <a:pt x="1399" y="208"/>
                  <a:pt x="1396" y="207"/>
                </a:cubicBezTo>
                <a:cubicBezTo>
                  <a:pt x="1394" y="204"/>
                  <a:pt x="1393" y="203"/>
                  <a:pt x="1391" y="200"/>
                </a:cubicBezTo>
                <a:cubicBezTo>
                  <a:pt x="1391" y="197"/>
                  <a:pt x="1391" y="195"/>
                  <a:pt x="1391" y="192"/>
                </a:cubicBezTo>
                <a:cubicBezTo>
                  <a:pt x="1387" y="192"/>
                  <a:pt x="1385" y="191"/>
                  <a:pt x="1381" y="191"/>
                </a:cubicBezTo>
                <a:cubicBezTo>
                  <a:pt x="1379" y="192"/>
                  <a:pt x="1378" y="192"/>
                  <a:pt x="1375" y="193"/>
                </a:cubicBezTo>
                <a:cubicBezTo>
                  <a:pt x="1371" y="193"/>
                  <a:pt x="1369" y="193"/>
                  <a:pt x="1364" y="193"/>
                </a:cubicBezTo>
                <a:close/>
                <a:moveTo>
                  <a:pt x="497" y="453"/>
                </a:moveTo>
                <a:cubicBezTo>
                  <a:pt x="495" y="456"/>
                  <a:pt x="494" y="458"/>
                  <a:pt x="492" y="461"/>
                </a:cubicBezTo>
                <a:cubicBezTo>
                  <a:pt x="496" y="460"/>
                  <a:pt x="497" y="459"/>
                  <a:pt x="501" y="457"/>
                </a:cubicBezTo>
                <a:cubicBezTo>
                  <a:pt x="502" y="455"/>
                  <a:pt x="503" y="454"/>
                  <a:pt x="504" y="452"/>
                </a:cubicBezTo>
                <a:cubicBezTo>
                  <a:pt x="501" y="452"/>
                  <a:pt x="500" y="453"/>
                  <a:pt x="497" y="453"/>
                </a:cubicBezTo>
                <a:close/>
                <a:moveTo>
                  <a:pt x="1232" y="187"/>
                </a:moveTo>
                <a:cubicBezTo>
                  <a:pt x="1235" y="188"/>
                  <a:pt x="1236" y="188"/>
                  <a:pt x="1239" y="189"/>
                </a:cubicBezTo>
                <a:cubicBezTo>
                  <a:pt x="1241" y="189"/>
                  <a:pt x="1242" y="188"/>
                  <a:pt x="1244" y="188"/>
                </a:cubicBezTo>
                <a:cubicBezTo>
                  <a:pt x="1248" y="189"/>
                  <a:pt x="1250" y="189"/>
                  <a:pt x="1254" y="190"/>
                </a:cubicBezTo>
                <a:cubicBezTo>
                  <a:pt x="1257" y="189"/>
                  <a:pt x="1258" y="189"/>
                  <a:pt x="1262" y="188"/>
                </a:cubicBezTo>
                <a:cubicBezTo>
                  <a:pt x="1265" y="188"/>
                  <a:pt x="1267" y="188"/>
                  <a:pt x="1271" y="187"/>
                </a:cubicBezTo>
                <a:cubicBezTo>
                  <a:pt x="1273" y="185"/>
                  <a:pt x="1274" y="183"/>
                  <a:pt x="1276" y="181"/>
                </a:cubicBezTo>
                <a:cubicBezTo>
                  <a:pt x="1276" y="183"/>
                  <a:pt x="1276" y="184"/>
                  <a:pt x="1277" y="186"/>
                </a:cubicBezTo>
                <a:cubicBezTo>
                  <a:pt x="1279" y="186"/>
                  <a:pt x="1281" y="185"/>
                  <a:pt x="1284" y="185"/>
                </a:cubicBezTo>
                <a:cubicBezTo>
                  <a:pt x="1284" y="186"/>
                  <a:pt x="1284" y="187"/>
                  <a:pt x="1284" y="188"/>
                </a:cubicBezTo>
                <a:cubicBezTo>
                  <a:pt x="1287" y="186"/>
                  <a:pt x="1288" y="185"/>
                  <a:pt x="1291" y="184"/>
                </a:cubicBezTo>
                <a:cubicBezTo>
                  <a:pt x="1294" y="184"/>
                  <a:pt x="1296" y="184"/>
                  <a:pt x="1299" y="184"/>
                </a:cubicBezTo>
                <a:cubicBezTo>
                  <a:pt x="1303" y="183"/>
                  <a:pt x="1304" y="182"/>
                  <a:pt x="1307" y="181"/>
                </a:cubicBezTo>
                <a:cubicBezTo>
                  <a:pt x="1305" y="180"/>
                  <a:pt x="1304" y="179"/>
                  <a:pt x="1302" y="178"/>
                </a:cubicBezTo>
                <a:cubicBezTo>
                  <a:pt x="1306" y="177"/>
                  <a:pt x="1308" y="177"/>
                  <a:pt x="1312" y="177"/>
                </a:cubicBezTo>
                <a:cubicBezTo>
                  <a:pt x="1309" y="175"/>
                  <a:pt x="1308" y="174"/>
                  <a:pt x="1305" y="173"/>
                </a:cubicBezTo>
                <a:cubicBezTo>
                  <a:pt x="1303" y="171"/>
                  <a:pt x="1302" y="171"/>
                  <a:pt x="1299" y="169"/>
                </a:cubicBezTo>
                <a:cubicBezTo>
                  <a:pt x="1296" y="171"/>
                  <a:pt x="1295" y="171"/>
                  <a:pt x="1292" y="173"/>
                </a:cubicBezTo>
                <a:cubicBezTo>
                  <a:pt x="1289" y="172"/>
                  <a:pt x="1288" y="172"/>
                  <a:pt x="1286" y="171"/>
                </a:cubicBezTo>
                <a:cubicBezTo>
                  <a:pt x="1281" y="171"/>
                  <a:pt x="1279" y="171"/>
                  <a:pt x="1274" y="171"/>
                </a:cubicBezTo>
                <a:cubicBezTo>
                  <a:pt x="1272" y="170"/>
                  <a:pt x="1271" y="170"/>
                  <a:pt x="1269" y="170"/>
                </a:cubicBezTo>
                <a:cubicBezTo>
                  <a:pt x="1266" y="172"/>
                  <a:pt x="1265" y="172"/>
                  <a:pt x="1263" y="174"/>
                </a:cubicBezTo>
                <a:cubicBezTo>
                  <a:pt x="1259" y="174"/>
                  <a:pt x="1257" y="175"/>
                  <a:pt x="1253" y="175"/>
                </a:cubicBezTo>
                <a:cubicBezTo>
                  <a:pt x="1247" y="176"/>
                  <a:pt x="1244" y="177"/>
                  <a:pt x="1238" y="178"/>
                </a:cubicBezTo>
                <a:cubicBezTo>
                  <a:pt x="1232" y="179"/>
                  <a:pt x="1230" y="179"/>
                  <a:pt x="1224" y="179"/>
                </a:cubicBezTo>
                <a:cubicBezTo>
                  <a:pt x="1222" y="180"/>
                  <a:pt x="1221" y="181"/>
                  <a:pt x="1219" y="182"/>
                </a:cubicBezTo>
                <a:cubicBezTo>
                  <a:pt x="1220" y="184"/>
                  <a:pt x="1220" y="185"/>
                  <a:pt x="1221" y="188"/>
                </a:cubicBezTo>
                <a:cubicBezTo>
                  <a:pt x="1225" y="187"/>
                  <a:pt x="1227" y="187"/>
                  <a:pt x="1232" y="187"/>
                </a:cubicBezTo>
                <a:close/>
                <a:moveTo>
                  <a:pt x="549" y="440"/>
                </a:moveTo>
                <a:cubicBezTo>
                  <a:pt x="543" y="442"/>
                  <a:pt x="541" y="443"/>
                  <a:pt x="535" y="444"/>
                </a:cubicBezTo>
                <a:cubicBezTo>
                  <a:pt x="534" y="445"/>
                  <a:pt x="533" y="446"/>
                  <a:pt x="532" y="448"/>
                </a:cubicBezTo>
                <a:cubicBezTo>
                  <a:pt x="528" y="448"/>
                  <a:pt x="526" y="447"/>
                  <a:pt x="522" y="447"/>
                </a:cubicBezTo>
                <a:cubicBezTo>
                  <a:pt x="518" y="449"/>
                  <a:pt x="516" y="450"/>
                  <a:pt x="511" y="452"/>
                </a:cubicBezTo>
                <a:cubicBezTo>
                  <a:pt x="510" y="454"/>
                  <a:pt x="510" y="455"/>
                  <a:pt x="509" y="457"/>
                </a:cubicBezTo>
                <a:cubicBezTo>
                  <a:pt x="509" y="457"/>
                  <a:pt x="522" y="447"/>
                  <a:pt x="529" y="452"/>
                </a:cubicBezTo>
                <a:cubicBezTo>
                  <a:pt x="536" y="456"/>
                  <a:pt x="542" y="446"/>
                  <a:pt x="542" y="446"/>
                </a:cubicBezTo>
                <a:cubicBezTo>
                  <a:pt x="547" y="445"/>
                  <a:pt x="550" y="444"/>
                  <a:pt x="555" y="443"/>
                </a:cubicBezTo>
                <a:cubicBezTo>
                  <a:pt x="553" y="442"/>
                  <a:pt x="552" y="441"/>
                  <a:pt x="549" y="440"/>
                </a:cubicBezTo>
                <a:close/>
                <a:moveTo>
                  <a:pt x="1516" y="205"/>
                </a:moveTo>
                <a:cubicBezTo>
                  <a:pt x="1518" y="206"/>
                  <a:pt x="1519" y="207"/>
                  <a:pt x="1521" y="209"/>
                </a:cubicBezTo>
                <a:cubicBezTo>
                  <a:pt x="1524" y="211"/>
                  <a:pt x="1526" y="212"/>
                  <a:pt x="1528" y="214"/>
                </a:cubicBezTo>
                <a:cubicBezTo>
                  <a:pt x="1533" y="217"/>
                  <a:pt x="1535" y="219"/>
                  <a:pt x="1539" y="222"/>
                </a:cubicBezTo>
                <a:cubicBezTo>
                  <a:pt x="1542" y="222"/>
                  <a:pt x="1543" y="222"/>
                  <a:pt x="1546" y="222"/>
                </a:cubicBezTo>
                <a:cubicBezTo>
                  <a:pt x="1551" y="225"/>
                  <a:pt x="1554" y="225"/>
                  <a:pt x="1559" y="228"/>
                </a:cubicBezTo>
                <a:cubicBezTo>
                  <a:pt x="1561" y="227"/>
                  <a:pt x="1562" y="227"/>
                  <a:pt x="1564" y="226"/>
                </a:cubicBezTo>
                <a:cubicBezTo>
                  <a:pt x="1567" y="225"/>
                  <a:pt x="1569" y="225"/>
                  <a:pt x="1572" y="225"/>
                </a:cubicBezTo>
                <a:cubicBezTo>
                  <a:pt x="1569" y="223"/>
                  <a:pt x="1567" y="223"/>
                  <a:pt x="1564" y="222"/>
                </a:cubicBezTo>
                <a:cubicBezTo>
                  <a:pt x="1563" y="219"/>
                  <a:pt x="1562" y="218"/>
                  <a:pt x="1560" y="216"/>
                </a:cubicBezTo>
                <a:cubicBezTo>
                  <a:pt x="1560" y="214"/>
                  <a:pt x="1560" y="214"/>
                  <a:pt x="1560" y="212"/>
                </a:cubicBezTo>
                <a:cubicBezTo>
                  <a:pt x="1558" y="211"/>
                  <a:pt x="1557" y="211"/>
                  <a:pt x="1556" y="210"/>
                </a:cubicBezTo>
                <a:cubicBezTo>
                  <a:pt x="1554" y="208"/>
                  <a:pt x="1554" y="208"/>
                  <a:pt x="1553" y="206"/>
                </a:cubicBezTo>
                <a:cubicBezTo>
                  <a:pt x="1549" y="205"/>
                  <a:pt x="1547" y="205"/>
                  <a:pt x="1542" y="205"/>
                </a:cubicBezTo>
                <a:cubicBezTo>
                  <a:pt x="1539" y="203"/>
                  <a:pt x="1538" y="203"/>
                  <a:pt x="1534" y="201"/>
                </a:cubicBezTo>
                <a:cubicBezTo>
                  <a:pt x="1531" y="199"/>
                  <a:pt x="1530" y="198"/>
                  <a:pt x="1527" y="196"/>
                </a:cubicBezTo>
                <a:cubicBezTo>
                  <a:pt x="1525" y="194"/>
                  <a:pt x="1524" y="193"/>
                  <a:pt x="1521" y="191"/>
                </a:cubicBezTo>
                <a:cubicBezTo>
                  <a:pt x="1517" y="193"/>
                  <a:pt x="1515" y="194"/>
                  <a:pt x="1511" y="197"/>
                </a:cubicBezTo>
                <a:cubicBezTo>
                  <a:pt x="1511" y="198"/>
                  <a:pt x="1511" y="199"/>
                  <a:pt x="1510" y="201"/>
                </a:cubicBezTo>
                <a:cubicBezTo>
                  <a:pt x="1513" y="202"/>
                  <a:pt x="1514" y="203"/>
                  <a:pt x="1516" y="205"/>
                </a:cubicBezTo>
                <a:close/>
                <a:moveTo>
                  <a:pt x="593" y="379"/>
                </a:moveTo>
                <a:cubicBezTo>
                  <a:pt x="590" y="380"/>
                  <a:pt x="589" y="381"/>
                  <a:pt x="586" y="383"/>
                </a:cubicBezTo>
                <a:cubicBezTo>
                  <a:pt x="586" y="384"/>
                  <a:pt x="586" y="385"/>
                  <a:pt x="586" y="386"/>
                </a:cubicBezTo>
                <a:cubicBezTo>
                  <a:pt x="589" y="386"/>
                  <a:pt x="591" y="386"/>
                  <a:pt x="594" y="385"/>
                </a:cubicBezTo>
                <a:cubicBezTo>
                  <a:pt x="598" y="384"/>
                  <a:pt x="601" y="383"/>
                  <a:pt x="605" y="381"/>
                </a:cubicBezTo>
                <a:cubicBezTo>
                  <a:pt x="605" y="380"/>
                  <a:pt x="605" y="379"/>
                  <a:pt x="605" y="377"/>
                </a:cubicBezTo>
                <a:cubicBezTo>
                  <a:pt x="600" y="378"/>
                  <a:pt x="598" y="378"/>
                  <a:pt x="593" y="379"/>
                </a:cubicBezTo>
                <a:close/>
                <a:moveTo>
                  <a:pt x="741" y="389"/>
                </a:moveTo>
                <a:cubicBezTo>
                  <a:pt x="736" y="390"/>
                  <a:pt x="734" y="391"/>
                  <a:pt x="729" y="393"/>
                </a:cubicBezTo>
                <a:cubicBezTo>
                  <a:pt x="727" y="395"/>
                  <a:pt x="726" y="396"/>
                  <a:pt x="723" y="398"/>
                </a:cubicBezTo>
                <a:cubicBezTo>
                  <a:pt x="720" y="398"/>
                  <a:pt x="718" y="398"/>
                  <a:pt x="714" y="398"/>
                </a:cubicBezTo>
                <a:cubicBezTo>
                  <a:pt x="711" y="401"/>
                  <a:pt x="709" y="402"/>
                  <a:pt x="706" y="405"/>
                </a:cubicBezTo>
                <a:cubicBezTo>
                  <a:pt x="708" y="405"/>
                  <a:pt x="709" y="406"/>
                  <a:pt x="712" y="406"/>
                </a:cubicBezTo>
                <a:cubicBezTo>
                  <a:pt x="707" y="409"/>
                  <a:pt x="705" y="410"/>
                  <a:pt x="701" y="412"/>
                </a:cubicBezTo>
                <a:cubicBezTo>
                  <a:pt x="704" y="412"/>
                  <a:pt x="706" y="412"/>
                  <a:pt x="709" y="411"/>
                </a:cubicBezTo>
                <a:cubicBezTo>
                  <a:pt x="712" y="410"/>
                  <a:pt x="714" y="409"/>
                  <a:pt x="717" y="408"/>
                </a:cubicBezTo>
                <a:cubicBezTo>
                  <a:pt x="721" y="406"/>
                  <a:pt x="723" y="405"/>
                  <a:pt x="727" y="403"/>
                </a:cubicBezTo>
                <a:cubicBezTo>
                  <a:pt x="731" y="402"/>
                  <a:pt x="733" y="401"/>
                  <a:pt x="737" y="400"/>
                </a:cubicBezTo>
                <a:cubicBezTo>
                  <a:pt x="738" y="397"/>
                  <a:pt x="739" y="396"/>
                  <a:pt x="740" y="394"/>
                </a:cubicBezTo>
                <a:cubicBezTo>
                  <a:pt x="741" y="392"/>
                  <a:pt x="741" y="391"/>
                  <a:pt x="741" y="389"/>
                </a:cubicBezTo>
                <a:close/>
                <a:moveTo>
                  <a:pt x="1436" y="174"/>
                </a:moveTo>
                <a:cubicBezTo>
                  <a:pt x="1441" y="177"/>
                  <a:pt x="1444" y="178"/>
                  <a:pt x="1450" y="180"/>
                </a:cubicBezTo>
                <a:cubicBezTo>
                  <a:pt x="1444" y="179"/>
                  <a:pt x="1441" y="179"/>
                  <a:pt x="1435" y="178"/>
                </a:cubicBezTo>
                <a:cubicBezTo>
                  <a:pt x="1436" y="180"/>
                  <a:pt x="1436" y="181"/>
                  <a:pt x="1437" y="182"/>
                </a:cubicBezTo>
                <a:cubicBezTo>
                  <a:pt x="1439" y="184"/>
                  <a:pt x="1440" y="185"/>
                  <a:pt x="1442" y="187"/>
                </a:cubicBezTo>
                <a:cubicBezTo>
                  <a:pt x="1445" y="186"/>
                  <a:pt x="1447" y="186"/>
                  <a:pt x="1450" y="185"/>
                </a:cubicBezTo>
                <a:cubicBezTo>
                  <a:pt x="1453" y="187"/>
                  <a:pt x="1454" y="189"/>
                  <a:pt x="1456" y="191"/>
                </a:cubicBezTo>
                <a:cubicBezTo>
                  <a:pt x="1461" y="190"/>
                  <a:pt x="1463" y="190"/>
                  <a:pt x="1468" y="189"/>
                </a:cubicBezTo>
                <a:cubicBezTo>
                  <a:pt x="1470" y="192"/>
                  <a:pt x="1471" y="193"/>
                  <a:pt x="1473" y="195"/>
                </a:cubicBezTo>
                <a:cubicBezTo>
                  <a:pt x="1476" y="195"/>
                  <a:pt x="1478" y="195"/>
                  <a:pt x="1482" y="196"/>
                </a:cubicBezTo>
                <a:cubicBezTo>
                  <a:pt x="1485" y="198"/>
                  <a:pt x="1487" y="199"/>
                  <a:pt x="1490" y="202"/>
                </a:cubicBezTo>
                <a:cubicBezTo>
                  <a:pt x="1496" y="203"/>
                  <a:pt x="1498" y="204"/>
                  <a:pt x="1504" y="206"/>
                </a:cubicBezTo>
                <a:cubicBezTo>
                  <a:pt x="1505" y="205"/>
                  <a:pt x="1505" y="204"/>
                  <a:pt x="1506" y="203"/>
                </a:cubicBezTo>
                <a:cubicBezTo>
                  <a:pt x="1504" y="201"/>
                  <a:pt x="1504" y="201"/>
                  <a:pt x="1503" y="199"/>
                </a:cubicBezTo>
                <a:cubicBezTo>
                  <a:pt x="1502" y="197"/>
                  <a:pt x="1502" y="197"/>
                  <a:pt x="1501" y="195"/>
                </a:cubicBezTo>
                <a:cubicBezTo>
                  <a:pt x="1500" y="192"/>
                  <a:pt x="1499" y="191"/>
                  <a:pt x="1497" y="189"/>
                </a:cubicBezTo>
                <a:cubicBezTo>
                  <a:pt x="1495" y="188"/>
                  <a:pt x="1493" y="188"/>
                  <a:pt x="1490" y="187"/>
                </a:cubicBezTo>
                <a:cubicBezTo>
                  <a:pt x="1488" y="185"/>
                  <a:pt x="1487" y="185"/>
                  <a:pt x="1485" y="183"/>
                </a:cubicBezTo>
                <a:cubicBezTo>
                  <a:pt x="1482" y="182"/>
                  <a:pt x="1480" y="182"/>
                  <a:pt x="1477" y="181"/>
                </a:cubicBezTo>
                <a:cubicBezTo>
                  <a:pt x="1474" y="181"/>
                  <a:pt x="1473" y="180"/>
                  <a:pt x="1471" y="180"/>
                </a:cubicBezTo>
                <a:cubicBezTo>
                  <a:pt x="1469" y="177"/>
                  <a:pt x="1468" y="176"/>
                  <a:pt x="1466" y="173"/>
                </a:cubicBezTo>
                <a:cubicBezTo>
                  <a:pt x="1459" y="172"/>
                  <a:pt x="1455" y="171"/>
                  <a:pt x="1448" y="169"/>
                </a:cubicBezTo>
                <a:cubicBezTo>
                  <a:pt x="1444" y="169"/>
                  <a:pt x="1442" y="169"/>
                  <a:pt x="1437" y="169"/>
                </a:cubicBezTo>
                <a:cubicBezTo>
                  <a:pt x="1435" y="169"/>
                  <a:pt x="1434" y="169"/>
                  <a:pt x="1432" y="168"/>
                </a:cubicBezTo>
                <a:cubicBezTo>
                  <a:pt x="1432" y="170"/>
                  <a:pt x="1432" y="171"/>
                  <a:pt x="1431" y="173"/>
                </a:cubicBezTo>
                <a:cubicBezTo>
                  <a:pt x="1433" y="173"/>
                  <a:pt x="1434" y="174"/>
                  <a:pt x="1436" y="174"/>
                </a:cubicBezTo>
                <a:close/>
                <a:moveTo>
                  <a:pt x="1802" y="579"/>
                </a:moveTo>
                <a:cubicBezTo>
                  <a:pt x="1803" y="581"/>
                  <a:pt x="1804" y="582"/>
                  <a:pt x="1805" y="583"/>
                </a:cubicBezTo>
                <a:cubicBezTo>
                  <a:pt x="1808" y="583"/>
                  <a:pt x="1810" y="583"/>
                  <a:pt x="1813" y="583"/>
                </a:cubicBezTo>
                <a:cubicBezTo>
                  <a:pt x="1811" y="580"/>
                  <a:pt x="1811" y="579"/>
                  <a:pt x="1810" y="577"/>
                </a:cubicBezTo>
                <a:cubicBezTo>
                  <a:pt x="1807" y="578"/>
                  <a:pt x="1805" y="578"/>
                  <a:pt x="1802" y="579"/>
                </a:cubicBezTo>
                <a:close/>
                <a:moveTo>
                  <a:pt x="1840" y="577"/>
                </a:moveTo>
                <a:cubicBezTo>
                  <a:pt x="1841" y="580"/>
                  <a:pt x="1841" y="582"/>
                  <a:pt x="1842" y="585"/>
                </a:cubicBezTo>
                <a:cubicBezTo>
                  <a:pt x="1844" y="583"/>
                  <a:pt x="1846" y="583"/>
                  <a:pt x="1848" y="581"/>
                </a:cubicBezTo>
                <a:cubicBezTo>
                  <a:pt x="1846" y="577"/>
                  <a:pt x="1845" y="575"/>
                  <a:pt x="1843" y="571"/>
                </a:cubicBezTo>
                <a:cubicBezTo>
                  <a:pt x="1841" y="574"/>
                  <a:pt x="1841" y="575"/>
                  <a:pt x="1840" y="577"/>
                </a:cubicBezTo>
                <a:close/>
                <a:moveTo>
                  <a:pt x="1530" y="1200"/>
                </a:moveTo>
                <a:cubicBezTo>
                  <a:pt x="1513" y="1195"/>
                  <a:pt x="1513" y="1204"/>
                  <a:pt x="1527" y="1215"/>
                </a:cubicBezTo>
                <a:cubicBezTo>
                  <a:pt x="1541" y="1227"/>
                  <a:pt x="1546" y="1214"/>
                  <a:pt x="1546" y="1214"/>
                </a:cubicBezTo>
                <a:cubicBezTo>
                  <a:pt x="1546" y="1214"/>
                  <a:pt x="1548" y="1204"/>
                  <a:pt x="1530" y="1200"/>
                </a:cubicBezTo>
                <a:close/>
                <a:moveTo>
                  <a:pt x="1668" y="495"/>
                </a:moveTo>
                <a:cubicBezTo>
                  <a:pt x="1666" y="499"/>
                  <a:pt x="1671" y="505"/>
                  <a:pt x="1671" y="505"/>
                </a:cubicBezTo>
                <a:cubicBezTo>
                  <a:pt x="1671" y="505"/>
                  <a:pt x="1682" y="511"/>
                  <a:pt x="1681" y="499"/>
                </a:cubicBezTo>
                <a:cubicBezTo>
                  <a:pt x="1680" y="488"/>
                  <a:pt x="1670" y="491"/>
                  <a:pt x="1668" y="495"/>
                </a:cubicBezTo>
                <a:close/>
                <a:moveTo>
                  <a:pt x="1649" y="594"/>
                </a:moveTo>
                <a:cubicBezTo>
                  <a:pt x="1649" y="594"/>
                  <a:pt x="1661" y="592"/>
                  <a:pt x="1667" y="594"/>
                </a:cubicBezTo>
                <a:cubicBezTo>
                  <a:pt x="1673" y="596"/>
                  <a:pt x="1675" y="584"/>
                  <a:pt x="1665" y="581"/>
                </a:cubicBezTo>
                <a:cubicBezTo>
                  <a:pt x="1656" y="577"/>
                  <a:pt x="1652" y="585"/>
                  <a:pt x="1652" y="585"/>
                </a:cubicBezTo>
                <a:cubicBezTo>
                  <a:pt x="1651" y="589"/>
                  <a:pt x="1650" y="591"/>
                  <a:pt x="1649" y="594"/>
                </a:cubicBezTo>
                <a:close/>
                <a:moveTo>
                  <a:pt x="1959" y="852"/>
                </a:moveTo>
                <a:cubicBezTo>
                  <a:pt x="1957" y="846"/>
                  <a:pt x="1955" y="842"/>
                  <a:pt x="1953" y="836"/>
                </a:cubicBezTo>
                <a:cubicBezTo>
                  <a:pt x="1954" y="831"/>
                  <a:pt x="1954" y="828"/>
                  <a:pt x="1955" y="823"/>
                </a:cubicBezTo>
                <a:cubicBezTo>
                  <a:pt x="1950" y="822"/>
                  <a:pt x="1948" y="821"/>
                  <a:pt x="1943" y="820"/>
                </a:cubicBezTo>
                <a:cubicBezTo>
                  <a:pt x="1937" y="817"/>
                  <a:pt x="1935" y="816"/>
                  <a:pt x="1929" y="813"/>
                </a:cubicBezTo>
                <a:cubicBezTo>
                  <a:pt x="1930" y="807"/>
                  <a:pt x="1931" y="804"/>
                  <a:pt x="1932" y="798"/>
                </a:cubicBezTo>
                <a:cubicBezTo>
                  <a:pt x="1926" y="798"/>
                  <a:pt x="1923" y="799"/>
                  <a:pt x="1916" y="799"/>
                </a:cubicBezTo>
                <a:cubicBezTo>
                  <a:pt x="1925" y="794"/>
                  <a:pt x="1929" y="792"/>
                  <a:pt x="1936" y="788"/>
                </a:cubicBezTo>
                <a:cubicBezTo>
                  <a:pt x="1934" y="782"/>
                  <a:pt x="1932" y="778"/>
                  <a:pt x="1930" y="772"/>
                </a:cubicBezTo>
                <a:cubicBezTo>
                  <a:pt x="1920" y="777"/>
                  <a:pt x="1916" y="780"/>
                  <a:pt x="1906" y="785"/>
                </a:cubicBezTo>
                <a:cubicBezTo>
                  <a:pt x="1902" y="793"/>
                  <a:pt x="1899" y="797"/>
                  <a:pt x="1894" y="805"/>
                </a:cubicBezTo>
                <a:cubicBezTo>
                  <a:pt x="1888" y="805"/>
                  <a:pt x="1884" y="805"/>
                  <a:pt x="1878" y="804"/>
                </a:cubicBezTo>
                <a:cubicBezTo>
                  <a:pt x="1882" y="806"/>
                  <a:pt x="1885" y="808"/>
                  <a:pt x="1889" y="810"/>
                </a:cubicBezTo>
                <a:cubicBezTo>
                  <a:pt x="1885" y="816"/>
                  <a:pt x="1883" y="820"/>
                  <a:pt x="1879" y="826"/>
                </a:cubicBezTo>
                <a:cubicBezTo>
                  <a:pt x="1886" y="827"/>
                  <a:pt x="1890" y="827"/>
                  <a:pt x="1897" y="827"/>
                </a:cubicBezTo>
                <a:cubicBezTo>
                  <a:pt x="1903" y="831"/>
                  <a:pt x="1907" y="833"/>
                  <a:pt x="1913" y="837"/>
                </a:cubicBezTo>
                <a:cubicBezTo>
                  <a:pt x="1920" y="840"/>
                  <a:pt x="1923" y="841"/>
                  <a:pt x="1929" y="843"/>
                </a:cubicBezTo>
                <a:cubicBezTo>
                  <a:pt x="1921" y="844"/>
                  <a:pt x="1917" y="844"/>
                  <a:pt x="1909" y="845"/>
                </a:cubicBezTo>
                <a:cubicBezTo>
                  <a:pt x="1916" y="848"/>
                  <a:pt x="1920" y="850"/>
                  <a:pt x="1927" y="853"/>
                </a:cubicBezTo>
                <a:cubicBezTo>
                  <a:pt x="1933" y="853"/>
                  <a:pt x="1936" y="852"/>
                  <a:pt x="1942" y="852"/>
                </a:cubicBezTo>
                <a:cubicBezTo>
                  <a:pt x="1942" y="856"/>
                  <a:pt x="1942" y="857"/>
                  <a:pt x="1941" y="861"/>
                </a:cubicBezTo>
                <a:cubicBezTo>
                  <a:pt x="1946" y="863"/>
                  <a:pt x="1949" y="864"/>
                  <a:pt x="1954" y="867"/>
                </a:cubicBezTo>
                <a:cubicBezTo>
                  <a:pt x="1954" y="864"/>
                  <a:pt x="1954" y="862"/>
                  <a:pt x="1954" y="858"/>
                </a:cubicBezTo>
                <a:cubicBezTo>
                  <a:pt x="1956" y="856"/>
                  <a:pt x="1957" y="855"/>
                  <a:pt x="1959" y="852"/>
                </a:cubicBezTo>
                <a:close/>
                <a:moveTo>
                  <a:pt x="1648" y="1223"/>
                </a:moveTo>
                <a:cubicBezTo>
                  <a:pt x="1648" y="1223"/>
                  <a:pt x="1647" y="1213"/>
                  <a:pt x="1632" y="1207"/>
                </a:cubicBezTo>
                <a:cubicBezTo>
                  <a:pt x="1618" y="1201"/>
                  <a:pt x="1612" y="1207"/>
                  <a:pt x="1609" y="1198"/>
                </a:cubicBezTo>
                <a:cubicBezTo>
                  <a:pt x="1606" y="1189"/>
                  <a:pt x="1595" y="1199"/>
                  <a:pt x="1595" y="1199"/>
                </a:cubicBezTo>
                <a:cubicBezTo>
                  <a:pt x="1595" y="1199"/>
                  <a:pt x="1611" y="1205"/>
                  <a:pt x="1599" y="1209"/>
                </a:cubicBezTo>
                <a:cubicBezTo>
                  <a:pt x="1587" y="1214"/>
                  <a:pt x="1602" y="1219"/>
                  <a:pt x="1602" y="1219"/>
                </a:cubicBezTo>
                <a:cubicBezTo>
                  <a:pt x="1602" y="1219"/>
                  <a:pt x="1598" y="1225"/>
                  <a:pt x="1592" y="1218"/>
                </a:cubicBezTo>
                <a:cubicBezTo>
                  <a:pt x="1585" y="1211"/>
                  <a:pt x="1572" y="1207"/>
                  <a:pt x="1574" y="1216"/>
                </a:cubicBezTo>
                <a:cubicBezTo>
                  <a:pt x="1576" y="1224"/>
                  <a:pt x="1588" y="1224"/>
                  <a:pt x="1588" y="1224"/>
                </a:cubicBezTo>
                <a:cubicBezTo>
                  <a:pt x="1595" y="1225"/>
                  <a:pt x="1599" y="1226"/>
                  <a:pt x="1605" y="1228"/>
                </a:cubicBezTo>
                <a:cubicBezTo>
                  <a:pt x="1605" y="1228"/>
                  <a:pt x="1605" y="1239"/>
                  <a:pt x="1613" y="1241"/>
                </a:cubicBezTo>
                <a:cubicBezTo>
                  <a:pt x="1621" y="1244"/>
                  <a:pt x="1623" y="1232"/>
                  <a:pt x="1623" y="1232"/>
                </a:cubicBezTo>
                <a:cubicBezTo>
                  <a:pt x="1628" y="1239"/>
                  <a:pt x="1637" y="1235"/>
                  <a:pt x="1637" y="1235"/>
                </a:cubicBezTo>
                <a:cubicBezTo>
                  <a:pt x="1637" y="1235"/>
                  <a:pt x="1658" y="1247"/>
                  <a:pt x="1660" y="1237"/>
                </a:cubicBezTo>
                <a:cubicBezTo>
                  <a:pt x="1663" y="1227"/>
                  <a:pt x="1648" y="1223"/>
                  <a:pt x="1648" y="1223"/>
                </a:cubicBezTo>
                <a:close/>
                <a:moveTo>
                  <a:pt x="1583" y="1180"/>
                </a:moveTo>
                <a:cubicBezTo>
                  <a:pt x="1584" y="1174"/>
                  <a:pt x="1571" y="1169"/>
                  <a:pt x="1571" y="1169"/>
                </a:cubicBezTo>
                <a:cubicBezTo>
                  <a:pt x="1564" y="1163"/>
                  <a:pt x="1561" y="1160"/>
                  <a:pt x="1554" y="1155"/>
                </a:cubicBezTo>
                <a:cubicBezTo>
                  <a:pt x="1550" y="1146"/>
                  <a:pt x="1548" y="1142"/>
                  <a:pt x="1544" y="1134"/>
                </a:cubicBezTo>
                <a:cubicBezTo>
                  <a:pt x="1538" y="1132"/>
                  <a:pt x="1535" y="1131"/>
                  <a:pt x="1529" y="1129"/>
                </a:cubicBezTo>
                <a:cubicBezTo>
                  <a:pt x="1529" y="1129"/>
                  <a:pt x="1528" y="1118"/>
                  <a:pt x="1504" y="1107"/>
                </a:cubicBezTo>
                <a:cubicBezTo>
                  <a:pt x="1480" y="1096"/>
                  <a:pt x="1449" y="1105"/>
                  <a:pt x="1449" y="1105"/>
                </a:cubicBezTo>
                <a:cubicBezTo>
                  <a:pt x="1449" y="1105"/>
                  <a:pt x="1446" y="1113"/>
                  <a:pt x="1454" y="1116"/>
                </a:cubicBezTo>
                <a:cubicBezTo>
                  <a:pt x="1463" y="1118"/>
                  <a:pt x="1473" y="1111"/>
                  <a:pt x="1481" y="1113"/>
                </a:cubicBezTo>
                <a:cubicBezTo>
                  <a:pt x="1490" y="1116"/>
                  <a:pt x="1490" y="1127"/>
                  <a:pt x="1490" y="1127"/>
                </a:cubicBezTo>
                <a:cubicBezTo>
                  <a:pt x="1490" y="1127"/>
                  <a:pt x="1502" y="1127"/>
                  <a:pt x="1506" y="1135"/>
                </a:cubicBezTo>
                <a:cubicBezTo>
                  <a:pt x="1511" y="1143"/>
                  <a:pt x="1525" y="1145"/>
                  <a:pt x="1525" y="1145"/>
                </a:cubicBezTo>
                <a:cubicBezTo>
                  <a:pt x="1525" y="1145"/>
                  <a:pt x="1529" y="1160"/>
                  <a:pt x="1536" y="1162"/>
                </a:cubicBezTo>
                <a:cubicBezTo>
                  <a:pt x="1542" y="1164"/>
                  <a:pt x="1542" y="1171"/>
                  <a:pt x="1542" y="1171"/>
                </a:cubicBezTo>
                <a:cubicBezTo>
                  <a:pt x="1540" y="1171"/>
                  <a:pt x="1539" y="1171"/>
                  <a:pt x="1538" y="1171"/>
                </a:cubicBezTo>
                <a:cubicBezTo>
                  <a:pt x="1536" y="1173"/>
                  <a:pt x="1535" y="1174"/>
                  <a:pt x="1533" y="1177"/>
                </a:cubicBezTo>
                <a:cubicBezTo>
                  <a:pt x="1543" y="1180"/>
                  <a:pt x="1548" y="1182"/>
                  <a:pt x="1559" y="1186"/>
                </a:cubicBezTo>
                <a:cubicBezTo>
                  <a:pt x="1559" y="1186"/>
                  <a:pt x="1584" y="1193"/>
                  <a:pt x="1586" y="1189"/>
                </a:cubicBezTo>
                <a:cubicBezTo>
                  <a:pt x="1588" y="1185"/>
                  <a:pt x="1583" y="1186"/>
                  <a:pt x="1583" y="1180"/>
                </a:cubicBezTo>
                <a:close/>
                <a:moveTo>
                  <a:pt x="1548" y="246"/>
                </a:moveTo>
                <a:cubicBezTo>
                  <a:pt x="1548" y="246"/>
                  <a:pt x="1542" y="249"/>
                  <a:pt x="1536" y="245"/>
                </a:cubicBezTo>
                <a:cubicBezTo>
                  <a:pt x="1530" y="241"/>
                  <a:pt x="1528" y="246"/>
                  <a:pt x="1528" y="246"/>
                </a:cubicBezTo>
                <a:cubicBezTo>
                  <a:pt x="1526" y="243"/>
                  <a:pt x="1526" y="241"/>
                  <a:pt x="1524" y="238"/>
                </a:cubicBezTo>
                <a:cubicBezTo>
                  <a:pt x="1520" y="238"/>
                  <a:pt x="1519" y="238"/>
                  <a:pt x="1516" y="239"/>
                </a:cubicBezTo>
                <a:cubicBezTo>
                  <a:pt x="1514" y="237"/>
                  <a:pt x="1513" y="236"/>
                  <a:pt x="1512" y="234"/>
                </a:cubicBezTo>
                <a:cubicBezTo>
                  <a:pt x="1512" y="232"/>
                  <a:pt x="1513" y="230"/>
                  <a:pt x="1514" y="228"/>
                </a:cubicBezTo>
                <a:cubicBezTo>
                  <a:pt x="1511" y="225"/>
                  <a:pt x="1510" y="224"/>
                  <a:pt x="1507" y="221"/>
                </a:cubicBezTo>
                <a:cubicBezTo>
                  <a:pt x="1504" y="220"/>
                  <a:pt x="1503" y="220"/>
                  <a:pt x="1499" y="219"/>
                </a:cubicBezTo>
                <a:cubicBezTo>
                  <a:pt x="1499" y="220"/>
                  <a:pt x="1498" y="220"/>
                  <a:pt x="1497" y="221"/>
                </a:cubicBezTo>
                <a:cubicBezTo>
                  <a:pt x="1496" y="220"/>
                  <a:pt x="1495" y="219"/>
                  <a:pt x="1494" y="218"/>
                </a:cubicBezTo>
                <a:cubicBezTo>
                  <a:pt x="1489" y="217"/>
                  <a:pt x="1486" y="216"/>
                  <a:pt x="1482" y="215"/>
                </a:cubicBezTo>
                <a:cubicBezTo>
                  <a:pt x="1478" y="214"/>
                  <a:pt x="1476" y="213"/>
                  <a:pt x="1473" y="213"/>
                </a:cubicBezTo>
                <a:cubicBezTo>
                  <a:pt x="1473" y="213"/>
                  <a:pt x="1482" y="222"/>
                  <a:pt x="1481" y="225"/>
                </a:cubicBezTo>
                <a:cubicBezTo>
                  <a:pt x="1478" y="222"/>
                  <a:pt x="1476" y="220"/>
                  <a:pt x="1473" y="217"/>
                </a:cubicBezTo>
                <a:cubicBezTo>
                  <a:pt x="1470" y="215"/>
                  <a:pt x="1469" y="214"/>
                  <a:pt x="1466" y="211"/>
                </a:cubicBezTo>
                <a:cubicBezTo>
                  <a:pt x="1464" y="213"/>
                  <a:pt x="1463" y="214"/>
                  <a:pt x="1461" y="215"/>
                </a:cubicBezTo>
                <a:cubicBezTo>
                  <a:pt x="1461" y="217"/>
                  <a:pt x="1461" y="217"/>
                  <a:pt x="1460" y="219"/>
                </a:cubicBezTo>
                <a:cubicBezTo>
                  <a:pt x="1458" y="217"/>
                  <a:pt x="1457" y="217"/>
                  <a:pt x="1456" y="215"/>
                </a:cubicBezTo>
                <a:cubicBezTo>
                  <a:pt x="1454" y="213"/>
                  <a:pt x="1453" y="212"/>
                  <a:pt x="1451" y="209"/>
                </a:cubicBezTo>
                <a:cubicBezTo>
                  <a:pt x="1449" y="209"/>
                  <a:pt x="1448" y="209"/>
                  <a:pt x="1445" y="208"/>
                </a:cubicBezTo>
                <a:cubicBezTo>
                  <a:pt x="1443" y="207"/>
                  <a:pt x="1441" y="206"/>
                  <a:pt x="1439" y="205"/>
                </a:cubicBezTo>
                <a:cubicBezTo>
                  <a:pt x="1437" y="204"/>
                  <a:pt x="1436" y="204"/>
                  <a:pt x="1434" y="204"/>
                </a:cubicBezTo>
                <a:cubicBezTo>
                  <a:pt x="1432" y="205"/>
                  <a:pt x="1431" y="206"/>
                  <a:pt x="1430" y="207"/>
                </a:cubicBezTo>
                <a:cubicBezTo>
                  <a:pt x="1432" y="208"/>
                  <a:pt x="1433" y="209"/>
                  <a:pt x="1435" y="210"/>
                </a:cubicBezTo>
                <a:cubicBezTo>
                  <a:pt x="1435" y="212"/>
                  <a:pt x="1434" y="213"/>
                  <a:pt x="1434" y="216"/>
                </a:cubicBezTo>
                <a:cubicBezTo>
                  <a:pt x="1436" y="216"/>
                  <a:pt x="1437" y="217"/>
                  <a:pt x="1439" y="218"/>
                </a:cubicBezTo>
                <a:cubicBezTo>
                  <a:pt x="1440" y="219"/>
                  <a:pt x="1441" y="220"/>
                  <a:pt x="1442" y="222"/>
                </a:cubicBezTo>
                <a:cubicBezTo>
                  <a:pt x="1445" y="223"/>
                  <a:pt x="1447" y="224"/>
                  <a:pt x="1450" y="226"/>
                </a:cubicBezTo>
                <a:cubicBezTo>
                  <a:pt x="1454" y="226"/>
                  <a:pt x="1455" y="226"/>
                  <a:pt x="1459" y="226"/>
                </a:cubicBezTo>
                <a:cubicBezTo>
                  <a:pt x="1464" y="229"/>
                  <a:pt x="1466" y="230"/>
                  <a:pt x="1471" y="232"/>
                </a:cubicBezTo>
                <a:cubicBezTo>
                  <a:pt x="1473" y="234"/>
                  <a:pt x="1473" y="235"/>
                  <a:pt x="1475" y="238"/>
                </a:cubicBezTo>
                <a:cubicBezTo>
                  <a:pt x="1476" y="239"/>
                  <a:pt x="1477" y="240"/>
                  <a:pt x="1479" y="241"/>
                </a:cubicBezTo>
                <a:cubicBezTo>
                  <a:pt x="1485" y="242"/>
                  <a:pt x="1489" y="243"/>
                  <a:pt x="1495" y="245"/>
                </a:cubicBezTo>
                <a:cubicBezTo>
                  <a:pt x="1498" y="246"/>
                  <a:pt x="1500" y="246"/>
                  <a:pt x="1503" y="247"/>
                </a:cubicBezTo>
                <a:cubicBezTo>
                  <a:pt x="1506" y="246"/>
                  <a:pt x="1507" y="246"/>
                  <a:pt x="1510" y="245"/>
                </a:cubicBezTo>
                <a:cubicBezTo>
                  <a:pt x="1511" y="244"/>
                  <a:pt x="1511" y="243"/>
                  <a:pt x="1512" y="242"/>
                </a:cubicBezTo>
                <a:cubicBezTo>
                  <a:pt x="1514" y="242"/>
                  <a:pt x="1514" y="242"/>
                  <a:pt x="1516" y="241"/>
                </a:cubicBezTo>
                <a:cubicBezTo>
                  <a:pt x="1517" y="243"/>
                  <a:pt x="1518" y="244"/>
                  <a:pt x="1518" y="246"/>
                </a:cubicBezTo>
                <a:cubicBezTo>
                  <a:pt x="1520" y="246"/>
                  <a:pt x="1520" y="246"/>
                  <a:pt x="1521" y="247"/>
                </a:cubicBezTo>
                <a:cubicBezTo>
                  <a:pt x="1521" y="249"/>
                  <a:pt x="1520" y="251"/>
                  <a:pt x="1519" y="253"/>
                </a:cubicBezTo>
                <a:cubicBezTo>
                  <a:pt x="1522" y="255"/>
                  <a:pt x="1523" y="256"/>
                  <a:pt x="1525" y="258"/>
                </a:cubicBezTo>
                <a:cubicBezTo>
                  <a:pt x="1527" y="259"/>
                  <a:pt x="1529" y="259"/>
                  <a:pt x="1531" y="260"/>
                </a:cubicBezTo>
                <a:cubicBezTo>
                  <a:pt x="1533" y="261"/>
                  <a:pt x="1534" y="261"/>
                  <a:pt x="1537" y="262"/>
                </a:cubicBezTo>
                <a:cubicBezTo>
                  <a:pt x="1543" y="263"/>
                  <a:pt x="1546" y="263"/>
                  <a:pt x="1552" y="264"/>
                </a:cubicBezTo>
                <a:cubicBezTo>
                  <a:pt x="1552" y="264"/>
                  <a:pt x="1557" y="263"/>
                  <a:pt x="1556" y="255"/>
                </a:cubicBezTo>
                <a:cubicBezTo>
                  <a:pt x="1555" y="248"/>
                  <a:pt x="1548" y="246"/>
                  <a:pt x="1548" y="246"/>
                </a:cubicBezTo>
                <a:close/>
                <a:moveTo>
                  <a:pt x="1729" y="444"/>
                </a:moveTo>
                <a:cubicBezTo>
                  <a:pt x="1735" y="444"/>
                  <a:pt x="1737" y="445"/>
                  <a:pt x="1743" y="446"/>
                </a:cubicBezTo>
                <a:cubicBezTo>
                  <a:pt x="1744" y="441"/>
                  <a:pt x="1744" y="439"/>
                  <a:pt x="1745" y="434"/>
                </a:cubicBezTo>
                <a:cubicBezTo>
                  <a:pt x="1740" y="431"/>
                  <a:pt x="1737" y="429"/>
                  <a:pt x="1732" y="426"/>
                </a:cubicBezTo>
                <a:cubicBezTo>
                  <a:pt x="1727" y="425"/>
                  <a:pt x="1724" y="424"/>
                  <a:pt x="1719" y="423"/>
                </a:cubicBezTo>
                <a:cubicBezTo>
                  <a:pt x="1718" y="427"/>
                  <a:pt x="1718" y="429"/>
                  <a:pt x="1717" y="434"/>
                </a:cubicBezTo>
                <a:cubicBezTo>
                  <a:pt x="1721" y="438"/>
                  <a:pt x="1724" y="440"/>
                  <a:pt x="1729" y="444"/>
                </a:cubicBezTo>
                <a:close/>
                <a:moveTo>
                  <a:pt x="1454" y="301"/>
                </a:moveTo>
                <a:cubicBezTo>
                  <a:pt x="1456" y="300"/>
                  <a:pt x="1457" y="300"/>
                  <a:pt x="1459" y="299"/>
                </a:cubicBezTo>
                <a:cubicBezTo>
                  <a:pt x="1458" y="298"/>
                  <a:pt x="1457" y="297"/>
                  <a:pt x="1457" y="295"/>
                </a:cubicBezTo>
                <a:cubicBezTo>
                  <a:pt x="1454" y="294"/>
                  <a:pt x="1453" y="293"/>
                  <a:pt x="1451" y="292"/>
                </a:cubicBezTo>
                <a:cubicBezTo>
                  <a:pt x="1450" y="294"/>
                  <a:pt x="1450" y="295"/>
                  <a:pt x="1449" y="297"/>
                </a:cubicBezTo>
                <a:cubicBezTo>
                  <a:pt x="1451" y="298"/>
                  <a:pt x="1452" y="299"/>
                  <a:pt x="1454" y="301"/>
                </a:cubicBezTo>
                <a:close/>
                <a:moveTo>
                  <a:pt x="1439" y="227"/>
                </a:moveTo>
                <a:cubicBezTo>
                  <a:pt x="1443" y="219"/>
                  <a:pt x="1429" y="221"/>
                  <a:pt x="1429" y="221"/>
                </a:cubicBezTo>
                <a:cubicBezTo>
                  <a:pt x="1426" y="221"/>
                  <a:pt x="1425" y="221"/>
                  <a:pt x="1422" y="222"/>
                </a:cubicBezTo>
                <a:cubicBezTo>
                  <a:pt x="1423" y="224"/>
                  <a:pt x="1423" y="226"/>
                  <a:pt x="1424" y="228"/>
                </a:cubicBezTo>
                <a:cubicBezTo>
                  <a:pt x="1424" y="228"/>
                  <a:pt x="1436" y="235"/>
                  <a:pt x="1439" y="227"/>
                </a:cubicBezTo>
                <a:close/>
                <a:moveTo>
                  <a:pt x="1412" y="267"/>
                </a:moveTo>
                <a:cubicBezTo>
                  <a:pt x="1410" y="265"/>
                  <a:pt x="1410" y="265"/>
                  <a:pt x="1408" y="263"/>
                </a:cubicBezTo>
                <a:cubicBezTo>
                  <a:pt x="1409" y="259"/>
                  <a:pt x="1409" y="257"/>
                  <a:pt x="1410" y="253"/>
                </a:cubicBezTo>
                <a:cubicBezTo>
                  <a:pt x="1414" y="253"/>
                  <a:pt x="1416" y="252"/>
                  <a:pt x="1419" y="252"/>
                </a:cubicBezTo>
                <a:cubicBezTo>
                  <a:pt x="1418" y="247"/>
                  <a:pt x="1418" y="245"/>
                  <a:pt x="1417" y="241"/>
                </a:cubicBezTo>
                <a:cubicBezTo>
                  <a:pt x="1413" y="241"/>
                  <a:pt x="1411" y="241"/>
                  <a:pt x="1407" y="241"/>
                </a:cubicBezTo>
                <a:cubicBezTo>
                  <a:pt x="1402" y="239"/>
                  <a:pt x="1399" y="239"/>
                  <a:pt x="1394" y="238"/>
                </a:cubicBezTo>
                <a:cubicBezTo>
                  <a:pt x="1393" y="240"/>
                  <a:pt x="1392" y="241"/>
                  <a:pt x="1390" y="243"/>
                </a:cubicBezTo>
                <a:cubicBezTo>
                  <a:pt x="1387" y="243"/>
                  <a:pt x="1385" y="243"/>
                  <a:pt x="1381" y="243"/>
                </a:cubicBezTo>
                <a:cubicBezTo>
                  <a:pt x="1381" y="243"/>
                  <a:pt x="1377" y="235"/>
                  <a:pt x="1374" y="242"/>
                </a:cubicBezTo>
                <a:cubicBezTo>
                  <a:pt x="1371" y="249"/>
                  <a:pt x="1374" y="263"/>
                  <a:pt x="1374" y="263"/>
                </a:cubicBezTo>
                <a:cubicBezTo>
                  <a:pt x="1372" y="262"/>
                  <a:pt x="1371" y="262"/>
                  <a:pt x="1368" y="261"/>
                </a:cubicBezTo>
                <a:cubicBezTo>
                  <a:pt x="1369" y="260"/>
                  <a:pt x="1369" y="260"/>
                  <a:pt x="1370" y="259"/>
                </a:cubicBezTo>
                <a:cubicBezTo>
                  <a:pt x="1368" y="258"/>
                  <a:pt x="1368" y="257"/>
                  <a:pt x="1366" y="256"/>
                </a:cubicBezTo>
                <a:cubicBezTo>
                  <a:pt x="1365" y="254"/>
                  <a:pt x="1365" y="254"/>
                  <a:pt x="1364" y="252"/>
                </a:cubicBezTo>
                <a:cubicBezTo>
                  <a:pt x="1366" y="252"/>
                  <a:pt x="1367" y="252"/>
                  <a:pt x="1369" y="251"/>
                </a:cubicBezTo>
                <a:cubicBezTo>
                  <a:pt x="1367" y="250"/>
                  <a:pt x="1367" y="249"/>
                  <a:pt x="1365" y="248"/>
                </a:cubicBezTo>
                <a:cubicBezTo>
                  <a:pt x="1363" y="247"/>
                  <a:pt x="1361" y="247"/>
                  <a:pt x="1359" y="246"/>
                </a:cubicBezTo>
                <a:cubicBezTo>
                  <a:pt x="1358" y="245"/>
                  <a:pt x="1358" y="244"/>
                  <a:pt x="1357" y="242"/>
                </a:cubicBezTo>
                <a:cubicBezTo>
                  <a:pt x="1355" y="241"/>
                  <a:pt x="1354" y="240"/>
                  <a:pt x="1352" y="239"/>
                </a:cubicBezTo>
                <a:cubicBezTo>
                  <a:pt x="1348" y="239"/>
                  <a:pt x="1346" y="239"/>
                  <a:pt x="1341" y="239"/>
                </a:cubicBezTo>
                <a:cubicBezTo>
                  <a:pt x="1342" y="241"/>
                  <a:pt x="1343" y="242"/>
                  <a:pt x="1344" y="244"/>
                </a:cubicBezTo>
                <a:cubicBezTo>
                  <a:pt x="1342" y="244"/>
                  <a:pt x="1341" y="245"/>
                  <a:pt x="1340" y="245"/>
                </a:cubicBezTo>
                <a:cubicBezTo>
                  <a:pt x="1336" y="242"/>
                  <a:pt x="1334" y="241"/>
                  <a:pt x="1331" y="237"/>
                </a:cubicBezTo>
                <a:cubicBezTo>
                  <a:pt x="1327" y="237"/>
                  <a:pt x="1325" y="238"/>
                  <a:pt x="1321" y="238"/>
                </a:cubicBezTo>
                <a:cubicBezTo>
                  <a:pt x="1317" y="236"/>
                  <a:pt x="1315" y="235"/>
                  <a:pt x="1311" y="234"/>
                </a:cubicBezTo>
                <a:cubicBezTo>
                  <a:pt x="1309" y="235"/>
                  <a:pt x="1307" y="236"/>
                  <a:pt x="1305" y="238"/>
                </a:cubicBezTo>
                <a:cubicBezTo>
                  <a:pt x="1306" y="234"/>
                  <a:pt x="1306" y="232"/>
                  <a:pt x="1307" y="229"/>
                </a:cubicBezTo>
                <a:cubicBezTo>
                  <a:pt x="1304" y="228"/>
                  <a:pt x="1302" y="227"/>
                  <a:pt x="1299" y="226"/>
                </a:cubicBezTo>
                <a:cubicBezTo>
                  <a:pt x="1296" y="227"/>
                  <a:pt x="1295" y="227"/>
                  <a:pt x="1292" y="228"/>
                </a:cubicBezTo>
                <a:cubicBezTo>
                  <a:pt x="1290" y="225"/>
                  <a:pt x="1289" y="224"/>
                  <a:pt x="1288" y="221"/>
                </a:cubicBezTo>
                <a:cubicBezTo>
                  <a:pt x="1286" y="218"/>
                  <a:pt x="1284" y="217"/>
                  <a:pt x="1282" y="215"/>
                </a:cubicBezTo>
                <a:cubicBezTo>
                  <a:pt x="1276" y="214"/>
                  <a:pt x="1273" y="213"/>
                  <a:pt x="1267" y="213"/>
                </a:cubicBezTo>
                <a:cubicBezTo>
                  <a:pt x="1261" y="211"/>
                  <a:pt x="1258" y="210"/>
                  <a:pt x="1252" y="209"/>
                </a:cubicBezTo>
                <a:cubicBezTo>
                  <a:pt x="1243" y="207"/>
                  <a:pt x="1239" y="207"/>
                  <a:pt x="1230" y="205"/>
                </a:cubicBezTo>
                <a:cubicBezTo>
                  <a:pt x="1220" y="205"/>
                  <a:pt x="1215" y="205"/>
                  <a:pt x="1205" y="204"/>
                </a:cubicBezTo>
                <a:cubicBezTo>
                  <a:pt x="1197" y="203"/>
                  <a:pt x="1194" y="203"/>
                  <a:pt x="1187" y="203"/>
                </a:cubicBezTo>
                <a:cubicBezTo>
                  <a:pt x="1187" y="205"/>
                  <a:pt x="1187" y="206"/>
                  <a:pt x="1187" y="209"/>
                </a:cubicBezTo>
                <a:cubicBezTo>
                  <a:pt x="1189" y="211"/>
                  <a:pt x="1190" y="212"/>
                  <a:pt x="1192" y="214"/>
                </a:cubicBezTo>
                <a:cubicBezTo>
                  <a:pt x="1189" y="214"/>
                  <a:pt x="1187" y="214"/>
                  <a:pt x="1184" y="214"/>
                </a:cubicBezTo>
                <a:cubicBezTo>
                  <a:pt x="1182" y="216"/>
                  <a:pt x="1181" y="217"/>
                  <a:pt x="1179" y="218"/>
                </a:cubicBezTo>
                <a:cubicBezTo>
                  <a:pt x="1176" y="220"/>
                  <a:pt x="1174" y="221"/>
                  <a:pt x="1171" y="224"/>
                </a:cubicBezTo>
                <a:cubicBezTo>
                  <a:pt x="1166" y="227"/>
                  <a:pt x="1163" y="228"/>
                  <a:pt x="1158" y="231"/>
                </a:cubicBezTo>
                <a:cubicBezTo>
                  <a:pt x="1165" y="233"/>
                  <a:pt x="1168" y="234"/>
                  <a:pt x="1174" y="236"/>
                </a:cubicBezTo>
                <a:cubicBezTo>
                  <a:pt x="1177" y="238"/>
                  <a:pt x="1178" y="239"/>
                  <a:pt x="1180" y="240"/>
                </a:cubicBezTo>
                <a:cubicBezTo>
                  <a:pt x="1181" y="242"/>
                  <a:pt x="1181" y="243"/>
                  <a:pt x="1182" y="245"/>
                </a:cubicBezTo>
                <a:cubicBezTo>
                  <a:pt x="1185" y="246"/>
                  <a:pt x="1186" y="247"/>
                  <a:pt x="1189" y="248"/>
                </a:cubicBezTo>
                <a:cubicBezTo>
                  <a:pt x="1194" y="246"/>
                  <a:pt x="1196" y="245"/>
                  <a:pt x="1201" y="243"/>
                </a:cubicBezTo>
                <a:cubicBezTo>
                  <a:pt x="1205" y="243"/>
                  <a:pt x="1207" y="243"/>
                  <a:pt x="1212" y="244"/>
                </a:cubicBezTo>
                <a:cubicBezTo>
                  <a:pt x="1214" y="244"/>
                  <a:pt x="1215" y="244"/>
                  <a:pt x="1218" y="245"/>
                </a:cubicBezTo>
                <a:cubicBezTo>
                  <a:pt x="1221" y="242"/>
                  <a:pt x="1223" y="240"/>
                  <a:pt x="1226" y="237"/>
                </a:cubicBezTo>
                <a:cubicBezTo>
                  <a:pt x="1230" y="236"/>
                  <a:pt x="1232" y="236"/>
                  <a:pt x="1235" y="234"/>
                </a:cubicBezTo>
                <a:cubicBezTo>
                  <a:pt x="1241" y="232"/>
                  <a:pt x="1244" y="230"/>
                  <a:pt x="1250" y="228"/>
                </a:cubicBezTo>
                <a:cubicBezTo>
                  <a:pt x="1259" y="228"/>
                  <a:pt x="1264" y="228"/>
                  <a:pt x="1273" y="228"/>
                </a:cubicBezTo>
                <a:cubicBezTo>
                  <a:pt x="1265" y="230"/>
                  <a:pt x="1261" y="230"/>
                  <a:pt x="1253" y="232"/>
                </a:cubicBezTo>
                <a:cubicBezTo>
                  <a:pt x="1249" y="234"/>
                  <a:pt x="1247" y="235"/>
                  <a:pt x="1242" y="237"/>
                </a:cubicBezTo>
                <a:cubicBezTo>
                  <a:pt x="1239" y="239"/>
                  <a:pt x="1238" y="241"/>
                  <a:pt x="1235" y="243"/>
                </a:cubicBezTo>
                <a:cubicBezTo>
                  <a:pt x="1238" y="245"/>
                  <a:pt x="1240" y="246"/>
                  <a:pt x="1243" y="248"/>
                </a:cubicBezTo>
                <a:cubicBezTo>
                  <a:pt x="1247" y="249"/>
                  <a:pt x="1249" y="250"/>
                  <a:pt x="1254" y="251"/>
                </a:cubicBezTo>
                <a:cubicBezTo>
                  <a:pt x="1248" y="252"/>
                  <a:pt x="1246" y="252"/>
                  <a:pt x="1241" y="253"/>
                </a:cubicBezTo>
                <a:cubicBezTo>
                  <a:pt x="1245" y="255"/>
                  <a:pt x="1248" y="256"/>
                  <a:pt x="1253" y="258"/>
                </a:cubicBezTo>
                <a:cubicBezTo>
                  <a:pt x="1276" y="263"/>
                  <a:pt x="1288" y="265"/>
                  <a:pt x="1311" y="271"/>
                </a:cubicBezTo>
                <a:cubicBezTo>
                  <a:pt x="1289" y="268"/>
                  <a:pt x="1278" y="267"/>
                  <a:pt x="1256" y="265"/>
                </a:cubicBezTo>
                <a:cubicBezTo>
                  <a:pt x="1251" y="266"/>
                  <a:pt x="1249" y="267"/>
                  <a:pt x="1243" y="268"/>
                </a:cubicBezTo>
                <a:cubicBezTo>
                  <a:pt x="1243" y="268"/>
                  <a:pt x="1249" y="271"/>
                  <a:pt x="1251" y="275"/>
                </a:cubicBezTo>
                <a:cubicBezTo>
                  <a:pt x="1253" y="280"/>
                  <a:pt x="1263" y="278"/>
                  <a:pt x="1263" y="278"/>
                </a:cubicBezTo>
                <a:cubicBezTo>
                  <a:pt x="1263" y="278"/>
                  <a:pt x="1284" y="281"/>
                  <a:pt x="1283" y="285"/>
                </a:cubicBezTo>
                <a:cubicBezTo>
                  <a:pt x="1283" y="289"/>
                  <a:pt x="1291" y="294"/>
                  <a:pt x="1291" y="294"/>
                </a:cubicBezTo>
                <a:cubicBezTo>
                  <a:pt x="1302" y="296"/>
                  <a:pt x="1307" y="297"/>
                  <a:pt x="1318" y="300"/>
                </a:cubicBezTo>
                <a:cubicBezTo>
                  <a:pt x="1326" y="300"/>
                  <a:pt x="1330" y="301"/>
                  <a:pt x="1337" y="301"/>
                </a:cubicBezTo>
                <a:cubicBezTo>
                  <a:pt x="1340" y="300"/>
                  <a:pt x="1342" y="300"/>
                  <a:pt x="1345" y="299"/>
                </a:cubicBezTo>
                <a:cubicBezTo>
                  <a:pt x="1351" y="300"/>
                  <a:pt x="1353" y="300"/>
                  <a:pt x="1359" y="300"/>
                </a:cubicBezTo>
                <a:cubicBezTo>
                  <a:pt x="1365" y="299"/>
                  <a:pt x="1368" y="298"/>
                  <a:pt x="1373" y="297"/>
                </a:cubicBezTo>
                <a:cubicBezTo>
                  <a:pt x="1378" y="299"/>
                  <a:pt x="1381" y="301"/>
                  <a:pt x="1386" y="304"/>
                </a:cubicBezTo>
                <a:cubicBezTo>
                  <a:pt x="1390" y="306"/>
                  <a:pt x="1393" y="307"/>
                  <a:pt x="1397" y="309"/>
                </a:cubicBezTo>
                <a:cubicBezTo>
                  <a:pt x="1400" y="311"/>
                  <a:pt x="1401" y="312"/>
                  <a:pt x="1404" y="314"/>
                </a:cubicBezTo>
                <a:cubicBezTo>
                  <a:pt x="1411" y="314"/>
                  <a:pt x="1414" y="315"/>
                  <a:pt x="1421" y="316"/>
                </a:cubicBezTo>
                <a:cubicBezTo>
                  <a:pt x="1425" y="319"/>
                  <a:pt x="1426" y="321"/>
                  <a:pt x="1429" y="324"/>
                </a:cubicBezTo>
                <a:cubicBezTo>
                  <a:pt x="1433" y="320"/>
                  <a:pt x="1435" y="318"/>
                  <a:pt x="1438" y="314"/>
                </a:cubicBezTo>
                <a:cubicBezTo>
                  <a:pt x="1441" y="313"/>
                  <a:pt x="1443" y="313"/>
                  <a:pt x="1446" y="312"/>
                </a:cubicBezTo>
                <a:cubicBezTo>
                  <a:pt x="1445" y="308"/>
                  <a:pt x="1445" y="305"/>
                  <a:pt x="1445" y="301"/>
                </a:cubicBezTo>
                <a:cubicBezTo>
                  <a:pt x="1440" y="299"/>
                  <a:pt x="1437" y="299"/>
                  <a:pt x="1433" y="297"/>
                </a:cubicBezTo>
                <a:cubicBezTo>
                  <a:pt x="1431" y="294"/>
                  <a:pt x="1430" y="292"/>
                  <a:pt x="1428" y="288"/>
                </a:cubicBezTo>
                <a:cubicBezTo>
                  <a:pt x="1424" y="287"/>
                  <a:pt x="1422" y="286"/>
                  <a:pt x="1419" y="285"/>
                </a:cubicBezTo>
                <a:cubicBezTo>
                  <a:pt x="1416" y="284"/>
                  <a:pt x="1414" y="283"/>
                  <a:pt x="1411" y="281"/>
                </a:cubicBezTo>
                <a:cubicBezTo>
                  <a:pt x="1412" y="276"/>
                  <a:pt x="1412" y="273"/>
                  <a:pt x="1412" y="267"/>
                </a:cubicBezTo>
                <a:close/>
                <a:moveTo>
                  <a:pt x="1633" y="470"/>
                </a:moveTo>
                <a:cubicBezTo>
                  <a:pt x="1625" y="469"/>
                  <a:pt x="1624" y="478"/>
                  <a:pt x="1624" y="478"/>
                </a:cubicBezTo>
                <a:cubicBezTo>
                  <a:pt x="1628" y="491"/>
                  <a:pt x="1639" y="485"/>
                  <a:pt x="1639" y="485"/>
                </a:cubicBezTo>
                <a:cubicBezTo>
                  <a:pt x="1643" y="484"/>
                  <a:pt x="1646" y="483"/>
                  <a:pt x="1650" y="482"/>
                </a:cubicBezTo>
                <a:cubicBezTo>
                  <a:pt x="1650" y="482"/>
                  <a:pt x="1641" y="471"/>
                  <a:pt x="1633" y="470"/>
                </a:cubicBezTo>
                <a:close/>
                <a:moveTo>
                  <a:pt x="1697" y="401"/>
                </a:moveTo>
                <a:cubicBezTo>
                  <a:pt x="1697" y="404"/>
                  <a:pt x="1697" y="406"/>
                  <a:pt x="1697" y="410"/>
                </a:cubicBezTo>
                <a:cubicBezTo>
                  <a:pt x="1699" y="412"/>
                  <a:pt x="1700" y="414"/>
                  <a:pt x="1702" y="416"/>
                </a:cubicBezTo>
                <a:cubicBezTo>
                  <a:pt x="1704" y="411"/>
                  <a:pt x="1705" y="409"/>
                  <a:pt x="1707" y="403"/>
                </a:cubicBezTo>
                <a:cubicBezTo>
                  <a:pt x="1712" y="401"/>
                  <a:pt x="1714" y="400"/>
                  <a:pt x="1719" y="398"/>
                </a:cubicBezTo>
                <a:cubicBezTo>
                  <a:pt x="1714" y="397"/>
                  <a:pt x="1712" y="396"/>
                  <a:pt x="1706" y="394"/>
                </a:cubicBezTo>
                <a:cubicBezTo>
                  <a:pt x="1702" y="397"/>
                  <a:pt x="1701" y="398"/>
                  <a:pt x="1697" y="401"/>
                </a:cubicBezTo>
                <a:close/>
                <a:moveTo>
                  <a:pt x="1440" y="320"/>
                </a:moveTo>
                <a:cubicBezTo>
                  <a:pt x="1439" y="322"/>
                  <a:pt x="1439" y="324"/>
                  <a:pt x="1438" y="326"/>
                </a:cubicBezTo>
                <a:cubicBezTo>
                  <a:pt x="1439" y="327"/>
                  <a:pt x="1440" y="327"/>
                  <a:pt x="1441" y="327"/>
                </a:cubicBezTo>
                <a:cubicBezTo>
                  <a:pt x="1444" y="326"/>
                  <a:pt x="1445" y="326"/>
                  <a:pt x="1448" y="325"/>
                </a:cubicBezTo>
                <a:cubicBezTo>
                  <a:pt x="1451" y="324"/>
                  <a:pt x="1452" y="324"/>
                  <a:pt x="1455" y="323"/>
                </a:cubicBezTo>
                <a:cubicBezTo>
                  <a:pt x="1455" y="323"/>
                  <a:pt x="1459" y="313"/>
                  <a:pt x="1450" y="315"/>
                </a:cubicBezTo>
                <a:cubicBezTo>
                  <a:pt x="1440" y="317"/>
                  <a:pt x="1440" y="320"/>
                  <a:pt x="1440" y="320"/>
                </a:cubicBezTo>
                <a:close/>
              </a:path>
            </a:pathLst>
          </a:custGeom>
          <a:solidFill>
            <a:schemeClr val="tx1">
              <a:lumMod val="65000"/>
              <a:lumOff val="35000"/>
            </a:schemeClr>
          </a:solidFill>
          <a:ln w="5" cap="flat">
            <a:noFill/>
            <a:prstDash val="solid"/>
            <a:miter lim="800000"/>
            <a:headEnd/>
            <a:tailEnd/>
          </a:ln>
        </p:spPr>
        <p:txBody>
          <a:bodyPr vert="horz" wrap="square" lIns="68580" tIns="34290" rIns="68580" bIns="34290" numCol="1" anchor="t" anchorCtr="0" compatLnSpc="1">
            <a:prstTxWarp prst="textNoShape">
              <a:avLst/>
            </a:prstTxWarp>
          </a:bodyPr>
          <a:lstStyle/>
          <a:p>
            <a:endParaRPr lang="zh-CN" altLang="en-US">
              <a:latin typeface="Avant GardeBook" pitchFamily="50" charset="0"/>
            </a:endParaRPr>
          </a:p>
        </p:txBody>
      </p:sp>
    </p:spTree>
    <p:extLst>
      <p:ext uri="{BB962C8B-B14F-4D97-AF65-F5344CB8AC3E}">
        <p14:creationId xmlns:p14="http://schemas.microsoft.com/office/powerpoint/2010/main" val="2065656453"/>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p:stCondLst>
                              <p:cond delay="2000"/>
                            </p:stCondLst>
                            <p:childTnLst>
                              <p:par>
                                <p:cTn id="18" presetID="45" presetClass="entr" presetSubtype="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anim calcmode="lin" valueType="num">
                                      <p:cBhvr>
                                        <p:cTn id="21" dur="500" fill="hold"/>
                                        <p:tgtEl>
                                          <p:spTgt spid="22"/>
                                        </p:tgtEl>
                                        <p:attrNameLst>
                                          <p:attrName>ppt_w</p:attrName>
                                        </p:attrNameLst>
                                      </p:cBhvr>
                                      <p:tavLst>
                                        <p:tav tm="0" fmla="#ppt_w*sin(2.5*pi*$)">
                                          <p:val>
                                            <p:fltVal val="0"/>
                                          </p:val>
                                        </p:tav>
                                        <p:tav tm="100000">
                                          <p:val>
                                            <p:fltVal val="1"/>
                                          </p:val>
                                        </p:tav>
                                      </p:tavLst>
                                    </p:anim>
                                    <p:anim calcmode="lin" valueType="num">
                                      <p:cBhvr>
                                        <p:cTn id="22" dur="500" fill="hold"/>
                                        <p:tgtEl>
                                          <p:spTgt spid="22"/>
                                        </p:tgtEl>
                                        <p:attrNameLst>
                                          <p:attrName>ppt_h</p:attrName>
                                        </p:attrNameLst>
                                      </p:cBhvr>
                                      <p:tavLst>
                                        <p:tav tm="0">
                                          <p:val>
                                            <p:strVal val="#ppt_h"/>
                                          </p:val>
                                        </p:tav>
                                        <p:tav tm="100000">
                                          <p:val>
                                            <p:strVal val="#ppt_h"/>
                                          </p:val>
                                        </p:tav>
                                      </p:tavLst>
                                    </p:anim>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par>
                                <p:cTn id="29" presetID="53" presetClass="entr" presetSubtype="16" fill="hold" grpId="0" nodeType="withEffect">
                                  <p:stCondLst>
                                    <p:cond delay="10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par>
                                <p:cTn id="34" presetID="53" presetClass="entr" presetSubtype="16" fill="hold" grpId="0" nodeType="withEffect">
                                  <p:stCondLst>
                                    <p:cond delay="20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par>
                                <p:cTn id="39" presetID="53" presetClass="entr" presetSubtype="16" fill="hold" grpId="0" nodeType="withEffect">
                                  <p:stCondLst>
                                    <p:cond delay="300"/>
                                  </p:stCondLst>
                                  <p:childTnLst>
                                    <p:set>
                                      <p:cBhvr>
                                        <p:cTn id="40" dur="1" fill="hold">
                                          <p:stCondLst>
                                            <p:cond delay="0"/>
                                          </p:stCondLst>
                                        </p:cTn>
                                        <p:tgtEl>
                                          <p:spTgt spid="21"/>
                                        </p:tgtEl>
                                        <p:attrNameLst>
                                          <p:attrName>style.visibility</p:attrName>
                                        </p:attrNameLst>
                                      </p:cBhvr>
                                      <p:to>
                                        <p:strVal val="visible"/>
                                      </p:to>
                                    </p:set>
                                    <p:anim calcmode="lin" valueType="num">
                                      <p:cBhvr>
                                        <p:cTn id="41" dur="500" fill="hold"/>
                                        <p:tgtEl>
                                          <p:spTgt spid="21"/>
                                        </p:tgtEl>
                                        <p:attrNameLst>
                                          <p:attrName>ppt_w</p:attrName>
                                        </p:attrNameLst>
                                      </p:cBhvr>
                                      <p:tavLst>
                                        <p:tav tm="0">
                                          <p:val>
                                            <p:fltVal val="0"/>
                                          </p:val>
                                        </p:tav>
                                        <p:tav tm="100000">
                                          <p:val>
                                            <p:strVal val="#ppt_w"/>
                                          </p:val>
                                        </p:tav>
                                      </p:tavLst>
                                    </p:anim>
                                    <p:anim calcmode="lin" valueType="num">
                                      <p:cBhvr>
                                        <p:cTn id="42" dur="500" fill="hold"/>
                                        <p:tgtEl>
                                          <p:spTgt spid="21"/>
                                        </p:tgtEl>
                                        <p:attrNameLst>
                                          <p:attrName>ppt_h</p:attrName>
                                        </p:attrNameLst>
                                      </p:cBhvr>
                                      <p:tavLst>
                                        <p:tav tm="0">
                                          <p:val>
                                            <p:fltVal val="0"/>
                                          </p:val>
                                        </p:tav>
                                        <p:tav tm="100000">
                                          <p:val>
                                            <p:strVal val="#ppt_h"/>
                                          </p:val>
                                        </p:tav>
                                      </p:tavLst>
                                    </p:anim>
                                    <p:animEffect transition="in" filter="fade">
                                      <p:cBhvr>
                                        <p:cTn id="43" dur="500"/>
                                        <p:tgtEl>
                                          <p:spTgt spid="21"/>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childTnLst>
                          </p:cTn>
                        </p:par>
                        <p:par>
                          <p:cTn id="54" fill="hold">
                            <p:stCondLst>
                              <p:cond delay="3500"/>
                            </p:stCondLst>
                            <p:childTnLst>
                              <p:par>
                                <p:cTn id="55" presetID="12" presetClass="entr" presetSubtype="2"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p:tgtEl>
                                          <p:spTgt spid="7"/>
                                        </p:tgtEl>
                                        <p:attrNameLst>
                                          <p:attrName>ppt_x</p:attrName>
                                        </p:attrNameLst>
                                      </p:cBhvr>
                                      <p:tavLst>
                                        <p:tav tm="0">
                                          <p:val>
                                            <p:strVal val="#ppt_x+#ppt_w*1.125000"/>
                                          </p:val>
                                        </p:tav>
                                        <p:tav tm="100000">
                                          <p:val>
                                            <p:strVal val="#ppt_x"/>
                                          </p:val>
                                        </p:tav>
                                      </p:tavLst>
                                    </p:anim>
                                    <p:animEffect transition="in" filter="wipe(left)">
                                      <p:cBhvr>
                                        <p:cTn id="58" dur="500"/>
                                        <p:tgtEl>
                                          <p:spTgt spid="7"/>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p:tgtEl>
                                          <p:spTgt spid="8"/>
                                        </p:tgtEl>
                                        <p:attrNameLst>
                                          <p:attrName>ppt_x</p:attrName>
                                        </p:attrNameLst>
                                      </p:cBhvr>
                                      <p:tavLst>
                                        <p:tav tm="0">
                                          <p:val>
                                            <p:strVal val="#ppt_x-#ppt_w*1.125000"/>
                                          </p:val>
                                        </p:tav>
                                        <p:tav tm="100000">
                                          <p:val>
                                            <p:strVal val="#ppt_x"/>
                                          </p:val>
                                        </p:tav>
                                      </p:tavLst>
                                    </p:anim>
                                    <p:animEffect transition="in" filter="wipe(right)">
                                      <p:cBhvr>
                                        <p:cTn id="62" dur="500"/>
                                        <p:tgtEl>
                                          <p:spTgt spid="8"/>
                                        </p:tgtEl>
                                      </p:cBhvr>
                                    </p:animEffect>
                                  </p:childTnLst>
                                </p:cTn>
                              </p:par>
                            </p:childTnLst>
                          </p:cTn>
                        </p:par>
                        <p:par>
                          <p:cTn id="63" fill="hold">
                            <p:stCondLst>
                              <p:cond delay="4000"/>
                            </p:stCondLst>
                            <p:childTnLst>
                              <p:par>
                                <p:cTn id="64" presetID="2" presetClass="entr" presetSubtype="8" decel="10000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fill="hold"/>
                                        <p:tgtEl>
                                          <p:spTgt spid="9"/>
                                        </p:tgtEl>
                                        <p:attrNameLst>
                                          <p:attrName>ppt_x</p:attrName>
                                        </p:attrNameLst>
                                      </p:cBhvr>
                                      <p:tavLst>
                                        <p:tav tm="0">
                                          <p:val>
                                            <p:strVal val="0-#ppt_w/2"/>
                                          </p:val>
                                        </p:tav>
                                        <p:tav tm="100000">
                                          <p:val>
                                            <p:strVal val="#ppt_x"/>
                                          </p:val>
                                        </p:tav>
                                      </p:tavLst>
                                    </p:anim>
                                    <p:anim calcmode="lin" valueType="num">
                                      <p:cBhvr additive="base">
                                        <p:cTn id="67" dur="500" fill="hold"/>
                                        <p:tgtEl>
                                          <p:spTgt spid="9"/>
                                        </p:tgtEl>
                                        <p:attrNameLst>
                                          <p:attrName>ppt_y</p:attrName>
                                        </p:attrNameLst>
                                      </p:cBhvr>
                                      <p:tavLst>
                                        <p:tav tm="0">
                                          <p:val>
                                            <p:strVal val="#ppt_y"/>
                                          </p:val>
                                        </p:tav>
                                        <p:tav tm="100000">
                                          <p:val>
                                            <p:strVal val="#ppt_y"/>
                                          </p:val>
                                        </p:tav>
                                      </p:tavLst>
                                    </p:anim>
                                  </p:childTnLst>
                                </p:cTn>
                              </p:par>
                              <p:par>
                                <p:cTn id="68" presetID="2" presetClass="entr" presetSubtype="2" decel="100000" fill="hold" grpId="0" nodeType="with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fill="hold"/>
                                        <p:tgtEl>
                                          <p:spTgt spid="10"/>
                                        </p:tgtEl>
                                        <p:attrNameLst>
                                          <p:attrName>ppt_x</p:attrName>
                                        </p:attrNameLst>
                                      </p:cBhvr>
                                      <p:tavLst>
                                        <p:tav tm="0">
                                          <p:val>
                                            <p:strVal val="1+#ppt_w/2"/>
                                          </p:val>
                                        </p:tav>
                                        <p:tav tm="100000">
                                          <p:val>
                                            <p:strVal val="#ppt_x"/>
                                          </p:val>
                                        </p:tav>
                                      </p:tavLst>
                                    </p:anim>
                                    <p:anim calcmode="lin" valueType="num">
                                      <p:cBhvr additive="base">
                                        <p:cTn id="71" dur="500" fill="hold"/>
                                        <p:tgtEl>
                                          <p:spTgt spid="10"/>
                                        </p:tgtEl>
                                        <p:attrNameLst>
                                          <p:attrName>ppt_y</p:attrName>
                                        </p:attrNameLst>
                                      </p:cBhvr>
                                      <p:tavLst>
                                        <p:tav tm="0">
                                          <p:val>
                                            <p:strVal val="#ppt_y"/>
                                          </p:val>
                                        </p:tav>
                                        <p:tav tm="100000">
                                          <p:val>
                                            <p:strVal val="#ppt_y"/>
                                          </p:val>
                                        </p:tav>
                                      </p:tavLst>
                                    </p:anim>
                                  </p:childTnLst>
                                </p:cTn>
                              </p:par>
                            </p:childTnLst>
                          </p:cTn>
                        </p:par>
                        <p:par>
                          <p:cTn id="72" fill="hold">
                            <p:stCondLst>
                              <p:cond delay="4500"/>
                            </p:stCondLst>
                            <p:childTnLst>
                              <p:par>
                                <p:cTn id="73" presetID="16" presetClass="entr" presetSubtype="37"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barn(outVertical)">
                                      <p:cBhvr>
                                        <p:cTn id="7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animBg="1"/>
      <p:bldP spid="9" grpId="0"/>
      <p:bldP spid="10" grpId="0"/>
      <p:bldP spid="11" grpId="0"/>
      <p:bldP spid="12" grpId="0" animBg="1"/>
      <p:bldP spid="13" grpId="0" animBg="1"/>
      <p:bldP spid="14" grpId="0" animBg="1"/>
      <p:bldP spid="19" grpId="0" animBg="1"/>
      <p:bldP spid="20" grpId="0" animBg="1"/>
      <p:bldP spid="21" grpId="0" animBg="1"/>
      <p:bldP spid="2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39552" y="44946"/>
            <a:ext cx="1869724"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收入收益类</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cxnSp>
        <p:nvCxnSpPr>
          <p:cNvPr id="6" name="直接连接符 5"/>
          <p:cNvCxnSpPr/>
          <p:nvPr/>
        </p:nvCxnSpPr>
        <p:spPr>
          <a:xfrm flipH="1">
            <a:off x="2822029" y="3972243"/>
            <a:ext cx="1756048" cy="0"/>
          </a:xfrm>
          <a:prstGeom prst="line">
            <a:avLst/>
          </a:prstGeom>
          <a:noFill/>
          <a:ln w="12700" cap="flat" cmpd="sng" algn="ctr">
            <a:solidFill>
              <a:sysClr val="window" lastClr="FFFFFF">
                <a:lumMod val="65000"/>
              </a:sysClr>
            </a:solidFill>
            <a:prstDash val="dash"/>
            <a:headEnd type="none" w="lg" len="lg"/>
            <a:tailEnd type="triangle"/>
          </a:ln>
          <a:effectLst/>
        </p:spPr>
      </p:cxnSp>
      <p:cxnSp>
        <p:nvCxnSpPr>
          <p:cNvPr id="7" name="直接连接符 6"/>
          <p:cNvCxnSpPr/>
          <p:nvPr/>
        </p:nvCxnSpPr>
        <p:spPr>
          <a:xfrm>
            <a:off x="4578077" y="3972243"/>
            <a:ext cx="1756048" cy="0"/>
          </a:xfrm>
          <a:prstGeom prst="line">
            <a:avLst/>
          </a:prstGeom>
          <a:noFill/>
          <a:ln w="12700" cap="flat" cmpd="sng" algn="ctr">
            <a:solidFill>
              <a:sysClr val="window" lastClr="FFFFFF">
                <a:lumMod val="65000"/>
              </a:sysClr>
            </a:solidFill>
            <a:prstDash val="dash"/>
            <a:headEnd type="none" w="lg" len="lg"/>
            <a:tailEnd type="triangle"/>
          </a:ln>
          <a:effectLst/>
        </p:spPr>
      </p:cxnSp>
      <p:cxnSp>
        <p:nvCxnSpPr>
          <p:cNvPr id="8" name="直接连接符 7"/>
          <p:cNvCxnSpPr/>
          <p:nvPr/>
        </p:nvCxnSpPr>
        <p:spPr>
          <a:xfrm rot="16200000" flipV="1">
            <a:off x="3700055" y="3094220"/>
            <a:ext cx="1756045" cy="0"/>
          </a:xfrm>
          <a:prstGeom prst="line">
            <a:avLst/>
          </a:prstGeom>
          <a:noFill/>
          <a:ln w="12700" cap="flat" cmpd="sng" algn="ctr">
            <a:solidFill>
              <a:sysClr val="window" lastClr="FFFFFF">
                <a:lumMod val="65000"/>
              </a:sysClr>
            </a:solidFill>
            <a:prstDash val="dash"/>
            <a:headEnd type="none" w="lg" len="lg"/>
            <a:tailEnd type="triangle"/>
          </a:ln>
          <a:effectLst/>
        </p:spPr>
      </p:cxnSp>
      <p:cxnSp>
        <p:nvCxnSpPr>
          <p:cNvPr id="9" name="直接连接符 8"/>
          <p:cNvCxnSpPr/>
          <p:nvPr/>
        </p:nvCxnSpPr>
        <p:spPr>
          <a:xfrm rot="2700000" flipH="1">
            <a:off x="3079195" y="3351386"/>
            <a:ext cx="1756048" cy="0"/>
          </a:xfrm>
          <a:prstGeom prst="line">
            <a:avLst/>
          </a:prstGeom>
          <a:noFill/>
          <a:ln w="12700" cap="flat" cmpd="sng" algn="ctr">
            <a:solidFill>
              <a:sysClr val="window" lastClr="FFFFFF">
                <a:lumMod val="65000"/>
              </a:sysClr>
            </a:solidFill>
            <a:prstDash val="dash"/>
            <a:headEnd type="none" w="lg" len="lg"/>
            <a:tailEnd type="triangle"/>
          </a:ln>
          <a:effectLst/>
        </p:spPr>
      </p:cxnSp>
      <p:cxnSp>
        <p:nvCxnSpPr>
          <p:cNvPr id="10" name="直接连接符 9"/>
          <p:cNvCxnSpPr/>
          <p:nvPr/>
        </p:nvCxnSpPr>
        <p:spPr>
          <a:xfrm rot="18900000">
            <a:off x="4320911" y="3351386"/>
            <a:ext cx="1756048" cy="0"/>
          </a:xfrm>
          <a:prstGeom prst="line">
            <a:avLst/>
          </a:prstGeom>
          <a:noFill/>
          <a:ln w="12700" cap="flat" cmpd="sng" algn="ctr">
            <a:solidFill>
              <a:sysClr val="window" lastClr="FFFFFF">
                <a:lumMod val="65000"/>
              </a:sysClr>
            </a:solidFill>
            <a:prstDash val="dash"/>
            <a:headEnd type="none" w="lg" len="lg"/>
            <a:tailEnd type="triangle"/>
          </a:ln>
          <a:effectLst/>
        </p:spPr>
      </p:cxnSp>
      <p:sp>
        <p:nvSpPr>
          <p:cNvPr id="11" name="椭圆 10"/>
          <p:cNvSpPr/>
          <p:nvPr/>
        </p:nvSpPr>
        <p:spPr>
          <a:xfrm>
            <a:off x="1619672" y="3424708"/>
            <a:ext cx="1067456" cy="1084278"/>
          </a:xfrm>
          <a:prstGeom prst="ellipse">
            <a:avLst/>
          </a:prstGeom>
          <a:solidFill>
            <a:srgbClr val="0070C0"/>
          </a:solidFill>
          <a:ln w="25400" cap="flat" cmpd="sng" algn="ctr">
            <a:noFill/>
            <a:prstDash val="solid"/>
          </a:ln>
          <a:effectLst/>
        </p:spPr>
        <p:txBody>
          <a:bodyPr lIns="112274" tIns="56136" rIns="112274" bIns="5613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 name="TextBox 11"/>
          <p:cNvSpPr txBox="1"/>
          <p:nvPr/>
        </p:nvSpPr>
        <p:spPr>
          <a:xfrm>
            <a:off x="1689817" y="3630578"/>
            <a:ext cx="890944" cy="605811"/>
          </a:xfrm>
          <a:prstGeom prst="rect">
            <a:avLst/>
          </a:prstGeom>
          <a:noFill/>
        </p:spPr>
        <p:txBody>
          <a:bodyPr wrap="square" lIns="112274" tIns="56136" rIns="112274" bIns="56136"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a:t>
            </a:r>
            <a:endParaRPr kumimoji="0" lang="en-US" altLang="zh-CN"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关键字</a:t>
            </a:r>
          </a:p>
        </p:txBody>
      </p:sp>
      <p:grpSp>
        <p:nvGrpSpPr>
          <p:cNvPr id="13" name="组合 12"/>
          <p:cNvGrpSpPr/>
          <p:nvPr/>
        </p:nvGrpSpPr>
        <p:grpSpPr>
          <a:xfrm>
            <a:off x="3453144" y="2663168"/>
            <a:ext cx="2237712" cy="2948289"/>
            <a:chOff x="3815003" y="3087488"/>
            <a:chExt cx="2237712" cy="2948289"/>
          </a:xfrm>
        </p:grpSpPr>
        <p:sp>
          <p:nvSpPr>
            <p:cNvPr id="14" name="椭圆 13"/>
            <p:cNvSpPr/>
            <p:nvPr/>
          </p:nvSpPr>
          <p:spPr>
            <a:xfrm>
              <a:off x="3993415" y="3271064"/>
              <a:ext cx="1872208" cy="1872208"/>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9" name="组合 18"/>
            <p:cNvGrpSpPr/>
            <p:nvPr/>
          </p:nvGrpSpPr>
          <p:grpSpPr>
            <a:xfrm>
              <a:off x="3815003" y="3087488"/>
              <a:ext cx="2237712" cy="2948289"/>
              <a:chOff x="3692888" y="2889538"/>
              <a:chExt cx="2473262" cy="3258636"/>
            </a:xfrm>
          </p:grpSpPr>
          <p:sp>
            <p:nvSpPr>
              <p:cNvPr id="20" name="椭圆 4"/>
              <p:cNvSpPr/>
              <p:nvPr/>
            </p:nvSpPr>
            <p:spPr>
              <a:xfrm>
                <a:off x="3692888" y="2889538"/>
                <a:ext cx="2473262" cy="2473262"/>
              </a:xfrm>
              <a:custGeom>
                <a:avLst/>
                <a:gdLst/>
                <a:ahLst/>
                <a:cxnLst/>
                <a:rect l="l" t="t" r="r" b="b"/>
                <a:pathLst>
                  <a:path w="2473262" h="2473262">
                    <a:moveTo>
                      <a:pt x="1236631" y="235688"/>
                    </a:moveTo>
                    <a:cubicBezTo>
                      <a:pt x="683825" y="235688"/>
                      <a:pt x="235688" y="683825"/>
                      <a:pt x="235688" y="1236631"/>
                    </a:cubicBezTo>
                    <a:cubicBezTo>
                      <a:pt x="235688" y="1789437"/>
                      <a:pt x="683825" y="2237574"/>
                      <a:pt x="1236631" y="2237574"/>
                    </a:cubicBezTo>
                    <a:cubicBezTo>
                      <a:pt x="1789437" y="2237574"/>
                      <a:pt x="2237574" y="1789437"/>
                      <a:pt x="2237574" y="1236631"/>
                    </a:cubicBezTo>
                    <a:cubicBezTo>
                      <a:pt x="2237574" y="683825"/>
                      <a:pt x="1789437" y="235688"/>
                      <a:pt x="1236631" y="235688"/>
                    </a:cubicBezTo>
                    <a:close/>
                    <a:moveTo>
                      <a:pt x="1236631" y="0"/>
                    </a:moveTo>
                    <a:cubicBezTo>
                      <a:pt x="1919603" y="0"/>
                      <a:pt x="2473262" y="553659"/>
                      <a:pt x="2473262" y="1236631"/>
                    </a:cubicBezTo>
                    <a:cubicBezTo>
                      <a:pt x="2473262" y="1919603"/>
                      <a:pt x="1919603" y="2473262"/>
                      <a:pt x="1236631" y="2473262"/>
                    </a:cubicBezTo>
                    <a:cubicBezTo>
                      <a:pt x="553659" y="2473262"/>
                      <a:pt x="0" y="1919603"/>
                      <a:pt x="0" y="1236631"/>
                    </a:cubicBezTo>
                    <a:cubicBezTo>
                      <a:pt x="0" y="553659"/>
                      <a:pt x="553659" y="0"/>
                      <a:pt x="1236631" y="0"/>
                    </a:cubicBezTo>
                    <a:close/>
                  </a:path>
                </a:pathLst>
              </a:custGeom>
              <a:solidFill>
                <a:srgbClr val="C4C7C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1" name="圆角矩形 20"/>
              <p:cNvSpPr/>
              <p:nvPr/>
            </p:nvSpPr>
            <p:spPr>
              <a:xfrm>
                <a:off x="4710544" y="5261738"/>
                <a:ext cx="437950" cy="886436"/>
              </a:xfrm>
              <a:prstGeom prst="roundRect">
                <a:avLst>
                  <a:gd name="adj" fmla="val 50000"/>
                </a:avLst>
              </a:prstGeom>
              <a:solidFill>
                <a:srgbClr val="C4C7C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sp>
        <p:nvSpPr>
          <p:cNvPr id="22" name="Rectangle 11"/>
          <p:cNvSpPr>
            <a:spLocks noChangeArrowheads="1"/>
          </p:cNvSpPr>
          <p:nvPr/>
        </p:nvSpPr>
        <p:spPr bwMode="gray">
          <a:xfrm>
            <a:off x="3836056" y="3376032"/>
            <a:ext cx="1463708" cy="707886"/>
          </a:xfrm>
          <a:prstGeom prst="rect">
            <a:avLst/>
          </a:prstGeom>
          <a:noFill/>
          <a:ln>
            <a:noFill/>
          </a:ln>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点击添加</a:t>
            </a:r>
            <a:endParaRPr kumimoji="0" lang="en-US" altLang="zh-CN" sz="20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标题内容</a:t>
            </a:r>
            <a:endParaRPr kumimoji="0" lang="zh-CN" altLang="en-US"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3" name="椭圆 22"/>
          <p:cNvSpPr/>
          <p:nvPr/>
        </p:nvSpPr>
        <p:spPr>
          <a:xfrm>
            <a:off x="2280408" y="1707654"/>
            <a:ext cx="1067456" cy="1084278"/>
          </a:xfrm>
          <a:prstGeom prst="ellipse">
            <a:avLst/>
          </a:prstGeom>
          <a:solidFill>
            <a:srgbClr val="00B0F0"/>
          </a:solidFill>
          <a:ln w="25400" cap="flat" cmpd="sng" algn="ctr">
            <a:noFill/>
            <a:prstDash val="solid"/>
          </a:ln>
          <a:effectLst/>
        </p:spPr>
        <p:txBody>
          <a:bodyPr lIns="112274" tIns="56136" rIns="112274" bIns="5613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4" name="椭圆 23"/>
          <p:cNvSpPr/>
          <p:nvPr/>
        </p:nvSpPr>
        <p:spPr>
          <a:xfrm>
            <a:off x="4053984" y="1055424"/>
            <a:ext cx="1067456" cy="1084278"/>
          </a:xfrm>
          <a:prstGeom prst="ellipse">
            <a:avLst/>
          </a:prstGeom>
          <a:solidFill>
            <a:srgbClr val="0070C0"/>
          </a:solidFill>
          <a:ln w="25400" cap="flat" cmpd="sng" algn="ctr">
            <a:noFill/>
            <a:prstDash val="solid"/>
          </a:ln>
          <a:effectLst/>
        </p:spPr>
        <p:txBody>
          <a:bodyPr lIns="112274" tIns="56136" rIns="112274" bIns="5613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5" name="椭圆 24"/>
          <p:cNvSpPr/>
          <p:nvPr/>
        </p:nvSpPr>
        <p:spPr>
          <a:xfrm>
            <a:off x="5652120" y="1707654"/>
            <a:ext cx="1067456" cy="1084278"/>
          </a:xfrm>
          <a:prstGeom prst="ellipse">
            <a:avLst/>
          </a:prstGeom>
          <a:solidFill>
            <a:srgbClr val="00B0F0"/>
          </a:solidFill>
          <a:ln w="25400" cap="flat" cmpd="sng" algn="ctr">
            <a:noFill/>
            <a:prstDash val="solid"/>
          </a:ln>
          <a:effectLst/>
        </p:spPr>
        <p:txBody>
          <a:bodyPr lIns="112274" tIns="56136" rIns="112274" bIns="5613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6" name="椭圆 25"/>
          <p:cNvSpPr/>
          <p:nvPr/>
        </p:nvSpPr>
        <p:spPr>
          <a:xfrm>
            <a:off x="6456872" y="3424708"/>
            <a:ext cx="1067456" cy="1084278"/>
          </a:xfrm>
          <a:prstGeom prst="ellipse">
            <a:avLst/>
          </a:prstGeom>
          <a:solidFill>
            <a:srgbClr val="0070C0"/>
          </a:solidFill>
          <a:ln w="25400" cap="flat" cmpd="sng" algn="ctr">
            <a:noFill/>
            <a:prstDash val="solid"/>
          </a:ln>
          <a:effectLst/>
        </p:spPr>
        <p:txBody>
          <a:bodyPr lIns="112274" tIns="56136" rIns="112274" bIns="5613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7" name="TextBox 26"/>
          <p:cNvSpPr txBox="1"/>
          <p:nvPr/>
        </p:nvSpPr>
        <p:spPr>
          <a:xfrm>
            <a:off x="2384912" y="1923228"/>
            <a:ext cx="890944" cy="605811"/>
          </a:xfrm>
          <a:prstGeom prst="rect">
            <a:avLst/>
          </a:prstGeom>
          <a:noFill/>
        </p:spPr>
        <p:txBody>
          <a:bodyPr wrap="square" lIns="112274" tIns="56136" rIns="112274" bIns="56136"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a:t>
            </a:r>
            <a:endParaRPr kumimoji="0" lang="en-US" altLang="zh-CN"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关键字</a:t>
            </a:r>
          </a:p>
        </p:txBody>
      </p:sp>
      <p:sp>
        <p:nvSpPr>
          <p:cNvPr id="28" name="TextBox 27"/>
          <p:cNvSpPr txBox="1"/>
          <p:nvPr/>
        </p:nvSpPr>
        <p:spPr>
          <a:xfrm>
            <a:off x="4132606" y="1275606"/>
            <a:ext cx="890944" cy="605811"/>
          </a:xfrm>
          <a:prstGeom prst="rect">
            <a:avLst/>
          </a:prstGeom>
          <a:noFill/>
        </p:spPr>
        <p:txBody>
          <a:bodyPr wrap="square" lIns="112274" tIns="56136" rIns="112274" bIns="56136"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a:t>
            </a:r>
            <a:endParaRPr kumimoji="0" lang="en-US" altLang="zh-CN"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关键字</a:t>
            </a:r>
          </a:p>
        </p:txBody>
      </p:sp>
      <p:sp>
        <p:nvSpPr>
          <p:cNvPr id="29" name="TextBox 28"/>
          <p:cNvSpPr txBox="1"/>
          <p:nvPr/>
        </p:nvSpPr>
        <p:spPr>
          <a:xfrm>
            <a:off x="5724128" y="1941208"/>
            <a:ext cx="890944" cy="605811"/>
          </a:xfrm>
          <a:prstGeom prst="rect">
            <a:avLst/>
          </a:prstGeom>
          <a:noFill/>
        </p:spPr>
        <p:txBody>
          <a:bodyPr wrap="square" lIns="112274" tIns="56136" rIns="112274" bIns="56136"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a:t>
            </a:r>
            <a:endParaRPr kumimoji="0" lang="en-US" altLang="zh-CN"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关键字</a:t>
            </a:r>
          </a:p>
        </p:txBody>
      </p:sp>
      <p:sp>
        <p:nvSpPr>
          <p:cNvPr id="30" name="TextBox 29"/>
          <p:cNvSpPr txBox="1"/>
          <p:nvPr/>
        </p:nvSpPr>
        <p:spPr>
          <a:xfrm>
            <a:off x="6548712" y="3631402"/>
            <a:ext cx="890944" cy="605811"/>
          </a:xfrm>
          <a:prstGeom prst="rect">
            <a:avLst/>
          </a:prstGeom>
          <a:noFill/>
        </p:spPr>
        <p:txBody>
          <a:bodyPr wrap="square" lIns="112274" tIns="56136" rIns="112274" bIns="56136"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a:t>
            </a:r>
            <a:endParaRPr kumimoji="0" lang="en-US" altLang="zh-CN"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关键字</a:t>
            </a:r>
          </a:p>
        </p:txBody>
      </p:sp>
      <p:grpSp>
        <p:nvGrpSpPr>
          <p:cNvPr id="31" name="组合 30"/>
          <p:cNvGrpSpPr/>
          <p:nvPr/>
        </p:nvGrpSpPr>
        <p:grpSpPr>
          <a:xfrm>
            <a:off x="755576" y="1059582"/>
            <a:ext cx="3201642" cy="333425"/>
            <a:chOff x="539552" y="1182027"/>
            <a:chExt cx="3201642" cy="333425"/>
          </a:xfrm>
        </p:grpSpPr>
        <p:sp>
          <p:nvSpPr>
            <p:cNvPr id="32" name="TextBox 31"/>
            <p:cNvSpPr txBox="1"/>
            <p:nvPr/>
          </p:nvSpPr>
          <p:spPr>
            <a:xfrm>
              <a:off x="728899" y="1182027"/>
              <a:ext cx="3012295"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点击</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输入</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本</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页需要详写的文字</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内容，简明扼要</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，此</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为概念图解，根据您的具体内容酌情修改。</a:t>
              </a:r>
              <a:endParaRPr kumimoji="0" lang="en-US" altLang="zh-CN" sz="1000"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endParaRPr>
            </a:p>
          </p:txBody>
        </p:sp>
        <p:sp>
          <p:nvSpPr>
            <p:cNvPr id="33" name="矩形 32"/>
            <p:cNvSpPr/>
            <p:nvPr/>
          </p:nvSpPr>
          <p:spPr>
            <a:xfrm>
              <a:off x="539552" y="1203485"/>
              <a:ext cx="120566" cy="120566"/>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Tree>
    <p:extLst>
      <p:ext uri="{BB962C8B-B14F-4D97-AF65-F5344CB8AC3E}">
        <p14:creationId xmlns:p14="http://schemas.microsoft.com/office/powerpoint/2010/main" val="4264405104"/>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 presetClass="entr" presetSubtype="4"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ppt_x"/>
                                          </p:val>
                                        </p:tav>
                                        <p:tav tm="100000">
                                          <p:val>
                                            <p:strVal val="#ppt_x"/>
                                          </p:val>
                                        </p:tav>
                                      </p:tavLst>
                                    </p:anim>
                                    <p:anim calcmode="lin" valueType="num">
                                      <p:cBhvr additive="base">
                                        <p:cTn id="17" dur="500" fill="hold"/>
                                        <p:tgtEl>
                                          <p:spTgt spid="22"/>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53" presetClass="entr" presetSubtype="16"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par>
                                <p:cTn id="33" presetID="53" presetClass="entr" presetSubtype="16"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par>
                                <p:cTn id="38" presetID="53" presetClass="entr" presetSubtype="16" fill="hold"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childTnLst>
                                </p:cTn>
                              </p:par>
                              <p:par>
                                <p:cTn id="43" presetID="53" presetClass="entr" presetSubtype="16"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2500"/>
                            </p:stCondLst>
                            <p:childTnLst>
                              <p:par>
                                <p:cTn id="49" presetID="53" presetClass="entr" presetSubtype="16"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300" fill="hold"/>
                                        <p:tgtEl>
                                          <p:spTgt spid="11"/>
                                        </p:tgtEl>
                                        <p:attrNameLst>
                                          <p:attrName>ppt_w</p:attrName>
                                        </p:attrNameLst>
                                      </p:cBhvr>
                                      <p:tavLst>
                                        <p:tav tm="0">
                                          <p:val>
                                            <p:fltVal val="0"/>
                                          </p:val>
                                        </p:tav>
                                        <p:tav tm="100000">
                                          <p:val>
                                            <p:strVal val="#ppt_w"/>
                                          </p:val>
                                        </p:tav>
                                      </p:tavLst>
                                    </p:anim>
                                    <p:anim calcmode="lin" valueType="num">
                                      <p:cBhvr>
                                        <p:cTn id="52" dur="300" fill="hold"/>
                                        <p:tgtEl>
                                          <p:spTgt spid="11"/>
                                        </p:tgtEl>
                                        <p:attrNameLst>
                                          <p:attrName>ppt_h</p:attrName>
                                        </p:attrNameLst>
                                      </p:cBhvr>
                                      <p:tavLst>
                                        <p:tav tm="0">
                                          <p:val>
                                            <p:fltVal val="0"/>
                                          </p:val>
                                        </p:tav>
                                        <p:tav tm="100000">
                                          <p:val>
                                            <p:strVal val="#ppt_h"/>
                                          </p:val>
                                        </p:tav>
                                      </p:tavLst>
                                    </p:anim>
                                    <p:animEffect transition="in" filter="fade">
                                      <p:cBhvr>
                                        <p:cTn id="53" dur="300"/>
                                        <p:tgtEl>
                                          <p:spTgt spid="11"/>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animEffect transition="in" filter="fade">
                                      <p:cBhvr>
                                        <p:cTn id="58" dur="500"/>
                                        <p:tgtEl>
                                          <p:spTgt spid="12"/>
                                        </p:tgtEl>
                                      </p:cBhvr>
                                    </p:animEffect>
                                  </p:childTnLst>
                                </p:cTn>
                              </p:par>
                            </p:childTnLst>
                          </p:cTn>
                        </p:par>
                        <p:par>
                          <p:cTn id="59" fill="hold">
                            <p:stCondLst>
                              <p:cond delay="3000"/>
                            </p:stCondLst>
                            <p:childTnLst>
                              <p:par>
                                <p:cTn id="60" presetID="53" presetClass="entr" presetSubtype="16" fill="hold" grpId="0" nodeType="after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300" fill="hold"/>
                                        <p:tgtEl>
                                          <p:spTgt spid="23"/>
                                        </p:tgtEl>
                                        <p:attrNameLst>
                                          <p:attrName>ppt_w</p:attrName>
                                        </p:attrNameLst>
                                      </p:cBhvr>
                                      <p:tavLst>
                                        <p:tav tm="0">
                                          <p:val>
                                            <p:fltVal val="0"/>
                                          </p:val>
                                        </p:tav>
                                        <p:tav tm="100000">
                                          <p:val>
                                            <p:strVal val="#ppt_w"/>
                                          </p:val>
                                        </p:tav>
                                      </p:tavLst>
                                    </p:anim>
                                    <p:anim calcmode="lin" valueType="num">
                                      <p:cBhvr>
                                        <p:cTn id="63" dur="300" fill="hold"/>
                                        <p:tgtEl>
                                          <p:spTgt spid="23"/>
                                        </p:tgtEl>
                                        <p:attrNameLst>
                                          <p:attrName>ppt_h</p:attrName>
                                        </p:attrNameLst>
                                      </p:cBhvr>
                                      <p:tavLst>
                                        <p:tav tm="0">
                                          <p:val>
                                            <p:fltVal val="0"/>
                                          </p:val>
                                        </p:tav>
                                        <p:tav tm="100000">
                                          <p:val>
                                            <p:strVal val="#ppt_h"/>
                                          </p:val>
                                        </p:tav>
                                      </p:tavLst>
                                    </p:anim>
                                    <p:animEffect transition="in" filter="fade">
                                      <p:cBhvr>
                                        <p:cTn id="64" dur="300"/>
                                        <p:tgtEl>
                                          <p:spTgt spid="23"/>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p:cTn id="67" dur="500" fill="hold"/>
                                        <p:tgtEl>
                                          <p:spTgt spid="27"/>
                                        </p:tgtEl>
                                        <p:attrNameLst>
                                          <p:attrName>ppt_w</p:attrName>
                                        </p:attrNameLst>
                                      </p:cBhvr>
                                      <p:tavLst>
                                        <p:tav tm="0">
                                          <p:val>
                                            <p:fltVal val="0"/>
                                          </p:val>
                                        </p:tav>
                                        <p:tav tm="100000">
                                          <p:val>
                                            <p:strVal val="#ppt_w"/>
                                          </p:val>
                                        </p:tav>
                                      </p:tavLst>
                                    </p:anim>
                                    <p:anim calcmode="lin" valueType="num">
                                      <p:cBhvr>
                                        <p:cTn id="68" dur="500" fill="hold"/>
                                        <p:tgtEl>
                                          <p:spTgt spid="27"/>
                                        </p:tgtEl>
                                        <p:attrNameLst>
                                          <p:attrName>ppt_h</p:attrName>
                                        </p:attrNameLst>
                                      </p:cBhvr>
                                      <p:tavLst>
                                        <p:tav tm="0">
                                          <p:val>
                                            <p:fltVal val="0"/>
                                          </p:val>
                                        </p:tav>
                                        <p:tav tm="100000">
                                          <p:val>
                                            <p:strVal val="#ppt_h"/>
                                          </p:val>
                                        </p:tav>
                                      </p:tavLst>
                                    </p:anim>
                                    <p:animEffect transition="in" filter="fade">
                                      <p:cBhvr>
                                        <p:cTn id="69" dur="500"/>
                                        <p:tgtEl>
                                          <p:spTgt spid="27"/>
                                        </p:tgtEl>
                                      </p:cBhvr>
                                    </p:animEffect>
                                  </p:childTnLst>
                                </p:cTn>
                              </p:par>
                            </p:childTnLst>
                          </p:cTn>
                        </p:par>
                        <p:par>
                          <p:cTn id="70" fill="hold">
                            <p:stCondLst>
                              <p:cond delay="3500"/>
                            </p:stCondLst>
                            <p:childTnLst>
                              <p:par>
                                <p:cTn id="71" presetID="53" presetClass="entr" presetSubtype="16"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300" fill="hold"/>
                                        <p:tgtEl>
                                          <p:spTgt spid="24"/>
                                        </p:tgtEl>
                                        <p:attrNameLst>
                                          <p:attrName>ppt_w</p:attrName>
                                        </p:attrNameLst>
                                      </p:cBhvr>
                                      <p:tavLst>
                                        <p:tav tm="0">
                                          <p:val>
                                            <p:fltVal val="0"/>
                                          </p:val>
                                        </p:tav>
                                        <p:tav tm="100000">
                                          <p:val>
                                            <p:strVal val="#ppt_w"/>
                                          </p:val>
                                        </p:tav>
                                      </p:tavLst>
                                    </p:anim>
                                    <p:anim calcmode="lin" valueType="num">
                                      <p:cBhvr>
                                        <p:cTn id="74" dur="300" fill="hold"/>
                                        <p:tgtEl>
                                          <p:spTgt spid="24"/>
                                        </p:tgtEl>
                                        <p:attrNameLst>
                                          <p:attrName>ppt_h</p:attrName>
                                        </p:attrNameLst>
                                      </p:cBhvr>
                                      <p:tavLst>
                                        <p:tav tm="0">
                                          <p:val>
                                            <p:fltVal val="0"/>
                                          </p:val>
                                        </p:tav>
                                        <p:tav tm="100000">
                                          <p:val>
                                            <p:strVal val="#ppt_h"/>
                                          </p:val>
                                        </p:tav>
                                      </p:tavLst>
                                    </p:anim>
                                    <p:animEffect transition="in" filter="fade">
                                      <p:cBhvr>
                                        <p:cTn id="75" dur="300"/>
                                        <p:tgtEl>
                                          <p:spTgt spid="24"/>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28"/>
                                        </p:tgtEl>
                                        <p:attrNameLst>
                                          <p:attrName>style.visibility</p:attrName>
                                        </p:attrNameLst>
                                      </p:cBhvr>
                                      <p:to>
                                        <p:strVal val="visible"/>
                                      </p:to>
                                    </p:set>
                                    <p:anim calcmode="lin" valueType="num">
                                      <p:cBhvr>
                                        <p:cTn id="78" dur="500" fill="hold"/>
                                        <p:tgtEl>
                                          <p:spTgt spid="28"/>
                                        </p:tgtEl>
                                        <p:attrNameLst>
                                          <p:attrName>ppt_w</p:attrName>
                                        </p:attrNameLst>
                                      </p:cBhvr>
                                      <p:tavLst>
                                        <p:tav tm="0">
                                          <p:val>
                                            <p:fltVal val="0"/>
                                          </p:val>
                                        </p:tav>
                                        <p:tav tm="100000">
                                          <p:val>
                                            <p:strVal val="#ppt_w"/>
                                          </p:val>
                                        </p:tav>
                                      </p:tavLst>
                                    </p:anim>
                                    <p:anim calcmode="lin" valueType="num">
                                      <p:cBhvr>
                                        <p:cTn id="79" dur="500" fill="hold"/>
                                        <p:tgtEl>
                                          <p:spTgt spid="28"/>
                                        </p:tgtEl>
                                        <p:attrNameLst>
                                          <p:attrName>ppt_h</p:attrName>
                                        </p:attrNameLst>
                                      </p:cBhvr>
                                      <p:tavLst>
                                        <p:tav tm="0">
                                          <p:val>
                                            <p:fltVal val="0"/>
                                          </p:val>
                                        </p:tav>
                                        <p:tav tm="100000">
                                          <p:val>
                                            <p:strVal val="#ppt_h"/>
                                          </p:val>
                                        </p:tav>
                                      </p:tavLst>
                                    </p:anim>
                                    <p:animEffect transition="in" filter="fade">
                                      <p:cBhvr>
                                        <p:cTn id="80" dur="500"/>
                                        <p:tgtEl>
                                          <p:spTgt spid="28"/>
                                        </p:tgtEl>
                                      </p:cBhvr>
                                    </p:animEffect>
                                  </p:childTnLst>
                                </p:cTn>
                              </p:par>
                            </p:childTnLst>
                          </p:cTn>
                        </p:par>
                        <p:par>
                          <p:cTn id="81" fill="hold">
                            <p:stCondLst>
                              <p:cond delay="4000"/>
                            </p:stCondLst>
                            <p:childTnLst>
                              <p:par>
                                <p:cTn id="82" presetID="53" presetClass="entr" presetSubtype="16"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 calcmode="lin" valueType="num">
                                      <p:cBhvr>
                                        <p:cTn id="84" dur="300" fill="hold"/>
                                        <p:tgtEl>
                                          <p:spTgt spid="25"/>
                                        </p:tgtEl>
                                        <p:attrNameLst>
                                          <p:attrName>ppt_w</p:attrName>
                                        </p:attrNameLst>
                                      </p:cBhvr>
                                      <p:tavLst>
                                        <p:tav tm="0">
                                          <p:val>
                                            <p:fltVal val="0"/>
                                          </p:val>
                                        </p:tav>
                                        <p:tav tm="100000">
                                          <p:val>
                                            <p:strVal val="#ppt_w"/>
                                          </p:val>
                                        </p:tav>
                                      </p:tavLst>
                                    </p:anim>
                                    <p:anim calcmode="lin" valueType="num">
                                      <p:cBhvr>
                                        <p:cTn id="85" dur="300" fill="hold"/>
                                        <p:tgtEl>
                                          <p:spTgt spid="25"/>
                                        </p:tgtEl>
                                        <p:attrNameLst>
                                          <p:attrName>ppt_h</p:attrName>
                                        </p:attrNameLst>
                                      </p:cBhvr>
                                      <p:tavLst>
                                        <p:tav tm="0">
                                          <p:val>
                                            <p:fltVal val="0"/>
                                          </p:val>
                                        </p:tav>
                                        <p:tav tm="100000">
                                          <p:val>
                                            <p:strVal val="#ppt_h"/>
                                          </p:val>
                                        </p:tav>
                                      </p:tavLst>
                                    </p:anim>
                                    <p:animEffect transition="in" filter="fade">
                                      <p:cBhvr>
                                        <p:cTn id="86" dur="300"/>
                                        <p:tgtEl>
                                          <p:spTgt spid="25"/>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 calcmode="lin" valueType="num">
                                      <p:cBhvr>
                                        <p:cTn id="89" dur="500" fill="hold"/>
                                        <p:tgtEl>
                                          <p:spTgt spid="29"/>
                                        </p:tgtEl>
                                        <p:attrNameLst>
                                          <p:attrName>ppt_w</p:attrName>
                                        </p:attrNameLst>
                                      </p:cBhvr>
                                      <p:tavLst>
                                        <p:tav tm="0">
                                          <p:val>
                                            <p:fltVal val="0"/>
                                          </p:val>
                                        </p:tav>
                                        <p:tav tm="100000">
                                          <p:val>
                                            <p:strVal val="#ppt_w"/>
                                          </p:val>
                                        </p:tav>
                                      </p:tavLst>
                                    </p:anim>
                                    <p:anim calcmode="lin" valueType="num">
                                      <p:cBhvr>
                                        <p:cTn id="90" dur="500" fill="hold"/>
                                        <p:tgtEl>
                                          <p:spTgt spid="29"/>
                                        </p:tgtEl>
                                        <p:attrNameLst>
                                          <p:attrName>ppt_h</p:attrName>
                                        </p:attrNameLst>
                                      </p:cBhvr>
                                      <p:tavLst>
                                        <p:tav tm="0">
                                          <p:val>
                                            <p:fltVal val="0"/>
                                          </p:val>
                                        </p:tav>
                                        <p:tav tm="100000">
                                          <p:val>
                                            <p:strVal val="#ppt_h"/>
                                          </p:val>
                                        </p:tav>
                                      </p:tavLst>
                                    </p:anim>
                                    <p:animEffect transition="in" filter="fade">
                                      <p:cBhvr>
                                        <p:cTn id="91" dur="500"/>
                                        <p:tgtEl>
                                          <p:spTgt spid="29"/>
                                        </p:tgtEl>
                                      </p:cBhvr>
                                    </p:animEffect>
                                  </p:childTnLst>
                                </p:cTn>
                              </p:par>
                            </p:childTnLst>
                          </p:cTn>
                        </p:par>
                        <p:par>
                          <p:cTn id="92" fill="hold">
                            <p:stCondLst>
                              <p:cond delay="4500"/>
                            </p:stCondLst>
                            <p:childTnLst>
                              <p:par>
                                <p:cTn id="93" presetID="53" presetClass="entr" presetSubtype="16" fill="hold" grpId="0" nodeType="afterEffect">
                                  <p:stCondLst>
                                    <p:cond delay="0"/>
                                  </p:stCondLst>
                                  <p:childTnLst>
                                    <p:set>
                                      <p:cBhvr>
                                        <p:cTn id="94" dur="1" fill="hold">
                                          <p:stCondLst>
                                            <p:cond delay="0"/>
                                          </p:stCondLst>
                                        </p:cTn>
                                        <p:tgtEl>
                                          <p:spTgt spid="26"/>
                                        </p:tgtEl>
                                        <p:attrNameLst>
                                          <p:attrName>style.visibility</p:attrName>
                                        </p:attrNameLst>
                                      </p:cBhvr>
                                      <p:to>
                                        <p:strVal val="visible"/>
                                      </p:to>
                                    </p:set>
                                    <p:anim calcmode="lin" valueType="num">
                                      <p:cBhvr>
                                        <p:cTn id="95" dur="300" fill="hold"/>
                                        <p:tgtEl>
                                          <p:spTgt spid="26"/>
                                        </p:tgtEl>
                                        <p:attrNameLst>
                                          <p:attrName>ppt_w</p:attrName>
                                        </p:attrNameLst>
                                      </p:cBhvr>
                                      <p:tavLst>
                                        <p:tav tm="0">
                                          <p:val>
                                            <p:fltVal val="0"/>
                                          </p:val>
                                        </p:tav>
                                        <p:tav tm="100000">
                                          <p:val>
                                            <p:strVal val="#ppt_w"/>
                                          </p:val>
                                        </p:tav>
                                      </p:tavLst>
                                    </p:anim>
                                    <p:anim calcmode="lin" valueType="num">
                                      <p:cBhvr>
                                        <p:cTn id="96" dur="300" fill="hold"/>
                                        <p:tgtEl>
                                          <p:spTgt spid="26"/>
                                        </p:tgtEl>
                                        <p:attrNameLst>
                                          <p:attrName>ppt_h</p:attrName>
                                        </p:attrNameLst>
                                      </p:cBhvr>
                                      <p:tavLst>
                                        <p:tav tm="0">
                                          <p:val>
                                            <p:fltVal val="0"/>
                                          </p:val>
                                        </p:tav>
                                        <p:tav tm="100000">
                                          <p:val>
                                            <p:strVal val="#ppt_h"/>
                                          </p:val>
                                        </p:tav>
                                      </p:tavLst>
                                    </p:anim>
                                    <p:animEffect transition="in" filter="fade">
                                      <p:cBhvr>
                                        <p:cTn id="97" dur="300"/>
                                        <p:tgtEl>
                                          <p:spTgt spid="26"/>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30"/>
                                        </p:tgtEl>
                                        <p:attrNameLst>
                                          <p:attrName>style.visibility</p:attrName>
                                        </p:attrNameLst>
                                      </p:cBhvr>
                                      <p:to>
                                        <p:strVal val="visible"/>
                                      </p:to>
                                    </p:set>
                                    <p:anim calcmode="lin" valueType="num">
                                      <p:cBhvr>
                                        <p:cTn id="100" dur="500" fill="hold"/>
                                        <p:tgtEl>
                                          <p:spTgt spid="30"/>
                                        </p:tgtEl>
                                        <p:attrNameLst>
                                          <p:attrName>ppt_w</p:attrName>
                                        </p:attrNameLst>
                                      </p:cBhvr>
                                      <p:tavLst>
                                        <p:tav tm="0">
                                          <p:val>
                                            <p:fltVal val="0"/>
                                          </p:val>
                                        </p:tav>
                                        <p:tav tm="100000">
                                          <p:val>
                                            <p:strVal val="#ppt_w"/>
                                          </p:val>
                                        </p:tav>
                                      </p:tavLst>
                                    </p:anim>
                                    <p:anim calcmode="lin" valueType="num">
                                      <p:cBhvr>
                                        <p:cTn id="101" dur="500" fill="hold"/>
                                        <p:tgtEl>
                                          <p:spTgt spid="30"/>
                                        </p:tgtEl>
                                        <p:attrNameLst>
                                          <p:attrName>ppt_h</p:attrName>
                                        </p:attrNameLst>
                                      </p:cBhvr>
                                      <p:tavLst>
                                        <p:tav tm="0">
                                          <p:val>
                                            <p:fltVal val="0"/>
                                          </p:val>
                                        </p:tav>
                                        <p:tav tm="100000">
                                          <p:val>
                                            <p:strVal val="#ppt_h"/>
                                          </p:val>
                                        </p:tav>
                                      </p:tavLst>
                                    </p:anim>
                                    <p:animEffect transition="in" filter="fade">
                                      <p:cBhvr>
                                        <p:cTn id="102" dur="500"/>
                                        <p:tgtEl>
                                          <p:spTgt spid="30"/>
                                        </p:tgtEl>
                                      </p:cBhvr>
                                    </p:animEffect>
                                  </p:childTnLst>
                                </p:cTn>
                              </p:par>
                            </p:childTnLst>
                          </p:cTn>
                        </p:par>
                        <p:par>
                          <p:cTn id="103" fill="hold">
                            <p:stCondLst>
                              <p:cond delay="5000"/>
                            </p:stCondLst>
                            <p:childTnLst>
                              <p:par>
                                <p:cTn id="104" presetID="22" presetClass="entr" presetSubtype="8" fill="hold" nodeType="afterEffect">
                                  <p:stCondLst>
                                    <p:cond delay="0"/>
                                  </p:stCondLst>
                                  <p:childTnLst>
                                    <p:set>
                                      <p:cBhvr>
                                        <p:cTn id="105" dur="1" fill="hold">
                                          <p:stCondLst>
                                            <p:cond delay="0"/>
                                          </p:stCondLst>
                                        </p:cTn>
                                        <p:tgtEl>
                                          <p:spTgt spid="31"/>
                                        </p:tgtEl>
                                        <p:attrNameLst>
                                          <p:attrName>style.visibility</p:attrName>
                                        </p:attrNameLst>
                                      </p:cBhvr>
                                      <p:to>
                                        <p:strVal val="visible"/>
                                      </p:to>
                                    </p:set>
                                    <p:animEffect transition="in" filter="wipe(left)">
                                      <p:cBhvr>
                                        <p:cTn id="10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1" grpId="0" animBg="1"/>
      <p:bldP spid="12" grpId="0"/>
      <p:bldP spid="22" grpId="0"/>
      <p:bldP spid="23" grpId="0" animBg="1"/>
      <p:bldP spid="24" grpId="0" animBg="1"/>
      <p:bldP spid="25" grpId="0" animBg="1"/>
      <p:bldP spid="26" grpId="0" animBg="1"/>
      <p:bldP spid="27" grpId="0"/>
      <p:bldP spid="28" grpId="0"/>
      <p:bldP spid="29" grpId="0"/>
      <p:bldP spid="3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39552" y="44946"/>
            <a:ext cx="1869724"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成本费用类</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Shape 1787"/>
          <p:cNvSpPr/>
          <p:nvPr/>
        </p:nvSpPr>
        <p:spPr>
          <a:xfrm>
            <a:off x="4596246" y="1685669"/>
            <a:ext cx="1" cy="1022660"/>
          </a:xfrm>
          <a:prstGeom prst="line">
            <a:avLst/>
          </a:prstGeom>
          <a:ln w="12700">
            <a:solidFill>
              <a:srgbClr val="A6AAA9"/>
            </a:solidFill>
            <a:miter lim="400000"/>
          </a:ln>
        </p:spPr>
        <p:txBody>
          <a:bodyPr lIns="0" tIns="0" rIns="0" bIns="0"/>
          <a:lstStyle/>
          <a:p>
            <a:pPr marL="0" marR="0" lvl="0" indent="0" defTabSz="17145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sz="500"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7" name="Shape 1785"/>
          <p:cNvSpPr/>
          <p:nvPr/>
        </p:nvSpPr>
        <p:spPr>
          <a:xfrm>
            <a:off x="4596246" y="1685670"/>
            <a:ext cx="3103813" cy="1017139"/>
          </a:xfrm>
          <a:prstGeom prst="line">
            <a:avLst/>
          </a:prstGeom>
          <a:ln w="12700">
            <a:solidFill>
              <a:srgbClr val="A6AAA9"/>
            </a:solidFill>
            <a:miter lim="400000"/>
          </a:ln>
        </p:spPr>
        <p:txBody>
          <a:bodyPr lIns="0" tIns="0" rIns="0" bIns="0"/>
          <a:lstStyle/>
          <a:p>
            <a:pPr marL="0" marR="0" lvl="0" indent="0" defTabSz="17145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sz="500"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8" name="Shape 1786"/>
          <p:cNvSpPr/>
          <p:nvPr/>
        </p:nvSpPr>
        <p:spPr>
          <a:xfrm>
            <a:off x="4600697" y="1685669"/>
            <a:ext cx="1561255" cy="1017140"/>
          </a:xfrm>
          <a:prstGeom prst="line">
            <a:avLst/>
          </a:prstGeom>
          <a:ln w="12700">
            <a:solidFill>
              <a:srgbClr val="A6AAA9"/>
            </a:solidFill>
            <a:miter lim="400000"/>
          </a:ln>
        </p:spPr>
        <p:txBody>
          <a:bodyPr lIns="0" tIns="0" rIns="0" bIns="0"/>
          <a:lstStyle/>
          <a:p>
            <a:pPr marL="0" marR="0" lvl="0" indent="0" defTabSz="17145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sz="500"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9" name="Shape 1788"/>
          <p:cNvSpPr/>
          <p:nvPr/>
        </p:nvSpPr>
        <p:spPr>
          <a:xfrm flipH="1">
            <a:off x="3041579" y="1685669"/>
            <a:ext cx="1555238" cy="1011620"/>
          </a:xfrm>
          <a:prstGeom prst="line">
            <a:avLst/>
          </a:prstGeom>
          <a:ln w="12700">
            <a:solidFill>
              <a:srgbClr val="A6AAA9"/>
            </a:solidFill>
            <a:miter lim="400000"/>
          </a:ln>
        </p:spPr>
        <p:txBody>
          <a:bodyPr lIns="0" tIns="0" rIns="0" bIns="0"/>
          <a:lstStyle/>
          <a:p>
            <a:pPr marL="0" marR="0" lvl="0" indent="0" defTabSz="17145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sz="500"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10" name="Shape 1789"/>
          <p:cNvSpPr/>
          <p:nvPr/>
        </p:nvSpPr>
        <p:spPr>
          <a:xfrm flipH="1">
            <a:off x="1486914" y="1685669"/>
            <a:ext cx="3109333" cy="1022660"/>
          </a:xfrm>
          <a:prstGeom prst="line">
            <a:avLst/>
          </a:prstGeom>
          <a:ln w="12700">
            <a:solidFill>
              <a:srgbClr val="A6AAA9"/>
            </a:solidFill>
            <a:miter lim="400000"/>
          </a:ln>
        </p:spPr>
        <p:txBody>
          <a:bodyPr lIns="0" tIns="0" rIns="0" bIns="0"/>
          <a:lstStyle/>
          <a:p>
            <a:pPr marL="0" marR="0" lvl="0" indent="0" defTabSz="171450" eaLnBrk="1" fontAlgn="auto" latinLnBrk="0" hangingPunct="1">
              <a:lnSpc>
                <a:spcPct val="100000"/>
              </a:lnSpc>
              <a:spcBef>
                <a:spcPts val="0"/>
              </a:spcBef>
              <a:spcAft>
                <a:spcPts val="0"/>
              </a:spcAft>
              <a:buClrTx/>
              <a:buSzTx/>
              <a:buFontTx/>
              <a:buNone/>
              <a:tabLst/>
              <a:defRPr sz="1200">
                <a:solidFill>
                  <a:srgbClr val="000000"/>
                </a:solidFill>
                <a:latin typeface="Helvetica"/>
                <a:ea typeface="Helvetica"/>
                <a:cs typeface="Helvetica"/>
                <a:sym typeface="Helvetica"/>
              </a:defRPr>
            </a:pPr>
            <a:endParaRPr kumimoji="0" sz="500"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11" name="Shape 1794"/>
          <p:cNvSpPr/>
          <p:nvPr/>
        </p:nvSpPr>
        <p:spPr>
          <a:xfrm>
            <a:off x="786436" y="2516515"/>
            <a:ext cx="1419101" cy="441752"/>
          </a:xfrm>
          <a:prstGeom prst="roundRect">
            <a:avLst>
              <a:gd name="adj" fmla="val 50000"/>
            </a:avLst>
          </a:prstGeom>
          <a:solidFill>
            <a:srgbClr val="0070C0"/>
          </a:solidFill>
          <a:ln w="12700">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12" name="Shape 1796"/>
          <p:cNvSpPr/>
          <p:nvPr/>
        </p:nvSpPr>
        <p:spPr>
          <a:xfrm>
            <a:off x="2333322" y="2516515"/>
            <a:ext cx="1419101" cy="441752"/>
          </a:xfrm>
          <a:prstGeom prst="roundRect">
            <a:avLst>
              <a:gd name="adj" fmla="val 50000"/>
            </a:avLst>
          </a:prstGeom>
          <a:solidFill>
            <a:srgbClr val="00B0F0"/>
          </a:solidFill>
          <a:ln w="12700">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13" name="Shape 1798"/>
          <p:cNvSpPr/>
          <p:nvPr/>
        </p:nvSpPr>
        <p:spPr>
          <a:xfrm>
            <a:off x="3869332" y="2516515"/>
            <a:ext cx="1419101" cy="441752"/>
          </a:xfrm>
          <a:prstGeom prst="roundRect">
            <a:avLst>
              <a:gd name="adj" fmla="val 50000"/>
            </a:avLst>
          </a:prstGeom>
          <a:solidFill>
            <a:srgbClr val="0070C0"/>
          </a:solidFill>
          <a:ln w="12700">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14" name="Shape 1800"/>
          <p:cNvSpPr/>
          <p:nvPr/>
        </p:nvSpPr>
        <p:spPr>
          <a:xfrm>
            <a:off x="5385871" y="2516515"/>
            <a:ext cx="1419101" cy="441752"/>
          </a:xfrm>
          <a:prstGeom prst="roundRect">
            <a:avLst>
              <a:gd name="adj" fmla="val 50000"/>
            </a:avLst>
          </a:prstGeom>
          <a:solidFill>
            <a:srgbClr val="00B0F0"/>
          </a:solidFill>
          <a:ln w="12700">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19" name="Shape 1802"/>
          <p:cNvSpPr/>
          <p:nvPr/>
        </p:nvSpPr>
        <p:spPr>
          <a:xfrm>
            <a:off x="6920708" y="2516515"/>
            <a:ext cx="1419101" cy="441752"/>
          </a:xfrm>
          <a:prstGeom prst="roundRect">
            <a:avLst>
              <a:gd name="adj" fmla="val 50000"/>
            </a:avLst>
          </a:prstGeom>
          <a:solidFill>
            <a:srgbClr val="0070C0"/>
          </a:solidFill>
          <a:ln w="12700">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20" name="Shape 1805"/>
          <p:cNvSpPr/>
          <p:nvPr/>
        </p:nvSpPr>
        <p:spPr>
          <a:xfrm>
            <a:off x="1688468" y="3272419"/>
            <a:ext cx="5806032" cy="1013135"/>
          </a:xfrm>
          <a:prstGeom prst="roundRect">
            <a:avLst>
              <a:gd name="adj" fmla="val 50000"/>
            </a:avLst>
          </a:prstGeom>
          <a:solidFill>
            <a:srgbClr val="C4C7CB"/>
          </a:solidFill>
          <a:ln w="12700">
            <a:solidFill>
              <a:srgbClr val="A6AAA9"/>
            </a:solidFill>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grpSp>
        <p:nvGrpSpPr>
          <p:cNvPr id="21" name="Group 33"/>
          <p:cNvGrpSpPr/>
          <p:nvPr/>
        </p:nvGrpSpPr>
        <p:grpSpPr>
          <a:xfrm>
            <a:off x="4144806" y="1272612"/>
            <a:ext cx="893356" cy="893356"/>
            <a:chOff x="5526407" y="1696816"/>
            <a:chExt cx="1191141" cy="1191141"/>
          </a:xfrm>
        </p:grpSpPr>
        <p:sp>
          <p:nvSpPr>
            <p:cNvPr id="22" name="Shape 1790"/>
            <p:cNvSpPr/>
            <p:nvPr/>
          </p:nvSpPr>
          <p:spPr>
            <a:xfrm>
              <a:off x="5526407" y="1696816"/>
              <a:ext cx="1191141" cy="11911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0C0"/>
            </a:solidFill>
            <a:ln w="12700">
              <a:miter lim="400000"/>
            </a:ln>
          </p:spPr>
          <p:txBody>
            <a:bodyPr lIns="19050" tIns="19050" rIns="19050" bIns="1905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23" name="Shape 1804"/>
            <p:cNvSpPr/>
            <p:nvPr/>
          </p:nvSpPr>
          <p:spPr>
            <a:xfrm>
              <a:off x="5902228" y="2068264"/>
              <a:ext cx="448246" cy="44824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grpSp>
      <p:sp>
        <p:nvSpPr>
          <p:cNvPr id="24" name="Text Placeholder 3"/>
          <p:cNvSpPr txBox="1">
            <a:spLocks/>
          </p:cNvSpPr>
          <p:nvPr/>
        </p:nvSpPr>
        <p:spPr>
          <a:xfrm>
            <a:off x="2166476" y="3495180"/>
            <a:ext cx="4796980" cy="567616"/>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11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详写内容</a:t>
            </a:r>
            <a:r>
              <a:rPr kumimoji="0" lang="en-US" altLang="zh-CN" sz="11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a:t>
            </a:r>
            <a:r>
              <a:rPr kumimoji="0" lang="zh-CN" altLang="en-US" sz="11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点击输入本栏的具体文字，简明扼要的说明分项内容，此为概念图解，请根据您的具体内容酌情修改</a:t>
            </a:r>
            <a:r>
              <a:rPr kumimoji="0" lang="zh-CN" altLang="en-US" sz="11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a:t>
            </a:r>
            <a:r>
              <a:rPr kumimoji="0" lang="zh-CN" altLang="en-US" sz="11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详写内容</a:t>
            </a:r>
            <a:r>
              <a:rPr kumimoji="0" lang="en-US" altLang="zh-CN" sz="11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a:t>
            </a:r>
            <a:r>
              <a:rPr kumimoji="0" lang="zh-CN" altLang="en-US" sz="11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点击输入本栏的具体文字，简明扼要的说明分项内容，此为概念图解，请根据您的具体内容酌情修改</a:t>
            </a:r>
            <a:r>
              <a:rPr kumimoji="0" lang="zh-CN" altLang="en-US" sz="11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a:t>
            </a:r>
            <a:endParaRPr kumimoji="0" lang="en-US" altLang="zh-CN" sz="11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endParaRPr>
          </a:p>
        </p:txBody>
      </p:sp>
      <p:sp>
        <p:nvSpPr>
          <p:cNvPr id="25" name="Text Placeholder 3"/>
          <p:cNvSpPr txBox="1">
            <a:spLocks/>
          </p:cNvSpPr>
          <p:nvPr/>
        </p:nvSpPr>
        <p:spPr>
          <a:xfrm>
            <a:off x="2339137" y="2584112"/>
            <a:ext cx="1407470" cy="306559"/>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点击</a:t>
            </a:r>
            <a:r>
              <a:rPr kumimoji="0" lang="zh-CN" altLang="en-US" sz="1200" b="1"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输入内容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26" name="Text Placeholder 3"/>
          <p:cNvSpPr txBox="1">
            <a:spLocks/>
          </p:cNvSpPr>
          <p:nvPr/>
        </p:nvSpPr>
        <p:spPr>
          <a:xfrm>
            <a:off x="3875146"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a:t>
            </a:r>
            <a:r>
              <a:rPr kumimoji="0" lang="zh-CN" altLang="en-US" sz="1200" b="1"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输入内容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27" name="Text Placeholder 3"/>
          <p:cNvSpPr txBox="1">
            <a:spLocks/>
          </p:cNvSpPr>
          <p:nvPr/>
        </p:nvSpPr>
        <p:spPr>
          <a:xfrm>
            <a:off x="5391686"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a:t>
            </a:r>
            <a:r>
              <a:rPr kumimoji="0" lang="zh-CN" altLang="en-US" sz="1200" b="1"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输入内容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28" name="Text Placeholder 3"/>
          <p:cNvSpPr txBox="1">
            <a:spLocks/>
          </p:cNvSpPr>
          <p:nvPr/>
        </p:nvSpPr>
        <p:spPr>
          <a:xfrm>
            <a:off x="804028"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a:t>
            </a:r>
            <a:r>
              <a:rPr kumimoji="0" lang="zh-CN" altLang="en-US" sz="1200" b="1"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输入内容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29" name="Text Placeholder 3"/>
          <p:cNvSpPr txBox="1">
            <a:spLocks/>
          </p:cNvSpPr>
          <p:nvPr/>
        </p:nvSpPr>
        <p:spPr>
          <a:xfrm>
            <a:off x="6931285" y="258339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a:t>
            </a:r>
            <a:r>
              <a:rPr kumimoji="0" lang="zh-CN" altLang="en-US" sz="1200" b="1"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输入内容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Tree>
    <p:extLst>
      <p:ext uri="{BB962C8B-B14F-4D97-AF65-F5344CB8AC3E}">
        <p14:creationId xmlns:p14="http://schemas.microsoft.com/office/powerpoint/2010/main" val="941970673"/>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fltVal val="0"/>
                                          </p:val>
                                        </p:tav>
                                        <p:tav tm="100000">
                                          <p:val>
                                            <p:strVal val="#ppt_h"/>
                                          </p:val>
                                        </p:tav>
                                      </p:tavLst>
                                    </p:anim>
                                    <p:animEffect transition="in" filter="fade">
                                      <p:cBhvr>
                                        <p:cTn id="18" dur="500"/>
                                        <p:tgtEl>
                                          <p:spTgt spid="21"/>
                                        </p:tgtEl>
                                      </p:cBhvr>
                                    </p:animEffect>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300"/>
                                        <p:tgtEl>
                                          <p:spTgt spid="10"/>
                                        </p:tgtEl>
                                      </p:cBhvr>
                                    </p:animEffect>
                                  </p:childTnLst>
                                </p:cTn>
                              </p:par>
                            </p:childTnLst>
                          </p:cTn>
                        </p:par>
                        <p:par>
                          <p:cTn id="23" fill="hold">
                            <p:stCondLst>
                              <p:cond delay="2300"/>
                            </p:stCondLst>
                            <p:childTnLst>
                              <p:par>
                                <p:cTn id="24" presetID="10"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par>
                          <p:cTn id="30" fill="hold">
                            <p:stCondLst>
                              <p:cond delay="2800"/>
                            </p:stCondLst>
                            <p:childTnLst>
                              <p:par>
                                <p:cTn id="31" presetID="22"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300"/>
                                        <p:tgtEl>
                                          <p:spTgt spid="9"/>
                                        </p:tgtEl>
                                      </p:cBhvr>
                                    </p:animEffect>
                                  </p:childTnLst>
                                </p:cTn>
                              </p:par>
                            </p:childTnLst>
                          </p:cTn>
                        </p:par>
                        <p:par>
                          <p:cTn id="34" fill="hold">
                            <p:stCondLst>
                              <p:cond delay="31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
                                            <p:txEl>
                                              <p:pRg st="0" end="0"/>
                                            </p:txEl>
                                          </p:spTgt>
                                        </p:tgtEl>
                                        <p:attrNameLst>
                                          <p:attrName>style.visibility</p:attrName>
                                        </p:attrNameLst>
                                      </p:cBhvr>
                                      <p:to>
                                        <p:strVal val="visible"/>
                                      </p:to>
                                    </p:set>
                                    <p:animEffect transition="in" filter="fade">
                                      <p:cBhvr>
                                        <p:cTn id="40" dur="500"/>
                                        <p:tgtEl>
                                          <p:spTgt spid="25">
                                            <p:txEl>
                                              <p:pRg st="0" end="0"/>
                                            </p:txEl>
                                          </p:spTgt>
                                        </p:tgtEl>
                                      </p:cBhvr>
                                    </p:animEffect>
                                  </p:childTnLst>
                                </p:cTn>
                              </p:par>
                            </p:childTnLst>
                          </p:cTn>
                        </p:par>
                        <p:par>
                          <p:cTn id="41" fill="hold">
                            <p:stCondLst>
                              <p:cond delay="3600"/>
                            </p:stCondLst>
                            <p:childTnLst>
                              <p:par>
                                <p:cTn id="42" presetID="22" presetClass="entr" presetSubtype="1"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up)">
                                      <p:cBhvr>
                                        <p:cTn id="44" dur="300"/>
                                        <p:tgtEl>
                                          <p:spTgt spid="6"/>
                                        </p:tgtEl>
                                      </p:cBhvr>
                                    </p:animEffect>
                                  </p:childTnLst>
                                </p:cTn>
                              </p:par>
                            </p:childTnLst>
                          </p:cTn>
                        </p:par>
                        <p:par>
                          <p:cTn id="45" fill="hold">
                            <p:stCondLst>
                              <p:cond delay="3900"/>
                            </p:stCondLst>
                            <p:childTnLst>
                              <p:par>
                                <p:cTn id="46" presetID="10"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500"/>
                                        <p:tgtEl>
                                          <p:spTgt spid="26"/>
                                        </p:tgtEl>
                                      </p:cBhvr>
                                    </p:animEffect>
                                  </p:childTnLst>
                                </p:cTn>
                              </p:par>
                            </p:childTnLst>
                          </p:cTn>
                        </p:par>
                        <p:par>
                          <p:cTn id="52" fill="hold">
                            <p:stCondLst>
                              <p:cond delay="4400"/>
                            </p:stCondLst>
                            <p:childTnLst>
                              <p:par>
                                <p:cTn id="53" presetID="22" presetClass="entr" presetSubtype="1"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up)">
                                      <p:cBhvr>
                                        <p:cTn id="55" dur="300"/>
                                        <p:tgtEl>
                                          <p:spTgt spid="8"/>
                                        </p:tgtEl>
                                      </p:cBhvr>
                                    </p:animEffect>
                                  </p:childTnLst>
                                </p:cTn>
                              </p:par>
                            </p:childTnLst>
                          </p:cTn>
                        </p:par>
                        <p:par>
                          <p:cTn id="56" fill="hold">
                            <p:stCondLst>
                              <p:cond delay="4700"/>
                            </p:stCondLst>
                            <p:childTnLst>
                              <p:par>
                                <p:cTn id="57" presetID="10"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par>
                          <p:cTn id="63" fill="hold">
                            <p:stCondLst>
                              <p:cond delay="5200"/>
                            </p:stCondLst>
                            <p:childTnLst>
                              <p:par>
                                <p:cTn id="64" presetID="22" presetClass="entr" presetSubtype="1" fill="hold" grpId="0"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up)">
                                      <p:cBhvr>
                                        <p:cTn id="66" dur="300"/>
                                        <p:tgtEl>
                                          <p:spTgt spid="7"/>
                                        </p:tgtEl>
                                      </p:cBhvr>
                                    </p:animEffect>
                                  </p:childTnLst>
                                </p:cTn>
                              </p:par>
                            </p:childTnLst>
                          </p:cTn>
                        </p:par>
                        <p:par>
                          <p:cTn id="67" fill="hold">
                            <p:stCondLst>
                              <p:cond delay="5500"/>
                            </p:stCondLst>
                            <p:childTnLst>
                              <p:par>
                                <p:cTn id="68" presetID="10" presetClass="entr" presetSubtype="0"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500"/>
                                        <p:tgtEl>
                                          <p:spTgt spid="1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500"/>
                                        <p:tgtEl>
                                          <p:spTgt spid="29"/>
                                        </p:tgtEl>
                                      </p:cBhvr>
                                    </p:animEffect>
                                  </p:childTnLst>
                                </p:cTn>
                              </p:par>
                            </p:childTnLst>
                          </p:cTn>
                        </p:par>
                        <p:par>
                          <p:cTn id="74" fill="hold">
                            <p:stCondLst>
                              <p:cond delay="6000"/>
                            </p:stCondLst>
                            <p:childTnLst>
                              <p:par>
                                <p:cTn id="75" presetID="53" presetClass="entr" presetSubtype="528"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p:cTn id="77" dur="500" fill="hold"/>
                                        <p:tgtEl>
                                          <p:spTgt spid="20"/>
                                        </p:tgtEl>
                                        <p:attrNameLst>
                                          <p:attrName>ppt_w</p:attrName>
                                        </p:attrNameLst>
                                      </p:cBhvr>
                                      <p:tavLst>
                                        <p:tav tm="0">
                                          <p:val>
                                            <p:fltVal val="0"/>
                                          </p:val>
                                        </p:tav>
                                        <p:tav tm="100000">
                                          <p:val>
                                            <p:strVal val="#ppt_w"/>
                                          </p:val>
                                        </p:tav>
                                      </p:tavLst>
                                    </p:anim>
                                    <p:anim calcmode="lin" valueType="num">
                                      <p:cBhvr>
                                        <p:cTn id="78" dur="500" fill="hold"/>
                                        <p:tgtEl>
                                          <p:spTgt spid="20"/>
                                        </p:tgtEl>
                                        <p:attrNameLst>
                                          <p:attrName>ppt_h</p:attrName>
                                        </p:attrNameLst>
                                      </p:cBhvr>
                                      <p:tavLst>
                                        <p:tav tm="0">
                                          <p:val>
                                            <p:fltVal val="0"/>
                                          </p:val>
                                        </p:tav>
                                        <p:tav tm="100000">
                                          <p:val>
                                            <p:strVal val="#ppt_h"/>
                                          </p:val>
                                        </p:tav>
                                      </p:tavLst>
                                    </p:anim>
                                    <p:animEffect transition="in" filter="fade">
                                      <p:cBhvr>
                                        <p:cTn id="79" dur="500"/>
                                        <p:tgtEl>
                                          <p:spTgt spid="20"/>
                                        </p:tgtEl>
                                      </p:cBhvr>
                                    </p:animEffect>
                                    <p:anim calcmode="lin" valueType="num">
                                      <p:cBhvr>
                                        <p:cTn id="80" dur="500" fill="hold"/>
                                        <p:tgtEl>
                                          <p:spTgt spid="20"/>
                                        </p:tgtEl>
                                        <p:attrNameLst>
                                          <p:attrName>ppt_x</p:attrName>
                                        </p:attrNameLst>
                                      </p:cBhvr>
                                      <p:tavLst>
                                        <p:tav tm="0">
                                          <p:val>
                                            <p:fltVal val="0.5"/>
                                          </p:val>
                                        </p:tav>
                                        <p:tav tm="100000">
                                          <p:val>
                                            <p:strVal val="#ppt_x"/>
                                          </p:val>
                                        </p:tav>
                                      </p:tavLst>
                                    </p:anim>
                                    <p:anim calcmode="lin" valueType="num">
                                      <p:cBhvr>
                                        <p:cTn id="81" dur="500" fill="hold"/>
                                        <p:tgtEl>
                                          <p:spTgt spid="20"/>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 calcmode="lin" valueType="num">
                                      <p:cBhvr>
                                        <p:cTn id="84" dur="500" fill="hold"/>
                                        <p:tgtEl>
                                          <p:spTgt spid="24"/>
                                        </p:tgtEl>
                                        <p:attrNameLst>
                                          <p:attrName>ppt_w</p:attrName>
                                        </p:attrNameLst>
                                      </p:cBhvr>
                                      <p:tavLst>
                                        <p:tav tm="0">
                                          <p:val>
                                            <p:fltVal val="0"/>
                                          </p:val>
                                        </p:tav>
                                        <p:tav tm="100000">
                                          <p:val>
                                            <p:strVal val="#ppt_w"/>
                                          </p:val>
                                        </p:tav>
                                      </p:tavLst>
                                    </p:anim>
                                    <p:anim calcmode="lin" valueType="num">
                                      <p:cBhvr>
                                        <p:cTn id="85" dur="500" fill="hold"/>
                                        <p:tgtEl>
                                          <p:spTgt spid="24"/>
                                        </p:tgtEl>
                                        <p:attrNameLst>
                                          <p:attrName>ppt_h</p:attrName>
                                        </p:attrNameLst>
                                      </p:cBhvr>
                                      <p:tavLst>
                                        <p:tav tm="0">
                                          <p:val>
                                            <p:fltVal val="0"/>
                                          </p:val>
                                        </p:tav>
                                        <p:tav tm="100000">
                                          <p:val>
                                            <p:strVal val="#ppt_h"/>
                                          </p:val>
                                        </p:tav>
                                      </p:tavLst>
                                    </p:anim>
                                    <p:animEffect transition="in" filter="fade">
                                      <p:cBhvr>
                                        <p:cTn id="86" dur="500"/>
                                        <p:tgtEl>
                                          <p:spTgt spid="24"/>
                                        </p:tgtEl>
                                      </p:cBhvr>
                                    </p:animEffect>
                                    <p:anim calcmode="lin" valueType="num">
                                      <p:cBhvr>
                                        <p:cTn id="87" dur="500" fill="hold"/>
                                        <p:tgtEl>
                                          <p:spTgt spid="24"/>
                                        </p:tgtEl>
                                        <p:attrNameLst>
                                          <p:attrName>ppt_x</p:attrName>
                                        </p:attrNameLst>
                                      </p:cBhvr>
                                      <p:tavLst>
                                        <p:tav tm="0">
                                          <p:val>
                                            <p:fltVal val="0.5"/>
                                          </p:val>
                                        </p:tav>
                                        <p:tav tm="100000">
                                          <p:val>
                                            <p:strVal val="#ppt_x"/>
                                          </p:val>
                                        </p:tav>
                                      </p:tavLst>
                                    </p:anim>
                                    <p:anim calcmode="lin" valueType="num">
                                      <p:cBhvr>
                                        <p:cTn id="88" dur="500" fill="hold"/>
                                        <p:tgtEl>
                                          <p:spTgt spid="2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animBg="1"/>
      <p:bldP spid="9" grpId="0" animBg="1"/>
      <p:bldP spid="10" grpId="0" animBg="1"/>
      <p:bldP spid="11" grpId="0" animBg="1"/>
      <p:bldP spid="12" grpId="0" animBg="1"/>
      <p:bldP spid="13" grpId="0" animBg="1"/>
      <p:bldP spid="14" grpId="0" animBg="1"/>
      <p:bldP spid="19" grpId="0" animBg="1"/>
      <p:bldP spid="20" grpId="0" animBg="1"/>
      <p:bldP spid="24" grpId="0"/>
      <p:bldP spid="25" grpId="0" build="p"/>
      <p:bldP spid="26" grpId="0"/>
      <p:bldP spid="27" grpId="0"/>
      <p:bldP spid="28" grpId="0"/>
      <p:bldP spid="2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27835" y="44946"/>
            <a:ext cx="2215973"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预算分析综述</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Shape 1452"/>
          <p:cNvSpPr/>
          <p:nvPr/>
        </p:nvSpPr>
        <p:spPr>
          <a:xfrm>
            <a:off x="854116" y="2165642"/>
            <a:ext cx="1719613" cy="1959152"/>
          </a:xfrm>
          <a:prstGeom prst="roundRect">
            <a:avLst>
              <a:gd name="adj" fmla="val 6924"/>
            </a:avLst>
          </a:prstGeom>
          <a:ln w="12700">
            <a:solidFill>
              <a:schemeClr val="tx1">
                <a:lumMod val="75000"/>
                <a:lumOff val="25000"/>
              </a:schemeClr>
            </a:solidFill>
            <a:miter lim="400000"/>
          </a:ln>
        </p:spPr>
        <p:txBody>
          <a:bodyPr lIns="14288" tIns="14288" rIns="14288" bIns="14288" anchor="ctr"/>
          <a:lstStyle/>
          <a:p>
            <a:pPr lvl="0"/>
            <a:endParaRPr sz="1300">
              <a:latin typeface="微软雅黑" panose="020B0503020204020204" pitchFamily="34" charset="-122"/>
              <a:ea typeface="微软雅黑" panose="020B0503020204020204" pitchFamily="34" charset="-122"/>
            </a:endParaRPr>
          </a:p>
        </p:txBody>
      </p:sp>
      <p:sp>
        <p:nvSpPr>
          <p:cNvPr id="7" name="Shape 1454"/>
          <p:cNvSpPr/>
          <p:nvPr/>
        </p:nvSpPr>
        <p:spPr>
          <a:xfrm>
            <a:off x="2764613" y="2165642"/>
            <a:ext cx="1719614" cy="1959152"/>
          </a:xfrm>
          <a:prstGeom prst="roundRect">
            <a:avLst>
              <a:gd name="adj" fmla="val 6924"/>
            </a:avLst>
          </a:prstGeom>
          <a:ln w="12700">
            <a:solidFill>
              <a:schemeClr val="tx1">
                <a:lumMod val="75000"/>
                <a:lumOff val="25000"/>
              </a:schemeClr>
            </a:solidFill>
            <a:miter lim="400000"/>
          </a:ln>
        </p:spPr>
        <p:txBody>
          <a:bodyPr lIns="14288" tIns="14288" rIns="14288" bIns="14288" anchor="ctr"/>
          <a:lstStyle/>
          <a:p>
            <a:pPr lvl="0"/>
            <a:endParaRPr sz="1300">
              <a:latin typeface="微软雅黑" panose="020B0503020204020204" pitchFamily="34" charset="-122"/>
              <a:ea typeface="微软雅黑" panose="020B0503020204020204" pitchFamily="34" charset="-122"/>
            </a:endParaRPr>
          </a:p>
        </p:txBody>
      </p:sp>
      <p:sp>
        <p:nvSpPr>
          <p:cNvPr id="8" name="Shape 1456"/>
          <p:cNvSpPr/>
          <p:nvPr/>
        </p:nvSpPr>
        <p:spPr>
          <a:xfrm>
            <a:off x="4659774" y="2165642"/>
            <a:ext cx="1719614" cy="1959152"/>
          </a:xfrm>
          <a:prstGeom prst="roundRect">
            <a:avLst>
              <a:gd name="adj" fmla="val 6924"/>
            </a:avLst>
          </a:prstGeom>
          <a:ln w="12700">
            <a:solidFill>
              <a:schemeClr val="tx1">
                <a:lumMod val="75000"/>
                <a:lumOff val="25000"/>
              </a:schemeClr>
            </a:solidFill>
            <a:miter lim="400000"/>
          </a:ln>
        </p:spPr>
        <p:txBody>
          <a:bodyPr lIns="14288" tIns="14288" rIns="14288" bIns="14288" anchor="ctr"/>
          <a:lstStyle/>
          <a:p>
            <a:pPr lvl="0"/>
            <a:endParaRPr sz="1300">
              <a:latin typeface="微软雅黑" panose="020B0503020204020204" pitchFamily="34" charset="-122"/>
              <a:ea typeface="微软雅黑" panose="020B0503020204020204" pitchFamily="34" charset="-122"/>
            </a:endParaRPr>
          </a:p>
        </p:txBody>
      </p:sp>
      <p:sp>
        <p:nvSpPr>
          <p:cNvPr id="9" name="Shape 1458"/>
          <p:cNvSpPr/>
          <p:nvPr/>
        </p:nvSpPr>
        <p:spPr>
          <a:xfrm>
            <a:off x="6570271" y="2165642"/>
            <a:ext cx="1719614" cy="1959152"/>
          </a:xfrm>
          <a:prstGeom prst="roundRect">
            <a:avLst>
              <a:gd name="adj" fmla="val 6924"/>
            </a:avLst>
          </a:prstGeom>
          <a:ln w="12700">
            <a:solidFill>
              <a:schemeClr val="tx1">
                <a:lumMod val="75000"/>
                <a:lumOff val="25000"/>
              </a:schemeClr>
            </a:solidFill>
            <a:miter lim="400000"/>
          </a:ln>
        </p:spPr>
        <p:txBody>
          <a:bodyPr lIns="14288" tIns="14288" rIns="14288" bIns="14288" anchor="ctr"/>
          <a:lstStyle/>
          <a:p>
            <a:pPr lvl="0"/>
            <a:endParaRPr sz="1300">
              <a:latin typeface="微软雅黑" panose="020B0503020204020204" pitchFamily="34" charset="-122"/>
              <a:ea typeface="微软雅黑" panose="020B0503020204020204" pitchFamily="34" charset="-122"/>
            </a:endParaRPr>
          </a:p>
        </p:txBody>
      </p:sp>
      <p:sp>
        <p:nvSpPr>
          <p:cNvPr id="10" name="Shape 1460"/>
          <p:cNvSpPr/>
          <p:nvPr/>
        </p:nvSpPr>
        <p:spPr>
          <a:xfrm>
            <a:off x="1080993" y="1536376"/>
            <a:ext cx="1265859" cy="12658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0C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nvGrpSpPr>
          <p:cNvPr id="11" name="Group 20"/>
          <p:cNvGrpSpPr/>
          <p:nvPr/>
        </p:nvGrpSpPr>
        <p:grpSpPr>
          <a:xfrm>
            <a:off x="1026816" y="1566550"/>
            <a:ext cx="355513" cy="355513"/>
            <a:chOff x="1369087" y="2088729"/>
            <a:chExt cx="474017" cy="474016"/>
          </a:xfrm>
        </p:grpSpPr>
        <p:sp>
          <p:nvSpPr>
            <p:cNvPr id="12" name="Shape 1463"/>
            <p:cNvSpPr/>
            <p:nvPr/>
          </p:nvSpPr>
          <p:spPr>
            <a:xfrm>
              <a:off x="1369087" y="2088729"/>
              <a:ext cx="474017" cy="4740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19050" tIns="19050" rIns="19050" bIns="1905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 name="Shape 1464"/>
            <p:cNvSpPr/>
            <p:nvPr/>
          </p:nvSpPr>
          <p:spPr>
            <a:xfrm>
              <a:off x="1477567" y="2232573"/>
              <a:ext cx="231656" cy="186335"/>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chemeClr val="bg1"/>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14" name="Shape 1465"/>
          <p:cNvSpPr/>
          <p:nvPr/>
        </p:nvSpPr>
        <p:spPr>
          <a:xfrm>
            <a:off x="2991491" y="1536376"/>
            <a:ext cx="1265859" cy="12658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 name="Shape 1468"/>
          <p:cNvSpPr/>
          <p:nvPr/>
        </p:nvSpPr>
        <p:spPr>
          <a:xfrm>
            <a:off x="4900054" y="1536479"/>
            <a:ext cx="1263266" cy="12632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0C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 name="Shape 1471"/>
          <p:cNvSpPr/>
          <p:nvPr/>
        </p:nvSpPr>
        <p:spPr>
          <a:xfrm>
            <a:off x="6813783" y="1537672"/>
            <a:ext cx="1263266" cy="12632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nvGrpSpPr>
          <p:cNvPr id="21" name="Group 32"/>
          <p:cNvGrpSpPr/>
          <p:nvPr/>
        </p:nvGrpSpPr>
        <p:grpSpPr>
          <a:xfrm>
            <a:off x="2929943" y="1566549"/>
            <a:ext cx="355513" cy="355513"/>
            <a:chOff x="3906591" y="2088732"/>
            <a:chExt cx="474017" cy="474017"/>
          </a:xfrm>
        </p:grpSpPr>
        <p:sp>
          <p:nvSpPr>
            <p:cNvPr id="22" name="Shape 1474"/>
            <p:cNvSpPr/>
            <p:nvPr/>
          </p:nvSpPr>
          <p:spPr>
            <a:xfrm>
              <a:off x="3906591" y="2088732"/>
              <a:ext cx="474017" cy="4740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19050" tIns="19050" rIns="19050" bIns="1905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nvGrpSpPr>
            <p:cNvPr id="23" name="Group 1479"/>
            <p:cNvGrpSpPr/>
            <p:nvPr/>
          </p:nvGrpSpPr>
          <p:grpSpPr>
            <a:xfrm>
              <a:off x="4031314" y="2211790"/>
              <a:ext cx="199171" cy="186335"/>
              <a:chOff x="0" y="0"/>
              <a:chExt cx="398340" cy="372667"/>
            </a:xfrm>
          </p:grpSpPr>
          <p:sp>
            <p:nvSpPr>
              <p:cNvPr id="24" name="Shape 1477"/>
              <p:cNvSpPr/>
              <p:nvPr/>
            </p:nvSpPr>
            <p:spPr>
              <a:xfrm>
                <a:off x="0" y="0"/>
                <a:ext cx="346395" cy="241984"/>
              </a:xfrm>
              <a:custGeom>
                <a:avLst/>
                <a:gdLst/>
                <a:ahLst/>
                <a:cxnLst>
                  <a:cxn ang="0">
                    <a:pos x="wd2" y="hd2"/>
                  </a:cxn>
                  <a:cxn ang="5400000">
                    <a:pos x="wd2" y="hd2"/>
                  </a:cxn>
                  <a:cxn ang="10800000">
                    <a:pos x="wd2" y="hd2"/>
                  </a:cxn>
                  <a:cxn ang="16200000">
                    <a:pos x="wd2" y="hd2"/>
                  </a:cxn>
                </a:cxnLst>
                <a:rect l="0" t="0" r="r" b="b"/>
                <a:pathLst>
                  <a:path w="21474" h="21420" extrusionOk="0">
                    <a:moveTo>
                      <a:pt x="21474" y="11049"/>
                    </a:moveTo>
                    <a:lnTo>
                      <a:pt x="18909" y="958"/>
                    </a:lnTo>
                    <a:cubicBezTo>
                      <a:pt x="18720" y="217"/>
                      <a:pt x="18164" y="-180"/>
                      <a:pt x="17669" y="79"/>
                    </a:cubicBezTo>
                    <a:lnTo>
                      <a:pt x="618" y="8962"/>
                    </a:lnTo>
                    <a:cubicBezTo>
                      <a:pt x="123" y="9221"/>
                      <a:pt x="-126" y="10036"/>
                      <a:pt x="64" y="10782"/>
                    </a:cubicBezTo>
                    <a:lnTo>
                      <a:pt x="2769" y="21420"/>
                    </a:lnTo>
                    <a:lnTo>
                      <a:pt x="2769" y="15715"/>
                    </a:lnTo>
                    <a:cubicBezTo>
                      <a:pt x="2769" y="13145"/>
                      <a:pt x="4209" y="11049"/>
                      <a:pt x="5979" y="11049"/>
                    </a:cubicBezTo>
                    <a:lnTo>
                      <a:pt x="10484" y="11049"/>
                    </a:lnTo>
                    <a:lnTo>
                      <a:pt x="15858" y="5663"/>
                    </a:lnTo>
                    <a:lnTo>
                      <a:pt x="18967" y="11049"/>
                    </a:lnTo>
                    <a:cubicBezTo>
                      <a:pt x="18967" y="11049"/>
                      <a:pt x="21474" y="11049"/>
                      <a:pt x="21474" y="11049"/>
                    </a:cubicBezTo>
                    <a:close/>
                  </a:path>
                </a:pathLst>
              </a:custGeom>
              <a:solidFill>
                <a:schemeClr val="bg1"/>
              </a:solidFill>
              <a:ln w="12700" cap="flat">
                <a:noFill/>
                <a:miter lim="400000"/>
              </a:ln>
              <a:effectLst/>
            </p:spPr>
            <p:txBody>
              <a:bodyPr wrap="square" lIns="0" tIns="0" rIns="0" bIns="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 name="Shape 1478"/>
              <p:cNvSpPr/>
              <p:nvPr/>
            </p:nvSpPr>
            <p:spPr>
              <a:xfrm>
                <a:off x="74826" y="149651"/>
                <a:ext cx="323515" cy="223017"/>
              </a:xfrm>
              <a:custGeom>
                <a:avLst/>
                <a:gdLst/>
                <a:ahLst/>
                <a:cxnLst>
                  <a:cxn ang="0">
                    <a:pos x="wd2" y="hd2"/>
                  </a:cxn>
                  <a:cxn ang="5400000">
                    <a:pos x="wd2" y="hd2"/>
                  </a:cxn>
                  <a:cxn ang="10800000">
                    <a:pos x="wd2" y="hd2"/>
                  </a:cxn>
                  <a:cxn ang="16200000">
                    <a:pos x="wd2" y="hd2"/>
                  </a:cxn>
                </a:cxnLst>
                <a:rect l="0" t="0" r="r" b="b"/>
                <a:pathLst>
                  <a:path w="21600" h="21600" extrusionOk="0">
                    <a:moveTo>
                      <a:pt x="20571" y="0"/>
                    </a:moveTo>
                    <a:lnTo>
                      <a:pt x="1028" y="0"/>
                    </a:lnTo>
                    <a:cubicBezTo>
                      <a:pt x="460" y="0"/>
                      <a:pt x="0" y="708"/>
                      <a:pt x="0" y="1571"/>
                    </a:cubicBezTo>
                    <a:lnTo>
                      <a:pt x="0" y="20029"/>
                    </a:lnTo>
                    <a:cubicBezTo>
                      <a:pt x="0" y="20897"/>
                      <a:pt x="460" y="21600"/>
                      <a:pt x="1028" y="21600"/>
                    </a:cubicBezTo>
                    <a:lnTo>
                      <a:pt x="20571" y="21600"/>
                    </a:lnTo>
                    <a:cubicBezTo>
                      <a:pt x="21140" y="21600"/>
                      <a:pt x="21600" y="20897"/>
                      <a:pt x="21600" y="20029"/>
                    </a:cubicBezTo>
                    <a:lnTo>
                      <a:pt x="21600" y="1571"/>
                    </a:lnTo>
                    <a:cubicBezTo>
                      <a:pt x="21600" y="708"/>
                      <a:pt x="21140" y="0"/>
                      <a:pt x="20571" y="0"/>
                    </a:cubicBezTo>
                    <a:close/>
                  </a:path>
                </a:pathLst>
              </a:custGeom>
              <a:solidFill>
                <a:schemeClr val="bg1"/>
              </a:solidFill>
              <a:ln w="12700" cap="flat">
                <a:noFill/>
                <a:miter lim="400000"/>
              </a:ln>
              <a:effectLst/>
            </p:spPr>
            <p:txBody>
              <a:bodyPr wrap="square" lIns="0" tIns="0" rIns="0" bIns="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grpSp>
        <p:nvGrpSpPr>
          <p:cNvPr id="26" name="Group 40"/>
          <p:cNvGrpSpPr/>
          <p:nvPr/>
        </p:nvGrpSpPr>
        <p:grpSpPr>
          <a:xfrm>
            <a:off x="6746224" y="1566549"/>
            <a:ext cx="355513" cy="355513"/>
            <a:chOff x="8994965" y="2088732"/>
            <a:chExt cx="474017" cy="474017"/>
          </a:xfrm>
        </p:grpSpPr>
        <p:sp>
          <p:nvSpPr>
            <p:cNvPr id="27" name="Shape 1476"/>
            <p:cNvSpPr/>
            <p:nvPr/>
          </p:nvSpPr>
          <p:spPr>
            <a:xfrm>
              <a:off x="8994965" y="2088732"/>
              <a:ext cx="474017" cy="4740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19050" tIns="19050" rIns="19050" bIns="1905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8" name="Shape 1481"/>
            <p:cNvSpPr/>
            <p:nvPr/>
          </p:nvSpPr>
          <p:spPr>
            <a:xfrm>
              <a:off x="9132223" y="2211790"/>
              <a:ext cx="194606" cy="186335"/>
            </a:xfrm>
            <a:custGeom>
              <a:avLst/>
              <a:gdLst/>
              <a:ahLst/>
              <a:cxnLst>
                <a:cxn ang="0">
                  <a:pos x="wd2" y="hd2"/>
                </a:cxn>
                <a:cxn ang="5400000">
                  <a:pos x="wd2" y="hd2"/>
                </a:cxn>
                <a:cxn ang="10800000">
                  <a:pos x="wd2" y="hd2"/>
                </a:cxn>
                <a:cxn ang="16200000">
                  <a:pos x="wd2" y="hd2"/>
                </a:cxn>
              </a:cxnLst>
              <a:rect l="0" t="0" r="r" b="b"/>
              <a:pathLst>
                <a:path w="21600" h="21600" extrusionOk="0">
                  <a:moveTo>
                    <a:pt x="16913" y="16137"/>
                  </a:moveTo>
                  <a:cubicBezTo>
                    <a:pt x="14080" y="15059"/>
                    <a:pt x="13176" y="14150"/>
                    <a:pt x="13176" y="12203"/>
                  </a:cubicBezTo>
                  <a:cubicBezTo>
                    <a:pt x="13176" y="11034"/>
                    <a:pt x="14040" y="11415"/>
                    <a:pt x="14419" y="9274"/>
                  </a:cubicBezTo>
                  <a:cubicBezTo>
                    <a:pt x="14577" y="8387"/>
                    <a:pt x="15341" y="9261"/>
                    <a:pt x="15487" y="7233"/>
                  </a:cubicBezTo>
                  <a:cubicBezTo>
                    <a:pt x="15487" y="6425"/>
                    <a:pt x="15071" y="6224"/>
                    <a:pt x="15071" y="6224"/>
                  </a:cubicBezTo>
                  <a:cubicBezTo>
                    <a:pt x="15071" y="6224"/>
                    <a:pt x="15283" y="5028"/>
                    <a:pt x="15366" y="4109"/>
                  </a:cubicBezTo>
                  <a:cubicBezTo>
                    <a:pt x="15468" y="2962"/>
                    <a:pt x="14731" y="0"/>
                    <a:pt x="10800" y="0"/>
                  </a:cubicBezTo>
                  <a:cubicBezTo>
                    <a:pt x="6869" y="0"/>
                    <a:pt x="6131" y="2962"/>
                    <a:pt x="6234" y="4109"/>
                  </a:cubicBezTo>
                  <a:cubicBezTo>
                    <a:pt x="6317" y="5028"/>
                    <a:pt x="6529" y="6224"/>
                    <a:pt x="6529" y="6224"/>
                  </a:cubicBezTo>
                  <a:cubicBezTo>
                    <a:pt x="6529" y="6224"/>
                    <a:pt x="6113" y="6425"/>
                    <a:pt x="6113" y="7233"/>
                  </a:cubicBezTo>
                  <a:cubicBezTo>
                    <a:pt x="6258" y="9261"/>
                    <a:pt x="7022" y="8387"/>
                    <a:pt x="7179" y="9274"/>
                  </a:cubicBezTo>
                  <a:cubicBezTo>
                    <a:pt x="7560" y="11415"/>
                    <a:pt x="8424" y="11034"/>
                    <a:pt x="8424" y="12203"/>
                  </a:cubicBezTo>
                  <a:cubicBezTo>
                    <a:pt x="8424" y="14150"/>
                    <a:pt x="7520" y="15059"/>
                    <a:pt x="4687" y="16137"/>
                  </a:cubicBezTo>
                  <a:cubicBezTo>
                    <a:pt x="1846" y="17219"/>
                    <a:pt x="0" y="18321"/>
                    <a:pt x="0" y="19073"/>
                  </a:cubicBezTo>
                  <a:cubicBezTo>
                    <a:pt x="0" y="19825"/>
                    <a:pt x="0" y="21600"/>
                    <a:pt x="0" y="21600"/>
                  </a:cubicBezTo>
                  <a:lnTo>
                    <a:pt x="10800" y="21600"/>
                  </a:lnTo>
                  <a:lnTo>
                    <a:pt x="21600" y="21600"/>
                  </a:lnTo>
                  <a:cubicBezTo>
                    <a:pt x="21600" y="21600"/>
                    <a:pt x="21600" y="19825"/>
                    <a:pt x="21600" y="19073"/>
                  </a:cubicBezTo>
                  <a:cubicBezTo>
                    <a:pt x="21600" y="18321"/>
                    <a:pt x="19754" y="17219"/>
                    <a:pt x="16913" y="16137"/>
                  </a:cubicBezTo>
                  <a:close/>
                </a:path>
              </a:pathLst>
            </a:custGeom>
            <a:solidFill>
              <a:schemeClr val="bg1"/>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29" name="Text Placeholder 5"/>
          <p:cNvSpPr txBox="1">
            <a:spLocks/>
          </p:cNvSpPr>
          <p:nvPr/>
        </p:nvSpPr>
        <p:spPr>
          <a:xfrm>
            <a:off x="1052796" y="1952599"/>
            <a:ext cx="1274115" cy="43341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点击输入</a:t>
            </a:r>
            <a:r>
              <a:rPr kumimoji="0" lang="zh-CN" altLang="en-US" sz="1400" b="1"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标题</a:t>
            </a:r>
            <a:endParaRPr kumimoji="0" lang="zh-CN" altLang="en-US" sz="1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30" name="Text Placeholder 6"/>
          <p:cNvSpPr txBox="1">
            <a:spLocks/>
          </p:cNvSpPr>
          <p:nvPr/>
        </p:nvSpPr>
        <p:spPr>
          <a:xfrm>
            <a:off x="943244" y="3006179"/>
            <a:ext cx="1540524" cy="850643"/>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ct val="20000"/>
              </a:spcBef>
              <a:spcAft>
                <a:spcPts val="0"/>
              </a:spcAft>
              <a:buClrTx/>
              <a:buSzTx/>
              <a:buFont typeface="Arial" pitchFamily="34" charset="0"/>
              <a:buNone/>
              <a:tabLst/>
              <a:defRPr/>
            </a:pPr>
            <a:r>
              <a:rPr kumimoji="0" lang="zh-CN" altLang="en-US" sz="105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详写内容</a:t>
            </a:r>
            <a:r>
              <a:rPr kumimoji="0" lang="en-US" altLang="zh-CN" sz="105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a:t>
            </a:r>
            <a:r>
              <a:rPr kumimoji="0" lang="zh-CN" altLang="en-US" sz="105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点击输入本栏的具体文字，简明扼要的说明分项内容，此为概念图解，请根据您的具体内容酌情修改。</a:t>
            </a:r>
            <a:endParaRPr kumimoji="0" lang="en-US" altLang="zh-CN" sz="105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endParaRPr>
          </a:p>
        </p:txBody>
      </p:sp>
      <p:sp>
        <p:nvSpPr>
          <p:cNvPr id="31" name="Text Placeholder 5"/>
          <p:cNvSpPr txBox="1">
            <a:spLocks/>
          </p:cNvSpPr>
          <p:nvPr/>
        </p:nvSpPr>
        <p:spPr>
          <a:xfrm>
            <a:off x="3057331" y="1952599"/>
            <a:ext cx="1184986" cy="43341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a:t>
            </a:r>
            <a:r>
              <a:rPr kumimoji="0" lang="zh-CN" altLang="en-US" sz="1400" b="1"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标题</a:t>
            </a:r>
            <a:endParaRPr kumimoji="0" lang="zh-CN" altLang="en-US" sz="1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32" name="Text Placeholder 5"/>
          <p:cNvSpPr txBox="1">
            <a:spLocks/>
          </p:cNvSpPr>
          <p:nvPr/>
        </p:nvSpPr>
        <p:spPr>
          <a:xfrm>
            <a:off x="6878326" y="1952599"/>
            <a:ext cx="1184986" cy="43341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a:t>
            </a:r>
            <a:r>
              <a:rPr kumimoji="0" lang="zh-CN" altLang="en-US" sz="1400" b="1"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标题</a:t>
            </a:r>
            <a:endParaRPr kumimoji="0" lang="zh-CN" altLang="en-US" sz="1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33" name="Text Placeholder 6"/>
          <p:cNvSpPr txBox="1">
            <a:spLocks/>
          </p:cNvSpPr>
          <p:nvPr/>
        </p:nvSpPr>
        <p:spPr>
          <a:xfrm>
            <a:off x="2943703" y="3006179"/>
            <a:ext cx="1361434" cy="85064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详写内容</a:t>
            </a:r>
            <a:r>
              <a:rPr kumimoji="0" lang="en-US" altLang="zh-CN" sz="105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a:t>
            </a:r>
            <a:r>
              <a:rPr kumimoji="0" lang="zh-CN" altLang="en-US" sz="105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点击输入本栏的具体文字，简明扼要的说明分项内容，此为概念图解，请根据您的具体内容酌情修改。</a:t>
            </a:r>
            <a:endParaRPr kumimoji="0" lang="en-US" altLang="zh-CN" sz="105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endParaRPr>
          </a:p>
        </p:txBody>
      </p:sp>
      <p:sp>
        <p:nvSpPr>
          <p:cNvPr id="34" name="Text Placeholder 6"/>
          <p:cNvSpPr txBox="1">
            <a:spLocks/>
          </p:cNvSpPr>
          <p:nvPr/>
        </p:nvSpPr>
        <p:spPr>
          <a:xfrm>
            <a:off x="4847237" y="3006179"/>
            <a:ext cx="1361434" cy="85064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详写内容</a:t>
            </a:r>
            <a:r>
              <a:rPr kumimoji="0" lang="en-US" altLang="zh-CN" sz="105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a:t>
            </a:r>
            <a:r>
              <a:rPr kumimoji="0" lang="zh-CN" altLang="en-US" sz="105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点击输入本栏的具体文字，简明扼要的说明分项内容，此为概念图解，请根据您的具体内容酌情修改。</a:t>
            </a:r>
            <a:endParaRPr kumimoji="0" lang="en-US" altLang="zh-CN" sz="105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endParaRPr>
          </a:p>
        </p:txBody>
      </p:sp>
      <p:sp>
        <p:nvSpPr>
          <p:cNvPr id="35" name="Text Placeholder 6"/>
          <p:cNvSpPr txBox="1">
            <a:spLocks/>
          </p:cNvSpPr>
          <p:nvPr/>
        </p:nvSpPr>
        <p:spPr>
          <a:xfrm>
            <a:off x="6764698" y="3006179"/>
            <a:ext cx="1361434" cy="85064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详写内容</a:t>
            </a:r>
            <a:r>
              <a:rPr kumimoji="0" lang="en-US" altLang="zh-CN" sz="105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a:t>
            </a:r>
            <a:r>
              <a:rPr kumimoji="0" lang="zh-CN" altLang="en-US" sz="105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点击输入本栏的具体文字，简明扼要的说明分项内容，此为概念图解，请根据您的具体内容酌情修改。</a:t>
            </a:r>
            <a:endParaRPr kumimoji="0" lang="en-US" altLang="zh-CN" sz="105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endParaRPr>
          </a:p>
        </p:txBody>
      </p:sp>
      <p:sp>
        <p:nvSpPr>
          <p:cNvPr id="36" name="Text Placeholder 5"/>
          <p:cNvSpPr txBox="1">
            <a:spLocks/>
          </p:cNvSpPr>
          <p:nvPr/>
        </p:nvSpPr>
        <p:spPr>
          <a:xfrm>
            <a:off x="4960864" y="1952599"/>
            <a:ext cx="1184986" cy="43341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a:t>
            </a:r>
            <a:r>
              <a:rPr kumimoji="0" lang="zh-CN" altLang="en-US" sz="1400" b="1"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标题</a:t>
            </a:r>
            <a:endParaRPr kumimoji="0" lang="zh-CN" altLang="en-US" sz="1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37" name="Shape 1475"/>
          <p:cNvSpPr/>
          <p:nvPr/>
        </p:nvSpPr>
        <p:spPr>
          <a:xfrm>
            <a:off x="4838084" y="1566549"/>
            <a:ext cx="355513" cy="3555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8" name="Shape 1480"/>
          <p:cNvSpPr/>
          <p:nvPr/>
        </p:nvSpPr>
        <p:spPr>
          <a:xfrm>
            <a:off x="4945719" y="1658843"/>
            <a:ext cx="139760" cy="139751"/>
          </a:xfrm>
          <a:custGeom>
            <a:avLst/>
            <a:gdLst/>
            <a:ahLst/>
            <a:cxnLst>
              <a:cxn ang="0">
                <a:pos x="wd2" y="hd2"/>
              </a:cxn>
              <a:cxn ang="5400000">
                <a:pos x="wd2" y="hd2"/>
              </a:cxn>
              <a:cxn ang="10800000">
                <a:pos x="wd2" y="hd2"/>
              </a:cxn>
              <a:cxn ang="16200000">
                <a:pos x="wd2" y="hd2"/>
              </a:cxn>
            </a:cxnLst>
            <a:rect l="0" t="0" r="r" b="b"/>
            <a:pathLst>
              <a:path w="21600" h="21600" extrusionOk="0">
                <a:moveTo>
                  <a:pt x="18843" y="20435"/>
                </a:moveTo>
                <a:cubicBezTo>
                  <a:pt x="17964" y="20435"/>
                  <a:pt x="17252" y="19721"/>
                  <a:pt x="17252" y="18844"/>
                </a:cubicBezTo>
                <a:cubicBezTo>
                  <a:pt x="17252" y="17964"/>
                  <a:pt x="17964" y="17253"/>
                  <a:pt x="18843" y="17253"/>
                </a:cubicBezTo>
                <a:cubicBezTo>
                  <a:pt x="19721" y="17253"/>
                  <a:pt x="20434" y="17964"/>
                  <a:pt x="20434" y="18844"/>
                </a:cubicBezTo>
                <a:cubicBezTo>
                  <a:pt x="20434" y="19721"/>
                  <a:pt x="19721" y="20435"/>
                  <a:pt x="18843" y="20435"/>
                </a:cubicBezTo>
                <a:close/>
                <a:moveTo>
                  <a:pt x="12390" y="18844"/>
                </a:moveTo>
                <a:cubicBezTo>
                  <a:pt x="12390" y="19721"/>
                  <a:pt x="11679" y="20435"/>
                  <a:pt x="10801" y="20435"/>
                </a:cubicBezTo>
                <a:cubicBezTo>
                  <a:pt x="9922" y="20435"/>
                  <a:pt x="9210" y="19721"/>
                  <a:pt x="9210" y="18844"/>
                </a:cubicBezTo>
                <a:cubicBezTo>
                  <a:pt x="9210" y="17964"/>
                  <a:pt x="9922" y="17253"/>
                  <a:pt x="10801" y="17253"/>
                </a:cubicBezTo>
                <a:cubicBezTo>
                  <a:pt x="11679" y="17253"/>
                  <a:pt x="12390" y="17964"/>
                  <a:pt x="12390" y="18844"/>
                </a:cubicBezTo>
                <a:close/>
                <a:moveTo>
                  <a:pt x="9210" y="2756"/>
                </a:moveTo>
                <a:cubicBezTo>
                  <a:pt x="9210" y="1879"/>
                  <a:pt x="9922" y="1165"/>
                  <a:pt x="10801" y="1165"/>
                </a:cubicBezTo>
                <a:cubicBezTo>
                  <a:pt x="11679" y="1165"/>
                  <a:pt x="12390" y="1879"/>
                  <a:pt x="12390" y="2756"/>
                </a:cubicBezTo>
                <a:cubicBezTo>
                  <a:pt x="12390" y="3636"/>
                  <a:pt x="11679" y="4347"/>
                  <a:pt x="10801" y="4347"/>
                </a:cubicBezTo>
                <a:cubicBezTo>
                  <a:pt x="9922" y="4347"/>
                  <a:pt x="9210" y="3636"/>
                  <a:pt x="9210" y="2756"/>
                </a:cubicBezTo>
                <a:close/>
                <a:moveTo>
                  <a:pt x="4348" y="18844"/>
                </a:moveTo>
                <a:cubicBezTo>
                  <a:pt x="4348" y="19721"/>
                  <a:pt x="3636" y="20435"/>
                  <a:pt x="2757" y="20435"/>
                </a:cubicBezTo>
                <a:cubicBezTo>
                  <a:pt x="1879" y="20435"/>
                  <a:pt x="1168" y="19721"/>
                  <a:pt x="1168" y="18844"/>
                </a:cubicBezTo>
                <a:cubicBezTo>
                  <a:pt x="1168" y="17964"/>
                  <a:pt x="1879" y="17253"/>
                  <a:pt x="2757" y="17253"/>
                </a:cubicBezTo>
                <a:cubicBezTo>
                  <a:pt x="3636" y="17253"/>
                  <a:pt x="4348" y="17964"/>
                  <a:pt x="4348" y="18844"/>
                </a:cubicBezTo>
                <a:close/>
                <a:moveTo>
                  <a:pt x="19934" y="16312"/>
                </a:moveTo>
                <a:lnTo>
                  <a:pt x="19934" y="13672"/>
                </a:lnTo>
                <a:cubicBezTo>
                  <a:pt x="19934" y="12078"/>
                  <a:pt x="18879" y="9707"/>
                  <a:pt x="15971" y="9707"/>
                </a:cubicBezTo>
                <a:lnTo>
                  <a:pt x="13673" y="9707"/>
                </a:lnTo>
                <a:cubicBezTo>
                  <a:pt x="12050" y="9707"/>
                  <a:pt x="11899" y="8913"/>
                  <a:pt x="11892" y="8503"/>
                </a:cubicBezTo>
                <a:lnTo>
                  <a:pt x="11892" y="5288"/>
                </a:lnTo>
                <a:cubicBezTo>
                  <a:pt x="12872" y="4867"/>
                  <a:pt x="13558" y="3893"/>
                  <a:pt x="13558" y="2756"/>
                </a:cubicBezTo>
                <a:cubicBezTo>
                  <a:pt x="13558" y="1234"/>
                  <a:pt x="12323" y="0"/>
                  <a:pt x="10801" y="0"/>
                </a:cubicBezTo>
                <a:cubicBezTo>
                  <a:pt x="9277" y="0"/>
                  <a:pt x="8043" y="1234"/>
                  <a:pt x="8043" y="2756"/>
                </a:cubicBezTo>
                <a:cubicBezTo>
                  <a:pt x="8043" y="3893"/>
                  <a:pt x="8730" y="4867"/>
                  <a:pt x="9709" y="5288"/>
                </a:cubicBezTo>
                <a:lnTo>
                  <a:pt x="9709" y="8503"/>
                </a:lnTo>
                <a:cubicBezTo>
                  <a:pt x="9709" y="8799"/>
                  <a:pt x="9623" y="9707"/>
                  <a:pt x="7927" y="9707"/>
                </a:cubicBezTo>
                <a:lnTo>
                  <a:pt x="5631" y="9707"/>
                </a:lnTo>
                <a:cubicBezTo>
                  <a:pt x="2723" y="9707"/>
                  <a:pt x="1666" y="12078"/>
                  <a:pt x="1666" y="13672"/>
                </a:cubicBezTo>
                <a:lnTo>
                  <a:pt x="1666" y="16312"/>
                </a:lnTo>
                <a:cubicBezTo>
                  <a:pt x="686" y="16733"/>
                  <a:pt x="0" y="17707"/>
                  <a:pt x="0" y="18844"/>
                </a:cubicBezTo>
                <a:cubicBezTo>
                  <a:pt x="0" y="20366"/>
                  <a:pt x="1235" y="21600"/>
                  <a:pt x="2757" y="21600"/>
                </a:cubicBezTo>
                <a:cubicBezTo>
                  <a:pt x="4280" y="21600"/>
                  <a:pt x="5516" y="20366"/>
                  <a:pt x="5516" y="18844"/>
                </a:cubicBezTo>
                <a:cubicBezTo>
                  <a:pt x="5516" y="17707"/>
                  <a:pt x="4828" y="16733"/>
                  <a:pt x="3849" y="16312"/>
                </a:cubicBezTo>
                <a:lnTo>
                  <a:pt x="3849" y="13672"/>
                </a:lnTo>
                <a:cubicBezTo>
                  <a:pt x="3849" y="13376"/>
                  <a:pt x="3935" y="11890"/>
                  <a:pt x="5631" y="11890"/>
                </a:cubicBezTo>
                <a:lnTo>
                  <a:pt x="7927" y="11890"/>
                </a:lnTo>
                <a:cubicBezTo>
                  <a:pt x="8626" y="11890"/>
                  <a:pt x="9214" y="11785"/>
                  <a:pt x="9709" y="11608"/>
                </a:cubicBezTo>
                <a:lnTo>
                  <a:pt x="9709" y="16312"/>
                </a:lnTo>
                <a:cubicBezTo>
                  <a:pt x="8730" y="16733"/>
                  <a:pt x="8043" y="17707"/>
                  <a:pt x="8043" y="18844"/>
                </a:cubicBezTo>
                <a:cubicBezTo>
                  <a:pt x="8043" y="20366"/>
                  <a:pt x="9277" y="21600"/>
                  <a:pt x="10801" y="21600"/>
                </a:cubicBezTo>
                <a:cubicBezTo>
                  <a:pt x="12323" y="21600"/>
                  <a:pt x="13558" y="20366"/>
                  <a:pt x="13558" y="18844"/>
                </a:cubicBezTo>
                <a:cubicBezTo>
                  <a:pt x="13558" y="17707"/>
                  <a:pt x="12872" y="16733"/>
                  <a:pt x="11892" y="16312"/>
                </a:cubicBezTo>
                <a:lnTo>
                  <a:pt x="11892" y="11608"/>
                </a:lnTo>
                <a:cubicBezTo>
                  <a:pt x="12388" y="11785"/>
                  <a:pt x="12975" y="11890"/>
                  <a:pt x="13673" y="11890"/>
                </a:cubicBezTo>
                <a:lnTo>
                  <a:pt x="15971" y="11890"/>
                </a:lnTo>
                <a:cubicBezTo>
                  <a:pt x="17592" y="11890"/>
                  <a:pt x="17743" y="13263"/>
                  <a:pt x="17751" y="13672"/>
                </a:cubicBezTo>
                <a:lnTo>
                  <a:pt x="17751" y="16312"/>
                </a:lnTo>
                <a:cubicBezTo>
                  <a:pt x="16772" y="16733"/>
                  <a:pt x="16086" y="17707"/>
                  <a:pt x="16086" y="18844"/>
                </a:cubicBezTo>
                <a:cubicBezTo>
                  <a:pt x="16086" y="20366"/>
                  <a:pt x="17320" y="21600"/>
                  <a:pt x="18843" y="21600"/>
                </a:cubicBezTo>
                <a:cubicBezTo>
                  <a:pt x="20366" y="21600"/>
                  <a:pt x="21600" y="20366"/>
                  <a:pt x="21600" y="18844"/>
                </a:cubicBezTo>
                <a:cubicBezTo>
                  <a:pt x="21600" y="17707"/>
                  <a:pt x="20914" y="16733"/>
                  <a:pt x="19934" y="16312"/>
                </a:cubicBezTo>
                <a:close/>
              </a:path>
            </a:pathLst>
          </a:custGeom>
          <a:solidFill>
            <a:schemeClr val="bg1"/>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75313448"/>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29">
                                            <p:txEl>
                                              <p:pRg st="0" end="0"/>
                                            </p:txEl>
                                          </p:spTgt>
                                        </p:tgtEl>
                                        <p:attrNameLst>
                                          <p:attrName>style.visibility</p:attrName>
                                        </p:attrNameLst>
                                      </p:cBhvr>
                                      <p:to>
                                        <p:strVal val="visible"/>
                                      </p:to>
                                    </p:set>
                                    <p:animEffect transition="in" filter="fade">
                                      <p:cBhvr>
                                        <p:cTn id="20" dur="500"/>
                                        <p:tgtEl>
                                          <p:spTgt spid="29">
                                            <p:txEl>
                                              <p:pRg st="0" end="0"/>
                                            </p:txEl>
                                          </p:spTgt>
                                        </p:tgtEl>
                                      </p:cBhvr>
                                    </p:animEffect>
                                  </p:childTnLst>
                                </p:cTn>
                              </p:par>
                            </p:childTnLst>
                          </p:cTn>
                        </p:par>
                        <p:par>
                          <p:cTn id="21" fill="hold">
                            <p:stCondLst>
                              <p:cond delay="2500"/>
                            </p:stCondLst>
                            <p:childTnLst>
                              <p:par>
                                <p:cTn id="22" presetID="53" presetClass="entr" presetSubtype="16"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childTnLst>
                          </p:cTn>
                        </p:par>
                        <p:par>
                          <p:cTn id="27" fill="hold">
                            <p:stCondLst>
                              <p:cond delay="3000"/>
                            </p:stCondLst>
                            <p:childTnLst>
                              <p:par>
                                <p:cTn id="28" presetID="22" presetClass="entr" presetSubtype="1"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up)">
                                      <p:cBhvr>
                                        <p:cTn id="30" dur="500"/>
                                        <p:tgtEl>
                                          <p:spTgt spid="6"/>
                                        </p:tgtEl>
                                      </p:cBhvr>
                                    </p:animEffect>
                                  </p:childTnLst>
                                </p:cTn>
                              </p:par>
                            </p:childTnLst>
                          </p:cTn>
                        </p:par>
                        <p:par>
                          <p:cTn id="31" fill="hold">
                            <p:stCondLst>
                              <p:cond delay="3500"/>
                            </p:stCondLst>
                            <p:childTnLst>
                              <p:par>
                                <p:cTn id="32" presetID="18" presetClass="entr" presetSubtype="6" fill="hold" grpId="0" nodeType="afterEffect">
                                  <p:stCondLst>
                                    <p:cond delay="0"/>
                                  </p:stCondLst>
                                  <p:childTnLst>
                                    <p:set>
                                      <p:cBhvr>
                                        <p:cTn id="33" dur="1" fill="hold">
                                          <p:stCondLst>
                                            <p:cond delay="0"/>
                                          </p:stCondLst>
                                        </p:cTn>
                                        <p:tgtEl>
                                          <p:spTgt spid="30">
                                            <p:txEl>
                                              <p:pRg st="0" end="0"/>
                                            </p:txEl>
                                          </p:spTgt>
                                        </p:tgtEl>
                                        <p:attrNameLst>
                                          <p:attrName>style.visibility</p:attrName>
                                        </p:attrNameLst>
                                      </p:cBhvr>
                                      <p:to>
                                        <p:strVal val="visible"/>
                                      </p:to>
                                    </p:set>
                                    <p:animEffect transition="in" filter="strips(downRight)">
                                      <p:cBhvr>
                                        <p:cTn id="34" dur="500"/>
                                        <p:tgtEl>
                                          <p:spTgt spid="30">
                                            <p:txEl>
                                              <p:pRg st="0" end="0"/>
                                            </p:txEl>
                                          </p:spTgt>
                                        </p:tgtEl>
                                      </p:cBhvr>
                                    </p:animEffect>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childTnLst>
                          </p:cTn>
                        </p:par>
                        <p:par>
                          <p:cTn id="43" fill="hold">
                            <p:stCondLst>
                              <p:cond delay="5000"/>
                            </p:stCondLst>
                            <p:childTnLst>
                              <p:par>
                                <p:cTn id="44" presetID="53" presetClass="entr" presetSubtype="16" fill="hold"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animEffect transition="in" filter="fade">
                                      <p:cBhvr>
                                        <p:cTn id="48" dur="500"/>
                                        <p:tgtEl>
                                          <p:spTgt spid="21"/>
                                        </p:tgtEl>
                                      </p:cBhvr>
                                    </p:animEffect>
                                  </p:childTnLst>
                                </p:cTn>
                              </p:par>
                            </p:childTnLst>
                          </p:cTn>
                        </p:par>
                        <p:par>
                          <p:cTn id="49" fill="hold">
                            <p:stCondLst>
                              <p:cond delay="5500"/>
                            </p:stCondLst>
                            <p:childTnLst>
                              <p:par>
                                <p:cTn id="50" presetID="22" presetClass="entr" presetSubtype="1"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up)">
                                      <p:cBhvr>
                                        <p:cTn id="52" dur="500"/>
                                        <p:tgtEl>
                                          <p:spTgt spid="7"/>
                                        </p:tgtEl>
                                      </p:cBhvr>
                                    </p:animEffect>
                                  </p:childTnLst>
                                </p:cTn>
                              </p:par>
                            </p:childTnLst>
                          </p:cTn>
                        </p:par>
                        <p:par>
                          <p:cTn id="53" fill="hold">
                            <p:stCondLst>
                              <p:cond delay="6000"/>
                            </p:stCondLst>
                            <p:childTnLst>
                              <p:par>
                                <p:cTn id="54" presetID="18" presetClass="entr" presetSubtype="6"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strips(downRight)">
                                      <p:cBhvr>
                                        <p:cTn id="56" dur="500"/>
                                        <p:tgtEl>
                                          <p:spTgt spid="33"/>
                                        </p:tgtEl>
                                      </p:cBhvr>
                                    </p:animEffect>
                                  </p:childTnLst>
                                </p:cTn>
                              </p:par>
                            </p:childTnLst>
                          </p:cTn>
                        </p:par>
                        <p:par>
                          <p:cTn id="57" fill="hold">
                            <p:stCondLst>
                              <p:cond delay="6500"/>
                            </p:stCondLst>
                            <p:childTnLst>
                              <p:par>
                                <p:cTn id="58" presetID="10"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par>
                          <p:cTn id="61" fill="hold">
                            <p:stCondLst>
                              <p:cond delay="7000"/>
                            </p:stCondLst>
                            <p:childTnLst>
                              <p:par>
                                <p:cTn id="62" presetID="10" presetClass="entr" presetSubtype="0"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500"/>
                                        <p:tgtEl>
                                          <p:spTgt spid="36"/>
                                        </p:tgtEl>
                                      </p:cBhvr>
                                    </p:animEffect>
                                  </p:childTnLst>
                                </p:cTn>
                              </p:par>
                            </p:childTnLst>
                          </p:cTn>
                        </p:par>
                        <p:par>
                          <p:cTn id="65" fill="hold">
                            <p:stCondLst>
                              <p:cond delay="7500"/>
                            </p:stCondLst>
                            <p:childTnLst>
                              <p:par>
                                <p:cTn id="66" presetID="10" presetClass="entr" presetSubtype="0" fill="hold" grpId="0" nodeType="after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500"/>
                                        <p:tgtEl>
                                          <p:spTgt spid="38"/>
                                        </p:tgtEl>
                                      </p:cBhvr>
                                    </p:animEffect>
                                  </p:childTnLst>
                                </p:cTn>
                              </p:par>
                            </p:childTnLst>
                          </p:cTn>
                        </p:par>
                        <p:par>
                          <p:cTn id="72" fill="hold">
                            <p:stCondLst>
                              <p:cond delay="8000"/>
                            </p:stCondLst>
                            <p:childTnLst>
                              <p:par>
                                <p:cTn id="73" presetID="22" presetClass="entr" presetSubtype="1" fill="hold" grpId="0" nodeType="after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wipe(up)">
                                      <p:cBhvr>
                                        <p:cTn id="75" dur="500"/>
                                        <p:tgtEl>
                                          <p:spTgt spid="8"/>
                                        </p:tgtEl>
                                      </p:cBhvr>
                                    </p:animEffect>
                                  </p:childTnLst>
                                </p:cTn>
                              </p:par>
                            </p:childTnLst>
                          </p:cTn>
                        </p:par>
                        <p:par>
                          <p:cTn id="76" fill="hold">
                            <p:stCondLst>
                              <p:cond delay="8500"/>
                            </p:stCondLst>
                            <p:childTnLst>
                              <p:par>
                                <p:cTn id="77" presetID="18" presetClass="entr" presetSubtype="6"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strips(downRight)">
                                      <p:cBhvr>
                                        <p:cTn id="79" dur="500"/>
                                        <p:tgtEl>
                                          <p:spTgt spid="34"/>
                                        </p:tgtEl>
                                      </p:cBhvr>
                                    </p:animEffect>
                                  </p:childTnLst>
                                </p:cTn>
                              </p:par>
                            </p:childTnLst>
                          </p:cTn>
                        </p:par>
                        <p:par>
                          <p:cTn id="80" fill="hold">
                            <p:stCondLst>
                              <p:cond delay="90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childTnLst>
                          </p:cTn>
                        </p:par>
                        <p:par>
                          <p:cTn id="84" fill="hold">
                            <p:stCondLst>
                              <p:cond delay="9500"/>
                            </p:stCondLst>
                            <p:childTnLst>
                              <p:par>
                                <p:cTn id="85" presetID="10" presetClass="entr" presetSubtype="0"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500"/>
                                        <p:tgtEl>
                                          <p:spTgt spid="32"/>
                                        </p:tgtEl>
                                      </p:cBhvr>
                                    </p:animEffect>
                                  </p:childTnLst>
                                </p:cTn>
                              </p:par>
                            </p:childTnLst>
                          </p:cTn>
                        </p:par>
                        <p:par>
                          <p:cTn id="88" fill="hold">
                            <p:stCondLst>
                              <p:cond delay="10000"/>
                            </p:stCondLst>
                            <p:childTnLst>
                              <p:par>
                                <p:cTn id="89" presetID="53" presetClass="entr" presetSubtype="16"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childTnLst>
                          </p:cTn>
                        </p:par>
                        <p:par>
                          <p:cTn id="94" fill="hold">
                            <p:stCondLst>
                              <p:cond delay="10500"/>
                            </p:stCondLst>
                            <p:childTnLst>
                              <p:par>
                                <p:cTn id="95" presetID="22" presetClass="entr" presetSubtype="1" fill="hold" grpId="0" nodeType="after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wipe(up)">
                                      <p:cBhvr>
                                        <p:cTn id="97" dur="500"/>
                                        <p:tgtEl>
                                          <p:spTgt spid="9"/>
                                        </p:tgtEl>
                                      </p:cBhvr>
                                    </p:animEffect>
                                  </p:childTnLst>
                                </p:cTn>
                              </p:par>
                            </p:childTnLst>
                          </p:cTn>
                        </p:par>
                        <p:par>
                          <p:cTn id="98" fill="hold">
                            <p:stCondLst>
                              <p:cond delay="11000"/>
                            </p:stCondLst>
                            <p:childTnLst>
                              <p:par>
                                <p:cTn id="99" presetID="18" presetClass="entr" presetSubtype="6" fill="hold" grpId="0" nodeType="after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strips(downRight)">
                                      <p:cBhvr>
                                        <p:cTn id="10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animBg="1"/>
      <p:bldP spid="9" grpId="0" animBg="1"/>
      <p:bldP spid="10" grpId="0" animBg="1"/>
      <p:bldP spid="14" grpId="0" animBg="1"/>
      <p:bldP spid="19" grpId="0" animBg="1"/>
      <p:bldP spid="20" grpId="0" animBg="1"/>
      <p:bldP spid="29" grpId="0" build="p"/>
      <p:bldP spid="30" grpId="0" build="p"/>
      <p:bldP spid="31" grpId="0"/>
      <p:bldP spid="32" grpId="0"/>
      <p:bldP spid="33" grpId="0"/>
      <p:bldP spid="34" grpId="0"/>
      <p:bldP spid="35" grpId="0"/>
      <p:bldP spid="36" grpId="0"/>
      <p:bldP spid="37" grpId="0" animBg="1"/>
      <p:bldP spid="3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27835" y="44946"/>
            <a:ext cx="2215973"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预算分析综述</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矩形 5"/>
          <p:cNvSpPr/>
          <p:nvPr/>
        </p:nvSpPr>
        <p:spPr>
          <a:xfrm>
            <a:off x="0" y="1275606"/>
            <a:ext cx="9144000" cy="1224136"/>
          </a:xfrm>
          <a:prstGeom prst="rect">
            <a:avLst/>
          </a:prstGeom>
          <a:solidFill>
            <a:srgbClr val="0070C0"/>
          </a:solidFill>
          <a:ln w="12700" cmpd="sng">
            <a:solidFill>
              <a:srgbClr val="0070C0"/>
            </a:solidFill>
            <a:miter lim="800000"/>
            <a:headEnd/>
            <a:tailEnd/>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文本框 4"/>
          <p:cNvSpPr txBox="1"/>
          <p:nvPr/>
        </p:nvSpPr>
        <p:spPr>
          <a:xfrm>
            <a:off x="1005918" y="1474865"/>
            <a:ext cx="2930435" cy="392415"/>
          </a:xfrm>
          <a:prstGeom prst="rect">
            <a:avLst/>
          </a:prstGeom>
          <a:noFill/>
        </p:spPr>
        <p:txBody>
          <a:bodyPr wrap="square" lIns="68567" tIns="34284" rIns="68567" bIns="34284"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10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单击此处添加你的标题</a:t>
            </a:r>
            <a:endParaRPr kumimoji="0" lang="en-US" altLang="zh-CN" sz="150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8" name="文本框 6"/>
          <p:cNvSpPr txBox="1"/>
          <p:nvPr/>
        </p:nvSpPr>
        <p:spPr>
          <a:xfrm>
            <a:off x="1005919" y="1951498"/>
            <a:ext cx="7176490" cy="411767"/>
          </a:xfrm>
          <a:prstGeom prst="rect">
            <a:avLst/>
          </a:prstGeom>
          <a:noFill/>
        </p:spPr>
        <p:txBody>
          <a:bodyPr wrap="square" lIns="68567" tIns="34284" rIns="68567" bIns="34284"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chemeClr val="bg1"/>
                </a:solidFill>
                <a:effectLst/>
                <a:uLnTx/>
                <a:uFillTx/>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您的内容打在这里，或者通过复制您的文本后，在此框中选择粘贴，并选择只保留文字。您的内容打在这里，或者通过复制您的文本后您的内容打在这里。您的内容打在这里，或者通过复制您的文本后。</a:t>
            </a:r>
            <a:endParaRPr kumimoji="0" lang="en-US" altLang="zh-CN" sz="9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grpSp>
        <p:nvGrpSpPr>
          <p:cNvPr id="9" name="组合 8"/>
          <p:cNvGrpSpPr/>
          <p:nvPr/>
        </p:nvGrpSpPr>
        <p:grpSpPr>
          <a:xfrm>
            <a:off x="5317519" y="2729483"/>
            <a:ext cx="3513970" cy="706361"/>
            <a:chOff x="7076749" y="2727736"/>
            <a:chExt cx="4685293" cy="941816"/>
          </a:xfrm>
        </p:grpSpPr>
        <p:grpSp>
          <p:nvGrpSpPr>
            <p:cNvPr id="10" name="组合 9"/>
            <p:cNvGrpSpPr/>
            <p:nvPr/>
          </p:nvGrpSpPr>
          <p:grpSpPr>
            <a:xfrm>
              <a:off x="8472643" y="2764395"/>
              <a:ext cx="3289399" cy="905157"/>
              <a:chOff x="8242848" y="2835708"/>
              <a:chExt cx="2083546" cy="905157"/>
            </a:xfrm>
          </p:grpSpPr>
          <p:sp>
            <p:nvSpPr>
              <p:cNvPr id="12" name="文本框 20"/>
              <p:cNvSpPr txBox="1"/>
              <p:nvPr/>
            </p:nvSpPr>
            <p:spPr>
              <a:xfrm>
                <a:off x="8242848" y="2835708"/>
                <a:ext cx="2083546" cy="49244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添加文本标题</a:t>
                </a:r>
                <a:endParaRPr kumimoji="0" lang="en-US" altLang="zh-CN" sz="18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13" name="文本框 21"/>
              <p:cNvSpPr txBox="1"/>
              <p:nvPr/>
            </p:nvSpPr>
            <p:spPr>
              <a:xfrm>
                <a:off x="8242849" y="3223801"/>
                <a:ext cx="1927407" cy="517064"/>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添加文本添加文本添加文本添加文本</a:t>
                </a:r>
                <a:endParaRPr kumimoji="0" lang="en-US" altLang="zh-CN" sz="8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添加文本添加文本添加文本添加文本</a:t>
                </a:r>
                <a:endParaRPr kumimoji="0" lang="en-US" altLang="zh-CN" sz="8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grpSp>
        <p:sp>
          <p:nvSpPr>
            <p:cNvPr id="11" name="文本框 22"/>
            <p:cNvSpPr txBox="1"/>
            <p:nvPr/>
          </p:nvSpPr>
          <p:spPr>
            <a:xfrm>
              <a:off x="7076749" y="2727736"/>
              <a:ext cx="1694273" cy="779701"/>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2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21%</a:t>
              </a:r>
              <a:endParaRPr kumimoji="0" lang="zh-CN" altLang="en-US" sz="32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159948" y="2969832"/>
            <a:ext cx="3572849" cy="1192326"/>
            <a:chOff x="1533322" y="3048201"/>
            <a:chExt cx="4763798" cy="1589768"/>
          </a:xfrm>
        </p:grpSpPr>
        <p:sp>
          <p:nvSpPr>
            <p:cNvPr id="19" name="流程图: 手动操作 18"/>
            <p:cNvSpPr/>
            <p:nvPr/>
          </p:nvSpPr>
          <p:spPr>
            <a:xfrm flipV="1">
              <a:off x="1533322" y="3804274"/>
              <a:ext cx="4763798" cy="833695"/>
            </a:xfrm>
            <a:prstGeom prst="flowChartManualOperation">
              <a:avLst/>
            </a:prstGeom>
            <a:noFill/>
            <a:ln w="114300" cap="flat" cmpd="sng" algn="ctr">
              <a:solidFill>
                <a:srgbClr val="D5D5D5">
                  <a:alpha val="7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20" name="Freeform 56"/>
            <p:cNvSpPr>
              <a:spLocks noEditPoints="1"/>
            </p:cNvSpPr>
            <p:nvPr/>
          </p:nvSpPr>
          <p:spPr bwMode="auto">
            <a:xfrm>
              <a:off x="3817598" y="3136711"/>
              <a:ext cx="1726921" cy="1264035"/>
            </a:xfrm>
            <a:custGeom>
              <a:avLst/>
              <a:gdLst>
                <a:gd name="T0" fmla="*/ 430 w 582"/>
                <a:gd name="T1" fmla="*/ 85 h 426"/>
                <a:gd name="T2" fmla="*/ 449 w 582"/>
                <a:gd name="T3" fmla="*/ 104 h 426"/>
                <a:gd name="T4" fmla="*/ 449 w 582"/>
                <a:gd name="T5" fmla="*/ 357 h 426"/>
                <a:gd name="T6" fmla="*/ 19 w 582"/>
                <a:gd name="T7" fmla="*/ 357 h 426"/>
                <a:gd name="T8" fmla="*/ 0 w 582"/>
                <a:gd name="T9" fmla="*/ 338 h 426"/>
                <a:gd name="T10" fmla="*/ 0 w 582"/>
                <a:gd name="T11" fmla="*/ 85 h 426"/>
                <a:gd name="T12" fmla="*/ 19 w 582"/>
                <a:gd name="T13" fmla="*/ 85 h 426"/>
                <a:gd name="T14" fmla="*/ 582 w 582"/>
                <a:gd name="T15" fmla="*/ 426 h 426"/>
                <a:gd name="T16" fmla="*/ 385 w 582"/>
                <a:gd name="T17" fmla="*/ 0 h 426"/>
                <a:gd name="T18" fmla="*/ 442 w 582"/>
                <a:gd name="T19" fmla="*/ 57 h 426"/>
                <a:gd name="T20" fmla="*/ 556 w 582"/>
                <a:gd name="T21" fmla="*/ 57 h 426"/>
                <a:gd name="T22" fmla="*/ 565 w 582"/>
                <a:gd name="T23" fmla="*/ 66 h 426"/>
                <a:gd name="T24" fmla="*/ 565 w 582"/>
                <a:gd name="T25" fmla="*/ 128 h 426"/>
                <a:gd name="T26" fmla="*/ 478 w 582"/>
                <a:gd name="T27" fmla="*/ 128 h 426"/>
                <a:gd name="T28" fmla="*/ 556 w 582"/>
                <a:gd name="T29" fmla="*/ 144 h 426"/>
                <a:gd name="T30" fmla="*/ 565 w 582"/>
                <a:gd name="T31" fmla="*/ 154 h 426"/>
                <a:gd name="T32" fmla="*/ 565 w 582"/>
                <a:gd name="T33" fmla="*/ 215 h 426"/>
                <a:gd name="T34" fmla="*/ 478 w 582"/>
                <a:gd name="T35" fmla="*/ 215 h 426"/>
                <a:gd name="T36" fmla="*/ 385 w 582"/>
                <a:gd name="T37" fmla="*/ 386 h 426"/>
                <a:gd name="T38" fmla="*/ 385 w 582"/>
                <a:gd name="T39" fmla="*/ 426 h 426"/>
                <a:gd name="T40" fmla="*/ 563 w 582"/>
                <a:gd name="T41" fmla="*/ 241 h 426"/>
                <a:gd name="T42" fmla="*/ 527 w 582"/>
                <a:gd name="T43" fmla="*/ 260 h 426"/>
                <a:gd name="T44" fmla="*/ 527 w 582"/>
                <a:gd name="T45" fmla="*/ 241 h 426"/>
                <a:gd name="T46" fmla="*/ 563 w 582"/>
                <a:gd name="T47" fmla="*/ 274 h 426"/>
                <a:gd name="T48" fmla="*/ 527 w 582"/>
                <a:gd name="T49" fmla="*/ 296 h 426"/>
                <a:gd name="T50" fmla="*/ 527 w 582"/>
                <a:gd name="T51" fmla="*/ 274 h 426"/>
                <a:gd name="T52" fmla="*/ 546 w 582"/>
                <a:gd name="T53" fmla="*/ 76 h 426"/>
                <a:gd name="T54" fmla="*/ 478 w 582"/>
                <a:gd name="T55" fmla="*/ 111 h 426"/>
                <a:gd name="T56" fmla="*/ 478 w 582"/>
                <a:gd name="T57" fmla="*/ 76 h 426"/>
                <a:gd name="T58" fmla="*/ 546 w 582"/>
                <a:gd name="T59" fmla="*/ 161 h 426"/>
                <a:gd name="T60" fmla="*/ 478 w 582"/>
                <a:gd name="T61" fmla="*/ 196 h 426"/>
                <a:gd name="T62" fmla="*/ 478 w 582"/>
                <a:gd name="T63" fmla="*/ 161 h 426"/>
                <a:gd name="T64" fmla="*/ 151 w 582"/>
                <a:gd name="T65" fmla="*/ 404 h 426"/>
                <a:gd name="T66" fmla="*/ 296 w 582"/>
                <a:gd name="T67" fmla="*/ 369 h 426"/>
                <a:gd name="T68" fmla="*/ 324 w 582"/>
                <a:gd name="T69" fmla="*/ 404 h 426"/>
                <a:gd name="T70" fmla="*/ 118 w 582"/>
                <a:gd name="T71" fmla="*/ 426 h 426"/>
                <a:gd name="T72" fmla="*/ 118 w 582"/>
                <a:gd name="T73" fmla="*/ 404 h 426"/>
                <a:gd name="T74" fmla="*/ 52 w 582"/>
                <a:gd name="T75" fmla="*/ 132 h 426"/>
                <a:gd name="T76" fmla="*/ 400 w 582"/>
                <a:gd name="T77" fmla="*/ 3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426">
                  <a:moveTo>
                    <a:pt x="19" y="85"/>
                  </a:moveTo>
                  <a:lnTo>
                    <a:pt x="430" y="85"/>
                  </a:lnTo>
                  <a:lnTo>
                    <a:pt x="449" y="85"/>
                  </a:lnTo>
                  <a:lnTo>
                    <a:pt x="449" y="104"/>
                  </a:lnTo>
                  <a:lnTo>
                    <a:pt x="449" y="338"/>
                  </a:lnTo>
                  <a:lnTo>
                    <a:pt x="449" y="357"/>
                  </a:lnTo>
                  <a:lnTo>
                    <a:pt x="430" y="357"/>
                  </a:lnTo>
                  <a:lnTo>
                    <a:pt x="19" y="357"/>
                  </a:lnTo>
                  <a:lnTo>
                    <a:pt x="0" y="357"/>
                  </a:lnTo>
                  <a:lnTo>
                    <a:pt x="0" y="338"/>
                  </a:lnTo>
                  <a:lnTo>
                    <a:pt x="0" y="104"/>
                  </a:lnTo>
                  <a:lnTo>
                    <a:pt x="0" y="85"/>
                  </a:lnTo>
                  <a:lnTo>
                    <a:pt x="19" y="85"/>
                  </a:lnTo>
                  <a:lnTo>
                    <a:pt x="19" y="85"/>
                  </a:lnTo>
                  <a:close/>
                  <a:moveTo>
                    <a:pt x="385" y="426"/>
                  </a:moveTo>
                  <a:lnTo>
                    <a:pt x="582" y="426"/>
                  </a:lnTo>
                  <a:lnTo>
                    <a:pt x="582" y="0"/>
                  </a:lnTo>
                  <a:lnTo>
                    <a:pt x="385" y="0"/>
                  </a:lnTo>
                  <a:lnTo>
                    <a:pt x="385" y="57"/>
                  </a:lnTo>
                  <a:lnTo>
                    <a:pt x="442" y="57"/>
                  </a:lnTo>
                  <a:lnTo>
                    <a:pt x="478" y="57"/>
                  </a:lnTo>
                  <a:lnTo>
                    <a:pt x="556" y="57"/>
                  </a:lnTo>
                  <a:lnTo>
                    <a:pt x="565" y="57"/>
                  </a:lnTo>
                  <a:lnTo>
                    <a:pt x="565" y="66"/>
                  </a:lnTo>
                  <a:lnTo>
                    <a:pt x="565" y="118"/>
                  </a:lnTo>
                  <a:lnTo>
                    <a:pt x="565" y="128"/>
                  </a:lnTo>
                  <a:lnTo>
                    <a:pt x="556" y="128"/>
                  </a:lnTo>
                  <a:lnTo>
                    <a:pt x="478" y="128"/>
                  </a:lnTo>
                  <a:lnTo>
                    <a:pt x="478" y="144"/>
                  </a:lnTo>
                  <a:lnTo>
                    <a:pt x="556" y="144"/>
                  </a:lnTo>
                  <a:lnTo>
                    <a:pt x="565" y="144"/>
                  </a:lnTo>
                  <a:lnTo>
                    <a:pt x="565" y="154"/>
                  </a:lnTo>
                  <a:lnTo>
                    <a:pt x="565" y="206"/>
                  </a:lnTo>
                  <a:lnTo>
                    <a:pt x="565" y="215"/>
                  </a:lnTo>
                  <a:lnTo>
                    <a:pt x="556" y="215"/>
                  </a:lnTo>
                  <a:lnTo>
                    <a:pt x="478" y="215"/>
                  </a:lnTo>
                  <a:lnTo>
                    <a:pt x="478" y="386"/>
                  </a:lnTo>
                  <a:lnTo>
                    <a:pt x="385" y="386"/>
                  </a:lnTo>
                  <a:lnTo>
                    <a:pt x="385" y="426"/>
                  </a:lnTo>
                  <a:lnTo>
                    <a:pt x="385" y="426"/>
                  </a:lnTo>
                  <a:close/>
                  <a:moveTo>
                    <a:pt x="527" y="241"/>
                  </a:moveTo>
                  <a:lnTo>
                    <a:pt x="563" y="241"/>
                  </a:lnTo>
                  <a:lnTo>
                    <a:pt x="563" y="260"/>
                  </a:lnTo>
                  <a:lnTo>
                    <a:pt x="527" y="260"/>
                  </a:lnTo>
                  <a:lnTo>
                    <a:pt x="527" y="241"/>
                  </a:lnTo>
                  <a:lnTo>
                    <a:pt x="527" y="241"/>
                  </a:lnTo>
                  <a:close/>
                  <a:moveTo>
                    <a:pt x="527" y="274"/>
                  </a:moveTo>
                  <a:lnTo>
                    <a:pt x="563" y="274"/>
                  </a:lnTo>
                  <a:lnTo>
                    <a:pt x="563" y="296"/>
                  </a:lnTo>
                  <a:lnTo>
                    <a:pt x="527" y="296"/>
                  </a:lnTo>
                  <a:lnTo>
                    <a:pt x="527" y="274"/>
                  </a:lnTo>
                  <a:lnTo>
                    <a:pt x="527" y="274"/>
                  </a:lnTo>
                  <a:close/>
                  <a:moveTo>
                    <a:pt x="478" y="76"/>
                  </a:moveTo>
                  <a:lnTo>
                    <a:pt x="546" y="76"/>
                  </a:lnTo>
                  <a:lnTo>
                    <a:pt x="546" y="111"/>
                  </a:lnTo>
                  <a:lnTo>
                    <a:pt x="478" y="111"/>
                  </a:lnTo>
                  <a:lnTo>
                    <a:pt x="478" y="76"/>
                  </a:lnTo>
                  <a:lnTo>
                    <a:pt x="478" y="76"/>
                  </a:lnTo>
                  <a:close/>
                  <a:moveTo>
                    <a:pt x="478" y="161"/>
                  </a:moveTo>
                  <a:lnTo>
                    <a:pt x="546" y="161"/>
                  </a:lnTo>
                  <a:lnTo>
                    <a:pt x="546" y="196"/>
                  </a:lnTo>
                  <a:lnTo>
                    <a:pt x="478" y="196"/>
                  </a:lnTo>
                  <a:lnTo>
                    <a:pt x="478" y="161"/>
                  </a:lnTo>
                  <a:lnTo>
                    <a:pt x="478" y="161"/>
                  </a:lnTo>
                  <a:close/>
                  <a:moveTo>
                    <a:pt x="118" y="404"/>
                  </a:moveTo>
                  <a:lnTo>
                    <a:pt x="151" y="404"/>
                  </a:lnTo>
                  <a:lnTo>
                    <a:pt x="151" y="369"/>
                  </a:lnTo>
                  <a:lnTo>
                    <a:pt x="296" y="369"/>
                  </a:lnTo>
                  <a:lnTo>
                    <a:pt x="296" y="404"/>
                  </a:lnTo>
                  <a:lnTo>
                    <a:pt x="324" y="404"/>
                  </a:lnTo>
                  <a:lnTo>
                    <a:pt x="324" y="426"/>
                  </a:lnTo>
                  <a:lnTo>
                    <a:pt x="118" y="426"/>
                  </a:lnTo>
                  <a:lnTo>
                    <a:pt x="118" y="404"/>
                  </a:lnTo>
                  <a:lnTo>
                    <a:pt x="118" y="404"/>
                  </a:lnTo>
                  <a:close/>
                  <a:moveTo>
                    <a:pt x="400" y="132"/>
                  </a:moveTo>
                  <a:lnTo>
                    <a:pt x="52" y="132"/>
                  </a:lnTo>
                  <a:lnTo>
                    <a:pt x="52" y="312"/>
                  </a:lnTo>
                  <a:lnTo>
                    <a:pt x="400" y="312"/>
                  </a:lnTo>
                  <a:lnTo>
                    <a:pt x="400" y="132"/>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Freeform 66"/>
            <p:cNvSpPr>
              <a:spLocks noEditPoints="1"/>
            </p:cNvSpPr>
            <p:nvPr/>
          </p:nvSpPr>
          <p:spPr bwMode="auto">
            <a:xfrm>
              <a:off x="2199798" y="3048201"/>
              <a:ext cx="1429004" cy="1352545"/>
            </a:xfrm>
            <a:custGeom>
              <a:avLst/>
              <a:gdLst>
                <a:gd name="T0" fmla="*/ 19 w 229"/>
                <a:gd name="T1" fmla="*/ 0 h 217"/>
                <a:gd name="T2" fmla="*/ 209 w 229"/>
                <a:gd name="T3" fmla="*/ 0 h 217"/>
                <a:gd name="T4" fmla="*/ 229 w 229"/>
                <a:gd name="T5" fmla="*/ 20 h 217"/>
                <a:gd name="T6" fmla="*/ 229 w 229"/>
                <a:gd name="T7" fmla="*/ 140 h 217"/>
                <a:gd name="T8" fmla="*/ 209 w 229"/>
                <a:gd name="T9" fmla="*/ 160 h 217"/>
                <a:gd name="T10" fmla="*/ 19 w 229"/>
                <a:gd name="T11" fmla="*/ 160 h 217"/>
                <a:gd name="T12" fmla="*/ 0 w 229"/>
                <a:gd name="T13" fmla="*/ 140 h 217"/>
                <a:gd name="T14" fmla="*/ 0 w 229"/>
                <a:gd name="T15" fmla="*/ 20 h 217"/>
                <a:gd name="T16" fmla="*/ 19 w 229"/>
                <a:gd name="T17" fmla="*/ 0 h 217"/>
                <a:gd name="T18" fmla="*/ 56 w 229"/>
                <a:gd name="T19" fmla="*/ 203 h 217"/>
                <a:gd name="T20" fmla="*/ 94 w 229"/>
                <a:gd name="T21" fmla="*/ 199 h 217"/>
                <a:gd name="T22" fmla="*/ 94 w 229"/>
                <a:gd name="T23" fmla="*/ 171 h 217"/>
                <a:gd name="T24" fmla="*/ 140 w 229"/>
                <a:gd name="T25" fmla="*/ 171 h 217"/>
                <a:gd name="T26" fmla="*/ 140 w 229"/>
                <a:gd name="T27" fmla="*/ 199 h 217"/>
                <a:gd name="T28" fmla="*/ 176 w 229"/>
                <a:gd name="T29" fmla="*/ 203 h 217"/>
                <a:gd name="T30" fmla="*/ 176 w 229"/>
                <a:gd name="T31" fmla="*/ 217 h 217"/>
                <a:gd name="T32" fmla="*/ 56 w 229"/>
                <a:gd name="T33" fmla="*/ 217 h 217"/>
                <a:gd name="T34" fmla="*/ 56 w 229"/>
                <a:gd name="T35" fmla="*/ 203 h 217"/>
                <a:gd name="T36" fmla="*/ 17 w 229"/>
                <a:gd name="T37" fmla="*/ 19 h 217"/>
                <a:gd name="T38" fmla="*/ 17 w 229"/>
                <a:gd name="T39" fmla="*/ 124 h 217"/>
                <a:gd name="T40" fmla="*/ 210 w 229"/>
                <a:gd name="T41" fmla="*/ 124 h 217"/>
                <a:gd name="T42" fmla="*/ 210 w 229"/>
                <a:gd name="T43" fmla="*/ 19 h 217"/>
                <a:gd name="T44" fmla="*/ 17 w 229"/>
                <a:gd name="T45" fmla="*/ 19 h 217"/>
                <a:gd name="T46" fmla="*/ 191 w 229"/>
                <a:gd name="T47" fmla="*/ 134 h 217"/>
                <a:gd name="T48" fmla="*/ 183 w 229"/>
                <a:gd name="T49" fmla="*/ 142 h 217"/>
                <a:gd name="T50" fmla="*/ 191 w 229"/>
                <a:gd name="T51" fmla="*/ 150 h 217"/>
                <a:gd name="T52" fmla="*/ 199 w 229"/>
                <a:gd name="T53" fmla="*/ 142 h 217"/>
                <a:gd name="T54" fmla="*/ 191 w 229"/>
                <a:gd name="T55" fmla="*/ 13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9" h="217">
                  <a:moveTo>
                    <a:pt x="19" y="0"/>
                  </a:moveTo>
                  <a:cubicBezTo>
                    <a:pt x="209" y="0"/>
                    <a:pt x="209" y="0"/>
                    <a:pt x="209" y="0"/>
                  </a:cubicBezTo>
                  <a:cubicBezTo>
                    <a:pt x="220" y="0"/>
                    <a:pt x="229" y="9"/>
                    <a:pt x="229" y="20"/>
                  </a:cubicBezTo>
                  <a:cubicBezTo>
                    <a:pt x="229" y="140"/>
                    <a:pt x="229" y="140"/>
                    <a:pt x="229" y="140"/>
                  </a:cubicBezTo>
                  <a:cubicBezTo>
                    <a:pt x="229" y="151"/>
                    <a:pt x="220" y="160"/>
                    <a:pt x="209" y="160"/>
                  </a:cubicBezTo>
                  <a:cubicBezTo>
                    <a:pt x="19" y="160"/>
                    <a:pt x="19" y="160"/>
                    <a:pt x="19" y="160"/>
                  </a:cubicBezTo>
                  <a:cubicBezTo>
                    <a:pt x="8" y="160"/>
                    <a:pt x="0" y="151"/>
                    <a:pt x="0" y="140"/>
                  </a:cubicBezTo>
                  <a:cubicBezTo>
                    <a:pt x="0" y="20"/>
                    <a:pt x="0" y="20"/>
                    <a:pt x="0" y="20"/>
                  </a:cubicBezTo>
                  <a:cubicBezTo>
                    <a:pt x="0" y="9"/>
                    <a:pt x="8" y="0"/>
                    <a:pt x="19" y="0"/>
                  </a:cubicBezTo>
                  <a:close/>
                  <a:moveTo>
                    <a:pt x="56" y="203"/>
                  </a:moveTo>
                  <a:cubicBezTo>
                    <a:pt x="69" y="201"/>
                    <a:pt x="81" y="199"/>
                    <a:pt x="94" y="199"/>
                  </a:cubicBezTo>
                  <a:cubicBezTo>
                    <a:pt x="94" y="171"/>
                    <a:pt x="94" y="171"/>
                    <a:pt x="94" y="171"/>
                  </a:cubicBezTo>
                  <a:cubicBezTo>
                    <a:pt x="140" y="171"/>
                    <a:pt x="140" y="171"/>
                    <a:pt x="140" y="171"/>
                  </a:cubicBezTo>
                  <a:cubicBezTo>
                    <a:pt x="140" y="199"/>
                    <a:pt x="140" y="199"/>
                    <a:pt x="140" y="199"/>
                  </a:cubicBezTo>
                  <a:cubicBezTo>
                    <a:pt x="152" y="200"/>
                    <a:pt x="164" y="201"/>
                    <a:pt x="176" y="203"/>
                  </a:cubicBezTo>
                  <a:cubicBezTo>
                    <a:pt x="176" y="217"/>
                    <a:pt x="176" y="217"/>
                    <a:pt x="176" y="217"/>
                  </a:cubicBezTo>
                  <a:cubicBezTo>
                    <a:pt x="56" y="217"/>
                    <a:pt x="56" y="217"/>
                    <a:pt x="56" y="217"/>
                  </a:cubicBezTo>
                  <a:cubicBezTo>
                    <a:pt x="56" y="213"/>
                    <a:pt x="56" y="208"/>
                    <a:pt x="56" y="203"/>
                  </a:cubicBezTo>
                  <a:close/>
                  <a:moveTo>
                    <a:pt x="17" y="19"/>
                  </a:moveTo>
                  <a:cubicBezTo>
                    <a:pt x="17" y="124"/>
                    <a:pt x="17" y="124"/>
                    <a:pt x="17" y="124"/>
                  </a:cubicBezTo>
                  <a:cubicBezTo>
                    <a:pt x="210" y="124"/>
                    <a:pt x="210" y="124"/>
                    <a:pt x="210" y="124"/>
                  </a:cubicBezTo>
                  <a:cubicBezTo>
                    <a:pt x="210" y="19"/>
                    <a:pt x="210" y="19"/>
                    <a:pt x="210" y="19"/>
                  </a:cubicBezTo>
                  <a:cubicBezTo>
                    <a:pt x="17" y="19"/>
                    <a:pt x="17" y="19"/>
                    <a:pt x="17" y="19"/>
                  </a:cubicBezTo>
                  <a:close/>
                  <a:moveTo>
                    <a:pt x="191" y="134"/>
                  </a:moveTo>
                  <a:cubicBezTo>
                    <a:pt x="186" y="134"/>
                    <a:pt x="183" y="137"/>
                    <a:pt x="183" y="142"/>
                  </a:cubicBezTo>
                  <a:cubicBezTo>
                    <a:pt x="183" y="146"/>
                    <a:pt x="186" y="150"/>
                    <a:pt x="191" y="150"/>
                  </a:cubicBezTo>
                  <a:cubicBezTo>
                    <a:pt x="195" y="150"/>
                    <a:pt x="199" y="146"/>
                    <a:pt x="199" y="142"/>
                  </a:cubicBezTo>
                  <a:cubicBezTo>
                    <a:pt x="199" y="137"/>
                    <a:pt x="195" y="134"/>
                    <a:pt x="191" y="134"/>
                  </a:cubicBez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cxnSp>
        <p:nvCxnSpPr>
          <p:cNvPr id="22" name="直接连接符 21"/>
          <p:cNvCxnSpPr/>
          <p:nvPr/>
        </p:nvCxnSpPr>
        <p:spPr>
          <a:xfrm rot="16200000">
            <a:off x="6783749" y="2116559"/>
            <a:ext cx="0" cy="2700000"/>
          </a:xfrm>
          <a:prstGeom prst="line">
            <a:avLst/>
          </a:prstGeom>
          <a:noFill/>
          <a:ln w="22225" cap="flat" cmpd="sng" algn="ctr">
            <a:solidFill>
              <a:srgbClr val="E0E0E0"/>
            </a:solidFill>
            <a:prstDash val="sysDot"/>
          </a:ln>
          <a:effectLst/>
        </p:spPr>
      </p:cxnSp>
      <p:grpSp>
        <p:nvGrpSpPr>
          <p:cNvPr id="23" name="组合 22"/>
          <p:cNvGrpSpPr/>
          <p:nvPr/>
        </p:nvGrpSpPr>
        <p:grpSpPr>
          <a:xfrm>
            <a:off x="5378326" y="3579263"/>
            <a:ext cx="2162767" cy="494049"/>
            <a:chOff x="7466678" y="2801869"/>
            <a:chExt cx="2883689" cy="658732"/>
          </a:xfrm>
        </p:grpSpPr>
        <p:sp>
          <p:nvSpPr>
            <p:cNvPr id="24" name="文本框 34"/>
            <p:cNvSpPr txBox="1"/>
            <p:nvPr/>
          </p:nvSpPr>
          <p:spPr>
            <a:xfrm>
              <a:off x="7466679" y="2801869"/>
              <a:ext cx="171520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添加文本标题</a:t>
              </a:r>
              <a:endParaRPr kumimoji="0" lang="en-US" altLang="zh-CN" sz="12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25" name="文本框 35"/>
            <p:cNvSpPr txBox="1"/>
            <p:nvPr/>
          </p:nvSpPr>
          <p:spPr>
            <a:xfrm>
              <a:off x="7466678" y="3140513"/>
              <a:ext cx="2883689" cy="320088"/>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添加文本添加文本添加文本添加文本</a:t>
              </a:r>
            </a:p>
          </p:txBody>
        </p:sp>
      </p:grpSp>
      <p:sp>
        <p:nvSpPr>
          <p:cNvPr id="26" name="文本框 36"/>
          <p:cNvSpPr txBox="1"/>
          <p:nvPr/>
        </p:nvSpPr>
        <p:spPr>
          <a:xfrm>
            <a:off x="5384516" y="3991550"/>
            <a:ext cx="2162767" cy="221572"/>
          </a:xfrm>
          <a:prstGeom prst="rect">
            <a:avLst/>
          </a:prstGeom>
          <a:noFill/>
        </p:spPr>
        <p:txBody>
          <a:bodyPr wrap="square" lIns="68567" tIns="34284" rIns="68567" bIns="34284"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添加文本添加文本添加文本添加文本</a:t>
            </a:r>
          </a:p>
        </p:txBody>
      </p:sp>
      <p:sp>
        <p:nvSpPr>
          <p:cNvPr id="27" name="文本框 37"/>
          <p:cNvSpPr txBox="1"/>
          <p:nvPr/>
        </p:nvSpPr>
        <p:spPr>
          <a:xfrm>
            <a:off x="5384516" y="4150378"/>
            <a:ext cx="2162767" cy="221572"/>
          </a:xfrm>
          <a:prstGeom prst="rect">
            <a:avLst/>
          </a:prstGeom>
          <a:noFill/>
        </p:spPr>
        <p:txBody>
          <a:bodyPr wrap="square" lIns="68567" tIns="34284" rIns="68567" bIns="34284"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添加文本添加文本添加文本添加文本</a:t>
            </a:r>
          </a:p>
        </p:txBody>
      </p:sp>
    </p:spTree>
    <p:extLst>
      <p:ext uri="{BB962C8B-B14F-4D97-AF65-F5344CB8AC3E}">
        <p14:creationId xmlns:p14="http://schemas.microsoft.com/office/powerpoint/2010/main" val="3169124936"/>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par>
                          <p:cTn id="23" fill="hold">
                            <p:stCondLst>
                              <p:cond delay="2500"/>
                            </p:stCondLst>
                            <p:childTnLst>
                              <p:par>
                                <p:cTn id="24" presetID="53" presetClass="entr" presetSubtype="16" fill="hold" grpId="0" nodeType="afterEffect">
                                  <p:stCondLst>
                                    <p:cond delay="25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53" presetClass="entr" presetSubtype="16" fill="hold" nodeType="withEffect">
                                  <p:stCondLst>
                                    <p:cond delay="10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par>
                                <p:cTn id="34" presetID="53" presetClass="entr" presetSubtype="16" fill="hold" nodeType="withEffect">
                                  <p:stCondLst>
                                    <p:cond delay="175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53" presetClass="entr" presetSubtype="16" fill="hold" nodeType="withEffect">
                                  <p:stCondLst>
                                    <p:cond delay="1750"/>
                                  </p:stCondLst>
                                  <p:childTnLst>
                                    <p:set>
                                      <p:cBhvr>
                                        <p:cTn id="40" dur="1" fill="hold">
                                          <p:stCondLst>
                                            <p:cond delay="0"/>
                                          </p:stCondLst>
                                        </p:cTn>
                                        <p:tgtEl>
                                          <p:spTgt spid="22"/>
                                        </p:tgtEl>
                                        <p:attrNameLst>
                                          <p:attrName>style.visibility</p:attrName>
                                        </p:attrNameLst>
                                      </p:cBhvr>
                                      <p:to>
                                        <p:strVal val="visible"/>
                                      </p:to>
                                    </p:set>
                                    <p:anim calcmode="lin" valueType="num">
                                      <p:cBhvr>
                                        <p:cTn id="41" dur="750" fill="hold"/>
                                        <p:tgtEl>
                                          <p:spTgt spid="22"/>
                                        </p:tgtEl>
                                        <p:attrNameLst>
                                          <p:attrName>ppt_w</p:attrName>
                                        </p:attrNameLst>
                                      </p:cBhvr>
                                      <p:tavLst>
                                        <p:tav tm="0">
                                          <p:val>
                                            <p:fltVal val="0"/>
                                          </p:val>
                                        </p:tav>
                                        <p:tav tm="100000">
                                          <p:val>
                                            <p:strVal val="#ppt_w"/>
                                          </p:val>
                                        </p:tav>
                                      </p:tavLst>
                                    </p:anim>
                                    <p:anim calcmode="lin" valueType="num">
                                      <p:cBhvr>
                                        <p:cTn id="42" dur="750" fill="hold"/>
                                        <p:tgtEl>
                                          <p:spTgt spid="22"/>
                                        </p:tgtEl>
                                        <p:attrNameLst>
                                          <p:attrName>ppt_h</p:attrName>
                                        </p:attrNameLst>
                                      </p:cBhvr>
                                      <p:tavLst>
                                        <p:tav tm="0">
                                          <p:val>
                                            <p:fltVal val="0"/>
                                          </p:val>
                                        </p:tav>
                                        <p:tav tm="100000">
                                          <p:val>
                                            <p:strVal val="#ppt_h"/>
                                          </p:val>
                                        </p:tav>
                                      </p:tavLst>
                                    </p:anim>
                                    <p:animEffect transition="in" filter="fade">
                                      <p:cBhvr>
                                        <p:cTn id="43" dur="750"/>
                                        <p:tgtEl>
                                          <p:spTgt spid="22"/>
                                        </p:tgtEl>
                                      </p:cBhvr>
                                    </p:animEffect>
                                  </p:childTnLst>
                                </p:cTn>
                              </p:par>
                            </p:childTnLst>
                          </p:cTn>
                        </p:par>
                        <p:par>
                          <p:cTn id="44" fill="hold">
                            <p:stCondLst>
                              <p:cond delay="5000"/>
                            </p:stCondLst>
                            <p:childTnLst>
                              <p:par>
                                <p:cTn id="45" presetID="18" presetClass="entr" presetSubtype="3" fill="hold" nodeType="afterEffect">
                                  <p:stCondLst>
                                    <p:cond delay="250"/>
                                  </p:stCondLst>
                                  <p:childTnLst>
                                    <p:set>
                                      <p:cBhvr>
                                        <p:cTn id="46" dur="1" fill="hold">
                                          <p:stCondLst>
                                            <p:cond delay="0"/>
                                          </p:stCondLst>
                                        </p:cTn>
                                        <p:tgtEl>
                                          <p:spTgt spid="23"/>
                                        </p:tgtEl>
                                        <p:attrNameLst>
                                          <p:attrName>style.visibility</p:attrName>
                                        </p:attrNameLst>
                                      </p:cBhvr>
                                      <p:to>
                                        <p:strVal val="visible"/>
                                      </p:to>
                                    </p:set>
                                    <p:animEffect transition="in" filter="strips(upRight)">
                                      <p:cBhvr>
                                        <p:cTn id="47" dur="750"/>
                                        <p:tgtEl>
                                          <p:spTgt spid="23"/>
                                        </p:tgtEl>
                                      </p:cBhvr>
                                    </p:animEffect>
                                  </p:childTnLst>
                                </p:cTn>
                              </p:par>
                            </p:childTnLst>
                          </p:cTn>
                        </p:par>
                        <p:par>
                          <p:cTn id="48" fill="hold">
                            <p:stCondLst>
                              <p:cond delay="6000"/>
                            </p:stCondLst>
                            <p:childTnLst>
                              <p:par>
                                <p:cTn id="49" presetID="18" presetClass="entr" presetSubtype="3" fill="hold" grpId="0" nodeType="afterEffect">
                                  <p:stCondLst>
                                    <p:cond delay="250"/>
                                  </p:stCondLst>
                                  <p:childTnLst>
                                    <p:set>
                                      <p:cBhvr>
                                        <p:cTn id="50" dur="1" fill="hold">
                                          <p:stCondLst>
                                            <p:cond delay="0"/>
                                          </p:stCondLst>
                                        </p:cTn>
                                        <p:tgtEl>
                                          <p:spTgt spid="26"/>
                                        </p:tgtEl>
                                        <p:attrNameLst>
                                          <p:attrName>style.visibility</p:attrName>
                                        </p:attrNameLst>
                                      </p:cBhvr>
                                      <p:to>
                                        <p:strVal val="visible"/>
                                      </p:to>
                                    </p:set>
                                    <p:animEffect transition="in" filter="strips(upRight)">
                                      <p:cBhvr>
                                        <p:cTn id="51" dur="750"/>
                                        <p:tgtEl>
                                          <p:spTgt spid="26"/>
                                        </p:tgtEl>
                                      </p:cBhvr>
                                    </p:animEffect>
                                  </p:childTnLst>
                                </p:cTn>
                              </p:par>
                            </p:childTnLst>
                          </p:cTn>
                        </p:par>
                        <p:par>
                          <p:cTn id="52" fill="hold">
                            <p:stCondLst>
                              <p:cond delay="7000"/>
                            </p:stCondLst>
                            <p:childTnLst>
                              <p:par>
                                <p:cTn id="53" presetID="18" presetClass="entr" presetSubtype="3" fill="hold" grpId="0" nodeType="afterEffect">
                                  <p:stCondLst>
                                    <p:cond delay="250"/>
                                  </p:stCondLst>
                                  <p:childTnLst>
                                    <p:set>
                                      <p:cBhvr>
                                        <p:cTn id="54" dur="1" fill="hold">
                                          <p:stCondLst>
                                            <p:cond delay="0"/>
                                          </p:stCondLst>
                                        </p:cTn>
                                        <p:tgtEl>
                                          <p:spTgt spid="27"/>
                                        </p:tgtEl>
                                        <p:attrNameLst>
                                          <p:attrName>style.visibility</p:attrName>
                                        </p:attrNameLst>
                                      </p:cBhvr>
                                      <p:to>
                                        <p:strVal val="visible"/>
                                      </p:to>
                                    </p:set>
                                    <p:animEffect transition="in" filter="strips(upRight)">
                                      <p:cBhvr>
                                        <p:cTn id="55" dur="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p:bldP spid="8" grpId="0"/>
      <p:bldP spid="26" grpId="0"/>
      <p:bldP spid="2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8064" y="1851670"/>
            <a:ext cx="3496808" cy="2415976"/>
          </a:xfrm>
          <a:prstGeom prst="rect">
            <a:avLst/>
          </a:prstGeom>
        </p:spPr>
      </p:pic>
      <p:sp>
        <p:nvSpPr>
          <p:cNvPr id="4" name="矩形 3"/>
          <p:cNvSpPr/>
          <p:nvPr/>
        </p:nvSpPr>
        <p:spPr>
          <a:xfrm>
            <a:off x="0" y="1563638"/>
            <a:ext cx="9144000" cy="2448272"/>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5" cstate="print">
            <a:grayscl/>
            <a:extLst>
              <a:ext uri="{28A0092B-C50C-407E-A947-70E740481C1C}">
                <a14:useLocalDpi xmlns:a14="http://schemas.microsoft.com/office/drawing/2010/main" val="0"/>
              </a:ext>
            </a:extLst>
          </a:blip>
          <a:stretch>
            <a:fillRect/>
          </a:stretch>
        </p:blipFill>
        <p:spPr>
          <a:xfrm rot="1589486">
            <a:off x="6732337" y="4014827"/>
            <a:ext cx="6982982" cy="682753"/>
          </a:xfrm>
          <a:prstGeom prst="rect">
            <a:avLst/>
          </a:prstGeom>
          <a:effectLst/>
        </p:spPr>
      </p:pic>
      <p:grpSp>
        <p:nvGrpSpPr>
          <p:cNvPr id="33" name="组合 32"/>
          <p:cNvGrpSpPr/>
          <p:nvPr/>
        </p:nvGrpSpPr>
        <p:grpSpPr>
          <a:xfrm>
            <a:off x="694787" y="1617846"/>
            <a:ext cx="2124614" cy="2339856"/>
            <a:chOff x="3959928" y="1817013"/>
            <a:chExt cx="1897947" cy="2090226"/>
          </a:xfrm>
        </p:grpSpPr>
        <p:pic>
          <p:nvPicPr>
            <p:cNvPr id="31" name="图片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59928" y="2613636"/>
              <a:ext cx="1054808" cy="1054808"/>
            </a:xfrm>
            <a:prstGeom prst="rect">
              <a:avLst/>
            </a:prstGeom>
          </p:spPr>
        </p:pic>
        <p:pic>
          <p:nvPicPr>
            <p:cNvPr id="32" name="图片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04407" y="1817013"/>
              <a:ext cx="1753468" cy="2090226"/>
            </a:xfrm>
            <a:prstGeom prst="rect">
              <a:avLst/>
            </a:prstGeom>
            <a:effectLst/>
          </p:spPr>
        </p:pic>
      </p:grpSp>
      <p:sp>
        <p:nvSpPr>
          <p:cNvPr id="34" name="矩形 33"/>
          <p:cNvSpPr/>
          <p:nvPr/>
        </p:nvSpPr>
        <p:spPr>
          <a:xfrm>
            <a:off x="3059832" y="2283718"/>
            <a:ext cx="4293465" cy="1177235"/>
          </a:xfrm>
          <a:prstGeom prst="rect">
            <a:avLst/>
          </a:prstGeom>
        </p:spPr>
        <p:txBody>
          <a:bodyPr wrap="none" lIns="68571" tIns="34285" rIns="68571" bIns="34285">
            <a:spAutoFit/>
          </a:bodyPr>
          <a:lstStyle/>
          <a:p>
            <a:r>
              <a:rPr lang="zh-CN" altLang="en-US" sz="3600" b="1" dirty="0" smtClean="0">
                <a:solidFill>
                  <a:schemeClr val="tx1">
                    <a:lumMod val="75000"/>
                    <a:lumOff val="25000"/>
                  </a:schemeClr>
                </a:solidFill>
                <a:latin typeface="微软雅黑" pitchFamily="34" charset="-122"/>
                <a:ea typeface="微软雅黑" pitchFamily="34" charset="-122"/>
              </a:rPr>
              <a:t>第四部分</a:t>
            </a:r>
            <a:endParaRPr lang="en-US" altLang="zh-CN" sz="3600" b="1" dirty="0" smtClean="0">
              <a:solidFill>
                <a:schemeClr val="tx1">
                  <a:lumMod val="75000"/>
                  <a:lumOff val="25000"/>
                </a:schemeClr>
              </a:solidFill>
              <a:latin typeface="微软雅黑" pitchFamily="34" charset="-122"/>
              <a:ea typeface="微软雅黑" pitchFamily="34" charset="-122"/>
            </a:endParaRPr>
          </a:p>
          <a:p>
            <a:pPr algn="ctr"/>
            <a:r>
              <a:rPr lang="zh-CN" altLang="en-US" sz="3600" b="1" dirty="0" smtClean="0">
                <a:solidFill>
                  <a:srgbClr val="0070C0"/>
                </a:solidFill>
                <a:latin typeface="微软雅黑" pitchFamily="34" charset="-122"/>
                <a:ea typeface="微软雅黑" pitchFamily="34" charset="-122"/>
              </a:rPr>
              <a:t>重要问题综述及建议</a:t>
            </a:r>
          </a:p>
        </p:txBody>
      </p:sp>
    </p:spTree>
    <p:extLst>
      <p:ext uri="{BB962C8B-B14F-4D97-AF65-F5344CB8AC3E}">
        <p14:creationId xmlns:p14="http://schemas.microsoft.com/office/powerpoint/2010/main" val="2164222080"/>
      </p:ext>
    </p:extLst>
  </p:cSld>
  <p:clrMapOvr>
    <a:masterClrMapping/>
  </p:clrMapOvr>
  <mc:AlternateContent xmlns:mc="http://schemas.openxmlformats.org/markup-compatibility/2006" xmlns:p14="http://schemas.microsoft.com/office/powerpoint/2010/main">
    <mc:Choice Requires="p14">
      <p:transition spd="slow" p14:dur="2000" advClick="0" advTm="0">
        <p14:warp dir="i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1000"/>
                                            <p:tgtEl>
                                              <p:spTgt spid="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1000"/>
                                            <p:tgtEl>
                                              <p:spTgt spid="33"/>
                                            </p:tgtEl>
                                          </p:cBhvr>
                                        </p:animEffect>
                                      </p:childTnLst>
                                    </p:cTn>
                                  </p:par>
                                </p:childTnLst>
                              </p:cTn>
                            </p:par>
                            <p:par>
                              <p:cTn id="12" fill="hold">
                                <p:stCondLst>
                                  <p:cond delay="2000"/>
                                </p:stCondLst>
                                <p:childTnLst>
                                  <p:par>
                                    <p:cTn id="13" presetID="10" presetClass="entr" presetSubtype="0" fill="hold" grpId="0" nodeType="afterEffect">
                                      <p:stCondLst>
                                        <p:cond delay="0"/>
                                      </p:stCondLst>
                                      <p:iterate type="lt">
                                        <p:tmPct val="27273"/>
                                      </p:iterate>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2" presetClass="entr" presetSubtype="6" accel="32000" fill="hold" nodeType="withEffect" p14:presetBounceEnd="32000">
                                      <p:stCondLst>
                                        <p:cond delay="2000"/>
                                      </p:stCondLst>
                                      <p:childTnLst>
                                        <p:set>
                                          <p:cBhvr>
                                            <p:cTn id="17" dur="1" fill="hold">
                                              <p:stCondLst>
                                                <p:cond delay="0"/>
                                              </p:stCondLst>
                                            </p:cTn>
                                            <p:tgtEl>
                                              <p:spTgt spid="3"/>
                                            </p:tgtEl>
                                            <p:attrNameLst>
                                              <p:attrName>style.visibility</p:attrName>
                                            </p:attrNameLst>
                                          </p:cBhvr>
                                          <p:to>
                                            <p:strVal val="visible"/>
                                          </p:to>
                                        </p:set>
                                        <p:anim calcmode="lin" valueType="num" p14:bounceEnd="32000">
                                          <p:cBhvr additive="base">
                                            <p:cTn id="18" dur="1500" fill="hold"/>
                                            <p:tgtEl>
                                              <p:spTgt spid="3"/>
                                            </p:tgtEl>
                                            <p:attrNameLst>
                                              <p:attrName>ppt_x</p:attrName>
                                            </p:attrNameLst>
                                          </p:cBhvr>
                                          <p:tavLst>
                                            <p:tav tm="0">
                                              <p:val>
                                                <p:strVal val="1+#ppt_w/2"/>
                                              </p:val>
                                            </p:tav>
                                            <p:tav tm="100000">
                                              <p:val>
                                                <p:strVal val="#ppt_x"/>
                                              </p:val>
                                            </p:tav>
                                          </p:tavLst>
                                        </p:anim>
                                        <p:anim calcmode="lin" valueType="num" p14:bounceEnd="32000">
                                          <p:cBhvr additive="base">
                                            <p:cTn id="19"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1000"/>
                                            <p:tgtEl>
                                              <p:spTgt spid="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1000"/>
                                            <p:tgtEl>
                                              <p:spTgt spid="33"/>
                                            </p:tgtEl>
                                          </p:cBhvr>
                                        </p:animEffect>
                                      </p:childTnLst>
                                    </p:cTn>
                                  </p:par>
                                </p:childTnLst>
                              </p:cTn>
                            </p:par>
                            <p:par>
                              <p:cTn id="12" fill="hold">
                                <p:stCondLst>
                                  <p:cond delay="2000"/>
                                </p:stCondLst>
                                <p:childTnLst>
                                  <p:par>
                                    <p:cTn id="13" presetID="10" presetClass="entr" presetSubtype="0" fill="hold" grpId="0" nodeType="afterEffect">
                                      <p:stCondLst>
                                        <p:cond delay="0"/>
                                      </p:stCondLst>
                                      <p:iterate type="lt">
                                        <p:tmPct val="27273"/>
                                      </p:iterate>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2" presetClass="entr" presetSubtype="6" accel="32000" fill="hold" nodeType="withEffect">
                                      <p:stCondLst>
                                        <p:cond delay="200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1500" fill="hold"/>
                                            <p:tgtEl>
                                              <p:spTgt spid="3"/>
                                            </p:tgtEl>
                                            <p:attrNameLst>
                                              <p:attrName>ppt_x</p:attrName>
                                            </p:attrNameLst>
                                          </p:cBhvr>
                                          <p:tavLst>
                                            <p:tav tm="0">
                                              <p:val>
                                                <p:strVal val="1+#ppt_w/2"/>
                                              </p:val>
                                            </p:tav>
                                            <p:tav tm="100000">
                                              <p:val>
                                                <p:strVal val="#ppt_x"/>
                                              </p:val>
                                            </p:tav>
                                          </p:tavLst>
                                        </p:anim>
                                        <p:anim calcmode="lin" valueType="num">
                                          <p:cBhvr additive="base">
                                            <p:cTn id="19"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4" grpId="0"/>
        </p:bldLst>
      </p:timing>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97201" y="44946"/>
            <a:ext cx="3254719"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重要问题综述及建议</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流程图: 数据 5"/>
          <p:cNvSpPr/>
          <p:nvPr/>
        </p:nvSpPr>
        <p:spPr>
          <a:xfrm rot="16200000" flipH="1">
            <a:off x="990353" y="1385211"/>
            <a:ext cx="504055" cy="198774"/>
          </a:xfrm>
          <a:prstGeom prst="flowChartInputOutput">
            <a:avLst/>
          </a:prstGeom>
          <a:solidFill>
            <a:schemeClr val="tx2">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 name="圆角矩形 6"/>
          <p:cNvSpPr/>
          <p:nvPr/>
        </p:nvSpPr>
        <p:spPr>
          <a:xfrm>
            <a:off x="1287010" y="1059582"/>
            <a:ext cx="3024336" cy="3600400"/>
          </a:xfrm>
          <a:prstGeom prst="roundRect">
            <a:avLst>
              <a:gd name="adj" fmla="val 6769"/>
            </a:avLst>
          </a:prstGeom>
          <a:solidFill>
            <a:srgbClr val="C4C7CB"/>
          </a:soli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8" name="五边形 7"/>
          <p:cNvSpPr/>
          <p:nvPr/>
        </p:nvSpPr>
        <p:spPr>
          <a:xfrm>
            <a:off x="1142994" y="1339079"/>
            <a:ext cx="2584057" cy="397547"/>
          </a:xfrm>
          <a:prstGeom prst="homePlate">
            <a:avLst>
              <a:gd name="adj" fmla="val 33465"/>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 name="TextBox 8"/>
          <p:cNvSpPr txBox="1"/>
          <p:nvPr/>
        </p:nvSpPr>
        <p:spPr>
          <a:xfrm>
            <a:off x="1575042" y="1995686"/>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观点一：</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详</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写内容</a:t>
            </a:r>
            <a:r>
              <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输入</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本栏</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的</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具体</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文字，简明扼要的说明分项内容，此</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为概念图解</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，请根据</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您的具体内容酌情修改。</a:t>
            </a:r>
            <a:endPar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10" name="TextBox 9"/>
          <p:cNvSpPr txBox="1"/>
          <p:nvPr/>
        </p:nvSpPr>
        <p:spPr>
          <a:xfrm>
            <a:off x="1507783" y="1405854"/>
            <a:ext cx="1699107" cy="246221"/>
          </a:xfrm>
          <a:prstGeom prst="rect">
            <a:avLst/>
          </a:prstGeom>
          <a:noFill/>
        </p:spPr>
        <p:txBody>
          <a:bodyPr wrap="square" lIns="0" tIns="0" rIns="0" bIns="0" rtlCol="0">
            <a:spAutoFit/>
          </a:bodyPr>
          <a:lstStyle>
            <a:defPPr>
              <a:defRPr lang="zh-CN"/>
            </a:defPPr>
            <a:lvl1pPr>
              <a:defRPr sz="1400" b="1">
                <a:solidFill>
                  <a:schemeClr val="bg2">
                    <a:lumMod val="60000"/>
                    <a:lumOff val="40000"/>
                  </a:schemeClr>
                </a:solidFill>
                <a:latin typeface="微软雅黑" pitchFamily="34" charset="-122"/>
                <a:ea typeface="微软雅黑" pitchFamily="34"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添加标题</a:t>
            </a:r>
            <a:r>
              <a:rPr kumimoji="0" lang="zh-CN" altLang="en-US" sz="1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内容</a:t>
            </a:r>
          </a:p>
        </p:txBody>
      </p:sp>
      <p:sp>
        <p:nvSpPr>
          <p:cNvPr id="11" name="TextBox 10"/>
          <p:cNvSpPr txBox="1"/>
          <p:nvPr/>
        </p:nvSpPr>
        <p:spPr>
          <a:xfrm>
            <a:off x="1575042" y="2841005"/>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观点</a:t>
            </a:r>
            <a:r>
              <a:rPr kumimoji="0" lang="zh-CN" altLang="en-US" sz="1200" b="1"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二：</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详</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写内容</a:t>
            </a:r>
            <a:r>
              <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输入</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本栏</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的</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具体</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文字，简明扼要的说明分项内容，此</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为概念图解</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，请根据</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您的具体内容酌情修改。</a:t>
            </a:r>
            <a:endPar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12" name="TextBox 11"/>
          <p:cNvSpPr txBox="1"/>
          <p:nvPr/>
        </p:nvSpPr>
        <p:spPr>
          <a:xfrm>
            <a:off x="1575042" y="3705101"/>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观点</a:t>
            </a:r>
            <a:r>
              <a:rPr kumimoji="0" lang="zh-CN" altLang="en-US" sz="1200" b="1"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三：</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详</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写内容</a:t>
            </a:r>
            <a:r>
              <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输入</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本栏</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的</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具体</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文字，简明扼要的说明分项内容，此</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为概念图解</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，请根据</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您的具体内容酌情修改。</a:t>
            </a:r>
            <a:endPar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13" name="流程图: 数据 12"/>
          <p:cNvSpPr/>
          <p:nvPr/>
        </p:nvSpPr>
        <p:spPr>
          <a:xfrm rot="16200000" flipH="1">
            <a:off x="4662761" y="1385211"/>
            <a:ext cx="504055" cy="198774"/>
          </a:xfrm>
          <a:prstGeom prst="flowChartInputOutput">
            <a:avLst/>
          </a:prstGeom>
          <a:solidFill>
            <a:schemeClr val="accent5">
              <a:lumMod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4" name="圆角矩形 13"/>
          <p:cNvSpPr/>
          <p:nvPr/>
        </p:nvSpPr>
        <p:spPr>
          <a:xfrm>
            <a:off x="4959418" y="1059582"/>
            <a:ext cx="3024336" cy="3600400"/>
          </a:xfrm>
          <a:prstGeom prst="roundRect">
            <a:avLst>
              <a:gd name="adj" fmla="val 6769"/>
            </a:avLst>
          </a:prstGeom>
          <a:solidFill>
            <a:srgbClr val="C4C7CB"/>
          </a:soli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 name="五边形 18"/>
          <p:cNvSpPr/>
          <p:nvPr/>
        </p:nvSpPr>
        <p:spPr>
          <a:xfrm>
            <a:off x="4815402" y="1339079"/>
            <a:ext cx="2584057" cy="397547"/>
          </a:xfrm>
          <a:prstGeom prst="homePlate">
            <a:avLst>
              <a:gd name="adj" fmla="val 33465"/>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0" name="TextBox 19"/>
          <p:cNvSpPr txBox="1"/>
          <p:nvPr/>
        </p:nvSpPr>
        <p:spPr>
          <a:xfrm>
            <a:off x="5247450" y="1995686"/>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1200" b="1"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结论一：</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详</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写内容</a:t>
            </a:r>
            <a:r>
              <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输入</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本栏</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的</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具体</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文字，简明扼要的说明分项内容，此</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为概念图解</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，请根据</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您的具体内容酌情修改。</a:t>
            </a:r>
            <a:endPar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21" name="TextBox 20"/>
          <p:cNvSpPr txBox="1"/>
          <p:nvPr/>
        </p:nvSpPr>
        <p:spPr>
          <a:xfrm>
            <a:off x="5180191" y="1405854"/>
            <a:ext cx="1699107" cy="246221"/>
          </a:xfrm>
          <a:prstGeom prst="rect">
            <a:avLst/>
          </a:prstGeom>
          <a:noFill/>
        </p:spPr>
        <p:txBody>
          <a:bodyPr wrap="square" lIns="0" tIns="0" rIns="0" bIns="0" rtlCol="0">
            <a:spAutoFit/>
          </a:bodyPr>
          <a:lstStyle>
            <a:defPPr>
              <a:defRPr lang="zh-CN"/>
            </a:defPPr>
            <a:lvl1pPr>
              <a:defRPr sz="1400" b="1">
                <a:solidFill>
                  <a:schemeClr val="bg2">
                    <a:lumMod val="60000"/>
                    <a:lumOff val="40000"/>
                  </a:schemeClr>
                </a:solidFill>
                <a:latin typeface="微软雅黑" pitchFamily="34" charset="-122"/>
                <a:ea typeface="微软雅黑" pitchFamily="34"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添加标题内容</a:t>
            </a:r>
          </a:p>
        </p:txBody>
      </p:sp>
      <p:sp>
        <p:nvSpPr>
          <p:cNvPr id="22" name="TextBox 21"/>
          <p:cNvSpPr txBox="1"/>
          <p:nvPr/>
        </p:nvSpPr>
        <p:spPr>
          <a:xfrm>
            <a:off x="5247450" y="2841005"/>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结论</a:t>
            </a:r>
            <a:r>
              <a:rPr kumimoji="0" lang="zh-CN" altLang="en-US" sz="1200" b="1"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二：</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详</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写内容</a:t>
            </a:r>
            <a:r>
              <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输入</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本栏</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的</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具体</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文字，简明扼要的说明分项内容，此</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为概念图解</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，请根据</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您的具体内容酌情修改。</a:t>
            </a:r>
            <a:endPar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23" name="TextBox 22"/>
          <p:cNvSpPr txBox="1"/>
          <p:nvPr/>
        </p:nvSpPr>
        <p:spPr>
          <a:xfrm>
            <a:off x="5247450" y="3705101"/>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eaLnBrk="1" fontAlgn="auto" latinLnBrk="0" hangingPunct="1">
              <a:lnSpc>
                <a:spcPts val="13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结论</a:t>
            </a:r>
            <a:r>
              <a:rPr kumimoji="0" lang="zh-CN" altLang="en-US" sz="1200" b="1"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三：</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详</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写内容</a:t>
            </a:r>
            <a:r>
              <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输入</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本栏</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的</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具体</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文字，简明扼要的说明分项内容，此</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为概念图解</a:t>
            </a: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，请根据</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您的具体内容酌情修改。</a:t>
            </a:r>
            <a:endPar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3656718769"/>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right)">
                                      <p:cBhvr>
                                        <p:cTn id="19" dur="500"/>
                                        <p:tgtEl>
                                          <p:spTgt spid="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par>
                          <p:cTn id="37" fill="hold">
                            <p:stCondLst>
                              <p:cond delay="3000"/>
                            </p:stCondLst>
                            <p:childTnLst>
                              <p:par>
                                <p:cTn id="38" presetID="22" presetClass="entr" presetSubtype="1"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up)">
                                      <p:cBhvr>
                                        <p:cTn id="40" dur="500"/>
                                        <p:tgtEl>
                                          <p:spTgt spid="14"/>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right)">
                                      <p:cBhvr>
                                        <p:cTn id="44" dur="500"/>
                                        <p:tgtEl>
                                          <p:spTgt spid="13"/>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500"/>
                                        <p:tgtEl>
                                          <p:spTgt spid="19"/>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left)">
                                      <p:cBhvr>
                                        <p:cTn id="51" dur="500"/>
                                        <p:tgtEl>
                                          <p:spTgt spid="21"/>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wipe(left)">
                                      <p:cBhvr>
                                        <p:cTn id="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animBg="1"/>
      <p:bldP spid="9" grpId="0"/>
      <p:bldP spid="10" grpId="0"/>
      <p:bldP spid="11" grpId="0"/>
      <p:bldP spid="12" grpId="0"/>
      <p:bldP spid="13" grpId="0" animBg="1"/>
      <p:bldP spid="14" grpId="0" animBg="1"/>
      <p:bldP spid="19" grpId="0" animBg="1"/>
      <p:bldP spid="20" grpId="0"/>
      <p:bldP spid="21" grpId="0"/>
      <p:bldP spid="22" grpId="0"/>
      <p:bldP spid="2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11560" y="44946"/>
            <a:ext cx="2215973"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收入增长分析</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Shape 1624"/>
          <p:cNvSpPr/>
          <p:nvPr/>
        </p:nvSpPr>
        <p:spPr>
          <a:xfrm>
            <a:off x="1999738" y="1647825"/>
            <a:ext cx="5196206" cy="290988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rgbClr val="0070C0"/>
          </a:solidFill>
          <a:ln w="12700">
            <a:miter lim="400000"/>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7" name="Text Placeholder 3"/>
          <p:cNvSpPr txBox="1">
            <a:spLocks/>
          </p:cNvSpPr>
          <p:nvPr/>
        </p:nvSpPr>
        <p:spPr>
          <a:xfrm>
            <a:off x="507448" y="2951789"/>
            <a:ext cx="1564386" cy="306559"/>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1200" b="1"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点击输入标题文本</a:t>
            </a:r>
          </a:p>
        </p:txBody>
      </p:sp>
      <p:sp>
        <p:nvSpPr>
          <p:cNvPr id="8" name="Text Placeholder 4"/>
          <p:cNvSpPr txBox="1">
            <a:spLocks/>
          </p:cNvSpPr>
          <p:nvPr/>
        </p:nvSpPr>
        <p:spPr>
          <a:xfrm>
            <a:off x="579456" y="3257747"/>
            <a:ext cx="1500567" cy="46582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ct val="20000"/>
              </a:spcBef>
              <a:spcAft>
                <a:spcPts val="0"/>
              </a:spcAft>
              <a:buClrTx/>
              <a:buSzTx/>
              <a:buFont typeface="Arial" pitchFamily="34" charset="0"/>
              <a:buNone/>
              <a:tabLst/>
              <a:defRPr/>
            </a:pPr>
            <a:r>
              <a:rPr kumimoji="0" lang="zh-CN" altLang="en-US" sz="10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mn-cs"/>
              </a:rPr>
              <a:t>点击</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输入本栏的具体文字，简明扼要的说明分项内容</a:t>
            </a:r>
            <a:r>
              <a:rPr kumimoji="0" lang="zh-CN" altLang="en-US" sz="10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mn-cs"/>
              </a:rPr>
              <a:t>，请</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rPr>
              <a:t>根据您的具体内容酌情修改。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mn-cs"/>
            </a:endParaRPr>
          </a:p>
        </p:txBody>
      </p:sp>
      <p:sp>
        <p:nvSpPr>
          <p:cNvPr id="9" name="Shape 1626"/>
          <p:cNvSpPr/>
          <p:nvPr/>
        </p:nvSpPr>
        <p:spPr>
          <a:xfrm flipV="1">
            <a:off x="2386775" y="3111919"/>
            <a:ext cx="1" cy="1040216"/>
          </a:xfrm>
          <a:prstGeom prst="line">
            <a:avLst/>
          </a:prstGeom>
          <a:ln w="12700">
            <a:solidFill>
              <a:srgbClr val="A6AAA9"/>
            </a:solidFill>
            <a:miter lim="400000"/>
          </a:ln>
        </p:spPr>
        <p:txBody>
          <a:bodyPr lIns="19050" tIns="19050" rIns="19050" bIns="1905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10" name="Shape 1627"/>
          <p:cNvSpPr/>
          <p:nvPr/>
        </p:nvSpPr>
        <p:spPr>
          <a:xfrm flipV="1">
            <a:off x="3382967" y="1975933"/>
            <a:ext cx="1" cy="1477275"/>
          </a:xfrm>
          <a:prstGeom prst="line">
            <a:avLst/>
          </a:prstGeom>
          <a:ln w="12700">
            <a:solidFill>
              <a:srgbClr val="A6AAA9"/>
            </a:solidFill>
            <a:miter lim="400000"/>
          </a:ln>
        </p:spPr>
        <p:txBody>
          <a:bodyPr lIns="19050" tIns="19050" rIns="19050" bIns="1905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11" name="Shape 1628"/>
          <p:cNvSpPr/>
          <p:nvPr/>
        </p:nvSpPr>
        <p:spPr>
          <a:xfrm flipV="1">
            <a:off x="4343418" y="1472577"/>
            <a:ext cx="1" cy="1537162"/>
          </a:xfrm>
          <a:prstGeom prst="line">
            <a:avLst/>
          </a:prstGeom>
          <a:ln w="12700">
            <a:solidFill>
              <a:srgbClr val="A6AAA9"/>
            </a:solidFill>
            <a:miter lim="400000"/>
          </a:ln>
        </p:spPr>
        <p:txBody>
          <a:bodyPr lIns="19050" tIns="19050" rIns="19050" bIns="1905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12" name="Shape 1629"/>
          <p:cNvSpPr/>
          <p:nvPr/>
        </p:nvSpPr>
        <p:spPr>
          <a:xfrm flipV="1">
            <a:off x="5689110" y="2592413"/>
            <a:ext cx="1" cy="1020713"/>
          </a:xfrm>
          <a:prstGeom prst="line">
            <a:avLst/>
          </a:prstGeom>
          <a:ln w="12700">
            <a:solidFill>
              <a:srgbClr val="A6AAA9"/>
            </a:solidFill>
            <a:miter lim="400000"/>
          </a:ln>
        </p:spPr>
        <p:txBody>
          <a:bodyPr lIns="19050" tIns="19050" rIns="19050" bIns="1905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13" name="Shape 1630"/>
          <p:cNvSpPr/>
          <p:nvPr/>
        </p:nvSpPr>
        <p:spPr>
          <a:xfrm>
            <a:off x="2228247" y="2954713"/>
            <a:ext cx="317057" cy="3170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14" name="Shape 1636"/>
          <p:cNvSpPr/>
          <p:nvPr/>
        </p:nvSpPr>
        <p:spPr>
          <a:xfrm>
            <a:off x="3221931" y="1802836"/>
            <a:ext cx="317058" cy="31705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19" name="Shape 1642"/>
          <p:cNvSpPr/>
          <p:nvPr/>
        </p:nvSpPr>
        <p:spPr>
          <a:xfrm>
            <a:off x="4187009" y="1174572"/>
            <a:ext cx="317058" cy="3170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20" name="Shape 1648"/>
          <p:cNvSpPr/>
          <p:nvPr/>
        </p:nvSpPr>
        <p:spPr>
          <a:xfrm>
            <a:off x="5529248" y="3484845"/>
            <a:ext cx="317058" cy="3170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21" name="Shape 1653"/>
          <p:cNvSpPr/>
          <p:nvPr/>
        </p:nvSpPr>
        <p:spPr>
          <a:xfrm>
            <a:off x="2343445" y="4114971"/>
            <a:ext cx="86660" cy="866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22" name="Shape 1654"/>
          <p:cNvSpPr/>
          <p:nvPr/>
        </p:nvSpPr>
        <p:spPr>
          <a:xfrm>
            <a:off x="3315555" y="3387638"/>
            <a:ext cx="134823" cy="1348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23" name="Shape 1655"/>
          <p:cNvSpPr/>
          <p:nvPr/>
        </p:nvSpPr>
        <p:spPr>
          <a:xfrm>
            <a:off x="4256766" y="2925803"/>
            <a:ext cx="173305" cy="1733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24" name="Shape 1656"/>
          <p:cNvSpPr/>
          <p:nvPr/>
        </p:nvSpPr>
        <p:spPr>
          <a:xfrm>
            <a:off x="5579617" y="2487379"/>
            <a:ext cx="214313" cy="2143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25" name="Text Placeholder 3"/>
          <p:cNvSpPr txBox="1">
            <a:spLocks/>
          </p:cNvSpPr>
          <p:nvPr/>
        </p:nvSpPr>
        <p:spPr>
          <a:xfrm>
            <a:off x="1371545" y="1812023"/>
            <a:ext cx="1687871"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200" b="1"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点击输入标题文本</a:t>
            </a:r>
          </a:p>
        </p:txBody>
      </p:sp>
      <p:sp>
        <p:nvSpPr>
          <p:cNvPr id="26" name="Text Placeholder 4"/>
          <p:cNvSpPr txBox="1">
            <a:spLocks/>
          </p:cNvSpPr>
          <p:nvPr/>
        </p:nvSpPr>
        <p:spPr>
          <a:xfrm>
            <a:off x="1337990" y="2114409"/>
            <a:ext cx="1689738"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10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点击</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输入本栏的具体文字，简明扼要的说明分项内容</a:t>
            </a:r>
            <a:r>
              <a:rPr kumimoji="0" lang="zh-CN" altLang="en-US" sz="10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，请</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根据您的具体内容酌情修改。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endParaRPr>
          </a:p>
        </p:txBody>
      </p:sp>
      <p:sp>
        <p:nvSpPr>
          <p:cNvPr id="27" name="Text Placeholder 3"/>
          <p:cNvSpPr txBox="1">
            <a:spLocks/>
          </p:cNvSpPr>
          <p:nvPr/>
        </p:nvSpPr>
        <p:spPr>
          <a:xfrm>
            <a:off x="4660474" y="1196615"/>
            <a:ext cx="1391589"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200" b="1"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点击输入标题文本</a:t>
            </a:r>
          </a:p>
        </p:txBody>
      </p:sp>
      <p:sp>
        <p:nvSpPr>
          <p:cNvPr id="28" name="Text Placeholder 4"/>
          <p:cNvSpPr txBox="1">
            <a:spLocks/>
          </p:cNvSpPr>
          <p:nvPr/>
        </p:nvSpPr>
        <p:spPr>
          <a:xfrm>
            <a:off x="4650358" y="1498061"/>
            <a:ext cx="1401705"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10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点击</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输入本栏的具体文字，简明扼要的说明分项内容</a:t>
            </a:r>
            <a:r>
              <a:rPr kumimoji="0" lang="zh-CN" altLang="en-US" sz="10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，请</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根据您的具体内容酌情修改。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endParaRPr>
          </a:p>
        </p:txBody>
      </p:sp>
      <p:sp>
        <p:nvSpPr>
          <p:cNvPr id="29" name="Text Placeholder 3"/>
          <p:cNvSpPr txBox="1">
            <a:spLocks/>
          </p:cNvSpPr>
          <p:nvPr/>
        </p:nvSpPr>
        <p:spPr>
          <a:xfrm>
            <a:off x="6004376" y="3505575"/>
            <a:ext cx="1390717"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200" b="1"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点击输入标题文本</a:t>
            </a:r>
          </a:p>
        </p:txBody>
      </p:sp>
      <p:sp>
        <p:nvSpPr>
          <p:cNvPr id="30" name="Text Placeholder 4"/>
          <p:cNvSpPr txBox="1">
            <a:spLocks/>
          </p:cNvSpPr>
          <p:nvPr/>
        </p:nvSpPr>
        <p:spPr>
          <a:xfrm>
            <a:off x="5980056" y="3801664"/>
            <a:ext cx="1689738"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zh-CN" altLang="en-US" sz="10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点击</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输入本栏的具体文字，简明扼要的说明分项内容</a:t>
            </a:r>
            <a:r>
              <a:rPr kumimoji="0" lang="zh-CN" altLang="en-US" sz="1000" b="0" i="0" u="none" strike="noStrike" kern="120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，请</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rPr>
              <a:t>根据您的具体内容酌情修改。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Open Sans" panose="020B0606030504020204" pitchFamily="34" charset="0"/>
            </a:endParaRPr>
          </a:p>
        </p:txBody>
      </p:sp>
      <p:sp>
        <p:nvSpPr>
          <p:cNvPr id="31" name="Text Placeholder 4"/>
          <p:cNvSpPr txBox="1">
            <a:spLocks/>
          </p:cNvSpPr>
          <p:nvPr/>
        </p:nvSpPr>
        <p:spPr>
          <a:xfrm>
            <a:off x="2290347" y="3007902"/>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100" dirty="0">
                <a:solidFill>
                  <a:srgbClr val="FCFCFC"/>
                </a:solidFill>
                <a:latin typeface="微软雅黑" panose="020B0503020204020204" pitchFamily="34" charset="-122"/>
                <a:ea typeface="微软雅黑" panose="020B0503020204020204" pitchFamily="34" charset="-122"/>
              </a:rPr>
              <a:t>01</a:t>
            </a:r>
          </a:p>
        </p:txBody>
      </p:sp>
      <p:sp>
        <p:nvSpPr>
          <p:cNvPr id="32" name="Text Placeholder 4"/>
          <p:cNvSpPr txBox="1">
            <a:spLocks/>
          </p:cNvSpPr>
          <p:nvPr/>
        </p:nvSpPr>
        <p:spPr>
          <a:xfrm>
            <a:off x="3284033" y="1845469"/>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100" dirty="0">
                <a:solidFill>
                  <a:srgbClr val="FCFCFC"/>
                </a:solidFill>
                <a:latin typeface="微软雅黑" panose="020B0503020204020204" pitchFamily="34" charset="-122"/>
                <a:ea typeface="微软雅黑" panose="020B0503020204020204" pitchFamily="34" charset="-122"/>
              </a:rPr>
              <a:t>02</a:t>
            </a:r>
          </a:p>
        </p:txBody>
      </p:sp>
      <p:sp>
        <p:nvSpPr>
          <p:cNvPr id="33" name="Text Placeholder 4"/>
          <p:cNvSpPr txBox="1">
            <a:spLocks/>
          </p:cNvSpPr>
          <p:nvPr/>
        </p:nvSpPr>
        <p:spPr>
          <a:xfrm>
            <a:off x="4251948" y="1217207"/>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100" dirty="0">
                <a:solidFill>
                  <a:srgbClr val="FCFCFC"/>
                </a:solidFill>
                <a:latin typeface="微软雅黑" panose="020B0503020204020204" pitchFamily="34" charset="-122"/>
                <a:ea typeface="微软雅黑" panose="020B0503020204020204" pitchFamily="34" charset="-122"/>
              </a:rPr>
              <a:t>03</a:t>
            </a:r>
          </a:p>
        </p:txBody>
      </p:sp>
      <p:sp>
        <p:nvSpPr>
          <p:cNvPr id="34" name="Text Placeholder 4"/>
          <p:cNvSpPr txBox="1">
            <a:spLocks/>
          </p:cNvSpPr>
          <p:nvPr/>
        </p:nvSpPr>
        <p:spPr>
          <a:xfrm>
            <a:off x="5591350" y="3542960"/>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100" dirty="0">
                <a:solidFill>
                  <a:srgbClr val="FCFCFC"/>
                </a:solidFill>
                <a:latin typeface="微软雅黑" panose="020B0503020204020204" pitchFamily="34" charset="-122"/>
                <a:ea typeface="微软雅黑" panose="020B0503020204020204" pitchFamily="34" charset="-122"/>
              </a:rPr>
              <a:t>04</a:t>
            </a:r>
          </a:p>
        </p:txBody>
      </p:sp>
      <p:sp>
        <p:nvSpPr>
          <p:cNvPr id="35" name="Shape 1625"/>
          <p:cNvSpPr/>
          <p:nvPr/>
        </p:nvSpPr>
        <p:spPr>
          <a:xfrm>
            <a:off x="7276200" y="1603542"/>
            <a:ext cx="1040216" cy="10402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70C0"/>
          </a:solidFill>
          <a:ln w="12700">
            <a:miter lim="400000"/>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36" name="Shape 1657"/>
          <p:cNvSpPr/>
          <p:nvPr/>
        </p:nvSpPr>
        <p:spPr>
          <a:xfrm>
            <a:off x="7641329" y="1743566"/>
            <a:ext cx="310148" cy="317057"/>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ysClr val="window" lastClr="FFFFF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37" name="Text Placeholder 3"/>
          <p:cNvSpPr txBox="1">
            <a:spLocks/>
          </p:cNvSpPr>
          <p:nvPr/>
        </p:nvSpPr>
        <p:spPr>
          <a:xfrm>
            <a:off x="7407388" y="2103606"/>
            <a:ext cx="765012"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1" i="0" u="none" strike="noStrike" kern="120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输入文本</a:t>
            </a:r>
            <a:endParaRPr kumimoji="0" lang="id-ID" sz="1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Tree>
    <p:extLst>
      <p:ext uri="{BB962C8B-B14F-4D97-AF65-F5344CB8AC3E}">
        <p14:creationId xmlns:p14="http://schemas.microsoft.com/office/powerpoint/2010/main" val="2964866819"/>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par>
                          <p:cTn id="21" fill="hold">
                            <p:stCondLst>
                              <p:cond delay="2500"/>
                            </p:stCondLst>
                            <p:childTnLst>
                              <p:par>
                                <p:cTn id="22" presetID="22" presetClass="entr" presetSubtype="4"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par>
                          <p:cTn id="25" fill="hold">
                            <p:stCondLst>
                              <p:cond delay="3000"/>
                            </p:stCondLst>
                            <p:childTnLst>
                              <p:par>
                                <p:cTn id="26" presetID="53" presetClass="entr" presetSubtype="16"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p:cTn id="33" dur="500" fill="hold"/>
                                        <p:tgtEl>
                                          <p:spTgt spid="31"/>
                                        </p:tgtEl>
                                        <p:attrNameLst>
                                          <p:attrName>ppt_w</p:attrName>
                                        </p:attrNameLst>
                                      </p:cBhvr>
                                      <p:tavLst>
                                        <p:tav tm="0">
                                          <p:val>
                                            <p:fltVal val="0"/>
                                          </p:val>
                                        </p:tav>
                                        <p:tav tm="100000">
                                          <p:val>
                                            <p:strVal val="#ppt_w"/>
                                          </p:val>
                                        </p:tav>
                                      </p:tavLst>
                                    </p:anim>
                                    <p:anim calcmode="lin" valueType="num">
                                      <p:cBhvr>
                                        <p:cTn id="34" dur="500" fill="hold"/>
                                        <p:tgtEl>
                                          <p:spTgt spid="31"/>
                                        </p:tgtEl>
                                        <p:attrNameLst>
                                          <p:attrName>ppt_h</p:attrName>
                                        </p:attrNameLst>
                                      </p:cBhvr>
                                      <p:tavLst>
                                        <p:tav tm="0">
                                          <p:val>
                                            <p:fltVal val="0"/>
                                          </p:val>
                                        </p:tav>
                                        <p:tav tm="100000">
                                          <p:val>
                                            <p:strVal val="#ppt_h"/>
                                          </p:val>
                                        </p:tav>
                                      </p:tavLst>
                                    </p:anim>
                                    <p:animEffect transition="in" filter="fade">
                                      <p:cBhvr>
                                        <p:cTn id="35" dur="500"/>
                                        <p:tgtEl>
                                          <p:spTgt spid="31"/>
                                        </p:tgtEl>
                                      </p:cBhvr>
                                    </p:animEffect>
                                  </p:childTnLst>
                                </p:cTn>
                              </p:par>
                            </p:childTnLst>
                          </p:cTn>
                        </p:par>
                        <p:par>
                          <p:cTn id="36" fill="hold">
                            <p:stCondLst>
                              <p:cond delay="3500"/>
                            </p:stCondLst>
                            <p:childTnLst>
                              <p:par>
                                <p:cTn id="37" presetID="18" presetClass="entr" presetSubtype="12" fill="hold" grpId="0" nodeType="after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Effect transition="in" filter="strips(downLeft)">
                                      <p:cBhvr>
                                        <p:cTn id="39" dur="500"/>
                                        <p:tgtEl>
                                          <p:spTgt spid="7">
                                            <p:txEl>
                                              <p:pRg st="0" end="0"/>
                                            </p:txEl>
                                          </p:spTgt>
                                        </p:tgtEl>
                                      </p:cBhvr>
                                    </p:animEffect>
                                  </p:childTnLst>
                                </p:cTn>
                              </p:par>
                              <p:par>
                                <p:cTn id="40" presetID="18" presetClass="entr" presetSubtype="12" fill="hold" grpId="0" nodeType="with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strips(downLeft)">
                                      <p:cBhvr>
                                        <p:cTn id="42" dur="500"/>
                                        <p:tgtEl>
                                          <p:spTgt spid="8">
                                            <p:txEl>
                                              <p:pRg st="0" end="0"/>
                                            </p:txEl>
                                          </p:spTgt>
                                        </p:tgtEl>
                                      </p:cBhvr>
                                    </p:animEffect>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childTnLst>
                          </p:cTn>
                        </p:par>
                        <p:par>
                          <p:cTn id="47" fill="hold">
                            <p:stCondLst>
                              <p:cond delay="4500"/>
                            </p:stCondLst>
                            <p:childTnLst>
                              <p:par>
                                <p:cTn id="48" presetID="22" presetClass="entr" presetSubtype="4"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down)">
                                      <p:cBhvr>
                                        <p:cTn id="50" dur="500"/>
                                        <p:tgtEl>
                                          <p:spTgt spid="10"/>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ppt_w</p:attrName>
                                        </p:attrNameLst>
                                      </p:cBhvr>
                                      <p:tavLst>
                                        <p:tav tm="0">
                                          <p:val>
                                            <p:fltVal val="0"/>
                                          </p:val>
                                        </p:tav>
                                        <p:tav tm="100000">
                                          <p:val>
                                            <p:strVal val="#ppt_w"/>
                                          </p:val>
                                        </p:tav>
                                      </p:tavLst>
                                    </p:anim>
                                    <p:anim calcmode="lin" valueType="num">
                                      <p:cBhvr>
                                        <p:cTn id="55" dur="500" fill="hold"/>
                                        <p:tgtEl>
                                          <p:spTgt spid="14"/>
                                        </p:tgtEl>
                                        <p:attrNameLst>
                                          <p:attrName>ppt_h</p:attrName>
                                        </p:attrNameLst>
                                      </p:cBhvr>
                                      <p:tavLst>
                                        <p:tav tm="0">
                                          <p:val>
                                            <p:fltVal val="0"/>
                                          </p:val>
                                        </p:tav>
                                        <p:tav tm="100000">
                                          <p:val>
                                            <p:strVal val="#ppt_h"/>
                                          </p:val>
                                        </p:tav>
                                      </p:tavLst>
                                    </p:anim>
                                    <p:animEffect transition="in" filter="fade">
                                      <p:cBhvr>
                                        <p:cTn id="56" dur="500"/>
                                        <p:tgtEl>
                                          <p:spTgt spid="14"/>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Effect transition="in" filter="fade">
                                      <p:cBhvr>
                                        <p:cTn id="61" dur="500"/>
                                        <p:tgtEl>
                                          <p:spTgt spid="32"/>
                                        </p:tgtEl>
                                      </p:cBhvr>
                                    </p:animEffect>
                                  </p:childTnLst>
                                </p:cTn>
                              </p:par>
                            </p:childTnLst>
                          </p:cTn>
                        </p:par>
                        <p:par>
                          <p:cTn id="62" fill="hold">
                            <p:stCondLst>
                              <p:cond delay="5500"/>
                            </p:stCondLst>
                            <p:childTnLst>
                              <p:par>
                                <p:cTn id="63" presetID="18" presetClass="entr" presetSubtype="12"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strips(downLeft)">
                                      <p:cBhvr>
                                        <p:cTn id="65" dur="500"/>
                                        <p:tgtEl>
                                          <p:spTgt spid="25"/>
                                        </p:tgtEl>
                                      </p:cBhvr>
                                    </p:animEffect>
                                  </p:childTnLst>
                                </p:cTn>
                              </p:par>
                              <p:par>
                                <p:cTn id="66" presetID="18" presetClass="entr" presetSubtype="12"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strips(downLeft)">
                                      <p:cBhvr>
                                        <p:cTn id="68" dur="500"/>
                                        <p:tgtEl>
                                          <p:spTgt spid="26"/>
                                        </p:tgtEl>
                                      </p:cBhvr>
                                    </p:animEffect>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childTnLst>
                          </p:cTn>
                        </p:par>
                        <p:par>
                          <p:cTn id="73" fill="hold">
                            <p:stCondLst>
                              <p:cond delay="6500"/>
                            </p:stCondLst>
                            <p:childTnLst>
                              <p:par>
                                <p:cTn id="74" presetID="22" presetClass="entr" presetSubtype="4" fill="hold" grpId="0" nodeType="after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wipe(down)">
                                      <p:cBhvr>
                                        <p:cTn id="76" dur="500"/>
                                        <p:tgtEl>
                                          <p:spTgt spid="11"/>
                                        </p:tgtEl>
                                      </p:cBhvr>
                                    </p:animEffect>
                                  </p:childTnLst>
                                </p:cTn>
                              </p:par>
                            </p:childTnLst>
                          </p:cTn>
                        </p:par>
                        <p:par>
                          <p:cTn id="77" fill="hold">
                            <p:stCondLst>
                              <p:cond delay="7000"/>
                            </p:stCondLst>
                            <p:childTnLst>
                              <p:par>
                                <p:cTn id="78" presetID="53" presetClass="entr" presetSubtype="16" fill="hold" grpId="0" nodeType="afterEffect">
                                  <p:stCondLst>
                                    <p:cond delay="0"/>
                                  </p:stCondLst>
                                  <p:childTnLst>
                                    <p:set>
                                      <p:cBhvr>
                                        <p:cTn id="79" dur="1" fill="hold">
                                          <p:stCondLst>
                                            <p:cond delay="0"/>
                                          </p:stCondLst>
                                        </p:cTn>
                                        <p:tgtEl>
                                          <p:spTgt spid="19"/>
                                        </p:tgtEl>
                                        <p:attrNameLst>
                                          <p:attrName>style.visibility</p:attrName>
                                        </p:attrNameLst>
                                      </p:cBhvr>
                                      <p:to>
                                        <p:strVal val="visible"/>
                                      </p:to>
                                    </p:set>
                                    <p:anim calcmode="lin" valueType="num">
                                      <p:cBhvr>
                                        <p:cTn id="80" dur="500" fill="hold"/>
                                        <p:tgtEl>
                                          <p:spTgt spid="19"/>
                                        </p:tgtEl>
                                        <p:attrNameLst>
                                          <p:attrName>ppt_w</p:attrName>
                                        </p:attrNameLst>
                                      </p:cBhvr>
                                      <p:tavLst>
                                        <p:tav tm="0">
                                          <p:val>
                                            <p:fltVal val="0"/>
                                          </p:val>
                                        </p:tav>
                                        <p:tav tm="100000">
                                          <p:val>
                                            <p:strVal val="#ppt_w"/>
                                          </p:val>
                                        </p:tav>
                                      </p:tavLst>
                                    </p:anim>
                                    <p:anim calcmode="lin" valueType="num">
                                      <p:cBhvr>
                                        <p:cTn id="81" dur="500" fill="hold"/>
                                        <p:tgtEl>
                                          <p:spTgt spid="19"/>
                                        </p:tgtEl>
                                        <p:attrNameLst>
                                          <p:attrName>ppt_h</p:attrName>
                                        </p:attrNameLst>
                                      </p:cBhvr>
                                      <p:tavLst>
                                        <p:tav tm="0">
                                          <p:val>
                                            <p:fltVal val="0"/>
                                          </p:val>
                                        </p:tav>
                                        <p:tav tm="100000">
                                          <p:val>
                                            <p:strVal val="#ppt_h"/>
                                          </p:val>
                                        </p:tav>
                                      </p:tavLst>
                                    </p:anim>
                                    <p:animEffect transition="in" filter="fade">
                                      <p:cBhvr>
                                        <p:cTn id="82" dur="500"/>
                                        <p:tgtEl>
                                          <p:spTgt spid="19"/>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anim calcmode="lin" valueType="num">
                                      <p:cBhvr>
                                        <p:cTn id="85" dur="500" fill="hold"/>
                                        <p:tgtEl>
                                          <p:spTgt spid="33"/>
                                        </p:tgtEl>
                                        <p:attrNameLst>
                                          <p:attrName>ppt_w</p:attrName>
                                        </p:attrNameLst>
                                      </p:cBhvr>
                                      <p:tavLst>
                                        <p:tav tm="0">
                                          <p:val>
                                            <p:fltVal val="0"/>
                                          </p:val>
                                        </p:tav>
                                        <p:tav tm="100000">
                                          <p:val>
                                            <p:strVal val="#ppt_w"/>
                                          </p:val>
                                        </p:tav>
                                      </p:tavLst>
                                    </p:anim>
                                    <p:anim calcmode="lin" valueType="num">
                                      <p:cBhvr>
                                        <p:cTn id="86" dur="500" fill="hold"/>
                                        <p:tgtEl>
                                          <p:spTgt spid="33"/>
                                        </p:tgtEl>
                                        <p:attrNameLst>
                                          <p:attrName>ppt_h</p:attrName>
                                        </p:attrNameLst>
                                      </p:cBhvr>
                                      <p:tavLst>
                                        <p:tav tm="0">
                                          <p:val>
                                            <p:fltVal val="0"/>
                                          </p:val>
                                        </p:tav>
                                        <p:tav tm="100000">
                                          <p:val>
                                            <p:strVal val="#ppt_h"/>
                                          </p:val>
                                        </p:tav>
                                      </p:tavLst>
                                    </p:anim>
                                    <p:animEffect transition="in" filter="fade">
                                      <p:cBhvr>
                                        <p:cTn id="87" dur="500"/>
                                        <p:tgtEl>
                                          <p:spTgt spid="33"/>
                                        </p:tgtEl>
                                      </p:cBhvr>
                                    </p:animEffect>
                                  </p:childTnLst>
                                </p:cTn>
                              </p:par>
                            </p:childTnLst>
                          </p:cTn>
                        </p:par>
                        <p:par>
                          <p:cTn id="88" fill="hold">
                            <p:stCondLst>
                              <p:cond delay="7500"/>
                            </p:stCondLst>
                            <p:childTnLst>
                              <p:par>
                                <p:cTn id="89" presetID="18" presetClass="entr" presetSubtype="6" fill="hold" grpId="0" nodeType="after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strips(downRight)">
                                      <p:cBhvr>
                                        <p:cTn id="91" dur="500"/>
                                        <p:tgtEl>
                                          <p:spTgt spid="27"/>
                                        </p:tgtEl>
                                      </p:cBhvr>
                                    </p:animEffect>
                                  </p:childTnLst>
                                </p:cTn>
                              </p:par>
                              <p:par>
                                <p:cTn id="92" presetID="18" presetClass="entr" presetSubtype="6" fill="hold" grpId="0" nodeType="with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strips(downRight)">
                                      <p:cBhvr>
                                        <p:cTn id="94" dur="500"/>
                                        <p:tgtEl>
                                          <p:spTgt spid="28"/>
                                        </p:tgtEl>
                                      </p:cBhvr>
                                    </p:animEffect>
                                  </p:childTnLst>
                                </p:cTn>
                              </p:par>
                            </p:childTnLst>
                          </p:cTn>
                        </p:par>
                        <p:par>
                          <p:cTn id="95" fill="hold">
                            <p:stCondLst>
                              <p:cond delay="8000"/>
                            </p:stCondLst>
                            <p:childTnLst>
                              <p:par>
                                <p:cTn id="96" presetID="10" presetClass="entr" presetSubtype="0" fill="hold" grpId="0" nodeType="afterEffect">
                                  <p:stCondLst>
                                    <p:cond delay="0"/>
                                  </p:stCondLst>
                                  <p:childTnLst>
                                    <p:set>
                                      <p:cBhvr>
                                        <p:cTn id="97" dur="1" fill="hold">
                                          <p:stCondLst>
                                            <p:cond delay="0"/>
                                          </p:stCondLst>
                                        </p:cTn>
                                        <p:tgtEl>
                                          <p:spTgt spid="24"/>
                                        </p:tgtEl>
                                        <p:attrNameLst>
                                          <p:attrName>style.visibility</p:attrName>
                                        </p:attrNameLst>
                                      </p:cBhvr>
                                      <p:to>
                                        <p:strVal val="visible"/>
                                      </p:to>
                                    </p:set>
                                    <p:animEffect transition="in" filter="fade">
                                      <p:cBhvr>
                                        <p:cTn id="98" dur="500"/>
                                        <p:tgtEl>
                                          <p:spTgt spid="24"/>
                                        </p:tgtEl>
                                      </p:cBhvr>
                                    </p:animEffect>
                                  </p:childTnLst>
                                </p:cTn>
                              </p:par>
                            </p:childTnLst>
                          </p:cTn>
                        </p:par>
                        <p:par>
                          <p:cTn id="99" fill="hold">
                            <p:stCondLst>
                              <p:cond delay="8500"/>
                            </p:stCondLst>
                            <p:childTnLst>
                              <p:par>
                                <p:cTn id="100" presetID="22" presetClass="entr" presetSubtype="1" fill="hold" grpId="0" nodeType="afterEffect">
                                  <p:stCondLst>
                                    <p:cond delay="0"/>
                                  </p:stCondLst>
                                  <p:childTnLst>
                                    <p:set>
                                      <p:cBhvr>
                                        <p:cTn id="101" dur="1" fill="hold">
                                          <p:stCondLst>
                                            <p:cond delay="0"/>
                                          </p:stCondLst>
                                        </p:cTn>
                                        <p:tgtEl>
                                          <p:spTgt spid="12"/>
                                        </p:tgtEl>
                                        <p:attrNameLst>
                                          <p:attrName>style.visibility</p:attrName>
                                        </p:attrNameLst>
                                      </p:cBhvr>
                                      <p:to>
                                        <p:strVal val="visible"/>
                                      </p:to>
                                    </p:set>
                                    <p:animEffect transition="in" filter="wipe(up)">
                                      <p:cBhvr>
                                        <p:cTn id="102" dur="500"/>
                                        <p:tgtEl>
                                          <p:spTgt spid="12"/>
                                        </p:tgtEl>
                                      </p:cBhvr>
                                    </p:animEffect>
                                  </p:childTnLst>
                                </p:cTn>
                              </p:par>
                            </p:childTnLst>
                          </p:cTn>
                        </p:par>
                        <p:par>
                          <p:cTn id="103" fill="hold">
                            <p:stCondLst>
                              <p:cond delay="9000"/>
                            </p:stCondLst>
                            <p:childTnLst>
                              <p:par>
                                <p:cTn id="104" presetID="53" presetClass="entr" presetSubtype="16" fill="hold" grpId="0" nodeType="afterEffect">
                                  <p:stCondLst>
                                    <p:cond delay="0"/>
                                  </p:stCondLst>
                                  <p:childTnLst>
                                    <p:set>
                                      <p:cBhvr>
                                        <p:cTn id="105" dur="1" fill="hold">
                                          <p:stCondLst>
                                            <p:cond delay="0"/>
                                          </p:stCondLst>
                                        </p:cTn>
                                        <p:tgtEl>
                                          <p:spTgt spid="20"/>
                                        </p:tgtEl>
                                        <p:attrNameLst>
                                          <p:attrName>style.visibility</p:attrName>
                                        </p:attrNameLst>
                                      </p:cBhvr>
                                      <p:to>
                                        <p:strVal val="visible"/>
                                      </p:to>
                                    </p:set>
                                    <p:anim calcmode="lin" valueType="num">
                                      <p:cBhvr>
                                        <p:cTn id="106" dur="500" fill="hold"/>
                                        <p:tgtEl>
                                          <p:spTgt spid="20"/>
                                        </p:tgtEl>
                                        <p:attrNameLst>
                                          <p:attrName>ppt_w</p:attrName>
                                        </p:attrNameLst>
                                      </p:cBhvr>
                                      <p:tavLst>
                                        <p:tav tm="0">
                                          <p:val>
                                            <p:fltVal val="0"/>
                                          </p:val>
                                        </p:tav>
                                        <p:tav tm="100000">
                                          <p:val>
                                            <p:strVal val="#ppt_w"/>
                                          </p:val>
                                        </p:tav>
                                      </p:tavLst>
                                    </p:anim>
                                    <p:anim calcmode="lin" valueType="num">
                                      <p:cBhvr>
                                        <p:cTn id="107" dur="500" fill="hold"/>
                                        <p:tgtEl>
                                          <p:spTgt spid="20"/>
                                        </p:tgtEl>
                                        <p:attrNameLst>
                                          <p:attrName>ppt_h</p:attrName>
                                        </p:attrNameLst>
                                      </p:cBhvr>
                                      <p:tavLst>
                                        <p:tav tm="0">
                                          <p:val>
                                            <p:fltVal val="0"/>
                                          </p:val>
                                        </p:tav>
                                        <p:tav tm="100000">
                                          <p:val>
                                            <p:strVal val="#ppt_h"/>
                                          </p:val>
                                        </p:tav>
                                      </p:tavLst>
                                    </p:anim>
                                    <p:animEffect transition="in" filter="fade">
                                      <p:cBhvr>
                                        <p:cTn id="108" dur="500"/>
                                        <p:tgtEl>
                                          <p:spTgt spid="20"/>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34"/>
                                        </p:tgtEl>
                                        <p:attrNameLst>
                                          <p:attrName>style.visibility</p:attrName>
                                        </p:attrNameLst>
                                      </p:cBhvr>
                                      <p:to>
                                        <p:strVal val="visible"/>
                                      </p:to>
                                    </p:set>
                                    <p:anim calcmode="lin" valueType="num">
                                      <p:cBhvr>
                                        <p:cTn id="111" dur="500" fill="hold"/>
                                        <p:tgtEl>
                                          <p:spTgt spid="34"/>
                                        </p:tgtEl>
                                        <p:attrNameLst>
                                          <p:attrName>ppt_w</p:attrName>
                                        </p:attrNameLst>
                                      </p:cBhvr>
                                      <p:tavLst>
                                        <p:tav tm="0">
                                          <p:val>
                                            <p:fltVal val="0"/>
                                          </p:val>
                                        </p:tav>
                                        <p:tav tm="100000">
                                          <p:val>
                                            <p:strVal val="#ppt_w"/>
                                          </p:val>
                                        </p:tav>
                                      </p:tavLst>
                                    </p:anim>
                                    <p:anim calcmode="lin" valueType="num">
                                      <p:cBhvr>
                                        <p:cTn id="112" dur="500" fill="hold"/>
                                        <p:tgtEl>
                                          <p:spTgt spid="34"/>
                                        </p:tgtEl>
                                        <p:attrNameLst>
                                          <p:attrName>ppt_h</p:attrName>
                                        </p:attrNameLst>
                                      </p:cBhvr>
                                      <p:tavLst>
                                        <p:tav tm="0">
                                          <p:val>
                                            <p:fltVal val="0"/>
                                          </p:val>
                                        </p:tav>
                                        <p:tav tm="100000">
                                          <p:val>
                                            <p:strVal val="#ppt_h"/>
                                          </p:val>
                                        </p:tav>
                                      </p:tavLst>
                                    </p:anim>
                                    <p:animEffect transition="in" filter="fade">
                                      <p:cBhvr>
                                        <p:cTn id="113" dur="500"/>
                                        <p:tgtEl>
                                          <p:spTgt spid="34"/>
                                        </p:tgtEl>
                                      </p:cBhvr>
                                    </p:animEffect>
                                  </p:childTnLst>
                                </p:cTn>
                              </p:par>
                            </p:childTnLst>
                          </p:cTn>
                        </p:par>
                        <p:par>
                          <p:cTn id="114" fill="hold">
                            <p:stCondLst>
                              <p:cond delay="9500"/>
                            </p:stCondLst>
                            <p:childTnLst>
                              <p:par>
                                <p:cTn id="115" presetID="18" presetClass="entr" presetSubtype="6" fill="hold" grpId="0" nodeType="after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strips(downRight)">
                                      <p:cBhvr>
                                        <p:cTn id="117" dur="500"/>
                                        <p:tgtEl>
                                          <p:spTgt spid="29"/>
                                        </p:tgtEl>
                                      </p:cBhvr>
                                    </p:animEffect>
                                  </p:childTnLst>
                                </p:cTn>
                              </p:par>
                              <p:par>
                                <p:cTn id="118" presetID="18" presetClass="entr" presetSubtype="6" fill="hold" grpId="0" nodeType="withEffect">
                                  <p:stCondLst>
                                    <p:cond delay="0"/>
                                  </p:stCondLst>
                                  <p:childTnLst>
                                    <p:set>
                                      <p:cBhvr>
                                        <p:cTn id="119" dur="1" fill="hold">
                                          <p:stCondLst>
                                            <p:cond delay="0"/>
                                          </p:stCondLst>
                                        </p:cTn>
                                        <p:tgtEl>
                                          <p:spTgt spid="30"/>
                                        </p:tgtEl>
                                        <p:attrNameLst>
                                          <p:attrName>style.visibility</p:attrName>
                                        </p:attrNameLst>
                                      </p:cBhvr>
                                      <p:to>
                                        <p:strVal val="visible"/>
                                      </p:to>
                                    </p:set>
                                    <p:animEffect transition="in" filter="strips(downRight)">
                                      <p:cBhvr>
                                        <p:cTn id="120" dur="500"/>
                                        <p:tgtEl>
                                          <p:spTgt spid="30"/>
                                        </p:tgtEl>
                                      </p:cBhvr>
                                    </p:animEffect>
                                  </p:childTnLst>
                                </p:cTn>
                              </p:par>
                            </p:childTnLst>
                          </p:cTn>
                        </p:par>
                        <p:par>
                          <p:cTn id="121" fill="hold">
                            <p:stCondLst>
                              <p:cond delay="10000"/>
                            </p:stCondLst>
                            <p:childTnLst>
                              <p:par>
                                <p:cTn id="122" presetID="1" presetClass="entr" presetSubtype="0" fill="hold" grpId="0" nodeType="afterEffect">
                                  <p:stCondLst>
                                    <p:cond delay="0"/>
                                  </p:stCondLst>
                                  <p:childTnLst>
                                    <p:set>
                                      <p:cBhvr>
                                        <p:cTn id="123" dur="1" fill="hold">
                                          <p:stCondLst>
                                            <p:cond delay="0"/>
                                          </p:stCondLst>
                                        </p:cTn>
                                        <p:tgtEl>
                                          <p:spTgt spid="35"/>
                                        </p:tgtEl>
                                        <p:attrNameLst>
                                          <p:attrName>style.visibility</p:attrName>
                                        </p:attrNameLst>
                                      </p:cBhvr>
                                      <p:to>
                                        <p:strVal val="visible"/>
                                      </p:to>
                                    </p:set>
                                  </p:childTnLst>
                                </p:cTn>
                              </p:par>
                              <p:par>
                                <p:cTn id="124" presetID="27" presetClass="emph" presetSubtype="0" fill="remove" grpId="1" nodeType="withEffect">
                                  <p:stCondLst>
                                    <p:cond delay="0"/>
                                  </p:stCondLst>
                                  <p:childTnLst>
                                    <p:animClr clrSpc="rgb" dir="cw">
                                      <p:cBhvr override="childStyle">
                                        <p:cTn id="125" dur="250" autoRev="1" fill="remove"/>
                                        <p:tgtEl>
                                          <p:spTgt spid="35"/>
                                        </p:tgtEl>
                                        <p:attrNameLst>
                                          <p:attrName>style.color</p:attrName>
                                        </p:attrNameLst>
                                      </p:cBhvr>
                                      <p:to>
                                        <a:schemeClr val="bg1"/>
                                      </p:to>
                                    </p:animClr>
                                    <p:animClr clrSpc="rgb" dir="cw">
                                      <p:cBhvr>
                                        <p:cTn id="126" dur="250" autoRev="1" fill="remove"/>
                                        <p:tgtEl>
                                          <p:spTgt spid="35"/>
                                        </p:tgtEl>
                                        <p:attrNameLst>
                                          <p:attrName>fillcolor</p:attrName>
                                        </p:attrNameLst>
                                      </p:cBhvr>
                                      <p:to>
                                        <a:schemeClr val="bg1"/>
                                      </p:to>
                                    </p:animClr>
                                    <p:set>
                                      <p:cBhvr>
                                        <p:cTn id="127" dur="250" autoRev="1" fill="remove"/>
                                        <p:tgtEl>
                                          <p:spTgt spid="35"/>
                                        </p:tgtEl>
                                        <p:attrNameLst>
                                          <p:attrName>fill.type</p:attrName>
                                        </p:attrNameLst>
                                      </p:cBhvr>
                                      <p:to>
                                        <p:strVal val="solid"/>
                                      </p:to>
                                    </p:set>
                                    <p:set>
                                      <p:cBhvr>
                                        <p:cTn id="128" dur="250" autoRev="1" fill="remove"/>
                                        <p:tgtEl>
                                          <p:spTgt spid="35"/>
                                        </p:tgtEl>
                                        <p:attrNameLst>
                                          <p:attrName>fill.on</p:attrName>
                                        </p:attrNameLst>
                                      </p:cBhvr>
                                      <p:to>
                                        <p:strVal val="true"/>
                                      </p:to>
                                    </p:set>
                                  </p:childTnLst>
                                </p:cTn>
                              </p:par>
                            </p:childTnLst>
                          </p:cTn>
                        </p:par>
                        <p:par>
                          <p:cTn id="129" fill="hold">
                            <p:stCondLst>
                              <p:cond delay="10500"/>
                            </p:stCondLst>
                            <p:childTnLst>
                              <p:par>
                                <p:cTn id="130" presetID="10" presetClass="entr" presetSubtype="0" fill="hold" grpId="0" nodeType="afterEffect">
                                  <p:stCondLst>
                                    <p:cond delay="0"/>
                                  </p:stCondLst>
                                  <p:childTnLst>
                                    <p:set>
                                      <p:cBhvr>
                                        <p:cTn id="131" dur="1" fill="hold">
                                          <p:stCondLst>
                                            <p:cond delay="0"/>
                                          </p:stCondLst>
                                        </p:cTn>
                                        <p:tgtEl>
                                          <p:spTgt spid="36"/>
                                        </p:tgtEl>
                                        <p:attrNameLst>
                                          <p:attrName>style.visibility</p:attrName>
                                        </p:attrNameLst>
                                      </p:cBhvr>
                                      <p:to>
                                        <p:strVal val="visible"/>
                                      </p:to>
                                    </p:set>
                                    <p:animEffect transition="in" filter="fade">
                                      <p:cBhvr>
                                        <p:cTn id="132" dur="500"/>
                                        <p:tgtEl>
                                          <p:spTgt spid="36"/>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37"/>
                                        </p:tgtEl>
                                        <p:attrNameLst>
                                          <p:attrName>style.visibility</p:attrName>
                                        </p:attrNameLst>
                                      </p:cBhvr>
                                      <p:to>
                                        <p:strVal val="visible"/>
                                      </p:to>
                                    </p:set>
                                    <p:animEffect transition="in" filter="fade">
                                      <p:cBhvr>
                                        <p:cTn id="13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build="p"/>
      <p:bldP spid="8" grpId="0" build="p"/>
      <p:bldP spid="9" grpId="0" animBg="1"/>
      <p:bldP spid="10" grpId="0" animBg="1"/>
      <p:bldP spid="11" grpId="0" animBg="1"/>
      <p:bldP spid="12" grpId="0" animBg="1"/>
      <p:bldP spid="13" grpId="0" animBg="1"/>
      <p:bldP spid="14"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P spid="31" grpId="0"/>
      <p:bldP spid="32" grpId="0"/>
      <p:bldP spid="33" grpId="0"/>
      <p:bldP spid="34" grpId="0"/>
      <p:bldP spid="35" grpId="0" animBg="1"/>
      <p:bldP spid="35" grpId="1" animBg="1"/>
      <p:bldP spid="36" grpId="0" animBg="1"/>
      <p:bldP spid="3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69618" y="44946"/>
            <a:ext cx="2562222"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国债跌价幅度大</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TextBox 5"/>
          <p:cNvSpPr txBox="1"/>
          <p:nvPr/>
        </p:nvSpPr>
        <p:spPr>
          <a:xfrm>
            <a:off x="1025957" y="3504292"/>
            <a:ext cx="842415" cy="484636"/>
          </a:xfrm>
          <a:prstGeom prst="rect">
            <a:avLst/>
          </a:prstGeom>
          <a:noFill/>
        </p:spPr>
        <p:txBody>
          <a:bodyPr wrap="square" lIns="68543" tIns="34272" rIns="68543" bIns="34272"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点击添加</a:t>
            </a:r>
            <a:endParaRPr kumimoji="0" lang="en-US" altLang="zh-CN" sz="13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文字</a:t>
            </a:r>
          </a:p>
        </p:txBody>
      </p:sp>
      <p:sp>
        <p:nvSpPr>
          <p:cNvPr id="7" name="TextBox 6"/>
          <p:cNvSpPr txBox="1"/>
          <p:nvPr/>
        </p:nvSpPr>
        <p:spPr>
          <a:xfrm>
            <a:off x="2123749" y="2388839"/>
            <a:ext cx="1193420" cy="692337"/>
          </a:xfrm>
          <a:prstGeom prst="rect">
            <a:avLst/>
          </a:prstGeom>
          <a:noFill/>
        </p:spPr>
        <p:txBody>
          <a:bodyPr wrap="square" lIns="68543" tIns="34272" rIns="68543" bIns="34272"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点击添加</a:t>
            </a:r>
            <a:endParaRPr kumimoji="0" lang="en-US" altLang="zh-CN" sz="13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文字点击添加</a:t>
            </a:r>
            <a:endParaRPr kumimoji="0" lang="en-US" altLang="zh-CN" sz="13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文字</a:t>
            </a:r>
          </a:p>
        </p:txBody>
      </p:sp>
      <p:sp>
        <p:nvSpPr>
          <p:cNvPr id="8" name="TextBox 7"/>
          <p:cNvSpPr txBox="1"/>
          <p:nvPr/>
        </p:nvSpPr>
        <p:spPr>
          <a:xfrm>
            <a:off x="3607913" y="3328917"/>
            <a:ext cx="842415" cy="484636"/>
          </a:xfrm>
          <a:prstGeom prst="rect">
            <a:avLst/>
          </a:prstGeom>
          <a:noFill/>
        </p:spPr>
        <p:txBody>
          <a:bodyPr wrap="square" lIns="68543" tIns="34272" rIns="68543" bIns="34272"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点击添加</a:t>
            </a:r>
            <a:endParaRPr kumimoji="0" lang="en-US" altLang="zh-CN" sz="13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文字</a:t>
            </a:r>
          </a:p>
        </p:txBody>
      </p:sp>
      <p:sp>
        <p:nvSpPr>
          <p:cNvPr id="9" name="TextBox 8"/>
          <p:cNvSpPr txBox="1"/>
          <p:nvPr/>
        </p:nvSpPr>
        <p:spPr>
          <a:xfrm>
            <a:off x="4689429" y="2517989"/>
            <a:ext cx="1193420" cy="484636"/>
          </a:xfrm>
          <a:prstGeom prst="rect">
            <a:avLst/>
          </a:prstGeom>
          <a:noFill/>
        </p:spPr>
        <p:txBody>
          <a:bodyPr wrap="square" lIns="68543" tIns="34272" rIns="68543" bIns="34272"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点击添加</a:t>
            </a:r>
            <a:endParaRPr kumimoji="0" lang="en-US" altLang="zh-CN" sz="13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rPr>
              <a:t>文字点击</a:t>
            </a:r>
          </a:p>
        </p:txBody>
      </p:sp>
      <p:sp>
        <p:nvSpPr>
          <p:cNvPr id="10" name="矩形 9"/>
          <p:cNvSpPr/>
          <p:nvPr/>
        </p:nvSpPr>
        <p:spPr>
          <a:xfrm>
            <a:off x="6415656" y="2067772"/>
            <a:ext cx="2510260" cy="1869706"/>
          </a:xfrm>
          <a:prstGeom prst="rect">
            <a:avLst/>
          </a:prstGeom>
        </p:spPr>
        <p:txBody>
          <a:bodyPr wrap="square" lIns="68543" tIns="34272" rIns="68543" bIns="34272">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点击添加小标题</a:t>
            </a:r>
            <a:endParaRPr kumimoji="0" lang="en-US" altLang="zh-CN" sz="1500" b="1"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您的内容打在这里，或者通过复制您的文本后，在此框中选择粘贴，并选择只保留文字。</a:t>
            </a:r>
            <a:endParaRPr kumimoji="0" lang="en-US" altLang="zh-CN" sz="105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您的内容打在这里，或者通过复制您的文本后，在此框中选择粘贴，并选择只保留文字。</a:t>
            </a:r>
            <a:endParaRPr kumimoji="0" lang="en-US" altLang="zh-CN" sz="105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cs typeface="华文黑体" pitchFamily="2" charset="-122"/>
            </a:endParaRPr>
          </a:p>
        </p:txBody>
      </p:sp>
      <p:sp>
        <p:nvSpPr>
          <p:cNvPr id="11" name="Freeform 4"/>
          <p:cNvSpPr>
            <a:spLocks/>
          </p:cNvSpPr>
          <p:nvPr/>
        </p:nvSpPr>
        <p:spPr bwMode="auto">
          <a:xfrm>
            <a:off x="1838595" y="1869787"/>
            <a:ext cx="1746805" cy="1747374"/>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0070C0"/>
          </a:solidFill>
          <a:ln w="3175" cap="flat" cmpd="sng" algn="ctr">
            <a:noFill/>
            <a:prstDash val="solid"/>
          </a:ln>
          <a:effectLst/>
          <a:extLst/>
        </p:spPr>
        <p:txBody>
          <a:bodyPr lIns="0" tIns="34272" rIns="0" bIns="34272" anchor="ctr"/>
          <a:lstStyle/>
          <a:p>
            <a:pPr marL="0" marR="0" lvl="0" indent="0" algn="ctr" defTabSz="685434" eaLnBrk="1" fontAlgn="base" latinLnBrk="0" hangingPunct="1">
              <a:lnSpc>
                <a:spcPct val="120000"/>
              </a:lnSpc>
              <a:spcBef>
                <a:spcPts val="450"/>
              </a:spcBef>
              <a:spcAft>
                <a:spcPts val="450"/>
              </a:spcAft>
              <a:buClrTx/>
              <a:buSzTx/>
              <a:buFontTx/>
              <a:buNone/>
              <a:tabLst/>
              <a:defRPr/>
            </a:pPr>
            <a:endParaRPr kumimoji="0" lang="en-US" sz="21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2" name="Freeform 6"/>
          <p:cNvSpPr>
            <a:spLocks/>
          </p:cNvSpPr>
          <p:nvPr/>
        </p:nvSpPr>
        <p:spPr bwMode="auto">
          <a:xfrm>
            <a:off x="3330306" y="2822178"/>
            <a:ext cx="1380704" cy="138115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00B0F0"/>
          </a:solidFill>
          <a:ln w="3175" cap="flat" cmpd="sng" algn="ctr">
            <a:noFill/>
            <a:prstDash val="solid"/>
          </a:ln>
          <a:effectLst/>
          <a:extLst/>
        </p:spPr>
        <p:txBody>
          <a:bodyPr lIns="0" tIns="34272" rIns="0" bIns="34272" anchor="ctr"/>
          <a:lstStyle/>
          <a:p>
            <a:pPr marL="0" marR="0" lvl="0" indent="0" algn="ctr" defTabSz="685434" eaLnBrk="1" fontAlgn="base" latinLnBrk="0" hangingPunct="1">
              <a:lnSpc>
                <a:spcPct val="120000"/>
              </a:lnSpc>
              <a:spcBef>
                <a:spcPts val="450"/>
              </a:spcBef>
              <a:spcAft>
                <a:spcPts val="450"/>
              </a:spcAft>
              <a:buClrTx/>
              <a:buSzTx/>
              <a:buFontTx/>
              <a:buNone/>
              <a:tabLst/>
              <a:defRPr/>
            </a:pPr>
            <a:endParaRPr kumimoji="0" lang="en-US" sz="2100" b="0" i="0" u="none" strike="noStrike" kern="0" cap="none" spc="0" normalizeH="0" baseline="0" noProof="0" dirty="0">
              <a:ln>
                <a:noFill/>
              </a:ln>
              <a:solidFill>
                <a:srgbClr val="414455"/>
              </a:solidFill>
              <a:effectLst/>
              <a:uLnTx/>
              <a:uFillTx/>
              <a:latin typeface="微软雅黑" pitchFamily="34" charset="-122"/>
              <a:ea typeface="微软雅黑" pitchFamily="34" charset="-122"/>
            </a:endParaRPr>
          </a:p>
        </p:txBody>
      </p:sp>
      <p:sp>
        <p:nvSpPr>
          <p:cNvPr id="13" name="Freeform 8"/>
          <p:cNvSpPr>
            <a:spLocks/>
          </p:cNvSpPr>
          <p:nvPr/>
        </p:nvSpPr>
        <p:spPr bwMode="auto">
          <a:xfrm>
            <a:off x="685592" y="2955687"/>
            <a:ext cx="1523907" cy="1523500"/>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rgbClr val="00B0F0"/>
          </a:solidFill>
          <a:ln w="3175" cap="flat" cmpd="sng" algn="ctr">
            <a:noFill/>
            <a:prstDash val="solid"/>
          </a:ln>
          <a:effectLst/>
          <a:extLst/>
        </p:spPr>
        <p:txBody>
          <a:bodyPr lIns="0" tIns="34272" rIns="0" bIns="34272" anchor="ctr"/>
          <a:lstStyle/>
          <a:p>
            <a:pPr marL="0" marR="0" lvl="0" indent="0" algn="ctr" defTabSz="685434" eaLnBrk="1" fontAlgn="base" latinLnBrk="0" hangingPunct="1">
              <a:lnSpc>
                <a:spcPct val="120000"/>
              </a:lnSpc>
              <a:spcBef>
                <a:spcPts val="450"/>
              </a:spcBef>
              <a:spcAft>
                <a:spcPts val="450"/>
              </a:spcAft>
              <a:buClrTx/>
              <a:buSzTx/>
              <a:buFontTx/>
              <a:buNone/>
              <a:tabLst/>
              <a:defRPr/>
            </a:pPr>
            <a:endParaRPr kumimoji="0" lang="en-US" sz="21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4" name="Freeform 6"/>
          <p:cNvSpPr>
            <a:spLocks/>
          </p:cNvSpPr>
          <p:nvPr/>
        </p:nvSpPr>
        <p:spPr bwMode="auto">
          <a:xfrm>
            <a:off x="4443769" y="1924815"/>
            <a:ext cx="1667814" cy="166836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0070C0"/>
          </a:solidFill>
          <a:ln w="3175" cap="flat" cmpd="sng" algn="ctr">
            <a:noFill/>
            <a:prstDash val="solid"/>
          </a:ln>
          <a:effectLst/>
          <a:extLst/>
        </p:spPr>
        <p:txBody>
          <a:bodyPr lIns="0" tIns="34272" rIns="0" bIns="34272" anchor="ctr"/>
          <a:lstStyle/>
          <a:p>
            <a:pPr marL="0" marR="0" lvl="0" indent="0" algn="ctr" defTabSz="685434" eaLnBrk="1" fontAlgn="base" latinLnBrk="0" hangingPunct="1">
              <a:lnSpc>
                <a:spcPct val="120000"/>
              </a:lnSpc>
              <a:spcBef>
                <a:spcPts val="450"/>
              </a:spcBef>
              <a:spcAft>
                <a:spcPts val="450"/>
              </a:spcAft>
              <a:buClrTx/>
              <a:buSzTx/>
              <a:buFontTx/>
              <a:buNone/>
              <a:tabLst/>
              <a:defRPr/>
            </a:pPr>
            <a:endParaRPr kumimoji="0" lang="en-US" sz="21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19" name="矩形 18"/>
          <p:cNvSpPr/>
          <p:nvPr/>
        </p:nvSpPr>
        <p:spPr>
          <a:xfrm>
            <a:off x="3114597" y="1131590"/>
            <a:ext cx="2880301" cy="347663"/>
          </a:xfrm>
          <a:prstGeom prst="rect">
            <a:avLst/>
          </a:prstGeom>
          <a:solidFill>
            <a:srgbClr val="0070C0"/>
          </a:solidFill>
          <a:ln w="25400" cap="flat" cmpd="sng" algn="ctr">
            <a:noFill/>
            <a:prstDash val="solid"/>
          </a:ln>
          <a:effectLst/>
        </p:spPr>
        <p:txBody>
          <a:bodyPr lIns="68567" tIns="34284" rIns="68567" bIns="34284"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cs typeface="+mn-cs"/>
              </a:rPr>
              <a:t>点击添加小标题</a:t>
            </a:r>
            <a:endParaRPr kumimoji="0" lang="zh-CN" altLang="en-US" sz="1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001206775"/>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16" presetClass="entr" presetSubtype="37"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barn(outVertical)">
                                      <p:cBhvr>
                                        <p:cTn id="16" dur="500"/>
                                        <p:tgtEl>
                                          <p:spTgt spid="19"/>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8" presetClass="emph" presetSubtype="0" repeatCount="indefinite" fill="hold" grpId="1" nodeType="withEffect">
                                  <p:stCondLst>
                                    <p:cond delay="0"/>
                                  </p:stCondLst>
                                  <p:childTnLst>
                                    <p:animRot by="-86400000">
                                      <p:cBhvr>
                                        <p:cTn id="22" dur="8000" fill="hold"/>
                                        <p:tgtEl>
                                          <p:spTgt spid="13"/>
                                        </p:tgtEl>
                                        <p:attrNameLst>
                                          <p:attrName>r</p:attrName>
                                        </p:attrNameLst>
                                      </p:cBhvr>
                                    </p:animRot>
                                  </p:childTnLst>
                                </p:cTn>
                              </p:par>
                              <p:par>
                                <p:cTn id="23" presetID="53" presetClass="entr" presetSubtype="16" fill="hold" grpId="0"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8" presetClass="emph" presetSubtype="0" repeatCount="indefinite" fill="hold" grpId="1" nodeType="withEffect">
                                  <p:stCondLst>
                                    <p:cond delay="1500"/>
                                  </p:stCondLst>
                                  <p:childTnLst>
                                    <p:animRot by="64800000">
                                      <p:cBhvr>
                                        <p:cTn id="32" dur="7500" fill="hold"/>
                                        <p:tgtEl>
                                          <p:spTgt spid="11"/>
                                        </p:tgtEl>
                                        <p:attrNameLst>
                                          <p:attrName>r</p:attrName>
                                        </p:attrNameLst>
                                      </p:cBhvr>
                                    </p:animRot>
                                  </p:childTnLst>
                                </p:cTn>
                              </p:par>
                              <p:par>
                                <p:cTn id="33" presetID="53" presetClass="entr" presetSubtype="16" fill="hold" grpId="0" nodeType="withEffect">
                                  <p:stCondLst>
                                    <p:cond delay="200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par>
                                <p:cTn id="38" presetID="10" presetClass="entr" presetSubtype="0" fill="hold" grpId="0" nodeType="withEffect">
                                  <p:stCondLst>
                                    <p:cond delay="300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8" presetClass="emph" presetSubtype="0" repeatCount="indefinite" fill="hold" grpId="1" nodeType="withEffect">
                                  <p:stCondLst>
                                    <p:cond delay="3000"/>
                                  </p:stCondLst>
                                  <p:childTnLst>
                                    <p:animRot by="-108000000">
                                      <p:cBhvr>
                                        <p:cTn id="42" dur="7500" fill="hold"/>
                                        <p:tgtEl>
                                          <p:spTgt spid="12"/>
                                        </p:tgtEl>
                                        <p:attrNameLst>
                                          <p:attrName>r</p:attrName>
                                        </p:attrNameLst>
                                      </p:cBhvr>
                                    </p:animRot>
                                  </p:childTnLst>
                                </p:cTn>
                              </p:par>
                              <p:par>
                                <p:cTn id="43" presetID="53" presetClass="entr" presetSubtype="16" fill="hold" grpId="0" nodeType="withEffect">
                                  <p:stCondLst>
                                    <p:cond delay="400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fltVal val="0"/>
                                          </p:val>
                                        </p:tav>
                                        <p:tav tm="100000">
                                          <p:val>
                                            <p:strVal val="#ppt_w"/>
                                          </p:val>
                                        </p:tav>
                                      </p:tavLst>
                                    </p:anim>
                                    <p:anim calcmode="lin" valueType="num">
                                      <p:cBhvr>
                                        <p:cTn id="46" dur="500" fill="hold"/>
                                        <p:tgtEl>
                                          <p:spTgt spid="8"/>
                                        </p:tgtEl>
                                        <p:attrNameLst>
                                          <p:attrName>ppt_h</p:attrName>
                                        </p:attrNameLst>
                                      </p:cBhvr>
                                      <p:tavLst>
                                        <p:tav tm="0">
                                          <p:val>
                                            <p:fltVal val="0"/>
                                          </p:val>
                                        </p:tav>
                                        <p:tav tm="100000">
                                          <p:val>
                                            <p:strVal val="#ppt_h"/>
                                          </p:val>
                                        </p:tav>
                                      </p:tavLst>
                                    </p:anim>
                                    <p:animEffect transition="in" filter="fade">
                                      <p:cBhvr>
                                        <p:cTn id="47" dur="500"/>
                                        <p:tgtEl>
                                          <p:spTgt spid="8"/>
                                        </p:tgtEl>
                                      </p:cBhvr>
                                    </p:animEffect>
                                  </p:childTnLst>
                                </p:cTn>
                              </p:par>
                              <p:par>
                                <p:cTn id="48" presetID="10" presetClass="entr" presetSubtype="0" fill="hold" grpId="0" nodeType="withEffect">
                                  <p:stCondLst>
                                    <p:cond delay="450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8" presetClass="emph" presetSubtype="0" repeatCount="indefinite" fill="hold" grpId="1" nodeType="withEffect">
                                  <p:stCondLst>
                                    <p:cond delay="4500"/>
                                  </p:stCondLst>
                                  <p:childTnLst>
                                    <p:animRot by="86400000">
                                      <p:cBhvr>
                                        <p:cTn id="52" dur="7000" fill="hold"/>
                                        <p:tgtEl>
                                          <p:spTgt spid="14"/>
                                        </p:tgtEl>
                                        <p:attrNameLst>
                                          <p:attrName>r</p:attrName>
                                        </p:attrNameLst>
                                      </p:cBhvr>
                                    </p:animRot>
                                  </p:childTnLst>
                                </p:cTn>
                              </p:par>
                              <p:par>
                                <p:cTn id="53" presetID="53" presetClass="entr" presetSubtype="16" fill="hold" grpId="0" nodeType="withEffect">
                                  <p:stCondLst>
                                    <p:cond delay="500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par>
                                <p:cTn id="58" presetID="22" presetClass="entr" presetSubtype="8" fill="hold" grpId="0" nodeType="withEffect">
                                  <p:stCondLst>
                                    <p:cond delay="6500"/>
                                  </p:stCondLst>
                                  <p:childTnLst>
                                    <p:set>
                                      <p:cBhvr>
                                        <p:cTn id="59" dur="1" fill="hold">
                                          <p:stCondLst>
                                            <p:cond delay="0"/>
                                          </p:stCondLst>
                                        </p:cTn>
                                        <p:tgtEl>
                                          <p:spTgt spid="10"/>
                                        </p:tgtEl>
                                        <p:attrNameLst>
                                          <p:attrName>style.visibility</p:attrName>
                                        </p:attrNameLst>
                                      </p:cBhvr>
                                      <p:to>
                                        <p:strVal val="visible"/>
                                      </p:to>
                                    </p:set>
                                    <p:animEffect transition="in" filter="wipe(left)">
                                      <p:cBhvr>
                                        <p:cTn id="6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p:bldP spid="7" grpId="0"/>
      <p:bldP spid="8" grpId="0"/>
      <p:bldP spid="9" grpId="0"/>
      <p:bldP spid="10" grpId="0"/>
      <p:bldP spid="11" grpId="0" animBg="1"/>
      <p:bldP spid="11" grpId="1" animBg="1"/>
      <p:bldP spid="12" grpId="0" animBg="1"/>
      <p:bldP spid="12" grpId="1" animBg="1"/>
      <p:bldP spid="13" grpId="0" animBg="1"/>
      <p:bldP spid="13" grpId="1" animBg="1"/>
      <p:bldP spid="14" grpId="0" animBg="1"/>
      <p:bldP spid="14" grpId="1" animBg="1"/>
      <p:bldP spid="1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91508" y="44946"/>
            <a:ext cx="6024708"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管理费用和财务费用的期间性影响较大</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Shape 2012"/>
          <p:cNvSpPr/>
          <p:nvPr/>
        </p:nvSpPr>
        <p:spPr>
          <a:xfrm>
            <a:off x="5291568" y="1431335"/>
            <a:ext cx="2671029" cy="1264960"/>
          </a:xfrm>
          <a:prstGeom prst="roundRect">
            <a:avLst>
              <a:gd name="adj" fmla="val 6918"/>
            </a:avLst>
          </a:prstGeom>
          <a:noFill/>
          <a:ln w="12700">
            <a:solidFill>
              <a:srgbClr val="A6AAA9"/>
            </a:solidFill>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7" name="Shape 2013"/>
          <p:cNvSpPr/>
          <p:nvPr/>
        </p:nvSpPr>
        <p:spPr>
          <a:xfrm>
            <a:off x="5291568" y="2879192"/>
            <a:ext cx="2671029" cy="1263620"/>
          </a:xfrm>
          <a:prstGeom prst="roundRect">
            <a:avLst>
              <a:gd name="adj" fmla="val 6925"/>
            </a:avLst>
          </a:prstGeom>
          <a:noFill/>
          <a:ln w="12700">
            <a:solidFill>
              <a:srgbClr val="A6AAA9"/>
            </a:solidFill>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8" name="Shape 2014"/>
          <p:cNvSpPr/>
          <p:nvPr/>
        </p:nvSpPr>
        <p:spPr>
          <a:xfrm>
            <a:off x="1186463" y="2878522"/>
            <a:ext cx="2671029" cy="1264959"/>
          </a:xfrm>
          <a:prstGeom prst="roundRect">
            <a:avLst>
              <a:gd name="adj" fmla="val 6918"/>
            </a:avLst>
          </a:prstGeom>
          <a:noFill/>
          <a:ln w="12700">
            <a:solidFill>
              <a:srgbClr val="A6AAA9"/>
            </a:solidFill>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9" name="Shape 2015"/>
          <p:cNvSpPr/>
          <p:nvPr/>
        </p:nvSpPr>
        <p:spPr>
          <a:xfrm>
            <a:off x="1186463" y="1431335"/>
            <a:ext cx="2671029" cy="1264960"/>
          </a:xfrm>
          <a:prstGeom prst="roundRect">
            <a:avLst>
              <a:gd name="adj" fmla="val 6918"/>
            </a:avLst>
          </a:prstGeom>
          <a:noFill/>
          <a:ln w="12700">
            <a:solidFill>
              <a:srgbClr val="A6AAA9"/>
            </a:solidFill>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10" name="Shape 2016"/>
          <p:cNvSpPr/>
          <p:nvPr/>
        </p:nvSpPr>
        <p:spPr>
          <a:xfrm>
            <a:off x="3488945" y="1707066"/>
            <a:ext cx="2165927" cy="21659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0C0"/>
          </a:solidFill>
          <a:ln w="12700">
            <a:miter lim="400000"/>
          </a:ln>
        </p:spPr>
        <p:txBody>
          <a:bodyPr lIns="19050" tIns="19050" rIns="19050" bIns="1905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11" name="Shape 2021"/>
          <p:cNvSpPr/>
          <p:nvPr/>
        </p:nvSpPr>
        <p:spPr>
          <a:xfrm>
            <a:off x="1747495" y="1851670"/>
            <a:ext cx="1741450" cy="382439"/>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l">
              <a:lnSpc>
                <a:spcPct val="120000"/>
              </a:lnSpc>
              <a:spcBef>
                <a:spcPts val="2500"/>
              </a:spcBef>
              <a:defRPr sz="2000">
                <a:solidFill>
                  <a:srgbClr val="53585F"/>
                </a:solidFill>
              </a:defRPr>
            </a:lvl1pPr>
          </a:lstStyle>
          <a:p>
            <a:pPr marL="0" marR="0" lvl="0" indent="0" algn="just" defTabSz="914400" eaLnBrk="1" fontAlgn="auto" latinLnBrk="0" hangingPunct="1">
              <a:lnSpc>
                <a:spcPct val="120000"/>
              </a:lnSpc>
              <a:spcBef>
                <a:spcPts val="250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12" name="Shape 2022"/>
          <p:cNvSpPr/>
          <p:nvPr/>
        </p:nvSpPr>
        <p:spPr>
          <a:xfrm>
            <a:off x="1741649" y="1537860"/>
            <a:ext cx="1401999" cy="30121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lgn="l">
              <a:lnSpc>
                <a:spcPct val="120000"/>
              </a:lnSpc>
              <a:defRPr sz="3500">
                <a:solidFill>
                  <a:srgbClr val="53585F"/>
                </a:solidFill>
              </a:defRPr>
            </a:lvl1pPr>
          </a:lstStyle>
          <a:p>
            <a:pPr marL="0" marR="0" lvl="0" indent="0" algn="l" defTabSz="914400" eaLnBrk="1" fontAlgn="auto" latinLnBrk="0" hangingPunct="1">
              <a:lnSpc>
                <a:spcPct val="12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点击输入标题文本</a:t>
            </a:r>
          </a:p>
        </p:txBody>
      </p:sp>
      <p:sp>
        <p:nvSpPr>
          <p:cNvPr id="13" name="Shape 2023"/>
          <p:cNvSpPr/>
          <p:nvPr/>
        </p:nvSpPr>
        <p:spPr>
          <a:xfrm>
            <a:off x="1747495" y="3304099"/>
            <a:ext cx="1741450" cy="364164"/>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l">
              <a:lnSpc>
                <a:spcPct val="120000"/>
              </a:lnSpc>
              <a:spcBef>
                <a:spcPts val="2500"/>
              </a:spcBef>
              <a:defRPr sz="2000">
                <a:solidFill>
                  <a:srgbClr val="53585F"/>
                </a:solidFill>
              </a:defRPr>
            </a:lvl1pPr>
          </a:lstStyle>
          <a:p>
            <a:pPr marL="0" marR="0" lvl="0" indent="0" algn="just" defTabSz="914400" eaLnBrk="1" fontAlgn="auto" latinLnBrk="0" hangingPunct="1">
              <a:lnSpc>
                <a:spcPct val="120000"/>
              </a:lnSpc>
              <a:spcBef>
                <a:spcPts val="250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14" name="Shape 2024"/>
          <p:cNvSpPr/>
          <p:nvPr/>
        </p:nvSpPr>
        <p:spPr>
          <a:xfrm>
            <a:off x="1741649" y="3011260"/>
            <a:ext cx="1401999" cy="30121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lgn="l">
              <a:lnSpc>
                <a:spcPct val="120000"/>
              </a:lnSpc>
              <a:defRPr sz="3500">
                <a:solidFill>
                  <a:srgbClr val="53585F"/>
                </a:solidFill>
              </a:defRPr>
            </a:lvl1pPr>
          </a:lstStyle>
          <a:p>
            <a:pPr marL="0" marR="0" lvl="0" indent="0" algn="l" defTabSz="914400" eaLnBrk="1" fontAlgn="auto" latinLnBrk="0" hangingPunct="1">
              <a:lnSpc>
                <a:spcPct val="12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点击输入标题文本</a:t>
            </a:r>
          </a:p>
        </p:txBody>
      </p:sp>
      <p:sp>
        <p:nvSpPr>
          <p:cNvPr id="19" name="Shape 2025"/>
          <p:cNvSpPr/>
          <p:nvPr/>
        </p:nvSpPr>
        <p:spPr>
          <a:xfrm>
            <a:off x="5654872" y="1851670"/>
            <a:ext cx="1734500" cy="382439"/>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r">
              <a:lnSpc>
                <a:spcPct val="120000"/>
              </a:lnSpc>
              <a:spcBef>
                <a:spcPts val="4500"/>
              </a:spcBef>
              <a:defRPr sz="2000">
                <a:solidFill>
                  <a:srgbClr val="53585F"/>
                </a:solidFill>
              </a:defRPr>
            </a:lvl1pPr>
          </a:lstStyle>
          <a:p>
            <a:pPr marL="0" marR="0" lvl="0" indent="0" algn="just" defTabSz="914400" eaLnBrk="1" fontAlgn="auto" latinLnBrk="0" hangingPunct="1">
              <a:lnSpc>
                <a:spcPct val="120000"/>
              </a:lnSpc>
              <a:spcBef>
                <a:spcPts val="450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20" name="Shape 2026"/>
          <p:cNvSpPr/>
          <p:nvPr/>
        </p:nvSpPr>
        <p:spPr>
          <a:xfrm>
            <a:off x="5987765" y="1537860"/>
            <a:ext cx="1401999" cy="30121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lgn="r">
              <a:defRPr sz="3500">
                <a:solidFill>
                  <a:srgbClr val="53585F"/>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点击输入标题文本</a:t>
            </a:r>
          </a:p>
        </p:txBody>
      </p:sp>
      <p:sp>
        <p:nvSpPr>
          <p:cNvPr id="21" name="Shape 2027"/>
          <p:cNvSpPr/>
          <p:nvPr/>
        </p:nvSpPr>
        <p:spPr>
          <a:xfrm>
            <a:off x="5654873" y="3304101"/>
            <a:ext cx="1734500" cy="364163"/>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lvl1pPr algn="r">
              <a:lnSpc>
                <a:spcPct val="120000"/>
              </a:lnSpc>
              <a:spcBef>
                <a:spcPts val="4500"/>
              </a:spcBef>
              <a:defRPr sz="2000">
                <a:solidFill>
                  <a:srgbClr val="53585F"/>
                </a:solidFill>
              </a:defRPr>
            </a:lvl1pPr>
          </a:lstStyle>
          <a:p>
            <a:pPr marL="0" marR="0" lvl="0" indent="0" algn="just" defTabSz="914400" eaLnBrk="1" fontAlgn="auto" latinLnBrk="0" hangingPunct="1">
              <a:lnSpc>
                <a:spcPct val="120000"/>
              </a:lnSpc>
              <a:spcBef>
                <a:spcPts val="450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22" name="Shape 2028"/>
          <p:cNvSpPr/>
          <p:nvPr/>
        </p:nvSpPr>
        <p:spPr>
          <a:xfrm>
            <a:off x="5987765" y="3011260"/>
            <a:ext cx="1401999" cy="30121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algn="r">
              <a:defRPr sz="3500">
                <a:solidFill>
                  <a:srgbClr val="53585F"/>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点击输入标题文本</a:t>
            </a:r>
          </a:p>
        </p:txBody>
      </p:sp>
      <p:grpSp>
        <p:nvGrpSpPr>
          <p:cNvPr id="23" name="Group 2031"/>
          <p:cNvGrpSpPr/>
          <p:nvPr/>
        </p:nvGrpSpPr>
        <p:grpSpPr>
          <a:xfrm>
            <a:off x="830480" y="1705508"/>
            <a:ext cx="716614" cy="716614"/>
            <a:chOff x="0" y="0"/>
            <a:chExt cx="1910968" cy="1910968"/>
          </a:xfrm>
        </p:grpSpPr>
        <p:sp>
          <p:nvSpPr>
            <p:cNvPr id="24" name="Shape 2029"/>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12700" cap="flat">
              <a:noFill/>
              <a:miter lim="400000"/>
            </a:ln>
            <a:effectLst/>
          </p:spPr>
          <p:txBody>
            <a:bodyPr wrap="square" lIns="25400" tIns="25400" rIns="25400" bIns="254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25" name="Shape 2030"/>
            <p:cNvSpPr/>
            <p:nvPr/>
          </p:nvSpPr>
          <p:spPr>
            <a:xfrm>
              <a:off x="553362" y="560070"/>
              <a:ext cx="804244" cy="706915"/>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grpSp>
      <p:grpSp>
        <p:nvGrpSpPr>
          <p:cNvPr id="26" name="Group 2034"/>
          <p:cNvGrpSpPr/>
          <p:nvPr/>
        </p:nvGrpSpPr>
        <p:grpSpPr>
          <a:xfrm>
            <a:off x="832480" y="3154696"/>
            <a:ext cx="712613" cy="712613"/>
            <a:chOff x="0" y="0"/>
            <a:chExt cx="1900299" cy="1900299"/>
          </a:xfrm>
        </p:grpSpPr>
        <p:sp>
          <p:nvSpPr>
            <p:cNvPr id="27" name="Shape 2032"/>
            <p:cNvSpPr/>
            <p:nvPr/>
          </p:nvSpPr>
          <p:spPr>
            <a:xfrm>
              <a:off x="0" y="0"/>
              <a:ext cx="1900300" cy="1900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12700" cap="flat">
              <a:noFill/>
              <a:miter lim="400000"/>
            </a:ln>
            <a:effectLst/>
          </p:spPr>
          <p:txBody>
            <a:bodyPr wrap="square" lIns="25400" tIns="25400" rIns="25400" bIns="254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28" name="Shape 2033"/>
            <p:cNvSpPr/>
            <p:nvPr/>
          </p:nvSpPr>
          <p:spPr>
            <a:xfrm rot="10800000" flipH="1">
              <a:off x="548028" y="596692"/>
              <a:ext cx="804244" cy="706916"/>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grpSp>
      <p:sp>
        <p:nvSpPr>
          <p:cNvPr id="29" name="Shape 2035"/>
          <p:cNvSpPr/>
          <p:nvPr/>
        </p:nvSpPr>
        <p:spPr>
          <a:xfrm>
            <a:off x="7602706" y="3154695"/>
            <a:ext cx="712614" cy="7126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12700" cap="flat">
            <a:noFill/>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grpSp>
        <p:nvGrpSpPr>
          <p:cNvPr id="30" name="Group 2040"/>
          <p:cNvGrpSpPr/>
          <p:nvPr/>
        </p:nvGrpSpPr>
        <p:grpSpPr>
          <a:xfrm>
            <a:off x="7598725" y="1705508"/>
            <a:ext cx="716614" cy="716614"/>
            <a:chOff x="0" y="0"/>
            <a:chExt cx="1910968" cy="1910968"/>
          </a:xfrm>
        </p:grpSpPr>
        <p:sp>
          <p:nvSpPr>
            <p:cNvPr id="31" name="Shape 2038"/>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12700" cap="flat">
              <a:noFill/>
              <a:miter lim="400000"/>
            </a:ln>
            <a:effectLst/>
          </p:spPr>
          <p:txBody>
            <a:bodyPr wrap="square" lIns="25400" tIns="25400" rIns="25400" bIns="254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32" name="Shape 2039"/>
            <p:cNvSpPr/>
            <p:nvPr/>
          </p:nvSpPr>
          <p:spPr>
            <a:xfrm>
              <a:off x="657404" y="557107"/>
              <a:ext cx="596161" cy="749014"/>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cap="flat">
              <a:noFill/>
              <a:miter lim="400000"/>
            </a:ln>
            <a:effectLst/>
          </p:spPr>
          <p:txBody>
            <a:bodyPr wrap="square" lIns="0" tIns="0" rIns="0" bIns="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grpSp>
      <p:sp>
        <p:nvSpPr>
          <p:cNvPr id="33" name="Text Placeholder 5"/>
          <p:cNvSpPr txBox="1">
            <a:spLocks/>
          </p:cNvSpPr>
          <p:nvPr/>
        </p:nvSpPr>
        <p:spPr>
          <a:xfrm>
            <a:off x="3995936" y="2535971"/>
            <a:ext cx="1151616" cy="47528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zh-CN" altLang="en-US" sz="20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点击输入标题内容</a:t>
            </a:r>
            <a:endParaRPr kumimoji="0" lang="en-GB" altLang="zh-CN" sz="20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34" name="Shape 2036"/>
          <p:cNvSpPr/>
          <p:nvPr/>
        </p:nvSpPr>
        <p:spPr>
          <a:xfrm>
            <a:off x="7808217" y="3350150"/>
            <a:ext cx="301592" cy="321704"/>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0" tIns="0" rIns="0" bIns="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185369402"/>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fltVal val="0"/>
                                          </p:val>
                                        </p:tav>
                                        <p:tav tm="100000">
                                          <p:val>
                                            <p:strVal val="#ppt_w"/>
                                          </p:val>
                                        </p:tav>
                                      </p:tavLst>
                                    </p:anim>
                                    <p:anim calcmode="lin" valueType="num">
                                      <p:cBhvr>
                                        <p:cTn id="46" dur="500" fill="hold"/>
                                        <p:tgtEl>
                                          <p:spTgt spid="8"/>
                                        </p:tgtEl>
                                        <p:attrNameLst>
                                          <p:attrName>ppt_h</p:attrName>
                                        </p:attrNameLst>
                                      </p:cBhvr>
                                      <p:tavLst>
                                        <p:tav tm="0">
                                          <p:val>
                                            <p:fltVal val="0"/>
                                          </p:val>
                                        </p:tav>
                                        <p:tav tm="100000">
                                          <p:val>
                                            <p:strVal val="#ppt_h"/>
                                          </p:val>
                                        </p:tav>
                                      </p:tavLst>
                                    </p:anim>
                                    <p:animEffect transition="in" filter="fade">
                                      <p:cBhvr>
                                        <p:cTn id="47" dur="500"/>
                                        <p:tgtEl>
                                          <p:spTgt spid="8"/>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ppt_w</p:attrName>
                                        </p:attrNameLst>
                                      </p:cBhvr>
                                      <p:tavLst>
                                        <p:tav tm="0">
                                          <p:val>
                                            <p:fltVal val="0"/>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animEffect transition="in" filter="fade">
                                      <p:cBhvr>
                                        <p:cTn id="53" dur="500"/>
                                        <p:tgtEl>
                                          <p:spTgt spid="26"/>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childTnLst>
                          </p:cTn>
                        </p:par>
                        <p:par>
                          <p:cTn id="61" fill="hold">
                            <p:stCondLst>
                              <p:cond delay="5500"/>
                            </p:stCondLst>
                            <p:childTnLst>
                              <p:par>
                                <p:cTn id="62" presetID="53" presetClass="entr" presetSubtype="16" fill="hold" grpId="0" nodeType="after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p:cTn id="64" dur="500" fill="hold"/>
                                        <p:tgtEl>
                                          <p:spTgt spid="6"/>
                                        </p:tgtEl>
                                        <p:attrNameLst>
                                          <p:attrName>ppt_w</p:attrName>
                                        </p:attrNameLst>
                                      </p:cBhvr>
                                      <p:tavLst>
                                        <p:tav tm="0">
                                          <p:val>
                                            <p:fltVal val="0"/>
                                          </p:val>
                                        </p:tav>
                                        <p:tav tm="100000">
                                          <p:val>
                                            <p:strVal val="#ppt_w"/>
                                          </p:val>
                                        </p:tav>
                                      </p:tavLst>
                                    </p:anim>
                                    <p:anim calcmode="lin" valueType="num">
                                      <p:cBhvr>
                                        <p:cTn id="65" dur="500" fill="hold"/>
                                        <p:tgtEl>
                                          <p:spTgt spid="6"/>
                                        </p:tgtEl>
                                        <p:attrNameLst>
                                          <p:attrName>ppt_h</p:attrName>
                                        </p:attrNameLst>
                                      </p:cBhvr>
                                      <p:tavLst>
                                        <p:tav tm="0">
                                          <p:val>
                                            <p:fltVal val="0"/>
                                          </p:val>
                                        </p:tav>
                                        <p:tav tm="100000">
                                          <p:val>
                                            <p:strVal val="#ppt_h"/>
                                          </p:val>
                                        </p:tav>
                                      </p:tavLst>
                                    </p:anim>
                                    <p:animEffect transition="in" filter="fade">
                                      <p:cBhvr>
                                        <p:cTn id="66" dur="500"/>
                                        <p:tgtEl>
                                          <p:spTgt spid="6"/>
                                        </p:tgtEl>
                                      </p:cBhvr>
                                    </p:animEffect>
                                  </p:childTnLst>
                                </p:cTn>
                              </p:par>
                            </p:childTnLst>
                          </p:cTn>
                        </p:par>
                        <p:par>
                          <p:cTn id="67" fill="hold">
                            <p:stCondLst>
                              <p:cond delay="6000"/>
                            </p:stCondLst>
                            <p:childTnLst>
                              <p:par>
                                <p:cTn id="68" presetID="53" presetClass="entr" presetSubtype="16" fill="hold" nodeType="after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p:cTn id="70" dur="500" fill="hold"/>
                                        <p:tgtEl>
                                          <p:spTgt spid="30"/>
                                        </p:tgtEl>
                                        <p:attrNameLst>
                                          <p:attrName>ppt_w</p:attrName>
                                        </p:attrNameLst>
                                      </p:cBhvr>
                                      <p:tavLst>
                                        <p:tav tm="0">
                                          <p:val>
                                            <p:fltVal val="0"/>
                                          </p:val>
                                        </p:tav>
                                        <p:tav tm="100000">
                                          <p:val>
                                            <p:strVal val="#ppt_w"/>
                                          </p:val>
                                        </p:tav>
                                      </p:tavLst>
                                    </p:anim>
                                    <p:anim calcmode="lin" valueType="num">
                                      <p:cBhvr>
                                        <p:cTn id="71" dur="500" fill="hold"/>
                                        <p:tgtEl>
                                          <p:spTgt spid="30"/>
                                        </p:tgtEl>
                                        <p:attrNameLst>
                                          <p:attrName>ppt_h</p:attrName>
                                        </p:attrNameLst>
                                      </p:cBhvr>
                                      <p:tavLst>
                                        <p:tav tm="0">
                                          <p:val>
                                            <p:fltVal val="0"/>
                                          </p:val>
                                        </p:tav>
                                        <p:tav tm="100000">
                                          <p:val>
                                            <p:strVal val="#ppt_h"/>
                                          </p:val>
                                        </p:tav>
                                      </p:tavLst>
                                    </p:anim>
                                    <p:animEffect transition="in" filter="fade">
                                      <p:cBhvr>
                                        <p:cTn id="72" dur="500"/>
                                        <p:tgtEl>
                                          <p:spTgt spid="30"/>
                                        </p:tgtEl>
                                      </p:cBhvr>
                                    </p:animEffect>
                                  </p:childTnLst>
                                </p:cTn>
                              </p:par>
                            </p:childTnLst>
                          </p:cTn>
                        </p:par>
                        <p:par>
                          <p:cTn id="73" fill="hold">
                            <p:stCondLst>
                              <p:cond delay="6500"/>
                            </p:stCondLst>
                            <p:childTnLst>
                              <p:par>
                                <p:cTn id="74" presetID="10" presetClass="entr" presetSubtype="0" fill="hold" grpId="0" nodeType="after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fade">
                                      <p:cBhvr>
                                        <p:cTn id="76" dur="500"/>
                                        <p:tgtEl>
                                          <p:spTgt spid="20"/>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500"/>
                                        <p:tgtEl>
                                          <p:spTgt spid="19"/>
                                        </p:tgtEl>
                                      </p:cBhvr>
                                    </p:animEffect>
                                  </p:childTnLst>
                                </p:cTn>
                              </p:par>
                            </p:childTnLst>
                          </p:cTn>
                        </p:par>
                        <p:par>
                          <p:cTn id="80" fill="hold">
                            <p:stCondLst>
                              <p:cond delay="7000"/>
                            </p:stCondLst>
                            <p:childTnLst>
                              <p:par>
                                <p:cTn id="81" presetID="53" presetClass="entr" presetSubtype="16" fill="hold" grpId="0" nodeType="afterEffect">
                                  <p:stCondLst>
                                    <p:cond delay="0"/>
                                  </p:stCondLst>
                                  <p:childTnLst>
                                    <p:set>
                                      <p:cBhvr>
                                        <p:cTn id="82" dur="1" fill="hold">
                                          <p:stCondLst>
                                            <p:cond delay="0"/>
                                          </p:stCondLst>
                                        </p:cTn>
                                        <p:tgtEl>
                                          <p:spTgt spid="7"/>
                                        </p:tgtEl>
                                        <p:attrNameLst>
                                          <p:attrName>style.visibility</p:attrName>
                                        </p:attrNameLst>
                                      </p:cBhvr>
                                      <p:to>
                                        <p:strVal val="visible"/>
                                      </p:to>
                                    </p:set>
                                    <p:anim calcmode="lin" valueType="num">
                                      <p:cBhvr>
                                        <p:cTn id="83" dur="500" fill="hold"/>
                                        <p:tgtEl>
                                          <p:spTgt spid="7"/>
                                        </p:tgtEl>
                                        <p:attrNameLst>
                                          <p:attrName>ppt_w</p:attrName>
                                        </p:attrNameLst>
                                      </p:cBhvr>
                                      <p:tavLst>
                                        <p:tav tm="0">
                                          <p:val>
                                            <p:fltVal val="0"/>
                                          </p:val>
                                        </p:tav>
                                        <p:tav tm="100000">
                                          <p:val>
                                            <p:strVal val="#ppt_w"/>
                                          </p:val>
                                        </p:tav>
                                      </p:tavLst>
                                    </p:anim>
                                    <p:anim calcmode="lin" valueType="num">
                                      <p:cBhvr>
                                        <p:cTn id="84" dur="500" fill="hold"/>
                                        <p:tgtEl>
                                          <p:spTgt spid="7"/>
                                        </p:tgtEl>
                                        <p:attrNameLst>
                                          <p:attrName>ppt_h</p:attrName>
                                        </p:attrNameLst>
                                      </p:cBhvr>
                                      <p:tavLst>
                                        <p:tav tm="0">
                                          <p:val>
                                            <p:fltVal val="0"/>
                                          </p:val>
                                        </p:tav>
                                        <p:tav tm="100000">
                                          <p:val>
                                            <p:strVal val="#ppt_h"/>
                                          </p:val>
                                        </p:tav>
                                      </p:tavLst>
                                    </p:anim>
                                    <p:animEffect transition="in" filter="fade">
                                      <p:cBhvr>
                                        <p:cTn id="85" dur="500"/>
                                        <p:tgtEl>
                                          <p:spTgt spid="7"/>
                                        </p:tgtEl>
                                      </p:cBhvr>
                                    </p:animEffect>
                                  </p:childTnLst>
                                </p:cTn>
                              </p:par>
                            </p:childTnLst>
                          </p:cTn>
                        </p:par>
                        <p:par>
                          <p:cTn id="86" fill="hold">
                            <p:stCondLst>
                              <p:cond delay="7500"/>
                            </p:stCondLst>
                            <p:childTnLst>
                              <p:par>
                                <p:cTn id="87" presetID="53" presetClass="entr" presetSubtype="16" fill="hold" grpId="0" nodeType="afterEffect">
                                  <p:stCondLst>
                                    <p:cond delay="0"/>
                                  </p:stCondLst>
                                  <p:childTnLst>
                                    <p:set>
                                      <p:cBhvr>
                                        <p:cTn id="88" dur="1" fill="hold">
                                          <p:stCondLst>
                                            <p:cond delay="0"/>
                                          </p:stCondLst>
                                        </p:cTn>
                                        <p:tgtEl>
                                          <p:spTgt spid="29"/>
                                        </p:tgtEl>
                                        <p:attrNameLst>
                                          <p:attrName>style.visibility</p:attrName>
                                        </p:attrNameLst>
                                      </p:cBhvr>
                                      <p:to>
                                        <p:strVal val="visible"/>
                                      </p:to>
                                    </p:set>
                                    <p:anim calcmode="lin" valueType="num">
                                      <p:cBhvr>
                                        <p:cTn id="89" dur="500" fill="hold"/>
                                        <p:tgtEl>
                                          <p:spTgt spid="29"/>
                                        </p:tgtEl>
                                        <p:attrNameLst>
                                          <p:attrName>ppt_w</p:attrName>
                                        </p:attrNameLst>
                                      </p:cBhvr>
                                      <p:tavLst>
                                        <p:tav tm="0">
                                          <p:val>
                                            <p:fltVal val="0"/>
                                          </p:val>
                                        </p:tav>
                                        <p:tav tm="100000">
                                          <p:val>
                                            <p:strVal val="#ppt_w"/>
                                          </p:val>
                                        </p:tav>
                                      </p:tavLst>
                                    </p:anim>
                                    <p:anim calcmode="lin" valueType="num">
                                      <p:cBhvr>
                                        <p:cTn id="90" dur="500" fill="hold"/>
                                        <p:tgtEl>
                                          <p:spTgt spid="29"/>
                                        </p:tgtEl>
                                        <p:attrNameLst>
                                          <p:attrName>ppt_h</p:attrName>
                                        </p:attrNameLst>
                                      </p:cBhvr>
                                      <p:tavLst>
                                        <p:tav tm="0">
                                          <p:val>
                                            <p:fltVal val="0"/>
                                          </p:val>
                                        </p:tav>
                                        <p:tav tm="100000">
                                          <p:val>
                                            <p:strVal val="#ppt_h"/>
                                          </p:val>
                                        </p:tav>
                                      </p:tavLst>
                                    </p:anim>
                                    <p:animEffect transition="in" filter="fade">
                                      <p:cBhvr>
                                        <p:cTn id="91" dur="500"/>
                                        <p:tgtEl>
                                          <p:spTgt spid="29"/>
                                        </p:tgtEl>
                                      </p:cBhvr>
                                    </p:animEffect>
                                  </p:childTnLst>
                                </p:cTn>
                              </p:par>
                            </p:childTnLst>
                          </p:cTn>
                        </p:par>
                        <p:par>
                          <p:cTn id="92" fill="hold">
                            <p:stCondLst>
                              <p:cond delay="8000"/>
                            </p:stCondLst>
                            <p:childTnLst>
                              <p:par>
                                <p:cTn id="93" presetID="10" presetClass="entr" presetSubtype="0"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fade">
                                      <p:cBhvr>
                                        <p:cTn id="95" dur="500"/>
                                        <p:tgtEl>
                                          <p:spTgt spid="34"/>
                                        </p:tgtEl>
                                      </p:cBhvr>
                                    </p:animEffect>
                                  </p:childTnLst>
                                </p:cTn>
                              </p:par>
                            </p:childTnLst>
                          </p:cTn>
                        </p:par>
                        <p:par>
                          <p:cTn id="96" fill="hold">
                            <p:stCondLst>
                              <p:cond delay="8500"/>
                            </p:stCondLst>
                            <p:childTnLst>
                              <p:par>
                                <p:cTn id="97" presetID="10" presetClass="entr" presetSubtype="0" fill="hold" grpId="0" nodeType="after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fade">
                                      <p:cBhvr>
                                        <p:cTn id="99" dur="500"/>
                                        <p:tgtEl>
                                          <p:spTgt spid="22"/>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21"/>
                                        </p:tgtEl>
                                        <p:attrNameLst>
                                          <p:attrName>style.visibility</p:attrName>
                                        </p:attrNameLst>
                                      </p:cBhvr>
                                      <p:to>
                                        <p:strVal val="visible"/>
                                      </p:to>
                                    </p:set>
                                    <p:animEffect transition="in" filter="fade">
                                      <p:cBhvr>
                                        <p:cTn id="10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animBg="1"/>
      <p:bldP spid="9" grpId="0" animBg="1"/>
      <p:bldP spid="10" grpId="0" animBg="1"/>
      <p:bldP spid="11" grpId="0" animBg="1"/>
      <p:bldP spid="12" grpId="0" animBg="1"/>
      <p:bldP spid="13" grpId="0" animBg="1"/>
      <p:bldP spid="14" grpId="0" animBg="1"/>
      <p:bldP spid="19" grpId="0" animBg="1"/>
      <p:bldP spid="20" grpId="0" animBg="1"/>
      <p:bldP spid="21" grpId="0" animBg="1"/>
      <p:bldP spid="22" grpId="0" animBg="1"/>
      <p:bldP spid="29" grpId="0" animBg="1"/>
      <p:bldP spid="33" grpId="0"/>
      <p:bldP spid="3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91508" y="44946"/>
            <a:ext cx="6024708" cy="438572"/>
          </a:xfrm>
          <a:prstGeom prst="rect">
            <a:avLst/>
          </a:prstGeom>
        </p:spPr>
        <p:txBody>
          <a:bodyPr wrap="none" lIns="68571" tIns="34285" rIns="68571" bIns="34285">
            <a:spAutoFit/>
          </a:bodyPr>
          <a:lstStyle/>
          <a:p>
            <a:pPr algn="r"/>
            <a:r>
              <a:rPr lang="zh-CN" altLang="en-US" sz="2400" b="1" spc="300" dirty="0" smtClean="0">
                <a:solidFill>
                  <a:schemeClr val="bg1"/>
                </a:solidFill>
                <a:effectLst>
                  <a:outerShdw blurRad="50800" dist="38100" dir="2700000" algn="tl" rotWithShape="0">
                    <a:prstClr val="black">
                      <a:alpha val="40000"/>
                    </a:prstClr>
                  </a:outerShdw>
                </a:effectLst>
                <a:latin typeface="微软雅黑" pitchFamily="34" charset="-122"/>
                <a:ea typeface="微软雅黑" pitchFamily="34" charset="-122"/>
              </a:rPr>
              <a:t>管理费用和财务费用的期间性影响较大</a:t>
            </a: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Shape 3883"/>
          <p:cNvSpPr/>
          <p:nvPr/>
        </p:nvSpPr>
        <p:spPr>
          <a:xfrm>
            <a:off x="1066251" y="1131590"/>
            <a:ext cx="7003405" cy="451901"/>
          </a:xfrm>
          <a:prstGeom prst="roundRect">
            <a:avLst>
              <a:gd name="adj" fmla="val 50000"/>
            </a:avLst>
          </a:prstGeom>
          <a:solidFill>
            <a:srgbClr val="0070C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7" name="Shape 3885"/>
          <p:cNvSpPr/>
          <p:nvPr/>
        </p:nvSpPr>
        <p:spPr>
          <a:xfrm>
            <a:off x="1784796" y="1706122"/>
            <a:ext cx="5583935" cy="5539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marL="0" marR="0" lvl="0" indent="0" algn="just" defTabSz="914400" eaLnBrk="1" fontAlgn="auto" latinLnBrk="0" hangingPunct="1">
              <a:lnSpc>
                <a:spcPct val="120000"/>
              </a:lnSpc>
              <a:spcBef>
                <a:spcPts val="450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r>
              <a:rPr kumimoji="0" lang="zh-CN" altLang="en-US" sz="10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。点击</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输入本栏的具体文字，简明扼要的说明分项内容，此为概念图解，请根据您的具体内容酌情修改</a:t>
            </a:r>
            <a:r>
              <a:rPr kumimoji="0" lang="zh-CN" altLang="en-US" sz="10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8" name="Shape 3886"/>
          <p:cNvSpPr/>
          <p:nvPr/>
        </p:nvSpPr>
        <p:spPr>
          <a:xfrm>
            <a:off x="1066251" y="2362430"/>
            <a:ext cx="7003405" cy="451901"/>
          </a:xfrm>
          <a:prstGeom prst="roundRect">
            <a:avLst>
              <a:gd name="adj" fmla="val 50000"/>
            </a:avLst>
          </a:prstGeom>
          <a:solidFill>
            <a:srgbClr val="00B0F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9" name="Shape 3888"/>
          <p:cNvSpPr/>
          <p:nvPr/>
        </p:nvSpPr>
        <p:spPr>
          <a:xfrm>
            <a:off x="1784796" y="2936961"/>
            <a:ext cx="5583935" cy="5539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marL="0" marR="0" lvl="0" indent="0" algn="just" defTabSz="914400" eaLnBrk="1" fontAlgn="auto" latinLnBrk="0" hangingPunct="1">
              <a:lnSpc>
                <a:spcPct val="120000"/>
              </a:lnSpc>
              <a:spcBef>
                <a:spcPts val="450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r>
              <a:rPr kumimoji="0" lang="zh-CN" altLang="en-US" sz="10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。点击</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10" name="Shape 3889"/>
          <p:cNvSpPr/>
          <p:nvPr/>
        </p:nvSpPr>
        <p:spPr>
          <a:xfrm>
            <a:off x="1066251" y="3560829"/>
            <a:ext cx="7003405" cy="451901"/>
          </a:xfrm>
          <a:prstGeom prst="roundRect">
            <a:avLst>
              <a:gd name="adj" fmla="val 50000"/>
            </a:avLst>
          </a:prstGeom>
          <a:solidFill>
            <a:srgbClr val="0070C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300" b="0" i="0" u="none" strike="noStrike" kern="0" cap="none" spc="0" normalizeH="0" baseline="0" noProof="0">
              <a:ln>
                <a:noFill/>
              </a:ln>
              <a:solidFill>
                <a:sysClr val="windowText" lastClr="000000"/>
              </a:solidFill>
              <a:effectLst/>
              <a:uLnTx/>
              <a:uFillTx/>
            </a:endParaRPr>
          </a:p>
        </p:txBody>
      </p:sp>
      <p:sp>
        <p:nvSpPr>
          <p:cNvPr id="11" name="Shape 3891"/>
          <p:cNvSpPr/>
          <p:nvPr/>
        </p:nvSpPr>
        <p:spPr>
          <a:xfrm>
            <a:off x="1784796" y="4135361"/>
            <a:ext cx="5583935" cy="55399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marL="0" marR="0" lvl="0" indent="0" algn="just" defTabSz="914400" eaLnBrk="1" fontAlgn="auto" latinLnBrk="0" hangingPunct="1">
              <a:lnSpc>
                <a:spcPct val="120000"/>
              </a:lnSpc>
              <a:spcBef>
                <a:spcPts val="450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r>
              <a:rPr kumimoji="0" lang="zh-CN" altLang="en-US" sz="1000" b="0" i="0" u="none" strike="noStrike" kern="0" cap="none" spc="0" normalizeH="0" baseline="0" noProof="0" dirty="0" smtClean="0">
                <a:ln>
                  <a:noFill/>
                </a:ln>
                <a:solidFill>
                  <a:sysClr val="windowText" lastClr="000000">
                    <a:lumMod val="75000"/>
                    <a:lumOff val="25000"/>
                  </a:sysClr>
                </a:solidFill>
                <a:effectLst/>
                <a:uLnTx/>
                <a:uFillTx/>
                <a:latin typeface="微软雅黑" pitchFamily="34" charset="-122"/>
                <a:ea typeface="微软雅黑" pitchFamily="34" charset="-122"/>
              </a:rPr>
              <a:t>。点击</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p:txBody>
      </p:sp>
      <p:sp>
        <p:nvSpPr>
          <p:cNvPr id="12" name="Text Placeholder 5"/>
          <p:cNvSpPr txBox="1">
            <a:spLocks/>
          </p:cNvSpPr>
          <p:nvPr/>
        </p:nvSpPr>
        <p:spPr>
          <a:xfrm>
            <a:off x="3063648" y="1204261"/>
            <a:ext cx="3026229" cy="306559"/>
          </a:xfrm>
          <a:prstGeom prst="rect">
            <a:avLst/>
          </a:prstGeom>
        </p:spPr>
        <p:txBody>
          <a:bodyPr anchor="ctr">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1400" dirty="0" smtClean="0">
                <a:solidFill>
                  <a:srgbClr val="FCFCFC"/>
                </a:solidFill>
                <a:latin typeface="微软雅黑" panose="020B0503020204020204" pitchFamily="34" charset="-122"/>
                <a:ea typeface="微软雅黑" panose="020B0503020204020204" pitchFamily="34" charset="-122"/>
              </a:rPr>
              <a:t>Q1       </a:t>
            </a:r>
            <a:r>
              <a:rPr lang="zh-CN" altLang="en-US" sz="1400" dirty="0" smtClean="0">
                <a:solidFill>
                  <a:srgbClr val="FCFCFC"/>
                </a:solidFill>
                <a:latin typeface="微软雅黑" panose="020B0503020204020204" pitchFamily="34" charset="-122"/>
                <a:ea typeface="微软雅黑" panose="020B0503020204020204" pitchFamily="34" charset="-122"/>
              </a:rPr>
              <a:t>点击输入您的问题标题文本内容</a:t>
            </a:r>
            <a:r>
              <a:rPr lang="en-US" sz="1400" dirty="0" smtClean="0">
                <a:solidFill>
                  <a:srgbClr val="FCFCFC"/>
                </a:solidFill>
                <a:latin typeface="微软雅黑" panose="020B0503020204020204" pitchFamily="34" charset="-122"/>
                <a:ea typeface="微软雅黑" panose="020B0503020204020204" pitchFamily="34" charset="-122"/>
              </a:rPr>
              <a:t> ?</a:t>
            </a:r>
            <a:endParaRPr lang="en-US" sz="1400" dirty="0">
              <a:solidFill>
                <a:srgbClr val="FCFCFC"/>
              </a:solidFill>
              <a:latin typeface="微软雅黑" panose="020B0503020204020204" pitchFamily="34" charset="-122"/>
              <a:ea typeface="微软雅黑" panose="020B0503020204020204" pitchFamily="34" charset="-122"/>
            </a:endParaRPr>
          </a:p>
        </p:txBody>
      </p:sp>
      <p:sp>
        <p:nvSpPr>
          <p:cNvPr id="13" name="Text Placeholder 5"/>
          <p:cNvSpPr txBox="1">
            <a:spLocks/>
          </p:cNvSpPr>
          <p:nvPr/>
        </p:nvSpPr>
        <p:spPr>
          <a:xfrm>
            <a:off x="3063648" y="3633500"/>
            <a:ext cx="3026229" cy="306559"/>
          </a:xfrm>
          <a:prstGeom prst="rect">
            <a:avLst/>
          </a:prstGeom>
        </p:spPr>
        <p:txBody>
          <a:bodyPr vert="horz" lIns="0" tIns="0" rIns="0" bIns="0" rtlCol="0" anchor="ctr">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1400" dirty="0" smtClean="0">
                <a:solidFill>
                  <a:srgbClr val="FCFCFC"/>
                </a:solidFill>
                <a:latin typeface="微软雅黑" panose="020B0503020204020204" pitchFamily="34" charset="-122"/>
                <a:ea typeface="微软雅黑" panose="020B0503020204020204" pitchFamily="34" charset="-122"/>
              </a:rPr>
              <a:t>Q3       </a:t>
            </a:r>
            <a:r>
              <a:rPr lang="zh-CN" altLang="en-US" sz="1400" dirty="0" smtClean="0">
                <a:solidFill>
                  <a:srgbClr val="FCFCFC"/>
                </a:solidFill>
                <a:latin typeface="微软雅黑" panose="020B0503020204020204" pitchFamily="34" charset="-122"/>
                <a:ea typeface="微软雅黑" panose="020B0503020204020204" pitchFamily="34" charset="-122"/>
              </a:rPr>
              <a:t>点击</a:t>
            </a:r>
            <a:r>
              <a:rPr lang="zh-CN" altLang="en-US" sz="1400" dirty="0">
                <a:solidFill>
                  <a:srgbClr val="FCFCFC"/>
                </a:solidFill>
                <a:latin typeface="微软雅黑" panose="020B0503020204020204" pitchFamily="34" charset="-122"/>
                <a:ea typeface="微软雅黑" panose="020B0503020204020204" pitchFamily="34" charset="-122"/>
              </a:rPr>
              <a:t>输入您的问题标题文本内容</a:t>
            </a:r>
            <a:r>
              <a:rPr lang="en-US" altLang="zh-CN" sz="1400" dirty="0">
                <a:solidFill>
                  <a:srgbClr val="FCFCFC"/>
                </a:solidFill>
                <a:latin typeface="微软雅黑" panose="020B0503020204020204" pitchFamily="34" charset="-122"/>
                <a:ea typeface="微软雅黑" panose="020B0503020204020204" pitchFamily="34" charset="-122"/>
              </a:rPr>
              <a:t> ?</a:t>
            </a:r>
          </a:p>
        </p:txBody>
      </p:sp>
      <p:sp>
        <p:nvSpPr>
          <p:cNvPr id="14" name="Text Placeholder 5"/>
          <p:cNvSpPr txBox="1">
            <a:spLocks/>
          </p:cNvSpPr>
          <p:nvPr/>
        </p:nvSpPr>
        <p:spPr>
          <a:xfrm>
            <a:off x="3063648" y="2435101"/>
            <a:ext cx="3026229" cy="306559"/>
          </a:xfrm>
          <a:prstGeom prst="rect">
            <a:avLst/>
          </a:prstGeom>
        </p:spPr>
        <p:txBody>
          <a:bodyPr vert="horz" lIns="0" tIns="0" rIns="0" bIns="0" rtlCol="0" anchor="ctr">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1400" dirty="0" smtClean="0">
                <a:solidFill>
                  <a:srgbClr val="FCFCFC"/>
                </a:solidFill>
                <a:latin typeface="微软雅黑" panose="020B0503020204020204" pitchFamily="34" charset="-122"/>
                <a:ea typeface="微软雅黑" panose="020B0503020204020204" pitchFamily="34" charset="-122"/>
              </a:rPr>
              <a:t>Q2       </a:t>
            </a:r>
            <a:r>
              <a:rPr lang="zh-CN" altLang="en-US" sz="1400" dirty="0" smtClean="0">
                <a:solidFill>
                  <a:srgbClr val="FCFCFC"/>
                </a:solidFill>
                <a:latin typeface="微软雅黑" panose="020B0503020204020204" pitchFamily="34" charset="-122"/>
                <a:ea typeface="微软雅黑" panose="020B0503020204020204" pitchFamily="34" charset="-122"/>
              </a:rPr>
              <a:t>点击</a:t>
            </a:r>
            <a:r>
              <a:rPr lang="zh-CN" altLang="en-US" sz="1400" dirty="0">
                <a:solidFill>
                  <a:srgbClr val="FCFCFC"/>
                </a:solidFill>
                <a:latin typeface="微软雅黑" panose="020B0503020204020204" pitchFamily="34" charset="-122"/>
                <a:ea typeface="微软雅黑" panose="020B0503020204020204" pitchFamily="34" charset="-122"/>
              </a:rPr>
              <a:t>输入您的问题标题文本内容</a:t>
            </a:r>
            <a:r>
              <a:rPr lang="en-US" altLang="zh-CN" sz="1400" dirty="0">
                <a:solidFill>
                  <a:srgbClr val="FCFCFC"/>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002319506"/>
      </p:ext>
    </p:extLst>
  </p:cSld>
  <p:clrMapOvr>
    <a:masterClrMapping/>
  </p:clrMapOvr>
  <mc:AlternateContent xmlns:mc="http://schemas.openxmlformats.org/markup-compatibility/2006" xmlns:p14="http://schemas.microsoft.com/office/powerpoint/2010/main">
    <mc:Choice Requires="p14">
      <p:transition spd="slow" p14:dur="1500" advClick="0" advTm="0">
        <p:cover/>
      </p:transition>
    </mc:Choice>
    <mc:Fallback xmlns="">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16" presetClass="entr" presetSubtype="37"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outVertical)">
                                      <p:cBhvr>
                                        <p:cTn id="16" dur="500"/>
                                        <p:tgtEl>
                                          <p:spTgt spid="6"/>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12">
                                            <p:txEl>
                                              <p:pRg st="0" end="0"/>
                                            </p:txEl>
                                          </p:spTgt>
                                        </p:tgtEl>
                                        <p:attrNameLst>
                                          <p:attrName>style.visibility</p:attrName>
                                        </p:attrNameLst>
                                      </p:cBhvr>
                                      <p:to>
                                        <p:strVal val="visible"/>
                                      </p:to>
                                    </p:set>
                                    <p:animEffect transition="in" filter="fade">
                                      <p:cBhvr>
                                        <p:cTn id="20" dur="500"/>
                                        <p:tgtEl>
                                          <p:spTgt spid="12">
                                            <p:txEl>
                                              <p:pRg st="0" end="0"/>
                                            </p:txEl>
                                          </p:spTgt>
                                        </p:tgtEl>
                                      </p:cBhvr>
                                    </p:animEffect>
                                  </p:childTnLst>
                                </p:cTn>
                              </p:par>
                            </p:childTnLst>
                          </p:cTn>
                        </p:par>
                        <p:par>
                          <p:cTn id="21" fill="hold">
                            <p:stCondLst>
                              <p:cond delay="2500"/>
                            </p:stCondLst>
                            <p:childTnLst>
                              <p:par>
                                <p:cTn id="22" presetID="22" presetClass="entr" presetSubtype="1"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500"/>
                                        <p:tgtEl>
                                          <p:spTgt spid="7"/>
                                        </p:tgtEl>
                                      </p:cBhvr>
                                    </p:animEffect>
                                  </p:childTnLst>
                                </p:cTn>
                              </p:par>
                            </p:childTnLst>
                          </p:cTn>
                        </p:par>
                        <p:par>
                          <p:cTn id="25" fill="hold">
                            <p:stCondLst>
                              <p:cond delay="3000"/>
                            </p:stCondLst>
                            <p:childTnLst>
                              <p:par>
                                <p:cTn id="26" presetID="16" presetClass="entr" presetSubtype="37"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arn(outVertical)">
                                      <p:cBhvr>
                                        <p:cTn id="28" dur="500"/>
                                        <p:tgtEl>
                                          <p:spTgt spid="8"/>
                                        </p:tgtEl>
                                      </p:cBhvr>
                                    </p:animEffect>
                                  </p:childTnLst>
                                </p:cTn>
                              </p:par>
                            </p:childTnLst>
                          </p:cTn>
                        </p:par>
                        <p:par>
                          <p:cTn id="29" fill="hold">
                            <p:stCondLst>
                              <p:cond delay="3500"/>
                            </p:stCondLst>
                            <p:childTnLst>
                              <p:par>
                                <p:cTn id="30" presetID="10"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up)">
                                      <p:cBhvr>
                                        <p:cTn id="36" dur="500"/>
                                        <p:tgtEl>
                                          <p:spTgt spid="9"/>
                                        </p:tgtEl>
                                      </p:cBhvr>
                                    </p:animEffect>
                                  </p:childTnLst>
                                </p:cTn>
                              </p:par>
                            </p:childTnLst>
                          </p:cTn>
                        </p:par>
                        <p:par>
                          <p:cTn id="37" fill="hold">
                            <p:stCondLst>
                              <p:cond delay="4500"/>
                            </p:stCondLst>
                            <p:childTnLst>
                              <p:par>
                                <p:cTn id="38" presetID="16" presetClass="entr" presetSubtype="37"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arn(outVertical)">
                                      <p:cBhvr>
                                        <p:cTn id="40" dur="500"/>
                                        <p:tgtEl>
                                          <p:spTgt spid="10"/>
                                        </p:tgtEl>
                                      </p:cBhvr>
                                    </p:animEffect>
                                  </p:childTnLst>
                                </p:cTn>
                              </p:par>
                            </p:childTnLst>
                          </p:cTn>
                        </p:par>
                        <p:par>
                          <p:cTn id="41" fill="hold">
                            <p:stCondLst>
                              <p:cond delay="5000"/>
                            </p:stCondLst>
                            <p:childTnLst>
                              <p:par>
                                <p:cTn id="42" presetID="10"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up)">
                                      <p:cBhvr>
                                        <p:cTn id="4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p:bldP spid="8" grpId="0" animBg="1"/>
      <p:bldP spid="9" grpId="0"/>
      <p:bldP spid="10" grpId="0" animBg="1"/>
      <p:bldP spid="11" grpId="0"/>
      <p:bldP spid="12" grpId="0" build="p"/>
      <p:bldP spid="13" grpId="0"/>
      <p:bldP spid="1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矩形 4"/>
          <p:cNvSpPr/>
          <p:nvPr/>
        </p:nvSpPr>
        <p:spPr>
          <a:xfrm>
            <a:off x="0" y="3507854"/>
            <a:ext cx="9144000" cy="72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prstClr val="white"/>
                </a:solidFill>
              </a:rPr>
              <a:t> </a:t>
            </a:r>
            <a:endParaRPr lang="zh-CN" altLang="en-US" dirty="0">
              <a:solidFill>
                <a:prstClr val="white"/>
              </a:solidFill>
            </a:endParaRPr>
          </a:p>
        </p:txBody>
      </p:sp>
      <p:grpSp>
        <p:nvGrpSpPr>
          <p:cNvPr id="40" name="组合 39"/>
          <p:cNvGrpSpPr/>
          <p:nvPr/>
        </p:nvGrpSpPr>
        <p:grpSpPr>
          <a:xfrm>
            <a:off x="6228184" y="2116606"/>
            <a:ext cx="2671042" cy="2926511"/>
            <a:chOff x="6228184" y="2116606"/>
            <a:chExt cx="2671042" cy="2926511"/>
          </a:xfrm>
        </p:grpSpPr>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8184" y="3507854"/>
              <a:ext cx="1285812" cy="1285812"/>
            </a:xfrm>
            <a:prstGeom prst="rect">
              <a:avLst/>
            </a:pr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44208" y="2116606"/>
              <a:ext cx="2455018" cy="2926511"/>
            </a:xfrm>
            <a:prstGeom prst="rect">
              <a:avLst/>
            </a:prstGeom>
          </p:spPr>
        </p:pic>
      </p:grpSp>
      <p:grpSp>
        <p:nvGrpSpPr>
          <p:cNvPr id="39" name="组合 38"/>
          <p:cNvGrpSpPr/>
          <p:nvPr/>
        </p:nvGrpSpPr>
        <p:grpSpPr>
          <a:xfrm>
            <a:off x="1115762" y="463112"/>
            <a:ext cx="6912476" cy="3292704"/>
            <a:chOff x="1115762" y="463112"/>
            <a:chExt cx="6912476" cy="3292704"/>
          </a:xfrm>
        </p:grpSpPr>
        <p:graphicFrame>
          <p:nvGraphicFramePr>
            <p:cNvPr id="18" name="Chart 53"/>
            <p:cNvGraphicFramePr/>
            <p:nvPr>
              <p:extLst>
                <p:ext uri="{D42A27DB-BD31-4B8C-83A1-F6EECF244321}">
                  <p14:modId xmlns:p14="http://schemas.microsoft.com/office/powerpoint/2010/main" val="3894807705"/>
                </p:ext>
              </p:extLst>
            </p:nvPr>
          </p:nvGraphicFramePr>
          <p:xfrm>
            <a:off x="1115762" y="509700"/>
            <a:ext cx="6912476" cy="3246116"/>
          </p:xfrm>
          <a:graphic>
            <a:graphicData uri="http://schemas.openxmlformats.org/drawingml/2006/chart">
              <c:chart xmlns:c="http://schemas.openxmlformats.org/drawingml/2006/chart" xmlns:r="http://schemas.openxmlformats.org/officeDocument/2006/relationships" r:id="rId6"/>
            </a:graphicData>
          </a:graphic>
        </p:graphicFrame>
        <p:grpSp>
          <p:nvGrpSpPr>
            <p:cNvPr id="22" name="Group 9"/>
            <p:cNvGrpSpPr/>
            <p:nvPr/>
          </p:nvGrpSpPr>
          <p:grpSpPr>
            <a:xfrm>
              <a:off x="1917229" y="1558487"/>
              <a:ext cx="408943" cy="419089"/>
              <a:chOff x="4059092" y="1752952"/>
              <a:chExt cx="585787" cy="600321"/>
            </a:xfrm>
            <a:solidFill>
              <a:schemeClr val="bg1">
                <a:lumMod val="95000"/>
                <a:alpha val="73000"/>
              </a:schemeClr>
            </a:solidFill>
          </p:grpSpPr>
          <p:sp>
            <p:nvSpPr>
              <p:cNvPr id="23" name="Rectangle 8"/>
              <p:cNvSpPr/>
              <p:nvPr/>
            </p:nvSpPr>
            <p:spPr>
              <a:xfrm rot="2700000">
                <a:off x="4242258" y="2133817"/>
                <a:ext cx="219456" cy="219456"/>
              </a:xfrm>
              <a:prstGeom prst="rect">
                <a:avLst/>
              </a:prstGeom>
              <a:gradFill>
                <a:gsLst>
                  <a:gs pos="0">
                    <a:schemeClr val="bg1">
                      <a:alpha val="8000"/>
                    </a:schemeClr>
                  </a:gs>
                  <a:gs pos="100000">
                    <a:schemeClr val="bg1">
                      <a:alpha val="83000"/>
                    </a:schemeClr>
                  </a:gs>
                </a:gsLst>
                <a:lin ang="3600000" scaled="0"/>
              </a:gradFill>
              <a:ln w="12700" cap="flat" cmpd="sng" algn="ctr">
                <a:noFill/>
                <a:prstDash val="solid"/>
                <a:miter lim="800000"/>
              </a:ln>
              <a:effectLst/>
            </p:spPr>
            <p:txBody>
              <a:bodyPr rtlCol="0" anchor="ctr"/>
              <a:lstStyle/>
              <a:p>
                <a:pPr algn="ctr"/>
                <a:endParaRPr lang="id-ID" kern="0">
                  <a:solidFill>
                    <a:prstClr val="black">
                      <a:lumMod val="85000"/>
                      <a:lumOff val="15000"/>
                    </a:prstClr>
                  </a:solidFill>
                  <a:latin typeface="Lato Light"/>
                </a:endParaRPr>
              </a:p>
            </p:txBody>
          </p:sp>
          <p:sp>
            <p:nvSpPr>
              <p:cNvPr id="24" name="Oval 65"/>
              <p:cNvSpPr/>
              <p:nvPr/>
            </p:nvSpPr>
            <p:spPr>
              <a:xfrm>
                <a:off x="4059092" y="1752952"/>
                <a:ext cx="585787" cy="585787"/>
              </a:xfrm>
              <a:prstGeom prst="ellipse">
                <a:avLst/>
              </a:prstGeom>
              <a:gradFill>
                <a:gsLst>
                  <a:gs pos="0">
                    <a:schemeClr val="bg1">
                      <a:alpha val="36000"/>
                    </a:schemeClr>
                  </a:gs>
                  <a:gs pos="100000">
                    <a:schemeClr val="bg1"/>
                  </a:gs>
                </a:gsLst>
                <a:lin ang="5400000" scaled="0"/>
              </a:gradFill>
              <a:ln w="12700" cap="flat" cmpd="sng" algn="ctr">
                <a:noFill/>
                <a:prstDash val="solid"/>
                <a:miter lim="800000"/>
              </a:ln>
              <a:effectLst/>
            </p:spPr>
            <p:txBody>
              <a:bodyPr rtlCol="0" anchor="ctr"/>
              <a:lstStyle/>
              <a:p>
                <a:pPr algn="ctr"/>
                <a:r>
                  <a:rPr lang="en-AU" sz="1200" kern="0" dirty="0">
                    <a:solidFill>
                      <a:prstClr val="black">
                        <a:lumMod val="85000"/>
                        <a:lumOff val="15000"/>
                      </a:prstClr>
                    </a:solidFill>
                    <a:latin typeface="FontAwesome" pitchFamily="2" charset="0"/>
                  </a:rPr>
                  <a:t></a:t>
                </a:r>
                <a:endParaRPr lang="en-US" sz="1200" kern="0" dirty="0">
                  <a:solidFill>
                    <a:prstClr val="black">
                      <a:lumMod val="85000"/>
                      <a:lumOff val="15000"/>
                    </a:prstClr>
                  </a:solidFill>
                  <a:latin typeface="Lato Light"/>
                </a:endParaRPr>
              </a:p>
            </p:txBody>
          </p:sp>
        </p:grpSp>
        <p:grpSp>
          <p:nvGrpSpPr>
            <p:cNvPr id="31" name="Group 9"/>
            <p:cNvGrpSpPr/>
            <p:nvPr/>
          </p:nvGrpSpPr>
          <p:grpSpPr>
            <a:xfrm>
              <a:off x="3260254" y="977462"/>
              <a:ext cx="408943" cy="419089"/>
              <a:chOff x="4059092" y="1752952"/>
              <a:chExt cx="585787" cy="600321"/>
            </a:xfrm>
            <a:solidFill>
              <a:schemeClr val="bg1">
                <a:lumMod val="95000"/>
                <a:alpha val="73000"/>
              </a:schemeClr>
            </a:solidFill>
          </p:grpSpPr>
          <p:sp>
            <p:nvSpPr>
              <p:cNvPr id="32" name="Rectangle 8"/>
              <p:cNvSpPr/>
              <p:nvPr/>
            </p:nvSpPr>
            <p:spPr>
              <a:xfrm rot="2700000">
                <a:off x="4242258" y="2133817"/>
                <a:ext cx="219456" cy="219456"/>
              </a:xfrm>
              <a:prstGeom prst="rect">
                <a:avLst/>
              </a:prstGeom>
              <a:gradFill>
                <a:gsLst>
                  <a:gs pos="0">
                    <a:schemeClr val="bg1">
                      <a:alpha val="8000"/>
                    </a:schemeClr>
                  </a:gs>
                  <a:gs pos="100000">
                    <a:schemeClr val="bg1">
                      <a:alpha val="83000"/>
                    </a:schemeClr>
                  </a:gs>
                </a:gsLst>
                <a:lin ang="3600000" scaled="0"/>
              </a:gradFill>
              <a:ln w="12700" cap="flat" cmpd="sng" algn="ctr">
                <a:noFill/>
                <a:prstDash val="solid"/>
                <a:miter lim="800000"/>
              </a:ln>
              <a:effectLst/>
            </p:spPr>
            <p:txBody>
              <a:bodyPr rtlCol="0" anchor="ctr"/>
              <a:lstStyle/>
              <a:p>
                <a:pPr algn="ctr"/>
                <a:endParaRPr lang="id-ID" kern="0">
                  <a:solidFill>
                    <a:prstClr val="black">
                      <a:lumMod val="85000"/>
                      <a:lumOff val="15000"/>
                    </a:prstClr>
                  </a:solidFill>
                  <a:latin typeface="Lato Light"/>
                </a:endParaRPr>
              </a:p>
            </p:txBody>
          </p:sp>
          <p:sp>
            <p:nvSpPr>
              <p:cNvPr id="33" name="Oval 65"/>
              <p:cNvSpPr/>
              <p:nvPr/>
            </p:nvSpPr>
            <p:spPr>
              <a:xfrm>
                <a:off x="4059092" y="1752952"/>
                <a:ext cx="585787" cy="585787"/>
              </a:xfrm>
              <a:prstGeom prst="ellipse">
                <a:avLst/>
              </a:prstGeom>
              <a:gradFill>
                <a:gsLst>
                  <a:gs pos="0">
                    <a:schemeClr val="bg1">
                      <a:alpha val="36000"/>
                    </a:schemeClr>
                  </a:gs>
                  <a:gs pos="100000">
                    <a:schemeClr val="bg1"/>
                  </a:gs>
                </a:gsLst>
                <a:lin ang="5400000" scaled="0"/>
              </a:gradFill>
              <a:ln w="12700" cap="flat" cmpd="sng" algn="ctr">
                <a:noFill/>
                <a:prstDash val="solid"/>
                <a:miter lim="800000"/>
              </a:ln>
              <a:effectLst/>
            </p:spPr>
            <p:txBody>
              <a:bodyPr rtlCol="0" anchor="ctr"/>
              <a:lstStyle/>
              <a:p>
                <a:pPr algn="ctr"/>
                <a:r>
                  <a:rPr lang="en-AU" sz="1200" kern="0" dirty="0">
                    <a:solidFill>
                      <a:prstClr val="black">
                        <a:lumMod val="85000"/>
                        <a:lumOff val="15000"/>
                      </a:prstClr>
                    </a:solidFill>
                    <a:latin typeface="FontAwesome" pitchFamily="2" charset="0"/>
                  </a:rPr>
                  <a:t></a:t>
                </a:r>
                <a:endParaRPr lang="en-US" sz="1200" kern="0" dirty="0">
                  <a:solidFill>
                    <a:prstClr val="black">
                      <a:lumMod val="85000"/>
                      <a:lumOff val="15000"/>
                    </a:prstClr>
                  </a:solidFill>
                  <a:latin typeface="Lato Light"/>
                </a:endParaRPr>
              </a:p>
            </p:txBody>
          </p:sp>
        </p:grpSp>
        <p:grpSp>
          <p:nvGrpSpPr>
            <p:cNvPr id="34" name="Group 9"/>
            <p:cNvGrpSpPr/>
            <p:nvPr/>
          </p:nvGrpSpPr>
          <p:grpSpPr>
            <a:xfrm>
              <a:off x="5860579" y="463112"/>
              <a:ext cx="408943" cy="419089"/>
              <a:chOff x="4059092" y="1752952"/>
              <a:chExt cx="585787" cy="600321"/>
            </a:xfrm>
            <a:solidFill>
              <a:schemeClr val="bg1">
                <a:lumMod val="95000"/>
                <a:alpha val="73000"/>
              </a:schemeClr>
            </a:solidFill>
          </p:grpSpPr>
          <p:sp>
            <p:nvSpPr>
              <p:cNvPr id="35" name="Rectangle 8"/>
              <p:cNvSpPr/>
              <p:nvPr/>
            </p:nvSpPr>
            <p:spPr>
              <a:xfrm rot="2700000">
                <a:off x="4242258" y="2133817"/>
                <a:ext cx="219456" cy="219456"/>
              </a:xfrm>
              <a:prstGeom prst="rect">
                <a:avLst/>
              </a:prstGeom>
              <a:gradFill>
                <a:gsLst>
                  <a:gs pos="0">
                    <a:schemeClr val="bg1">
                      <a:alpha val="8000"/>
                    </a:schemeClr>
                  </a:gs>
                  <a:gs pos="100000">
                    <a:schemeClr val="bg1">
                      <a:alpha val="83000"/>
                    </a:schemeClr>
                  </a:gs>
                </a:gsLst>
                <a:lin ang="3600000" scaled="0"/>
              </a:gradFill>
              <a:ln w="12700" cap="flat" cmpd="sng" algn="ctr">
                <a:noFill/>
                <a:prstDash val="solid"/>
                <a:miter lim="800000"/>
              </a:ln>
              <a:effectLst/>
            </p:spPr>
            <p:txBody>
              <a:bodyPr rtlCol="0" anchor="ctr"/>
              <a:lstStyle/>
              <a:p>
                <a:pPr algn="ctr"/>
                <a:endParaRPr lang="id-ID" kern="0">
                  <a:solidFill>
                    <a:prstClr val="black">
                      <a:lumMod val="85000"/>
                      <a:lumOff val="15000"/>
                    </a:prstClr>
                  </a:solidFill>
                  <a:latin typeface="Lato Light"/>
                </a:endParaRPr>
              </a:p>
            </p:txBody>
          </p:sp>
          <p:sp>
            <p:nvSpPr>
              <p:cNvPr id="36" name="Oval 65"/>
              <p:cNvSpPr/>
              <p:nvPr/>
            </p:nvSpPr>
            <p:spPr>
              <a:xfrm>
                <a:off x="4059092" y="1752952"/>
                <a:ext cx="585787" cy="585787"/>
              </a:xfrm>
              <a:prstGeom prst="ellipse">
                <a:avLst/>
              </a:prstGeom>
              <a:gradFill>
                <a:gsLst>
                  <a:gs pos="0">
                    <a:schemeClr val="bg1">
                      <a:alpha val="36000"/>
                    </a:schemeClr>
                  </a:gs>
                  <a:gs pos="100000">
                    <a:schemeClr val="bg1"/>
                  </a:gs>
                </a:gsLst>
                <a:lin ang="5400000" scaled="0"/>
              </a:gradFill>
              <a:ln w="12700" cap="flat" cmpd="sng" algn="ctr">
                <a:noFill/>
                <a:prstDash val="solid"/>
                <a:miter lim="800000"/>
              </a:ln>
              <a:effectLst/>
            </p:spPr>
            <p:txBody>
              <a:bodyPr rtlCol="0" anchor="ctr"/>
              <a:lstStyle/>
              <a:p>
                <a:pPr algn="ctr"/>
                <a:r>
                  <a:rPr lang="en-AU" sz="1200" kern="0" dirty="0">
                    <a:solidFill>
                      <a:prstClr val="black">
                        <a:lumMod val="85000"/>
                        <a:lumOff val="15000"/>
                      </a:prstClr>
                    </a:solidFill>
                    <a:latin typeface="FontAwesome" pitchFamily="2" charset="0"/>
                  </a:rPr>
                  <a:t></a:t>
                </a:r>
                <a:endParaRPr lang="en-US" sz="1200" kern="0" dirty="0">
                  <a:solidFill>
                    <a:prstClr val="black">
                      <a:lumMod val="85000"/>
                      <a:lumOff val="15000"/>
                    </a:prstClr>
                  </a:solidFill>
                  <a:latin typeface="Lato Light"/>
                </a:endParaRPr>
              </a:p>
            </p:txBody>
          </p:sp>
        </p:grpSp>
      </p:grpSp>
      <p:sp>
        <p:nvSpPr>
          <p:cNvPr id="14" name="矩形 13"/>
          <p:cNvSpPr/>
          <p:nvPr/>
        </p:nvSpPr>
        <p:spPr>
          <a:xfrm>
            <a:off x="626768" y="3831173"/>
            <a:ext cx="3729208" cy="684793"/>
          </a:xfrm>
          <a:prstGeom prst="rect">
            <a:avLst/>
          </a:prstGeom>
        </p:spPr>
        <p:txBody>
          <a:bodyPr wrap="none" lIns="68571" tIns="34285" rIns="68571" bIns="34285">
            <a:spAutoFit/>
          </a:bodyPr>
          <a:lstStyle/>
          <a:p>
            <a:pPr algn="r"/>
            <a:r>
              <a:rPr lang="zh-CN" altLang="en-US" sz="4000" b="1" dirty="0" smtClean="0">
                <a:solidFill>
                  <a:srgbClr val="0070C0"/>
                </a:solidFill>
                <a:latin typeface="微软雅黑" pitchFamily="34" charset="-122"/>
                <a:ea typeface="微软雅黑" pitchFamily="34" charset="-122"/>
              </a:rPr>
              <a:t>感谢您的聆听！</a:t>
            </a:r>
            <a:endParaRPr lang="zh-CN" altLang="en-US" sz="4000" b="1" dirty="0">
              <a:solidFill>
                <a:srgbClr val="0070C0"/>
              </a:solidFill>
              <a:latin typeface="微软雅黑" pitchFamily="34" charset="-122"/>
              <a:ea typeface="微软雅黑" pitchFamily="34" charset="-122"/>
            </a:endParaRPr>
          </a:p>
        </p:txBody>
      </p:sp>
      <p:sp>
        <p:nvSpPr>
          <p:cNvPr id="15" name="矩形 14"/>
          <p:cNvSpPr/>
          <p:nvPr/>
        </p:nvSpPr>
        <p:spPr>
          <a:xfrm>
            <a:off x="827584" y="4591323"/>
            <a:ext cx="2808312" cy="284683"/>
          </a:xfrm>
          <a:prstGeom prst="rect">
            <a:avLst/>
          </a:prstGeom>
        </p:spPr>
        <p:txBody>
          <a:bodyPr wrap="square" lIns="68571" tIns="34285" rIns="68571" bIns="34285">
            <a:spAutoFit/>
          </a:bodyPr>
          <a:lstStyle/>
          <a:p>
            <a:r>
              <a:rPr lang="zh-CN" altLang="en-US" sz="1400" smtClean="0">
                <a:solidFill>
                  <a:prstClr val="black">
                    <a:lumMod val="75000"/>
                    <a:lumOff val="25000"/>
                  </a:prstClr>
                </a:solidFill>
                <a:latin typeface="微软雅黑" panose="020B0503020204020204" pitchFamily="34" charset="-122"/>
                <a:ea typeface="微软雅黑" panose="020B0503020204020204" pitchFamily="34" charset="-122"/>
              </a:rPr>
              <a:t>某某科</a:t>
            </a: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技有限公司    </a:t>
            </a:r>
            <a:r>
              <a:rPr lang="en-US" altLang="zh-CN" sz="1400" dirty="0" smtClean="0">
                <a:solidFill>
                  <a:prstClr val="black">
                    <a:lumMod val="75000"/>
                    <a:lumOff val="25000"/>
                  </a:prstClr>
                </a:solidFill>
                <a:latin typeface="微软雅黑" panose="020B0503020204020204" pitchFamily="34" charset="-122"/>
                <a:ea typeface="微软雅黑" panose="020B0503020204020204" pitchFamily="34" charset="-122"/>
              </a:rPr>
              <a:t>2019.12.01</a:t>
            </a:r>
            <a:endPar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5515643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circle(out)">
                                      <p:cBhvr>
                                        <p:cTn id="7" dur="2000"/>
                                        <p:tgtEl>
                                          <p:spTgt spid="39"/>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1000"/>
                                        <p:tgtEl>
                                          <p:spTgt spid="5"/>
                                        </p:tgtEl>
                                      </p:cBhvr>
                                    </p:animEffect>
                                  </p:childTnLst>
                                </p:cTn>
                              </p:par>
                            </p:childTnLst>
                          </p:cTn>
                        </p:par>
                        <p:par>
                          <p:cTn id="12" fill="hold">
                            <p:stCondLst>
                              <p:cond delay="3000"/>
                            </p:stCondLst>
                            <p:childTnLst>
                              <p:par>
                                <p:cTn id="13" presetID="22" presetClass="entr" presetSubtype="4"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down)">
                                      <p:cBhvr>
                                        <p:cTn id="15" dur="1000"/>
                                        <p:tgtEl>
                                          <p:spTgt spid="40"/>
                                        </p:tgtEl>
                                      </p:cBhvr>
                                    </p:animEffect>
                                  </p:childTnLst>
                                </p:cTn>
                              </p:par>
                            </p:childTnLst>
                          </p:cTn>
                        </p:par>
                        <p:par>
                          <p:cTn id="16" fill="hold">
                            <p:stCondLst>
                              <p:cond delay="4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4"/>
                                        </p:tgtEl>
                                        <p:attrNameLst>
                                          <p:attrName>style.visibility</p:attrName>
                                        </p:attrNameLst>
                                      </p:cBhvr>
                                      <p:to>
                                        <p:strVal val="visible"/>
                                      </p:to>
                                    </p:set>
                                    <p:anim calcmode="lin" valueType="num">
                                      <p:cBhvr>
                                        <p:cTn id="19" dur="7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0" dur="700" fill="hold"/>
                                        <p:tgtEl>
                                          <p:spTgt spid="14"/>
                                        </p:tgtEl>
                                        <p:attrNameLst>
                                          <p:attrName>ppt_y</p:attrName>
                                        </p:attrNameLst>
                                      </p:cBhvr>
                                      <p:tavLst>
                                        <p:tav tm="0">
                                          <p:val>
                                            <p:strVal val="#ppt_y"/>
                                          </p:val>
                                        </p:tav>
                                        <p:tav tm="100000">
                                          <p:val>
                                            <p:strVal val="#ppt_y"/>
                                          </p:val>
                                        </p:tav>
                                      </p:tavLst>
                                    </p:anim>
                                    <p:anim calcmode="lin" valueType="num">
                                      <p:cBhvr>
                                        <p:cTn id="21" dur="7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2" dur="7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700" tmFilter="0,0; .5, 1; 1, 1"/>
                                        <p:tgtEl>
                                          <p:spTgt spid="14"/>
                                        </p:tgtEl>
                                      </p:cBhvr>
                                    </p:animEffect>
                                  </p:childTnLst>
                                </p:cTn>
                              </p:par>
                            </p:childTnLst>
                          </p:cTn>
                        </p:par>
                        <p:par>
                          <p:cTn id="24" fill="hold">
                            <p:stCondLst>
                              <p:cond delay="5120"/>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443b45eaabec88b518a926803841f6c3a8554f9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自定义 60">
    <a:dk1>
      <a:sysClr val="windowText" lastClr="000000"/>
    </a:dk1>
    <a:lt1>
      <a:sysClr val="window" lastClr="FFFFFF"/>
    </a:lt1>
    <a:dk2>
      <a:srgbClr val="7F7F7F"/>
    </a:dk2>
    <a:lt2>
      <a:srgbClr val="7F7F7F"/>
    </a:lt2>
    <a:accent1>
      <a:srgbClr val="006DF0"/>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Office 主题">
    <a:majorFont>
      <a:latin typeface="Verdana"/>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373</TotalTime>
  <Words>5329</Words>
  <Application>Microsoft Office PowerPoint</Application>
  <PresentationFormat>全屏显示(16:9)</PresentationFormat>
  <Paragraphs>719</Paragraphs>
  <Slides>50</Slides>
  <Notes>50</Notes>
  <HiddenSlides>0</HiddenSlides>
  <MMClips>1</MMClips>
  <ScaleCrop>false</ScaleCrop>
  <HeadingPairs>
    <vt:vector size="4" baseType="variant">
      <vt:variant>
        <vt:lpstr>主题</vt:lpstr>
      </vt:variant>
      <vt:variant>
        <vt:i4>1</vt:i4>
      </vt:variant>
      <vt:variant>
        <vt:lpstr>幻灯片标题</vt:lpstr>
      </vt:variant>
      <vt:variant>
        <vt:i4>50</vt:i4>
      </vt:variant>
    </vt:vector>
  </HeadingPairs>
  <TitlesOfParts>
    <vt:vector size="51"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拉普耶鲁</cp:lastModifiedBy>
  <cp:revision>63</cp:revision>
  <dcterms:created xsi:type="dcterms:W3CDTF">2016-03-23T04:35:08Z</dcterms:created>
  <dcterms:modified xsi:type="dcterms:W3CDTF">2018-01-25T07:39:44Z</dcterms:modified>
</cp:coreProperties>
</file>