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9.xml" ContentType="application/vnd.openxmlformats-officedocument.presentationml.notesSlide+xml"/>
  <Override PartName="/ppt/tags/tag34.xml" ContentType="application/vnd.openxmlformats-officedocument.presentationml.tags+xml"/>
  <Override PartName="/ppt/notesSlides/notesSlide10.xml" ContentType="application/vnd.openxmlformats-officedocument.presentationml.notesSlide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2.xml" ContentType="application/vnd.openxmlformats-officedocument.presentationml.notesSlide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4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5.xml" ContentType="application/vnd.openxmlformats-officedocument.presentationml.notesSlide+xml"/>
  <Override PartName="/ppt/tags/tag58.xml" ContentType="application/vnd.openxmlformats-officedocument.presentationml.tags+xml"/>
  <Override PartName="/ppt/notesSlides/notesSlide16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7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8.xml" ContentType="application/vnd.openxmlformats-officedocument.presentationml.notesSlide+xml"/>
  <Override PartName="/ppt/tags/tag70.xml" ContentType="application/vnd.openxmlformats-officedocument.presentationml.tags+xml"/>
  <Override PartName="/ppt/notesSlides/notesSlide19.xml" ContentType="application/vnd.openxmlformats-officedocument.presentationml.notesSlide+xml"/>
  <Override PartName="/ppt/tags/tag71.xml" ContentType="application/vnd.openxmlformats-officedocument.presentationml.tags+xml"/>
  <Override PartName="/ppt/notesSlides/notesSlide20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1.xml" ContentType="application/vnd.openxmlformats-officedocument.presentationml.notesSlide+xml"/>
  <Override PartName="/ppt/tags/tag81.xml" ContentType="application/vnd.openxmlformats-officedocument.presentationml.tags+xml"/>
  <Override PartName="/ppt/notesSlides/notesSlide22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00B0F0"/>
    <a:srgbClr val="C00000"/>
    <a:srgbClr val="ED7D3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76" y="7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1BCE8-A457-4B8F-B828-617163704628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402BE-62DB-408B-AB5C-797EDB1AFF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07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907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007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266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944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868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506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583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071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901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936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609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966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253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95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48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004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3174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790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902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919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7589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657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432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402BE-62DB-408B-AB5C-797EDB1AFFC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45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80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165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597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629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82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81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65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47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87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0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44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BC70B-6C65-4A7B-BCDC-C47810423DF4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2BA02-44C6-4D78-B5A2-C3E5B9F9A4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29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.jpg"/><Relationship Id="rId17" Type="http://schemas.openxmlformats.org/officeDocument/2006/relationships/image" Target="../media/image20.png"/><Relationship Id="rId2" Type="http://schemas.openxmlformats.org/officeDocument/2006/relationships/tags" Target="../tags/tag3.xml"/><Relationship Id="rId16" Type="http://schemas.openxmlformats.org/officeDocument/2006/relationships/image" Target="../media/image19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6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9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1.jpg"/><Relationship Id="rId10" Type="http://schemas.openxmlformats.org/officeDocument/2006/relationships/image" Target="../media/image2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1.jpg"/><Relationship Id="rId17" Type="http://schemas.openxmlformats.org/officeDocument/2006/relationships/image" Target="../media/image20.png"/><Relationship Id="rId2" Type="http://schemas.openxmlformats.org/officeDocument/2006/relationships/tags" Target="../tags/tag15.xml"/><Relationship Id="rId16" Type="http://schemas.openxmlformats.org/officeDocument/2006/relationships/image" Target="../media/image19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18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2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31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23.png"/><Relationship Id="rId5" Type="http://schemas.openxmlformats.org/officeDocument/2006/relationships/image" Target="../media/image32.pn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1.jpg"/><Relationship Id="rId17" Type="http://schemas.openxmlformats.org/officeDocument/2006/relationships/image" Target="../media/image20.png"/><Relationship Id="rId2" Type="http://schemas.openxmlformats.org/officeDocument/2006/relationships/tags" Target="../tags/tag26.xml"/><Relationship Id="rId16" Type="http://schemas.openxmlformats.org/officeDocument/2006/relationships/image" Target="../media/image19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notesSlide" Target="../notesSlides/notesSlide9.xml"/><Relationship Id="rId5" Type="http://schemas.openxmlformats.org/officeDocument/2006/relationships/tags" Target="../tags/tag29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0.png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6" Type="http://schemas.openxmlformats.org/officeDocument/2006/relationships/image" Target="../media/image33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image" Target="../media/image34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image" Target="../media/image1.jpg"/><Relationship Id="rId17" Type="http://schemas.openxmlformats.org/officeDocument/2006/relationships/image" Target="../media/image20.png"/><Relationship Id="rId2" Type="http://schemas.openxmlformats.org/officeDocument/2006/relationships/tags" Target="../tags/tag37.xml"/><Relationship Id="rId16" Type="http://schemas.openxmlformats.org/officeDocument/2006/relationships/image" Target="../media/image19.pn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40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4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6" Type="http://schemas.openxmlformats.org/officeDocument/2006/relationships/image" Target="../media/image36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48.xml"/><Relationship Id="rId7" Type="http://schemas.openxmlformats.org/officeDocument/2006/relationships/image" Target="../media/image23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4.xml"/><Relationship Id="rId10" Type="http://schemas.openxmlformats.org/officeDocument/2006/relationships/image" Target="../media/image40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1.jpg"/><Relationship Id="rId17" Type="http://schemas.openxmlformats.org/officeDocument/2006/relationships/image" Target="../media/image20.png"/><Relationship Id="rId2" Type="http://schemas.openxmlformats.org/officeDocument/2006/relationships/tags" Target="../tags/tag50.xml"/><Relationship Id="rId16" Type="http://schemas.openxmlformats.org/officeDocument/2006/relationships/image" Target="../media/image19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53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0.png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8.xml"/><Relationship Id="rId6" Type="http://schemas.openxmlformats.org/officeDocument/2006/relationships/image" Target="../media/image41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23.png"/><Relationship Id="rId5" Type="http://schemas.openxmlformats.org/officeDocument/2006/relationships/image" Target="../media/image1.jp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1.jpg"/><Relationship Id="rId17" Type="http://schemas.openxmlformats.org/officeDocument/2006/relationships/image" Target="../media/image20.png"/><Relationship Id="rId2" Type="http://schemas.openxmlformats.org/officeDocument/2006/relationships/tags" Target="../tags/tag62.xml"/><Relationship Id="rId16" Type="http://schemas.openxmlformats.org/officeDocument/2006/relationships/image" Target="../media/image19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notesSlide" Target="../notesSlides/notesSlide18.xml"/><Relationship Id="rId5" Type="http://schemas.openxmlformats.org/officeDocument/2006/relationships/tags" Target="../tags/tag65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3.png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Relationship Id="rId6" Type="http://schemas.openxmlformats.org/officeDocument/2006/relationships/image" Target="../media/image46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Relationship Id="rId6" Type="http://schemas.openxmlformats.org/officeDocument/2006/relationships/image" Target="../media/image49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image" Target="../media/image1.jpg"/><Relationship Id="rId17" Type="http://schemas.openxmlformats.org/officeDocument/2006/relationships/image" Target="../media/image20.png"/><Relationship Id="rId2" Type="http://schemas.openxmlformats.org/officeDocument/2006/relationships/tags" Target="../tags/tag73.xml"/><Relationship Id="rId16" Type="http://schemas.openxmlformats.org/officeDocument/2006/relationships/image" Target="../media/image19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notesSlide" Target="../notesSlides/notesSlide21.xml"/><Relationship Id="rId5" Type="http://schemas.openxmlformats.org/officeDocument/2006/relationships/tags" Target="../tags/tag76.xml"/><Relationship Id="rId15" Type="http://schemas.openxmlformats.org/officeDocument/2006/relationships/image" Target="../media/image18.png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1.png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1.xml"/><Relationship Id="rId6" Type="http://schemas.openxmlformats.org/officeDocument/2006/relationships/image" Target="../media/image50.png"/><Relationship Id="rId5" Type="http://schemas.openxmlformats.org/officeDocument/2006/relationships/image" Target="../media/image23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2.emf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2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9" t="9357" r="35087" b="65380"/>
          <a:stretch/>
        </p:blipFill>
        <p:spPr>
          <a:xfrm rot="20826701">
            <a:off x="6985958" y="5997333"/>
            <a:ext cx="1078262" cy="7417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" t="41921" r="61051" b="4916"/>
          <a:stretch/>
        </p:blipFill>
        <p:spPr>
          <a:xfrm>
            <a:off x="-32083" y="2844225"/>
            <a:ext cx="4563332" cy="40057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8" t="57778" r="2190"/>
          <a:stretch/>
        </p:blipFill>
        <p:spPr>
          <a:xfrm>
            <a:off x="9946105" y="5378911"/>
            <a:ext cx="2133600" cy="15913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9" t="9357" r="35087" b="65380"/>
          <a:stretch/>
        </p:blipFill>
        <p:spPr>
          <a:xfrm rot="20878824">
            <a:off x="6031360" y="6085557"/>
            <a:ext cx="1187116" cy="8166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9" t="9357" r="35087" b="65380"/>
          <a:stretch/>
        </p:blipFill>
        <p:spPr>
          <a:xfrm rot="839964">
            <a:off x="4929022" y="6039025"/>
            <a:ext cx="1187116" cy="8166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18371" y="2844225"/>
            <a:ext cx="4036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cs typeface="+mn-ea"/>
                <a:sym typeface="+mn-lt"/>
              </a:rPr>
              <a:t>班级文化建设</a:t>
            </a:r>
            <a:r>
              <a:rPr lang="en-US" altLang="zh-CN" sz="3200" dirty="0" err="1">
                <a:solidFill>
                  <a:srgbClr val="FF0000"/>
                </a:solidFill>
                <a:cs typeface="+mn-ea"/>
                <a:sym typeface="+mn-lt"/>
              </a:rPr>
              <a:t>ppt</a:t>
            </a:r>
            <a:r>
              <a:rPr lang="zh-CN" altLang="en-US" sz="3200" dirty="0">
                <a:solidFill>
                  <a:srgbClr val="FF0000"/>
                </a:solidFill>
                <a:cs typeface="+mn-ea"/>
                <a:sym typeface="+mn-lt"/>
              </a:rPr>
              <a:t>模板</a:t>
            </a:r>
            <a:endParaRPr lang="zh-CN" altLang="en-US" sz="32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05528" y="1476073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FF0000"/>
                </a:solidFill>
                <a:cs typeface="+mn-ea"/>
                <a:sym typeface="+mn-lt"/>
              </a:rPr>
              <a:t>翩翩年少，弱不好弄</a:t>
            </a:r>
            <a:endParaRPr lang="zh-CN" altLang="en-US" sz="6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>
            <a:off x="8872825" y="-1166687"/>
            <a:ext cx="4280159" cy="31967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1378081" y="-1166687"/>
            <a:ext cx="4280159" cy="31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9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59DA9DC-3536-40D1-92AF-5D6AFDC403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4" y="5540295"/>
            <a:ext cx="2148825" cy="117332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C982747-910C-469B-B005-20A249D88F91}"/>
              </a:ext>
            </a:extLst>
          </p:cNvPr>
          <p:cNvGrpSpPr/>
          <p:nvPr/>
        </p:nvGrpSpPr>
        <p:grpSpPr>
          <a:xfrm>
            <a:off x="4420880" y="204665"/>
            <a:ext cx="3350240" cy="2017477"/>
            <a:chOff x="3962511" y="298353"/>
            <a:chExt cx="3350240" cy="2017477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D21DA4B9-7124-42D3-9AA4-823F11994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45" b="27936"/>
            <a:stretch/>
          </p:blipFill>
          <p:spPr>
            <a:xfrm>
              <a:off x="3962511" y="298353"/>
              <a:ext cx="3350240" cy="2017477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652D2F47-A773-49BB-8F81-60C77FD4E7AC}"/>
                </a:ext>
              </a:extLst>
            </p:cNvPr>
            <p:cNvSpPr/>
            <p:nvPr/>
          </p:nvSpPr>
          <p:spPr>
            <a:xfrm>
              <a:off x="4312589" y="1446210"/>
              <a:ext cx="2650084" cy="769441"/>
            </a:xfrm>
            <a:prstGeom prst="rect">
              <a:avLst/>
            </a:prstGeom>
          </p:spPr>
          <p:txBody>
            <a:bodyPr wrap="square" anchor="ctr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b="1" dirty="0">
                  <a:ln w="15875">
                    <a:solidFill>
                      <a:schemeClr val="bg1"/>
                    </a:solidFill>
                  </a:ln>
                  <a:solidFill>
                    <a:srgbClr val="FF0000"/>
                  </a:solidFill>
                  <a:cs typeface="+mn-ea"/>
                  <a:sym typeface="+mn-lt"/>
                </a:rPr>
                <a:t>目录</a:t>
              </a:r>
              <a:endParaRPr lang="zh-CN" altLang="en-US" sz="8000" b="1" dirty="0">
                <a:ln w="15875">
                  <a:solidFill>
                    <a:schemeClr val="bg1"/>
                  </a:solidFill>
                </a:ln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171486" y="2362593"/>
            <a:ext cx="2066113" cy="720000"/>
            <a:chOff x="1976100" y="70577"/>
            <a:chExt cx="2066113" cy="720000"/>
          </a:xfrm>
        </p:grpSpPr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xmlns="" id="{B8753DC2-D901-4F28-AC0C-4CDF19075F8D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66" t="800" r="57807" b="73854"/>
            <a:stretch/>
          </p:blipFill>
          <p:spPr>
            <a:xfrm>
              <a:off x="1976100" y="70577"/>
              <a:ext cx="633710" cy="720000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2626441" y="328912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FF0000"/>
                  </a:solidFill>
                  <a:cs typeface="+mn-ea"/>
                  <a:sym typeface="+mn-lt"/>
                </a:rPr>
                <a:t>勤奋</a:t>
              </a:r>
              <a:r>
                <a:rPr lang="zh-CN" altLang="en-US" sz="2400" dirty="0" smtClean="0">
                  <a:solidFill>
                    <a:srgbClr val="FF0000"/>
                  </a:solidFill>
                  <a:cs typeface="+mn-ea"/>
                  <a:sym typeface="+mn-lt"/>
                </a:rPr>
                <a:t>好学</a:t>
              </a:r>
              <a:endParaRPr lang="zh-CN" altLang="en-US" sz="2400" dirty="0">
                <a:solidFill>
                  <a:srgbClr val="FF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171486" y="3229953"/>
            <a:ext cx="2066113" cy="720000"/>
            <a:chOff x="1976100" y="1030740"/>
            <a:chExt cx="2066113" cy="720000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xmlns="" id="{BF0AC12D-A9E2-457E-A324-555351023F1C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49" t="2786" r="3833" b="72736"/>
            <a:stretch/>
          </p:blipFill>
          <p:spPr>
            <a:xfrm>
              <a:off x="1976100" y="1030740"/>
              <a:ext cx="633710" cy="720000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626441" y="128907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00B050"/>
                  </a:solidFill>
                  <a:cs typeface="+mn-ea"/>
                  <a:sym typeface="+mn-lt"/>
                </a:rPr>
                <a:t>文明礼貌</a:t>
              </a:r>
              <a:endParaRPr lang="zh-CN" altLang="en-US" sz="2400" dirty="0">
                <a:solidFill>
                  <a:srgbClr val="00B05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171486" y="4097313"/>
            <a:ext cx="2066113" cy="720000"/>
            <a:chOff x="1976100" y="1840836"/>
            <a:chExt cx="2066113" cy="720000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xmlns="" id="{EFEAAA98-7BEB-476D-AEBA-F25270B0F826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406" t="27263" r="33687" b="49254"/>
            <a:stretch/>
          </p:blipFill>
          <p:spPr>
            <a:xfrm>
              <a:off x="1976100" y="1840836"/>
              <a:ext cx="633710" cy="720000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2626441" y="209917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C00000"/>
                  </a:solidFill>
                  <a:cs typeface="+mn-ea"/>
                  <a:sym typeface="+mn-lt"/>
                </a:rPr>
                <a:t>勤俭节约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71486" y="4964674"/>
            <a:ext cx="2066113" cy="720000"/>
            <a:chOff x="1976100" y="2672658"/>
            <a:chExt cx="2066113" cy="720000"/>
          </a:xfrm>
        </p:grpSpPr>
        <p:pic>
          <p:nvPicPr>
            <p:cNvPr id="45" name="图片 44"/>
            <p:cNvPicPr preferRelativeResize="0">
              <a:picLocks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0" t="49953" r="63207" b="26948"/>
            <a:stretch/>
          </p:blipFill>
          <p:spPr>
            <a:xfrm>
              <a:off x="1976100" y="2672658"/>
              <a:ext cx="633600" cy="720000"/>
            </a:xfrm>
            <a:prstGeom prst="rect">
              <a:avLst/>
            </a:prstGeom>
          </p:spPr>
        </p:pic>
        <p:sp>
          <p:nvSpPr>
            <p:cNvPr id="46" name="矩形 45"/>
            <p:cNvSpPr/>
            <p:nvPr/>
          </p:nvSpPr>
          <p:spPr>
            <a:xfrm>
              <a:off x="2626441" y="293099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7030A0"/>
                  </a:solidFill>
                  <a:cs typeface="+mn-ea"/>
                  <a:sym typeface="+mn-lt"/>
                </a:rPr>
                <a:t>守时惜时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03862" y="2362593"/>
            <a:ext cx="2066113" cy="720000"/>
            <a:chOff x="1976100" y="3787307"/>
            <a:chExt cx="2066113" cy="720000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xmlns="" id="{AB769252-4262-49CE-BCDA-0AC3094595CA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42" t="3383" r="28907" b="72139"/>
            <a:stretch/>
          </p:blipFill>
          <p:spPr>
            <a:xfrm>
              <a:off x="1976100" y="3787307"/>
              <a:ext cx="633710" cy="720000"/>
            </a:xfrm>
            <a:prstGeom prst="rect">
              <a:avLst/>
            </a:prstGeom>
          </p:spPr>
        </p:pic>
        <p:sp>
          <p:nvSpPr>
            <p:cNvPr id="49" name="矩形 48"/>
            <p:cNvSpPr/>
            <p:nvPr/>
          </p:nvSpPr>
          <p:spPr>
            <a:xfrm>
              <a:off x="2626441" y="4045642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0070C0"/>
                  </a:solidFill>
                  <a:cs typeface="+mn-ea"/>
                  <a:sym typeface="+mn-lt"/>
                </a:rPr>
                <a:t>讲究卫生</a:t>
              </a:r>
              <a:endParaRPr lang="zh-CN" altLang="en-US" sz="2400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03862" y="4097313"/>
            <a:ext cx="2066113" cy="720000"/>
            <a:chOff x="1976100" y="5900137"/>
            <a:chExt cx="2066113" cy="720000"/>
          </a:xfrm>
        </p:grpSpPr>
        <p:pic>
          <p:nvPicPr>
            <p:cNvPr id="51" name="图片 50"/>
            <p:cNvPicPr preferRelativeResize="0">
              <a:picLocks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74" t="28920" b="48921"/>
            <a:stretch/>
          </p:blipFill>
          <p:spPr>
            <a:xfrm>
              <a:off x="1976100" y="5900137"/>
              <a:ext cx="633600" cy="720000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626441" y="6158472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00B0F0"/>
                  </a:solidFill>
                  <a:cs typeface="+mn-ea"/>
                  <a:sym typeface="+mn-lt"/>
                </a:rPr>
                <a:t>诚实守信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03862" y="3229953"/>
            <a:ext cx="2066113" cy="720000"/>
            <a:chOff x="1976100" y="4619134"/>
            <a:chExt cx="2066113" cy="720000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xmlns="" id="{BA44C36B-F1D4-4B31-9C26-3289CB0EC0F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7" t="26468" r="60603" b="50000"/>
            <a:stretch/>
          </p:blipFill>
          <p:spPr>
            <a:xfrm>
              <a:off x="1976100" y="4619134"/>
              <a:ext cx="633710" cy="720000"/>
            </a:xfrm>
            <a:prstGeom prst="rect">
              <a:avLst/>
            </a:prstGeom>
          </p:spPr>
        </p:pic>
        <p:sp>
          <p:nvSpPr>
            <p:cNvPr id="55" name="矩形 54"/>
            <p:cNvSpPr/>
            <p:nvPr/>
          </p:nvSpPr>
          <p:spPr>
            <a:xfrm>
              <a:off x="2626441" y="487746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accent2"/>
                  </a:solidFill>
                  <a:cs typeface="+mn-ea"/>
                  <a:sym typeface="+mn-lt"/>
                </a:rPr>
                <a:t>遵守秩序</a:t>
              </a:r>
              <a:endParaRPr lang="zh-CN" altLang="en-US" sz="24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845" y="4600553"/>
            <a:ext cx="2278837" cy="216824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>
            <a:off x="8872825" y="-1166687"/>
            <a:ext cx="4280159" cy="3196758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1378081" y="-1166687"/>
            <a:ext cx="4280159" cy="31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_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61" y="881957"/>
            <a:ext cx="6881815" cy="4461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A_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831" y="5056322"/>
            <a:ext cx="2054182" cy="1572638"/>
          </a:xfrm>
          <a:prstGeom prst="rect">
            <a:avLst/>
          </a:prstGeom>
        </p:spPr>
      </p:pic>
      <p:pic>
        <p:nvPicPr>
          <p:cNvPr id="33" name="PA_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95" y="1197562"/>
            <a:ext cx="1718930" cy="1828649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84" y="3107273"/>
            <a:ext cx="963088" cy="1725025"/>
          </a:xfrm>
          <a:prstGeom prst="rect">
            <a:avLst/>
          </a:prstGeom>
        </p:spPr>
      </p:pic>
      <p:pic>
        <p:nvPicPr>
          <p:cNvPr id="60" name="PA_图片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8" y="631258"/>
            <a:ext cx="883847" cy="914324"/>
          </a:xfrm>
          <a:prstGeom prst="rect">
            <a:avLst/>
          </a:prstGeom>
        </p:spPr>
      </p:pic>
      <p:pic>
        <p:nvPicPr>
          <p:cNvPr id="61" name="PA_图片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45" y="1902004"/>
            <a:ext cx="572977" cy="871656"/>
          </a:xfrm>
          <a:prstGeom prst="rect">
            <a:avLst/>
          </a:prstGeom>
        </p:spPr>
      </p:pic>
      <p:grpSp>
        <p:nvGrpSpPr>
          <p:cNvPr id="8" name="PA_组合 7"/>
          <p:cNvGrpSpPr/>
          <p:nvPr>
            <p:custDataLst>
              <p:tags r:id="rId7"/>
            </p:custDataLst>
          </p:nvPr>
        </p:nvGrpSpPr>
        <p:grpSpPr>
          <a:xfrm>
            <a:off x="4635731" y="1941707"/>
            <a:ext cx="2866074" cy="2342403"/>
            <a:chOff x="4521431" y="1770170"/>
            <a:chExt cx="2866074" cy="2342403"/>
          </a:xfrm>
        </p:grpSpPr>
        <p:sp>
          <p:nvSpPr>
            <p:cNvPr id="62" name="PA_矩形 6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521431" y="3250799"/>
              <a:ext cx="286607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zh-CN" altLang="en-US" sz="5000" b="1" dirty="0" smtClean="0">
                  <a:solidFill>
                    <a:srgbClr val="FF0000"/>
                  </a:solidFill>
                  <a:latin typeface="+mn-lt"/>
                  <a:ea typeface="+mn-ea"/>
                  <a:cs typeface="+mn-ea"/>
                  <a:sym typeface="+mn-lt"/>
                </a:rPr>
                <a:t>勤奋好学</a:t>
              </a:r>
              <a:endParaRPr lang="en-US" altLang="zh-CN" sz="5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5" name="PA_图片 64">
              <a:extLst>
                <a:ext uri="{FF2B5EF4-FFF2-40B4-BE49-F238E27FC236}">
                  <a16:creationId xmlns:a16="http://schemas.microsoft.com/office/drawing/2014/main" xmlns="" id="{B8753DC2-D901-4F28-AC0C-4CDF19075F8D}"/>
                </a:ext>
              </a:extLst>
            </p:cNvPr>
            <p:cNvPicPr preferRelativeResize="0"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66" t="800" r="57807" b="73854"/>
            <a:stretch/>
          </p:blipFill>
          <p:spPr>
            <a:xfrm>
              <a:off x="5279496" y="1770170"/>
              <a:ext cx="1349945" cy="1533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69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92" y="2903621"/>
            <a:ext cx="4796364" cy="3633536"/>
          </a:xfrm>
          <a:prstGeom prst="rect">
            <a:avLst/>
          </a:prstGeom>
        </p:spPr>
      </p:pic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14" name="PA_图片 2">
            <a:extLst>
              <a:ext uri="{FF2B5EF4-FFF2-40B4-BE49-F238E27FC236}">
                <a16:creationId xmlns:a16="http://schemas.microsoft.com/office/drawing/2014/main" xmlns="" id="{F66A3A3B-5147-432D-ACF0-637404E9D9F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226" y="4379707"/>
            <a:ext cx="3717659" cy="247829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172822" y="3237932"/>
            <a:ext cx="1169551" cy="3222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dirty="0" smtClean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宝剑锋从磨砺出</a:t>
            </a:r>
            <a:endParaRPr lang="en-US" altLang="zh-CN" sz="3200" dirty="0" smtClean="0"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  <a:p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梅花香自苦寒来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874" y="3237932"/>
            <a:ext cx="2177337" cy="31016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55" y="287207"/>
            <a:ext cx="4767645" cy="375540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 flipH="1">
            <a:off x="8683505" y="509489"/>
            <a:ext cx="1169551" cy="33108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鸟欲高飞先</a:t>
            </a:r>
            <a:r>
              <a:rPr lang="zh-CN" altLang="en-US" sz="3200" dirty="0" smtClean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振翅</a:t>
            </a:r>
            <a:endParaRPr lang="en-US" altLang="zh-CN" sz="3200" dirty="0" smtClean="0">
              <a:latin typeface="华文行楷" panose="02010800040101010101" pitchFamily="2" charset="-122"/>
              <a:ea typeface="华文行楷" panose="02010800040101010101" pitchFamily="2" charset="-122"/>
              <a:cs typeface="+mn-ea"/>
              <a:sym typeface="+mn-lt"/>
            </a:endParaRPr>
          </a:p>
          <a:p>
            <a:r>
              <a:rPr lang="zh-CN" altLang="en-US" sz="3200" dirty="0" smtClean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人</a:t>
            </a:r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  <a:cs typeface="+mn-ea"/>
                <a:sym typeface="+mn-lt"/>
              </a:rPr>
              <a:t>求上进先读书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06" y="914401"/>
            <a:ext cx="1711920" cy="272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7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527811" y="160420"/>
            <a:ext cx="5504923" cy="6761467"/>
            <a:chOff x="5527811" y="0"/>
            <a:chExt cx="5504923" cy="6761467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A40F11BE-94A9-4E2C-8E94-1E83D3171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811" y="339057"/>
              <a:ext cx="5504923" cy="6422410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4226AF7A-F7F6-4E8F-94FB-480C87592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313" r="65764"/>
            <a:stretch/>
          </p:blipFill>
          <p:spPr>
            <a:xfrm flipH="1">
              <a:off x="6223392" y="0"/>
              <a:ext cx="1329940" cy="1658200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6059488" y="1611737"/>
            <a:ext cx="451225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课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前提前预习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上课前预习老师上课时候的内容。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上课专心听讲 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上课认真听讲，做好笔记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爱提问题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遇到不懂的，向老师和同学请教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及时改正错题 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答错的题目，及时修改，找到正确答案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查寻资料 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会利用查找学习资料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仔细审题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考试时、做作业时看清题目再动手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勤于动笔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多多动手，多多联系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认真书写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>
              <a:buClr>
                <a:srgbClr val="FF0000"/>
              </a:buClr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书写工整，姿势正确</a:t>
            </a:r>
          </a:p>
        </p:txBody>
      </p:sp>
      <p:pic>
        <p:nvPicPr>
          <p:cNvPr id="26" name="图片 25" descr="E:\素材\卡通\6ebad61d807c7ac2de1c383a646172db.png6ebad61d807c7ac2de1c383a646172db">
            <a:extLst>
              <a:ext uri="{FF2B5EF4-FFF2-40B4-BE49-F238E27FC236}">
                <a16:creationId xmlns:a16="http://schemas.microsoft.com/office/drawing/2014/main" xmlns="" id="{5E315A37-7320-45DA-9E17-51B1B24E63A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49808" y="920159"/>
            <a:ext cx="4754173" cy="606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9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_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61" y="881957"/>
            <a:ext cx="6881815" cy="4461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A_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831" y="5056322"/>
            <a:ext cx="2054182" cy="1572638"/>
          </a:xfrm>
          <a:prstGeom prst="rect">
            <a:avLst/>
          </a:prstGeom>
        </p:spPr>
      </p:pic>
      <p:pic>
        <p:nvPicPr>
          <p:cNvPr id="33" name="PA_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95" y="1197562"/>
            <a:ext cx="1718930" cy="1828649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84" y="3107273"/>
            <a:ext cx="963088" cy="1725025"/>
          </a:xfrm>
          <a:prstGeom prst="rect">
            <a:avLst/>
          </a:prstGeom>
        </p:spPr>
      </p:pic>
      <p:pic>
        <p:nvPicPr>
          <p:cNvPr id="60" name="PA_图片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8" y="631258"/>
            <a:ext cx="883847" cy="914324"/>
          </a:xfrm>
          <a:prstGeom prst="rect">
            <a:avLst/>
          </a:prstGeom>
        </p:spPr>
      </p:pic>
      <p:pic>
        <p:nvPicPr>
          <p:cNvPr id="61" name="PA_图片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45" y="1902004"/>
            <a:ext cx="572977" cy="871656"/>
          </a:xfrm>
          <a:prstGeom prst="rect">
            <a:avLst/>
          </a:prstGeom>
        </p:spPr>
      </p:pic>
      <p:grpSp>
        <p:nvGrpSpPr>
          <p:cNvPr id="2" name="PA_组合 1"/>
          <p:cNvGrpSpPr/>
          <p:nvPr>
            <p:custDataLst>
              <p:tags r:id="rId7"/>
            </p:custDataLst>
          </p:nvPr>
        </p:nvGrpSpPr>
        <p:grpSpPr>
          <a:xfrm>
            <a:off x="4635731" y="1985273"/>
            <a:ext cx="2866074" cy="2298837"/>
            <a:chOff x="4521431" y="1985273"/>
            <a:chExt cx="2866074" cy="2298837"/>
          </a:xfrm>
        </p:grpSpPr>
        <p:sp>
          <p:nvSpPr>
            <p:cNvPr id="62" name="PA_矩形 6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521431" y="3422336"/>
              <a:ext cx="286607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zh-CN" altLang="en-US" sz="5000" b="1" dirty="0" smtClean="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讲究卫生</a:t>
              </a:r>
              <a:endParaRPr lang="en-US" altLang="zh-CN" sz="50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2" name="PA_图片 11">
              <a:extLst>
                <a:ext uri="{FF2B5EF4-FFF2-40B4-BE49-F238E27FC236}">
                  <a16:creationId xmlns:a16="http://schemas.microsoft.com/office/drawing/2014/main" xmlns="" id="{AB769252-4262-49CE-BCDA-0AC3094595CA}"/>
                </a:ext>
              </a:extLst>
            </p:cNvPr>
            <p:cNvPicPr preferRelativeResize="0"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42" t="3383" r="28907" b="72139"/>
            <a:stretch/>
          </p:blipFill>
          <p:spPr>
            <a:xfrm>
              <a:off x="5279567" y="1985273"/>
              <a:ext cx="1349802" cy="15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814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10" name="图片 9" descr="【卡通刷牙】图片免费下载_卡通刷牙素材_卡通刷牙模板-千图网 - Internet Explorer">
            <a:extLst>
              <a:ext uri="{FF2B5EF4-FFF2-40B4-BE49-F238E27FC236}">
                <a16:creationId xmlns:a16="http://schemas.microsoft.com/office/drawing/2014/main" xmlns="" id="{AA876663-5D3A-40E7-8B32-B37CFC6665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7" t="24822" r="53517" b="28465"/>
          <a:stretch/>
        </p:blipFill>
        <p:spPr>
          <a:xfrm>
            <a:off x="10440634" y="4153102"/>
            <a:ext cx="1751366" cy="270489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058527" y="6096000"/>
            <a:ext cx="3160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0070C0"/>
                </a:solidFill>
                <a:cs typeface="+mn-ea"/>
                <a:sym typeface="+mn-lt"/>
              </a:rPr>
              <a:t>干干净净 预防百病</a:t>
            </a:r>
            <a:endParaRPr lang="zh-CN" altLang="en-US" sz="28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32" y="0"/>
            <a:ext cx="9285602" cy="648101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46086" y="1686234"/>
            <a:ext cx="590349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讲卫生要</a:t>
            </a:r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做到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勤洗手、勤洗头，勤换衣，勤洗澡；</a:t>
            </a:r>
          </a:p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勤理发、勤刷牙，勤剪指甲勤问好；</a:t>
            </a:r>
          </a:p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吐痰要用纸包好，莫往地上直接飘；</a:t>
            </a:r>
          </a:p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上完厕所要冲水，废物扔进垃圾桶；</a:t>
            </a:r>
          </a:p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轻声细语要习惯，安静地方不要吵；</a:t>
            </a:r>
          </a:p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爱清洁、讲文明，一身无病少烦恼。</a:t>
            </a:r>
          </a:p>
        </p:txBody>
      </p:sp>
    </p:spTree>
    <p:extLst>
      <p:ext uri="{BB962C8B-B14F-4D97-AF65-F5344CB8AC3E}">
        <p14:creationId xmlns:p14="http://schemas.microsoft.com/office/powerpoint/2010/main" val="360256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/>
          <a:stretch/>
        </p:blipFill>
        <p:spPr>
          <a:xfrm>
            <a:off x="1381012" y="352926"/>
            <a:ext cx="9303030" cy="6520056"/>
          </a:xfrm>
          <a:custGeom>
            <a:avLst/>
            <a:gdLst>
              <a:gd name="connsiteX0" fmla="*/ 0 w 7950659"/>
              <a:gd name="connsiteY0" fmla="*/ 0 h 5572243"/>
              <a:gd name="connsiteX1" fmla="*/ 7950659 w 7950659"/>
              <a:gd name="connsiteY1" fmla="*/ 0 h 5572243"/>
              <a:gd name="connsiteX2" fmla="*/ 7950659 w 7950659"/>
              <a:gd name="connsiteY2" fmla="*/ 5572243 h 5572243"/>
              <a:gd name="connsiteX3" fmla="*/ 0 w 7950659"/>
              <a:gd name="connsiteY3" fmla="*/ 5572243 h 5572243"/>
              <a:gd name="connsiteX4" fmla="*/ 0 w 7950659"/>
              <a:gd name="connsiteY4" fmla="*/ 3900811 h 5572243"/>
              <a:gd name="connsiteX5" fmla="*/ 49616 w 7950659"/>
              <a:gd name="connsiteY5" fmla="*/ 3891911 h 5572243"/>
              <a:gd name="connsiteX6" fmla="*/ 300253 w 7950659"/>
              <a:gd name="connsiteY6" fmla="*/ 3344690 h 5572243"/>
              <a:gd name="connsiteX7" fmla="*/ 49616 w 7950659"/>
              <a:gd name="connsiteY7" fmla="*/ 2797469 h 5572243"/>
              <a:gd name="connsiteX8" fmla="*/ 0 w 7950659"/>
              <a:gd name="connsiteY8" fmla="*/ 2788569 h 557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50659" h="5572243">
                <a:moveTo>
                  <a:pt x="0" y="0"/>
                </a:moveTo>
                <a:lnTo>
                  <a:pt x="7950659" y="0"/>
                </a:lnTo>
                <a:lnTo>
                  <a:pt x="7950659" y="5572243"/>
                </a:lnTo>
                <a:lnTo>
                  <a:pt x="0" y="5572243"/>
                </a:lnTo>
                <a:lnTo>
                  <a:pt x="0" y="3900811"/>
                </a:lnTo>
                <a:lnTo>
                  <a:pt x="49616" y="3891911"/>
                </a:lnTo>
                <a:cubicBezTo>
                  <a:pt x="192655" y="3839827"/>
                  <a:pt x="300253" y="3614618"/>
                  <a:pt x="300253" y="3344690"/>
                </a:cubicBezTo>
                <a:cubicBezTo>
                  <a:pt x="300253" y="3074762"/>
                  <a:pt x="192655" y="2849554"/>
                  <a:pt x="49616" y="2797469"/>
                </a:cubicBezTo>
                <a:lnTo>
                  <a:pt x="0" y="2788569"/>
                </a:lnTo>
                <a:close/>
              </a:path>
            </a:pathLst>
          </a:custGeom>
        </p:spPr>
      </p:pic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486526" y="1070699"/>
            <a:ext cx="73954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饭前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便后要洗手；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要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做到三勤：勤洗澡、勤理发、勤换衣；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勤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剪指甲；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要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注意读写卫生：眼离书本一尺远，身离桌子一拳远，手离笔尖一寸远；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随时随地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勤洗手；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注意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用眼卫生：不要在强光下看书，不要在行走的车上看书，不要躺着看书，不用脏手揉眼睛；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吃没有卫生保障的食品，不吃没有清洗干净的食物，不喝生水；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早晚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洗脸，用流水洗脸，不与别人共用毛巾、脸盆等物品；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早晚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刷牙，食后漱口；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941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_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61" y="881957"/>
            <a:ext cx="6881815" cy="4461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A_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831" y="5056322"/>
            <a:ext cx="2054182" cy="1572638"/>
          </a:xfrm>
          <a:prstGeom prst="rect">
            <a:avLst/>
          </a:prstGeom>
        </p:spPr>
      </p:pic>
      <p:pic>
        <p:nvPicPr>
          <p:cNvPr id="33" name="PA_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95" y="1197562"/>
            <a:ext cx="1718930" cy="1828649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84" y="3107273"/>
            <a:ext cx="963088" cy="1725025"/>
          </a:xfrm>
          <a:prstGeom prst="rect">
            <a:avLst/>
          </a:prstGeom>
        </p:spPr>
      </p:pic>
      <p:pic>
        <p:nvPicPr>
          <p:cNvPr id="60" name="PA_图片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8" y="631258"/>
            <a:ext cx="883847" cy="914324"/>
          </a:xfrm>
          <a:prstGeom prst="rect">
            <a:avLst/>
          </a:prstGeom>
        </p:spPr>
      </p:pic>
      <p:pic>
        <p:nvPicPr>
          <p:cNvPr id="61" name="PA_图片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45" y="1902004"/>
            <a:ext cx="572977" cy="871656"/>
          </a:xfrm>
          <a:prstGeom prst="rect">
            <a:avLst/>
          </a:prstGeom>
        </p:spPr>
      </p:pic>
      <p:grpSp>
        <p:nvGrpSpPr>
          <p:cNvPr id="2" name="PA_组合 1"/>
          <p:cNvGrpSpPr/>
          <p:nvPr>
            <p:custDataLst>
              <p:tags r:id="rId7"/>
            </p:custDataLst>
          </p:nvPr>
        </p:nvGrpSpPr>
        <p:grpSpPr>
          <a:xfrm>
            <a:off x="4635731" y="1982952"/>
            <a:ext cx="2866074" cy="2301158"/>
            <a:chOff x="4635731" y="1982952"/>
            <a:chExt cx="2866074" cy="2301158"/>
          </a:xfrm>
        </p:grpSpPr>
        <p:sp>
          <p:nvSpPr>
            <p:cNvPr id="62" name="PA_矩形 6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635731" y="3422336"/>
              <a:ext cx="286607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zh-CN" altLang="en-US" sz="5000" b="1" dirty="0" smtClean="0">
                  <a:solidFill>
                    <a:srgbClr val="00B050"/>
                  </a:solidFill>
                  <a:latin typeface="+mn-lt"/>
                  <a:ea typeface="+mn-ea"/>
                  <a:cs typeface="+mn-ea"/>
                  <a:sym typeface="+mn-lt"/>
                </a:rPr>
                <a:t>文明礼貌</a:t>
              </a:r>
              <a:endParaRPr lang="en-US" altLang="zh-CN" sz="5000" b="1" dirty="0">
                <a:solidFill>
                  <a:srgbClr val="00B05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3" name="PA_图片 12">
              <a:extLst>
                <a:ext uri="{FF2B5EF4-FFF2-40B4-BE49-F238E27FC236}">
                  <a16:creationId xmlns:a16="http://schemas.microsoft.com/office/drawing/2014/main" xmlns="" id="{BF0AC12D-A9E2-457E-A324-555351023F1C}"/>
                </a:ext>
              </a:extLst>
            </p:cNvPr>
            <p:cNvPicPr preferRelativeResize="0"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49" t="2786" r="3833" b="72736"/>
            <a:stretch/>
          </p:blipFill>
          <p:spPr>
            <a:xfrm>
              <a:off x="5393867" y="1982952"/>
              <a:ext cx="1349802" cy="15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802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" t="31345" r="63503" b="34737"/>
          <a:stretch/>
        </p:blipFill>
        <p:spPr>
          <a:xfrm>
            <a:off x="0" y="3169112"/>
            <a:ext cx="3341186" cy="3867234"/>
          </a:xfrm>
          <a:prstGeom prst="rect">
            <a:avLst/>
          </a:prstGeom>
        </p:spPr>
      </p:pic>
      <p:pic>
        <p:nvPicPr>
          <p:cNvPr id="9" name="图片 8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9" t="31345" r="36603" b="34737"/>
          <a:stretch/>
        </p:blipFill>
        <p:spPr>
          <a:xfrm>
            <a:off x="4389088" y="186697"/>
            <a:ext cx="3340800" cy="3866400"/>
          </a:xfrm>
          <a:prstGeom prst="rect">
            <a:avLst/>
          </a:prstGeom>
        </p:spPr>
      </p:pic>
      <p:pic>
        <p:nvPicPr>
          <p:cNvPr id="11" name="图片 10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96" t="31345" r="8129" b="34737"/>
          <a:stretch/>
        </p:blipFill>
        <p:spPr>
          <a:xfrm>
            <a:off x="8869291" y="3169946"/>
            <a:ext cx="3340800" cy="38664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45774" y="4362999"/>
            <a:ext cx="26547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人无礼不立</a:t>
            </a:r>
            <a:endParaRPr lang="en-US" altLang="zh-CN" sz="3600" dirty="0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3600" dirty="0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事无礼不成</a:t>
            </a:r>
            <a:endParaRPr lang="en-US" altLang="zh-CN" sz="3600" dirty="0">
              <a:solidFill>
                <a:srgbClr val="00B0F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3600" dirty="0">
                <a:solidFill>
                  <a:srgbClr val="7030A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国无礼不宁</a:t>
            </a:r>
          </a:p>
        </p:txBody>
      </p:sp>
    </p:spTree>
    <p:extLst>
      <p:ext uri="{BB962C8B-B14F-4D97-AF65-F5344CB8AC3E}">
        <p14:creationId xmlns:p14="http://schemas.microsoft.com/office/powerpoint/2010/main" val="412359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0" t="7679" r="6348" b="7278"/>
          <a:stretch/>
        </p:blipFill>
        <p:spPr>
          <a:xfrm>
            <a:off x="1124695" y="317205"/>
            <a:ext cx="10297284" cy="666310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53323" y="1394440"/>
            <a:ext cx="68123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热爱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祖国，升国旗奏国歌时自觉肃立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见到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老师、客人主动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问好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自觉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使用“请”、“您好”“谢谢”、“对不起”、“再见”等礼貌用语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在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接受别人的帮助时，要微笑着向别人致谢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向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别人请教，态度要诚恳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不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打架，不骂人，公共场所不喧哗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不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给同学起绰号，不歧视身体有残疾的同学。当同学答错问题时，不起哄、不嘲笑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集合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做到“快、静、齐”，观看比赛文明喝采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B833FA0-AAAF-4366-BE04-E795D226E0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547" y="5180092"/>
            <a:ext cx="2244411" cy="122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39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_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61" y="881957"/>
            <a:ext cx="6881815" cy="4461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A_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831" y="5056322"/>
            <a:ext cx="2054182" cy="1572638"/>
          </a:xfrm>
          <a:prstGeom prst="rect">
            <a:avLst/>
          </a:prstGeom>
        </p:spPr>
      </p:pic>
      <p:pic>
        <p:nvPicPr>
          <p:cNvPr id="33" name="PA_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95" y="1197562"/>
            <a:ext cx="1718930" cy="1828649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84" y="3107273"/>
            <a:ext cx="963088" cy="1725025"/>
          </a:xfrm>
          <a:prstGeom prst="rect">
            <a:avLst/>
          </a:prstGeom>
        </p:spPr>
      </p:pic>
      <p:pic>
        <p:nvPicPr>
          <p:cNvPr id="60" name="PA_图片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8" y="631258"/>
            <a:ext cx="883847" cy="914324"/>
          </a:xfrm>
          <a:prstGeom prst="rect">
            <a:avLst/>
          </a:prstGeom>
        </p:spPr>
      </p:pic>
      <p:pic>
        <p:nvPicPr>
          <p:cNvPr id="61" name="PA_图片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45" y="1902004"/>
            <a:ext cx="572977" cy="871656"/>
          </a:xfrm>
          <a:prstGeom prst="rect">
            <a:avLst/>
          </a:prstGeom>
        </p:spPr>
      </p:pic>
      <p:grpSp>
        <p:nvGrpSpPr>
          <p:cNvPr id="2" name="PA_组合 1"/>
          <p:cNvGrpSpPr/>
          <p:nvPr>
            <p:custDataLst>
              <p:tags r:id="rId7"/>
            </p:custDataLst>
          </p:nvPr>
        </p:nvGrpSpPr>
        <p:grpSpPr>
          <a:xfrm>
            <a:off x="4635731" y="1974776"/>
            <a:ext cx="2866074" cy="2309334"/>
            <a:chOff x="4521431" y="1974776"/>
            <a:chExt cx="2866074" cy="2309334"/>
          </a:xfrm>
        </p:grpSpPr>
        <p:sp>
          <p:nvSpPr>
            <p:cNvPr id="62" name="PA_矩形 6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521431" y="3422336"/>
              <a:ext cx="286607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zh-CN" altLang="en-US" sz="5000" b="1" dirty="0" smtClean="0">
                  <a:solidFill>
                    <a:srgbClr val="ED7D31"/>
                  </a:solidFill>
                  <a:latin typeface="+mn-lt"/>
                  <a:ea typeface="+mn-ea"/>
                  <a:cs typeface="+mn-ea"/>
                  <a:sym typeface="+mn-lt"/>
                </a:rPr>
                <a:t>遵守秩序</a:t>
              </a:r>
              <a:endParaRPr lang="en-US" altLang="zh-CN" sz="5000" b="1" dirty="0">
                <a:solidFill>
                  <a:srgbClr val="ED7D3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" name="PA_图片 10">
              <a:extLst>
                <a:ext uri="{FF2B5EF4-FFF2-40B4-BE49-F238E27FC236}">
                  <a16:creationId xmlns:a16="http://schemas.microsoft.com/office/drawing/2014/main" xmlns="" id="{BA44C36B-F1D4-4B31-9C26-3289CB0EC0F7}"/>
                </a:ext>
              </a:extLst>
            </p:cNvPr>
            <p:cNvPicPr preferRelativeResize="0"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7" t="26468" r="60603" b="50000"/>
            <a:stretch/>
          </p:blipFill>
          <p:spPr>
            <a:xfrm>
              <a:off x="5279567" y="1974776"/>
              <a:ext cx="1349802" cy="15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624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14" y="317205"/>
            <a:ext cx="5202786" cy="52027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89"/>
          <a:stretch/>
        </p:blipFill>
        <p:spPr>
          <a:xfrm>
            <a:off x="301128" y="3050931"/>
            <a:ext cx="3901903" cy="365484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64797" y="3212250"/>
            <a:ext cx="29290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没有</a:t>
            </a:r>
            <a:r>
              <a:rPr lang="zh-CN" altLang="en-US" sz="3600" dirty="0" smtClean="0">
                <a:solidFill>
                  <a:srgbClr val="00B0F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规矩</a:t>
            </a:r>
            <a:endParaRPr lang="en-US" altLang="zh-CN" sz="3600" dirty="0" smtClean="0">
              <a:solidFill>
                <a:srgbClr val="00B0F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3600" dirty="0" smtClean="0">
                <a:solidFill>
                  <a:schemeClr val="accent2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不成方圆</a:t>
            </a:r>
            <a:endParaRPr lang="zh-CN" altLang="en-US" sz="3600" dirty="0">
              <a:solidFill>
                <a:schemeClr val="accent2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524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6" name="PA_图片 3" descr="E:\素材\卡通\e744099b9547e9170078caebec884866.pnge744099b9547e9170078caebec884866">
            <a:extLst>
              <a:ext uri="{FF2B5EF4-FFF2-40B4-BE49-F238E27FC236}">
                <a16:creationId xmlns="" xmlns:a16="http://schemas.microsoft.com/office/drawing/2014/main" id="{720A4205-A366-4DEF-B010-00E5D410DA0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-607060" y="1165426"/>
            <a:ext cx="6038850" cy="6039485"/>
          </a:xfrm>
          <a:prstGeom prst="rect">
            <a:avLst/>
          </a:prstGeom>
        </p:spPr>
      </p:pic>
      <p:pic>
        <p:nvPicPr>
          <p:cNvPr id="7" name="PA_图片 6">
            <a:extLst>
              <a:ext uri="{FF2B5EF4-FFF2-40B4-BE49-F238E27FC236}">
                <a16:creationId xmlns="" xmlns:a16="http://schemas.microsoft.com/office/drawing/2014/main" id="{6F4185CC-FD84-4BF3-B69F-BADC438C830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570" y="864115"/>
            <a:ext cx="6858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1C4234D-CF9F-430D-91C8-9ABE6A96BF8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5" t="66341" r="31227"/>
          <a:stretch/>
        </p:blipFill>
        <p:spPr>
          <a:xfrm>
            <a:off x="8481645" y="1662647"/>
            <a:ext cx="1276504" cy="150979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431790" y="3024424"/>
            <a:ext cx="43263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上下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楼梯，轻声慢步，靠右边行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上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下学排路队，红灯停，绿灯行，不乱穿马路，不在马路上追跑打闹。过路口，注意避让车辆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购物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、上车时自觉排队，不加塞，集会时按指定位置就座。在公共场合遵守纪律，不大声喧哗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爱护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学校、公园花草树木和公共设施，不乱踩绿地，不随手折花枝，不乱涂乱划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67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_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61" y="881957"/>
            <a:ext cx="6881815" cy="4461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A_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831" y="5056322"/>
            <a:ext cx="2054182" cy="1572638"/>
          </a:xfrm>
          <a:prstGeom prst="rect">
            <a:avLst/>
          </a:prstGeom>
        </p:spPr>
      </p:pic>
      <p:pic>
        <p:nvPicPr>
          <p:cNvPr id="33" name="PA_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95" y="1197562"/>
            <a:ext cx="1718930" cy="1828649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84" y="3107273"/>
            <a:ext cx="963088" cy="1725025"/>
          </a:xfrm>
          <a:prstGeom prst="rect">
            <a:avLst/>
          </a:prstGeom>
        </p:spPr>
      </p:pic>
      <p:pic>
        <p:nvPicPr>
          <p:cNvPr id="60" name="PA_图片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8" y="631258"/>
            <a:ext cx="883847" cy="914324"/>
          </a:xfrm>
          <a:prstGeom prst="rect">
            <a:avLst/>
          </a:prstGeom>
        </p:spPr>
      </p:pic>
      <p:pic>
        <p:nvPicPr>
          <p:cNvPr id="61" name="PA_图片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45" y="1902004"/>
            <a:ext cx="572977" cy="871656"/>
          </a:xfrm>
          <a:prstGeom prst="rect">
            <a:avLst/>
          </a:prstGeom>
        </p:spPr>
      </p:pic>
      <p:grpSp>
        <p:nvGrpSpPr>
          <p:cNvPr id="2" name="PA_组合 1"/>
          <p:cNvGrpSpPr/>
          <p:nvPr>
            <p:custDataLst>
              <p:tags r:id="rId7"/>
            </p:custDataLst>
          </p:nvPr>
        </p:nvGrpSpPr>
        <p:grpSpPr>
          <a:xfrm>
            <a:off x="4635731" y="2017363"/>
            <a:ext cx="2866074" cy="2266747"/>
            <a:chOff x="4521431" y="2017363"/>
            <a:chExt cx="2866074" cy="2266747"/>
          </a:xfrm>
        </p:grpSpPr>
        <p:sp>
          <p:nvSpPr>
            <p:cNvPr id="62" name="PA_矩形 6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521431" y="3422336"/>
              <a:ext cx="286607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zh-CN" altLang="en-US" sz="5000" b="1" dirty="0" smtClea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勤俭节约</a:t>
              </a:r>
              <a:endParaRPr lang="en-US" altLang="zh-CN" sz="50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2" name="PA_图片 11">
              <a:extLst>
                <a:ext uri="{FF2B5EF4-FFF2-40B4-BE49-F238E27FC236}">
                  <a16:creationId xmlns:a16="http://schemas.microsoft.com/office/drawing/2014/main" xmlns="" id="{EFEAAA98-7BEB-476D-AEBA-F25270B0F826}"/>
                </a:ext>
              </a:extLst>
            </p:cNvPr>
            <p:cNvPicPr preferRelativeResize="0"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406" t="27263" r="33687" b="49254"/>
            <a:stretch/>
          </p:blipFill>
          <p:spPr>
            <a:xfrm>
              <a:off x="5279567" y="2017363"/>
              <a:ext cx="1349802" cy="15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14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3" t="8455" b="6688"/>
          <a:stretch/>
        </p:blipFill>
        <p:spPr>
          <a:xfrm>
            <a:off x="850006" y="1719329"/>
            <a:ext cx="6954591" cy="513867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471749" y="1719329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静以</a:t>
            </a:r>
            <a:r>
              <a:rPr lang="zh-CN" altLang="en-US" sz="60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修身</a:t>
            </a:r>
            <a:endParaRPr lang="zh-CN" altLang="en-US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15446" y="2734564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俭以养德</a:t>
            </a:r>
          </a:p>
        </p:txBody>
      </p:sp>
    </p:spTree>
    <p:extLst>
      <p:ext uri="{BB962C8B-B14F-4D97-AF65-F5344CB8AC3E}">
        <p14:creationId xmlns:p14="http://schemas.microsoft.com/office/powerpoint/2010/main" val="21505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6" name="PA_图片 4" descr="图片包含 事情, 镜子&#10;&#10;已生成高可信度的说明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1" t="26885" r="7319" b="4324"/>
          <a:stretch/>
        </p:blipFill>
        <p:spPr>
          <a:xfrm>
            <a:off x="2075728" y="726521"/>
            <a:ext cx="7480397" cy="62230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07448" y="509148"/>
            <a:ext cx="1508041" cy="14055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764" y="4700790"/>
            <a:ext cx="1694389" cy="175796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94788" y="2229368"/>
            <a:ext cx="52422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爱惜学习用品，不在课本上乱写乱划，不随便撕扯作业本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不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随便向家长要钱，不乱花钱买零食、玩具等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珍惜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粮食，不挑食，不浪费饭菜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节约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用电、用水，做到人走灯灭，水龙头用后随时关紧开关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对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自己、他人、集体的财物要爱护，轻开关门窗，轻拿轻放物品。不在桌子上凳子上乱写乱划乱贴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pic>
        <p:nvPicPr>
          <p:cNvPr id="10" name="图片 9" descr="E:\素材\卡通\包图网_141783创意暑期夏令营招生活动海报展板\6.png6">
            <a:extLst>
              <a:ext uri="{FF2B5EF4-FFF2-40B4-BE49-F238E27FC236}">
                <a16:creationId xmlns="" xmlns:a16="http://schemas.microsoft.com/office/drawing/2014/main" id="{75261546-5BA8-4879-B349-26D6DFFF112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8437064" y="4307609"/>
            <a:ext cx="3188335" cy="28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4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_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61" y="881957"/>
            <a:ext cx="6881815" cy="4461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A_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831" y="5056322"/>
            <a:ext cx="2054182" cy="1572638"/>
          </a:xfrm>
          <a:prstGeom prst="rect">
            <a:avLst/>
          </a:prstGeom>
        </p:spPr>
      </p:pic>
      <p:pic>
        <p:nvPicPr>
          <p:cNvPr id="33" name="PA_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95" y="1197562"/>
            <a:ext cx="1718930" cy="1828649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84" y="3107273"/>
            <a:ext cx="963088" cy="1725025"/>
          </a:xfrm>
          <a:prstGeom prst="rect">
            <a:avLst/>
          </a:prstGeom>
        </p:spPr>
      </p:pic>
      <p:pic>
        <p:nvPicPr>
          <p:cNvPr id="60" name="PA_图片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8" y="631258"/>
            <a:ext cx="883847" cy="914324"/>
          </a:xfrm>
          <a:prstGeom prst="rect">
            <a:avLst/>
          </a:prstGeom>
        </p:spPr>
      </p:pic>
      <p:pic>
        <p:nvPicPr>
          <p:cNvPr id="61" name="PA_图片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45" y="1902004"/>
            <a:ext cx="572977" cy="871656"/>
          </a:xfrm>
          <a:prstGeom prst="rect">
            <a:avLst/>
          </a:prstGeom>
        </p:spPr>
      </p:pic>
      <p:grpSp>
        <p:nvGrpSpPr>
          <p:cNvPr id="2" name="PA_组合 1"/>
          <p:cNvGrpSpPr/>
          <p:nvPr>
            <p:custDataLst>
              <p:tags r:id="rId7"/>
            </p:custDataLst>
          </p:nvPr>
        </p:nvGrpSpPr>
        <p:grpSpPr>
          <a:xfrm>
            <a:off x="4635731" y="1975353"/>
            <a:ext cx="2866074" cy="2308757"/>
            <a:chOff x="4635731" y="1975353"/>
            <a:chExt cx="2866074" cy="2308757"/>
          </a:xfrm>
        </p:grpSpPr>
        <p:sp>
          <p:nvSpPr>
            <p:cNvPr id="62" name="PA_矩形 6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635731" y="3422336"/>
              <a:ext cx="286607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zh-CN" altLang="en-US" sz="5000" b="1" dirty="0" smtClean="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诚实守信</a:t>
              </a:r>
              <a:endParaRPr lang="en-US" altLang="zh-CN" sz="5000" b="1" dirty="0">
                <a:solidFill>
                  <a:srgbClr val="00B0F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" name="PA_图片 10"/>
            <p:cNvPicPr preferRelativeResize="0">
              <a:picLocks/>
            </p:cNvPicPr>
            <p:nvPr>
              <p:custDataLst>
                <p:tags r:id="rId9"/>
              </p:custDataLst>
            </p:nvPr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74" t="28920" b="48921"/>
            <a:stretch/>
          </p:blipFill>
          <p:spPr>
            <a:xfrm>
              <a:off x="5393768" y="1975353"/>
              <a:ext cx="1350000" cy="15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65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102" y="529139"/>
            <a:ext cx="9145796" cy="50234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16" y="2972892"/>
            <a:ext cx="1828800" cy="15670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" r="57394"/>
          <a:stretch/>
        </p:blipFill>
        <p:spPr>
          <a:xfrm flipH="1">
            <a:off x="9111915" y="2456557"/>
            <a:ext cx="846295" cy="208336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18673" y="5795054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华文行楷" panose="02010800040101010101" pitchFamily="2" charset="-122"/>
                <a:ea typeface="华文行楷" panose="02010800040101010101" pitchFamily="2" charset="-122"/>
              </a:rPr>
              <a:t>诚信为人之本</a:t>
            </a:r>
          </a:p>
        </p:txBody>
      </p:sp>
    </p:spTree>
    <p:extLst>
      <p:ext uri="{BB962C8B-B14F-4D97-AF65-F5344CB8AC3E}">
        <p14:creationId xmlns:p14="http://schemas.microsoft.com/office/powerpoint/2010/main" val="376733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65"/>
          <a:stretch/>
        </p:blipFill>
        <p:spPr>
          <a:xfrm>
            <a:off x="960733" y="112743"/>
            <a:ext cx="9947898" cy="66325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75747" y="2840643"/>
            <a:ext cx="51976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诚实守信，说了就要努力去做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答应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的事确实难完成的，应向对方说明原由，用诚挚的态度向对方表示</a:t>
            </a: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歉意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借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了别人的东西要按期归还，说话要算话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9606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_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61" y="881957"/>
            <a:ext cx="6881815" cy="4461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A_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831" y="5056322"/>
            <a:ext cx="2054182" cy="1572638"/>
          </a:xfrm>
          <a:prstGeom prst="rect">
            <a:avLst/>
          </a:prstGeom>
        </p:spPr>
      </p:pic>
      <p:pic>
        <p:nvPicPr>
          <p:cNvPr id="33" name="PA_图片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95" y="1197562"/>
            <a:ext cx="1718930" cy="1828649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184" y="3107273"/>
            <a:ext cx="963088" cy="1725025"/>
          </a:xfrm>
          <a:prstGeom prst="rect">
            <a:avLst/>
          </a:prstGeom>
        </p:spPr>
      </p:pic>
      <p:pic>
        <p:nvPicPr>
          <p:cNvPr id="60" name="PA_图片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8" y="631258"/>
            <a:ext cx="883847" cy="914324"/>
          </a:xfrm>
          <a:prstGeom prst="rect">
            <a:avLst/>
          </a:prstGeom>
        </p:spPr>
      </p:pic>
      <p:pic>
        <p:nvPicPr>
          <p:cNvPr id="61" name="PA_图片 6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345" y="1902004"/>
            <a:ext cx="572977" cy="871656"/>
          </a:xfrm>
          <a:prstGeom prst="rect">
            <a:avLst/>
          </a:prstGeom>
        </p:spPr>
      </p:pic>
      <p:grpSp>
        <p:nvGrpSpPr>
          <p:cNvPr id="2" name="PA_组合 1"/>
          <p:cNvGrpSpPr/>
          <p:nvPr>
            <p:custDataLst>
              <p:tags r:id="rId7"/>
            </p:custDataLst>
          </p:nvPr>
        </p:nvGrpSpPr>
        <p:grpSpPr>
          <a:xfrm>
            <a:off x="4635731" y="1985331"/>
            <a:ext cx="2866074" cy="2298779"/>
            <a:chOff x="4521431" y="1985331"/>
            <a:chExt cx="2866074" cy="2298779"/>
          </a:xfrm>
        </p:grpSpPr>
        <p:sp>
          <p:nvSpPr>
            <p:cNvPr id="62" name="PA_矩形 6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521431" y="3422336"/>
              <a:ext cx="2866074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>
                <a:buFont typeface="Arial" charset="0"/>
                <a:buNone/>
              </a:pPr>
              <a:r>
                <a:rPr lang="zh-CN" altLang="en-US" sz="5000" b="1" dirty="0" smtClean="0">
                  <a:solidFill>
                    <a:srgbClr val="7030A0"/>
                  </a:solidFill>
                  <a:latin typeface="+mn-lt"/>
                  <a:ea typeface="+mn-ea"/>
                  <a:cs typeface="+mn-ea"/>
                  <a:sym typeface="+mn-lt"/>
                </a:rPr>
                <a:t>守时惜时</a:t>
              </a:r>
              <a:endParaRPr lang="en-US" altLang="zh-CN" sz="5000" b="1" dirty="0">
                <a:solidFill>
                  <a:srgbClr val="7030A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2" name="PA_图片 11"/>
            <p:cNvPicPr preferRelativeResize="0">
              <a:picLocks/>
            </p:cNvPicPr>
            <p:nvPr>
              <p:custDataLst>
                <p:tags r:id="rId9"/>
              </p:custDataLst>
            </p:nvPr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0" t="49953" r="63207" b="26948"/>
            <a:stretch/>
          </p:blipFill>
          <p:spPr>
            <a:xfrm>
              <a:off x="5279468" y="1985331"/>
              <a:ext cx="1350000" cy="15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46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6" t="13425" r="17453" b="21929"/>
          <a:stretch/>
        </p:blipFill>
        <p:spPr>
          <a:xfrm rot="16200000" flipH="1">
            <a:off x="8694820" y="317205"/>
            <a:ext cx="3368843" cy="324707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6" y="2751600"/>
            <a:ext cx="3905527" cy="39138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680625" y="2781358"/>
            <a:ext cx="342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一寸光阴一寸金</a:t>
            </a:r>
            <a:endParaRPr lang="en-US" altLang="zh-CN" sz="3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64723" y="345875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华文行楷" panose="02010800040101010101" pitchFamily="2" charset="-122"/>
                <a:ea typeface="华文行楷" panose="02010800040101010101" pitchFamily="2" charset="-122"/>
              </a:rPr>
              <a:t>寸金难买寸光阴</a:t>
            </a:r>
          </a:p>
        </p:txBody>
      </p:sp>
    </p:spTree>
    <p:extLst>
      <p:ext uri="{BB962C8B-B14F-4D97-AF65-F5344CB8AC3E}">
        <p14:creationId xmlns:p14="http://schemas.microsoft.com/office/powerpoint/2010/main" val="424873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816607" y="-577515"/>
            <a:ext cx="2395892" cy="1789440"/>
          </a:xfrm>
          <a:prstGeom prst="rect">
            <a:avLst/>
          </a:prstGeom>
        </p:spPr>
      </p:pic>
      <p:pic>
        <p:nvPicPr>
          <p:cNvPr id="7" name="PA_图片 3">
            <a:extLst>
              <a:ext uri="{FF2B5EF4-FFF2-40B4-BE49-F238E27FC236}">
                <a16:creationId xmlns:a16="http://schemas.microsoft.com/office/drawing/2014/main" xmlns="" id="{E46B3826-DC27-4AFC-9B35-9A16A647BE1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456027" y="882316"/>
            <a:ext cx="9215778" cy="554746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33927" y="2920853"/>
            <a:ext cx="68186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晚上按时睡觉，早上按时起床</a:t>
            </a:r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sz="2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放学</a:t>
            </a:r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后按时回家，不在马路上溜达</a:t>
            </a:r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玩耍</a:t>
            </a:r>
            <a:r>
              <a:rPr lang="en-US" altLang="zh-CN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altLang="zh-CN" sz="2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回家</a:t>
            </a:r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后，马上完成老师布置的作业，当天事当天毕</a:t>
            </a:r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</a:t>
            </a:r>
            <a:endParaRPr lang="en-US" altLang="zh-CN" sz="2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做事</a:t>
            </a:r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有计划，不盲目、不拖沓　。</a:t>
            </a:r>
            <a:endParaRPr lang="en-US" altLang="zh-CN" sz="28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768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9" t="9357" r="35087" b="65380"/>
          <a:stretch/>
        </p:blipFill>
        <p:spPr>
          <a:xfrm rot="20826701">
            <a:off x="6985958" y="5997333"/>
            <a:ext cx="1078262" cy="7417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" t="41921" r="61051" b="4916"/>
          <a:stretch/>
        </p:blipFill>
        <p:spPr>
          <a:xfrm>
            <a:off x="-32083" y="2844225"/>
            <a:ext cx="4563332" cy="40057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8" t="57778" r="2190"/>
          <a:stretch/>
        </p:blipFill>
        <p:spPr>
          <a:xfrm>
            <a:off x="9946105" y="5378911"/>
            <a:ext cx="2133600" cy="15913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9" t="9357" r="35087" b="65380"/>
          <a:stretch/>
        </p:blipFill>
        <p:spPr>
          <a:xfrm rot="20878824">
            <a:off x="6031360" y="6085557"/>
            <a:ext cx="1187116" cy="8166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9" t="9357" r="35087" b="65380"/>
          <a:stretch/>
        </p:blipFill>
        <p:spPr>
          <a:xfrm rot="839964">
            <a:off x="4929022" y="6039025"/>
            <a:ext cx="1187116" cy="8166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32700" y="1700661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rgbClr val="FF0000"/>
                </a:solidFill>
                <a:cs typeface="+mn-ea"/>
                <a:sym typeface="+mn-lt"/>
              </a:rPr>
              <a:t>感谢欣赏</a:t>
            </a:r>
            <a:endParaRPr lang="zh-CN" altLang="en-US" sz="6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>
            <a:off x="8872825" y="-1166687"/>
            <a:ext cx="4280159" cy="31967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1" r="14601" b="56203"/>
          <a:stretch/>
        </p:blipFill>
        <p:spPr>
          <a:xfrm flipH="1">
            <a:off x="-1378081" y="-1166687"/>
            <a:ext cx="4280159" cy="31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1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5000">
        <p14:vortex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h14avik">
      <a:majorFont>
        <a:latin typeface="Calibri" panose="020F0302020204030204"/>
        <a:ea typeface="YouYuan"/>
        <a:cs typeface=""/>
      </a:majorFont>
      <a:minorFont>
        <a:latin typeface="Calibri" panose="020F0502020204030204"/>
        <a:ea typeface="YouYua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772</Words>
  <Application>Microsoft Office PowerPoint</Application>
  <PresentationFormat>宽屏</PresentationFormat>
  <Paragraphs>113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华文行楷</vt:lpstr>
      <vt:lpstr>宋体</vt:lpstr>
      <vt:lpstr>YouYuan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曹 威</dc:creator>
  <cp:lastModifiedBy>faith123</cp:lastModifiedBy>
  <cp:revision>46</cp:revision>
  <dcterms:created xsi:type="dcterms:W3CDTF">2018-04-16T11:23:37Z</dcterms:created>
  <dcterms:modified xsi:type="dcterms:W3CDTF">2018-11-05T02:55:31Z</dcterms:modified>
</cp:coreProperties>
</file>