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7" r:id="rId4"/>
    <p:sldId id="259" r:id="rId5"/>
    <p:sldId id="265" r:id="rId6"/>
    <p:sldId id="266" r:id="rId7"/>
    <p:sldId id="267" r:id="rId8"/>
    <p:sldId id="268" r:id="rId9"/>
    <p:sldId id="260" r:id="rId10"/>
    <p:sldId id="269" r:id="rId11"/>
    <p:sldId id="270" r:id="rId12"/>
    <p:sldId id="271" r:id="rId13"/>
    <p:sldId id="272" r:id="rId14"/>
    <p:sldId id="261" r:id="rId15"/>
    <p:sldId id="273" r:id="rId16"/>
    <p:sldId id="274" r:id="rId17"/>
    <p:sldId id="275" r:id="rId18"/>
    <p:sldId id="276" r:id="rId19"/>
    <p:sldId id="262" r:id="rId20"/>
    <p:sldId id="277" r:id="rId21"/>
    <p:sldId id="278" r:id="rId22"/>
    <p:sldId id="279" r:id="rId23"/>
    <p:sldId id="280" r:id="rId24"/>
    <p:sldId id="26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6F47"/>
    <a:srgbClr val="BCEEDB"/>
    <a:srgbClr val="E2E7FA"/>
    <a:srgbClr val="DFF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9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67862-14FC-4D3D-96FA-2D4803A293C4}" type="datetimeFigureOut">
              <a:rPr lang="zh-CN" altLang="en-US" smtClean="0"/>
              <a:t>2019/8/7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EFC6B-ED52-40B3-8674-C9AFC49267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502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331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932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036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713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820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57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876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835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810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238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055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525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4214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397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322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3566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8043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3681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038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800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19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898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365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DEFC6B-ED52-40B3-8674-C9AFC492678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8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325065EE-4FA3-4559-8BA8-92FDA4E492BC}"/>
              </a:ext>
            </a:extLst>
          </p:cNvPr>
          <p:cNvGrpSpPr/>
          <p:nvPr userDrawn="1"/>
        </p:nvGrpSpPr>
        <p:grpSpPr>
          <a:xfrm>
            <a:off x="2459259" y="-1724255"/>
            <a:ext cx="7327521" cy="7327521"/>
            <a:chOff x="4331803" y="-790274"/>
            <a:chExt cx="3528392" cy="3528392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77AD847A-D028-4550-B00A-7ECB25E05A31}"/>
                </a:ext>
              </a:extLst>
            </p:cNvPr>
            <p:cNvSpPr/>
            <p:nvPr userDrawn="1"/>
          </p:nvSpPr>
          <p:spPr>
            <a:xfrm>
              <a:off x="4331803" y="-790274"/>
              <a:ext cx="3528392" cy="3528392"/>
            </a:xfrm>
            <a:prstGeom prst="ellipse">
              <a:avLst/>
            </a:prstGeom>
            <a:solidFill>
              <a:srgbClr val="DFF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CD8E8BFB-5F54-4C24-BC69-19B237A55081}"/>
                </a:ext>
              </a:extLst>
            </p:cNvPr>
            <p:cNvSpPr/>
            <p:nvPr userDrawn="1"/>
          </p:nvSpPr>
          <p:spPr>
            <a:xfrm>
              <a:off x="4621043" y="-501034"/>
              <a:ext cx="2949913" cy="2949913"/>
            </a:xfrm>
            <a:prstGeom prst="ellipse">
              <a:avLst/>
            </a:prstGeom>
            <a:solidFill>
              <a:srgbClr val="E2E7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62EF6DE-CF8B-49B8-AB44-CD447F244569}"/>
              </a:ext>
            </a:extLst>
          </p:cNvPr>
          <p:cNvSpPr/>
          <p:nvPr userDrawn="1"/>
        </p:nvSpPr>
        <p:spPr>
          <a:xfrm>
            <a:off x="699880" y="611257"/>
            <a:ext cx="10792239" cy="5635486"/>
          </a:xfrm>
          <a:prstGeom prst="roundRect">
            <a:avLst/>
          </a:prstGeom>
          <a:noFill/>
          <a:ln w="63500">
            <a:solidFill>
              <a:schemeClr val="bg1"/>
            </a:solidFill>
          </a:ln>
          <a:effectLst>
            <a:outerShdw dist="63500" dir="2700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片包含 运输, 气球, 航空器&#10;&#10;描述已自动生成">
            <a:extLst>
              <a:ext uri="{FF2B5EF4-FFF2-40B4-BE49-F238E27FC236}">
                <a16:creationId xmlns:a16="http://schemas.microsoft.com/office/drawing/2014/main" id="{A64D0C8A-5048-42DE-BD92-61C40C56CC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>
            <a:off x="10967972" y="2427898"/>
            <a:ext cx="1331770" cy="1878496"/>
          </a:xfrm>
          <a:prstGeom prst="rect">
            <a:avLst/>
          </a:prstGeom>
        </p:spPr>
      </p:pic>
      <p:pic>
        <p:nvPicPr>
          <p:cNvPr id="11" name="图片 10" descr="图片包含 运输, 气球, 航空器&#10;&#10;描述已自动生成">
            <a:extLst>
              <a:ext uri="{FF2B5EF4-FFF2-40B4-BE49-F238E27FC236}">
                <a16:creationId xmlns:a16="http://schemas.microsoft.com/office/drawing/2014/main" id="{AD9C22FB-56EC-475E-A5BA-BFEF6B3D77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 flipH="1">
            <a:off x="160891" y="4833236"/>
            <a:ext cx="1148625" cy="162016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41CEE14-AE3F-4B06-B380-8494775C75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2E3E160-4149-4DE0-961D-B1757590C1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C24B905-4A70-41BB-A59B-AC6BD3B0AC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00039" y="3792515"/>
            <a:ext cx="1148625" cy="5934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EFFB425-8C0F-4927-BBD7-1C246A597B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4" t="13027" r="71257" b="76746"/>
          <a:stretch/>
        </p:blipFill>
        <p:spPr>
          <a:xfrm>
            <a:off x="987111" y="1214682"/>
            <a:ext cx="692602" cy="81290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2192527-FCE3-4980-8D0B-9D6C7C7547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4" t="16415" r="9027" b="70485"/>
          <a:stretch/>
        </p:blipFill>
        <p:spPr>
          <a:xfrm rot="19967445">
            <a:off x="1384831" y="1931691"/>
            <a:ext cx="589763" cy="84609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B93E69C-7A66-4B83-9A67-9775501F4D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63423" r="6635" b="7681"/>
          <a:stretch/>
        </p:blipFill>
        <p:spPr>
          <a:xfrm>
            <a:off x="2746714" y="3808584"/>
            <a:ext cx="6712303" cy="3087774"/>
          </a:xfrm>
          <a:prstGeom prst="rect">
            <a:avLst/>
          </a:prstGeom>
          <a:effectLst>
            <a:outerShdw dist="38100" dir="2700000" algn="tl" rotWithShape="0">
              <a:schemeClr val="accent6">
                <a:lumMod val="50000"/>
                <a:alpha val="40000"/>
              </a:scheme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CF41C95-FEFA-4892-B0BC-8133BA4C69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6" t="66232" r="17268" b="8913"/>
          <a:stretch/>
        </p:blipFill>
        <p:spPr>
          <a:xfrm>
            <a:off x="3676333" y="4391795"/>
            <a:ext cx="4817629" cy="242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1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05D37F62-13EC-48C0-9805-80DD285993DD}"/>
              </a:ext>
            </a:extLst>
          </p:cNvPr>
          <p:cNvGrpSpPr/>
          <p:nvPr userDrawn="1"/>
        </p:nvGrpSpPr>
        <p:grpSpPr>
          <a:xfrm>
            <a:off x="6096000" y="-234761"/>
            <a:ext cx="7327521" cy="7327521"/>
            <a:chOff x="4331803" y="-790274"/>
            <a:chExt cx="3528392" cy="3528392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8FB64A88-B19D-4771-AC2C-CD898A6D436A}"/>
                </a:ext>
              </a:extLst>
            </p:cNvPr>
            <p:cNvSpPr/>
            <p:nvPr userDrawn="1"/>
          </p:nvSpPr>
          <p:spPr>
            <a:xfrm>
              <a:off x="4331803" y="-790274"/>
              <a:ext cx="3528392" cy="3528392"/>
            </a:xfrm>
            <a:prstGeom prst="ellipse">
              <a:avLst/>
            </a:prstGeom>
            <a:solidFill>
              <a:srgbClr val="DFF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8286B57A-E701-4AEE-A989-E20154552931}"/>
                </a:ext>
              </a:extLst>
            </p:cNvPr>
            <p:cNvSpPr/>
            <p:nvPr userDrawn="1"/>
          </p:nvSpPr>
          <p:spPr>
            <a:xfrm>
              <a:off x="4621043" y="-501034"/>
              <a:ext cx="2949913" cy="2949913"/>
            </a:xfrm>
            <a:prstGeom prst="ellipse">
              <a:avLst/>
            </a:prstGeom>
            <a:solidFill>
              <a:srgbClr val="E2E7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 descr="图片包含 运输, 气球, 航空器&#10;&#10;描述已自动生成">
            <a:extLst>
              <a:ext uri="{FF2B5EF4-FFF2-40B4-BE49-F238E27FC236}">
                <a16:creationId xmlns:a16="http://schemas.microsoft.com/office/drawing/2014/main" id="{E19919AA-5FE4-476F-8F06-80827C0FC9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>
            <a:off x="10967972" y="2427898"/>
            <a:ext cx="1331770" cy="1878496"/>
          </a:xfrm>
          <a:prstGeom prst="rect">
            <a:avLst/>
          </a:prstGeom>
        </p:spPr>
      </p:pic>
      <p:pic>
        <p:nvPicPr>
          <p:cNvPr id="13" name="图片 12" descr="图片包含 运输, 气球, 航空器&#10;&#10;描述已自动生成">
            <a:extLst>
              <a:ext uri="{FF2B5EF4-FFF2-40B4-BE49-F238E27FC236}">
                <a16:creationId xmlns:a16="http://schemas.microsoft.com/office/drawing/2014/main" id="{1CE34EDF-CAF8-4C42-9F79-72C02F035F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 flipH="1">
            <a:off x="160891" y="4833236"/>
            <a:ext cx="1148625" cy="162016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3F2BAC2-3C50-4D2F-8D5D-C23588E61F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EE74043-57C5-4227-86A6-A7EE7ADE39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EF08ACF-6A52-45D4-A229-DA4A966BC6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00039" y="3792515"/>
            <a:ext cx="1148625" cy="59340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2637969-041B-4B95-94EF-44C899E346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63423" r="6635" b="7681"/>
          <a:stretch/>
        </p:blipFill>
        <p:spPr>
          <a:xfrm rot="20620482">
            <a:off x="-210588" y="71755"/>
            <a:ext cx="3628025" cy="1668953"/>
          </a:xfrm>
          <a:prstGeom prst="rect">
            <a:avLst/>
          </a:prstGeom>
          <a:effectLst>
            <a:outerShdw dist="38100" dir="2700000" algn="tl" rotWithShape="0">
              <a:schemeClr val="accent6">
                <a:lumMod val="50000"/>
                <a:alpha val="40000"/>
              </a:scheme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D7E9E34-F3EC-4ECB-A2B0-5B8B290442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6" t="66232" r="17268" b="8913"/>
          <a:stretch/>
        </p:blipFill>
        <p:spPr>
          <a:xfrm>
            <a:off x="8136595" y="4868020"/>
            <a:ext cx="3548496" cy="178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84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51044530-3F36-4374-B5EA-539919691399}"/>
              </a:ext>
            </a:extLst>
          </p:cNvPr>
          <p:cNvGrpSpPr/>
          <p:nvPr userDrawn="1"/>
        </p:nvGrpSpPr>
        <p:grpSpPr>
          <a:xfrm>
            <a:off x="1888487" y="-804081"/>
            <a:ext cx="8508713" cy="8508713"/>
            <a:chOff x="4331803" y="-790274"/>
            <a:chExt cx="3528392" cy="352839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E24F2B8E-590F-4E83-A39F-0119473D29AE}"/>
                </a:ext>
              </a:extLst>
            </p:cNvPr>
            <p:cNvSpPr/>
            <p:nvPr userDrawn="1"/>
          </p:nvSpPr>
          <p:spPr>
            <a:xfrm>
              <a:off x="4331803" y="-790274"/>
              <a:ext cx="3528392" cy="3528392"/>
            </a:xfrm>
            <a:prstGeom prst="ellipse">
              <a:avLst/>
            </a:prstGeom>
            <a:solidFill>
              <a:srgbClr val="DFF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A2DBA5E-DE6E-46FE-BC74-2D17FB12BC06}"/>
                </a:ext>
              </a:extLst>
            </p:cNvPr>
            <p:cNvSpPr/>
            <p:nvPr userDrawn="1"/>
          </p:nvSpPr>
          <p:spPr>
            <a:xfrm>
              <a:off x="4621043" y="-501034"/>
              <a:ext cx="2949913" cy="2949913"/>
            </a:xfrm>
            <a:prstGeom prst="ellipse">
              <a:avLst/>
            </a:prstGeom>
            <a:solidFill>
              <a:srgbClr val="E2E7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 descr="图片包含 运输, 气球, 航空器&#10;&#10;描述已自动生成">
            <a:extLst>
              <a:ext uri="{FF2B5EF4-FFF2-40B4-BE49-F238E27FC236}">
                <a16:creationId xmlns:a16="http://schemas.microsoft.com/office/drawing/2014/main" id="{973C6E27-64CB-4276-BB57-9474939729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>
            <a:off x="10967972" y="2427898"/>
            <a:ext cx="1331770" cy="1878496"/>
          </a:xfrm>
          <a:prstGeom prst="rect">
            <a:avLst/>
          </a:prstGeom>
        </p:spPr>
      </p:pic>
      <p:pic>
        <p:nvPicPr>
          <p:cNvPr id="12" name="图片 11" descr="图片包含 运输, 气球, 航空器&#10;&#10;描述已自动生成">
            <a:extLst>
              <a:ext uri="{FF2B5EF4-FFF2-40B4-BE49-F238E27FC236}">
                <a16:creationId xmlns:a16="http://schemas.microsoft.com/office/drawing/2014/main" id="{9FC8CD1A-ADD3-4E80-9E34-C4C7144397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 flipH="1">
            <a:off x="160891" y="4833236"/>
            <a:ext cx="1148625" cy="162016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3AD1F56-7EE5-40F1-B57F-DD22BB5BAD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4ACE8DE-C078-41EF-9438-CE62527965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ABA464D-1D6A-44A4-AD60-0055B1209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00039" y="3792515"/>
            <a:ext cx="1148625" cy="59340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78E6338-EEE6-40B7-A7D3-6194C4AD7E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4" t="13027" r="71257" b="76746"/>
          <a:stretch/>
        </p:blipFill>
        <p:spPr>
          <a:xfrm>
            <a:off x="561618" y="983243"/>
            <a:ext cx="692602" cy="81290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01ECD71-21DA-4F65-9A59-7B754C0393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4" t="16415" r="9027" b="70485"/>
          <a:stretch/>
        </p:blipFill>
        <p:spPr>
          <a:xfrm rot="19967445">
            <a:off x="959338" y="1700252"/>
            <a:ext cx="589763" cy="846090"/>
          </a:xfrm>
          <a:prstGeom prst="rect">
            <a:avLst/>
          </a:prstGeom>
        </p:spPr>
      </p:pic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5C468E0E-F666-48BA-B55A-ECEC3B628F2B}"/>
              </a:ext>
            </a:extLst>
          </p:cNvPr>
          <p:cNvSpPr/>
          <p:nvPr userDrawn="1"/>
        </p:nvSpPr>
        <p:spPr>
          <a:xfrm>
            <a:off x="2281078" y="1834946"/>
            <a:ext cx="7629844" cy="3246252"/>
          </a:xfrm>
          <a:prstGeom prst="roundRect">
            <a:avLst/>
          </a:prstGeom>
          <a:noFill/>
          <a:ln w="63500">
            <a:solidFill>
              <a:schemeClr val="bg1"/>
            </a:solidFill>
          </a:ln>
          <a:effectLst>
            <a:outerShdw dist="63500" dir="2700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28BD2211-B127-4687-BAA8-961A2FDB02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2" t="81606" r="68405" b="5470"/>
          <a:stretch/>
        </p:blipFill>
        <p:spPr>
          <a:xfrm rot="19801559" flipH="1">
            <a:off x="8956121" y="933522"/>
            <a:ext cx="1406769" cy="2231434"/>
          </a:xfrm>
          <a:prstGeom prst="rect">
            <a:avLst/>
          </a:prstGeom>
          <a:effectLst>
            <a:outerShdw dist="38100" dir="2700000" algn="tl" rotWithShape="0">
              <a:schemeClr val="accent6">
                <a:lumMod val="50000"/>
                <a:alpha val="40000"/>
              </a:scheme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87ECE8B-B443-4BA7-8C02-F9FD918541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2" t="81606" r="68405" b="5470"/>
          <a:stretch/>
        </p:blipFill>
        <p:spPr>
          <a:xfrm rot="20323686">
            <a:off x="1778218" y="3608169"/>
            <a:ext cx="1406769" cy="2231434"/>
          </a:xfrm>
          <a:prstGeom prst="rect">
            <a:avLst/>
          </a:prstGeom>
          <a:effectLst>
            <a:outerShdw dist="38100" dir="2700000" algn="tl" rotWithShape="0">
              <a:schemeClr val="accent6">
                <a:lumMod val="50000"/>
                <a:alpha val="40000"/>
              </a:scheme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1ACF4D5-E19F-4C9D-83A3-09D014A940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6" t="66232" r="17268" b="8913"/>
          <a:stretch/>
        </p:blipFill>
        <p:spPr>
          <a:xfrm>
            <a:off x="6910671" y="4378210"/>
            <a:ext cx="3592140" cy="180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0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E88DA326-C22D-46D1-BF32-1D51C4F65290}"/>
              </a:ext>
            </a:extLst>
          </p:cNvPr>
          <p:cNvSpPr/>
          <p:nvPr userDrawn="1"/>
        </p:nvSpPr>
        <p:spPr>
          <a:xfrm>
            <a:off x="699880" y="611257"/>
            <a:ext cx="10792239" cy="5635486"/>
          </a:xfrm>
          <a:prstGeom prst="roundRect">
            <a:avLst/>
          </a:prstGeom>
          <a:noFill/>
          <a:ln w="63500">
            <a:solidFill>
              <a:schemeClr val="bg1"/>
            </a:solidFill>
          </a:ln>
          <a:effectLst>
            <a:outerShdw dist="63500" dir="2700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图片包含 运输, 气球, 航空器&#10;&#10;描述已自动生成">
            <a:extLst>
              <a:ext uri="{FF2B5EF4-FFF2-40B4-BE49-F238E27FC236}">
                <a16:creationId xmlns:a16="http://schemas.microsoft.com/office/drawing/2014/main" id="{354E1ADF-AF43-4257-AD7B-8F61E4F421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 flipH="1">
            <a:off x="160891" y="4833236"/>
            <a:ext cx="1148625" cy="162016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D3258D1-AACF-44EF-8F1A-44533546AA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FD28732-FD8A-4F33-B188-4CF3DF1C8B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14BE5EB-6E34-4068-B400-6E79BEA73F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00039" y="3792515"/>
            <a:ext cx="1148625" cy="59340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56C48CB-A0F5-47F7-8F24-4ACE2979D0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4" t="13027" r="71257" b="76746"/>
          <a:stretch/>
        </p:blipFill>
        <p:spPr>
          <a:xfrm>
            <a:off x="987111" y="1214682"/>
            <a:ext cx="692602" cy="81290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C462B79-D794-4DED-B755-D9B4B1F9CE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4" t="16415" r="9027" b="70485"/>
          <a:stretch/>
        </p:blipFill>
        <p:spPr>
          <a:xfrm rot="19967445">
            <a:off x="1384831" y="1931691"/>
            <a:ext cx="589763" cy="84609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BA10243-2B68-41AA-BC66-144545DE2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6" t="66232" r="34392" b="8913"/>
          <a:stretch/>
        </p:blipFill>
        <p:spPr>
          <a:xfrm>
            <a:off x="10203438" y="2943565"/>
            <a:ext cx="1621623" cy="372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9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E2F57939-4756-459F-87AF-DF0332951D21}"/>
              </a:ext>
            </a:extLst>
          </p:cNvPr>
          <p:cNvGrpSpPr/>
          <p:nvPr userDrawn="1"/>
        </p:nvGrpSpPr>
        <p:grpSpPr>
          <a:xfrm>
            <a:off x="1888487" y="-804081"/>
            <a:ext cx="8508713" cy="8508713"/>
            <a:chOff x="4331803" y="-790274"/>
            <a:chExt cx="3528392" cy="352839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3311607-88C7-4DAB-B175-F86C05F707D5}"/>
                </a:ext>
              </a:extLst>
            </p:cNvPr>
            <p:cNvSpPr/>
            <p:nvPr userDrawn="1"/>
          </p:nvSpPr>
          <p:spPr>
            <a:xfrm>
              <a:off x="4331803" y="-790274"/>
              <a:ext cx="3528392" cy="3528392"/>
            </a:xfrm>
            <a:prstGeom prst="ellipse">
              <a:avLst/>
            </a:prstGeom>
            <a:solidFill>
              <a:srgbClr val="DFF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12802203-B946-4235-912B-12763E361497}"/>
                </a:ext>
              </a:extLst>
            </p:cNvPr>
            <p:cNvSpPr/>
            <p:nvPr userDrawn="1"/>
          </p:nvSpPr>
          <p:spPr>
            <a:xfrm>
              <a:off x="4621043" y="-501034"/>
              <a:ext cx="2949913" cy="2949913"/>
            </a:xfrm>
            <a:prstGeom prst="ellipse">
              <a:avLst/>
            </a:prstGeom>
            <a:solidFill>
              <a:srgbClr val="E2E7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 descr="图片包含 运输, 气球, 航空器&#10;&#10;描述已自动生成">
            <a:extLst>
              <a:ext uri="{FF2B5EF4-FFF2-40B4-BE49-F238E27FC236}">
                <a16:creationId xmlns:a16="http://schemas.microsoft.com/office/drawing/2014/main" id="{5384FCC0-E0D9-4729-B923-238CCF17DB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>
            <a:off x="10860230" y="2840440"/>
            <a:ext cx="1331770" cy="1878496"/>
          </a:xfrm>
          <a:prstGeom prst="rect">
            <a:avLst/>
          </a:prstGeom>
        </p:spPr>
      </p:pic>
      <p:pic>
        <p:nvPicPr>
          <p:cNvPr id="14" name="图片 13" descr="图片包含 运输, 气球, 航空器&#10;&#10;描述已自动生成">
            <a:extLst>
              <a:ext uri="{FF2B5EF4-FFF2-40B4-BE49-F238E27FC236}">
                <a16:creationId xmlns:a16="http://schemas.microsoft.com/office/drawing/2014/main" id="{1EAB2087-87AA-4AA9-804C-60CAB1676C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 flipH="1">
            <a:off x="160891" y="4833236"/>
            <a:ext cx="1148625" cy="162016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14FA27B-B22A-45BD-8885-674A1447D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0F818D6-71FA-4616-82DF-2FFB321034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5E790EB-3873-4D57-AA8B-11E42D3E91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00039" y="3792515"/>
            <a:ext cx="1148625" cy="59340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AAB43FB-CCDD-4150-88BB-D4FE79E93B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4" t="13027" r="71257" b="76746"/>
          <a:stretch/>
        </p:blipFill>
        <p:spPr>
          <a:xfrm>
            <a:off x="272992" y="432199"/>
            <a:ext cx="692602" cy="81290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83934A6-8DCE-4FEE-B326-7A8F33D3E4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4" t="16415" r="9027" b="70485"/>
          <a:stretch/>
        </p:blipFill>
        <p:spPr>
          <a:xfrm rot="19967445">
            <a:off x="670712" y="1149208"/>
            <a:ext cx="589763" cy="8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6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0FEF09C0-2896-459A-AEE0-17FC939C72D5}"/>
              </a:ext>
            </a:extLst>
          </p:cNvPr>
          <p:cNvSpPr/>
          <p:nvPr userDrawn="1"/>
        </p:nvSpPr>
        <p:spPr>
          <a:xfrm>
            <a:off x="699880" y="611257"/>
            <a:ext cx="10792239" cy="5635486"/>
          </a:xfrm>
          <a:prstGeom prst="roundRect">
            <a:avLst/>
          </a:prstGeom>
          <a:noFill/>
          <a:ln w="63500">
            <a:solidFill>
              <a:schemeClr val="bg1"/>
            </a:solidFill>
          </a:ln>
          <a:effectLst>
            <a:outerShdw dist="63500" dir="2700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片包含 运输, 气球, 航空器&#10;&#10;描述已自动生成">
            <a:extLst>
              <a:ext uri="{FF2B5EF4-FFF2-40B4-BE49-F238E27FC236}">
                <a16:creationId xmlns:a16="http://schemas.microsoft.com/office/drawing/2014/main" id="{A0B1977F-BE36-46B7-96CB-B87C43626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>
            <a:off x="10826234" y="3100125"/>
            <a:ext cx="1331770" cy="187849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EA46A3C-D6D4-407D-AB73-BE69BEE925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36D43A0-80FC-46CD-AFFB-ED7CF12658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7265329-E3BD-4F91-BD4C-A4744A7C02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25853" y="2729451"/>
            <a:ext cx="1148625" cy="59340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67E434F-D5AB-44D3-A40C-1F9931C365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4" t="13027" r="71257" b="76746"/>
          <a:stretch/>
        </p:blipFill>
        <p:spPr>
          <a:xfrm>
            <a:off x="987111" y="1214682"/>
            <a:ext cx="692602" cy="81290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912C74C-BFF5-4AD0-98F8-46CFCEEE77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4" t="16415" r="9027" b="70485"/>
          <a:stretch/>
        </p:blipFill>
        <p:spPr>
          <a:xfrm rot="19967445">
            <a:off x="1384831" y="1931691"/>
            <a:ext cx="589763" cy="84609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9447A11-46C1-4A2E-8EC5-48DF88A7E3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5" t="69295" r="49152" b="8913"/>
          <a:stretch/>
        </p:blipFill>
        <p:spPr>
          <a:xfrm flipH="1">
            <a:off x="243286" y="3351712"/>
            <a:ext cx="1634651" cy="342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5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2CBA36C3-42A6-4CC1-BAC6-61DC39892D0A}"/>
              </a:ext>
            </a:extLst>
          </p:cNvPr>
          <p:cNvSpPr/>
          <p:nvPr userDrawn="1"/>
        </p:nvSpPr>
        <p:spPr>
          <a:xfrm>
            <a:off x="699880" y="611257"/>
            <a:ext cx="10792239" cy="5635486"/>
          </a:xfrm>
          <a:prstGeom prst="roundRect">
            <a:avLst/>
          </a:prstGeom>
          <a:noFill/>
          <a:ln w="63500">
            <a:solidFill>
              <a:schemeClr val="bg1"/>
            </a:solidFill>
          </a:ln>
          <a:effectLst>
            <a:outerShdw dist="63500" dir="2700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运输, 气球, 航空器&#10;&#10;描述已自动生成">
            <a:extLst>
              <a:ext uri="{FF2B5EF4-FFF2-40B4-BE49-F238E27FC236}">
                <a16:creationId xmlns:a16="http://schemas.microsoft.com/office/drawing/2014/main" id="{D432F0EC-C79C-4153-A267-B5299FC2D6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>
            <a:off x="10826234" y="3074802"/>
            <a:ext cx="1331770" cy="1878496"/>
          </a:xfrm>
          <a:prstGeom prst="rect">
            <a:avLst/>
          </a:prstGeom>
        </p:spPr>
      </p:pic>
      <p:pic>
        <p:nvPicPr>
          <p:cNvPr id="10" name="图片 9" descr="图片包含 运输, 气球, 航空器&#10;&#10;描述已自动生成">
            <a:extLst>
              <a:ext uri="{FF2B5EF4-FFF2-40B4-BE49-F238E27FC236}">
                <a16:creationId xmlns:a16="http://schemas.microsoft.com/office/drawing/2014/main" id="{0565A4DE-E78F-4BBB-ADF1-8CD3DC816F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 flipH="1">
            <a:off x="160891" y="4833236"/>
            <a:ext cx="1148625" cy="162016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5589C04-909D-4C56-ACF2-6FE8AC07B0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478EAAB-4C29-4BA4-8337-D1B21A3EAD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3091B45-9D41-4A9A-BED9-B8DFCBCD60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00039" y="3792515"/>
            <a:ext cx="1148625" cy="59340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838600C-D2E4-49E7-96F1-72DFBA3E8D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63423" r="6635" b="7681"/>
          <a:stretch/>
        </p:blipFill>
        <p:spPr>
          <a:xfrm rot="20620482">
            <a:off x="-210588" y="71755"/>
            <a:ext cx="3628025" cy="1668953"/>
          </a:xfrm>
          <a:prstGeom prst="rect">
            <a:avLst/>
          </a:prstGeom>
          <a:effectLst>
            <a:outerShdw dist="38100" dir="2700000" algn="tl" rotWithShape="0">
              <a:schemeClr val="accent6">
                <a:lumMod val="50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800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A9B030D4-16E6-4899-97C6-8E306CE59D2F}"/>
              </a:ext>
            </a:extLst>
          </p:cNvPr>
          <p:cNvGrpSpPr/>
          <p:nvPr userDrawn="1"/>
        </p:nvGrpSpPr>
        <p:grpSpPr>
          <a:xfrm>
            <a:off x="2459259" y="-1724255"/>
            <a:ext cx="7327521" cy="7327521"/>
            <a:chOff x="4331803" y="-790274"/>
            <a:chExt cx="3528392" cy="3528392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30B690A-07D1-466F-B65E-0E4D92836858}"/>
                </a:ext>
              </a:extLst>
            </p:cNvPr>
            <p:cNvSpPr/>
            <p:nvPr userDrawn="1"/>
          </p:nvSpPr>
          <p:spPr>
            <a:xfrm>
              <a:off x="4331803" y="-790274"/>
              <a:ext cx="3528392" cy="3528392"/>
            </a:xfrm>
            <a:prstGeom prst="ellipse">
              <a:avLst/>
            </a:prstGeom>
            <a:solidFill>
              <a:srgbClr val="DFF7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32C2747B-EC84-40A7-A2CC-307F6391AAC7}"/>
                </a:ext>
              </a:extLst>
            </p:cNvPr>
            <p:cNvSpPr/>
            <p:nvPr userDrawn="1"/>
          </p:nvSpPr>
          <p:spPr>
            <a:xfrm>
              <a:off x="4621043" y="-501034"/>
              <a:ext cx="2949913" cy="2949913"/>
            </a:xfrm>
            <a:prstGeom prst="ellipse">
              <a:avLst/>
            </a:prstGeom>
            <a:solidFill>
              <a:srgbClr val="E2E7F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A6DE7DBE-D745-4E20-9CB3-817027F04402}"/>
              </a:ext>
            </a:extLst>
          </p:cNvPr>
          <p:cNvSpPr/>
          <p:nvPr userDrawn="1"/>
        </p:nvSpPr>
        <p:spPr>
          <a:xfrm>
            <a:off x="699880" y="611257"/>
            <a:ext cx="10792239" cy="5635486"/>
          </a:xfrm>
          <a:prstGeom prst="roundRect">
            <a:avLst/>
          </a:prstGeom>
          <a:noFill/>
          <a:ln w="63500">
            <a:solidFill>
              <a:schemeClr val="bg1"/>
            </a:solidFill>
          </a:ln>
          <a:effectLst>
            <a:outerShdw dist="63500" dir="2700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图片包含 运输, 气球, 航空器&#10;&#10;描述已自动生成">
            <a:extLst>
              <a:ext uri="{FF2B5EF4-FFF2-40B4-BE49-F238E27FC236}">
                <a16:creationId xmlns:a16="http://schemas.microsoft.com/office/drawing/2014/main" id="{E32E23ED-254B-47F8-BD9B-B32F1CF56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>
            <a:off x="10967972" y="2427898"/>
            <a:ext cx="1331770" cy="1878496"/>
          </a:xfrm>
          <a:prstGeom prst="rect">
            <a:avLst/>
          </a:prstGeom>
        </p:spPr>
      </p:pic>
      <p:pic>
        <p:nvPicPr>
          <p:cNvPr id="26" name="图片 25" descr="图片包含 运输, 气球, 航空器&#10;&#10;描述已自动生成">
            <a:extLst>
              <a:ext uri="{FF2B5EF4-FFF2-40B4-BE49-F238E27FC236}">
                <a16:creationId xmlns:a16="http://schemas.microsoft.com/office/drawing/2014/main" id="{90CD4285-0F62-4EB6-A51F-E3E8FCA506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 flipH="1">
            <a:off x="160891" y="4833236"/>
            <a:ext cx="1148625" cy="162016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5C33A81-5B89-4190-AB49-0728B11252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234EFC71-7843-43A9-84EF-2DA82F1D1A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EBC05568-5186-48D1-A7B8-AF594B8B16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00039" y="3792515"/>
            <a:ext cx="1148625" cy="593404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115A0C14-1932-4EF8-8570-F8DDBF7550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4" t="13027" r="71257" b="76746"/>
          <a:stretch/>
        </p:blipFill>
        <p:spPr>
          <a:xfrm>
            <a:off x="987111" y="1214682"/>
            <a:ext cx="692602" cy="81290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702B2307-C18E-4223-81EF-5965136444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4" t="16415" r="9027" b="70485"/>
          <a:stretch/>
        </p:blipFill>
        <p:spPr>
          <a:xfrm rot="19967445">
            <a:off x="1384831" y="1931691"/>
            <a:ext cx="589763" cy="84609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4FAD5B31-C416-4D83-8272-54CE4B5D49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" t="63423" r="6635" b="7681"/>
          <a:stretch/>
        </p:blipFill>
        <p:spPr>
          <a:xfrm>
            <a:off x="2746714" y="3808584"/>
            <a:ext cx="6712303" cy="3087774"/>
          </a:xfrm>
          <a:prstGeom prst="rect">
            <a:avLst/>
          </a:prstGeom>
          <a:effectLst>
            <a:outerShdw dist="38100" dir="2700000" algn="tl" rotWithShape="0">
              <a:schemeClr val="accent6">
                <a:lumMod val="50000"/>
                <a:alpha val="40000"/>
              </a:schemeClr>
            </a:outerShdw>
          </a:effectLst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D660FF4-9E08-49F0-8EF2-07F20E2419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6" t="66232" r="17268" b="8913"/>
          <a:stretch/>
        </p:blipFill>
        <p:spPr>
          <a:xfrm>
            <a:off x="3676333" y="4391795"/>
            <a:ext cx="4817629" cy="242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90989898-F39D-41B9-BE73-45C2E80DA275}"/>
              </a:ext>
            </a:extLst>
          </p:cNvPr>
          <p:cNvSpPr/>
          <p:nvPr userDrawn="1"/>
        </p:nvSpPr>
        <p:spPr>
          <a:xfrm>
            <a:off x="699880" y="611257"/>
            <a:ext cx="10792239" cy="5635486"/>
          </a:xfrm>
          <a:prstGeom prst="roundRect">
            <a:avLst/>
          </a:prstGeom>
          <a:noFill/>
          <a:ln w="63500">
            <a:solidFill>
              <a:schemeClr val="bg1"/>
            </a:solidFill>
          </a:ln>
          <a:effectLst>
            <a:outerShdw dist="63500" dir="2700000" algn="tl" rotWithShape="0">
              <a:schemeClr val="accent6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图片包含 运输, 气球, 航空器&#10;&#10;描述已自动生成">
            <a:extLst>
              <a:ext uri="{FF2B5EF4-FFF2-40B4-BE49-F238E27FC236}">
                <a16:creationId xmlns:a16="http://schemas.microsoft.com/office/drawing/2014/main" id="{EDCB0F1F-90AB-40D7-8C1D-FD0629E18F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>
            <a:off x="10967972" y="2427898"/>
            <a:ext cx="1331770" cy="1878496"/>
          </a:xfrm>
          <a:prstGeom prst="rect">
            <a:avLst/>
          </a:prstGeom>
        </p:spPr>
      </p:pic>
      <p:pic>
        <p:nvPicPr>
          <p:cNvPr id="13" name="图片 12" descr="图片包含 运输, 气球, 航空器&#10;&#10;描述已自动生成">
            <a:extLst>
              <a:ext uri="{FF2B5EF4-FFF2-40B4-BE49-F238E27FC236}">
                <a16:creationId xmlns:a16="http://schemas.microsoft.com/office/drawing/2014/main" id="{42981DCF-BDAB-49EA-8106-37F780F2BD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7" t="69855" r="1688" b="10724"/>
          <a:stretch/>
        </p:blipFill>
        <p:spPr>
          <a:xfrm flipH="1">
            <a:off x="160891" y="4833236"/>
            <a:ext cx="1148625" cy="162016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75AFAF2-7A5F-40BB-99FF-FDA2923261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7" t="36666" r="2713" b="46812"/>
          <a:stretch/>
        </p:blipFill>
        <p:spPr>
          <a:xfrm>
            <a:off x="10617476" y="81620"/>
            <a:ext cx="874643" cy="11330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59969D7-AA5B-444C-B3AC-981C313206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10826234" y="1886215"/>
            <a:ext cx="1331770" cy="6880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39015F7-488F-4FFD-91D0-126A706E25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9" t="18706" b="75648"/>
          <a:stretch/>
        </p:blipFill>
        <p:spPr>
          <a:xfrm>
            <a:off x="300039" y="3792515"/>
            <a:ext cx="1148625" cy="59340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85ED154-F6C3-4DF5-8281-554B71BC7D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4" t="13027" r="71257" b="76746"/>
          <a:stretch/>
        </p:blipFill>
        <p:spPr>
          <a:xfrm>
            <a:off x="987111" y="1214682"/>
            <a:ext cx="692602" cy="81290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DF77305-EF34-4142-9C1F-18BF7BA06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4" t="16415" r="9027" b="70485"/>
          <a:stretch/>
        </p:blipFill>
        <p:spPr>
          <a:xfrm rot="19967445">
            <a:off x="1384831" y="1931691"/>
            <a:ext cx="589763" cy="8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8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EE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CBB81001-F259-411C-A47E-D1BB9D402C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5" t="15754" r="10287" b="56169"/>
          <a:stretch/>
        </p:blipFill>
        <p:spPr>
          <a:xfrm>
            <a:off x="-375334" y="450272"/>
            <a:ext cx="12998085" cy="595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2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CF70C5-40BC-40F3-94EB-9AF523C64B4D}"/>
              </a:ext>
            </a:extLst>
          </p:cNvPr>
          <p:cNvSpPr txBox="1"/>
          <p:nvPr/>
        </p:nvSpPr>
        <p:spPr>
          <a:xfrm>
            <a:off x="1591904" y="1185500"/>
            <a:ext cx="903324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《</a:t>
            </a:r>
            <a:r>
              <a:rPr lang="zh-CN" altLang="en-US" sz="115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比的应用</a:t>
            </a:r>
            <a:r>
              <a:rPr lang="en-US" altLang="zh-CN" sz="115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》</a:t>
            </a:r>
            <a:endParaRPr lang="zh-CN" altLang="en-US" sz="115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5278543-E187-4B1C-83CB-FD95C51FB5BB}"/>
              </a:ext>
            </a:extLst>
          </p:cNvPr>
          <p:cNvSpPr txBox="1"/>
          <p:nvPr/>
        </p:nvSpPr>
        <p:spPr>
          <a:xfrm>
            <a:off x="3786415" y="2869277"/>
            <a:ext cx="4644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人教版六年级数学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PPT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课件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676F6FB-9828-42F0-94D3-70CB658A76A7}"/>
              </a:ext>
            </a:extLst>
          </p:cNvPr>
          <p:cNvGrpSpPr/>
          <p:nvPr/>
        </p:nvGrpSpPr>
        <p:grpSpPr>
          <a:xfrm>
            <a:off x="5081391" y="3515608"/>
            <a:ext cx="2054268" cy="513567"/>
            <a:chOff x="4835046" y="3490555"/>
            <a:chExt cx="2054268" cy="513567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B7CE541-48E6-469A-8A14-F9A90893FB2C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811C745-D4F9-4AA4-AC2B-5D51DF35B061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BF318D2-B886-4E01-8D50-A98A25995806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老</a:t>
              </a: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CA2E0EE8-9E78-4FD6-9388-4F2475D9269C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师</a:t>
              </a:r>
            </a:p>
          </p:txBody>
        </p:sp>
      </p:grpSp>
      <p:pic>
        <p:nvPicPr>
          <p:cNvPr id="9" name="悠扬婉转充满希望的钢琴节奏背景乐_1分38秒">
            <a:hlinkClick r:id="" action="ppaction://media"/>
            <a:extLst>
              <a:ext uri="{FF2B5EF4-FFF2-40B4-BE49-F238E27FC236}">
                <a16:creationId xmlns:a16="http://schemas.microsoft.com/office/drawing/2014/main" id="{20079AA2-45CB-46A2-AD65-493A2A74E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25147" y="71343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9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72F8DBF-1A89-4DDB-9E88-C7268F0AC7B0}"/>
              </a:ext>
            </a:extLst>
          </p:cNvPr>
          <p:cNvGrpSpPr/>
          <p:nvPr/>
        </p:nvGrpSpPr>
        <p:grpSpPr>
          <a:xfrm>
            <a:off x="4651392" y="1383496"/>
            <a:ext cx="2889216" cy="722304"/>
            <a:chOff x="4835046" y="3490555"/>
            <a:chExt cx="2054268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424FDB1-BD38-4088-B757-BD9D083FA309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教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672FDB3-EC1F-4889-B268-0477D8856171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学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9337D066-6FAE-4499-9013-9D07482A0D22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目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A4FA92FF-9329-4EF8-AD3C-85E3656CA9D2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标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C109701-AE6C-488A-B84F-92DBDEAB6F4A}"/>
              </a:ext>
            </a:extLst>
          </p:cNvPr>
          <p:cNvGrpSpPr/>
          <p:nvPr/>
        </p:nvGrpSpPr>
        <p:grpSpPr>
          <a:xfrm>
            <a:off x="2712920" y="2605414"/>
            <a:ext cx="6527969" cy="425885"/>
            <a:chOff x="2690992" y="2192055"/>
            <a:chExt cx="6527969" cy="425885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A13B7C77-4EF8-447C-AD23-B867DBD932C9}"/>
                </a:ext>
              </a:extLst>
            </p:cNvPr>
            <p:cNvSpPr/>
            <p:nvPr/>
          </p:nvSpPr>
          <p:spPr>
            <a:xfrm>
              <a:off x="2690992" y="2192055"/>
              <a:ext cx="1528176" cy="425885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知识目标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17ECC5B-568C-4D05-A5E9-476B4DDA021C}"/>
                </a:ext>
              </a:extLst>
            </p:cNvPr>
            <p:cNvSpPr txBox="1"/>
            <p:nvPr/>
          </p:nvSpPr>
          <p:spPr>
            <a:xfrm>
              <a:off x="4417647" y="2204942"/>
              <a:ext cx="480131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理解按一定比例来分配一个数量的意义。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5E9803D-7BC5-4A4F-B717-4703F97E3BCE}"/>
              </a:ext>
            </a:extLst>
          </p:cNvPr>
          <p:cNvGrpSpPr/>
          <p:nvPr/>
        </p:nvGrpSpPr>
        <p:grpSpPr>
          <a:xfrm>
            <a:off x="2712920" y="3308223"/>
            <a:ext cx="6766159" cy="720773"/>
            <a:chOff x="2690992" y="2192055"/>
            <a:chExt cx="6766159" cy="720773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A6F743D3-D578-4173-B332-85A9CDEDC3D5}"/>
                </a:ext>
              </a:extLst>
            </p:cNvPr>
            <p:cNvSpPr/>
            <p:nvPr/>
          </p:nvSpPr>
          <p:spPr>
            <a:xfrm>
              <a:off x="2690992" y="2192055"/>
              <a:ext cx="1528176" cy="425885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能力目标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22D191B-357B-4566-A83C-AC2BAB47D540}"/>
                </a:ext>
              </a:extLst>
            </p:cNvPr>
            <p:cNvSpPr txBox="1"/>
            <p:nvPr/>
          </p:nvSpPr>
          <p:spPr>
            <a:xfrm>
              <a:off x="4417647" y="2204942"/>
              <a:ext cx="50395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根据题中所给的比，掌握各部分量占总数量的几分之几，能熟悉地用乘法求各部分量。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74B3A54-BF4C-494F-AAEE-8045CE164403}"/>
              </a:ext>
            </a:extLst>
          </p:cNvPr>
          <p:cNvGrpSpPr/>
          <p:nvPr/>
        </p:nvGrpSpPr>
        <p:grpSpPr>
          <a:xfrm>
            <a:off x="2712920" y="4305921"/>
            <a:ext cx="6766159" cy="720773"/>
            <a:chOff x="2690992" y="2192055"/>
            <a:chExt cx="6766159" cy="720773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99378719-C45B-4F94-823D-F9033125D71D}"/>
                </a:ext>
              </a:extLst>
            </p:cNvPr>
            <p:cNvSpPr/>
            <p:nvPr/>
          </p:nvSpPr>
          <p:spPr>
            <a:xfrm>
              <a:off x="2690992" y="2192055"/>
              <a:ext cx="1528176" cy="425885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情感目标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C8935F9-2508-4F58-85F8-2A5657BCD20B}"/>
                </a:ext>
              </a:extLst>
            </p:cNvPr>
            <p:cNvSpPr txBox="1"/>
            <p:nvPr/>
          </p:nvSpPr>
          <p:spPr>
            <a:xfrm>
              <a:off x="4417647" y="2204942"/>
              <a:ext cx="50395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感受比在生活中的广泛应用，提高解决问题的能力。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228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6965F533-D00B-402F-A0B5-C943BEF405F8}"/>
              </a:ext>
            </a:extLst>
          </p:cNvPr>
          <p:cNvGrpSpPr/>
          <p:nvPr/>
        </p:nvGrpSpPr>
        <p:grpSpPr>
          <a:xfrm>
            <a:off x="875219" y="1785052"/>
            <a:ext cx="4795060" cy="3969142"/>
            <a:chOff x="875219" y="1785052"/>
            <a:chExt cx="4795060" cy="3969142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E3907861-5F2E-41ED-AF69-5D1E87219DA9}"/>
                </a:ext>
              </a:extLst>
            </p:cNvPr>
            <p:cNvSpPr txBox="1"/>
            <p:nvPr/>
          </p:nvSpPr>
          <p:spPr>
            <a:xfrm>
              <a:off x="1572338" y="1785052"/>
              <a:ext cx="1954382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3800" dirty="0">
                  <a:ln w="38100">
                    <a:solidFill>
                      <a:schemeClr val="bg1"/>
                    </a:solidFill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目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E06639C-FC87-452F-81AA-90C99F1903E5}"/>
                </a:ext>
              </a:extLst>
            </p:cNvPr>
            <p:cNvSpPr txBox="1"/>
            <p:nvPr/>
          </p:nvSpPr>
          <p:spPr>
            <a:xfrm>
              <a:off x="2739346" y="2716076"/>
              <a:ext cx="1954382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3800" dirty="0">
                  <a:ln w="38100">
                    <a:solidFill>
                      <a:schemeClr val="bg1"/>
                    </a:solidFill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录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2BEBA16C-8E85-4225-8D24-BDA63AE6D6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7" t="80994" r="67925" b="6398"/>
            <a:stretch/>
          </p:blipFill>
          <p:spPr>
            <a:xfrm>
              <a:off x="875219" y="1851780"/>
              <a:ext cx="1152395" cy="1728591"/>
            </a:xfrm>
            <a:prstGeom prst="rect">
              <a:avLst/>
            </a:prstGeom>
            <a:effectLst>
              <a:outerShdw dist="38100" dir="2700000" algn="tl" rotWithShape="0">
                <a:schemeClr val="accent6">
                  <a:lumMod val="50000"/>
                  <a:alpha val="40000"/>
                </a:schemeClr>
              </a:outerShdw>
            </a:effectLst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3E2CEC4-2F9E-4701-BB80-5FBAF2B7F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7" t="80994" r="67925" b="6398"/>
            <a:stretch/>
          </p:blipFill>
          <p:spPr>
            <a:xfrm flipH="1">
              <a:off x="4056508" y="3333540"/>
              <a:ext cx="1613771" cy="2420654"/>
            </a:xfrm>
            <a:prstGeom prst="rect">
              <a:avLst/>
            </a:prstGeom>
            <a:effectLst>
              <a:outerShdw dist="38100" dir="2700000" algn="tl" rotWithShape="0">
                <a:schemeClr val="accent6">
                  <a:lumMod val="50000"/>
                  <a:alpha val="40000"/>
                </a:schemeClr>
              </a:outerShdw>
            </a:effectLst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2998ABF-A8C2-43F0-A82D-4E3289DB95D3}"/>
              </a:ext>
            </a:extLst>
          </p:cNvPr>
          <p:cNvGrpSpPr/>
          <p:nvPr/>
        </p:nvGrpSpPr>
        <p:grpSpPr>
          <a:xfrm>
            <a:off x="5878827" y="1711400"/>
            <a:ext cx="3834063" cy="481263"/>
            <a:chOff x="5598694" y="2390273"/>
            <a:chExt cx="3834063" cy="481263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51C6EC8-2ACC-4215-9430-0AFA29597E8D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50000"/>
                </a:schemeClr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</a:t>
              </a:r>
              <a:endPara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655EB4C3-E301-4575-993A-F3B25A1E672F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chemeClr val="accent6">
                  <a:lumMod val="50000"/>
                </a:schemeClr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第一课时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5B8A9CC-4D17-45AD-A3DE-D4D9E4DBBCEA}"/>
              </a:ext>
            </a:extLst>
          </p:cNvPr>
          <p:cNvGrpSpPr/>
          <p:nvPr/>
        </p:nvGrpSpPr>
        <p:grpSpPr>
          <a:xfrm>
            <a:off x="5878827" y="2474614"/>
            <a:ext cx="3834063" cy="481263"/>
            <a:chOff x="5598694" y="2390273"/>
            <a:chExt cx="3834063" cy="481263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F0F7E11-B995-489D-8930-A4C591E9896D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50000"/>
                </a:schemeClr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2</a:t>
              </a:r>
              <a:endPara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3196DC45-8BA0-4BCF-9E98-EDD19131D03F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chemeClr val="accent6">
                  <a:lumMod val="50000"/>
                </a:schemeClr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第二课时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6DAD8A1-9728-4AE8-8695-F1BF4009AC3A}"/>
              </a:ext>
            </a:extLst>
          </p:cNvPr>
          <p:cNvGrpSpPr/>
          <p:nvPr/>
        </p:nvGrpSpPr>
        <p:grpSpPr>
          <a:xfrm>
            <a:off x="5878827" y="3237828"/>
            <a:ext cx="3834063" cy="481263"/>
            <a:chOff x="5598694" y="2390273"/>
            <a:chExt cx="3834063" cy="481263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1111579D-0645-4210-941A-E9E47B0EF408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50000"/>
                </a:schemeClr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3</a:t>
              </a:r>
              <a:endPara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32C74344-2EB6-4FDC-8135-31D11390EDB2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chemeClr val="accent6">
                  <a:lumMod val="50000"/>
                </a:schemeClr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第三课时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6D579BE-C658-462A-8204-852CB4194E40}"/>
              </a:ext>
            </a:extLst>
          </p:cNvPr>
          <p:cNvGrpSpPr/>
          <p:nvPr/>
        </p:nvGrpSpPr>
        <p:grpSpPr>
          <a:xfrm>
            <a:off x="5878827" y="4001043"/>
            <a:ext cx="3834063" cy="481263"/>
            <a:chOff x="5598694" y="2390273"/>
            <a:chExt cx="3834063" cy="481263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4F353C2-9862-4F62-B8BE-C142BE6B6ADE}"/>
                </a:ext>
              </a:extLst>
            </p:cNvPr>
            <p:cNvSpPr/>
            <p:nvPr/>
          </p:nvSpPr>
          <p:spPr>
            <a:xfrm>
              <a:off x="5598694" y="2390273"/>
              <a:ext cx="481263" cy="481263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6">
                  <a:lumMod val="50000"/>
                </a:schemeClr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4</a:t>
              </a:r>
              <a:endPara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E9FEAF6-D695-4E33-82FF-A751E5D5A04F}"/>
                </a:ext>
              </a:extLst>
            </p:cNvPr>
            <p:cNvSpPr/>
            <p:nvPr/>
          </p:nvSpPr>
          <p:spPr>
            <a:xfrm>
              <a:off x="6288505" y="2390273"/>
              <a:ext cx="3144252" cy="48126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63500">
              <a:solidFill>
                <a:schemeClr val="accent6">
                  <a:lumMod val="50000"/>
                </a:schemeClr>
              </a:solidFill>
            </a:ln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第四课时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923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025F8-03C1-4480-8550-171E2D5325C3}"/>
              </a:ext>
            </a:extLst>
          </p:cNvPr>
          <p:cNvSpPr/>
          <p:nvPr/>
        </p:nvSpPr>
        <p:spPr>
          <a:xfrm>
            <a:off x="2476767" y="2333530"/>
            <a:ext cx="726352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n w="38100"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schemeClr val="accent6">
                      <a:lumMod val="50000"/>
                    </a:scheme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第一课时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E2F99E-D8AB-4885-8FDE-7CD65076C024}"/>
              </a:ext>
            </a:extLst>
          </p:cNvPr>
          <p:cNvSpPr/>
          <p:nvPr/>
        </p:nvSpPr>
        <p:spPr>
          <a:xfrm>
            <a:off x="1862982" y="1456707"/>
            <a:ext cx="1177447" cy="117744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solidFill>
              <a:schemeClr val="bg1"/>
            </a:solidFill>
          </a:ln>
          <a:effectLst>
            <a:outerShdw blurRad="50800" dist="38100" dir="2700000" algn="tl" rotWithShape="0">
              <a:schemeClr val="accent6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endParaRPr lang="zh-CN" alt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098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0B2920C-07D6-4BDA-B4DE-208F7E53AF1F}"/>
              </a:ext>
            </a:extLst>
          </p:cNvPr>
          <p:cNvSpPr txBox="1"/>
          <p:nvPr/>
        </p:nvSpPr>
        <p:spPr>
          <a:xfrm>
            <a:off x="2435410" y="1692727"/>
            <a:ext cx="8174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大班有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30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人，小班有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20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人。把这些橘子分给大班和小班，怎么分合理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?</a:t>
            </a:r>
            <a:endParaRPr lang="zh-CN" altLang="en-US" sz="20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2108A69-C050-4F5D-A351-C7027703D477}"/>
              </a:ext>
            </a:extLst>
          </p:cNvPr>
          <p:cNvSpPr txBox="1"/>
          <p:nvPr/>
        </p:nvSpPr>
        <p:spPr>
          <a:xfrm>
            <a:off x="2435410" y="2371220"/>
            <a:ext cx="5944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按大班和小班人数的比来分比较合理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F8E15F52-C2A2-416B-96D4-3FE7D69D9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692507"/>
              </p:ext>
            </p:extLst>
          </p:nvPr>
        </p:nvGraphicFramePr>
        <p:xfrm>
          <a:off x="2523092" y="3232322"/>
          <a:ext cx="2364636" cy="214879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82318">
                  <a:extLst>
                    <a:ext uri="{9D8B030D-6E8A-4147-A177-3AD203B41FA5}">
                      <a16:colId xmlns:a16="http://schemas.microsoft.com/office/drawing/2014/main" val="3842322212"/>
                    </a:ext>
                  </a:extLst>
                </a:gridCol>
                <a:gridCol w="1182318">
                  <a:extLst>
                    <a:ext uri="{9D8B030D-6E8A-4147-A177-3AD203B41FA5}">
                      <a16:colId xmlns:a16="http://schemas.microsoft.com/office/drawing/2014/main" val="2791203583"/>
                    </a:ext>
                  </a:extLst>
                </a:gridCol>
              </a:tblGrid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1</a:t>
                      </a:r>
                      <a:r>
                        <a:rPr lang="zh-CN" altLang="en-US" b="0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</a:t>
                      </a:r>
                      <a:r>
                        <a:rPr lang="zh-CN" altLang="en-US" b="0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48356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3</a:t>
                      </a:r>
                      <a:r>
                        <a:rPr lang="zh-CN" altLang="en-US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</a:t>
                      </a:r>
                      <a:r>
                        <a:rPr lang="zh-CN" altLang="en-US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00332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6</a:t>
                      </a:r>
                      <a:r>
                        <a:rPr lang="zh-CN" altLang="en-US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4</a:t>
                      </a:r>
                      <a:r>
                        <a:rPr lang="zh-CN" altLang="en-US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97605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30</a:t>
                      </a:r>
                      <a:r>
                        <a:rPr lang="zh-CN" altLang="en-US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20</a:t>
                      </a:r>
                      <a:r>
                        <a:rPr lang="zh-CN" altLang="en-US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57317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······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······</a:t>
                      </a:r>
                      <a:endParaRPr lang="zh-CN" altLang="en-US" b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30797"/>
                  </a:ext>
                </a:extLst>
              </a:tr>
            </a:tbl>
          </a:graphicData>
        </a:graphic>
      </p:graphicFrame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390007E5-E15D-4064-B005-725A7FDB7084}"/>
              </a:ext>
            </a:extLst>
          </p:cNvPr>
          <p:cNvSpPr/>
          <p:nvPr/>
        </p:nvSpPr>
        <p:spPr>
          <a:xfrm>
            <a:off x="6095999" y="3429000"/>
            <a:ext cx="2784953" cy="1215025"/>
          </a:xfrm>
          <a:prstGeom prst="wedgeRoundRectCallout">
            <a:avLst>
              <a:gd name="adj1" fmla="val 38928"/>
              <a:gd name="adj2" fmla="val 70747"/>
              <a:gd name="adj3" fmla="val 16667"/>
            </a:avLst>
          </a:prstGeom>
          <a:solidFill>
            <a:srgbClr val="FFC000"/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schemeClr val="accent6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分到不能份为止</a:t>
            </a:r>
          </a:p>
        </p:txBody>
      </p:sp>
    </p:spTree>
    <p:extLst>
      <p:ext uri="{BB962C8B-B14F-4D97-AF65-F5344CB8AC3E}">
        <p14:creationId xmlns:p14="http://schemas.microsoft.com/office/powerpoint/2010/main" val="213097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CFCFC65-DE9D-40D7-BD82-105E065F0890}"/>
              </a:ext>
            </a:extLst>
          </p:cNvPr>
          <p:cNvSpPr txBox="1"/>
          <p:nvPr/>
        </p:nvSpPr>
        <p:spPr>
          <a:xfrm>
            <a:off x="1821042" y="1021505"/>
            <a:ext cx="8825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如果有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140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个橘子，按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3:2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又应该怎么分？</a:t>
            </a: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1DC619E3-721B-4FA5-BCBE-DB2343FA7E10}"/>
              </a:ext>
            </a:extLst>
          </p:cNvPr>
          <p:cNvSpPr/>
          <p:nvPr/>
        </p:nvSpPr>
        <p:spPr>
          <a:xfrm rot="5400000" flipH="1">
            <a:off x="5625054" y="1295224"/>
            <a:ext cx="257136" cy="684756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C698757-69B4-4897-8BE3-ED83C13C11A7}"/>
              </a:ext>
            </a:extLst>
          </p:cNvPr>
          <p:cNvGrpSpPr/>
          <p:nvPr/>
        </p:nvGrpSpPr>
        <p:grpSpPr>
          <a:xfrm>
            <a:off x="2290502" y="2658793"/>
            <a:ext cx="7610995" cy="2993867"/>
            <a:chOff x="1821042" y="2492096"/>
            <a:chExt cx="7610995" cy="299386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5CB348E-BD38-490E-A107-707A3D492E0C}"/>
                </a:ext>
              </a:extLst>
            </p:cNvPr>
            <p:cNvSpPr/>
            <p:nvPr/>
          </p:nvSpPr>
          <p:spPr>
            <a:xfrm>
              <a:off x="1821042" y="3600940"/>
              <a:ext cx="433602" cy="7056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68B0D7C-841C-4AFF-B03B-F856EF24DC7C}"/>
                </a:ext>
              </a:extLst>
            </p:cNvPr>
            <p:cNvSpPr/>
            <p:nvPr/>
          </p:nvSpPr>
          <p:spPr>
            <a:xfrm>
              <a:off x="2440473" y="3600940"/>
              <a:ext cx="433602" cy="7056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2E7860E-98AD-4B3B-94BD-202D9B546B45}"/>
                </a:ext>
              </a:extLst>
            </p:cNvPr>
            <p:cNvSpPr/>
            <p:nvPr/>
          </p:nvSpPr>
          <p:spPr>
            <a:xfrm>
              <a:off x="3048642" y="3600940"/>
              <a:ext cx="433602" cy="7056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3814234-C76C-43E2-91A3-C699B8FCBDCF}"/>
                </a:ext>
              </a:extLst>
            </p:cNvPr>
            <p:cNvSpPr/>
            <p:nvPr/>
          </p:nvSpPr>
          <p:spPr>
            <a:xfrm>
              <a:off x="3946820" y="3600940"/>
              <a:ext cx="433602" cy="705656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4C67A59F-DD36-45A4-817F-DAD58266286B}"/>
                </a:ext>
              </a:extLst>
            </p:cNvPr>
            <p:cNvSpPr/>
            <p:nvPr/>
          </p:nvSpPr>
          <p:spPr>
            <a:xfrm>
              <a:off x="4554988" y="3600940"/>
              <a:ext cx="433602" cy="705656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左大括号 7">
              <a:extLst>
                <a:ext uri="{FF2B5EF4-FFF2-40B4-BE49-F238E27FC236}">
                  <a16:creationId xmlns:a16="http://schemas.microsoft.com/office/drawing/2014/main" id="{5D68248C-D2CC-4498-9BEB-63CDF70E90F4}"/>
                </a:ext>
              </a:extLst>
            </p:cNvPr>
            <p:cNvSpPr/>
            <p:nvPr/>
          </p:nvSpPr>
          <p:spPr>
            <a:xfrm rot="16200000" flipH="1" flipV="1">
              <a:off x="3193650" y="1659112"/>
              <a:ext cx="422339" cy="3167549"/>
            </a:xfrm>
            <a:prstGeom prst="leftBrac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3A60B9E-BF0D-411B-AF9A-600048678E0B}"/>
                </a:ext>
              </a:extLst>
            </p:cNvPr>
            <p:cNvSpPr txBox="1"/>
            <p:nvPr/>
          </p:nvSpPr>
          <p:spPr>
            <a:xfrm>
              <a:off x="2657274" y="2492096"/>
              <a:ext cx="1544968" cy="53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140</a:t>
              </a:r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个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:a16="http://schemas.microsoft.com/office/drawing/2014/main" id="{0375DEC9-83D8-4292-B400-BBA1C3C13FB1}"/>
                </a:ext>
              </a:extLst>
            </p:cNvPr>
            <p:cNvSpPr/>
            <p:nvPr/>
          </p:nvSpPr>
          <p:spPr>
            <a:xfrm rot="5400000" flipH="1">
              <a:off x="2467362" y="3847057"/>
              <a:ext cx="370929" cy="1583775"/>
            </a:xfrm>
            <a:prstGeom prst="leftBrac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2655E7B6-727E-48E3-8495-D14044B636AA}"/>
                    </a:ext>
                  </a:extLst>
                </p:cNvPr>
                <p:cNvSpPr txBox="1"/>
                <p:nvPr/>
              </p:nvSpPr>
              <p:spPr>
                <a:xfrm>
                  <a:off x="3686948" y="4958383"/>
                  <a:ext cx="1544968" cy="527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小班占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0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5</m:t>
                          </m:r>
                        </m:den>
                      </m:f>
                    </m:oMath>
                  </a14:m>
                  <a:endParaRPr lang="zh-CN" altLang="en-US" sz="20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2655E7B6-727E-48E3-8495-D14044B636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6948" y="4958383"/>
                  <a:ext cx="1544968" cy="527580"/>
                </a:xfrm>
                <a:prstGeom prst="rect">
                  <a:avLst/>
                </a:prstGeom>
                <a:blipFill>
                  <a:blip r:embed="rId3"/>
                  <a:stretch>
                    <a:fillRect b="-1162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0A383A0B-C665-4315-A0B0-66133B0F2E6A}"/>
                    </a:ext>
                  </a:extLst>
                </p:cNvPr>
                <p:cNvSpPr txBox="1"/>
                <p:nvPr/>
              </p:nvSpPr>
              <p:spPr>
                <a:xfrm>
                  <a:off x="1860988" y="4958383"/>
                  <a:ext cx="1544968" cy="5275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大班占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0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5</m:t>
                          </m:r>
                        </m:den>
                      </m:f>
                    </m:oMath>
                  </a14:m>
                  <a:endParaRPr lang="zh-CN" altLang="en-US" sz="20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0A383A0B-C665-4315-A0B0-66133B0F2E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0988" y="4958383"/>
                  <a:ext cx="1544968" cy="527580"/>
                </a:xfrm>
                <a:prstGeom prst="rect">
                  <a:avLst/>
                </a:prstGeom>
                <a:blipFill>
                  <a:blip r:embed="rId4"/>
                  <a:stretch>
                    <a:fillRect b="-1162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6C3A9BD-46C6-4D5F-9182-FA2C4E2F4D58}"/>
                    </a:ext>
                  </a:extLst>
                </p:cNvPr>
                <p:cNvSpPr txBox="1"/>
                <p:nvPr/>
              </p:nvSpPr>
              <p:spPr>
                <a:xfrm>
                  <a:off x="5721305" y="2876422"/>
                  <a:ext cx="3710732" cy="21546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3+2=5</a:t>
                  </a: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大班：</a:t>
                  </a:r>
                  <a:r>
                    <a:rPr lang="en-US" altLang="zh-CN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140×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3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5</m:t>
                          </m:r>
                        </m:den>
                      </m:f>
                    </m:oMath>
                  </a14:m>
                  <a:r>
                    <a:rPr lang="en-US" altLang="zh-CN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=84</a:t>
                  </a:r>
                  <a:r>
                    <a:rPr lang="zh-CN" altLang="en-US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（个）</a:t>
                  </a:r>
                  <a:endParaRPr lang="en-US" altLang="zh-CN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小班：</a:t>
                  </a:r>
                  <a:r>
                    <a:rPr lang="en-US" altLang="zh-CN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140×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2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字魂70号-灵悦黑体" panose="00000500000000000000" pitchFamily="2" charset="-122"/>
                            </a:rPr>
                            <m:t>5</m:t>
                          </m:r>
                        </m:den>
                      </m:f>
                    </m:oMath>
                  </a14:m>
                  <a:r>
                    <a:rPr lang="en-US" altLang="zh-CN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=56</a:t>
                  </a:r>
                  <a:r>
                    <a:rPr lang="zh-CN" altLang="en-US" sz="2400" dirty="0">
                      <a:solidFill>
                        <a:schemeClr val="accent6">
                          <a:lumMod val="50000"/>
                        </a:schemeClr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（个）</a:t>
                  </a:r>
                </a:p>
              </p:txBody>
            </p:sp>
          </mc:Choice>
          <mc:Fallback xmlns="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E6C3A9BD-46C6-4D5F-9182-FA2C4E2F4D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1305" y="2876422"/>
                  <a:ext cx="3710732" cy="2154692"/>
                </a:xfrm>
                <a:prstGeom prst="rect">
                  <a:avLst/>
                </a:prstGeom>
                <a:blipFill>
                  <a:blip r:embed="rId5"/>
                  <a:stretch>
                    <a:fillRect l="-2632" r="-1480" b="-254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0A7C5E32-5022-4828-A2F3-C87BAA2068CE}"/>
                </a:ext>
              </a:extLst>
            </p:cNvPr>
            <p:cNvSpPr/>
            <p:nvPr/>
          </p:nvSpPr>
          <p:spPr>
            <a:xfrm rot="5400000" flipH="1">
              <a:off x="4273968" y="4181059"/>
              <a:ext cx="370928" cy="1008689"/>
            </a:xfrm>
            <a:prstGeom prst="leftBrac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C73B4D5B-37BC-4501-9217-07158609D9BF}"/>
              </a:ext>
            </a:extLst>
          </p:cNvPr>
          <p:cNvSpPr txBox="1"/>
          <p:nvPr/>
        </p:nvSpPr>
        <p:spPr>
          <a:xfrm>
            <a:off x="4771789" y="1901704"/>
            <a:ext cx="3591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大班占</a:t>
            </a:r>
            <a:r>
              <a:rPr lang="en-US" altLang="zh-CN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份，小班占</a:t>
            </a:r>
            <a:r>
              <a:rPr lang="en-US" altLang="zh-CN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</a:t>
            </a:r>
          </a:p>
        </p:txBody>
      </p:sp>
    </p:spTree>
    <p:extLst>
      <p:ext uri="{BB962C8B-B14F-4D97-AF65-F5344CB8AC3E}">
        <p14:creationId xmlns:p14="http://schemas.microsoft.com/office/powerpoint/2010/main" val="420678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A0D2479-3B71-4C8A-9FE8-35A98AB579EF}"/>
              </a:ext>
            </a:extLst>
          </p:cNvPr>
          <p:cNvSpPr txBox="1"/>
          <p:nvPr/>
        </p:nvSpPr>
        <p:spPr>
          <a:xfrm>
            <a:off x="1821042" y="1021505"/>
            <a:ext cx="8825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如果有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140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个橘子，按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3:2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又应该怎么分？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F3E0E33C-47DB-415F-B77E-61A183A0F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435743"/>
              </p:ext>
            </p:extLst>
          </p:nvPr>
        </p:nvGraphicFramePr>
        <p:xfrm>
          <a:off x="1969370" y="1746799"/>
          <a:ext cx="2364636" cy="214879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82318">
                  <a:extLst>
                    <a:ext uri="{9D8B030D-6E8A-4147-A177-3AD203B41FA5}">
                      <a16:colId xmlns:a16="http://schemas.microsoft.com/office/drawing/2014/main" val="3842322212"/>
                    </a:ext>
                  </a:extLst>
                </a:gridCol>
                <a:gridCol w="1182318">
                  <a:extLst>
                    <a:ext uri="{9D8B030D-6E8A-4147-A177-3AD203B41FA5}">
                      <a16:colId xmlns:a16="http://schemas.microsoft.com/office/drawing/2014/main" val="2791203583"/>
                    </a:ext>
                  </a:extLst>
                </a:gridCol>
              </a:tblGrid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1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</a:t>
                      </a:r>
                      <a:r>
                        <a:rPr lang="zh-CN" altLang="en-US" dirty="0"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48356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30</a:t>
                      </a:r>
                      <a:r>
                        <a:rPr lang="zh-CN" alt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20</a:t>
                      </a:r>
                      <a:r>
                        <a:rPr lang="zh-CN" alt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00332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30</a:t>
                      </a:r>
                      <a:r>
                        <a:rPr lang="zh-CN" alt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20</a:t>
                      </a:r>
                      <a:r>
                        <a:rPr lang="zh-CN" alt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97605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12</a:t>
                      </a:r>
                      <a:r>
                        <a:rPr lang="zh-CN" alt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8</a:t>
                      </a:r>
                      <a:r>
                        <a:rPr lang="zh-CN" alt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457317"/>
                  </a:ext>
                </a:extLst>
              </a:tr>
              <a:tr h="42975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12</a:t>
                      </a:r>
                      <a:r>
                        <a:rPr lang="zh-CN" alt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8</a:t>
                      </a:r>
                      <a:r>
                        <a:rPr lang="zh-CN" altLang="en-US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字魂70号-灵悦黑体" panose="00000500000000000000" pitchFamily="2" charset="-122"/>
                          <a:ea typeface="字魂70号-灵悦黑体" panose="00000500000000000000" pitchFamily="2" charset="-122"/>
                        </a:rPr>
                        <a:t>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930797"/>
                  </a:ext>
                </a:extLst>
              </a:tr>
            </a:tbl>
          </a:graphicData>
        </a:graphic>
      </p:graphicFrame>
      <p:grpSp>
        <p:nvGrpSpPr>
          <p:cNvPr id="19" name="组合 18">
            <a:extLst>
              <a:ext uri="{FF2B5EF4-FFF2-40B4-BE49-F238E27FC236}">
                <a16:creationId xmlns:a16="http://schemas.microsoft.com/office/drawing/2014/main" id="{C3A1EBF3-5C15-499F-8342-EE0C43CE516A}"/>
              </a:ext>
            </a:extLst>
          </p:cNvPr>
          <p:cNvGrpSpPr/>
          <p:nvPr/>
        </p:nvGrpSpPr>
        <p:grpSpPr>
          <a:xfrm>
            <a:off x="6350696" y="1746799"/>
            <a:ext cx="2348631" cy="1398218"/>
            <a:chOff x="6350696" y="1746799"/>
            <a:chExt cx="2348631" cy="1398218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04FE9BB-98CA-49BF-B564-44E8F394874A}"/>
                </a:ext>
              </a:extLst>
            </p:cNvPr>
            <p:cNvSpPr/>
            <p:nvPr/>
          </p:nvSpPr>
          <p:spPr>
            <a:xfrm>
              <a:off x="6350696" y="1746799"/>
              <a:ext cx="321501" cy="52322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E3F79C2-9483-4D94-AEF4-2838B87241C0}"/>
                </a:ext>
              </a:extLst>
            </p:cNvPr>
            <p:cNvSpPr/>
            <p:nvPr/>
          </p:nvSpPr>
          <p:spPr>
            <a:xfrm>
              <a:off x="6809983" y="1746799"/>
              <a:ext cx="321501" cy="52322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2FAFE47-FC6F-46BA-99AF-EB281A507DF7}"/>
                </a:ext>
              </a:extLst>
            </p:cNvPr>
            <p:cNvSpPr/>
            <p:nvPr/>
          </p:nvSpPr>
          <p:spPr>
            <a:xfrm>
              <a:off x="7260919" y="1746799"/>
              <a:ext cx="321501" cy="52322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B77B653-FBF5-4710-9008-5B2C5E6C8FC7}"/>
                </a:ext>
              </a:extLst>
            </p:cNvPr>
            <p:cNvSpPr/>
            <p:nvPr/>
          </p:nvSpPr>
          <p:spPr>
            <a:xfrm>
              <a:off x="7926887" y="1746799"/>
              <a:ext cx="321501" cy="52322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5B9A9D4-430C-4906-A4B2-FF000D5F9DB8}"/>
                </a:ext>
              </a:extLst>
            </p:cNvPr>
            <p:cNvSpPr/>
            <p:nvPr/>
          </p:nvSpPr>
          <p:spPr>
            <a:xfrm>
              <a:off x="8377823" y="1746799"/>
              <a:ext cx="321501" cy="52322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左大括号 8">
              <a:extLst>
                <a:ext uri="{FF2B5EF4-FFF2-40B4-BE49-F238E27FC236}">
                  <a16:creationId xmlns:a16="http://schemas.microsoft.com/office/drawing/2014/main" id="{D575F3F4-63B0-40F9-AC91-147E8C8F3D4D}"/>
                </a:ext>
              </a:extLst>
            </p:cNvPr>
            <p:cNvSpPr/>
            <p:nvPr/>
          </p:nvSpPr>
          <p:spPr>
            <a:xfrm rot="16200000">
              <a:off x="7368438" y="1358201"/>
              <a:ext cx="313150" cy="2348629"/>
            </a:xfrm>
            <a:prstGeom prst="leftBrac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889A0A4-28BE-4674-857B-6D6748EBD2CF}"/>
                </a:ext>
              </a:extLst>
            </p:cNvPr>
            <p:cNvSpPr txBox="1"/>
            <p:nvPr/>
          </p:nvSpPr>
          <p:spPr>
            <a:xfrm>
              <a:off x="6970733" y="2744907"/>
              <a:ext cx="114554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140</a:t>
              </a:r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个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E273958-1C9E-4918-B120-0D670D3320BB}"/>
              </a:ext>
            </a:extLst>
          </p:cNvPr>
          <p:cNvSpPr txBox="1"/>
          <p:nvPr/>
        </p:nvSpPr>
        <p:spPr>
          <a:xfrm>
            <a:off x="5202475" y="3200833"/>
            <a:ext cx="4682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份（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班）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+2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份（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班）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=140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C6D32A-0DC5-4B61-9B64-4C7C8F43DFE2}"/>
              </a:ext>
            </a:extLst>
          </p:cNvPr>
          <p:cNvSpPr txBox="1"/>
          <p:nvPr/>
        </p:nvSpPr>
        <p:spPr>
          <a:xfrm>
            <a:off x="4812230" y="3675721"/>
            <a:ext cx="546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解：设每份橘子是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x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个，那么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3x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个，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2x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F479CF4-4E02-4181-8C81-FF1079B06974}"/>
              </a:ext>
            </a:extLst>
          </p:cNvPr>
          <p:cNvSpPr txBox="1"/>
          <p:nvPr/>
        </p:nvSpPr>
        <p:spPr>
          <a:xfrm>
            <a:off x="4812230" y="4101144"/>
            <a:ext cx="546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3x+2x=140</a:t>
            </a:r>
            <a:endParaRPr lang="zh-CN" altLang="en-US" sz="20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7FBCBC2-8C4F-4D13-88BD-AB1A4068C5E5}"/>
              </a:ext>
            </a:extLst>
          </p:cNvPr>
          <p:cNvSpPr txBox="1"/>
          <p:nvPr/>
        </p:nvSpPr>
        <p:spPr>
          <a:xfrm>
            <a:off x="5092125" y="4406566"/>
            <a:ext cx="546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5x=140</a:t>
            </a:r>
            <a:endParaRPr lang="zh-CN" altLang="en-US" sz="20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D9D3F41-2AF2-44DF-8D43-B880C6E28999}"/>
              </a:ext>
            </a:extLst>
          </p:cNvPr>
          <p:cNvSpPr txBox="1"/>
          <p:nvPr/>
        </p:nvSpPr>
        <p:spPr>
          <a:xfrm>
            <a:off x="5123438" y="4710425"/>
            <a:ext cx="5462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x=28</a:t>
            </a:r>
            <a:endParaRPr lang="zh-CN" altLang="en-US" sz="20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3BCA335-36D7-4674-ADB4-4CCE18AC8DC4}"/>
              </a:ext>
            </a:extLst>
          </p:cNvPr>
          <p:cNvSpPr txBox="1"/>
          <p:nvPr/>
        </p:nvSpPr>
        <p:spPr>
          <a:xfrm>
            <a:off x="5077215" y="5014284"/>
            <a:ext cx="2313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3x=3×28=84</a:t>
            </a:r>
            <a:endParaRPr lang="zh-CN" altLang="en-US" sz="20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FF28890-0DF5-47BC-A34D-40A5DB488C6E}"/>
              </a:ext>
            </a:extLst>
          </p:cNvPr>
          <p:cNvSpPr txBox="1"/>
          <p:nvPr/>
        </p:nvSpPr>
        <p:spPr>
          <a:xfrm>
            <a:off x="5070653" y="5307253"/>
            <a:ext cx="2313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2x=2×28=56</a:t>
            </a:r>
            <a:endParaRPr lang="zh-CN" altLang="en-US" sz="20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BA7E7EB-CDC4-4794-BDCB-8085A6DB88EF}"/>
              </a:ext>
            </a:extLst>
          </p:cNvPr>
          <p:cNvSpPr txBox="1"/>
          <p:nvPr/>
        </p:nvSpPr>
        <p:spPr>
          <a:xfrm>
            <a:off x="6970733" y="5654736"/>
            <a:ext cx="4091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答：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班分到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84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个，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班分到</a:t>
            </a:r>
            <a:r>
              <a: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56</a:t>
            </a:r>
            <a:r>
              <a:rPr lang="zh-CN" altLang="en-US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个。</a:t>
            </a:r>
          </a:p>
        </p:txBody>
      </p:sp>
    </p:spTree>
    <p:extLst>
      <p:ext uri="{BB962C8B-B14F-4D97-AF65-F5344CB8AC3E}">
        <p14:creationId xmlns:p14="http://schemas.microsoft.com/office/powerpoint/2010/main" val="138845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4998AB-789F-4DF8-B7D7-B84390FAC372}"/>
              </a:ext>
            </a:extLst>
          </p:cNvPr>
          <p:cNvSpPr txBox="1"/>
          <p:nvPr/>
        </p:nvSpPr>
        <p:spPr>
          <a:xfrm>
            <a:off x="1683255" y="1497494"/>
            <a:ext cx="8825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分配问题的一般思考步骤是：分什么？有多少？怎么分？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C01B6D60-9596-4A7D-BF00-B5F9C3A633DD}"/>
              </a:ext>
            </a:extLst>
          </p:cNvPr>
          <p:cNvGrpSpPr/>
          <p:nvPr/>
        </p:nvGrpSpPr>
        <p:grpSpPr>
          <a:xfrm>
            <a:off x="1728765" y="2828090"/>
            <a:ext cx="8779979" cy="2100783"/>
            <a:chOff x="1683255" y="2828090"/>
            <a:chExt cx="8779979" cy="2100783"/>
          </a:xfrm>
        </p:grpSpPr>
        <p:sp>
          <p:nvSpPr>
            <p:cNvPr id="6" name="îsļíḑé">
              <a:extLst>
                <a:ext uri="{FF2B5EF4-FFF2-40B4-BE49-F238E27FC236}">
                  <a16:creationId xmlns:a16="http://schemas.microsoft.com/office/drawing/2014/main" id="{988981C9-1D55-4235-878D-3C33A091D43C}"/>
                </a:ext>
              </a:extLst>
            </p:cNvPr>
            <p:cNvSpPr/>
            <p:nvPr/>
          </p:nvSpPr>
          <p:spPr>
            <a:xfrm>
              <a:off x="3166073" y="3169547"/>
              <a:ext cx="413588" cy="202870"/>
            </a:xfrm>
            <a:prstGeom prst="rightArrow">
              <a:avLst>
                <a:gd name="adj1" fmla="val 50000"/>
                <a:gd name="adj2" fmla="val 83521"/>
              </a:avLst>
            </a:prstGeom>
            <a:solidFill>
              <a:srgbClr val="FFC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7" name="ïslîḑè">
              <a:extLst>
                <a:ext uri="{FF2B5EF4-FFF2-40B4-BE49-F238E27FC236}">
                  <a16:creationId xmlns:a16="http://schemas.microsoft.com/office/drawing/2014/main" id="{53CC4EC0-084F-47C6-906B-A990C6928EFF}"/>
                </a:ext>
              </a:extLst>
            </p:cNvPr>
            <p:cNvSpPr/>
            <p:nvPr/>
          </p:nvSpPr>
          <p:spPr>
            <a:xfrm>
              <a:off x="4980326" y="3169547"/>
              <a:ext cx="413588" cy="202870"/>
            </a:xfrm>
            <a:prstGeom prst="rightArrow">
              <a:avLst>
                <a:gd name="adj1" fmla="val 50000"/>
                <a:gd name="adj2" fmla="val 83521"/>
              </a:avLst>
            </a:prstGeom>
            <a:solidFill>
              <a:srgbClr val="FFC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8" name="i$liďe">
              <a:extLst>
                <a:ext uri="{FF2B5EF4-FFF2-40B4-BE49-F238E27FC236}">
                  <a16:creationId xmlns:a16="http://schemas.microsoft.com/office/drawing/2014/main" id="{17F59FF8-8F1B-4D5D-ADFA-D093943D44B2}"/>
                </a:ext>
              </a:extLst>
            </p:cNvPr>
            <p:cNvSpPr/>
            <p:nvPr/>
          </p:nvSpPr>
          <p:spPr>
            <a:xfrm>
              <a:off x="6794578" y="3169547"/>
              <a:ext cx="413588" cy="202870"/>
            </a:xfrm>
            <a:prstGeom prst="rightArrow">
              <a:avLst>
                <a:gd name="adj1" fmla="val 50000"/>
                <a:gd name="adj2" fmla="val 83521"/>
              </a:avLst>
            </a:prstGeom>
            <a:solidFill>
              <a:srgbClr val="FFC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9" name="íṣlídê">
              <a:extLst>
                <a:ext uri="{FF2B5EF4-FFF2-40B4-BE49-F238E27FC236}">
                  <a16:creationId xmlns:a16="http://schemas.microsoft.com/office/drawing/2014/main" id="{22954A91-78A5-4C98-9A91-B9B0ED227BFE}"/>
                </a:ext>
              </a:extLst>
            </p:cNvPr>
            <p:cNvSpPr/>
            <p:nvPr/>
          </p:nvSpPr>
          <p:spPr>
            <a:xfrm>
              <a:off x="8608830" y="3169547"/>
              <a:ext cx="413588" cy="202870"/>
            </a:xfrm>
            <a:prstGeom prst="rightArrow">
              <a:avLst>
                <a:gd name="adj1" fmla="val 50000"/>
                <a:gd name="adj2" fmla="val 83521"/>
              </a:avLst>
            </a:prstGeom>
            <a:solidFill>
              <a:srgbClr val="FFC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32" name="i$1ide">
              <a:extLst>
                <a:ext uri="{FF2B5EF4-FFF2-40B4-BE49-F238E27FC236}">
                  <a16:creationId xmlns:a16="http://schemas.microsoft.com/office/drawing/2014/main" id="{C2D193AF-3C95-4796-93E5-99CC37B8489A}"/>
                </a:ext>
              </a:extLst>
            </p:cNvPr>
            <p:cNvSpPr/>
            <p:nvPr/>
          </p:nvSpPr>
          <p:spPr bwMode="auto">
            <a:xfrm>
              <a:off x="2064828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30" name="îšlïḍè">
              <a:extLst>
                <a:ext uri="{FF2B5EF4-FFF2-40B4-BE49-F238E27FC236}">
                  <a16:creationId xmlns:a16="http://schemas.microsoft.com/office/drawing/2014/main" id="{6DD6A703-DE3D-48C6-9789-BD71EBB4092E}"/>
                </a:ext>
              </a:extLst>
            </p:cNvPr>
            <p:cNvSpPr/>
            <p:nvPr/>
          </p:nvSpPr>
          <p:spPr bwMode="auto">
            <a:xfrm>
              <a:off x="3880835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2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28" name="ïšļíḍê">
              <a:extLst>
                <a:ext uri="{FF2B5EF4-FFF2-40B4-BE49-F238E27FC236}">
                  <a16:creationId xmlns:a16="http://schemas.microsoft.com/office/drawing/2014/main" id="{CBA194C6-5926-4B28-9EE9-3A77E8CB8E4F}"/>
                </a:ext>
              </a:extLst>
            </p:cNvPr>
            <p:cNvSpPr/>
            <p:nvPr/>
          </p:nvSpPr>
          <p:spPr bwMode="auto">
            <a:xfrm>
              <a:off x="5696842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3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26" name="îṣ1iḑè">
              <a:extLst>
                <a:ext uri="{FF2B5EF4-FFF2-40B4-BE49-F238E27FC236}">
                  <a16:creationId xmlns:a16="http://schemas.microsoft.com/office/drawing/2014/main" id="{C01A5A51-E8F0-4B8D-87D8-7D607A77C961}"/>
                </a:ext>
              </a:extLst>
            </p:cNvPr>
            <p:cNvSpPr/>
            <p:nvPr/>
          </p:nvSpPr>
          <p:spPr bwMode="auto">
            <a:xfrm>
              <a:off x="7512849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4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24" name="ïṩlïďe">
              <a:extLst>
                <a:ext uri="{FF2B5EF4-FFF2-40B4-BE49-F238E27FC236}">
                  <a16:creationId xmlns:a16="http://schemas.microsoft.com/office/drawing/2014/main" id="{35359DCA-2FA8-4CD8-B6D4-0B3D38C6BAD0}"/>
                </a:ext>
              </a:extLst>
            </p:cNvPr>
            <p:cNvSpPr/>
            <p:nvPr/>
          </p:nvSpPr>
          <p:spPr bwMode="auto">
            <a:xfrm>
              <a:off x="9328856" y="2828090"/>
              <a:ext cx="798315" cy="885784"/>
            </a:xfrm>
            <a:custGeom>
              <a:avLst/>
              <a:gdLst>
                <a:gd name="T0" fmla="*/ 668 w 1369"/>
                <a:gd name="T1" fmla="*/ 0 h 1519"/>
                <a:gd name="T2" fmla="*/ 702 w 1369"/>
                <a:gd name="T3" fmla="*/ 0 h 1519"/>
                <a:gd name="T4" fmla="*/ 736 w 1369"/>
                <a:gd name="T5" fmla="*/ 7 h 1519"/>
                <a:gd name="T6" fmla="*/ 768 w 1369"/>
                <a:gd name="T7" fmla="*/ 21 h 1519"/>
                <a:gd name="T8" fmla="*/ 1284 w 1369"/>
                <a:gd name="T9" fmla="*/ 318 h 1519"/>
                <a:gd name="T10" fmla="*/ 1313 w 1369"/>
                <a:gd name="T11" fmla="*/ 339 h 1519"/>
                <a:gd name="T12" fmla="*/ 1337 w 1369"/>
                <a:gd name="T13" fmla="*/ 364 h 1519"/>
                <a:gd name="T14" fmla="*/ 1354 w 1369"/>
                <a:gd name="T15" fmla="*/ 395 h 1519"/>
                <a:gd name="T16" fmla="*/ 1364 w 1369"/>
                <a:gd name="T17" fmla="*/ 429 h 1519"/>
                <a:gd name="T18" fmla="*/ 1369 w 1369"/>
                <a:gd name="T19" fmla="*/ 465 h 1519"/>
                <a:gd name="T20" fmla="*/ 1369 w 1369"/>
                <a:gd name="T21" fmla="*/ 1054 h 1519"/>
                <a:gd name="T22" fmla="*/ 1364 w 1369"/>
                <a:gd name="T23" fmla="*/ 1090 h 1519"/>
                <a:gd name="T24" fmla="*/ 1354 w 1369"/>
                <a:gd name="T25" fmla="*/ 1124 h 1519"/>
                <a:gd name="T26" fmla="*/ 1337 w 1369"/>
                <a:gd name="T27" fmla="*/ 1154 h 1519"/>
                <a:gd name="T28" fmla="*/ 1313 w 1369"/>
                <a:gd name="T29" fmla="*/ 1181 h 1519"/>
                <a:gd name="T30" fmla="*/ 1284 w 1369"/>
                <a:gd name="T31" fmla="*/ 1201 h 1519"/>
                <a:gd name="T32" fmla="*/ 768 w 1369"/>
                <a:gd name="T33" fmla="*/ 1497 h 1519"/>
                <a:gd name="T34" fmla="*/ 736 w 1369"/>
                <a:gd name="T35" fmla="*/ 1512 h 1519"/>
                <a:gd name="T36" fmla="*/ 702 w 1369"/>
                <a:gd name="T37" fmla="*/ 1519 h 1519"/>
                <a:gd name="T38" fmla="*/ 668 w 1369"/>
                <a:gd name="T39" fmla="*/ 1519 h 1519"/>
                <a:gd name="T40" fmla="*/ 632 w 1369"/>
                <a:gd name="T41" fmla="*/ 1512 h 1519"/>
                <a:gd name="T42" fmla="*/ 599 w 1369"/>
                <a:gd name="T43" fmla="*/ 1497 h 1519"/>
                <a:gd name="T44" fmla="*/ 85 w 1369"/>
                <a:gd name="T45" fmla="*/ 1201 h 1519"/>
                <a:gd name="T46" fmla="*/ 56 w 1369"/>
                <a:gd name="T47" fmla="*/ 1181 h 1519"/>
                <a:gd name="T48" fmla="*/ 32 w 1369"/>
                <a:gd name="T49" fmla="*/ 1154 h 1519"/>
                <a:gd name="T50" fmla="*/ 15 w 1369"/>
                <a:gd name="T51" fmla="*/ 1124 h 1519"/>
                <a:gd name="T52" fmla="*/ 3 w 1369"/>
                <a:gd name="T53" fmla="*/ 1090 h 1519"/>
                <a:gd name="T54" fmla="*/ 0 w 1369"/>
                <a:gd name="T55" fmla="*/ 1054 h 1519"/>
                <a:gd name="T56" fmla="*/ 0 w 1369"/>
                <a:gd name="T57" fmla="*/ 465 h 1519"/>
                <a:gd name="T58" fmla="*/ 3 w 1369"/>
                <a:gd name="T59" fmla="*/ 429 h 1519"/>
                <a:gd name="T60" fmla="*/ 15 w 1369"/>
                <a:gd name="T61" fmla="*/ 395 h 1519"/>
                <a:gd name="T62" fmla="*/ 32 w 1369"/>
                <a:gd name="T63" fmla="*/ 364 h 1519"/>
                <a:gd name="T64" fmla="*/ 56 w 1369"/>
                <a:gd name="T65" fmla="*/ 339 h 1519"/>
                <a:gd name="T66" fmla="*/ 85 w 1369"/>
                <a:gd name="T67" fmla="*/ 318 h 1519"/>
                <a:gd name="T68" fmla="*/ 599 w 1369"/>
                <a:gd name="T69" fmla="*/ 21 h 1519"/>
                <a:gd name="T70" fmla="*/ 632 w 1369"/>
                <a:gd name="T71" fmla="*/ 7 h 1519"/>
                <a:gd name="T72" fmla="*/ 668 w 1369"/>
                <a:gd name="T73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69" h="1519">
                  <a:moveTo>
                    <a:pt x="668" y="0"/>
                  </a:moveTo>
                  <a:lnTo>
                    <a:pt x="702" y="0"/>
                  </a:lnTo>
                  <a:lnTo>
                    <a:pt x="736" y="7"/>
                  </a:lnTo>
                  <a:lnTo>
                    <a:pt x="768" y="21"/>
                  </a:lnTo>
                  <a:lnTo>
                    <a:pt x="1284" y="318"/>
                  </a:lnTo>
                  <a:lnTo>
                    <a:pt x="1313" y="339"/>
                  </a:lnTo>
                  <a:lnTo>
                    <a:pt x="1337" y="364"/>
                  </a:lnTo>
                  <a:lnTo>
                    <a:pt x="1354" y="395"/>
                  </a:lnTo>
                  <a:lnTo>
                    <a:pt x="1364" y="429"/>
                  </a:lnTo>
                  <a:lnTo>
                    <a:pt x="1369" y="465"/>
                  </a:lnTo>
                  <a:lnTo>
                    <a:pt x="1369" y="1054"/>
                  </a:lnTo>
                  <a:lnTo>
                    <a:pt x="1364" y="1090"/>
                  </a:lnTo>
                  <a:lnTo>
                    <a:pt x="1354" y="1124"/>
                  </a:lnTo>
                  <a:lnTo>
                    <a:pt x="1337" y="1154"/>
                  </a:lnTo>
                  <a:lnTo>
                    <a:pt x="1313" y="1181"/>
                  </a:lnTo>
                  <a:lnTo>
                    <a:pt x="1284" y="1201"/>
                  </a:lnTo>
                  <a:lnTo>
                    <a:pt x="768" y="1497"/>
                  </a:lnTo>
                  <a:lnTo>
                    <a:pt x="736" y="1512"/>
                  </a:lnTo>
                  <a:lnTo>
                    <a:pt x="702" y="1519"/>
                  </a:lnTo>
                  <a:lnTo>
                    <a:pt x="668" y="1519"/>
                  </a:lnTo>
                  <a:lnTo>
                    <a:pt x="632" y="1512"/>
                  </a:lnTo>
                  <a:lnTo>
                    <a:pt x="599" y="1497"/>
                  </a:lnTo>
                  <a:lnTo>
                    <a:pt x="85" y="1201"/>
                  </a:lnTo>
                  <a:lnTo>
                    <a:pt x="56" y="1181"/>
                  </a:lnTo>
                  <a:lnTo>
                    <a:pt x="32" y="1154"/>
                  </a:lnTo>
                  <a:lnTo>
                    <a:pt x="15" y="1124"/>
                  </a:lnTo>
                  <a:lnTo>
                    <a:pt x="3" y="1090"/>
                  </a:lnTo>
                  <a:lnTo>
                    <a:pt x="0" y="1054"/>
                  </a:lnTo>
                  <a:lnTo>
                    <a:pt x="0" y="465"/>
                  </a:lnTo>
                  <a:lnTo>
                    <a:pt x="3" y="429"/>
                  </a:lnTo>
                  <a:lnTo>
                    <a:pt x="15" y="395"/>
                  </a:lnTo>
                  <a:lnTo>
                    <a:pt x="32" y="364"/>
                  </a:lnTo>
                  <a:lnTo>
                    <a:pt x="56" y="339"/>
                  </a:lnTo>
                  <a:lnTo>
                    <a:pt x="85" y="318"/>
                  </a:lnTo>
                  <a:lnTo>
                    <a:pt x="599" y="21"/>
                  </a:lnTo>
                  <a:lnTo>
                    <a:pt x="632" y="7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3810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sz="3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5</a:t>
              </a:r>
              <a:endParaRPr lang="ru-RU" sz="3600" dirty="0">
                <a:solidFill>
                  <a:schemeClr val="bg1"/>
                </a:solidFill>
                <a:ea typeface="字魂70号-灵悦黑体" panose="00000500000000000000" pitchFamily="2" charset="-122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8533FDB-3C46-458E-9CB6-C0B72792774B}"/>
                </a:ext>
              </a:extLst>
            </p:cNvPr>
            <p:cNvSpPr txBox="1"/>
            <p:nvPr/>
          </p:nvSpPr>
          <p:spPr>
            <a:xfrm>
              <a:off x="1683255" y="3913210"/>
              <a:ext cx="15709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总数量</a:t>
              </a:r>
              <a:endPara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 algn="ctr"/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分什么，有多少？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276FFA3A-CFF8-4209-84DC-60528A15BE9F}"/>
                </a:ext>
              </a:extLst>
            </p:cNvPr>
            <p:cNvSpPr txBox="1"/>
            <p:nvPr/>
          </p:nvSpPr>
          <p:spPr>
            <a:xfrm>
              <a:off x="3542639" y="3913210"/>
              <a:ext cx="147470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怎么样分？（）</a:t>
              </a:r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:</a:t>
              </a:r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（）</a:t>
              </a:r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:</a:t>
              </a:r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（）</a:t>
              </a:r>
              <a:endPara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6522A71-2F32-4A1F-9277-A241FD9421D8}"/>
                </a:ext>
              </a:extLst>
            </p:cNvPr>
            <p:cNvSpPr txBox="1"/>
            <p:nvPr/>
          </p:nvSpPr>
          <p:spPr>
            <a:xfrm>
              <a:off x="5358646" y="3913210"/>
              <a:ext cx="14747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求平均分的总份数</a:t>
              </a:r>
              <a:endPara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400AF497-069A-4A3C-B3FB-17E6C1B683F4}"/>
                </a:ext>
              </a:extLst>
            </p:cNvPr>
            <p:cNvSpPr txBox="1"/>
            <p:nvPr/>
          </p:nvSpPr>
          <p:spPr>
            <a:xfrm>
              <a:off x="7047175" y="3913210"/>
              <a:ext cx="172966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求每部分占总数量的几分之几是多少？</a:t>
              </a:r>
              <a:endPara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7DA1B82-C6EF-486D-A05F-C5A7D9815D21}"/>
                </a:ext>
              </a:extLst>
            </p:cNvPr>
            <p:cNvSpPr txBox="1"/>
            <p:nvPr/>
          </p:nvSpPr>
          <p:spPr>
            <a:xfrm>
              <a:off x="8988527" y="3913210"/>
              <a:ext cx="147470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用分数乘法求出每部分是多少。</a:t>
              </a:r>
              <a:endParaRPr lang="en-US" altLang="zh-CN" sz="20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4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025F8-03C1-4480-8550-171E2D5325C3}"/>
              </a:ext>
            </a:extLst>
          </p:cNvPr>
          <p:cNvSpPr/>
          <p:nvPr/>
        </p:nvSpPr>
        <p:spPr>
          <a:xfrm>
            <a:off x="2476766" y="2333530"/>
            <a:ext cx="726352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n w="38100"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schemeClr val="accent6">
                      <a:lumMod val="50000"/>
                    </a:scheme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第二课时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E2F99E-D8AB-4885-8FDE-7CD65076C024}"/>
              </a:ext>
            </a:extLst>
          </p:cNvPr>
          <p:cNvSpPr/>
          <p:nvPr/>
        </p:nvSpPr>
        <p:spPr>
          <a:xfrm>
            <a:off x="1862982" y="1456707"/>
            <a:ext cx="1177447" cy="117744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solidFill>
              <a:schemeClr val="bg1"/>
            </a:solidFill>
          </a:ln>
          <a:effectLst>
            <a:outerShdw blurRad="50800" dist="38100" dir="2700000" algn="tl" rotWithShape="0">
              <a:schemeClr val="accent6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endParaRPr lang="zh-CN" alt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390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1E3EA4C-BFAA-48C8-970A-52607F0290AB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8946AAFC-5075-4C1B-BD88-21F1995954D6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8041DBE2-A240-4F28-BB32-60F62AD9A753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195B34-9E0A-4729-BD73-38F856DAD32A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7E2C9482-6206-4F4E-B5C9-DA1C7B26F5A0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、学校图书馆新进了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450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本图书，按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4:5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分给四年级和五年级，应该怎么分？分一分，并记录分的过程。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F40EE56-8C22-438E-8050-43F1E22FE2F5}"/>
              </a:ext>
            </a:extLst>
          </p:cNvPr>
          <p:cNvSpPr txBox="1"/>
          <p:nvPr/>
        </p:nvSpPr>
        <p:spPr>
          <a:xfrm>
            <a:off x="2949880" y="3616488"/>
            <a:ext cx="2929007" cy="1699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450÷9=50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</a:t>
            </a:r>
            <a:endParaRPr lang="en-US" altLang="zh-CN" sz="24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50×4=200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</a:t>
            </a:r>
            <a:endParaRPr lang="en-US" altLang="zh-CN" sz="24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50×5=250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5BDE364-3E00-481E-B4EC-1FC239B5FC44}"/>
                  </a:ext>
                </a:extLst>
              </p:cNvPr>
              <p:cNvSpPr txBox="1"/>
              <p:nvPr/>
            </p:nvSpPr>
            <p:spPr>
              <a:xfrm>
                <a:off x="6096000" y="3599466"/>
                <a:ext cx="3065776" cy="16395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450×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den>
                    </m:f>
                    <m:r>
                      <a:rPr lang="en-US" altLang="zh-CN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字魂70号-灵悦黑体" panose="00000500000000000000" pitchFamily="2" charset="-122"/>
                      </a:rPr>
                      <m:t>=</m:t>
                    </m:r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200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（本）</a:t>
                </a:r>
                <a:endParaRPr lang="en-US" altLang="zh-CN" sz="24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450×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=250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（本）</a:t>
                </a:r>
                <a:endParaRPr lang="en-US" altLang="zh-CN" sz="24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5BDE364-3E00-481E-B4EC-1FC239B5F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599466"/>
                <a:ext cx="3065776" cy="1639551"/>
              </a:xfrm>
              <a:prstGeom prst="rect">
                <a:avLst/>
              </a:prstGeom>
              <a:blipFill>
                <a:blip r:embed="rId3"/>
                <a:stretch>
                  <a:fillRect l="-2982" r="-1988" b="-14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78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8FFD657-1272-442E-BB77-E8FCA963B63E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7A6669D-DE99-470E-A23D-707B4C00B679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7EA88B75-0017-46AB-887A-53735AAD14FE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81D7AE82-E18E-48A8-898C-0F0CA503F140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B7A2FAB9-5EED-4723-B9E2-701ECAF6D896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、一座水库按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2:3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放养鲢鱼和鲤鱼，一共可以放养育苗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25000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尾。其中鲢鱼和鲤鱼的育苗各应放养多少尾？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46EC02E-3BAD-49E9-BFD6-3BA9A93E93A5}"/>
                  </a:ext>
                </a:extLst>
              </p:cNvPr>
              <p:cNvSpPr txBox="1"/>
              <p:nvPr/>
            </p:nvSpPr>
            <p:spPr>
              <a:xfrm>
                <a:off x="4245613" y="3446022"/>
                <a:ext cx="3801041" cy="2196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2+3=5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25000×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=10000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（尾）</a:t>
                </a:r>
                <a:endParaRPr lang="en-US" altLang="zh-CN" sz="24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25000×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=15000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（尾）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46EC02E-3BAD-49E9-BFD6-3BA9A93E9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613" y="3446022"/>
                <a:ext cx="3801041" cy="2196435"/>
              </a:xfrm>
              <a:prstGeom prst="rect">
                <a:avLst/>
              </a:prstGeom>
              <a:blipFill>
                <a:blip r:embed="rId3"/>
                <a:stretch>
                  <a:fillRect l="-2404" r="-1442" b="-5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305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403269E-A5D1-41E7-B31D-87BA4989261B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BE617171-2264-4515-977E-349078CC170A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E05EC36-D55C-4F64-9C7B-EED60546D0F6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E1096639-2467-4C17-846C-05EF34EF4DAF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051BF8D0-F3AA-49DB-A71C-367411C0C556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、学校图书室共有图书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4800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本，其中学生用书与教师用书的比是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3:2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，两种书各有多少本？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CF52EAE-3F22-4E70-A713-455EE627D6A7}"/>
              </a:ext>
            </a:extLst>
          </p:cNvPr>
          <p:cNvSpPr txBox="1"/>
          <p:nvPr/>
        </p:nvSpPr>
        <p:spPr>
          <a:xfrm>
            <a:off x="2033453" y="3599466"/>
            <a:ext cx="3467616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题目要分配什么？</a:t>
            </a:r>
            <a:endParaRPr lang="en-US" altLang="zh-CN" sz="3200" dirty="0">
              <a:solidFill>
                <a:srgbClr val="C00000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按照什么分配？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A046D6F9-5D40-4081-BC8E-32675F41FFB0}"/>
              </a:ext>
            </a:extLst>
          </p:cNvPr>
          <p:cNvGrpSpPr/>
          <p:nvPr/>
        </p:nvGrpSpPr>
        <p:grpSpPr>
          <a:xfrm>
            <a:off x="6434890" y="3058480"/>
            <a:ext cx="3639114" cy="2945628"/>
            <a:chOff x="6434890" y="3058480"/>
            <a:chExt cx="3639114" cy="2945628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4E465EFA-C21F-42D2-A96B-EB7F12C895B5}"/>
                </a:ext>
              </a:extLst>
            </p:cNvPr>
            <p:cNvCxnSpPr/>
            <p:nvPr/>
          </p:nvCxnSpPr>
          <p:spPr>
            <a:xfrm>
              <a:off x="6450934" y="4531294"/>
              <a:ext cx="3561537" cy="0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A5694CA7-2EA3-428C-A63E-FDCA08B7565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360698" y="4436320"/>
              <a:ext cx="189948" cy="0"/>
            </a:xfrm>
            <a:prstGeom prst="line">
              <a:avLst/>
            </a:prstGeom>
            <a:ln w="254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B38AF4D-D067-46A9-8968-1351977F9C9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900643" y="4436320"/>
              <a:ext cx="189948" cy="0"/>
            </a:xfrm>
            <a:prstGeom prst="line">
              <a:avLst/>
            </a:prstGeom>
            <a:ln w="254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33E69EE6-3164-4AC6-B591-E12EB8640E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192654" y="4436320"/>
              <a:ext cx="189948" cy="0"/>
            </a:xfrm>
            <a:prstGeom prst="line">
              <a:avLst/>
            </a:prstGeom>
            <a:ln w="254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D214A11C-B9F7-4AD5-9900-3692B60973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4665" y="4436320"/>
              <a:ext cx="189948" cy="0"/>
            </a:xfrm>
            <a:prstGeom prst="line">
              <a:avLst/>
            </a:prstGeom>
            <a:ln w="254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B32B42D-3158-440D-B797-B93212DEA2E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776676" y="4436320"/>
              <a:ext cx="189948" cy="0"/>
            </a:xfrm>
            <a:prstGeom prst="line">
              <a:avLst/>
            </a:prstGeom>
            <a:ln w="254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FD73FA2A-D65C-4D32-A935-0D9AEFE7F48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068687" y="4436320"/>
              <a:ext cx="189948" cy="0"/>
            </a:xfrm>
            <a:prstGeom prst="line">
              <a:avLst/>
            </a:prstGeom>
            <a:ln w="254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E8D9E3AB-8C3E-4AE2-921A-C26A74DA7120}"/>
                </a:ext>
              </a:extLst>
            </p:cNvPr>
            <p:cNvSpPr/>
            <p:nvPr/>
          </p:nvSpPr>
          <p:spPr>
            <a:xfrm rot="16200000" flipH="1" flipV="1">
              <a:off x="8004494" y="2043262"/>
              <a:ext cx="422326" cy="3561531"/>
            </a:xfrm>
            <a:prstGeom prst="leftBrac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D474198-E298-4688-8D2D-6232B40584CD}"/>
                </a:ext>
              </a:extLst>
            </p:cNvPr>
            <p:cNvSpPr txBox="1"/>
            <p:nvPr/>
          </p:nvSpPr>
          <p:spPr>
            <a:xfrm>
              <a:off x="7443173" y="3058480"/>
              <a:ext cx="1544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4800</a:t>
              </a:r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本</a:t>
              </a:r>
            </a:p>
          </p:txBody>
        </p:sp>
        <p:sp>
          <p:nvSpPr>
            <p:cNvPr id="19" name="左大括号 18">
              <a:extLst>
                <a:ext uri="{FF2B5EF4-FFF2-40B4-BE49-F238E27FC236}">
                  <a16:creationId xmlns:a16="http://schemas.microsoft.com/office/drawing/2014/main" id="{F6250DC3-093A-42B8-AC3A-66859AFD6E31}"/>
                </a:ext>
              </a:extLst>
            </p:cNvPr>
            <p:cNvSpPr/>
            <p:nvPr/>
          </p:nvSpPr>
          <p:spPr>
            <a:xfrm rot="5400000" flipH="1">
              <a:off x="7237258" y="4080251"/>
              <a:ext cx="489409" cy="2094146"/>
            </a:xfrm>
            <a:prstGeom prst="leftBrac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左大括号 19">
              <a:extLst>
                <a:ext uri="{FF2B5EF4-FFF2-40B4-BE49-F238E27FC236}">
                  <a16:creationId xmlns:a16="http://schemas.microsoft.com/office/drawing/2014/main" id="{DA395F53-2EE9-47A7-BA33-AFF0F1673F81}"/>
                </a:ext>
              </a:extLst>
            </p:cNvPr>
            <p:cNvSpPr/>
            <p:nvPr/>
          </p:nvSpPr>
          <p:spPr>
            <a:xfrm rot="5400000" flipH="1">
              <a:off x="9042925" y="4398427"/>
              <a:ext cx="489403" cy="1415978"/>
            </a:xfrm>
            <a:prstGeom prst="leftBrac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E294F2E-E53C-4475-9D0B-02790E5608B4}"/>
                </a:ext>
              </a:extLst>
            </p:cNvPr>
            <p:cNvSpPr txBox="1"/>
            <p:nvPr/>
          </p:nvSpPr>
          <p:spPr>
            <a:xfrm>
              <a:off x="6709478" y="5603998"/>
              <a:ext cx="1544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学生用书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2ED0883-27A9-4731-A2AB-562F7155B81B}"/>
                </a:ext>
              </a:extLst>
            </p:cNvPr>
            <p:cNvSpPr txBox="1"/>
            <p:nvPr/>
          </p:nvSpPr>
          <p:spPr>
            <a:xfrm>
              <a:off x="8529036" y="5603998"/>
              <a:ext cx="1544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教师用书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715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4F622C6-C38F-4F16-A0E5-B60C7762030D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9CA28097-7A87-4492-93A5-8CEB57584F23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ABD6191-2724-411B-89DC-38CC279752E6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9B28A36B-EDAA-4458-AF02-F5C6B58DB4FE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练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70881FC-E5FA-4C65-9266-88CE65F521C0}"/>
                  </a:ext>
                </a:extLst>
              </p:cNvPr>
              <p:cNvSpPr txBox="1"/>
              <p:nvPr/>
            </p:nvSpPr>
            <p:spPr>
              <a:xfrm>
                <a:off x="2033453" y="2104373"/>
                <a:ext cx="8225363" cy="2196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</a:t>
                </a:r>
                <a:r>
                  <a:rPr lang="en-US" altLang="zh-CN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</a:t>
                </a: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）图书一共平均分的分数：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3+2=5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</a:t>
                </a:r>
                <a:r>
                  <a:rPr lang="en-US" altLang="zh-CN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</a:t>
                </a: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）学生用书的本数：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4800×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=2880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（本）</a:t>
                </a:r>
                <a:endParaRPr lang="en-US" altLang="zh-CN" sz="24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</a:t>
                </a:r>
                <a:r>
                  <a:rPr lang="en-US" altLang="zh-CN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</a:t>
                </a: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）教师用书的本数：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4800×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=1920</a:t>
                </a:r>
                <a:r>
                  <a:rPr lang="zh-CN" altLang="en-US" sz="24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（本）</a:t>
                </a:r>
                <a:endParaRPr lang="zh-CN" altLang="en-US" sz="24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70881FC-E5FA-4C65-9266-88CE65F521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2104373"/>
                <a:ext cx="8225363" cy="2196435"/>
              </a:xfrm>
              <a:prstGeom prst="rect">
                <a:avLst/>
              </a:prstGeom>
              <a:blipFill>
                <a:blip r:embed="rId3"/>
                <a:stretch>
                  <a:fillRect l="-1186" b="-5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8F7CE938-90C5-450A-AD62-71D5B229E3CF}"/>
              </a:ext>
            </a:extLst>
          </p:cNvPr>
          <p:cNvSpPr txBox="1"/>
          <p:nvPr/>
        </p:nvSpPr>
        <p:spPr>
          <a:xfrm>
            <a:off x="2249128" y="4449694"/>
            <a:ext cx="5556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答：学生用书有</a:t>
            </a:r>
            <a:r>
              <a:rPr lang="en-US" altLang="zh-CN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2880</a:t>
            </a: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本，教师用书有</a:t>
            </a:r>
            <a:r>
              <a:rPr lang="en-US" altLang="zh-CN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1920</a:t>
            </a: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本。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EC04C28-6220-4217-A772-2ACA9B778D12}"/>
              </a:ext>
            </a:extLst>
          </p:cNvPr>
          <p:cNvSpPr txBox="1"/>
          <p:nvPr/>
        </p:nvSpPr>
        <p:spPr>
          <a:xfrm>
            <a:off x="2249127" y="4998690"/>
            <a:ext cx="6614311" cy="977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每份有：</a:t>
            </a:r>
            <a:r>
              <a:rPr lang="en-US" altLang="zh-CN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3+2=5</a:t>
            </a: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   </a:t>
            </a:r>
            <a:r>
              <a:rPr lang="en-US" altLang="zh-CN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4800÷5=960</a:t>
            </a: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（本）</a:t>
            </a:r>
            <a:endParaRPr lang="en-US" altLang="zh-CN" sz="2000" dirty="0">
              <a:solidFill>
                <a:srgbClr val="EA6F4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学生用书：</a:t>
            </a:r>
            <a:r>
              <a:rPr lang="en-US" altLang="zh-CN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960×3=2880     </a:t>
            </a:r>
            <a:r>
              <a:rPr lang="zh-CN" altLang="en-US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教师用书：</a:t>
            </a:r>
            <a:r>
              <a:rPr lang="en-US" altLang="zh-CN" sz="2000" dirty="0">
                <a:solidFill>
                  <a:srgbClr val="EA6F47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960×2=1920</a:t>
            </a:r>
            <a:endParaRPr lang="zh-CN" altLang="en-US" sz="2000" dirty="0">
              <a:solidFill>
                <a:srgbClr val="EA6F47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506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025F8-03C1-4480-8550-171E2D5325C3}"/>
              </a:ext>
            </a:extLst>
          </p:cNvPr>
          <p:cNvSpPr/>
          <p:nvPr/>
        </p:nvSpPr>
        <p:spPr>
          <a:xfrm>
            <a:off x="2476766" y="2333530"/>
            <a:ext cx="726352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n w="38100"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schemeClr val="accent6">
                      <a:lumMod val="50000"/>
                    </a:scheme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第三课时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E2F99E-D8AB-4885-8FDE-7CD65076C024}"/>
              </a:ext>
            </a:extLst>
          </p:cNvPr>
          <p:cNvSpPr/>
          <p:nvPr/>
        </p:nvSpPr>
        <p:spPr>
          <a:xfrm>
            <a:off x="1862982" y="1456707"/>
            <a:ext cx="1177447" cy="117744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solidFill>
              <a:schemeClr val="bg1"/>
            </a:solidFill>
          </a:ln>
          <a:effectLst>
            <a:outerShdw blurRad="50800" dist="38100" dir="2700000" algn="tl" rotWithShape="0">
              <a:schemeClr val="accent6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</a:t>
            </a:r>
            <a:endParaRPr lang="zh-CN" alt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630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F1C514EE-EC99-44A7-A17B-E4D7F2B1A6B1}"/>
              </a:ext>
            </a:extLst>
          </p:cNvPr>
          <p:cNvGrpSpPr/>
          <p:nvPr/>
        </p:nvGrpSpPr>
        <p:grpSpPr>
          <a:xfrm>
            <a:off x="1884129" y="1227086"/>
            <a:ext cx="2889216" cy="722304"/>
            <a:chOff x="4835046" y="3490555"/>
            <a:chExt cx="2054268" cy="513567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6ADE600B-28D4-4B0C-A8D2-9DB248F7237D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结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45DCC69-ACA1-4D07-89FA-056C317B7BEE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构</a:t>
              </a: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97AD2730-0949-46CE-8A7E-7F79BE496C84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特</a:t>
              </a: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D84928B5-8E51-44E6-B261-912D7CF2EDD0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征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2D1A7BC7-CB8C-4AF4-B9DF-BD6295D8728C}"/>
              </a:ext>
            </a:extLst>
          </p:cNvPr>
          <p:cNvSpPr txBox="1"/>
          <p:nvPr/>
        </p:nvSpPr>
        <p:spPr>
          <a:xfrm>
            <a:off x="2794373" y="2828835"/>
            <a:ext cx="6603254" cy="1669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6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已知总数（各部分之和）和各部分数的比，求各部分数。</a:t>
            </a:r>
          </a:p>
        </p:txBody>
      </p:sp>
    </p:spTree>
    <p:extLst>
      <p:ext uri="{BB962C8B-B14F-4D97-AF65-F5344CB8AC3E}">
        <p14:creationId xmlns:p14="http://schemas.microsoft.com/office/powerpoint/2010/main" val="113489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7CB5972B-CD4D-471B-BF55-1A06183584D9}"/>
              </a:ext>
            </a:extLst>
          </p:cNvPr>
          <p:cNvGrpSpPr/>
          <p:nvPr/>
        </p:nvGrpSpPr>
        <p:grpSpPr>
          <a:xfrm>
            <a:off x="1884129" y="1227086"/>
            <a:ext cx="2889216" cy="722304"/>
            <a:chOff x="4835046" y="3490555"/>
            <a:chExt cx="2054268" cy="513567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DE873C7-602A-4076-B383-3D57A677857C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方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5C7D35A-4171-41DD-8D65-3D860DEBFD37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法</a:t>
              </a: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006762E8-4128-4EFE-8A7C-3CD1AEE7E57C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步</a:t>
              </a: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FBCA5C47-BAE2-4212-8CE0-A3CC7601E46D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骤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143DB7B4-1D6C-4539-B9FA-3AE33004DD3D}"/>
              </a:ext>
            </a:extLst>
          </p:cNvPr>
          <p:cNvSpPr txBox="1"/>
          <p:nvPr/>
        </p:nvSpPr>
        <p:spPr>
          <a:xfrm>
            <a:off x="1884129" y="2209849"/>
            <a:ext cx="9161482" cy="3421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①根据比先求出总份数。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②求出各部分数占总数的几分之几。或平均每份是多少。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③运用分数乘法列式计算，求出各部分数。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④答题并检验。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630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43C8DE8-3B33-4F0B-A7F8-D13AF68E5245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B8E2B4F-BE7A-412F-8B6F-B827E55A8963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试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507E0F9-4F51-449C-B3F6-E47D537B14DD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9D9D7638-BD9E-4E2B-8FAA-7C3F7C3AA3A9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试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552F9B86-1469-4394-AEA2-EC55153C98F6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、肯德基的老板听说这种新出的咖啡奶口感好，受欢迎，决定引进这种咖啡奶，他想请同学帮忙计算：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85743DC-DEDE-4439-A84A-690628E08476}"/>
              </a:ext>
            </a:extLst>
          </p:cNvPr>
          <p:cNvSpPr txBox="1"/>
          <p:nvPr/>
        </p:nvSpPr>
        <p:spPr>
          <a:xfrm>
            <a:off x="2033453" y="3407421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一杯</a:t>
            </a: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330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毫升的咖啡奶，咖啡喝奶的比为</a:t>
            </a:r>
            <a:r>
              <a:rPr lang="en-US" altLang="zh-CN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2:9</a:t>
            </a:r>
            <a:r>
              <a:rPr lang="zh-CN" altLang="en-US" sz="2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。需要咖啡和奶各多少毫升？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149902F-09C2-4674-9BFC-34AAFCBADDF7}"/>
                  </a:ext>
                </a:extLst>
              </p:cNvPr>
              <p:cNvSpPr txBox="1"/>
              <p:nvPr/>
            </p:nvSpPr>
            <p:spPr>
              <a:xfrm>
                <a:off x="2033453" y="4820368"/>
                <a:ext cx="8225363" cy="970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想：咖啡和奶的比是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2:9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，就是说，在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330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毫升的咖啡奶中，咖啡占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份，奶占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9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份，一共是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11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份。也就是说，咖啡占咖啡奶的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11</m:t>
                        </m:r>
                      </m:den>
                    </m:f>
                  </m:oMath>
                </a14:m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，奶占咖啡奶的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num>
                      <m:den>
                        <m:r>
                          <a:rPr lang="en-US" altLang="zh-CN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11</m:t>
                        </m:r>
                      </m:den>
                    </m:f>
                  </m:oMath>
                </a14:m>
                <a:r>
                  <a:rPr lang="zh-CN" altLang="en-US" sz="1600" dirty="0">
                    <a:solidFill>
                      <a:schemeClr val="tx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149902F-09C2-4674-9BFC-34AAFCBAD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4820368"/>
                <a:ext cx="8225363" cy="970394"/>
              </a:xfrm>
              <a:prstGeom prst="rect">
                <a:avLst/>
              </a:prstGeom>
              <a:blipFill>
                <a:blip r:embed="rId3"/>
                <a:stretch>
                  <a:fillRect l="-4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234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E38F68F-F7E6-4B0D-BE1B-ABED22D08DF9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DBDA85E1-AADF-458E-8B58-8A38322E4DC3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试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93AAF8DA-FAC3-468B-91E5-716A143BF3C0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一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0CDAAF1-330C-40DF-A46F-571FE4404317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试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36DA6DC4-00BF-47FD-9C55-7F5EDB3D235B}"/>
              </a:ext>
            </a:extLst>
          </p:cNvPr>
          <p:cNvSpPr txBox="1"/>
          <p:nvPr/>
        </p:nvSpPr>
        <p:spPr>
          <a:xfrm>
            <a:off x="2033453" y="2104373"/>
            <a:ext cx="822536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2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、一种什锦糖是由奶糖、水果糖、和酥糖按照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3:5:2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混合成的。要配制这样的什锦糖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500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千克，需要奶糖、水果糖、和酥糖各多少千克？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1F4A212-43B0-4A13-963F-1B0EF7B36085}"/>
                  </a:ext>
                </a:extLst>
              </p:cNvPr>
              <p:cNvSpPr txBox="1"/>
              <p:nvPr/>
            </p:nvSpPr>
            <p:spPr>
              <a:xfrm>
                <a:off x="2033453" y="3812533"/>
                <a:ext cx="8225363" cy="2295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总份数：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3+5+2=10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奶糖：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500×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num>
                      <m:den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=150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（千克）    水果糖：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500×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10</m:t>
                        </m:r>
                      </m:den>
                    </m:f>
                    <m:r>
                      <a:rPr lang="en-US" altLang="zh-CN"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字魂70号-灵悦黑体" panose="00000500000000000000" pitchFamily="2" charset="-122"/>
                      </a:rPr>
                      <m:t>=</m:t>
                    </m:r>
                  </m:oMath>
                </a14:m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250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（千克）</a:t>
                </a:r>
                <a:endParaRPr lang="en-US" altLang="zh-CN" sz="20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酥糖：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500×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2</m:t>
                        </m:r>
                      </m:num>
                      <m:den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=100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（千克）</a:t>
                </a:r>
                <a:endParaRPr lang="en-US" altLang="zh-CN" sz="20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答：需要奶糖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150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千克、水果糖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250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千克、酥糖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100</a:t>
                </a:r>
                <a:r>
                  <a:rPr lang="zh-CN" altLang="en-US" sz="20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千克。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1F4A212-43B0-4A13-963F-1B0EF7B36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3812533"/>
                <a:ext cx="8225363" cy="2295372"/>
              </a:xfrm>
              <a:prstGeom prst="rect">
                <a:avLst/>
              </a:prstGeom>
              <a:blipFill>
                <a:blip r:embed="rId3"/>
                <a:stretch>
                  <a:fillRect l="-815" b="-37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33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025F8-03C1-4480-8550-171E2D5325C3}"/>
              </a:ext>
            </a:extLst>
          </p:cNvPr>
          <p:cNvSpPr/>
          <p:nvPr/>
        </p:nvSpPr>
        <p:spPr>
          <a:xfrm>
            <a:off x="2476766" y="2333530"/>
            <a:ext cx="726352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n w="38100"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2700000" algn="tl" rotWithShape="0">
                    <a:schemeClr val="accent6">
                      <a:lumMod val="50000"/>
                    </a:scheme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第四课时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FE2F99E-D8AB-4885-8FDE-7CD65076C024}"/>
              </a:ext>
            </a:extLst>
          </p:cNvPr>
          <p:cNvSpPr/>
          <p:nvPr/>
        </p:nvSpPr>
        <p:spPr>
          <a:xfrm>
            <a:off x="1862982" y="1456707"/>
            <a:ext cx="1177447" cy="117744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63500">
            <a:solidFill>
              <a:schemeClr val="bg1"/>
            </a:solidFill>
          </a:ln>
          <a:effectLst>
            <a:outerShdw blurRad="50800" dist="38100" dir="2700000" algn="tl" rotWithShape="0">
              <a:schemeClr val="accent6">
                <a:lumMod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8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4</a:t>
            </a:r>
            <a:endParaRPr lang="zh-CN" altLang="en-US" sz="8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643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C0AB90B2-80CD-440B-8C42-80FF68EDD534}"/>
              </a:ext>
            </a:extLst>
          </p:cNvPr>
          <p:cNvGrpSpPr/>
          <p:nvPr/>
        </p:nvGrpSpPr>
        <p:grpSpPr>
          <a:xfrm>
            <a:off x="2033453" y="1233183"/>
            <a:ext cx="2166912" cy="722304"/>
            <a:chOff x="4835046" y="3490555"/>
            <a:chExt cx="1540701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C46EEFB4-CB58-44C3-92D0-B37DCF0C95BE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思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491F30E-BED6-4C82-AB82-550A71C9289B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考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5B0E4266-E3CA-4F57-BB8B-FBF2E852FB83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题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145E909-13E2-405C-954E-E0A53CA1DDB5}"/>
              </a:ext>
            </a:extLst>
          </p:cNvPr>
          <p:cNvSpPr txBox="1"/>
          <p:nvPr/>
        </p:nvSpPr>
        <p:spPr>
          <a:xfrm>
            <a:off x="2033453" y="2104373"/>
            <a:ext cx="822536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一种酒精消毒液是把水喝乙醇按照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100:75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的比配成的。要配置这种消毒液</a:t>
            </a:r>
            <a:r>
              <a:rPr lang="en-US" altLang="zh-CN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1050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克，需要乙醇多少克？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A11E80F-4F51-405A-9565-4C85013F8088}"/>
                  </a:ext>
                </a:extLst>
              </p:cNvPr>
              <p:cNvSpPr txBox="1"/>
              <p:nvPr/>
            </p:nvSpPr>
            <p:spPr>
              <a:xfrm>
                <a:off x="2033453" y="3407421"/>
                <a:ext cx="6645326" cy="2554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100:75=4:3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1050×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1</m:t>
                        </m:r>
                      </m:num>
                      <m:den>
                        <m:r>
                          <a:rPr lang="en-US" altLang="zh-CN" sz="3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3</m:t>
                        </m:r>
                      </m:den>
                    </m:f>
                    <m:r>
                      <a:rPr lang="en-US" altLang="zh-CN" sz="32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字魂70号-灵悦黑体" panose="00000500000000000000" pitchFamily="2" charset="-122"/>
                      </a:rPr>
                      <m:t>=</m:t>
                    </m:r>
                  </m:oMath>
                </a14:m>
                <a:r>
                  <a:rPr lang="en-US" altLang="zh-CN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450</a:t>
                </a:r>
                <a:r>
                  <a:rPr lang="zh-CN" altLang="en-US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（克）</a:t>
                </a:r>
                <a:endParaRPr lang="en-US" altLang="zh-CN" sz="3200" dirty="0">
                  <a:solidFill>
                    <a:srgbClr val="C00000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zh-CN" altLang="en-US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答：需要乙醇</a:t>
                </a:r>
                <a:r>
                  <a:rPr lang="en-US" altLang="zh-CN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450</a:t>
                </a:r>
                <a:r>
                  <a:rPr lang="zh-CN" altLang="en-US" sz="3200" dirty="0">
                    <a:solidFill>
                      <a:srgbClr val="C00000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克。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A11E80F-4F51-405A-9565-4C85013F8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3407421"/>
                <a:ext cx="6645326" cy="2554930"/>
              </a:xfrm>
              <a:prstGeom prst="rect">
                <a:avLst/>
              </a:prstGeom>
              <a:blipFill>
                <a:blip r:embed="rId3"/>
                <a:stretch>
                  <a:fillRect l="-2385" r="-2294" b="-69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835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ABC4625-F438-4AFC-A03F-07623B8DE8D5}"/>
              </a:ext>
            </a:extLst>
          </p:cNvPr>
          <p:cNvSpPr txBox="1"/>
          <p:nvPr/>
        </p:nvSpPr>
        <p:spPr>
          <a:xfrm>
            <a:off x="1439895" y="564331"/>
            <a:ext cx="8225363" cy="101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44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你有什么收获？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9CE4B12-8F9D-4FFE-B1AE-846E93B0B882}"/>
              </a:ext>
            </a:extLst>
          </p:cNvPr>
          <p:cNvSpPr txBox="1"/>
          <p:nvPr/>
        </p:nvSpPr>
        <p:spPr>
          <a:xfrm>
            <a:off x="1439895" y="1973179"/>
            <a:ext cx="882315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今天学习解决问题的特点：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已知总数量和部分量的比，求各部分量是多少</a:t>
            </a:r>
            <a:endParaRPr lang="en-US" altLang="zh-CN" sz="2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4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解题方法是：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先求总分数，再求各部分占总量的几分之几，最后用总量乘各部分占总数的几分之几，求出各部分量；</a:t>
            </a:r>
            <a:endParaRPr lang="en-US" altLang="zh-CN" sz="20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4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或者总数量除以总份数，得出每份的数量，再用每份的数量</a:t>
            </a:r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乘各部分量的份数</a:t>
            </a: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就</a:t>
            </a:r>
            <a:r>
              <a:rPr lang="zh-CN" altLang="en-US" sz="2000" dirty="0">
                <a:solidFill>
                  <a:srgbClr val="C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得出各部分量的数量</a:t>
            </a:r>
            <a:r>
              <a:rPr lang="zh-CN" altLang="en-US" sz="20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6343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DFBEE5F-915B-469F-B7A3-2EB5A0D2A392}"/>
              </a:ext>
            </a:extLst>
          </p:cNvPr>
          <p:cNvGrpSpPr/>
          <p:nvPr/>
        </p:nvGrpSpPr>
        <p:grpSpPr>
          <a:xfrm>
            <a:off x="2033453" y="1233183"/>
            <a:ext cx="1444608" cy="722304"/>
            <a:chOff x="4835046" y="3490555"/>
            <a:chExt cx="1027134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3B7D4DF-31D6-454B-B46E-45141A2C15B0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复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18B3B4B-E8A8-4382-A3D2-ADB2FCF38AA2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习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7F08FFA-63BE-4349-A822-592EF75D3BFE}"/>
                  </a:ext>
                </a:extLst>
              </p:cNvPr>
              <p:cNvSpPr txBox="1"/>
              <p:nvPr/>
            </p:nvSpPr>
            <p:spPr>
              <a:xfrm>
                <a:off x="2033453" y="2181726"/>
                <a:ext cx="8474126" cy="3827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小明读一本书，已读页数与未读页数的比是</a:t>
                </a:r>
                <a:r>
                  <a:rPr lang="en-US" altLang="zh-CN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4:5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可以吧已读的页数看做（</a:t>
                </a:r>
                <a:r>
                  <a:rPr lang="en-US" altLang="zh-CN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4</a:t>
                </a: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）份，未读的就是（</a:t>
                </a:r>
                <a:r>
                  <a:rPr lang="en-US" altLang="zh-CN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5</a:t>
                </a: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）份。这本书共有（</a:t>
                </a:r>
                <a:r>
                  <a:rPr lang="en-US" altLang="zh-CN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9</a:t>
                </a: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）份。</a:t>
                </a:r>
                <a:endParaRPr lang="en-US" altLang="zh-CN" sz="24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4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已经读的是剩下（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），剩下的是已读的（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），</a:t>
                </a:r>
                <a:endParaRPr lang="en-US" altLang="zh-CN" sz="2400" dirty="0">
                  <a:solidFill>
                    <a:schemeClr val="accent6">
                      <a:lumMod val="50000"/>
                    </a:schemeClr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已经读的占全本书的（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4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），未读的占全本书的（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5</m:t>
                        </m:r>
                      </m:num>
                      <m:den>
                        <m:r>
                          <a:rPr lang="en-US" altLang="zh-CN" sz="24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字魂70号-灵悦黑体" panose="00000500000000000000" pitchFamily="2" charset="-122"/>
                          </a:rPr>
                          <m:t>9</m:t>
                        </m:r>
                      </m:den>
                    </m:f>
                  </m:oMath>
                </a14:m>
                <a:r>
                  <a:rPr lang="zh-CN" altLang="en-US" sz="2400" dirty="0">
                    <a:solidFill>
                      <a:schemeClr val="accent6">
                        <a:lumMod val="50000"/>
                      </a:schemeClr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）。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C7F08FFA-63BE-4349-A822-592EF75D3B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53" y="2181726"/>
                <a:ext cx="8474126" cy="3827779"/>
              </a:xfrm>
              <a:prstGeom prst="rect">
                <a:avLst/>
              </a:prstGeom>
              <a:blipFill>
                <a:blip r:embed="rId3"/>
                <a:stretch>
                  <a:fillRect l="-1151" b="-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474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F4D466F-8A5F-4074-BDF3-75B6B1407F31}"/>
              </a:ext>
            </a:extLst>
          </p:cNvPr>
          <p:cNvGrpSpPr/>
          <p:nvPr/>
        </p:nvGrpSpPr>
        <p:grpSpPr>
          <a:xfrm>
            <a:off x="2033453" y="1233183"/>
            <a:ext cx="1444608" cy="722304"/>
            <a:chOff x="4835046" y="3490555"/>
            <a:chExt cx="1027134" cy="51356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8FBFC11C-E744-4B20-A56D-E8672AC5AAB0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复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CEB7182-1935-4D92-B093-3DD07F0B4B29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习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AF6F4C4B-D751-424E-AC69-8A3808605AD3}"/>
              </a:ext>
            </a:extLst>
          </p:cNvPr>
          <p:cNvSpPr txBox="1"/>
          <p:nvPr/>
        </p:nvSpPr>
        <p:spPr>
          <a:xfrm>
            <a:off x="2033453" y="2181726"/>
            <a:ext cx="8474126" cy="2911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一个三角形三个内角度数的比是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1:3:5</a:t>
            </a:r>
          </a:p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这个三角形式按角分类是（钝角三角形）</a:t>
            </a:r>
            <a:endParaRPr lang="en-US" altLang="zh-CN" sz="32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三角形，它最大角是（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100°</a:t>
            </a:r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58741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A30871-1C9E-401B-BF86-94D93D769D21}"/>
              </a:ext>
            </a:extLst>
          </p:cNvPr>
          <p:cNvSpPr txBox="1"/>
          <p:nvPr/>
        </p:nvSpPr>
        <p:spPr>
          <a:xfrm>
            <a:off x="3066666" y="1185500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谢谢欣赏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22B07DC-70FA-42B7-A747-B11337E4D265}"/>
              </a:ext>
            </a:extLst>
          </p:cNvPr>
          <p:cNvSpPr txBox="1"/>
          <p:nvPr/>
        </p:nvSpPr>
        <p:spPr>
          <a:xfrm>
            <a:off x="3786415" y="2869277"/>
            <a:ext cx="4644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人教版六年级数学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PPT</a:t>
            </a:r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课件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·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5B9CE722-F9D6-4EE1-93D0-344DB58682CF}"/>
              </a:ext>
            </a:extLst>
          </p:cNvPr>
          <p:cNvGrpSpPr/>
          <p:nvPr/>
        </p:nvGrpSpPr>
        <p:grpSpPr>
          <a:xfrm>
            <a:off x="5081391" y="3515608"/>
            <a:ext cx="2054268" cy="513567"/>
            <a:chOff x="4835046" y="3490555"/>
            <a:chExt cx="2054268" cy="513567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284A3E19-7B23-4EF7-80F7-14CB08CDADC4}"/>
                </a:ext>
              </a:extLst>
            </p:cNvPr>
            <p:cNvSpPr/>
            <p:nvPr/>
          </p:nvSpPr>
          <p:spPr>
            <a:xfrm>
              <a:off x="4835046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0F2E74A7-47B2-4AB4-A7B4-9179E75C7508}"/>
                </a:ext>
              </a:extLst>
            </p:cNvPr>
            <p:cNvSpPr/>
            <p:nvPr/>
          </p:nvSpPr>
          <p:spPr>
            <a:xfrm>
              <a:off x="5348613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smtClean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X</a:t>
              </a:r>
              <a:endPara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7117D5D9-B373-47F5-8D43-8DCC554AAE31}"/>
                </a:ext>
              </a:extLst>
            </p:cNvPr>
            <p:cNvSpPr/>
            <p:nvPr/>
          </p:nvSpPr>
          <p:spPr>
            <a:xfrm>
              <a:off x="5862180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老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3E291E03-23D3-4602-9C22-B36014F9A727}"/>
                </a:ext>
              </a:extLst>
            </p:cNvPr>
            <p:cNvSpPr/>
            <p:nvPr/>
          </p:nvSpPr>
          <p:spPr>
            <a:xfrm>
              <a:off x="6375747" y="3490555"/>
              <a:ext cx="513567" cy="51356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930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1063</Words>
  <Application>Microsoft Office PowerPoint</Application>
  <PresentationFormat>宽屏</PresentationFormat>
  <Paragraphs>205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字魂70号-灵悦黑体</vt:lpstr>
      <vt:lpstr>Arial</vt:lpstr>
      <vt:lpstr>Cambria Math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manman</cp:lastModifiedBy>
  <cp:revision>1</cp:revision>
  <dcterms:created xsi:type="dcterms:W3CDTF">2019-06-05T12:35:41Z</dcterms:created>
  <dcterms:modified xsi:type="dcterms:W3CDTF">2019-08-07T03:43:04Z</dcterms:modified>
</cp:coreProperties>
</file>