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256" r:id="rId2"/>
    <p:sldId id="310" r:id="rId3"/>
    <p:sldId id="311" r:id="rId4"/>
    <p:sldId id="437" r:id="rId5"/>
    <p:sldId id="515" r:id="rId6"/>
    <p:sldId id="516" r:id="rId7"/>
    <p:sldId id="517" r:id="rId8"/>
    <p:sldId id="518" r:id="rId9"/>
    <p:sldId id="519" r:id="rId10"/>
    <p:sldId id="520" r:id="rId11"/>
    <p:sldId id="521" r:id="rId12"/>
    <p:sldId id="522" r:id="rId13"/>
    <p:sldId id="523" r:id="rId14"/>
    <p:sldId id="524" r:id="rId15"/>
    <p:sldId id="485" r:id="rId16"/>
    <p:sldId id="501" r:id="rId17"/>
    <p:sldId id="525" r:id="rId18"/>
    <p:sldId id="526" r:id="rId19"/>
    <p:sldId id="527" r:id="rId20"/>
    <p:sldId id="528" r:id="rId21"/>
    <p:sldId id="529" r:id="rId22"/>
    <p:sldId id="530" r:id="rId23"/>
    <p:sldId id="531" r:id="rId24"/>
    <p:sldId id="532" r:id="rId25"/>
    <p:sldId id="486" r:id="rId26"/>
    <p:sldId id="514" r:id="rId27"/>
    <p:sldId id="533" r:id="rId28"/>
    <p:sldId id="534" r:id="rId29"/>
    <p:sldId id="535" r:id="rId30"/>
    <p:sldId id="536" r:id="rId31"/>
    <p:sldId id="489" r:id="rId32"/>
    <p:sldId id="400" r:id="rId33"/>
    <p:sldId id="537" r:id="rId34"/>
    <p:sldId id="538" r:id="rId35"/>
    <p:sldId id="539" r:id="rId36"/>
    <p:sldId id="540" r:id="rId37"/>
    <p:sldId id="541" r:id="rId38"/>
    <p:sldId id="542" r:id="rId39"/>
    <p:sldId id="543" r:id="rId40"/>
    <p:sldId id="544" r:id="rId41"/>
    <p:sldId id="545" r:id="rId42"/>
    <p:sldId id="546" r:id="rId43"/>
    <p:sldId id="547" r:id="rId44"/>
    <p:sldId id="548" r:id="rId45"/>
    <p:sldId id="549" r:id="rId46"/>
    <p:sldId id="550" r:id="rId47"/>
    <p:sldId id="551" r:id="rId48"/>
    <p:sldId id="553" r:id="rId49"/>
    <p:sldId id="554" r:id="rId50"/>
    <p:sldId id="555" r:id="rId51"/>
    <p:sldId id="556" r:id="rId52"/>
    <p:sldId id="557" r:id="rId53"/>
    <p:sldId id="558" r:id="rId54"/>
    <p:sldId id="559" r:id="rId55"/>
    <p:sldId id="560" r:id="rId56"/>
    <p:sldId id="561" r:id="rId57"/>
    <p:sldId id="562" r:id="rId58"/>
    <p:sldId id="563" r:id="rId59"/>
    <p:sldId id="564" r:id="rId60"/>
    <p:sldId id="565" r:id="rId61"/>
    <p:sldId id="566" r:id="rId62"/>
    <p:sldId id="567" r:id="rId63"/>
    <p:sldId id="568" r:id="rId64"/>
    <p:sldId id="569" r:id="rId65"/>
    <p:sldId id="570" r:id="rId66"/>
    <p:sldId id="571" r:id="rId67"/>
    <p:sldId id="484" r:id="rId68"/>
  </p:sldIdLst>
  <p:sldSz cx="12195175"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6C0A"/>
    <a:srgbClr val="DBDBDB"/>
    <a:srgbClr val="D3D3D3"/>
    <a:srgbClr val="88A705"/>
    <a:srgbClr val="FFFFFF"/>
    <a:srgbClr val="E20000"/>
    <a:srgbClr val="E6E6E5"/>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21" autoAdjust="0"/>
    <p:restoredTop sz="94660"/>
  </p:normalViewPr>
  <p:slideViewPr>
    <p:cSldViewPr>
      <p:cViewPr varScale="1">
        <p:scale>
          <a:sx n="56" d="100"/>
          <a:sy n="56" d="100"/>
        </p:scale>
        <p:origin x="96" y="474"/>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7212"/>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835E23-F958-4060-A240-D0832B9AD3C9}" type="doc">
      <dgm:prSet loTypeId="urn:microsoft.com/office/officeart/2008/layout/PictureGrid" loCatId="picture" qsTypeId="urn:microsoft.com/office/officeart/2005/8/quickstyle/simple1#1" qsCatId="simple" csTypeId="urn:microsoft.com/office/officeart/2005/8/colors/accent1_2#1" csCatId="accent1" phldr="1"/>
      <dgm:spPr/>
      <dgm:t>
        <a:bodyPr/>
        <a:lstStyle/>
        <a:p>
          <a:endParaRPr lang="zh-CN" altLang="en-US"/>
        </a:p>
      </dgm:t>
    </dgm:pt>
    <dgm:pt modelId="{06905DE3-B2E9-49DA-953A-D7A206E2F8AC}">
      <dgm:prSet phldrT="[文本]" custT="1"/>
      <dgm:spPr/>
      <dgm:t>
        <a:bodyPr/>
        <a:lstStyle/>
        <a:p>
          <a:r>
            <a:rPr lang="zh-CN" altLang="en-US" sz="1400" b="1" dirty="0" smtClean="0">
              <a:solidFill>
                <a:srgbClr val="3455FA"/>
              </a:solidFill>
              <a:latin typeface="微软雅黑" pitchFamily="34" charset="-122"/>
              <a:ea typeface="微软雅黑" pitchFamily="34" charset="-122"/>
            </a:rPr>
            <a:t>原始部落</a:t>
          </a:r>
          <a:endParaRPr lang="zh-CN" altLang="en-US" sz="1400" b="1" dirty="0">
            <a:solidFill>
              <a:srgbClr val="3455FA"/>
            </a:solidFill>
            <a:latin typeface="微软雅黑" pitchFamily="34" charset="-122"/>
            <a:ea typeface="微软雅黑" pitchFamily="34" charset="-122"/>
          </a:endParaRPr>
        </a:p>
      </dgm:t>
    </dgm:pt>
    <dgm:pt modelId="{759E5F73-95A7-451D-8DA4-A60E28FBC511}" type="parTrans" cxnId="{1BBB7DB0-9320-413C-B813-692D4FAADAFA}">
      <dgm:prSet/>
      <dgm:spPr/>
      <dgm:t>
        <a:bodyPr/>
        <a:lstStyle/>
        <a:p>
          <a:endParaRPr lang="zh-CN" altLang="en-US"/>
        </a:p>
      </dgm:t>
    </dgm:pt>
    <dgm:pt modelId="{727E9C06-12B3-4BBA-9BC1-9FF12E38457D}" type="sibTrans" cxnId="{1BBB7DB0-9320-413C-B813-692D4FAADAFA}">
      <dgm:prSet/>
      <dgm:spPr/>
      <dgm:t>
        <a:bodyPr/>
        <a:lstStyle/>
        <a:p>
          <a:endParaRPr lang="zh-CN" altLang="en-US"/>
        </a:p>
      </dgm:t>
    </dgm:pt>
    <dgm:pt modelId="{31D5D224-49F9-42E1-A4D7-AA2C8E2C2E65}">
      <dgm:prSet phldrT="[文本]" custT="1"/>
      <dgm:spPr/>
      <dgm:t>
        <a:bodyPr/>
        <a:lstStyle/>
        <a:p>
          <a:r>
            <a:rPr lang="zh-CN" altLang="en-US" sz="1400" b="1" dirty="0" smtClean="0">
              <a:solidFill>
                <a:srgbClr val="3455FA"/>
              </a:solidFill>
              <a:latin typeface="微软雅黑" pitchFamily="34" charset="-122"/>
              <a:ea typeface="微软雅黑" pitchFamily="34" charset="-122"/>
            </a:rPr>
            <a:t>奴隶军队</a:t>
          </a:r>
          <a:endParaRPr lang="zh-CN" altLang="en-US" sz="1400" b="1" dirty="0">
            <a:solidFill>
              <a:srgbClr val="3455FA"/>
            </a:solidFill>
            <a:latin typeface="微软雅黑" pitchFamily="34" charset="-122"/>
            <a:ea typeface="微软雅黑" pitchFamily="34" charset="-122"/>
          </a:endParaRPr>
        </a:p>
      </dgm:t>
    </dgm:pt>
    <dgm:pt modelId="{98F6A98B-E7F4-4CDF-8885-AFDBA9D120CF}" type="parTrans" cxnId="{CBBFD1B2-B351-460C-AE79-AC8DE5B163CA}">
      <dgm:prSet/>
      <dgm:spPr/>
      <dgm:t>
        <a:bodyPr/>
        <a:lstStyle/>
        <a:p>
          <a:endParaRPr lang="zh-CN" altLang="en-US"/>
        </a:p>
      </dgm:t>
    </dgm:pt>
    <dgm:pt modelId="{38CABC28-C06A-441E-9EC7-FCA76E31187D}" type="sibTrans" cxnId="{CBBFD1B2-B351-460C-AE79-AC8DE5B163CA}">
      <dgm:prSet/>
      <dgm:spPr/>
      <dgm:t>
        <a:bodyPr/>
        <a:lstStyle/>
        <a:p>
          <a:endParaRPr lang="zh-CN" altLang="en-US"/>
        </a:p>
      </dgm:t>
    </dgm:pt>
    <dgm:pt modelId="{2780137B-80C9-4A58-AF20-3E94FD530F55}" type="pres">
      <dgm:prSet presAssocID="{51835E23-F958-4060-A240-D0832B9AD3C9}" presName="Name0" presStyleCnt="0">
        <dgm:presLayoutVars>
          <dgm:dir/>
        </dgm:presLayoutVars>
      </dgm:prSet>
      <dgm:spPr/>
      <dgm:t>
        <a:bodyPr/>
        <a:lstStyle/>
        <a:p>
          <a:endParaRPr lang="zh-CN" altLang="en-US"/>
        </a:p>
      </dgm:t>
    </dgm:pt>
    <dgm:pt modelId="{45EEB793-80E9-48A1-BB39-85BC25DF51A3}" type="pres">
      <dgm:prSet presAssocID="{06905DE3-B2E9-49DA-953A-D7A206E2F8AC}" presName="composite" presStyleCnt="0"/>
      <dgm:spPr/>
    </dgm:pt>
    <dgm:pt modelId="{5754C17C-4904-4745-9A77-E9123492F344}" type="pres">
      <dgm:prSet presAssocID="{06905DE3-B2E9-49DA-953A-D7A206E2F8AC}" presName="rect2" presStyleLbl="revTx" presStyleIdx="0" presStyleCnt="2" custLinFactNeighborX="7872">
        <dgm:presLayoutVars>
          <dgm:bulletEnabled val="1"/>
        </dgm:presLayoutVars>
      </dgm:prSet>
      <dgm:spPr/>
      <dgm:t>
        <a:bodyPr/>
        <a:lstStyle/>
        <a:p>
          <a:endParaRPr lang="zh-CN" altLang="en-US"/>
        </a:p>
      </dgm:t>
    </dgm:pt>
    <dgm:pt modelId="{DDF8D562-8F0A-4443-B5CE-458244E086E9}" type="pres">
      <dgm:prSet presAssocID="{06905DE3-B2E9-49DA-953A-D7A206E2F8AC}" presName="rect1" presStyleLbl="alignImgPlace1" presStyleIdx="0" presStyleCnt="2" custLinFactNeighborX="7872"/>
      <dgm:spPr>
        <a:blipFill>
          <a:blip xmlns:r="http://schemas.openxmlformats.org/officeDocument/2006/relationships" r:embed="rId1">
            <a:extLst/>
          </a:blip>
          <a:srcRect/>
          <a:stretch>
            <a:fillRect l="-28000" r="-28000"/>
          </a:stretch>
        </a:blipFill>
      </dgm:spPr>
    </dgm:pt>
    <dgm:pt modelId="{894CAAF6-9AA1-4F66-9407-BF2112AD2A3C}" type="pres">
      <dgm:prSet presAssocID="{727E9C06-12B3-4BBA-9BC1-9FF12E38457D}" presName="sibTrans" presStyleCnt="0"/>
      <dgm:spPr/>
    </dgm:pt>
    <dgm:pt modelId="{1EF9D732-DF15-4641-A223-F929A6317077}" type="pres">
      <dgm:prSet presAssocID="{31D5D224-49F9-42E1-A4D7-AA2C8E2C2E65}" presName="composite" presStyleCnt="0"/>
      <dgm:spPr/>
    </dgm:pt>
    <dgm:pt modelId="{BA732BF3-E088-450E-B0D0-1EB62E8F19C3}" type="pres">
      <dgm:prSet presAssocID="{31D5D224-49F9-42E1-A4D7-AA2C8E2C2E65}" presName="rect2" presStyleLbl="revTx" presStyleIdx="1" presStyleCnt="2">
        <dgm:presLayoutVars>
          <dgm:bulletEnabled val="1"/>
        </dgm:presLayoutVars>
      </dgm:prSet>
      <dgm:spPr/>
      <dgm:t>
        <a:bodyPr/>
        <a:lstStyle/>
        <a:p>
          <a:endParaRPr lang="zh-CN" altLang="en-US"/>
        </a:p>
      </dgm:t>
    </dgm:pt>
    <dgm:pt modelId="{EF3121B2-C268-4077-915A-6F19C636FE65}" type="pres">
      <dgm:prSet presAssocID="{31D5D224-49F9-42E1-A4D7-AA2C8E2C2E65}" presName="rect1" presStyleLbl="alignImgPlace1" presStyleIdx="1" presStyleCnt="2"/>
      <dgm:spPr>
        <a:blipFill>
          <a:blip xmlns:r="http://schemas.openxmlformats.org/officeDocument/2006/relationships" r:embed="rId2">
            <a:extLst/>
          </a:blip>
          <a:srcRect/>
          <a:stretch>
            <a:fillRect l="-25000" r="-25000"/>
          </a:stretch>
        </a:blipFill>
      </dgm:spPr>
    </dgm:pt>
  </dgm:ptLst>
  <dgm:cxnLst>
    <dgm:cxn modelId="{887B89C7-E9C1-46EE-B02F-C492CE6BBF04}" type="presOf" srcId="{31D5D224-49F9-42E1-A4D7-AA2C8E2C2E65}" destId="{BA732BF3-E088-450E-B0D0-1EB62E8F19C3}" srcOrd="0" destOrd="0" presId="urn:microsoft.com/office/officeart/2008/layout/PictureGrid"/>
    <dgm:cxn modelId="{CB3412BB-43E7-4311-A3C8-0873844B1E36}" type="presOf" srcId="{51835E23-F958-4060-A240-D0832B9AD3C9}" destId="{2780137B-80C9-4A58-AF20-3E94FD530F55}" srcOrd="0" destOrd="0" presId="urn:microsoft.com/office/officeart/2008/layout/PictureGrid"/>
    <dgm:cxn modelId="{1BBB7DB0-9320-413C-B813-692D4FAADAFA}" srcId="{51835E23-F958-4060-A240-D0832B9AD3C9}" destId="{06905DE3-B2E9-49DA-953A-D7A206E2F8AC}" srcOrd="0" destOrd="0" parTransId="{759E5F73-95A7-451D-8DA4-A60E28FBC511}" sibTransId="{727E9C06-12B3-4BBA-9BC1-9FF12E38457D}"/>
    <dgm:cxn modelId="{CBBFD1B2-B351-460C-AE79-AC8DE5B163CA}" srcId="{51835E23-F958-4060-A240-D0832B9AD3C9}" destId="{31D5D224-49F9-42E1-A4D7-AA2C8E2C2E65}" srcOrd="1" destOrd="0" parTransId="{98F6A98B-E7F4-4CDF-8885-AFDBA9D120CF}" sibTransId="{38CABC28-C06A-441E-9EC7-FCA76E31187D}"/>
    <dgm:cxn modelId="{4953F1F7-3E02-4467-B90F-D6EDA15D4CA4}" type="presOf" srcId="{06905DE3-B2E9-49DA-953A-D7A206E2F8AC}" destId="{5754C17C-4904-4745-9A77-E9123492F344}" srcOrd="0" destOrd="0" presId="urn:microsoft.com/office/officeart/2008/layout/PictureGrid"/>
    <dgm:cxn modelId="{07030472-4626-4519-B1CB-62A0064AADCD}" type="presParOf" srcId="{2780137B-80C9-4A58-AF20-3E94FD530F55}" destId="{45EEB793-80E9-48A1-BB39-85BC25DF51A3}" srcOrd="0" destOrd="0" presId="urn:microsoft.com/office/officeart/2008/layout/PictureGrid"/>
    <dgm:cxn modelId="{5AF6AB4E-7C16-44CE-B0AD-FFB6AF580D28}" type="presParOf" srcId="{45EEB793-80E9-48A1-BB39-85BC25DF51A3}" destId="{5754C17C-4904-4745-9A77-E9123492F344}" srcOrd="0" destOrd="0" presId="urn:microsoft.com/office/officeart/2008/layout/PictureGrid"/>
    <dgm:cxn modelId="{A4E1D73D-8A88-4E4A-AE52-90086E86D1E8}" type="presParOf" srcId="{45EEB793-80E9-48A1-BB39-85BC25DF51A3}" destId="{DDF8D562-8F0A-4443-B5CE-458244E086E9}" srcOrd="1" destOrd="0" presId="urn:microsoft.com/office/officeart/2008/layout/PictureGrid"/>
    <dgm:cxn modelId="{D4594A98-031D-42A2-8B57-2B0DCB538367}" type="presParOf" srcId="{2780137B-80C9-4A58-AF20-3E94FD530F55}" destId="{894CAAF6-9AA1-4F66-9407-BF2112AD2A3C}" srcOrd="1" destOrd="0" presId="urn:microsoft.com/office/officeart/2008/layout/PictureGrid"/>
    <dgm:cxn modelId="{232FD211-AB27-4599-8142-FEB60FF482AD}" type="presParOf" srcId="{2780137B-80C9-4A58-AF20-3E94FD530F55}" destId="{1EF9D732-DF15-4641-A223-F929A6317077}" srcOrd="2" destOrd="0" presId="urn:microsoft.com/office/officeart/2008/layout/PictureGrid"/>
    <dgm:cxn modelId="{683CA17C-4079-4EF3-81A1-CDD64921BFC9}" type="presParOf" srcId="{1EF9D732-DF15-4641-A223-F929A6317077}" destId="{BA732BF3-E088-450E-B0D0-1EB62E8F19C3}" srcOrd="0" destOrd="0" presId="urn:microsoft.com/office/officeart/2008/layout/PictureGrid"/>
    <dgm:cxn modelId="{7D563D40-4A31-4C6B-8EB1-5C76DC016B6F}" type="presParOf" srcId="{1EF9D732-DF15-4641-A223-F929A6317077}" destId="{EF3121B2-C268-4077-915A-6F19C636FE65}" srcOrd="1" destOrd="0" presId="urn:microsoft.com/office/officeart/2008/layout/PictureGri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DAB1C2-5AA9-4158-9AB0-5DEBEA5F30D0}" type="doc">
      <dgm:prSet loTypeId="urn:microsoft.com/office/officeart/2005/8/layout/hList1" loCatId="list" qsTypeId="urn:microsoft.com/office/officeart/2005/8/quickstyle/simple4" qsCatId="simple" csTypeId="urn:microsoft.com/office/officeart/2005/8/colors/accent5_4" csCatId="accent5" phldr="1"/>
      <dgm:spPr/>
      <dgm:t>
        <a:bodyPr/>
        <a:lstStyle/>
        <a:p>
          <a:endParaRPr lang="zh-CN" altLang="en-US"/>
        </a:p>
      </dgm:t>
    </dgm:pt>
    <dgm:pt modelId="{6218E3F2-BBAC-486F-A961-CEBA48D3A8B2}">
      <dgm:prSet phldrT="[文本]" custT="1"/>
      <dgm:spPr>
        <a:solidFill>
          <a:srgbClr val="0070C0"/>
        </a:solidFill>
      </dgm:spPr>
      <dgm:t>
        <a:bodyPr/>
        <a:lstStyle/>
        <a:p>
          <a:r>
            <a:rPr lang="zh-CN" altLang="en-US" sz="1600" b="1" dirty="0">
              <a:effectLst/>
              <a:latin typeface="微软雅黑" pitchFamily="34" charset="-122"/>
              <a:ea typeface="微软雅黑" pitchFamily="34" charset="-122"/>
            </a:rPr>
            <a:t>事得其人</a:t>
          </a:r>
        </a:p>
      </dgm:t>
    </dgm:pt>
    <dgm:pt modelId="{A90B4157-8709-4670-8017-588CE66A229B}" type="parTrans" cxnId="{5D6A99E7-FDB6-47F8-9FD1-D43F037AB53F}">
      <dgm:prSet/>
      <dgm:spPr/>
      <dgm:t>
        <a:bodyPr/>
        <a:lstStyle/>
        <a:p>
          <a:endParaRPr lang="zh-CN" altLang="en-US">
            <a:latin typeface="微软雅黑" pitchFamily="34" charset="-122"/>
            <a:ea typeface="微软雅黑" pitchFamily="34" charset="-122"/>
          </a:endParaRPr>
        </a:p>
      </dgm:t>
    </dgm:pt>
    <dgm:pt modelId="{577595E5-2782-499C-84F1-89FBDC91EADA}" type="sibTrans" cxnId="{5D6A99E7-FDB6-47F8-9FD1-D43F037AB53F}">
      <dgm:prSet/>
      <dgm:spPr/>
      <dgm:t>
        <a:bodyPr/>
        <a:lstStyle/>
        <a:p>
          <a:endParaRPr lang="zh-CN" altLang="en-US">
            <a:latin typeface="微软雅黑" pitchFamily="34" charset="-122"/>
            <a:ea typeface="微软雅黑" pitchFamily="34" charset="-122"/>
          </a:endParaRPr>
        </a:p>
      </dgm:t>
    </dgm:pt>
    <dgm:pt modelId="{F2C94183-CF3E-4AE7-9270-8CAD21A72563}">
      <dgm:prSet phldrT="[文本]" custT="1"/>
      <dgm:spPr>
        <a:solidFill>
          <a:srgbClr val="0070C0">
            <a:alpha val="40000"/>
          </a:srgbClr>
        </a:solidFill>
      </dgm:spPr>
      <dgm:t>
        <a:bodyPr/>
        <a:lstStyle/>
        <a:p>
          <a:r>
            <a:rPr lang="zh-CN" altLang="en-US" sz="1400" dirty="0">
              <a:solidFill>
                <a:schemeClr val="tx1"/>
              </a:solidFill>
              <a:latin typeface="微软雅黑" pitchFamily="34" charset="-122"/>
              <a:ea typeface="微软雅黑" pitchFamily="34" charset="-122"/>
            </a:rPr>
            <a:t>获取（招聘甄选）</a:t>
          </a:r>
        </a:p>
      </dgm:t>
    </dgm:pt>
    <dgm:pt modelId="{F096C641-692C-4529-902F-66E00B7FD962}" type="parTrans" cxnId="{41490584-A706-400E-BEA6-F3B9765331BD}">
      <dgm:prSet/>
      <dgm:spPr/>
      <dgm:t>
        <a:bodyPr/>
        <a:lstStyle/>
        <a:p>
          <a:endParaRPr lang="zh-CN" altLang="en-US">
            <a:latin typeface="微软雅黑" pitchFamily="34" charset="-122"/>
            <a:ea typeface="微软雅黑" pitchFamily="34" charset="-122"/>
          </a:endParaRPr>
        </a:p>
      </dgm:t>
    </dgm:pt>
    <dgm:pt modelId="{FB3ADAC2-6C08-429F-AF79-DAADCA96CA7F}" type="sibTrans" cxnId="{41490584-A706-400E-BEA6-F3B9765331BD}">
      <dgm:prSet/>
      <dgm:spPr/>
      <dgm:t>
        <a:bodyPr/>
        <a:lstStyle/>
        <a:p>
          <a:endParaRPr lang="zh-CN" altLang="en-US">
            <a:latin typeface="微软雅黑" pitchFamily="34" charset="-122"/>
            <a:ea typeface="微软雅黑" pitchFamily="34" charset="-122"/>
          </a:endParaRPr>
        </a:p>
      </dgm:t>
    </dgm:pt>
    <dgm:pt modelId="{A5797783-9A6D-46C9-B33D-F0C346FEF973}">
      <dgm:prSet phldrT="[文本]" custT="1"/>
      <dgm:spPr>
        <a:solidFill>
          <a:srgbClr val="0070C0">
            <a:alpha val="40000"/>
          </a:srgbClr>
        </a:solidFill>
      </dgm:spPr>
      <dgm:t>
        <a:bodyPr/>
        <a:lstStyle/>
        <a:p>
          <a:r>
            <a:rPr lang="zh-CN" altLang="en-US" sz="1400" dirty="0">
              <a:solidFill>
                <a:schemeClr val="tx1"/>
              </a:solidFill>
              <a:latin typeface="微软雅黑" pitchFamily="34" charset="-122"/>
              <a:ea typeface="微软雅黑" pitchFamily="34" charset="-122"/>
            </a:rPr>
            <a:t>维持（薪酬福利、员工关系）</a:t>
          </a:r>
        </a:p>
      </dgm:t>
    </dgm:pt>
    <dgm:pt modelId="{28EE32EE-5F90-4AEE-B148-95E78F9803C4}" type="parTrans" cxnId="{8AD0AD80-174C-429E-9FD9-700B90542DF1}">
      <dgm:prSet/>
      <dgm:spPr/>
      <dgm:t>
        <a:bodyPr/>
        <a:lstStyle/>
        <a:p>
          <a:endParaRPr lang="zh-CN" altLang="en-US">
            <a:latin typeface="微软雅黑" pitchFamily="34" charset="-122"/>
            <a:ea typeface="微软雅黑" pitchFamily="34" charset="-122"/>
          </a:endParaRPr>
        </a:p>
      </dgm:t>
    </dgm:pt>
    <dgm:pt modelId="{0E6D4B1F-1C24-44CD-80BD-0067C8A8E363}" type="sibTrans" cxnId="{8AD0AD80-174C-429E-9FD9-700B90542DF1}">
      <dgm:prSet/>
      <dgm:spPr/>
      <dgm:t>
        <a:bodyPr/>
        <a:lstStyle/>
        <a:p>
          <a:endParaRPr lang="zh-CN" altLang="en-US">
            <a:latin typeface="微软雅黑" pitchFamily="34" charset="-122"/>
            <a:ea typeface="微软雅黑" pitchFamily="34" charset="-122"/>
          </a:endParaRPr>
        </a:p>
      </dgm:t>
    </dgm:pt>
    <dgm:pt modelId="{8D0F3EBD-AF9C-4CA5-BFFE-2076FA38878E}">
      <dgm:prSet phldrT="[文本]" custT="1"/>
      <dgm:spPr>
        <a:solidFill>
          <a:schemeClr val="accent1">
            <a:lumMod val="50000"/>
          </a:schemeClr>
        </a:solidFill>
      </dgm:spPr>
      <dgm:t>
        <a:bodyPr/>
        <a:lstStyle/>
        <a:p>
          <a:r>
            <a:rPr lang="zh-CN" altLang="en-US" sz="1600" b="1" dirty="0">
              <a:latin typeface="微软雅黑" pitchFamily="34" charset="-122"/>
              <a:ea typeface="微软雅黑" pitchFamily="34" charset="-122"/>
            </a:rPr>
            <a:t>人尽其才</a:t>
          </a:r>
        </a:p>
      </dgm:t>
    </dgm:pt>
    <dgm:pt modelId="{1D44F038-4899-4D7C-B175-C8FC5C47AFB1}" type="parTrans" cxnId="{274A287E-C9F9-4F3B-922F-15705D92607D}">
      <dgm:prSet/>
      <dgm:spPr/>
      <dgm:t>
        <a:bodyPr/>
        <a:lstStyle/>
        <a:p>
          <a:endParaRPr lang="zh-CN" altLang="en-US">
            <a:latin typeface="微软雅黑" pitchFamily="34" charset="-122"/>
            <a:ea typeface="微软雅黑" pitchFamily="34" charset="-122"/>
          </a:endParaRPr>
        </a:p>
      </dgm:t>
    </dgm:pt>
    <dgm:pt modelId="{071F9B6E-0166-4DD0-9A7E-4B8A12870C58}" type="sibTrans" cxnId="{274A287E-C9F9-4F3B-922F-15705D92607D}">
      <dgm:prSet/>
      <dgm:spPr/>
      <dgm:t>
        <a:bodyPr/>
        <a:lstStyle/>
        <a:p>
          <a:endParaRPr lang="zh-CN" altLang="en-US">
            <a:latin typeface="微软雅黑" pitchFamily="34" charset="-122"/>
            <a:ea typeface="微软雅黑" pitchFamily="34" charset="-122"/>
          </a:endParaRPr>
        </a:p>
      </dgm:t>
    </dgm:pt>
    <dgm:pt modelId="{DF433491-0D7F-4271-BC5B-96F197E09CA9}">
      <dgm:prSet phldrT="[文本]" custT="1"/>
      <dgm:spPr>
        <a:solidFill>
          <a:schemeClr val="accent1">
            <a:lumMod val="50000"/>
            <a:alpha val="40000"/>
          </a:schemeClr>
        </a:solidFill>
      </dgm:spPr>
      <dgm:t>
        <a:bodyPr/>
        <a:lstStyle/>
        <a:p>
          <a:r>
            <a:rPr lang="zh-CN" altLang="en-US" sz="1400" dirty="0">
              <a:solidFill>
                <a:schemeClr val="tx1"/>
              </a:solidFill>
              <a:latin typeface="微软雅黑" pitchFamily="34" charset="-122"/>
              <a:ea typeface="微软雅黑" pitchFamily="34" charset="-122"/>
            </a:rPr>
            <a:t>激励（绩效管理）</a:t>
          </a:r>
        </a:p>
      </dgm:t>
    </dgm:pt>
    <dgm:pt modelId="{478EC81B-F21B-4B80-9032-F637F0F1DB43}" type="parTrans" cxnId="{84C2D220-3A77-4008-A4C0-4F0B6E806C4F}">
      <dgm:prSet/>
      <dgm:spPr/>
      <dgm:t>
        <a:bodyPr/>
        <a:lstStyle/>
        <a:p>
          <a:endParaRPr lang="zh-CN" altLang="en-US">
            <a:latin typeface="微软雅黑" pitchFamily="34" charset="-122"/>
            <a:ea typeface="微软雅黑" pitchFamily="34" charset="-122"/>
          </a:endParaRPr>
        </a:p>
      </dgm:t>
    </dgm:pt>
    <dgm:pt modelId="{D58F8675-A1A7-4D5D-84A0-2DF958C1D9DB}" type="sibTrans" cxnId="{84C2D220-3A77-4008-A4C0-4F0B6E806C4F}">
      <dgm:prSet/>
      <dgm:spPr/>
      <dgm:t>
        <a:bodyPr/>
        <a:lstStyle/>
        <a:p>
          <a:endParaRPr lang="zh-CN" altLang="en-US">
            <a:latin typeface="微软雅黑" pitchFamily="34" charset="-122"/>
            <a:ea typeface="微软雅黑" pitchFamily="34" charset="-122"/>
          </a:endParaRPr>
        </a:p>
      </dgm:t>
    </dgm:pt>
    <dgm:pt modelId="{A45327FC-A801-421C-B762-4D348A766FB9}">
      <dgm:prSet phldrT="[文本]" custT="1"/>
      <dgm:spPr>
        <a:solidFill>
          <a:schemeClr val="accent1">
            <a:lumMod val="50000"/>
            <a:alpha val="40000"/>
          </a:schemeClr>
        </a:solidFill>
      </dgm:spPr>
      <dgm:t>
        <a:bodyPr/>
        <a:lstStyle/>
        <a:p>
          <a:r>
            <a:rPr lang="zh-CN" altLang="en-US" sz="1400" dirty="0">
              <a:solidFill>
                <a:schemeClr val="tx1"/>
              </a:solidFill>
              <a:latin typeface="微软雅黑" pitchFamily="34" charset="-122"/>
              <a:ea typeface="微软雅黑" pitchFamily="34" charset="-122"/>
            </a:rPr>
            <a:t>开发（培训发展）</a:t>
          </a:r>
        </a:p>
      </dgm:t>
    </dgm:pt>
    <dgm:pt modelId="{262C62F9-175E-470F-9348-74393437C0A9}" type="parTrans" cxnId="{AFC97D1B-BADF-408D-8C39-72B8385DBFA8}">
      <dgm:prSet/>
      <dgm:spPr/>
      <dgm:t>
        <a:bodyPr/>
        <a:lstStyle/>
        <a:p>
          <a:endParaRPr lang="zh-CN" altLang="en-US">
            <a:latin typeface="微软雅黑" pitchFamily="34" charset="-122"/>
            <a:ea typeface="微软雅黑" pitchFamily="34" charset="-122"/>
          </a:endParaRPr>
        </a:p>
      </dgm:t>
    </dgm:pt>
    <dgm:pt modelId="{E89D9F36-F685-4E9C-9303-C626670F9633}" type="sibTrans" cxnId="{AFC97D1B-BADF-408D-8C39-72B8385DBFA8}">
      <dgm:prSet/>
      <dgm:spPr/>
      <dgm:t>
        <a:bodyPr/>
        <a:lstStyle/>
        <a:p>
          <a:endParaRPr lang="zh-CN" altLang="en-US">
            <a:latin typeface="微软雅黑" pitchFamily="34" charset="-122"/>
            <a:ea typeface="微软雅黑" pitchFamily="34" charset="-122"/>
          </a:endParaRPr>
        </a:p>
      </dgm:t>
    </dgm:pt>
    <dgm:pt modelId="{83A25769-D2AE-41F5-92F1-BE5B61EDD883}" type="pres">
      <dgm:prSet presAssocID="{78DAB1C2-5AA9-4158-9AB0-5DEBEA5F30D0}" presName="Name0" presStyleCnt="0">
        <dgm:presLayoutVars>
          <dgm:dir/>
          <dgm:animLvl val="lvl"/>
          <dgm:resizeHandles val="exact"/>
        </dgm:presLayoutVars>
      </dgm:prSet>
      <dgm:spPr/>
      <dgm:t>
        <a:bodyPr/>
        <a:lstStyle/>
        <a:p>
          <a:endParaRPr lang="zh-CN" altLang="en-US"/>
        </a:p>
      </dgm:t>
    </dgm:pt>
    <dgm:pt modelId="{E684A08C-5BB3-4944-AEC0-55B6985DA1FF}" type="pres">
      <dgm:prSet presAssocID="{6218E3F2-BBAC-486F-A961-CEBA48D3A8B2}" presName="composite" presStyleCnt="0"/>
      <dgm:spPr/>
      <dgm:t>
        <a:bodyPr/>
        <a:lstStyle/>
        <a:p>
          <a:endParaRPr lang="zh-CN" altLang="en-US"/>
        </a:p>
      </dgm:t>
    </dgm:pt>
    <dgm:pt modelId="{F2636188-2D63-457C-BD8F-C99D1BD11162}" type="pres">
      <dgm:prSet presAssocID="{6218E3F2-BBAC-486F-A961-CEBA48D3A8B2}" presName="parTx" presStyleLbl="alignNode1" presStyleIdx="0" presStyleCnt="2" custScaleY="58879">
        <dgm:presLayoutVars>
          <dgm:chMax val="0"/>
          <dgm:chPref val="0"/>
          <dgm:bulletEnabled val="1"/>
        </dgm:presLayoutVars>
      </dgm:prSet>
      <dgm:spPr/>
      <dgm:t>
        <a:bodyPr/>
        <a:lstStyle/>
        <a:p>
          <a:endParaRPr lang="zh-CN" altLang="en-US"/>
        </a:p>
      </dgm:t>
    </dgm:pt>
    <dgm:pt modelId="{1BBCDCA1-CD20-4A48-A827-6C11C7B62512}" type="pres">
      <dgm:prSet presAssocID="{6218E3F2-BBAC-486F-A961-CEBA48D3A8B2}" presName="desTx" presStyleLbl="alignAccFollowNode1" presStyleIdx="0" presStyleCnt="2" custLinFactNeighborX="-1" custLinFactNeighborY="15396">
        <dgm:presLayoutVars>
          <dgm:bulletEnabled val="1"/>
        </dgm:presLayoutVars>
      </dgm:prSet>
      <dgm:spPr/>
      <dgm:t>
        <a:bodyPr/>
        <a:lstStyle/>
        <a:p>
          <a:endParaRPr lang="zh-CN" altLang="en-US"/>
        </a:p>
      </dgm:t>
    </dgm:pt>
    <dgm:pt modelId="{3594FB5A-C72F-4886-BDBE-55A58937226F}" type="pres">
      <dgm:prSet presAssocID="{577595E5-2782-499C-84F1-89FBDC91EADA}" presName="space" presStyleCnt="0"/>
      <dgm:spPr/>
      <dgm:t>
        <a:bodyPr/>
        <a:lstStyle/>
        <a:p>
          <a:endParaRPr lang="zh-CN" altLang="en-US"/>
        </a:p>
      </dgm:t>
    </dgm:pt>
    <dgm:pt modelId="{897881B2-2BCC-4F3B-8084-AA0B513787A8}" type="pres">
      <dgm:prSet presAssocID="{8D0F3EBD-AF9C-4CA5-BFFE-2076FA38878E}" presName="composite" presStyleCnt="0"/>
      <dgm:spPr/>
      <dgm:t>
        <a:bodyPr/>
        <a:lstStyle/>
        <a:p>
          <a:endParaRPr lang="zh-CN" altLang="en-US"/>
        </a:p>
      </dgm:t>
    </dgm:pt>
    <dgm:pt modelId="{F6377673-65CC-4C34-BCF4-2E843116C0A2}" type="pres">
      <dgm:prSet presAssocID="{8D0F3EBD-AF9C-4CA5-BFFE-2076FA38878E}" presName="parTx" presStyleLbl="alignNode1" presStyleIdx="1" presStyleCnt="2" custScaleY="60746">
        <dgm:presLayoutVars>
          <dgm:chMax val="0"/>
          <dgm:chPref val="0"/>
          <dgm:bulletEnabled val="1"/>
        </dgm:presLayoutVars>
      </dgm:prSet>
      <dgm:spPr/>
      <dgm:t>
        <a:bodyPr/>
        <a:lstStyle/>
        <a:p>
          <a:endParaRPr lang="zh-CN" altLang="en-US"/>
        </a:p>
      </dgm:t>
    </dgm:pt>
    <dgm:pt modelId="{0E14E205-0B2D-4F09-A773-BD662A545B46}" type="pres">
      <dgm:prSet presAssocID="{8D0F3EBD-AF9C-4CA5-BFFE-2076FA38878E}" presName="desTx" presStyleLbl="alignAccFollowNode1" presStyleIdx="1" presStyleCnt="2" custLinFactNeighborX="1" custLinFactNeighborY="16588">
        <dgm:presLayoutVars>
          <dgm:bulletEnabled val="1"/>
        </dgm:presLayoutVars>
      </dgm:prSet>
      <dgm:spPr/>
      <dgm:t>
        <a:bodyPr/>
        <a:lstStyle/>
        <a:p>
          <a:endParaRPr lang="zh-CN" altLang="en-US"/>
        </a:p>
      </dgm:t>
    </dgm:pt>
  </dgm:ptLst>
  <dgm:cxnLst>
    <dgm:cxn modelId="{8400A1E2-0D7A-4AA1-880B-0A39C586BFE9}" type="presOf" srcId="{A5797783-9A6D-46C9-B33D-F0C346FEF973}" destId="{1BBCDCA1-CD20-4A48-A827-6C11C7B62512}" srcOrd="0" destOrd="1" presId="urn:microsoft.com/office/officeart/2005/8/layout/hList1"/>
    <dgm:cxn modelId="{5C245785-F4E6-4DA0-A2DC-658D5360B7C0}" type="presOf" srcId="{6218E3F2-BBAC-486F-A961-CEBA48D3A8B2}" destId="{F2636188-2D63-457C-BD8F-C99D1BD11162}" srcOrd="0" destOrd="0" presId="urn:microsoft.com/office/officeart/2005/8/layout/hList1"/>
    <dgm:cxn modelId="{601AA490-542F-408C-96FB-9611F042013C}" type="presOf" srcId="{F2C94183-CF3E-4AE7-9270-8CAD21A72563}" destId="{1BBCDCA1-CD20-4A48-A827-6C11C7B62512}" srcOrd="0" destOrd="0" presId="urn:microsoft.com/office/officeart/2005/8/layout/hList1"/>
    <dgm:cxn modelId="{E76B0212-C78B-496D-8A6F-5802DA5F8E1B}" type="presOf" srcId="{8D0F3EBD-AF9C-4CA5-BFFE-2076FA38878E}" destId="{F6377673-65CC-4C34-BCF4-2E843116C0A2}" srcOrd="0" destOrd="0" presId="urn:microsoft.com/office/officeart/2005/8/layout/hList1"/>
    <dgm:cxn modelId="{84C2D220-3A77-4008-A4C0-4F0B6E806C4F}" srcId="{8D0F3EBD-AF9C-4CA5-BFFE-2076FA38878E}" destId="{DF433491-0D7F-4271-BC5B-96F197E09CA9}" srcOrd="0" destOrd="0" parTransId="{478EC81B-F21B-4B80-9032-F637F0F1DB43}" sibTransId="{D58F8675-A1A7-4D5D-84A0-2DF958C1D9DB}"/>
    <dgm:cxn modelId="{8B644FCA-BEC3-475C-A6BB-54BCC5C58E4B}" type="presOf" srcId="{78DAB1C2-5AA9-4158-9AB0-5DEBEA5F30D0}" destId="{83A25769-D2AE-41F5-92F1-BE5B61EDD883}" srcOrd="0" destOrd="0" presId="urn:microsoft.com/office/officeart/2005/8/layout/hList1"/>
    <dgm:cxn modelId="{41490584-A706-400E-BEA6-F3B9765331BD}" srcId="{6218E3F2-BBAC-486F-A961-CEBA48D3A8B2}" destId="{F2C94183-CF3E-4AE7-9270-8CAD21A72563}" srcOrd="0" destOrd="0" parTransId="{F096C641-692C-4529-902F-66E00B7FD962}" sibTransId="{FB3ADAC2-6C08-429F-AF79-DAADCA96CA7F}"/>
    <dgm:cxn modelId="{8AD0AD80-174C-429E-9FD9-700B90542DF1}" srcId="{6218E3F2-BBAC-486F-A961-CEBA48D3A8B2}" destId="{A5797783-9A6D-46C9-B33D-F0C346FEF973}" srcOrd="1" destOrd="0" parTransId="{28EE32EE-5F90-4AEE-B148-95E78F9803C4}" sibTransId="{0E6D4B1F-1C24-44CD-80BD-0067C8A8E363}"/>
    <dgm:cxn modelId="{274A287E-C9F9-4F3B-922F-15705D92607D}" srcId="{78DAB1C2-5AA9-4158-9AB0-5DEBEA5F30D0}" destId="{8D0F3EBD-AF9C-4CA5-BFFE-2076FA38878E}" srcOrd="1" destOrd="0" parTransId="{1D44F038-4899-4D7C-B175-C8FC5C47AFB1}" sibTransId="{071F9B6E-0166-4DD0-9A7E-4B8A12870C58}"/>
    <dgm:cxn modelId="{8A0DC941-B7C6-474E-A120-36710A5CE331}" type="presOf" srcId="{DF433491-0D7F-4271-BC5B-96F197E09CA9}" destId="{0E14E205-0B2D-4F09-A773-BD662A545B46}" srcOrd="0" destOrd="0" presId="urn:microsoft.com/office/officeart/2005/8/layout/hList1"/>
    <dgm:cxn modelId="{5D6A99E7-FDB6-47F8-9FD1-D43F037AB53F}" srcId="{78DAB1C2-5AA9-4158-9AB0-5DEBEA5F30D0}" destId="{6218E3F2-BBAC-486F-A961-CEBA48D3A8B2}" srcOrd="0" destOrd="0" parTransId="{A90B4157-8709-4670-8017-588CE66A229B}" sibTransId="{577595E5-2782-499C-84F1-89FBDC91EADA}"/>
    <dgm:cxn modelId="{8D0316F9-B8D1-4424-8A86-3FC9B46EC655}" type="presOf" srcId="{A45327FC-A801-421C-B762-4D348A766FB9}" destId="{0E14E205-0B2D-4F09-A773-BD662A545B46}" srcOrd="0" destOrd="1" presId="urn:microsoft.com/office/officeart/2005/8/layout/hList1"/>
    <dgm:cxn modelId="{AFC97D1B-BADF-408D-8C39-72B8385DBFA8}" srcId="{8D0F3EBD-AF9C-4CA5-BFFE-2076FA38878E}" destId="{A45327FC-A801-421C-B762-4D348A766FB9}" srcOrd="1" destOrd="0" parTransId="{262C62F9-175E-470F-9348-74393437C0A9}" sibTransId="{E89D9F36-F685-4E9C-9303-C626670F9633}"/>
    <dgm:cxn modelId="{19ACD971-194A-49A5-8F96-024823B72D21}" type="presParOf" srcId="{83A25769-D2AE-41F5-92F1-BE5B61EDD883}" destId="{E684A08C-5BB3-4944-AEC0-55B6985DA1FF}" srcOrd="0" destOrd="0" presId="urn:microsoft.com/office/officeart/2005/8/layout/hList1"/>
    <dgm:cxn modelId="{7DB73AE6-2F81-4836-8696-C23ABA7ACAFA}" type="presParOf" srcId="{E684A08C-5BB3-4944-AEC0-55B6985DA1FF}" destId="{F2636188-2D63-457C-BD8F-C99D1BD11162}" srcOrd="0" destOrd="0" presId="urn:microsoft.com/office/officeart/2005/8/layout/hList1"/>
    <dgm:cxn modelId="{1C0C5665-CDD1-40AE-9F1F-1C42E625F194}" type="presParOf" srcId="{E684A08C-5BB3-4944-AEC0-55B6985DA1FF}" destId="{1BBCDCA1-CD20-4A48-A827-6C11C7B62512}" srcOrd="1" destOrd="0" presId="urn:microsoft.com/office/officeart/2005/8/layout/hList1"/>
    <dgm:cxn modelId="{E4B57EC1-C502-41F1-9370-8164509F929A}" type="presParOf" srcId="{83A25769-D2AE-41F5-92F1-BE5B61EDD883}" destId="{3594FB5A-C72F-4886-BDBE-55A58937226F}" srcOrd="1" destOrd="0" presId="urn:microsoft.com/office/officeart/2005/8/layout/hList1"/>
    <dgm:cxn modelId="{B3DF3C9A-C96E-410E-80F1-A7704D11B7F0}" type="presParOf" srcId="{83A25769-D2AE-41F5-92F1-BE5B61EDD883}" destId="{897881B2-2BCC-4F3B-8084-AA0B513787A8}" srcOrd="2" destOrd="0" presId="urn:microsoft.com/office/officeart/2005/8/layout/hList1"/>
    <dgm:cxn modelId="{EF63DAE4-4DEA-45F8-8EB6-D42600F31A9B}" type="presParOf" srcId="{897881B2-2BCC-4F3B-8084-AA0B513787A8}" destId="{F6377673-65CC-4C34-BCF4-2E843116C0A2}" srcOrd="0" destOrd="0" presId="urn:microsoft.com/office/officeart/2005/8/layout/hList1"/>
    <dgm:cxn modelId="{05765421-2E9B-4B5D-BC70-0B39D0121C30}" type="presParOf" srcId="{897881B2-2BCC-4F3B-8084-AA0B513787A8}" destId="{0E14E205-0B2D-4F09-A773-BD662A545B4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D9162C-70E8-4619-8A2E-A9AD4B15844C}" type="doc">
      <dgm:prSet loTypeId="urn:microsoft.com/office/officeart/2005/8/layout/arrow2" loCatId="process" qsTypeId="urn:microsoft.com/office/officeart/2005/8/quickstyle/simple1#2" qsCatId="simple" csTypeId="urn:microsoft.com/office/officeart/2005/8/colors/accent1_2#2" csCatId="accent1" phldr="1"/>
      <dgm:spPr/>
    </dgm:pt>
    <dgm:pt modelId="{A8909E48-005A-489D-B7C6-E51F7CE2ACFC}">
      <dgm:prSet phldrT="[文本]" custT="1"/>
      <dgm:spPr/>
      <dgm:t>
        <a:bodyPr/>
        <a:lstStyle/>
        <a:p>
          <a:r>
            <a:rPr lang="en-US" altLang="zh-CN" sz="1600" b="1" dirty="0" smtClean="0">
              <a:solidFill>
                <a:schemeClr val="tx1"/>
              </a:solidFill>
              <a:effectLst/>
              <a:latin typeface="微软雅黑" pitchFamily="34" charset="-122"/>
              <a:ea typeface="微软雅黑" pitchFamily="34" charset="-122"/>
            </a:rPr>
            <a:t>HR</a:t>
          </a:r>
          <a:r>
            <a:rPr lang="zh-CN" altLang="en-US" sz="1600" b="1" dirty="0" smtClean="0">
              <a:solidFill>
                <a:schemeClr val="tx1"/>
              </a:solidFill>
              <a:effectLst/>
              <a:latin typeface="微软雅黑" pitchFamily="34" charset="-122"/>
              <a:ea typeface="微软雅黑" pitchFamily="34" charset="-122"/>
            </a:rPr>
            <a:t>助理</a:t>
          </a:r>
          <a:endParaRPr lang="zh-CN" altLang="en-US" sz="1600" b="1" dirty="0">
            <a:solidFill>
              <a:schemeClr val="tx1"/>
            </a:solidFill>
            <a:effectLst/>
            <a:latin typeface="微软雅黑" pitchFamily="34" charset="-122"/>
            <a:ea typeface="微软雅黑" pitchFamily="34" charset="-122"/>
          </a:endParaRPr>
        </a:p>
      </dgm:t>
    </dgm:pt>
    <dgm:pt modelId="{3F001D80-8262-4A08-A9F0-E7B5EC913B56}" type="parTrans" cxnId="{FD252E25-8DAA-4CD1-AD0E-80132A9AB3A0}">
      <dgm:prSet/>
      <dgm:spPr/>
      <dgm:t>
        <a:bodyPr/>
        <a:lstStyle/>
        <a:p>
          <a:endParaRPr lang="zh-CN" altLang="en-US"/>
        </a:p>
      </dgm:t>
    </dgm:pt>
    <dgm:pt modelId="{B3B61759-619F-40D1-9895-8F5EED621494}" type="sibTrans" cxnId="{FD252E25-8DAA-4CD1-AD0E-80132A9AB3A0}">
      <dgm:prSet/>
      <dgm:spPr/>
      <dgm:t>
        <a:bodyPr/>
        <a:lstStyle/>
        <a:p>
          <a:endParaRPr lang="zh-CN" altLang="en-US"/>
        </a:p>
      </dgm:t>
    </dgm:pt>
    <dgm:pt modelId="{D6963620-3137-456E-8204-11D6DFCF5F39}">
      <dgm:prSet phldrT="[文本]" custT="1"/>
      <dgm:spPr/>
      <dgm:t>
        <a:bodyPr/>
        <a:lstStyle/>
        <a:p>
          <a:r>
            <a:rPr lang="en-US" altLang="zh-CN" sz="1600" b="1" dirty="0" smtClean="0">
              <a:solidFill>
                <a:schemeClr val="tx1"/>
              </a:solidFill>
              <a:effectLst/>
              <a:latin typeface="微软雅黑" pitchFamily="34" charset="-122"/>
              <a:ea typeface="微软雅黑" pitchFamily="34" charset="-122"/>
            </a:rPr>
            <a:t>HR</a:t>
          </a:r>
          <a:r>
            <a:rPr lang="zh-CN" altLang="en-US" sz="1600" b="1" dirty="0" smtClean="0">
              <a:solidFill>
                <a:schemeClr val="tx1"/>
              </a:solidFill>
              <a:effectLst/>
              <a:latin typeface="微软雅黑" pitchFamily="34" charset="-122"/>
              <a:ea typeface="微软雅黑" pitchFamily="34" charset="-122"/>
            </a:rPr>
            <a:t>专员（各模块专员）</a:t>
          </a:r>
          <a:endParaRPr lang="zh-CN" altLang="en-US" sz="1600" b="1" dirty="0">
            <a:solidFill>
              <a:schemeClr val="tx1"/>
            </a:solidFill>
            <a:effectLst/>
            <a:latin typeface="微软雅黑" pitchFamily="34" charset="-122"/>
            <a:ea typeface="微软雅黑" pitchFamily="34" charset="-122"/>
          </a:endParaRPr>
        </a:p>
      </dgm:t>
    </dgm:pt>
    <dgm:pt modelId="{443F34F5-FB8D-4D33-8AD2-9239F8597CB5}" type="parTrans" cxnId="{5BCD4823-4486-41A8-ADB6-33040EBE4DF8}">
      <dgm:prSet/>
      <dgm:spPr/>
      <dgm:t>
        <a:bodyPr/>
        <a:lstStyle/>
        <a:p>
          <a:endParaRPr lang="zh-CN" altLang="en-US"/>
        </a:p>
      </dgm:t>
    </dgm:pt>
    <dgm:pt modelId="{E4E941A7-8BAE-4CE9-9146-ECEB6E5BFB74}" type="sibTrans" cxnId="{5BCD4823-4486-41A8-ADB6-33040EBE4DF8}">
      <dgm:prSet/>
      <dgm:spPr/>
      <dgm:t>
        <a:bodyPr/>
        <a:lstStyle/>
        <a:p>
          <a:endParaRPr lang="zh-CN" altLang="en-US"/>
        </a:p>
      </dgm:t>
    </dgm:pt>
    <dgm:pt modelId="{AFDA263F-E5C1-4E0E-8E37-8A96E843A4D4}">
      <dgm:prSet phldrT="[文本]" custT="1"/>
      <dgm:spPr/>
      <dgm:t>
        <a:bodyPr/>
        <a:lstStyle/>
        <a:p>
          <a:r>
            <a:rPr lang="en-US" altLang="zh-CN" sz="1600" b="1" dirty="0" smtClean="0">
              <a:solidFill>
                <a:schemeClr val="tx1"/>
              </a:solidFill>
              <a:effectLst/>
              <a:latin typeface="微软雅黑" pitchFamily="34" charset="-122"/>
              <a:ea typeface="微软雅黑" pitchFamily="34" charset="-122"/>
            </a:rPr>
            <a:t>HR</a:t>
          </a:r>
          <a:r>
            <a:rPr lang="zh-CN" altLang="en-US" sz="1600" b="1" dirty="0" smtClean="0">
              <a:solidFill>
                <a:schemeClr val="tx1"/>
              </a:solidFill>
              <a:effectLst/>
              <a:latin typeface="微软雅黑" pitchFamily="34" charset="-122"/>
              <a:ea typeface="微软雅黑" pitchFamily="34" charset="-122"/>
            </a:rPr>
            <a:t>主管</a:t>
          </a:r>
          <a:endParaRPr lang="zh-CN" altLang="en-US" sz="1600" b="1" dirty="0">
            <a:solidFill>
              <a:schemeClr val="tx1"/>
            </a:solidFill>
            <a:effectLst/>
            <a:latin typeface="微软雅黑" pitchFamily="34" charset="-122"/>
            <a:ea typeface="微软雅黑" pitchFamily="34" charset="-122"/>
          </a:endParaRPr>
        </a:p>
      </dgm:t>
    </dgm:pt>
    <dgm:pt modelId="{FFB599D4-C7FB-410F-96F7-C9DC184DD8CA}" type="parTrans" cxnId="{5E3082B0-970A-4461-90C9-9D400C6A9D89}">
      <dgm:prSet/>
      <dgm:spPr/>
      <dgm:t>
        <a:bodyPr/>
        <a:lstStyle/>
        <a:p>
          <a:endParaRPr lang="zh-CN" altLang="en-US"/>
        </a:p>
      </dgm:t>
    </dgm:pt>
    <dgm:pt modelId="{47A8AFB9-1226-4671-9878-655ED5BDDC81}" type="sibTrans" cxnId="{5E3082B0-970A-4461-90C9-9D400C6A9D89}">
      <dgm:prSet/>
      <dgm:spPr/>
      <dgm:t>
        <a:bodyPr/>
        <a:lstStyle/>
        <a:p>
          <a:endParaRPr lang="zh-CN" altLang="en-US"/>
        </a:p>
      </dgm:t>
    </dgm:pt>
    <dgm:pt modelId="{A836BEE6-858D-4E40-9563-550ED32E016D}">
      <dgm:prSet phldrT="[文本]" custT="1"/>
      <dgm:spPr/>
      <dgm:t>
        <a:bodyPr/>
        <a:lstStyle/>
        <a:p>
          <a:r>
            <a:rPr lang="en-US" altLang="zh-CN" sz="1600" b="1" dirty="0" smtClean="0">
              <a:solidFill>
                <a:schemeClr val="tx1"/>
              </a:solidFill>
              <a:effectLst/>
              <a:latin typeface="微软雅黑" pitchFamily="34" charset="-122"/>
              <a:ea typeface="微软雅黑" pitchFamily="34" charset="-122"/>
            </a:rPr>
            <a:t>HR</a:t>
          </a:r>
          <a:r>
            <a:rPr lang="zh-CN" altLang="en-US" sz="1600" b="1" dirty="0" smtClean="0">
              <a:solidFill>
                <a:schemeClr val="tx1"/>
              </a:solidFill>
              <a:effectLst/>
              <a:latin typeface="微软雅黑" pitchFamily="34" charset="-122"/>
              <a:ea typeface="微软雅黑" pitchFamily="34" charset="-122"/>
            </a:rPr>
            <a:t>总监</a:t>
          </a:r>
          <a:r>
            <a:rPr lang="en-US" altLang="zh-CN" sz="1600" b="1" dirty="0" smtClean="0">
              <a:solidFill>
                <a:schemeClr val="tx1"/>
              </a:solidFill>
              <a:effectLst/>
              <a:latin typeface="微软雅黑" pitchFamily="34" charset="-122"/>
              <a:ea typeface="微软雅黑" pitchFamily="34" charset="-122"/>
            </a:rPr>
            <a:t>/</a:t>
          </a:r>
          <a:r>
            <a:rPr lang="zh-CN" altLang="en-US" sz="1600" b="1" dirty="0" smtClean="0">
              <a:solidFill>
                <a:schemeClr val="tx1"/>
              </a:solidFill>
              <a:effectLst/>
              <a:latin typeface="微软雅黑" pitchFamily="34" charset="-122"/>
              <a:ea typeface="微软雅黑" pitchFamily="34" charset="-122"/>
            </a:rPr>
            <a:t>副总裁</a:t>
          </a:r>
          <a:endParaRPr lang="zh-CN" altLang="en-US" sz="1600" b="1" dirty="0">
            <a:solidFill>
              <a:schemeClr val="tx1"/>
            </a:solidFill>
            <a:effectLst/>
            <a:latin typeface="微软雅黑" pitchFamily="34" charset="-122"/>
            <a:ea typeface="微软雅黑" pitchFamily="34" charset="-122"/>
          </a:endParaRPr>
        </a:p>
      </dgm:t>
    </dgm:pt>
    <dgm:pt modelId="{43029583-330A-484F-93E2-60D95DB54752}" type="parTrans" cxnId="{790F207D-7842-41A5-885D-CDAF19908945}">
      <dgm:prSet/>
      <dgm:spPr/>
      <dgm:t>
        <a:bodyPr/>
        <a:lstStyle/>
        <a:p>
          <a:endParaRPr lang="zh-CN" altLang="en-US"/>
        </a:p>
      </dgm:t>
    </dgm:pt>
    <dgm:pt modelId="{E6FBDBD3-2257-48E8-80CE-D319234D31AA}" type="sibTrans" cxnId="{790F207D-7842-41A5-885D-CDAF19908945}">
      <dgm:prSet/>
      <dgm:spPr/>
      <dgm:t>
        <a:bodyPr/>
        <a:lstStyle/>
        <a:p>
          <a:endParaRPr lang="zh-CN" altLang="en-US"/>
        </a:p>
      </dgm:t>
    </dgm:pt>
    <dgm:pt modelId="{0EFBAF75-817F-43FF-8F28-FCA7A018C910}">
      <dgm:prSet phldrT="[文本]" custT="1"/>
      <dgm:spPr/>
      <dgm:t>
        <a:bodyPr/>
        <a:lstStyle/>
        <a:p>
          <a:r>
            <a:rPr lang="en-US" altLang="zh-CN" sz="1600" b="1" dirty="0" smtClean="0">
              <a:solidFill>
                <a:schemeClr val="tx1"/>
              </a:solidFill>
              <a:effectLst/>
              <a:latin typeface="微软雅黑" pitchFamily="34" charset="-122"/>
              <a:ea typeface="微软雅黑" pitchFamily="34" charset="-122"/>
            </a:rPr>
            <a:t>HR</a:t>
          </a:r>
          <a:r>
            <a:rPr lang="zh-CN" altLang="en-US" sz="1600" b="1" dirty="0" smtClean="0">
              <a:solidFill>
                <a:schemeClr val="tx1"/>
              </a:solidFill>
              <a:effectLst/>
              <a:latin typeface="微软雅黑" pitchFamily="34" charset="-122"/>
              <a:ea typeface="微软雅黑" pitchFamily="34" charset="-122"/>
            </a:rPr>
            <a:t>经理</a:t>
          </a:r>
          <a:endParaRPr lang="zh-CN" altLang="en-US" sz="1600" b="1" dirty="0">
            <a:solidFill>
              <a:schemeClr val="tx1"/>
            </a:solidFill>
            <a:effectLst/>
            <a:latin typeface="微软雅黑" pitchFamily="34" charset="-122"/>
            <a:ea typeface="微软雅黑" pitchFamily="34" charset="-122"/>
          </a:endParaRPr>
        </a:p>
      </dgm:t>
    </dgm:pt>
    <dgm:pt modelId="{E3B52999-8FBE-4954-B981-1B2C291437AA}" type="parTrans" cxnId="{3458CC39-1D92-4CF5-BC74-8DBFF9C69E43}">
      <dgm:prSet/>
      <dgm:spPr/>
      <dgm:t>
        <a:bodyPr/>
        <a:lstStyle/>
        <a:p>
          <a:endParaRPr lang="zh-CN" altLang="en-US"/>
        </a:p>
      </dgm:t>
    </dgm:pt>
    <dgm:pt modelId="{58684A29-F451-4D66-905C-875D289D1649}" type="sibTrans" cxnId="{3458CC39-1D92-4CF5-BC74-8DBFF9C69E43}">
      <dgm:prSet/>
      <dgm:spPr/>
      <dgm:t>
        <a:bodyPr/>
        <a:lstStyle/>
        <a:p>
          <a:endParaRPr lang="zh-CN" altLang="en-US"/>
        </a:p>
      </dgm:t>
    </dgm:pt>
    <dgm:pt modelId="{475B7C70-DF66-44CE-AA25-9E42149625EE}" type="pres">
      <dgm:prSet presAssocID="{FFD9162C-70E8-4619-8A2E-A9AD4B15844C}" presName="arrowDiagram" presStyleCnt="0">
        <dgm:presLayoutVars>
          <dgm:chMax val="5"/>
          <dgm:dir/>
          <dgm:resizeHandles val="exact"/>
        </dgm:presLayoutVars>
      </dgm:prSet>
      <dgm:spPr/>
    </dgm:pt>
    <dgm:pt modelId="{06DDB9F9-7431-416B-BD5C-F1A1007282CC}" type="pres">
      <dgm:prSet presAssocID="{FFD9162C-70E8-4619-8A2E-A9AD4B15844C}" presName="arrow" presStyleLbl="bgShp" presStyleIdx="0" presStyleCnt="1"/>
      <dgm:spPr>
        <a:solidFill>
          <a:srgbClr val="0070C0">
            <a:alpha val="51000"/>
          </a:srgbClr>
        </a:solidFill>
      </dgm:spPr>
    </dgm:pt>
    <dgm:pt modelId="{E48A905A-9D07-4183-9781-D87E01AE1B32}" type="pres">
      <dgm:prSet presAssocID="{FFD9162C-70E8-4619-8A2E-A9AD4B15844C}" presName="arrowDiagram5" presStyleCnt="0"/>
      <dgm:spPr/>
    </dgm:pt>
    <dgm:pt modelId="{63842C76-F3F8-4130-BCC5-D4420606064E}" type="pres">
      <dgm:prSet presAssocID="{A8909E48-005A-489D-B7C6-E51F7CE2ACFC}" presName="bullet5a" presStyleLbl="node1" presStyleIdx="0" presStyleCnt="5"/>
      <dgm:spPr>
        <a:solidFill>
          <a:srgbClr val="0070C0">
            <a:alpha val="64000"/>
          </a:srgbClr>
        </a:solidFill>
      </dgm:spPr>
    </dgm:pt>
    <dgm:pt modelId="{5A03489E-8AAE-4F9F-A3E2-BB4BBDC2AA73}" type="pres">
      <dgm:prSet presAssocID="{A8909E48-005A-489D-B7C6-E51F7CE2ACFC}" presName="textBox5a" presStyleLbl="revTx" presStyleIdx="0" presStyleCnt="5" custScaleY="52069" custLinFactNeighborX="-2373" custLinFactNeighborY="-19327">
        <dgm:presLayoutVars>
          <dgm:bulletEnabled val="1"/>
        </dgm:presLayoutVars>
      </dgm:prSet>
      <dgm:spPr/>
      <dgm:t>
        <a:bodyPr/>
        <a:lstStyle/>
        <a:p>
          <a:endParaRPr lang="zh-CN" altLang="en-US"/>
        </a:p>
      </dgm:t>
    </dgm:pt>
    <dgm:pt modelId="{C7963AB1-6750-4970-8E99-882C5F270E31}" type="pres">
      <dgm:prSet presAssocID="{D6963620-3137-456E-8204-11D6DFCF5F39}" presName="bullet5b" presStyleLbl="node1" presStyleIdx="1" presStyleCnt="5"/>
      <dgm:spPr>
        <a:solidFill>
          <a:srgbClr val="0070C0">
            <a:alpha val="64000"/>
          </a:srgbClr>
        </a:solidFill>
      </dgm:spPr>
    </dgm:pt>
    <dgm:pt modelId="{B17B737D-DCEB-4354-B2CD-4D198ACE8862}" type="pres">
      <dgm:prSet presAssocID="{D6963620-3137-456E-8204-11D6DFCF5F39}" presName="textBox5b" presStyleLbl="revTx" presStyleIdx="1" presStyleCnt="5" custScaleX="268975" custScaleY="55860" custLinFactNeighborX="83446" custLinFactNeighborY="-16029">
        <dgm:presLayoutVars>
          <dgm:bulletEnabled val="1"/>
        </dgm:presLayoutVars>
      </dgm:prSet>
      <dgm:spPr/>
      <dgm:t>
        <a:bodyPr/>
        <a:lstStyle/>
        <a:p>
          <a:endParaRPr lang="zh-CN" altLang="en-US"/>
        </a:p>
      </dgm:t>
    </dgm:pt>
    <dgm:pt modelId="{A02EFDA6-4BFC-471F-AD92-9EA2C6DAF444}" type="pres">
      <dgm:prSet presAssocID="{AFDA263F-E5C1-4E0E-8E37-8A96E843A4D4}" presName="bullet5c" presStyleLbl="node1" presStyleIdx="2" presStyleCnt="5"/>
      <dgm:spPr>
        <a:solidFill>
          <a:srgbClr val="0070C0">
            <a:alpha val="64000"/>
          </a:srgbClr>
        </a:solidFill>
      </dgm:spPr>
    </dgm:pt>
    <dgm:pt modelId="{7A2EC6EA-E3CD-4DB0-9097-80B4A3C6C3D7}" type="pres">
      <dgm:prSet presAssocID="{AFDA263F-E5C1-4E0E-8E37-8A96E843A4D4}" presName="textBox5c" presStyleLbl="revTx" presStyleIdx="2" presStyleCnt="5" custScaleY="41869" custLinFactNeighborX="6095" custLinFactNeighborY="-26202">
        <dgm:presLayoutVars>
          <dgm:bulletEnabled val="1"/>
        </dgm:presLayoutVars>
      </dgm:prSet>
      <dgm:spPr/>
      <dgm:t>
        <a:bodyPr/>
        <a:lstStyle/>
        <a:p>
          <a:endParaRPr lang="zh-CN" altLang="en-US"/>
        </a:p>
      </dgm:t>
    </dgm:pt>
    <dgm:pt modelId="{F571F887-1002-4B67-A1B1-9E3EF1C46DB8}" type="pres">
      <dgm:prSet presAssocID="{0EFBAF75-817F-43FF-8F28-FCA7A018C910}" presName="bullet5d" presStyleLbl="node1" presStyleIdx="3" presStyleCnt="5"/>
      <dgm:spPr>
        <a:solidFill>
          <a:srgbClr val="0070C0">
            <a:alpha val="64000"/>
          </a:srgbClr>
        </a:solidFill>
      </dgm:spPr>
    </dgm:pt>
    <dgm:pt modelId="{8C8AA774-5877-4030-9A06-818FB5A8181A}" type="pres">
      <dgm:prSet presAssocID="{0EFBAF75-817F-43FF-8F28-FCA7A018C910}" presName="textBox5d" presStyleLbl="revTx" presStyleIdx="3" presStyleCnt="5" custScaleY="19505" custLinFactNeighborX="1101" custLinFactNeighborY="-36302">
        <dgm:presLayoutVars>
          <dgm:bulletEnabled val="1"/>
        </dgm:presLayoutVars>
      </dgm:prSet>
      <dgm:spPr/>
      <dgm:t>
        <a:bodyPr/>
        <a:lstStyle/>
        <a:p>
          <a:endParaRPr lang="zh-CN" altLang="en-US"/>
        </a:p>
      </dgm:t>
    </dgm:pt>
    <dgm:pt modelId="{231011D1-4FA7-4FC4-A1FB-7544720A7B44}" type="pres">
      <dgm:prSet presAssocID="{A836BEE6-858D-4E40-9563-550ED32E016D}" presName="bullet5e" presStyleLbl="node1" presStyleIdx="4" presStyleCnt="5"/>
      <dgm:spPr>
        <a:solidFill>
          <a:srgbClr val="0070C0">
            <a:alpha val="64000"/>
          </a:srgbClr>
        </a:solidFill>
      </dgm:spPr>
    </dgm:pt>
    <dgm:pt modelId="{5B4A78F3-1B5F-4C3D-8CF6-EC6DE57E0F20}" type="pres">
      <dgm:prSet presAssocID="{A836BEE6-858D-4E40-9563-550ED32E016D}" presName="textBox5e" presStyleLbl="revTx" presStyleIdx="4" presStyleCnt="5" custScaleX="159382" custScaleY="30896" custLinFactNeighborX="29884" custLinFactNeighborY="-33302">
        <dgm:presLayoutVars>
          <dgm:bulletEnabled val="1"/>
        </dgm:presLayoutVars>
      </dgm:prSet>
      <dgm:spPr/>
      <dgm:t>
        <a:bodyPr/>
        <a:lstStyle/>
        <a:p>
          <a:endParaRPr lang="zh-CN" altLang="en-US"/>
        </a:p>
      </dgm:t>
    </dgm:pt>
  </dgm:ptLst>
  <dgm:cxnLst>
    <dgm:cxn modelId="{5E3082B0-970A-4461-90C9-9D400C6A9D89}" srcId="{FFD9162C-70E8-4619-8A2E-A9AD4B15844C}" destId="{AFDA263F-E5C1-4E0E-8E37-8A96E843A4D4}" srcOrd="2" destOrd="0" parTransId="{FFB599D4-C7FB-410F-96F7-C9DC184DD8CA}" sibTransId="{47A8AFB9-1226-4671-9878-655ED5BDDC81}"/>
    <dgm:cxn modelId="{14B79E85-0870-4C2C-87D4-2B88A66E4B7E}" type="presOf" srcId="{0EFBAF75-817F-43FF-8F28-FCA7A018C910}" destId="{8C8AA774-5877-4030-9A06-818FB5A8181A}" srcOrd="0" destOrd="0" presId="urn:microsoft.com/office/officeart/2005/8/layout/arrow2"/>
    <dgm:cxn modelId="{FD252E25-8DAA-4CD1-AD0E-80132A9AB3A0}" srcId="{FFD9162C-70E8-4619-8A2E-A9AD4B15844C}" destId="{A8909E48-005A-489D-B7C6-E51F7CE2ACFC}" srcOrd="0" destOrd="0" parTransId="{3F001D80-8262-4A08-A9F0-E7B5EC913B56}" sibTransId="{B3B61759-619F-40D1-9895-8F5EED621494}"/>
    <dgm:cxn modelId="{BC31CB06-00AC-4AF2-A3A1-BDBD52D5285E}" type="presOf" srcId="{A836BEE6-858D-4E40-9563-550ED32E016D}" destId="{5B4A78F3-1B5F-4C3D-8CF6-EC6DE57E0F20}" srcOrd="0" destOrd="0" presId="urn:microsoft.com/office/officeart/2005/8/layout/arrow2"/>
    <dgm:cxn modelId="{790F207D-7842-41A5-885D-CDAF19908945}" srcId="{FFD9162C-70E8-4619-8A2E-A9AD4B15844C}" destId="{A836BEE6-858D-4E40-9563-550ED32E016D}" srcOrd="4" destOrd="0" parTransId="{43029583-330A-484F-93E2-60D95DB54752}" sibTransId="{E6FBDBD3-2257-48E8-80CE-D319234D31AA}"/>
    <dgm:cxn modelId="{4B3EF551-BCF7-4920-AC44-2F349E781CE6}" type="presOf" srcId="{AFDA263F-E5C1-4E0E-8E37-8A96E843A4D4}" destId="{7A2EC6EA-E3CD-4DB0-9097-80B4A3C6C3D7}" srcOrd="0" destOrd="0" presId="urn:microsoft.com/office/officeart/2005/8/layout/arrow2"/>
    <dgm:cxn modelId="{3458CC39-1D92-4CF5-BC74-8DBFF9C69E43}" srcId="{FFD9162C-70E8-4619-8A2E-A9AD4B15844C}" destId="{0EFBAF75-817F-43FF-8F28-FCA7A018C910}" srcOrd="3" destOrd="0" parTransId="{E3B52999-8FBE-4954-B981-1B2C291437AA}" sibTransId="{58684A29-F451-4D66-905C-875D289D1649}"/>
    <dgm:cxn modelId="{141AC021-9CA2-447C-AF14-69D30D6853D6}" type="presOf" srcId="{D6963620-3137-456E-8204-11D6DFCF5F39}" destId="{B17B737D-DCEB-4354-B2CD-4D198ACE8862}" srcOrd="0" destOrd="0" presId="urn:microsoft.com/office/officeart/2005/8/layout/arrow2"/>
    <dgm:cxn modelId="{5BCD4823-4486-41A8-ADB6-33040EBE4DF8}" srcId="{FFD9162C-70E8-4619-8A2E-A9AD4B15844C}" destId="{D6963620-3137-456E-8204-11D6DFCF5F39}" srcOrd="1" destOrd="0" parTransId="{443F34F5-FB8D-4D33-8AD2-9239F8597CB5}" sibTransId="{E4E941A7-8BAE-4CE9-9146-ECEB6E5BFB74}"/>
    <dgm:cxn modelId="{2520429B-A59E-451E-8F83-C7A58C1386E2}" type="presOf" srcId="{A8909E48-005A-489D-B7C6-E51F7CE2ACFC}" destId="{5A03489E-8AAE-4F9F-A3E2-BB4BBDC2AA73}" srcOrd="0" destOrd="0" presId="urn:microsoft.com/office/officeart/2005/8/layout/arrow2"/>
    <dgm:cxn modelId="{504B6C70-047F-498C-A7C2-CBBE4FADBACC}" type="presOf" srcId="{FFD9162C-70E8-4619-8A2E-A9AD4B15844C}" destId="{475B7C70-DF66-44CE-AA25-9E42149625EE}" srcOrd="0" destOrd="0" presId="urn:microsoft.com/office/officeart/2005/8/layout/arrow2"/>
    <dgm:cxn modelId="{1647D8E9-B61B-43E4-B005-68F8D87A8055}" type="presParOf" srcId="{475B7C70-DF66-44CE-AA25-9E42149625EE}" destId="{06DDB9F9-7431-416B-BD5C-F1A1007282CC}" srcOrd="0" destOrd="0" presId="urn:microsoft.com/office/officeart/2005/8/layout/arrow2"/>
    <dgm:cxn modelId="{7D759F2A-CD1E-42BA-A46E-D254085C7FC0}" type="presParOf" srcId="{475B7C70-DF66-44CE-AA25-9E42149625EE}" destId="{E48A905A-9D07-4183-9781-D87E01AE1B32}" srcOrd="1" destOrd="0" presId="urn:microsoft.com/office/officeart/2005/8/layout/arrow2"/>
    <dgm:cxn modelId="{9F2EBE38-F67B-4571-8F9B-D44F2E2B6106}" type="presParOf" srcId="{E48A905A-9D07-4183-9781-D87E01AE1B32}" destId="{63842C76-F3F8-4130-BCC5-D4420606064E}" srcOrd="0" destOrd="0" presId="urn:microsoft.com/office/officeart/2005/8/layout/arrow2"/>
    <dgm:cxn modelId="{F1431530-9FAF-4129-8994-DF9F75B9F0D5}" type="presParOf" srcId="{E48A905A-9D07-4183-9781-D87E01AE1B32}" destId="{5A03489E-8AAE-4F9F-A3E2-BB4BBDC2AA73}" srcOrd="1" destOrd="0" presId="urn:microsoft.com/office/officeart/2005/8/layout/arrow2"/>
    <dgm:cxn modelId="{F9DE6BEA-1EA6-451D-A5B1-076D3F7E436B}" type="presParOf" srcId="{E48A905A-9D07-4183-9781-D87E01AE1B32}" destId="{C7963AB1-6750-4970-8E99-882C5F270E31}" srcOrd="2" destOrd="0" presId="urn:microsoft.com/office/officeart/2005/8/layout/arrow2"/>
    <dgm:cxn modelId="{F8B9C391-AC07-4F42-86BB-1171B7CDD4A3}" type="presParOf" srcId="{E48A905A-9D07-4183-9781-D87E01AE1B32}" destId="{B17B737D-DCEB-4354-B2CD-4D198ACE8862}" srcOrd="3" destOrd="0" presId="urn:microsoft.com/office/officeart/2005/8/layout/arrow2"/>
    <dgm:cxn modelId="{D4DC4B14-CA34-43E0-B77A-A3DB39D415BC}" type="presParOf" srcId="{E48A905A-9D07-4183-9781-D87E01AE1B32}" destId="{A02EFDA6-4BFC-471F-AD92-9EA2C6DAF444}" srcOrd="4" destOrd="0" presId="urn:microsoft.com/office/officeart/2005/8/layout/arrow2"/>
    <dgm:cxn modelId="{58C1524B-FC69-4C6D-806D-C7C34E6764D4}" type="presParOf" srcId="{E48A905A-9D07-4183-9781-D87E01AE1B32}" destId="{7A2EC6EA-E3CD-4DB0-9097-80B4A3C6C3D7}" srcOrd="5" destOrd="0" presId="urn:microsoft.com/office/officeart/2005/8/layout/arrow2"/>
    <dgm:cxn modelId="{6AC0CC54-EB17-4434-B7F6-14888564C081}" type="presParOf" srcId="{E48A905A-9D07-4183-9781-D87E01AE1B32}" destId="{F571F887-1002-4B67-A1B1-9E3EF1C46DB8}" srcOrd="6" destOrd="0" presId="urn:microsoft.com/office/officeart/2005/8/layout/arrow2"/>
    <dgm:cxn modelId="{75A09A90-2525-41AF-A25B-73B816963B49}" type="presParOf" srcId="{E48A905A-9D07-4183-9781-D87E01AE1B32}" destId="{8C8AA774-5877-4030-9A06-818FB5A8181A}" srcOrd="7" destOrd="0" presId="urn:microsoft.com/office/officeart/2005/8/layout/arrow2"/>
    <dgm:cxn modelId="{38373A70-3CCA-4CD6-BBEB-8CB5EFF4BB21}" type="presParOf" srcId="{E48A905A-9D07-4183-9781-D87E01AE1B32}" destId="{231011D1-4FA7-4FC4-A1FB-7544720A7B44}" srcOrd="8" destOrd="0" presId="urn:microsoft.com/office/officeart/2005/8/layout/arrow2"/>
    <dgm:cxn modelId="{38447133-2844-480E-8039-08EDB28F237F}" type="presParOf" srcId="{E48A905A-9D07-4183-9781-D87E01AE1B32}" destId="{5B4A78F3-1B5F-4C3D-8CF6-EC6DE57E0F20}"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D9162C-70E8-4619-8A2E-A9AD4B15844C}" type="doc">
      <dgm:prSet loTypeId="urn:microsoft.com/office/officeart/2005/8/layout/hProcess11" loCatId="process" qsTypeId="urn:microsoft.com/office/officeart/2005/8/quickstyle/simple1#3" qsCatId="simple" csTypeId="urn:microsoft.com/office/officeart/2005/8/colors/accent1_2#3" csCatId="accent1" phldr="1"/>
      <dgm:spPr/>
    </dgm:pt>
    <dgm:pt modelId="{A8909E48-005A-489D-B7C6-E51F7CE2ACFC}">
      <dgm:prSet phldrT="[文本]" custT="1"/>
      <dgm:spPr>
        <a:xfrm>
          <a:off x="3837" y="0"/>
          <a:ext cx="1411455" cy="1625600"/>
        </a:xfrm>
        <a:prstGeom prst="rect">
          <a:avLst/>
        </a:prstGeom>
        <a:noFill/>
        <a:ln>
          <a:noFill/>
        </a:ln>
        <a:effectLst/>
      </dgm:spPr>
      <dgm:t>
        <a:bodyPr/>
        <a:lstStyle/>
        <a:p>
          <a:r>
            <a:rPr lang="zh-CN" altLang="en-US" sz="1600" b="1" dirty="0" smtClean="0">
              <a:solidFill>
                <a:srgbClr val="000000"/>
              </a:solidFill>
              <a:effectLst/>
              <a:latin typeface="微软雅黑" pitchFamily="34" charset="-122"/>
              <a:ea typeface="微软雅黑" pitchFamily="34" charset="-122"/>
              <a:cs typeface="+mn-cs"/>
            </a:rPr>
            <a:t>培训助理</a:t>
          </a:r>
          <a:endParaRPr lang="zh-CN" altLang="en-US" sz="1600" b="1" dirty="0">
            <a:solidFill>
              <a:srgbClr val="000000"/>
            </a:solidFill>
            <a:effectLst/>
            <a:latin typeface="微软雅黑" pitchFamily="34" charset="-122"/>
            <a:ea typeface="微软雅黑" pitchFamily="34" charset="-122"/>
            <a:cs typeface="+mn-cs"/>
          </a:endParaRPr>
        </a:p>
      </dgm:t>
    </dgm:pt>
    <dgm:pt modelId="{3F001D80-8262-4A08-A9F0-E7B5EC913B56}" type="parTrans" cxnId="{FD252E25-8DAA-4CD1-AD0E-80132A9AB3A0}">
      <dgm:prSet/>
      <dgm:spPr/>
      <dgm:t>
        <a:bodyPr/>
        <a:lstStyle/>
        <a:p>
          <a:endParaRPr lang="zh-CN" altLang="en-US"/>
        </a:p>
      </dgm:t>
    </dgm:pt>
    <dgm:pt modelId="{B3B61759-619F-40D1-9895-8F5EED621494}" type="sibTrans" cxnId="{FD252E25-8DAA-4CD1-AD0E-80132A9AB3A0}">
      <dgm:prSet/>
      <dgm:spPr/>
      <dgm:t>
        <a:bodyPr/>
        <a:lstStyle/>
        <a:p>
          <a:endParaRPr lang="zh-CN" altLang="en-US"/>
        </a:p>
      </dgm:t>
    </dgm:pt>
    <dgm:pt modelId="{D6963620-3137-456E-8204-11D6DFCF5F39}">
      <dgm:prSet phldrT="[文本]" custT="1"/>
      <dgm:spPr>
        <a:xfrm>
          <a:off x="1485865" y="2438399"/>
          <a:ext cx="1411455" cy="1625600"/>
        </a:xfrm>
        <a:prstGeom prst="rect">
          <a:avLst/>
        </a:prstGeom>
        <a:noFill/>
        <a:ln>
          <a:noFill/>
        </a:ln>
        <a:effectLst/>
      </dgm:spPr>
      <dgm:t>
        <a:bodyPr/>
        <a:lstStyle/>
        <a:p>
          <a:r>
            <a:rPr lang="zh-CN" altLang="en-US" sz="1600" b="1" dirty="0" smtClean="0">
              <a:solidFill>
                <a:srgbClr val="000000"/>
              </a:solidFill>
              <a:effectLst/>
              <a:latin typeface="微软雅黑" pitchFamily="34" charset="-122"/>
              <a:ea typeface="微软雅黑" pitchFamily="34" charset="-122"/>
              <a:cs typeface="+mn-cs"/>
            </a:rPr>
            <a:t>培训专员</a:t>
          </a:r>
          <a:endParaRPr lang="zh-CN" altLang="en-US" sz="1600" b="1" dirty="0">
            <a:solidFill>
              <a:srgbClr val="000000"/>
            </a:solidFill>
            <a:effectLst/>
            <a:latin typeface="微软雅黑" pitchFamily="34" charset="-122"/>
            <a:ea typeface="微软雅黑" pitchFamily="34" charset="-122"/>
            <a:cs typeface="+mn-cs"/>
          </a:endParaRPr>
        </a:p>
      </dgm:t>
    </dgm:pt>
    <dgm:pt modelId="{443F34F5-FB8D-4D33-8AD2-9239F8597CB5}" type="parTrans" cxnId="{5BCD4823-4486-41A8-ADB6-33040EBE4DF8}">
      <dgm:prSet/>
      <dgm:spPr/>
      <dgm:t>
        <a:bodyPr/>
        <a:lstStyle/>
        <a:p>
          <a:endParaRPr lang="zh-CN" altLang="en-US"/>
        </a:p>
      </dgm:t>
    </dgm:pt>
    <dgm:pt modelId="{E4E941A7-8BAE-4CE9-9146-ECEB6E5BFB74}" type="sibTrans" cxnId="{5BCD4823-4486-41A8-ADB6-33040EBE4DF8}">
      <dgm:prSet/>
      <dgm:spPr/>
      <dgm:t>
        <a:bodyPr/>
        <a:lstStyle/>
        <a:p>
          <a:endParaRPr lang="zh-CN" altLang="en-US"/>
        </a:p>
      </dgm:t>
    </dgm:pt>
    <dgm:pt modelId="{AFDA263F-E5C1-4E0E-8E37-8A96E843A4D4}">
      <dgm:prSet phldrT="[文本]" custT="1"/>
      <dgm:spPr>
        <a:xfrm>
          <a:off x="2967893" y="0"/>
          <a:ext cx="1817841" cy="1625600"/>
        </a:xfrm>
        <a:prstGeom prst="rect">
          <a:avLst/>
        </a:prstGeom>
        <a:noFill/>
        <a:ln>
          <a:noFill/>
        </a:ln>
        <a:effectLst/>
      </dgm:spPr>
      <dgm:t>
        <a:bodyPr/>
        <a:lstStyle/>
        <a:p>
          <a:r>
            <a:rPr lang="zh-CN" altLang="en-US" sz="1600" b="1" dirty="0" smtClean="0">
              <a:solidFill>
                <a:srgbClr val="000000"/>
              </a:solidFill>
              <a:effectLst/>
              <a:latin typeface="微软雅黑" pitchFamily="34" charset="-122"/>
              <a:ea typeface="微软雅黑" pitchFamily="34" charset="-122"/>
              <a:cs typeface="+mn-cs"/>
            </a:rPr>
            <a:t>企业培训师</a:t>
          </a:r>
          <a:endParaRPr lang="zh-CN" altLang="en-US" sz="1600" b="1" dirty="0">
            <a:solidFill>
              <a:srgbClr val="000000"/>
            </a:solidFill>
            <a:effectLst/>
            <a:latin typeface="微软雅黑" pitchFamily="34" charset="-122"/>
            <a:ea typeface="微软雅黑" pitchFamily="34" charset="-122"/>
            <a:cs typeface="+mn-cs"/>
          </a:endParaRPr>
        </a:p>
      </dgm:t>
    </dgm:pt>
    <dgm:pt modelId="{FFB599D4-C7FB-410F-96F7-C9DC184DD8CA}" type="parTrans" cxnId="{5E3082B0-970A-4461-90C9-9D400C6A9D89}">
      <dgm:prSet/>
      <dgm:spPr/>
      <dgm:t>
        <a:bodyPr/>
        <a:lstStyle/>
        <a:p>
          <a:endParaRPr lang="zh-CN" altLang="en-US"/>
        </a:p>
      </dgm:t>
    </dgm:pt>
    <dgm:pt modelId="{47A8AFB9-1226-4671-9878-655ED5BDDC81}" type="sibTrans" cxnId="{5E3082B0-970A-4461-90C9-9D400C6A9D89}">
      <dgm:prSet/>
      <dgm:spPr/>
      <dgm:t>
        <a:bodyPr/>
        <a:lstStyle/>
        <a:p>
          <a:endParaRPr lang="zh-CN" altLang="en-US"/>
        </a:p>
      </dgm:t>
    </dgm:pt>
    <dgm:pt modelId="{0EFBAF75-817F-43FF-8F28-FCA7A018C910}">
      <dgm:prSet phldrT="[文本]" custT="1"/>
      <dgm:spPr>
        <a:xfrm>
          <a:off x="4856307" y="2438399"/>
          <a:ext cx="2139032" cy="1625600"/>
        </a:xfrm>
        <a:prstGeom prst="rect">
          <a:avLst/>
        </a:prstGeom>
        <a:noFill/>
        <a:ln>
          <a:noFill/>
        </a:ln>
        <a:effectLst/>
      </dgm:spPr>
      <dgm:t>
        <a:bodyPr/>
        <a:lstStyle/>
        <a:p>
          <a:r>
            <a:rPr lang="zh-CN" altLang="en-US" sz="1600" b="1" dirty="0" smtClean="0">
              <a:solidFill>
                <a:srgbClr val="000000"/>
              </a:solidFill>
              <a:effectLst/>
              <a:latin typeface="微软雅黑" pitchFamily="34" charset="-122"/>
              <a:ea typeface="微软雅黑" pitchFamily="34" charset="-122"/>
              <a:cs typeface="+mn-cs"/>
            </a:rPr>
            <a:t>高级培训顾问</a:t>
          </a:r>
          <a:endParaRPr lang="zh-CN" altLang="en-US" sz="1600" b="1" dirty="0">
            <a:solidFill>
              <a:srgbClr val="000000"/>
            </a:solidFill>
            <a:effectLst/>
            <a:latin typeface="微软雅黑" pitchFamily="34" charset="-122"/>
            <a:ea typeface="微软雅黑" pitchFamily="34" charset="-122"/>
            <a:cs typeface="+mn-cs"/>
          </a:endParaRPr>
        </a:p>
      </dgm:t>
    </dgm:pt>
    <dgm:pt modelId="{E3B52999-8FBE-4954-B981-1B2C291437AA}" type="parTrans" cxnId="{3458CC39-1D92-4CF5-BC74-8DBFF9C69E43}">
      <dgm:prSet/>
      <dgm:spPr/>
      <dgm:t>
        <a:bodyPr/>
        <a:lstStyle/>
        <a:p>
          <a:endParaRPr lang="zh-CN" altLang="en-US"/>
        </a:p>
      </dgm:t>
    </dgm:pt>
    <dgm:pt modelId="{58684A29-F451-4D66-905C-875D289D1649}" type="sibTrans" cxnId="{3458CC39-1D92-4CF5-BC74-8DBFF9C69E43}">
      <dgm:prSet/>
      <dgm:spPr/>
      <dgm:t>
        <a:bodyPr/>
        <a:lstStyle/>
        <a:p>
          <a:endParaRPr lang="zh-CN" altLang="en-US"/>
        </a:p>
      </dgm:t>
    </dgm:pt>
    <dgm:pt modelId="{63C12D6D-B202-4119-A8D4-3BE74DDD0403}" type="pres">
      <dgm:prSet presAssocID="{FFD9162C-70E8-4619-8A2E-A9AD4B15844C}" presName="Name0" presStyleCnt="0">
        <dgm:presLayoutVars>
          <dgm:dir/>
          <dgm:resizeHandles val="exact"/>
        </dgm:presLayoutVars>
      </dgm:prSet>
      <dgm:spPr/>
    </dgm:pt>
    <dgm:pt modelId="{CE7BFD10-A619-4172-951D-F8CCFEDC7C18}" type="pres">
      <dgm:prSet presAssocID="{FFD9162C-70E8-4619-8A2E-A9AD4B15844C}" presName="arrow" presStyleLbl="bgShp" presStyleIdx="0" presStyleCnt="1"/>
      <dgm:spPr>
        <a:xfrm>
          <a:off x="0" y="1219199"/>
          <a:ext cx="7776864" cy="1625600"/>
        </a:xfrm>
        <a:prstGeom prst="notchedRightArrow">
          <a:avLst/>
        </a:prstGeom>
        <a:solidFill>
          <a:srgbClr val="0070C0">
            <a:alpha val="51000"/>
          </a:srgbClr>
        </a:solidFill>
        <a:ln>
          <a:noFill/>
        </a:ln>
        <a:effectLst/>
      </dgm:spPr>
    </dgm:pt>
    <dgm:pt modelId="{4B146598-8248-40F8-89A6-74C5414C49F9}" type="pres">
      <dgm:prSet presAssocID="{FFD9162C-70E8-4619-8A2E-A9AD4B15844C}" presName="points" presStyleCnt="0"/>
      <dgm:spPr/>
    </dgm:pt>
    <dgm:pt modelId="{29DB2844-F601-4974-88B1-25A16A357FC1}" type="pres">
      <dgm:prSet presAssocID="{A8909E48-005A-489D-B7C6-E51F7CE2ACFC}" presName="compositeA" presStyleCnt="0"/>
      <dgm:spPr/>
    </dgm:pt>
    <dgm:pt modelId="{6C706E2C-3D03-4570-A022-D94FDB7CCCD5}" type="pres">
      <dgm:prSet presAssocID="{A8909E48-005A-489D-B7C6-E51F7CE2ACFC}" presName="textA" presStyleLbl="revTx" presStyleIdx="0" presStyleCnt="4">
        <dgm:presLayoutVars>
          <dgm:bulletEnabled val="1"/>
        </dgm:presLayoutVars>
      </dgm:prSet>
      <dgm:spPr/>
      <dgm:t>
        <a:bodyPr/>
        <a:lstStyle/>
        <a:p>
          <a:endParaRPr lang="zh-CN" altLang="en-US"/>
        </a:p>
      </dgm:t>
    </dgm:pt>
    <dgm:pt modelId="{A9E5C410-EAFC-4AF1-B36F-C706B1174426}" type="pres">
      <dgm:prSet presAssocID="{A8909E48-005A-489D-B7C6-E51F7CE2ACFC}" presName="circleA" presStyleLbl="node1" presStyleIdx="0" presStyleCnt="4"/>
      <dgm:spPr>
        <a:xfrm>
          <a:off x="506365"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gm:spPr>
    </dgm:pt>
    <dgm:pt modelId="{BD3E303E-A710-40EF-B7CA-ECBDC0781D6B}" type="pres">
      <dgm:prSet presAssocID="{A8909E48-005A-489D-B7C6-E51F7CE2ACFC}" presName="spaceA" presStyleCnt="0"/>
      <dgm:spPr/>
    </dgm:pt>
    <dgm:pt modelId="{915C5076-E797-4185-8ACB-85F286A637B4}" type="pres">
      <dgm:prSet presAssocID="{B3B61759-619F-40D1-9895-8F5EED621494}" presName="space" presStyleCnt="0"/>
      <dgm:spPr/>
    </dgm:pt>
    <dgm:pt modelId="{BB105AD8-EAB6-4942-92F3-E42B702BCCE0}" type="pres">
      <dgm:prSet presAssocID="{D6963620-3137-456E-8204-11D6DFCF5F39}" presName="compositeB" presStyleCnt="0"/>
      <dgm:spPr/>
    </dgm:pt>
    <dgm:pt modelId="{0D2F1D1F-61F6-438E-A0A4-9AFC5CC0B2D0}" type="pres">
      <dgm:prSet presAssocID="{D6963620-3137-456E-8204-11D6DFCF5F39}" presName="textB" presStyleLbl="revTx" presStyleIdx="1" presStyleCnt="4">
        <dgm:presLayoutVars>
          <dgm:bulletEnabled val="1"/>
        </dgm:presLayoutVars>
      </dgm:prSet>
      <dgm:spPr/>
      <dgm:t>
        <a:bodyPr/>
        <a:lstStyle/>
        <a:p>
          <a:endParaRPr lang="zh-CN" altLang="en-US"/>
        </a:p>
      </dgm:t>
    </dgm:pt>
    <dgm:pt modelId="{36C1CF80-5B6F-4DF3-8DB5-567443CBA750}" type="pres">
      <dgm:prSet presAssocID="{D6963620-3137-456E-8204-11D6DFCF5F39}" presName="circleB" presStyleLbl="node1" presStyleIdx="1" presStyleCnt="4"/>
      <dgm:spPr>
        <a:xfrm>
          <a:off x="1988393"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gm:spPr>
    </dgm:pt>
    <dgm:pt modelId="{49F0DD62-97EB-4D9B-BF2B-363312456BBE}" type="pres">
      <dgm:prSet presAssocID="{D6963620-3137-456E-8204-11D6DFCF5F39}" presName="spaceB" presStyleCnt="0"/>
      <dgm:spPr/>
    </dgm:pt>
    <dgm:pt modelId="{A617D830-DE6C-486C-8FDE-BE2E910F88FD}" type="pres">
      <dgm:prSet presAssocID="{E4E941A7-8BAE-4CE9-9146-ECEB6E5BFB74}" presName="space" presStyleCnt="0"/>
      <dgm:spPr/>
    </dgm:pt>
    <dgm:pt modelId="{617E266A-FBF0-4885-ADAE-31121675A49F}" type="pres">
      <dgm:prSet presAssocID="{AFDA263F-E5C1-4E0E-8E37-8A96E843A4D4}" presName="compositeA" presStyleCnt="0"/>
      <dgm:spPr/>
    </dgm:pt>
    <dgm:pt modelId="{A3C2A760-058B-4B27-8E15-CCC84A136BD5}" type="pres">
      <dgm:prSet presAssocID="{AFDA263F-E5C1-4E0E-8E37-8A96E843A4D4}" presName="textA" presStyleLbl="revTx" presStyleIdx="2" presStyleCnt="4" custScaleX="128792">
        <dgm:presLayoutVars>
          <dgm:bulletEnabled val="1"/>
        </dgm:presLayoutVars>
      </dgm:prSet>
      <dgm:spPr/>
      <dgm:t>
        <a:bodyPr/>
        <a:lstStyle/>
        <a:p>
          <a:endParaRPr lang="zh-CN" altLang="en-US"/>
        </a:p>
      </dgm:t>
    </dgm:pt>
    <dgm:pt modelId="{0E620219-C733-47CE-8402-7F4175AED2AF}" type="pres">
      <dgm:prSet presAssocID="{AFDA263F-E5C1-4E0E-8E37-8A96E843A4D4}" presName="circleA" presStyleLbl="node1" presStyleIdx="2" presStyleCnt="4"/>
      <dgm:spPr>
        <a:xfrm>
          <a:off x="3673614"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gm:spPr>
    </dgm:pt>
    <dgm:pt modelId="{96123FA3-A394-4D19-82F0-CC788DE2785B}" type="pres">
      <dgm:prSet presAssocID="{AFDA263F-E5C1-4E0E-8E37-8A96E843A4D4}" presName="spaceA" presStyleCnt="0"/>
      <dgm:spPr/>
    </dgm:pt>
    <dgm:pt modelId="{5534F564-95C4-4777-B5C1-C4AECD928461}" type="pres">
      <dgm:prSet presAssocID="{47A8AFB9-1226-4671-9878-655ED5BDDC81}" presName="space" presStyleCnt="0"/>
      <dgm:spPr/>
    </dgm:pt>
    <dgm:pt modelId="{4C21EDBB-2338-49C4-96C6-C09F3C389F2A}" type="pres">
      <dgm:prSet presAssocID="{0EFBAF75-817F-43FF-8F28-FCA7A018C910}" presName="compositeB" presStyleCnt="0"/>
      <dgm:spPr/>
    </dgm:pt>
    <dgm:pt modelId="{C274AB02-8ED4-4963-B1BE-4BDCD04A7BC0}" type="pres">
      <dgm:prSet presAssocID="{0EFBAF75-817F-43FF-8F28-FCA7A018C910}" presName="textB" presStyleLbl="revTx" presStyleIdx="3" presStyleCnt="4" custScaleX="151548">
        <dgm:presLayoutVars>
          <dgm:bulletEnabled val="1"/>
        </dgm:presLayoutVars>
      </dgm:prSet>
      <dgm:spPr/>
      <dgm:t>
        <a:bodyPr/>
        <a:lstStyle/>
        <a:p>
          <a:endParaRPr lang="zh-CN" altLang="en-US"/>
        </a:p>
      </dgm:t>
    </dgm:pt>
    <dgm:pt modelId="{F1D6B97A-8549-4B88-B231-20870F011752}" type="pres">
      <dgm:prSet presAssocID="{0EFBAF75-817F-43FF-8F28-FCA7A018C910}" presName="circleB" presStyleLbl="node1" presStyleIdx="3" presStyleCnt="4"/>
      <dgm:spPr>
        <a:xfrm>
          <a:off x="5722623"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gm:spPr>
    </dgm:pt>
    <dgm:pt modelId="{CCC54DB9-F958-4D54-B328-522B6EB004FA}" type="pres">
      <dgm:prSet presAssocID="{0EFBAF75-817F-43FF-8F28-FCA7A018C910}" presName="spaceB" presStyleCnt="0"/>
      <dgm:spPr/>
    </dgm:pt>
  </dgm:ptLst>
  <dgm:cxnLst>
    <dgm:cxn modelId="{5BCD4823-4486-41A8-ADB6-33040EBE4DF8}" srcId="{FFD9162C-70E8-4619-8A2E-A9AD4B15844C}" destId="{D6963620-3137-456E-8204-11D6DFCF5F39}" srcOrd="1" destOrd="0" parTransId="{443F34F5-FB8D-4D33-8AD2-9239F8597CB5}" sibTransId="{E4E941A7-8BAE-4CE9-9146-ECEB6E5BFB74}"/>
    <dgm:cxn modelId="{50270BFD-4682-4B1C-A288-44EE8249B30B}" type="presOf" srcId="{A8909E48-005A-489D-B7C6-E51F7CE2ACFC}" destId="{6C706E2C-3D03-4570-A022-D94FDB7CCCD5}" srcOrd="0" destOrd="0" presId="urn:microsoft.com/office/officeart/2005/8/layout/hProcess11"/>
    <dgm:cxn modelId="{FD252E25-8DAA-4CD1-AD0E-80132A9AB3A0}" srcId="{FFD9162C-70E8-4619-8A2E-A9AD4B15844C}" destId="{A8909E48-005A-489D-B7C6-E51F7CE2ACFC}" srcOrd="0" destOrd="0" parTransId="{3F001D80-8262-4A08-A9F0-E7B5EC913B56}" sibTransId="{B3B61759-619F-40D1-9895-8F5EED621494}"/>
    <dgm:cxn modelId="{6957E8DF-3399-42B0-A4A5-C4E3C547F96D}" type="presOf" srcId="{0EFBAF75-817F-43FF-8F28-FCA7A018C910}" destId="{C274AB02-8ED4-4963-B1BE-4BDCD04A7BC0}" srcOrd="0" destOrd="0" presId="urn:microsoft.com/office/officeart/2005/8/layout/hProcess11"/>
    <dgm:cxn modelId="{5CA396B6-50DE-4CD5-9537-E8822068FB91}" type="presOf" srcId="{AFDA263F-E5C1-4E0E-8E37-8A96E843A4D4}" destId="{A3C2A760-058B-4B27-8E15-CCC84A136BD5}" srcOrd="0" destOrd="0" presId="urn:microsoft.com/office/officeart/2005/8/layout/hProcess11"/>
    <dgm:cxn modelId="{5E3082B0-970A-4461-90C9-9D400C6A9D89}" srcId="{FFD9162C-70E8-4619-8A2E-A9AD4B15844C}" destId="{AFDA263F-E5C1-4E0E-8E37-8A96E843A4D4}" srcOrd="2" destOrd="0" parTransId="{FFB599D4-C7FB-410F-96F7-C9DC184DD8CA}" sibTransId="{47A8AFB9-1226-4671-9878-655ED5BDDC81}"/>
    <dgm:cxn modelId="{3458CC39-1D92-4CF5-BC74-8DBFF9C69E43}" srcId="{FFD9162C-70E8-4619-8A2E-A9AD4B15844C}" destId="{0EFBAF75-817F-43FF-8F28-FCA7A018C910}" srcOrd="3" destOrd="0" parTransId="{E3B52999-8FBE-4954-B981-1B2C291437AA}" sibTransId="{58684A29-F451-4D66-905C-875D289D1649}"/>
    <dgm:cxn modelId="{3A60D5CF-C468-4B4A-BE31-DEB14963C47F}" type="presOf" srcId="{D6963620-3137-456E-8204-11D6DFCF5F39}" destId="{0D2F1D1F-61F6-438E-A0A4-9AFC5CC0B2D0}" srcOrd="0" destOrd="0" presId="urn:microsoft.com/office/officeart/2005/8/layout/hProcess11"/>
    <dgm:cxn modelId="{5B683348-E731-4ABE-BC60-7A1E62C22B53}" type="presOf" srcId="{FFD9162C-70E8-4619-8A2E-A9AD4B15844C}" destId="{63C12D6D-B202-4119-A8D4-3BE74DDD0403}" srcOrd="0" destOrd="0" presId="urn:microsoft.com/office/officeart/2005/8/layout/hProcess11"/>
    <dgm:cxn modelId="{6904A4A8-FBDB-4F6D-991F-C400C8D51A1E}" type="presParOf" srcId="{63C12D6D-B202-4119-A8D4-3BE74DDD0403}" destId="{CE7BFD10-A619-4172-951D-F8CCFEDC7C18}" srcOrd="0" destOrd="0" presId="urn:microsoft.com/office/officeart/2005/8/layout/hProcess11"/>
    <dgm:cxn modelId="{8DA11349-CEE3-4E7B-9527-0FA1A405F5C2}" type="presParOf" srcId="{63C12D6D-B202-4119-A8D4-3BE74DDD0403}" destId="{4B146598-8248-40F8-89A6-74C5414C49F9}" srcOrd="1" destOrd="0" presId="urn:microsoft.com/office/officeart/2005/8/layout/hProcess11"/>
    <dgm:cxn modelId="{6BDED8EF-7E59-4D8B-95BC-EBDFD3D14B9E}" type="presParOf" srcId="{4B146598-8248-40F8-89A6-74C5414C49F9}" destId="{29DB2844-F601-4974-88B1-25A16A357FC1}" srcOrd="0" destOrd="0" presId="urn:microsoft.com/office/officeart/2005/8/layout/hProcess11"/>
    <dgm:cxn modelId="{376B13CE-BB93-467F-A2A2-C204D5FB9185}" type="presParOf" srcId="{29DB2844-F601-4974-88B1-25A16A357FC1}" destId="{6C706E2C-3D03-4570-A022-D94FDB7CCCD5}" srcOrd="0" destOrd="0" presId="urn:microsoft.com/office/officeart/2005/8/layout/hProcess11"/>
    <dgm:cxn modelId="{0A51143B-778A-4805-A377-2A893AA1A6E7}" type="presParOf" srcId="{29DB2844-F601-4974-88B1-25A16A357FC1}" destId="{A9E5C410-EAFC-4AF1-B36F-C706B1174426}" srcOrd="1" destOrd="0" presId="urn:microsoft.com/office/officeart/2005/8/layout/hProcess11"/>
    <dgm:cxn modelId="{0EF6C68D-0C63-477F-BE51-A4B4EEF803C2}" type="presParOf" srcId="{29DB2844-F601-4974-88B1-25A16A357FC1}" destId="{BD3E303E-A710-40EF-B7CA-ECBDC0781D6B}" srcOrd="2" destOrd="0" presId="urn:microsoft.com/office/officeart/2005/8/layout/hProcess11"/>
    <dgm:cxn modelId="{622BD1A3-17FC-4B9A-90D1-2C2D1AC2C691}" type="presParOf" srcId="{4B146598-8248-40F8-89A6-74C5414C49F9}" destId="{915C5076-E797-4185-8ACB-85F286A637B4}" srcOrd="1" destOrd="0" presId="urn:microsoft.com/office/officeart/2005/8/layout/hProcess11"/>
    <dgm:cxn modelId="{AD737485-4641-4DCF-A998-B169A65FDA97}" type="presParOf" srcId="{4B146598-8248-40F8-89A6-74C5414C49F9}" destId="{BB105AD8-EAB6-4942-92F3-E42B702BCCE0}" srcOrd="2" destOrd="0" presId="urn:microsoft.com/office/officeart/2005/8/layout/hProcess11"/>
    <dgm:cxn modelId="{A3B4937D-559A-4794-B0D0-1466E1296F2D}" type="presParOf" srcId="{BB105AD8-EAB6-4942-92F3-E42B702BCCE0}" destId="{0D2F1D1F-61F6-438E-A0A4-9AFC5CC0B2D0}" srcOrd="0" destOrd="0" presId="urn:microsoft.com/office/officeart/2005/8/layout/hProcess11"/>
    <dgm:cxn modelId="{83CB81C7-F816-413D-BA06-BB43F532F5E3}" type="presParOf" srcId="{BB105AD8-EAB6-4942-92F3-E42B702BCCE0}" destId="{36C1CF80-5B6F-4DF3-8DB5-567443CBA750}" srcOrd="1" destOrd="0" presId="urn:microsoft.com/office/officeart/2005/8/layout/hProcess11"/>
    <dgm:cxn modelId="{6159B650-0D30-424E-9370-4F18831E2097}" type="presParOf" srcId="{BB105AD8-EAB6-4942-92F3-E42B702BCCE0}" destId="{49F0DD62-97EB-4D9B-BF2B-363312456BBE}" srcOrd="2" destOrd="0" presId="urn:microsoft.com/office/officeart/2005/8/layout/hProcess11"/>
    <dgm:cxn modelId="{42F8F388-33AA-4101-917F-CAC35046D749}" type="presParOf" srcId="{4B146598-8248-40F8-89A6-74C5414C49F9}" destId="{A617D830-DE6C-486C-8FDE-BE2E910F88FD}" srcOrd="3" destOrd="0" presId="urn:microsoft.com/office/officeart/2005/8/layout/hProcess11"/>
    <dgm:cxn modelId="{C02ADEC3-8D5D-415E-A9B1-1AD9F1365C19}" type="presParOf" srcId="{4B146598-8248-40F8-89A6-74C5414C49F9}" destId="{617E266A-FBF0-4885-ADAE-31121675A49F}" srcOrd="4" destOrd="0" presId="urn:microsoft.com/office/officeart/2005/8/layout/hProcess11"/>
    <dgm:cxn modelId="{C2CC0D05-0B47-45C4-A5F0-767BA9B4917A}" type="presParOf" srcId="{617E266A-FBF0-4885-ADAE-31121675A49F}" destId="{A3C2A760-058B-4B27-8E15-CCC84A136BD5}" srcOrd="0" destOrd="0" presId="urn:microsoft.com/office/officeart/2005/8/layout/hProcess11"/>
    <dgm:cxn modelId="{0851D5E1-F959-4259-9CCE-39FCBE243F41}" type="presParOf" srcId="{617E266A-FBF0-4885-ADAE-31121675A49F}" destId="{0E620219-C733-47CE-8402-7F4175AED2AF}" srcOrd="1" destOrd="0" presId="urn:microsoft.com/office/officeart/2005/8/layout/hProcess11"/>
    <dgm:cxn modelId="{3DB009BC-B046-4374-A7EC-03C1081438AC}" type="presParOf" srcId="{617E266A-FBF0-4885-ADAE-31121675A49F}" destId="{96123FA3-A394-4D19-82F0-CC788DE2785B}" srcOrd="2" destOrd="0" presId="urn:microsoft.com/office/officeart/2005/8/layout/hProcess11"/>
    <dgm:cxn modelId="{CC223F94-21EC-4321-9EF2-9835F1E3835D}" type="presParOf" srcId="{4B146598-8248-40F8-89A6-74C5414C49F9}" destId="{5534F564-95C4-4777-B5C1-C4AECD928461}" srcOrd="5" destOrd="0" presId="urn:microsoft.com/office/officeart/2005/8/layout/hProcess11"/>
    <dgm:cxn modelId="{92A1EC7A-5AFC-451C-B2AE-4542FF0824C3}" type="presParOf" srcId="{4B146598-8248-40F8-89A6-74C5414C49F9}" destId="{4C21EDBB-2338-49C4-96C6-C09F3C389F2A}" srcOrd="6" destOrd="0" presId="urn:microsoft.com/office/officeart/2005/8/layout/hProcess11"/>
    <dgm:cxn modelId="{1F145FB3-CEEA-4E70-BEC4-1D81F64157A5}" type="presParOf" srcId="{4C21EDBB-2338-49C4-96C6-C09F3C389F2A}" destId="{C274AB02-8ED4-4963-B1BE-4BDCD04A7BC0}" srcOrd="0" destOrd="0" presId="urn:microsoft.com/office/officeart/2005/8/layout/hProcess11"/>
    <dgm:cxn modelId="{F6DB91DC-99BE-4B68-96A7-EEDF211CF5E9}" type="presParOf" srcId="{4C21EDBB-2338-49C4-96C6-C09F3C389F2A}" destId="{F1D6B97A-8549-4B88-B231-20870F011752}" srcOrd="1" destOrd="0" presId="urn:microsoft.com/office/officeart/2005/8/layout/hProcess11"/>
    <dgm:cxn modelId="{06D49552-A312-4B25-B861-02F8A73239E4}" type="presParOf" srcId="{4C21EDBB-2338-49C4-96C6-C09F3C389F2A}" destId="{CCC54DB9-F958-4D54-B328-522B6EB004FA}"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CAD53B-6436-49F0-B2EA-BB131E422530}" type="doc">
      <dgm:prSet loTypeId="urn:microsoft.com/office/officeart/2005/8/layout/radial5" loCatId="relationship" qsTypeId="urn:microsoft.com/office/officeart/2005/8/quickstyle/simple2" qsCatId="simple" csTypeId="urn:microsoft.com/office/officeart/2005/8/colors/colorful4" csCatId="colorful" phldr="1"/>
      <dgm:spPr/>
      <dgm:t>
        <a:bodyPr/>
        <a:lstStyle/>
        <a:p>
          <a:endParaRPr lang="zh-CN" altLang="en-US"/>
        </a:p>
      </dgm:t>
    </dgm:pt>
    <dgm:pt modelId="{186E3D6C-601F-4AA1-9CBA-EB52ECFE8488}">
      <dgm:prSet phldrT="[文本]" custT="1"/>
      <dgm:spPr>
        <a:xfrm>
          <a:off x="2952956" y="1983167"/>
          <a:ext cx="1523638" cy="1523638"/>
        </a:xfrm>
        <a:noFill/>
        <a:ln w="34925" cap="flat" cmpd="sng" algn="ctr">
          <a:solidFill>
            <a:srgbClr val="0066CC"/>
          </a:solidFill>
          <a:prstDash val="solid"/>
        </a:ln>
        <a:effectLst>
          <a:outerShdw blurRad="40000" dist="20000" dir="5400000" rotWithShape="0">
            <a:srgbClr val="000000">
              <a:alpha val="38000"/>
            </a:srgbClr>
          </a:outerShdw>
        </a:effectLst>
      </dgm:spPr>
      <dgm:t>
        <a:bodyPr/>
        <a:lstStyle/>
        <a:p>
          <a:pPr>
            <a:lnSpc>
              <a:spcPts val="2000"/>
            </a:lnSpc>
          </a:pPr>
          <a:r>
            <a:rPr lang="en-US" altLang="zh-CN" sz="1800" b="1" dirty="0" smtClean="0">
              <a:solidFill>
                <a:srgbClr val="0066CC"/>
              </a:solidFill>
              <a:effectLst/>
              <a:latin typeface="微软雅黑" pitchFamily="34" charset="-122"/>
              <a:ea typeface="微软雅黑" pitchFamily="34" charset="-122"/>
              <a:cs typeface="+mn-cs"/>
            </a:rPr>
            <a:t>HR</a:t>
          </a:r>
        </a:p>
        <a:p>
          <a:pPr>
            <a:lnSpc>
              <a:spcPts val="2000"/>
            </a:lnSpc>
          </a:pPr>
          <a:r>
            <a:rPr lang="zh-CN" altLang="en-US" sz="1800" b="1" dirty="0" smtClean="0">
              <a:solidFill>
                <a:srgbClr val="0066CC"/>
              </a:solidFill>
              <a:effectLst/>
              <a:latin typeface="微软雅黑" pitchFamily="34" charset="-122"/>
              <a:ea typeface="微软雅黑" pitchFamily="34" charset="-122"/>
              <a:cs typeface="+mn-cs"/>
            </a:rPr>
            <a:t>七大通病</a:t>
          </a:r>
          <a:endParaRPr lang="zh-CN" altLang="en-US" sz="1800" b="1" dirty="0">
            <a:solidFill>
              <a:srgbClr val="0066CC"/>
            </a:solidFill>
            <a:effectLst/>
            <a:latin typeface="微软雅黑" pitchFamily="34" charset="-122"/>
            <a:ea typeface="微软雅黑" pitchFamily="34" charset="-122"/>
            <a:cs typeface="+mn-cs"/>
          </a:endParaRPr>
        </a:p>
      </dgm:t>
    </dgm:pt>
    <dgm:pt modelId="{C0368C09-2DB3-4740-8DD0-DA2669E694A0}" type="parTrans" cxnId="{8C6E93B9-6833-45AD-AFD9-EC7E41945F8A}">
      <dgm:prSet/>
      <dgm:spPr/>
      <dgm:t>
        <a:bodyPr/>
        <a:lstStyle/>
        <a:p>
          <a:endParaRPr lang="zh-CN" altLang="en-US">
            <a:latin typeface="微软雅黑" pitchFamily="34" charset="-122"/>
            <a:ea typeface="微软雅黑" pitchFamily="34" charset="-122"/>
          </a:endParaRPr>
        </a:p>
      </dgm:t>
    </dgm:pt>
    <dgm:pt modelId="{10AB6890-CBCD-470D-848F-CDC73F86DE2C}" type="sibTrans" cxnId="{8C6E93B9-6833-45AD-AFD9-EC7E41945F8A}">
      <dgm:prSet/>
      <dgm:spPr/>
      <dgm:t>
        <a:bodyPr/>
        <a:lstStyle/>
        <a:p>
          <a:endParaRPr lang="zh-CN" altLang="en-US">
            <a:latin typeface="微软雅黑" pitchFamily="34" charset="-122"/>
            <a:ea typeface="微软雅黑" pitchFamily="34" charset="-122"/>
          </a:endParaRPr>
        </a:p>
      </dgm:t>
    </dgm:pt>
    <dgm:pt modelId="{59D3524C-E899-49C5-9D43-D6656CB7F7E7}">
      <dgm:prSet phldrT="[文本]" custT="1"/>
      <dgm:spPr>
        <a:xfrm>
          <a:off x="3029138" y="3815"/>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一</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BD1708AD-7A97-4257-9CB6-B0242F93C390}" type="parTrans" cxnId="{6564A98E-1CBA-42F3-83FE-6E1FC6530213}">
      <dgm:prSet/>
      <dgm:spPr>
        <a:xfrm rot="16200000">
          <a:off x="3553635" y="1429231"/>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7999FED0-F325-4227-A3A1-5EF98585FA3F}" type="sibTrans" cxnId="{6564A98E-1CBA-42F3-83FE-6E1FC6530213}">
      <dgm:prSet/>
      <dgm:spPr/>
      <dgm:t>
        <a:bodyPr/>
        <a:lstStyle/>
        <a:p>
          <a:endParaRPr lang="zh-CN" altLang="en-US">
            <a:latin typeface="微软雅黑" pitchFamily="34" charset="-122"/>
            <a:ea typeface="微软雅黑" pitchFamily="34" charset="-122"/>
          </a:endParaRPr>
        </a:p>
      </dgm:t>
    </dgm:pt>
    <dgm:pt modelId="{3D24C5FA-6508-45BA-AAA3-5862E4852272}">
      <dgm:prSet phldrT="[文本]" custT="1"/>
      <dgm:spPr>
        <a:xfrm>
          <a:off x="4636219" y="777745"/>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二</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52DE2218-718B-4C6E-8AC3-6C1F50D0AD2D}" type="parTrans" cxnId="{201AD72E-4A9A-40AB-91F6-DC516D2CB6D7}">
      <dgm:prSet/>
      <dgm:spPr>
        <a:xfrm rot="19285714">
          <a:off x="4379825" y="1827103"/>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3D266424-0F5F-484D-BA7D-6D6E1A114760}" type="sibTrans" cxnId="{201AD72E-4A9A-40AB-91F6-DC516D2CB6D7}">
      <dgm:prSet/>
      <dgm:spPr/>
      <dgm:t>
        <a:bodyPr/>
        <a:lstStyle/>
        <a:p>
          <a:endParaRPr lang="zh-CN" altLang="en-US">
            <a:latin typeface="微软雅黑" pitchFamily="34" charset="-122"/>
            <a:ea typeface="微软雅黑" pitchFamily="34" charset="-122"/>
          </a:endParaRPr>
        </a:p>
      </dgm:t>
    </dgm:pt>
    <dgm:pt modelId="{42B535FE-42E8-4894-99BA-1382C7A122A2}">
      <dgm:prSet phldrT="[文本]" custT="1"/>
      <dgm:spPr>
        <a:xfrm>
          <a:off x="5033135" y="2516748"/>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三</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856456DD-0039-4A91-98FE-416C2C328164}" type="parTrans" cxnId="{E0BA839E-2EE7-4743-B86B-684D3585768C}">
      <dgm:prSet/>
      <dgm:spPr>
        <a:xfrm rot="771429">
          <a:off x="4583877" y="2721114"/>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5362245E-E2D1-45B0-922C-A063435B89B2}" type="sibTrans" cxnId="{E0BA839E-2EE7-4743-B86B-684D3585768C}">
      <dgm:prSet/>
      <dgm:spPr/>
      <dgm:t>
        <a:bodyPr/>
        <a:lstStyle/>
        <a:p>
          <a:endParaRPr lang="zh-CN" altLang="en-US">
            <a:latin typeface="微软雅黑" pitchFamily="34" charset="-122"/>
            <a:ea typeface="微软雅黑" pitchFamily="34" charset="-122"/>
          </a:endParaRPr>
        </a:p>
      </dgm:t>
    </dgm:pt>
    <dgm:pt modelId="{2BD7E754-D6CC-46A4-A4EA-32D09525DF17}">
      <dgm:prSet phldrT="[文本]" custT="1"/>
      <dgm:spPr>
        <a:xfrm>
          <a:off x="3921001" y="3911321"/>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四</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542B8B8C-EF2D-402E-B576-59485F5F6DB6}" type="parTrans" cxnId="{0970A3C4-0CBC-4BB3-916D-C7399B4DE9BD}">
      <dgm:prSet/>
      <dgm:spPr>
        <a:xfrm rot="3857143">
          <a:off x="4012136" y="3438055"/>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18AA8E03-C91B-401C-9766-DFD0907A5AB6}" type="sibTrans" cxnId="{0970A3C4-0CBC-4BB3-916D-C7399B4DE9BD}">
      <dgm:prSet/>
      <dgm:spPr/>
      <dgm:t>
        <a:bodyPr/>
        <a:lstStyle/>
        <a:p>
          <a:endParaRPr lang="zh-CN" altLang="en-US">
            <a:latin typeface="微软雅黑" pitchFamily="34" charset="-122"/>
            <a:ea typeface="微软雅黑" pitchFamily="34" charset="-122"/>
          </a:endParaRPr>
        </a:p>
      </dgm:t>
    </dgm:pt>
    <dgm:pt modelId="{F3A1472D-4FB8-449D-89D1-D5E6763CFE46}">
      <dgm:prSet phldrT="[文本]" custT="1"/>
      <dgm:spPr>
        <a:xfrm>
          <a:off x="2137275" y="3911321"/>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五</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B394AE0E-7D49-4A29-BF7B-D449E8FDACB2}" type="parTrans" cxnId="{3B1C69C6-C20E-4394-9696-5D4BF3D025FA}">
      <dgm:prSet/>
      <dgm:spPr>
        <a:xfrm rot="6942857">
          <a:off x="3095134" y="3438055"/>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26BED5A6-9BEF-4C7D-870E-9A54DF7EFB3E}" type="sibTrans" cxnId="{3B1C69C6-C20E-4394-9696-5D4BF3D025FA}">
      <dgm:prSet/>
      <dgm:spPr/>
      <dgm:t>
        <a:bodyPr/>
        <a:lstStyle/>
        <a:p>
          <a:endParaRPr lang="zh-CN" altLang="en-US">
            <a:latin typeface="微软雅黑" pitchFamily="34" charset="-122"/>
            <a:ea typeface="微软雅黑" pitchFamily="34" charset="-122"/>
          </a:endParaRPr>
        </a:p>
      </dgm:t>
    </dgm:pt>
    <dgm:pt modelId="{819E3E7B-CA59-48C1-B01B-A9F93AB2DE5B}">
      <dgm:prSet phldrT="[文本]" custT="1"/>
      <dgm:spPr>
        <a:xfrm>
          <a:off x="1025141" y="2516748"/>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六</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FD272EAB-8AF8-4F85-9C39-6896B6FD8D50}" type="parTrans" cxnId="{C4C6A17F-2E69-4405-B6E0-20564163C359}">
      <dgm:prSet/>
      <dgm:spPr>
        <a:xfrm rot="10028571">
          <a:off x="2523393" y="2721114"/>
          <a:ext cx="322280" cy="518037"/>
        </a:xfrm>
        <a:solidFill>
          <a:srgbClr val="0066CC"/>
        </a:solidFill>
        <a:ln>
          <a:noFill/>
        </a:ln>
        <a:effectLst>
          <a:outerShdw blurRad="40000" dist="20000" dir="5400000" rotWithShape="0">
            <a:srgbClr val="000000">
              <a:alpha val="38000"/>
            </a:srgbClr>
          </a:outerShdw>
        </a:effectLst>
      </dgm:spPr>
      <dgm:t>
        <a:bodyPr/>
        <a:lstStyle/>
        <a:p>
          <a:endParaRPr lang="zh-CN" altLang="en-US">
            <a:solidFill>
              <a:sysClr val="window" lastClr="FFFFFF"/>
            </a:solidFill>
            <a:latin typeface="微软雅黑" pitchFamily="34" charset="-122"/>
            <a:ea typeface="微软雅黑" pitchFamily="34" charset="-122"/>
            <a:cs typeface="+mn-cs"/>
          </a:endParaRPr>
        </a:p>
      </dgm:t>
    </dgm:pt>
    <dgm:pt modelId="{1E65FC58-7A36-4E4F-8B93-2EA52D7C2484}" type="sibTrans" cxnId="{C4C6A17F-2E69-4405-B6E0-20564163C359}">
      <dgm:prSet/>
      <dgm:spPr/>
      <dgm:t>
        <a:bodyPr/>
        <a:lstStyle/>
        <a:p>
          <a:endParaRPr lang="zh-CN" altLang="en-US">
            <a:latin typeface="微软雅黑" pitchFamily="34" charset="-122"/>
            <a:ea typeface="微软雅黑" pitchFamily="34" charset="-122"/>
          </a:endParaRPr>
        </a:p>
      </dgm:t>
    </dgm:pt>
    <dgm:pt modelId="{7C080D57-714B-4ADF-B69A-A30369C5F1B8}">
      <dgm:prSet phldrT="[文本]" custT="1"/>
      <dgm:spPr>
        <a:xfrm>
          <a:off x="1025141" y="2516748"/>
          <a:ext cx="1371274" cy="1371274"/>
        </a:xfrm>
        <a:solidFill>
          <a:srgbClr val="0066CC"/>
        </a:solidFill>
        <a:ln w="38100" cap="flat" cmpd="sng" algn="ctr">
          <a:noFill/>
          <a:prstDash val="solid"/>
        </a:ln>
        <a:effectLst>
          <a:outerShdw blurRad="40000" dist="20000" dir="5400000" rotWithShape="0">
            <a:srgbClr val="000000">
              <a:alpha val="38000"/>
            </a:srgbClr>
          </a:outerShdw>
        </a:effectLst>
      </dgm:spPr>
      <dgm:t>
        <a:bodyPr/>
        <a:lstStyle/>
        <a:p>
          <a:pPr>
            <a:lnSpc>
              <a:spcPts val="1500"/>
            </a:lnSpc>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七</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6D764676-49C3-43F4-8BB4-C0992B3239B7}" type="parTrans" cxnId="{C08C8CEE-C7A1-4DC7-98E8-C31AB601A213}">
      <dgm:prSet/>
      <dgm:spPr>
        <a:solidFill>
          <a:srgbClr val="0066CC"/>
        </a:solidFill>
      </dgm:spPr>
      <dgm:t>
        <a:bodyPr/>
        <a:lstStyle/>
        <a:p>
          <a:endParaRPr lang="zh-CN" altLang="en-US"/>
        </a:p>
      </dgm:t>
    </dgm:pt>
    <dgm:pt modelId="{75A9ECD3-9A9E-4572-A010-BA101CD8E4B9}" type="sibTrans" cxnId="{C08C8CEE-C7A1-4DC7-98E8-C31AB601A213}">
      <dgm:prSet/>
      <dgm:spPr/>
      <dgm:t>
        <a:bodyPr/>
        <a:lstStyle/>
        <a:p>
          <a:endParaRPr lang="zh-CN" altLang="en-US"/>
        </a:p>
      </dgm:t>
    </dgm:pt>
    <dgm:pt modelId="{185016CD-3AAF-4EA2-8EE3-84D001B6E9C0}" type="pres">
      <dgm:prSet presAssocID="{D0CAD53B-6436-49F0-B2EA-BB131E422530}" presName="Name0" presStyleCnt="0">
        <dgm:presLayoutVars>
          <dgm:chMax val="1"/>
          <dgm:dir/>
          <dgm:animLvl val="ctr"/>
          <dgm:resizeHandles val="exact"/>
        </dgm:presLayoutVars>
      </dgm:prSet>
      <dgm:spPr/>
      <dgm:t>
        <a:bodyPr/>
        <a:lstStyle/>
        <a:p>
          <a:endParaRPr lang="zh-CN" altLang="en-US"/>
        </a:p>
      </dgm:t>
    </dgm:pt>
    <dgm:pt modelId="{AC60B0D0-E26B-4EF5-90AB-6169E2A8EF10}" type="pres">
      <dgm:prSet presAssocID="{186E3D6C-601F-4AA1-9CBA-EB52ECFE8488}" presName="centerShape" presStyleLbl="node0" presStyleIdx="0" presStyleCnt="1" custScaleX="138322"/>
      <dgm:spPr>
        <a:prstGeom prst="ellipse">
          <a:avLst/>
        </a:prstGeom>
      </dgm:spPr>
      <dgm:t>
        <a:bodyPr/>
        <a:lstStyle/>
        <a:p>
          <a:endParaRPr lang="zh-CN" altLang="en-US"/>
        </a:p>
      </dgm:t>
    </dgm:pt>
    <dgm:pt modelId="{622878C7-CF97-4AC9-A06D-9970200DD9F9}" type="pres">
      <dgm:prSet presAssocID="{BD1708AD-7A97-4257-9CB6-B0242F93C390}" presName="parTrans" presStyleLbl="sibTrans2D1" presStyleIdx="0" presStyleCnt="7"/>
      <dgm:spPr>
        <a:prstGeom prst="rightArrow">
          <a:avLst>
            <a:gd name="adj1" fmla="val 60000"/>
            <a:gd name="adj2" fmla="val 50000"/>
          </a:avLst>
        </a:prstGeom>
      </dgm:spPr>
      <dgm:t>
        <a:bodyPr/>
        <a:lstStyle/>
        <a:p>
          <a:endParaRPr lang="zh-CN" altLang="en-US"/>
        </a:p>
      </dgm:t>
    </dgm:pt>
    <dgm:pt modelId="{60A1305A-4CDB-4463-B249-8A3C983FAC74}" type="pres">
      <dgm:prSet presAssocID="{BD1708AD-7A97-4257-9CB6-B0242F93C390}" presName="connectorText" presStyleLbl="sibTrans2D1" presStyleIdx="0" presStyleCnt="7"/>
      <dgm:spPr/>
      <dgm:t>
        <a:bodyPr/>
        <a:lstStyle/>
        <a:p>
          <a:endParaRPr lang="zh-CN" altLang="en-US"/>
        </a:p>
      </dgm:t>
    </dgm:pt>
    <dgm:pt modelId="{5F97D607-F571-4917-A97F-79ED7C0C19D2}" type="pres">
      <dgm:prSet presAssocID="{59D3524C-E899-49C5-9D43-D6656CB7F7E7}" presName="node" presStyleLbl="node1" presStyleIdx="0" presStyleCnt="7">
        <dgm:presLayoutVars>
          <dgm:bulletEnabled val="1"/>
        </dgm:presLayoutVars>
      </dgm:prSet>
      <dgm:spPr>
        <a:prstGeom prst="ellipse">
          <a:avLst/>
        </a:prstGeom>
      </dgm:spPr>
      <dgm:t>
        <a:bodyPr/>
        <a:lstStyle/>
        <a:p>
          <a:endParaRPr lang="zh-CN" altLang="en-US"/>
        </a:p>
      </dgm:t>
    </dgm:pt>
    <dgm:pt modelId="{2A789BF8-BECF-4D07-BA52-AA141F024B3B}" type="pres">
      <dgm:prSet presAssocID="{52DE2218-718B-4C6E-8AC3-6C1F50D0AD2D}" presName="parTrans" presStyleLbl="sibTrans2D1" presStyleIdx="1" presStyleCnt="7"/>
      <dgm:spPr>
        <a:prstGeom prst="rightArrow">
          <a:avLst>
            <a:gd name="adj1" fmla="val 60000"/>
            <a:gd name="adj2" fmla="val 50000"/>
          </a:avLst>
        </a:prstGeom>
      </dgm:spPr>
      <dgm:t>
        <a:bodyPr/>
        <a:lstStyle/>
        <a:p>
          <a:endParaRPr lang="zh-CN" altLang="en-US"/>
        </a:p>
      </dgm:t>
    </dgm:pt>
    <dgm:pt modelId="{7C05864D-D6A4-43B2-A0C4-5175AB693765}" type="pres">
      <dgm:prSet presAssocID="{52DE2218-718B-4C6E-8AC3-6C1F50D0AD2D}" presName="connectorText" presStyleLbl="sibTrans2D1" presStyleIdx="1" presStyleCnt="7"/>
      <dgm:spPr/>
      <dgm:t>
        <a:bodyPr/>
        <a:lstStyle/>
        <a:p>
          <a:endParaRPr lang="zh-CN" altLang="en-US"/>
        </a:p>
      </dgm:t>
    </dgm:pt>
    <dgm:pt modelId="{D88FB904-D5CB-4D8C-8B3A-E19495AE423B}" type="pres">
      <dgm:prSet presAssocID="{3D24C5FA-6508-45BA-AAA3-5862E4852272}" presName="node" presStyleLbl="node1" presStyleIdx="1" presStyleCnt="7">
        <dgm:presLayoutVars>
          <dgm:bulletEnabled val="1"/>
        </dgm:presLayoutVars>
      </dgm:prSet>
      <dgm:spPr>
        <a:prstGeom prst="ellipse">
          <a:avLst/>
        </a:prstGeom>
      </dgm:spPr>
      <dgm:t>
        <a:bodyPr/>
        <a:lstStyle/>
        <a:p>
          <a:endParaRPr lang="zh-CN" altLang="en-US"/>
        </a:p>
      </dgm:t>
    </dgm:pt>
    <dgm:pt modelId="{E492AD16-B5B3-477A-BE94-9FC4D2E850B5}" type="pres">
      <dgm:prSet presAssocID="{856456DD-0039-4A91-98FE-416C2C328164}" presName="parTrans" presStyleLbl="sibTrans2D1" presStyleIdx="2" presStyleCnt="7"/>
      <dgm:spPr>
        <a:prstGeom prst="rightArrow">
          <a:avLst>
            <a:gd name="adj1" fmla="val 60000"/>
            <a:gd name="adj2" fmla="val 50000"/>
          </a:avLst>
        </a:prstGeom>
      </dgm:spPr>
      <dgm:t>
        <a:bodyPr/>
        <a:lstStyle/>
        <a:p>
          <a:endParaRPr lang="zh-CN" altLang="en-US"/>
        </a:p>
      </dgm:t>
    </dgm:pt>
    <dgm:pt modelId="{03506BCF-182A-4DCD-9B7B-E697C7B0A387}" type="pres">
      <dgm:prSet presAssocID="{856456DD-0039-4A91-98FE-416C2C328164}" presName="connectorText" presStyleLbl="sibTrans2D1" presStyleIdx="2" presStyleCnt="7"/>
      <dgm:spPr/>
      <dgm:t>
        <a:bodyPr/>
        <a:lstStyle/>
        <a:p>
          <a:endParaRPr lang="zh-CN" altLang="en-US"/>
        </a:p>
      </dgm:t>
    </dgm:pt>
    <dgm:pt modelId="{010B5CEF-EBDF-4699-A5B8-98CCF0267E98}" type="pres">
      <dgm:prSet presAssocID="{42B535FE-42E8-4894-99BA-1382C7A122A2}" presName="node" presStyleLbl="node1" presStyleIdx="2" presStyleCnt="7">
        <dgm:presLayoutVars>
          <dgm:bulletEnabled val="1"/>
        </dgm:presLayoutVars>
      </dgm:prSet>
      <dgm:spPr>
        <a:prstGeom prst="ellipse">
          <a:avLst/>
        </a:prstGeom>
      </dgm:spPr>
      <dgm:t>
        <a:bodyPr/>
        <a:lstStyle/>
        <a:p>
          <a:endParaRPr lang="zh-CN" altLang="en-US"/>
        </a:p>
      </dgm:t>
    </dgm:pt>
    <dgm:pt modelId="{A7CD35BD-FE1D-4514-B2C4-D6207CDB5E93}" type="pres">
      <dgm:prSet presAssocID="{542B8B8C-EF2D-402E-B576-59485F5F6DB6}" presName="parTrans" presStyleLbl="sibTrans2D1" presStyleIdx="3" presStyleCnt="7"/>
      <dgm:spPr>
        <a:prstGeom prst="rightArrow">
          <a:avLst>
            <a:gd name="adj1" fmla="val 60000"/>
            <a:gd name="adj2" fmla="val 50000"/>
          </a:avLst>
        </a:prstGeom>
      </dgm:spPr>
      <dgm:t>
        <a:bodyPr/>
        <a:lstStyle/>
        <a:p>
          <a:endParaRPr lang="zh-CN" altLang="en-US"/>
        </a:p>
      </dgm:t>
    </dgm:pt>
    <dgm:pt modelId="{AF263BD9-3139-4616-AE35-99B16F90C8AC}" type="pres">
      <dgm:prSet presAssocID="{542B8B8C-EF2D-402E-B576-59485F5F6DB6}" presName="connectorText" presStyleLbl="sibTrans2D1" presStyleIdx="3" presStyleCnt="7"/>
      <dgm:spPr/>
      <dgm:t>
        <a:bodyPr/>
        <a:lstStyle/>
        <a:p>
          <a:endParaRPr lang="zh-CN" altLang="en-US"/>
        </a:p>
      </dgm:t>
    </dgm:pt>
    <dgm:pt modelId="{28697490-14A2-4860-8CC3-A0A571CBE904}" type="pres">
      <dgm:prSet presAssocID="{2BD7E754-D6CC-46A4-A4EA-32D09525DF17}" presName="node" presStyleLbl="node1" presStyleIdx="3" presStyleCnt="7">
        <dgm:presLayoutVars>
          <dgm:bulletEnabled val="1"/>
        </dgm:presLayoutVars>
      </dgm:prSet>
      <dgm:spPr>
        <a:prstGeom prst="ellipse">
          <a:avLst/>
        </a:prstGeom>
      </dgm:spPr>
      <dgm:t>
        <a:bodyPr/>
        <a:lstStyle/>
        <a:p>
          <a:endParaRPr lang="zh-CN" altLang="en-US"/>
        </a:p>
      </dgm:t>
    </dgm:pt>
    <dgm:pt modelId="{84A16D57-3E02-41A7-9A0D-5AFB53973C16}" type="pres">
      <dgm:prSet presAssocID="{B394AE0E-7D49-4A29-BF7B-D449E8FDACB2}" presName="parTrans" presStyleLbl="sibTrans2D1" presStyleIdx="4" presStyleCnt="7"/>
      <dgm:spPr>
        <a:prstGeom prst="rightArrow">
          <a:avLst>
            <a:gd name="adj1" fmla="val 60000"/>
            <a:gd name="adj2" fmla="val 50000"/>
          </a:avLst>
        </a:prstGeom>
      </dgm:spPr>
      <dgm:t>
        <a:bodyPr/>
        <a:lstStyle/>
        <a:p>
          <a:endParaRPr lang="zh-CN" altLang="en-US"/>
        </a:p>
      </dgm:t>
    </dgm:pt>
    <dgm:pt modelId="{44919A4F-7C6B-4B0F-A425-CDF04B2AE28B}" type="pres">
      <dgm:prSet presAssocID="{B394AE0E-7D49-4A29-BF7B-D449E8FDACB2}" presName="connectorText" presStyleLbl="sibTrans2D1" presStyleIdx="4" presStyleCnt="7"/>
      <dgm:spPr/>
      <dgm:t>
        <a:bodyPr/>
        <a:lstStyle/>
        <a:p>
          <a:endParaRPr lang="zh-CN" altLang="en-US"/>
        </a:p>
      </dgm:t>
    </dgm:pt>
    <dgm:pt modelId="{980BA0AF-614A-4CDC-8541-EB5761B252F7}" type="pres">
      <dgm:prSet presAssocID="{F3A1472D-4FB8-449D-89D1-D5E6763CFE46}" presName="node" presStyleLbl="node1" presStyleIdx="4" presStyleCnt="7">
        <dgm:presLayoutVars>
          <dgm:bulletEnabled val="1"/>
        </dgm:presLayoutVars>
      </dgm:prSet>
      <dgm:spPr>
        <a:prstGeom prst="ellipse">
          <a:avLst/>
        </a:prstGeom>
      </dgm:spPr>
      <dgm:t>
        <a:bodyPr/>
        <a:lstStyle/>
        <a:p>
          <a:endParaRPr lang="zh-CN" altLang="en-US"/>
        </a:p>
      </dgm:t>
    </dgm:pt>
    <dgm:pt modelId="{F1237B50-1B46-450C-BD9D-E45EBAD6F4BB}" type="pres">
      <dgm:prSet presAssocID="{FD272EAB-8AF8-4F85-9C39-6896B6FD8D50}" presName="parTrans" presStyleLbl="sibTrans2D1" presStyleIdx="5" presStyleCnt="7"/>
      <dgm:spPr>
        <a:prstGeom prst="rightArrow">
          <a:avLst>
            <a:gd name="adj1" fmla="val 60000"/>
            <a:gd name="adj2" fmla="val 50000"/>
          </a:avLst>
        </a:prstGeom>
      </dgm:spPr>
      <dgm:t>
        <a:bodyPr/>
        <a:lstStyle/>
        <a:p>
          <a:endParaRPr lang="zh-CN" altLang="en-US"/>
        </a:p>
      </dgm:t>
    </dgm:pt>
    <dgm:pt modelId="{68E4DEE8-2A02-4404-9A9A-2ED8C937BEDA}" type="pres">
      <dgm:prSet presAssocID="{FD272EAB-8AF8-4F85-9C39-6896B6FD8D50}" presName="connectorText" presStyleLbl="sibTrans2D1" presStyleIdx="5" presStyleCnt="7"/>
      <dgm:spPr/>
      <dgm:t>
        <a:bodyPr/>
        <a:lstStyle/>
        <a:p>
          <a:endParaRPr lang="zh-CN" altLang="en-US"/>
        </a:p>
      </dgm:t>
    </dgm:pt>
    <dgm:pt modelId="{30D38208-4AF0-46EF-A981-3468E92AEC4D}" type="pres">
      <dgm:prSet presAssocID="{819E3E7B-CA59-48C1-B01B-A9F93AB2DE5B}" presName="node" presStyleLbl="node1" presStyleIdx="5" presStyleCnt="7">
        <dgm:presLayoutVars>
          <dgm:bulletEnabled val="1"/>
        </dgm:presLayoutVars>
      </dgm:prSet>
      <dgm:spPr>
        <a:prstGeom prst="ellipse">
          <a:avLst/>
        </a:prstGeom>
      </dgm:spPr>
      <dgm:t>
        <a:bodyPr/>
        <a:lstStyle/>
        <a:p>
          <a:endParaRPr lang="zh-CN" altLang="en-US"/>
        </a:p>
      </dgm:t>
    </dgm:pt>
    <dgm:pt modelId="{7FA599C9-F06A-4004-97C7-C0FE36501609}" type="pres">
      <dgm:prSet presAssocID="{6D764676-49C3-43F4-8BB4-C0992B3239B7}" presName="parTrans" presStyleLbl="sibTrans2D1" presStyleIdx="6" presStyleCnt="7"/>
      <dgm:spPr/>
      <dgm:t>
        <a:bodyPr/>
        <a:lstStyle/>
        <a:p>
          <a:endParaRPr lang="zh-CN" altLang="en-US"/>
        </a:p>
      </dgm:t>
    </dgm:pt>
    <dgm:pt modelId="{DC428B96-07B3-44D3-86A0-1BC7F0386B59}" type="pres">
      <dgm:prSet presAssocID="{6D764676-49C3-43F4-8BB4-C0992B3239B7}" presName="connectorText" presStyleLbl="sibTrans2D1" presStyleIdx="6" presStyleCnt="7"/>
      <dgm:spPr/>
      <dgm:t>
        <a:bodyPr/>
        <a:lstStyle/>
        <a:p>
          <a:endParaRPr lang="zh-CN" altLang="en-US"/>
        </a:p>
      </dgm:t>
    </dgm:pt>
    <dgm:pt modelId="{E39BBCE5-8DB6-4A26-A85F-006BF7DFE902}" type="pres">
      <dgm:prSet presAssocID="{7C080D57-714B-4ADF-B69A-A30369C5F1B8}" presName="node" presStyleLbl="node1" presStyleIdx="6" presStyleCnt="7">
        <dgm:presLayoutVars>
          <dgm:bulletEnabled val="1"/>
        </dgm:presLayoutVars>
      </dgm:prSet>
      <dgm:spPr/>
      <dgm:t>
        <a:bodyPr/>
        <a:lstStyle/>
        <a:p>
          <a:endParaRPr lang="zh-CN" altLang="en-US"/>
        </a:p>
      </dgm:t>
    </dgm:pt>
  </dgm:ptLst>
  <dgm:cxnLst>
    <dgm:cxn modelId="{367ED4E0-D6AB-4CFA-9656-2784BA79F023}" type="presOf" srcId="{D0CAD53B-6436-49F0-B2EA-BB131E422530}" destId="{185016CD-3AAF-4EA2-8EE3-84D001B6E9C0}" srcOrd="0" destOrd="0" presId="urn:microsoft.com/office/officeart/2005/8/layout/radial5"/>
    <dgm:cxn modelId="{4675C9C2-4272-4E80-88E9-2D3D06E3B85B}" type="presOf" srcId="{856456DD-0039-4A91-98FE-416C2C328164}" destId="{E492AD16-B5B3-477A-BE94-9FC4D2E850B5}" srcOrd="0" destOrd="0" presId="urn:microsoft.com/office/officeart/2005/8/layout/radial5"/>
    <dgm:cxn modelId="{F87A2358-EA65-4BFE-A809-393C2DCE19A1}" type="presOf" srcId="{BD1708AD-7A97-4257-9CB6-B0242F93C390}" destId="{622878C7-CF97-4AC9-A06D-9970200DD9F9}" srcOrd="0" destOrd="0" presId="urn:microsoft.com/office/officeart/2005/8/layout/radial5"/>
    <dgm:cxn modelId="{64368556-220C-4C31-B24D-84ED430064ED}" type="presOf" srcId="{B394AE0E-7D49-4A29-BF7B-D449E8FDACB2}" destId="{44919A4F-7C6B-4B0F-A425-CDF04B2AE28B}" srcOrd="1" destOrd="0" presId="urn:microsoft.com/office/officeart/2005/8/layout/radial5"/>
    <dgm:cxn modelId="{E38FEED2-F76C-4B44-9DBD-05DEE5F9261C}" type="presOf" srcId="{542B8B8C-EF2D-402E-B576-59485F5F6DB6}" destId="{AF263BD9-3139-4616-AE35-99B16F90C8AC}" srcOrd="1" destOrd="0" presId="urn:microsoft.com/office/officeart/2005/8/layout/radial5"/>
    <dgm:cxn modelId="{6BBBF096-1E63-44D1-A10A-D64C577BA112}" type="presOf" srcId="{F3A1472D-4FB8-449D-89D1-D5E6763CFE46}" destId="{980BA0AF-614A-4CDC-8541-EB5761B252F7}" srcOrd="0" destOrd="0" presId="urn:microsoft.com/office/officeart/2005/8/layout/radial5"/>
    <dgm:cxn modelId="{0AB7F18B-F70D-4E1C-A535-4D63A1F4CCEE}" type="presOf" srcId="{186E3D6C-601F-4AA1-9CBA-EB52ECFE8488}" destId="{AC60B0D0-E26B-4EF5-90AB-6169E2A8EF10}" srcOrd="0" destOrd="0" presId="urn:microsoft.com/office/officeart/2005/8/layout/radial5"/>
    <dgm:cxn modelId="{DEAFE4A1-D84C-4A5F-AF97-AA62B1C56EFF}" type="presOf" srcId="{819E3E7B-CA59-48C1-B01B-A9F93AB2DE5B}" destId="{30D38208-4AF0-46EF-A981-3468E92AEC4D}" srcOrd="0" destOrd="0" presId="urn:microsoft.com/office/officeart/2005/8/layout/radial5"/>
    <dgm:cxn modelId="{3B1C69C6-C20E-4394-9696-5D4BF3D025FA}" srcId="{186E3D6C-601F-4AA1-9CBA-EB52ECFE8488}" destId="{F3A1472D-4FB8-449D-89D1-D5E6763CFE46}" srcOrd="4" destOrd="0" parTransId="{B394AE0E-7D49-4A29-BF7B-D449E8FDACB2}" sibTransId="{26BED5A6-9BEF-4C7D-870E-9A54DF7EFB3E}"/>
    <dgm:cxn modelId="{3A195007-3D2D-491F-A2CB-0CCA1DDD16DF}" type="presOf" srcId="{542B8B8C-EF2D-402E-B576-59485F5F6DB6}" destId="{A7CD35BD-FE1D-4514-B2C4-D6207CDB5E93}" srcOrd="0" destOrd="0" presId="urn:microsoft.com/office/officeart/2005/8/layout/radial5"/>
    <dgm:cxn modelId="{51F848F3-9228-4C0A-9039-AA653CB7A357}" type="presOf" srcId="{856456DD-0039-4A91-98FE-416C2C328164}" destId="{03506BCF-182A-4DCD-9B7B-E697C7B0A387}" srcOrd="1" destOrd="0" presId="urn:microsoft.com/office/officeart/2005/8/layout/radial5"/>
    <dgm:cxn modelId="{7700AA7C-1873-4DA3-AE50-77650203A23D}" type="presOf" srcId="{59D3524C-E899-49C5-9D43-D6656CB7F7E7}" destId="{5F97D607-F571-4917-A97F-79ED7C0C19D2}" srcOrd="0" destOrd="0" presId="urn:microsoft.com/office/officeart/2005/8/layout/radial5"/>
    <dgm:cxn modelId="{D6ED0F85-2C7F-4D51-B6FE-9CC234DD2682}" type="presOf" srcId="{BD1708AD-7A97-4257-9CB6-B0242F93C390}" destId="{60A1305A-4CDB-4463-B249-8A3C983FAC74}" srcOrd="1" destOrd="0" presId="urn:microsoft.com/office/officeart/2005/8/layout/radial5"/>
    <dgm:cxn modelId="{C4C6A17F-2E69-4405-B6E0-20564163C359}" srcId="{186E3D6C-601F-4AA1-9CBA-EB52ECFE8488}" destId="{819E3E7B-CA59-48C1-B01B-A9F93AB2DE5B}" srcOrd="5" destOrd="0" parTransId="{FD272EAB-8AF8-4F85-9C39-6896B6FD8D50}" sibTransId="{1E65FC58-7A36-4E4F-8B93-2EA52D7C2484}"/>
    <dgm:cxn modelId="{C8C0427E-72C7-49A6-B373-BD9034278B43}" type="presOf" srcId="{B394AE0E-7D49-4A29-BF7B-D449E8FDACB2}" destId="{84A16D57-3E02-41A7-9A0D-5AFB53973C16}" srcOrd="0" destOrd="0" presId="urn:microsoft.com/office/officeart/2005/8/layout/radial5"/>
    <dgm:cxn modelId="{C08C8CEE-C7A1-4DC7-98E8-C31AB601A213}" srcId="{186E3D6C-601F-4AA1-9CBA-EB52ECFE8488}" destId="{7C080D57-714B-4ADF-B69A-A30369C5F1B8}" srcOrd="6" destOrd="0" parTransId="{6D764676-49C3-43F4-8BB4-C0992B3239B7}" sibTransId="{75A9ECD3-9A9E-4572-A010-BA101CD8E4B9}"/>
    <dgm:cxn modelId="{201AD72E-4A9A-40AB-91F6-DC516D2CB6D7}" srcId="{186E3D6C-601F-4AA1-9CBA-EB52ECFE8488}" destId="{3D24C5FA-6508-45BA-AAA3-5862E4852272}" srcOrd="1" destOrd="0" parTransId="{52DE2218-718B-4C6E-8AC3-6C1F50D0AD2D}" sibTransId="{3D266424-0F5F-484D-BA7D-6D6E1A114760}"/>
    <dgm:cxn modelId="{6564A98E-1CBA-42F3-83FE-6E1FC6530213}" srcId="{186E3D6C-601F-4AA1-9CBA-EB52ECFE8488}" destId="{59D3524C-E899-49C5-9D43-D6656CB7F7E7}" srcOrd="0" destOrd="0" parTransId="{BD1708AD-7A97-4257-9CB6-B0242F93C390}" sibTransId="{7999FED0-F325-4227-A3A1-5EF98585FA3F}"/>
    <dgm:cxn modelId="{8C6E93B9-6833-45AD-AFD9-EC7E41945F8A}" srcId="{D0CAD53B-6436-49F0-B2EA-BB131E422530}" destId="{186E3D6C-601F-4AA1-9CBA-EB52ECFE8488}" srcOrd="0" destOrd="0" parTransId="{C0368C09-2DB3-4740-8DD0-DA2669E694A0}" sibTransId="{10AB6890-CBCD-470D-848F-CDC73F86DE2C}"/>
    <dgm:cxn modelId="{6692E0D4-9445-4C83-BC82-A7B785E72444}" type="presOf" srcId="{42B535FE-42E8-4894-99BA-1382C7A122A2}" destId="{010B5CEF-EBDF-4699-A5B8-98CCF0267E98}" srcOrd="0" destOrd="0" presId="urn:microsoft.com/office/officeart/2005/8/layout/radial5"/>
    <dgm:cxn modelId="{5199CD2B-0192-4190-A492-66FD524AD970}" type="presOf" srcId="{FD272EAB-8AF8-4F85-9C39-6896B6FD8D50}" destId="{68E4DEE8-2A02-4404-9A9A-2ED8C937BEDA}" srcOrd="1" destOrd="0" presId="urn:microsoft.com/office/officeart/2005/8/layout/radial5"/>
    <dgm:cxn modelId="{FE1F964A-F78B-4542-80CD-2523C9499D7D}" type="presOf" srcId="{6D764676-49C3-43F4-8BB4-C0992B3239B7}" destId="{7FA599C9-F06A-4004-97C7-C0FE36501609}" srcOrd="0" destOrd="0" presId="urn:microsoft.com/office/officeart/2005/8/layout/radial5"/>
    <dgm:cxn modelId="{8F3AF86E-B239-4FF0-9B9D-EB18FF393B0D}" type="presOf" srcId="{3D24C5FA-6508-45BA-AAA3-5862E4852272}" destId="{D88FB904-D5CB-4D8C-8B3A-E19495AE423B}" srcOrd="0" destOrd="0" presId="urn:microsoft.com/office/officeart/2005/8/layout/radial5"/>
    <dgm:cxn modelId="{E0BA839E-2EE7-4743-B86B-684D3585768C}" srcId="{186E3D6C-601F-4AA1-9CBA-EB52ECFE8488}" destId="{42B535FE-42E8-4894-99BA-1382C7A122A2}" srcOrd="2" destOrd="0" parTransId="{856456DD-0039-4A91-98FE-416C2C328164}" sibTransId="{5362245E-E2D1-45B0-922C-A063435B89B2}"/>
    <dgm:cxn modelId="{C4415FD6-01E2-4FB4-98DB-7A40877A7CB4}" type="presOf" srcId="{FD272EAB-8AF8-4F85-9C39-6896B6FD8D50}" destId="{F1237B50-1B46-450C-BD9D-E45EBAD6F4BB}" srcOrd="0" destOrd="0" presId="urn:microsoft.com/office/officeart/2005/8/layout/radial5"/>
    <dgm:cxn modelId="{0970A3C4-0CBC-4BB3-916D-C7399B4DE9BD}" srcId="{186E3D6C-601F-4AA1-9CBA-EB52ECFE8488}" destId="{2BD7E754-D6CC-46A4-A4EA-32D09525DF17}" srcOrd="3" destOrd="0" parTransId="{542B8B8C-EF2D-402E-B576-59485F5F6DB6}" sibTransId="{18AA8E03-C91B-401C-9766-DFD0907A5AB6}"/>
    <dgm:cxn modelId="{111F58A4-69C0-4E4B-8967-27E46AE43643}" type="presOf" srcId="{6D764676-49C3-43F4-8BB4-C0992B3239B7}" destId="{DC428B96-07B3-44D3-86A0-1BC7F0386B59}" srcOrd="1" destOrd="0" presId="urn:microsoft.com/office/officeart/2005/8/layout/radial5"/>
    <dgm:cxn modelId="{A488ACA9-0ECF-45EF-AD29-2DAB22184188}" type="presOf" srcId="{52DE2218-718B-4C6E-8AC3-6C1F50D0AD2D}" destId="{7C05864D-D6A4-43B2-A0C4-5175AB693765}" srcOrd="1" destOrd="0" presId="urn:microsoft.com/office/officeart/2005/8/layout/radial5"/>
    <dgm:cxn modelId="{0F032903-C38E-4118-981B-66D336E3FD5F}" type="presOf" srcId="{2BD7E754-D6CC-46A4-A4EA-32D09525DF17}" destId="{28697490-14A2-4860-8CC3-A0A571CBE904}" srcOrd="0" destOrd="0" presId="urn:microsoft.com/office/officeart/2005/8/layout/radial5"/>
    <dgm:cxn modelId="{00C00AAD-508B-4724-8009-56E9654D79BA}" type="presOf" srcId="{7C080D57-714B-4ADF-B69A-A30369C5F1B8}" destId="{E39BBCE5-8DB6-4A26-A85F-006BF7DFE902}" srcOrd="0" destOrd="0" presId="urn:microsoft.com/office/officeart/2005/8/layout/radial5"/>
    <dgm:cxn modelId="{8129B2D2-A149-4B8D-A155-0372275B7835}" type="presOf" srcId="{52DE2218-718B-4C6E-8AC3-6C1F50D0AD2D}" destId="{2A789BF8-BECF-4D07-BA52-AA141F024B3B}" srcOrd="0" destOrd="0" presId="urn:microsoft.com/office/officeart/2005/8/layout/radial5"/>
    <dgm:cxn modelId="{6A408500-EEB3-4AF5-B3D9-EB7E351E000E}" type="presParOf" srcId="{185016CD-3AAF-4EA2-8EE3-84D001B6E9C0}" destId="{AC60B0D0-E26B-4EF5-90AB-6169E2A8EF10}" srcOrd="0" destOrd="0" presId="urn:microsoft.com/office/officeart/2005/8/layout/radial5"/>
    <dgm:cxn modelId="{B4B527AC-D9AA-4360-BFF3-8E47EF967766}" type="presParOf" srcId="{185016CD-3AAF-4EA2-8EE3-84D001B6E9C0}" destId="{622878C7-CF97-4AC9-A06D-9970200DD9F9}" srcOrd="1" destOrd="0" presId="urn:microsoft.com/office/officeart/2005/8/layout/radial5"/>
    <dgm:cxn modelId="{53BE8E3A-2167-45DB-B710-97B331F9C723}" type="presParOf" srcId="{622878C7-CF97-4AC9-A06D-9970200DD9F9}" destId="{60A1305A-4CDB-4463-B249-8A3C983FAC74}" srcOrd="0" destOrd="0" presId="urn:microsoft.com/office/officeart/2005/8/layout/radial5"/>
    <dgm:cxn modelId="{A566A246-B68D-482D-8FD4-4AA3D0DBD87A}" type="presParOf" srcId="{185016CD-3AAF-4EA2-8EE3-84D001B6E9C0}" destId="{5F97D607-F571-4917-A97F-79ED7C0C19D2}" srcOrd="2" destOrd="0" presId="urn:microsoft.com/office/officeart/2005/8/layout/radial5"/>
    <dgm:cxn modelId="{558DAADA-12DB-4453-B5E8-8F70E1A5408A}" type="presParOf" srcId="{185016CD-3AAF-4EA2-8EE3-84D001B6E9C0}" destId="{2A789BF8-BECF-4D07-BA52-AA141F024B3B}" srcOrd="3" destOrd="0" presId="urn:microsoft.com/office/officeart/2005/8/layout/radial5"/>
    <dgm:cxn modelId="{91537CEB-1759-4899-96F8-0F7947CE6A89}" type="presParOf" srcId="{2A789BF8-BECF-4D07-BA52-AA141F024B3B}" destId="{7C05864D-D6A4-43B2-A0C4-5175AB693765}" srcOrd="0" destOrd="0" presId="urn:microsoft.com/office/officeart/2005/8/layout/radial5"/>
    <dgm:cxn modelId="{E722DBDE-9776-4418-9EBC-005131952E93}" type="presParOf" srcId="{185016CD-3AAF-4EA2-8EE3-84D001B6E9C0}" destId="{D88FB904-D5CB-4D8C-8B3A-E19495AE423B}" srcOrd="4" destOrd="0" presId="urn:microsoft.com/office/officeart/2005/8/layout/radial5"/>
    <dgm:cxn modelId="{D578F363-EC44-4494-A760-636B16D49259}" type="presParOf" srcId="{185016CD-3AAF-4EA2-8EE3-84D001B6E9C0}" destId="{E492AD16-B5B3-477A-BE94-9FC4D2E850B5}" srcOrd="5" destOrd="0" presId="urn:microsoft.com/office/officeart/2005/8/layout/radial5"/>
    <dgm:cxn modelId="{599C29FC-EC86-41EF-AE38-1D1261C5D0DC}" type="presParOf" srcId="{E492AD16-B5B3-477A-BE94-9FC4D2E850B5}" destId="{03506BCF-182A-4DCD-9B7B-E697C7B0A387}" srcOrd="0" destOrd="0" presId="urn:microsoft.com/office/officeart/2005/8/layout/radial5"/>
    <dgm:cxn modelId="{6EDBFB9E-450F-4AEB-B98D-071BD528287B}" type="presParOf" srcId="{185016CD-3AAF-4EA2-8EE3-84D001B6E9C0}" destId="{010B5CEF-EBDF-4699-A5B8-98CCF0267E98}" srcOrd="6" destOrd="0" presId="urn:microsoft.com/office/officeart/2005/8/layout/radial5"/>
    <dgm:cxn modelId="{011BD79B-FBBF-41F5-824A-162112B8C29B}" type="presParOf" srcId="{185016CD-3AAF-4EA2-8EE3-84D001B6E9C0}" destId="{A7CD35BD-FE1D-4514-B2C4-D6207CDB5E93}" srcOrd="7" destOrd="0" presId="urn:microsoft.com/office/officeart/2005/8/layout/radial5"/>
    <dgm:cxn modelId="{0B5F5FA0-564A-484E-BBF3-0DFE1ACB860A}" type="presParOf" srcId="{A7CD35BD-FE1D-4514-B2C4-D6207CDB5E93}" destId="{AF263BD9-3139-4616-AE35-99B16F90C8AC}" srcOrd="0" destOrd="0" presId="urn:microsoft.com/office/officeart/2005/8/layout/radial5"/>
    <dgm:cxn modelId="{79B93A3C-8E52-42E5-84D0-DB082FF51E01}" type="presParOf" srcId="{185016CD-3AAF-4EA2-8EE3-84D001B6E9C0}" destId="{28697490-14A2-4860-8CC3-A0A571CBE904}" srcOrd="8" destOrd="0" presId="urn:microsoft.com/office/officeart/2005/8/layout/radial5"/>
    <dgm:cxn modelId="{25357FBD-5FB9-41A7-8A5D-3E926D7B5FC1}" type="presParOf" srcId="{185016CD-3AAF-4EA2-8EE3-84D001B6E9C0}" destId="{84A16D57-3E02-41A7-9A0D-5AFB53973C16}" srcOrd="9" destOrd="0" presId="urn:microsoft.com/office/officeart/2005/8/layout/radial5"/>
    <dgm:cxn modelId="{C12B5C62-D1D9-43CF-981D-F13472B55051}" type="presParOf" srcId="{84A16D57-3E02-41A7-9A0D-5AFB53973C16}" destId="{44919A4F-7C6B-4B0F-A425-CDF04B2AE28B}" srcOrd="0" destOrd="0" presId="urn:microsoft.com/office/officeart/2005/8/layout/radial5"/>
    <dgm:cxn modelId="{41B58F2E-6582-403C-B2DD-59BD432E7477}" type="presParOf" srcId="{185016CD-3AAF-4EA2-8EE3-84D001B6E9C0}" destId="{980BA0AF-614A-4CDC-8541-EB5761B252F7}" srcOrd="10" destOrd="0" presId="urn:microsoft.com/office/officeart/2005/8/layout/radial5"/>
    <dgm:cxn modelId="{B22CFECA-D220-4E36-9E76-7A28E6A303D4}" type="presParOf" srcId="{185016CD-3AAF-4EA2-8EE3-84D001B6E9C0}" destId="{F1237B50-1B46-450C-BD9D-E45EBAD6F4BB}" srcOrd="11" destOrd="0" presId="urn:microsoft.com/office/officeart/2005/8/layout/radial5"/>
    <dgm:cxn modelId="{5604A17D-6791-4B9A-BA7E-9B936BFB298C}" type="presParOf" srcId="{F1237B50-1B46-450C-BD9D-E45EBAD6F4BB}" destId="{68E4DEE8-2A02-4404-9A9A-2ED8C937BEDA}" srcOrd="0" destOrd="0" presId="urn:microsoft.com/office/officeart/2005/8/layout/radial5"/>
    <dgm:cxn modelId="{05D99FD8-7D70-4237-B34D-D4B91A76049C}" type="presParOf" srcId="{185016CD-3AAF-4EA2-8EE3-84D001B6E9C0}" destId="{30D38208-4AF0-46EF-A981-3468E92AEC4D}" srcOrd="12" destOrd="0" presId="urn:microsoft.com/office/officeart/2005/8/layout/radial5"/>
    <dgm:cxn modelId="{4E1C960E-81F1-4A65-9114-B918C091A7B6}" type="presParOf" srcId="{185016CD-3AAF-4EA2-8EE3-84D001B6E9C0}" destId="{7FA599C9-F06A-4004-97C7-C0FE36501609}" srcOrd="13" destOrd="0" presId="urn:microsoft.com/office/officeart/2005/8/layout/radial5"/>
    <dgm:cxn modelId="{E429B514-050D-49EF-8909-2D67C1841C17}" type="presParOf" srcId="{7FA599C9-F06A-4004-97C7-C0FE36501609}" destId="{DC428B96-07B3-44D3-86A0-1BC7F0386B59}" srcOrd="0" destOrd="0" presId="urn:microsoft.com/office/officeart/2005/8/layout/radial5"/>
    <dgm:cxn modelId="{507B0456-A946-4E78-9E9C-AE4A7964E138}" type="presParOf" srcId="{185016CD-3AAF-4EA2-8EE3-84D001B6E9C0}" destId="{E39BBCE5-8DB6-4A26-A85F-006BF7DFE902}"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7C6CAA-6513-420A-B2A9-986B5017BCF7}" type="doc">
      <dgm:prSet loTypeId="urn:microsoft.com/office/officeart/2005/8/layout/radial3" loCatId="cycle" qsTypeId="urn:microsoft.com/office/officeart/2005/8/quickstyle/simple1#4" qsCatId="simple" csTypeId="urn:microsoft.com/office/officeart/2005/8/colors/accent1_2#4" csCatId="accent1" phldr="1"/>
      <dgm:spPr/>
      <dgm:t>
        <a:bodyPr/>
        <a:lstStyle/>
        <a:p>
          <a:endParaRPr lang="zh-CN" altLang="en-US"/>
        </a:p>
      </dgm:t>
    </dgm:pt>
    <dgm:pt modelId="{2D8FE102-A7F6-40F1-89EC-FE1A56D341F9}">
      <dgm:prSet phldrT="[文本]" custT="1"/>
      <dgm:spPr>
        <a:xfrm>
          <a:off x="2639379" y="44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招聘</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42A31843-55C0-4603-B326-F733B715AE4A}" type="parTrans" cxnId="{965403E0-BF51-400C-90B0-14E26D8390F7}">
      <dgm:prSet/>
      <dgm:spPr/>
      <dgm:t>
        <a:bodyPr/>
        <a:lstStyle/>
        <a:p>
          <a:endParaRPr lang="zh-CN" altLang="en-US"/>
        </a:p>
      </dgm:t>
    </dgm:pt>
    <dgm:pt modelId="{3E997D0A-6EF0-46FA-B4FD-3631A6844A9E}" type="sibTrans" cxnId="{965403E0-BF51-400C-90B0-14E26D8390F7}">
      <dgm:prSet/>
      <dgm:spPr/>
      <dgm:t>
        <a:bodyPr/>
        <a:lstStyle/>
        <a:p>
          <a:endParaRPr lang="zh-CN" altLang="en-US"/>
        </a:p>
      </dgm:t>
    </dgm:pt>
    <dgm:pt modelId="{1FCEB212-0091-451C-B09F-3865BAAB2DD9}">
      <dgm:prSet phldrT="[文本]" custT="1"/>
      <dgm:spPr>
        <a:xfrm>
          <a:off x="3779735" y="47279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培训</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C3BC6636-3D41-4F61-A2F6-35DE871E59FE}" type="parTrans" cxnId="{5678D521-F050-4EDC-A8F2-0DC2F1C93DF2}">
      <dgm:prSet/>
      <dgm:spPr/>
      <dgm:t>
        <a:bodyPr/>
        <a:lstStyle/>
        <a:p>
          <a:endParaRPr lang="zh-CN" altLang="en-US"/>
        </a:p>
      </dgm:t>
    </dgm:pt>
    <dgm:pt modelId="{383461F0-2A00-4511-9D49-23D5B2F9A311}" type="sibTrans" cxnId="{5678D521-F050-4EDC-A8F2-0DC2F1C93DF2}">
      <dgm:prSet/>
      <dgm:spPr/>
      <dgm:t>
        <a:bodyPr/>
        <a:lstStyle/>
        <a:p>
          <a:endParaRPr lang="zh-CN" altLang="en-US"/>
        </a:p>
      </dgm:t>
    </dgm:pt>
    <dgm:pt modelId="{F0CD82EE-033A-4709-BF29-A719E573505B}">
      <dgm:prSet phldrT="[文本]" custT="1"/>
      <dgm:spPr>
        <a:xfrm>
          <a:off x="4252085" y="1613147"/>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绩效</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F555E6F5-EA61-4E6C-AC0C-0AB820E918DC}" type="parTrans" cxnId="{284ACEB0-F1BA-44EA-BD73-739F4D722317}">
      <dgm:prSet/>
      <dgm:spPr/>
      <dgm:t>
        <a:bodyPr/>
        <a:lstStyle/>
        <a:p>
          <a:endParaRPr lang="zh-CN" altLang="en-US"/>
        </a:p>
      </dgm:t>
    </dgm:pt>
    <dgm:pt modelId="{9C87148F-AD70-463E-B928-B6E593EC193C}" type="sibTrans" cxnId="{284ACEB0-F1BA-44EA-BD73-739F4D722317}">
      <dgm:prSet/>
      <dgm:spPr/>
      <dgm:t>
        <a:bodyPr/>
        <a:lstStyle/>
        <a:p>
          <a:endParaRPr lang="zh-CN" altLang="en-US"/>
        </a:p>
      </dgm:t>
    </dgm:pt>
    <dgm:pt modelId="{5A463018-271B-4CD2-931A-9FFAC6FE0AEC}">
      <dgm:prSet phldrT="[文本]" custT="1"/>
      <dgm:spPr>
        <a:xfrm>
          <a:off x="3779735" y="275350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薪酬</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19BF0BB7-F506-4863-B1A6-7D6490C88A22}" type="parTrans" cxnId="{C08DF567-4F24-46BC-AF6B-785CD568645F}">
      <dgm:prSet/>
      <dgm:spPr/>
      <dgm:t>
        <a:bodyPr/>
        <a:lstStyle/>
        <a:p>
          <a:endParaRPr lang="zh-CN" altLang="en-US"/>
        </a:p>
      </dgm:t>
    </dgm:pt>
    <dgm:pt modelId="{2504CDE2-3E14-4E04-BBDB-74AA4B2FB77C}" type="sibTrans" cxnId="{C08DF567-4F24-46BC-AF6B-785CD568645F}">
      <dgm:prSet/>
      <dgm:spPr/>
      <dgm:t>
        <a:bodyPr/>
        <a:lstStyle/>
        <a:p>
          <a:endParaRPr lang="zh-CN" altLang="en-US"/>
        </a:p>
      </dgm:t>
    </dgm:pt>
    <dgm:pt modelId="{83EAD6C1-6FC9-4A27-877B-F2347929B371}">
      <dgm:prSet phldrT="[文本]" custT="1"/>
      <dgm:spPr>
        <a:xfrm>
          <a:off x="1499024" y="47279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运营管理</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2A21FB47-B9C9-4DEC-B3C0-8AB2D60B3CB5}" type="parTrans" cxnId="{E94AD134-1D8E-4DFC-BBE9-B98DE630D475}">
      <dgm:prSet/>
      <dgm:spPr/>
      <dgm:t>
        <a:bodyPr/>
        <a:lstStyle/>
        <a:p>
          <a:endParaRPr lang="zh-CN" altLang="en-US"/>
        </a:p>
      </dgm:t>
    </dgm:pt>
    <dgm:pt modelId="{07C282E6-AE5D-4E22-B35A-60A15D4986CD}" type="sibTrans" cxnId="{E94AD134-1D8E-4DFC-BBE9-B98DE630D475}">
      <dgm:prSet/>
      <dgm:spPr/>
      <dgm:t>
        <a:bodyPr/>
        <a:lstStyle/>
        <a:p>
          <a:endParaRPr lang="zh-CN" altLang="en-US"/>
        </a:p>
      </dgm:t>
    </dgm:pt>
    <dgm:pt modelId="{045A854E-1AF3-45CE-BE3B-F8086D6EB9CB}">
      <dgm:prSet phldrT="[文本]" custT="1"/>
      <dgm:spPr>
        <a:xfrm>
          <a:off x="2639379" y="322585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劳动关系</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8FB1F8E3-C294-4B43-AC79-A64F3090A4D4}" type="parTrans" cxnId="{414891CB-5856-4522-8422-9D514D1C272D}">
      <dgm:prSet/>
      <dgm:spPr/>
      <dgm:t>
        <a:bodyPr/>
        <a:lstStyle/>
        <a:p>
          <a:endParaRPr lang="zh-CN" altLang="en-US"/>
        </a:p>
      </dgm:t>
    </dgm:pt>
    <dgm:pt modelId="{25C82634-C310-48EC-A803-744F0B89A26E}" type="sibTrans" cxnId="{414891CB-5856-4522-8422-9D514D1C272D}">
      <dgm:prSet/>
      <dgm:spPr/>
      <dgm:t>
        <a:bodyPr/>
        <a:lstStyle/>
        <a:p>
          <a:endParaRPr lang="zh-CN" altLang="en-US"/>
        </a:p>
      </dgm:t>
    </dgm:pt>
    <dgm:pt modelId="{2ECFAA5F-3B48-4B84-B055-BA4F5ED60396}">
      <dgm:prSet phldrT="[文本]" custT="1"/>
      <dgm:spPr>
        <a:xfrm>
          <a:off x="1499024" y="275350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企业文化</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DC200DAC-032D-4BE4-B0C3-D66EA88360F8}" type="parTrans" cxnId="{985AB860-9402-4E70-8290-BD79F54321BD}">
      <dgm:prSet/>
      <dgm:spPr/>
      <dgm:t>
        <a:bodyPr/>
        <a:lstStyle/>
        <a:p>
          <a:endParaRPr lang="zh-CN" altLang="en-US"/>
        </a:p>
      </dgm:t>
    </dgm:pt>
    <dgm:pt modelId="{FCCF6EFC-6784-412E-B0B9-53CC36BD6967}" type="sibTrans" cxnId="{985AB860-9402-4E70-8290-BD79F54321BD}">
      <dgm:prSet/>
      <dgm:spPr/>
      <dgm:t>
        <a:bodyPr/>
        <a:lstStyle/>
        <a:p>
          <a:endParaRPr lang="zh-CN" altLang="en-US"/>
        </a:p>
      </dgm:t>
    </dgm:pt>
    <dgm:pt modelId="{70A0E00E-28E9-4C48-B979-9882BD7BB987}">
      <dgm:prSet phldrT="[文本]" custT="1"/>
      <dgm:spPr>
        <a:xfrm>
          <a:off x="1026674" y="1613147"/>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r>
            <a:rPr lang="zh-CN" altLang="en-US" sz="24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干部管理</a:t>
          </a:r>
          <a:endPar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gm:t>
    </dgm:pt>
    <dgm:pt modelId="{47E94F7F-2D58-4F78-AC64-978B6F6C2740}" type="parTrans" cxnId="{0093A260-2767-44FB-91E1-54566E9B6774}">
      <dgm:prSet/>
      <dgm:spPr/>
      <dgm:t>
        <a:bodyPr/>
        <a:lstStyle/>
        <a:p>
          <a:endParaRPr lang="zh-CN" altLang="en-US"/>
        </a:p>
      </dgm:t>
    </dgm:pt>
    <dgm:pt modelId="{EC8C9B2A-F16F-44BF-875E-28D804EAC12D}" type="sibTrans" cxnId="{0093A260-2767-44FB-91E1-54566E9B6774}">
      <dgm:prSet/>
      <dgm:spPr/>
      <dgm:t>
        <a:bodyPr/>
        <a:lstStyle/>
        <a:p>
          <a:endParaRPr lang="zh-CN" altLang="en-US"/>
        </a:p>
      </dgm:t>
    </dgm:pt>
    <dgm:pt modelId="{1A9DAC97-DCE7-48E8-9AD4-53003C7875BA}">
      <dgm:prSet phldrT="[文本]"/>
      <dgm:spPr>
        <a:xfrm>
          <a:off x="2020279" y="994047"/>
          <a:ext cx="2476400" cy="24764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gm:spPr>
      <dgm:t>
        <a:bodyPr/>
        <a:lstStyle/>
        <a:p>
          <a:endParaRPr lang="zh-CN" altLang="en-US" dirty="0">
            <a:solidFill>
              <a:srgbClr val="000000"/>
            </a:solidFill>
            <a:latin typeface="Arial"/>
            <a:ea typeface="黑体"/>
            <a:cs typeface="+mn-cs"/>
          </a:endParaRPr>
        </a:p>
      </dgm:t>
    </dgm:pt>
    <dgm:pt modelId="{258279E9-497F-483F-A375-0C81CFE1C33A}" type="sibTrans" cxnId="{2EA49CA1-51B2-40AF-AE79-45709D75FC03}">
      <dgm:prSet/>
      <dgm:spPr/>
      <dgm:t>
        <a:bodyPr/>
        <a:lstStyle/>
        <a:p>
          <a:endParaRPr lang="zh-CN" altLang="en-US"/>
        </a:p>
      </dgm:t>
    </dgm:pt>
    <dgm:pt modelId="{2A1ACB42-A394-402A-876C-58B8EB5DEE1A}" type="parTrans" cxnId="{2EA49CA1-51B2-40AF-AE79-45709D75FC03}">
      <dgm:prSet/>
      <dgm:spPr/>
      <dgm:t>
        <a:bodyPr/>
        <a:lstStyle/>
        <a:p>
          <a:endParaRPr lang="zh-CN" altLang="en-US"/>
        </a:p>
      </dgm:t>
    </dgm:pt>
    <dgm:pt modelId="{92875ED3-1148-477D-866C-91568CD76373}" type="pres">
      <dgm:prSet presAssocID="{F47C6CAA-6513-420A-B2A9-986B5017BCF7}" presName="composite" presStyleCnt="0">
        <dgm:presLayoutVars>
          <dgm:chMax val="1"/>
          <dgm:dir/>
          <dgm:resizeHandles val="exact"/>
        </dgm:presLayoutVars>
      </dgm:prSet>
      <dgm:spPr/>
      <dgm:t>
        <a:bodyPr/>
        <a:lstStyle/>
        <a:p>
          <a:endParaRPr lang="zh-CN" altLang="en-US"/>
        </a:p>
      </dgm:t>
    </dgm:pt>
    <dgm:pt modelId="{7B0F1789-5581-4544-B2EE-8CB7B473126C}" type="pres">
      <dgm:prSet presAssocID="{F47C6CAA-6513-420A-B2A9-986B5017BCF7}" presName="radial" presStyleCnt="0">
        <dgm:presLayoutVars>
          <dgm:animLvl val="ctr"/>
        </dgm:presLayoutVars>
      </dgm:prSet>
      <dgm:spPr/>
    </dgm:pt>
    <dgm:pt modelId="{FBEF9475-512D-4EC7-9CB0-64EAF8A8107B}" type="pres">
      <dgm:prSet presAssocID="{1A9DAC97-DCE7-48E8-9AD4-53003C7875BA}" presName="centerShape" presStyleLbl="vennNode1" presStyleIdx="0" presStyleCnt="9"/>
      <dgm:spPr/>
      <dgm:t>
        <a:bodyPr/>
        <a:lstStyle/>
        <a:p>
          <a:endParaRPr lang="zh-CN" altLang="en-US"/>
        </a:p>
      </dgm:t>
    </dgm:pt>
    <dgm:pt modelId="{9F9D5EAA-4BA4-4D18-AF2A-28DFD9B2D4FE}" type="pres">
      <dgm:prSet presAssocID="{2D8FE102-A7F6-40F1-89EC-FE1A56D341F9}" presName="node" presStyleLbl="vennNode1" presStyleIdx="1" presStyleCnt="9">
        <dgm:presLayoutVars>
          <dgm:bulletEnabled val="1"/>
        </dgm:presLayoutVars>
      </dgm:prSet>
      <dgm:spPr/>
      <dgm:t>
        <a:bodyPr/>
        <a:lstStyle/>
        <a:p>
          <a:endParaRPr lang="zh-CN" altLang="en-US"/>
        </a:p>
      </dgm:t>
    </dgm:pt>
    <dgm:pt modelId="{0DC47D82-F25E-4BB0-8F81-4AC46848B5F3}" type="pres">
      <dgm:prSet presAssocID="{1FCEB212-0091-451C-B09F-3865BAAB2DD9}" presName="node" presStyleLbl="vennNode1" presStyleIdx="2" presStyleCnt="9">
        <dgm:presLayoutVars>
          <dgm:bulletEnabled val="1"/>
        </dgm:presLayoutVars>
      </dgm:prSet>
      <dgm:spPr/>
      <dgm:t>
        <a:bodyPr/>
        <a:lstStyle/>
        <a:p>
          <a:endParaRPr lang="zh-CN" altLang="en-US"/>
        </a:p>
      </dgm:t>
    </dgm:pt>
    <dgm:pt modelId="{6B4F10A8-67E5-475C-B047-2DC3CBAFD369}" type="pres">
      <dgm:prSet presAssocID="{F0CD82EE-033A-4709-BF29-A719E573505B}" presName="node" presStyleLbl="vennNode1" presStyleIdx="3" presStyleCnt="9">
        <dgm:presLayoutVars>
          <dgm:bulletEnabled val="1"/>
        </dgm:presLayoutVars>
      </dgm:prSet>
      <dgm:spPr/>
      <dgm:t>
        <a:bodyPr/>
        <a:lstStyle/>
        <a:p>
          <a:endParaRPr lang="zh-CN" altLang="en-US"/>
        </a:p>
      </dgm:t>
    </dgm:pt>
    <dgm:pt modelId="{4661C58C-F27B-4CA8-8D14-15F0F06D3E32}" type="pres">
      <dgm:prSet presAssocID="{5A463018-271B-4CD2-931A-9FFAC6FE0AEC}" presName="node" presStyleLbl="vennNode1" presStyleIdx="4" presStyleCnt="9">
        <dgm:presLayoutVars>
          <dgm:bulletEnabled val="1"/>
        </dgm:presLayoutVars>
      </dgm:prSet>
      <dgm:spPr/>
      <dgm:t>
        <a:bodyPr/>
        <a:lstStyle/>
        <a:p>
          <a:endParaRPr lang="zh-CN" altLang="en-US"/>
        </a:p>
      </dgm:t>
    </dgm:pt>
    <dgm:pt modelId="{E7D3302F-C989-47E2-980B-4C5380C64CA8}" type="pres">
      <dgm:prSet presAssocID="{045A854E-1AF3-45CE-BE3B-F8086D6EB9CB}" presName="node" presStyleLbl="vennNode1" presStyleIdx="5" presStyleCnt="9">
        <dgm:presLayoutVars>
          <dgm:bulletEnabled val="1"/>
        </dgm:presLayoutVars>
      </dgm:prSet>
      <dgm:spPr/>
      <dgm:t>
        <a:bodyPr/>
        <a:lstStyle/>
        <a:p>
          <a:endParaRPr lang="zh-CN" altLang="en-US"/>
        </a:p>
      </dgm:t>
    </dgm:pt>
    <dgm:pt modelId="{8A59B540-9267-44AE-844F-99456D4CEC21}" type="pres">
      <dgm:prSet presAssocID="{2ECFAA5F-3B48-4B84-B055-BA4F5ED60396}" presName="node" presStyleLbl="vennNode1" presStyleIdx="6" presStyleCnt="9">
        <dgm:presLayoutVars>
          <dgm:bulletEnabled val="1"/>
        </dgm:presLayoutVars>
      </dgm:prSet>
      <dgm:spPr/>
      <dgm:t>
        <a:bodyPr/>
        <a:lstStyle/>
        <a:p>
          <a:endParaRPr lang="zh-CN" altLang="en-US"/>
        </a:p>
      </dgm:t>
    </dgm:pt>
    <dgm:pt modelId="{C78530D4-BAFB-4AFF-BF79-D34F1FE457A6}" type="pres">
      <dgm:prSet presAssocID="{70A0E00E-28E9-4C48-B979-9882BD7BB987}" presName="node" presStyleLbl="vennNode1" presStyleIdx="7" presStyleCnt="9">
        <dgm:presLayoutVars>
          <dgm:bulletEnabled val="1"/>
        </dgm:presLayoutVars>
      </dgm:prSet>
      <dgm:spPr/>
      <dgm:t>
        <a:bodyPr/>
        <a:lstStyle/>
        <a:p>
          <a:endParaRPr lang="zh-CN" altLang="en-US"/>
        </a:p>
      </dgm:t>
    </dgm:pt>
    <dgm:pt modelId="{43C6C533-E834-4A47-A52A-AEF66E329708}" type="pres">
      <dgm:prSet presAssocID="{83EAD6C1-6FC9-4A27-877B-F2347929B371}" presName="node" presStyleLbl="vennNode1" presStyleIdx="8" presStyleCnt="9">
        <dgm:presLayoutVars>
          <dgm:bulletEnabled val="1"/>
        </dgm:presLayoutVars>
      </dgm:prSet>
      <dgm:spPr/>
      <dgm:t>
        <a:bodyPr/>
        <a:lstStyle/>
        <a:p>
          <a:endParaRPr lang="zh-CN" altLang="en-US"/>
        </a:p>
      </dgm:t>
    </dgm:pt>
  </dgm:ptLst>
  <dgm:cxnLst>
    <dgm:cxn modelId="{69D03A7D-9C5A-4DB3-B3F3-1B1E42B48F75}" type="presOf" srcId="{70A0E00E-28E9-4C48-B979-9882BD7BB987}" destId="{C78530D4-BAFB-4AFF-BF79-D34F1FE457A6}" srcOrd="0" destOrd="0" presId="urn:microsoft.com/office/officeart/2005/8/layout/radial3"/>
    <dgm:cxn modelId="{48BD7002-6ECF-4DF0-9927-A759289F2AD6}" type="presOf" srcId="{2D8FE102-A7F6-40F1-89EC-FE1A56D341F9}" destId="{9F9D5EAA-4BA4-4D18-AF2A-28DFD9B2D4FE}" srcOrd="0" destOrd="0" presId="urn:microsoft.com/office/officeart/2005/8/layout/radial3"/>
    <dgm:cxn modelId="{E94AD134-1D8E-4DFC-BBE9-B98DE630D475}" srcId="{1A9DAC97-DCE7-48E8-9AD4-53003C7875BA}" destId="{83EAD6C1-6FC9-4A27-877B-F2347929B371}" srcOrd="7" destOrd="0" parTransId="{2A21FB47-B9C9-4DEC-B3C0-8AB2D60B3CB5}" sibTransId="{07C282E6-AE5D-4E22-B35A-60A15D4986CD}"/>
    <dgm:cxn modelId="{5678D521-F050-4EDC-A8F2-0DC2F1C93DF2}" srcId="{1A9DAC97-DCE7-48E8-9AD4-53003C7875BA}" destId="{1FCEB212-0091-451C-B09F-3865BAAB2DD9}" srcOrd="1" destOrd="0" parTransId="{C3BC6636-3D41-4F61-A2F6-35DE871E59FE}" sibTransId="{383461F0-2A00-4511-9D49-23D5B2F9A311}"/>
    <dgm:cxn modelId="{2EA49CA1-51B2-40AF-AE79-45709D75FC03}" srcId="{F47C6CAA-6513-420A-B2A9-986B5017BCF7}" destId="{1A9DAC97-DCE7-48E8-9AD4-53003C7875BA}" srcOrd="0" destOrd="0" parTransId="{2A1ACB42-A394-402A-876C-58B8EB5DEE1A}" sibTransId="{258279E9-497F-483F-A375-0C81CFE1C33A}"/>
    <dgm:cxn modelId="{AB7CBF97-AF13-4747-9C27-F976251EFEA6}" type="presOf" srcId="{1A9DAC97-DCE7-48E8-9AD4-53003C7875BA}" destId="{FBEF9475-512D-4EC7-9CB0-64EAF8A8107B}" srcOrd="0" destOrd="0" presId="urn:microsoft.com/office/officeart/2005/8/layout/radial3"/>
    <dgm:cxn modelId="{0093A260-2767-44FB-91E1-54566E9B6774}" srcId="{1A9DAC97-DCE7-48E8-9AD4-53003C7875BA}" destId="{70A0E00E-28E9-4C48-B979-9882BD7BB987}" srcOrd="6" destOrd="0" parTransId="{47E94F7F-2D58-4F78-AC64-978B6F6C2740}" sibTransId="{EC8C9B2A-F16F-44BF-875E-28D804EAC12D}"/>
    <dgm:cxn modelId="{BB5AAFD4-67D2-4C77-A3AE-7A0B9A28991F}" type="presOf" srcId="{1FCEB212-0091-451C-B09F-3865BAAB2DD9}" destId="{0DC47D82-F25E-4BB0-8F81-4AC46848B5F3}" srcOrd="0" destOrd="0" presId="urn:microsoft.com/office/officeart/2005/8/layout/radial3"/>
    <dgm:cxn modelId="{C08DF567-4F24-46BC-AF6B-785CD568645F}" srcId="{1A9DAC97-DCE7-48E8-9AD4-53003C7875BA}" destId="{5A463018-271B-4CD2-931A-9FFAC6FE0AEC}" srcOrd="3" destOrd="0" parTransId="{19BF0BB7-F506-4863-B1A6-7D6490C88A22}" sibTransId="{2504CDE2-3E14-4E04-BBDB-74AA4B2FB77C}"/>
    <dgm:cxn modelId="{4715D9CE-61EF-4B5F-BF29-E6DA569079B5}" type="presOf" srcId="{045A854E-1AF3-45CE-BE3B-F8086D6EB9CB}" destId="{E7D3302F-C989-47E2-980B-4C5380C64CA8}" srcOrd="0" destOrd="0" presId="urn:microsoft.com/office/officeart/2005/8/layout/radial3"/>
    <dgm:cxn modelId="{5D1A9CF0-2F7C-4824-AA7D-6297DA24F40C}" type="presOf" srcId="{F0CD82EE-033A-4709-BF29-A719E573505B}" destId="{6B4F10A8-67E5-475C-B047-2DC3CBAFD369}" srcOrd="0" destOrd="0" presId="urn:microsoft.com/office/officeart/2005/8/layout/radial3"/>
    <dgm:cxn modelId="{E7850C9D-01A5-4E10-99BC-458E5C302969}" type="presOf" srcId="{2ECFAA5F-3B48-4B84-B055-BA4F5ED60396}" destId="{8A59B540-9267-44AE-844F-99456D4CEC21}" srcOrd="0" destOrd="0" presId="urn:microsoft.com/office/officeart/2005/8/layout/radial3"/>
    <dgm:cxn modelId="{414891CB-5856-4522-8422-9D514D1C272D}" srcId="{1A9DAC97-DCE7-48E8-9AD4-53003C7875BA}" destId="{045A854E-1AF3-45CE-BE3B-F8086D6EB9CB}" srcOrd="4" destOrd="0" parTransId="{8FB1F8E3-C294-4B43-AC79-A64F3090A4D4}" sibTransId="{25C82634-C310-48EC-A803-744F0B89A26E}"/>
    <dgm:cxn modelId="{F7D18A98-4FD7-4AEC-A494-104666EA21A6}" type="presOf" srcId="{F47C6CAA-6513-420A-B2A9-986B5017BCF7}" destId="{92875ED3-1148-477D-866C-91568CD76373}" srcOrd="0" destOrd="0" presId="urn:microsoft.com/office/officeart/2005/8/layout/radial3"/>
    <dgm:cxn modelId="{985AB860-9402-4E70-8290-BD79F54321BD}" srcId="{1A9DAC97-DCE7-48E8-9AD4-53003C7875BA}" destId="{2ECFAA5F-3B48-4B84-B055-BA4F5ED60396}" srcOrd="5" destOrd="0" parTransId="{DC200DAC-032D-4BE4-B0C3-D66EA88360F8}" sibTransId="{FCCF6EFC-6784-412E-B0B9-53CC36BD6967}"/>
    <dgm:cxn modelId="{B996140A-51FB-4933-A338-1800C1FFE11B}" type="presOf" srcId="{5A463018-271B-4CD2-931A-9FFAC6FE0AEC}" destId="{4661C58C-F27B-4CA8-8D14-15F0F06D3E32}" srcOrd="0" destOrd="0" presId="urn:microsoft.com/office/officeart/2005/8/layout/radial3"/>
    <dgm:cxn modelId="{B15DBE00-2766-43C1-A293-E59DEC729568}" type="presOf" srcId="{83EAD6C1-6FC9-4A27-877B-F2347929B371}" destId="{43C6C533-E834-4A47-A52A-AEF66E329708}" srcOrd="0" destOrd="0" presId="urn:microsoft.com/office/officeart/2005/8/layout/radial3"/>
    <dgm:cxn modelId="{284ACEB0-F1BA-44EA-BD73-739F4D722317}" srcId="{1A9DAC97-DCE7-48E8-9AD4-53003C7875BA}" destId="{F0CD82EE-033A-4709-BF29-A719E573505B}" srcOrd="2" destOrd="0" parTransId="{F555E6F5-EA61-4E6C-AC0C-0AB820E918DC}" sibTransId="{9C87148F-AD70-463E-B928-B6E593EC193C}"/>
    <dgm:cxn modelId="{965403E0-BF51-400C-90B0-14E26D8390F7}" srcId="{1A9DAC97-DCE7-48E8-9AD4-53003C7875BA}" destId="{2D8FE102-A7F6-40F1-89EC-FE1A56D341F9}" srcOrd="0" destOrd="0" parTransId="{42A31843-55C0-4603-B326-F733B715AE4A}" sibTransId="{3E997D0A-6EF0-46FA-B4FD-3631A6844A9E}"/>
    <dgm:cxn modelId="{7FD07CA5-F97F-4CD7-8F2C-DB6CAD67A8E2}" type="presParOf" srcId="{92875ED3-1148-477D-866C-91568CD76373}" destId="{7B0F1789-5581-4544-B2EE-8CB7B473126C}" srcOrd="0" destOrd="0" presId="urn:microsoft.com/office/officeart/2005/8/layout/radial3"/>
    <dgm:cxn modelId="{2910BB07-7D60-4B98-9271-7064D1CC515F}" type="presParOf" srcId="{7B0F1789-5581-4544-B2EE-8CB7B473126C}" destId="{FBEF9475-512D-4EC7-9CB0-64EAF8A8107B}" srcOrd="0" destOrd="0" presId="urn:microsoft.com/office/officeart/2005/8/layout/radial3"/>
    <dgm:cxn modelId="{60C98430-2993-40E6-9ABD-9DA89E5F0D64}" type="presParOf" srcId="{7B0F1789-5581-4544-B2EE-8CB7B473126C}" destId="{9F9D5EAA-4BA4-4D18-AF2A-28DFD9B2D4FE}" srcOrd="1" destOrd="0" presId="urn:microsoft.com/office/officeart/2005/8/layout/radial3"/>
    <dgm:cxn modelId="{8CDC9D63-1217-443E-827A-9BF92502FA1F}" type="presParOf" srcId="{7B0F1789-5581-4544-B2EE-8CB7B473126C}" destId="{0DC47D82-F25E-4BB0-8F81-4AC46848B5F3}" srcOrd="2" destOrd="0" presId="urn:microsoft.com/office/officeart/2005/8/layout/radial3"/>
    <dgm:cxn modelId="{4464B9E2-406E-4463-9E6D-163D9218CA28}" type="presParOf" srcId="{7B0F1789-5581-4544-B2EE-8CB7B473126C}" destId="{6B4F10A8-67E5-475C-B047-2DC3CBAFD369}" srcOrd="3" destOrd="0" presId="urn:microsoft.com/office/officeart/2005/8/layout/radial3"/>
    <dgm:cxn modelId="{491541C4-11B9-45E8-9377-C41CFFF256BA}" type="presParOf" srcId="{7B0F1789-5581-4544-B2EE-8CB7B473126C}" destId="{4661C58C-F27B-4CA8-8D14-15F0F06D3E32}" srcOrd="4" destOrd="0" presId="urn:microsoft.com/office/officeart/2005/8/layout/radial3"/>
    <dgm:cxn modelId="{070DE1F3-4BBC-4E34-8A75-9C6FD5F8AEAA}" type="presParOf" srcId="{7B0F1789-5581-4544-B2EE-8CB7B473126C}" destId="{E7D3302F-C989-47E2-980B-4C5380C64CA8}" srcOrd="5" destOrd="0" presId="urn:microsoft.com/office/officeart/2005/8/layout/radial3"/>
    <dgm:cxn modelId="{C683892B-FCE9-4DFA-A7A0-C7DC43856F47}" type="presParOf" srcId="{7B0F1789-5581-4544-B2EE-8CB7B473126C}" destId="{8A59B540-9267-44AE-844F-99456D4CEC21}" srcOrd="6" destOrd="0" presId="urn:microsoft.com/office/officeart/2005/8/layout/radial3"/>
    <dgm:cxn modelId="{5BF0C8C7-8222-4017-A984-6C09B33B6F78}" type="presParOf" srcId="{7B0F1789-5581-4544-B2EE-8CB7B473126C}" destId="{C78530D4-BAFB-4AFF-BF79-D34F1FE457A6}" srcOrd="7" destOrd="0" presId="urn:microsoft.com/office/officeart/2005/8/layout/radial3"/>
    <dgm:cxn modelId="{9C7BFB4C-04BB-4EE7-A032-4A01AB65AF3C}" type="presParOf" srcId="{7B0F1789-5581-4544-B2EE-8CB7B473126C}" destId="{43C6C533-E834-4A47-A52A-AEF66E329708}" srcOrd="8"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45A628-7E66-4461-A7EE-C69549FC081E}" type="doc">
      <dgm:prSet loTypeId="urn:microsoft.com/office/officeart/2005/8/layout/hProcess9" loCatId="process" qsTypeId="urn:microsoft.com/office/officeart/2005/8/quickstyle/simple1#5" qsCatId="simple" csTypeId="urn:microsoft.com/office/officeart/2005/8/colors/accent1_2#5" csCatId="accent1" phldr="1"/>
      <dgm:spPr/>
    </dgm:pt>
    <dgm:pt modelId="{529E1EA8-0E28-4E01-9E2F-161C64E43653}">
      <dgm:prSet phldrT="[文本]" custT="1"/>
      <dgm:spPr>
        <a:xfrm>
          <a:off x="4406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一段ＨＲ</a:t>
          </a:r>
          <a:endParaRPr lang="zh-CN" altLang="en-US" sz="2000" b="1" dirty="0">
            <a:solidFill>
              <a:srgbClr val="FFFFFF"/>
            </a:solidFill>
            <a:latin typeface="微软雅黑" pitchFamily="34" charset="-122"/>
            <a:ea typeface="微软雅黑" pitchFamily="34" charset="-122"/>
            <a:cs typeface="+mn-cs"/>
          </a:endParaRPr>
        </a:p>
      </dgm:t>
    </dgm:pt>
    <dgm:pt modelId="{69EF8BD9-DAB9-42FA-AD4F-451A28D51729}" type="parTrans" cxnId="{6A5E4B9B-D9EF-41D6-B8F6-8FDE9272BAF8}">
      <dgm:prSet/>
      <dgm:spPr/>
      <dgm:t>
        <a:bodyPr/>
        <a:lstStyle/>
        <a:p>
          <a:endParaRPr lang="zh-CN" altLang="en-US"/>
        </a:p>
      </dgm:t>
    </dgm:pt>
    <dgm:pt modelId="{9491ABD2-1E76-4663-941E-ABC8F97DE2E9}" type="sibTrans" cxnId="{6A5E4B9B-D9EF-41D6-B8F6-8FDE9272BAF8}">
      <dgm:prSet/>
      <dgm:spPr/>
      <dgm:t>
        <a:bodyPr/>
        <a:lstStyle/>
        <a:p>
          <a:endParaRPr lang="zh-CN" altLang="en-US"/>
        </a:p>
      </dgm:t>
    </dgm:pt>
    <dgm:pt modelId="{7B4A72D4-6BFB-431E-8BDE-AE42658107B1}">
      <dgm:prSet phldrT="[文本]" custT="1"/>
      <dgm:spPr>
        <a:xfrm>
          <a:off x="97809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二段ＨＲ</a:t>
          </a:r>
          <a:endParaRPr lang="zh-CN" altLang="en-US" sz="2000" b="1" dirty="0">
            <a:solidFill>
              <a:srgbClr val="FFFFFF"/>
            </a:solidFill>
            <a:latin typeface="微软雅黑" pitchFamily="34" charset="-122"/>
            <a:ea typeface="微软雅黑" pitchFamily="34" charset="-122"/>
            <a:cs typeface="+mn-cs"/>
          </a:endParaRPr>
        </a:p>
      </dgm:t>
    </dgm:pt>
    <dgm:pt modelId="{C1788AD1-B123-4D1B-8781-C79A926B2954}" type="parTrans" cxnId="{555BB800-065F-49CE-AE4B-04063223AC34}">
      <dgm:prSet/>
      <dgm:spPr/>
      <dgm:t>
        <a:bodyPr/>
        <a:lstStyle/>
        <a:p>
          <a:endParaRPr lang="zh-CN" altLang="en-US"/>
        </a:p>
      </dgm:t>
    </dgm:pt>
    <dgm:pt modelId="{43E96E99-A830-451C-B84D-0ECB02DEB400}" type="sibTrans" cxnId="{555BB800-065F-49CE-AE4B-04063223AC34}">
      <dgm:prSet/>
      <dgm:spPr/>
      <dgm:t>
        <a:bodyPr/>
        <a:lstStyle/>
        <a:p>
          <a:endParaRPr lang="zh-CN" altLang="en-US"/>
        </a:p>
      </dgm:t>
    </dgm:pt>
    <dgm:pt modelId="{4BAD2BAF-F864-42B6-B5D2-FEBAC3D7AA78}">
      <dgm:prSet phldrT="[文本]" custT="1"/>
      <dgm:spPr>
        <a:xfrm>
          <a:off x="191212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三段ＨＲ</a:t>
          </a:r>
          <a:endParaRPr lang="zh-CN" altLang="en-US" sz="2000" b="1" dirty="0">
            <a:solidFill>
              <a:srgbClr val="FFFFFF"/>
            </a:solidFill>
            <a:latin typeface="微软雅黑" pitchFamily="34" charset="-122"/>
            <a:ea typeface="微软雅黑" pitchFamily="34" charset="-122"/>
            <a:cs typeface="+mn-cs"/>
          </a:endParaRPr>
        </a:p>
      </dgm:t>
    </dgm:pt>
    <dgm:pt modelId="{F1A27CA9-293A-4890-8611-46B27F08EF02}" type="parTrans" cxnId="{441DA54C-2B53-4C03-961C-3429BF15A222}">
      <dgm:prSet/>
      <dgm:spPr/>
      <dgm:t>
        <a:bodyPr/>
        <a:lstStyle/>
        <a:p>
          <a:endParaRPr lang="zh-CN" altLang="en-US"/>
        </a:p>
      </dgm:t>
    </dgm:pt>
    <dgm:pt modelId="{807B9B63-222C-4FB2-B9CD-E5F0B204FE97}" type="sibTrans" cxnId="{441DA54C-2B53-4C03-961C-3429BF15A222}">
      <dgm:prSet/>
      <dgm:spPr/>
      <dgm:t>
        <a:bodyPr/>
        <a:lstStyle/>
        <a:p>
          <a:endParaRPr lang="zh-CN" altLang="en-US"/>
        </a:p>
      </dgm:t>
    </dgm:pt>
    <dgm:pt modelId="{6770ACB1-81F8-499E-8000-E74B686FD460}">
      <dgm:prSet phldrT="[文本]" custT="1"/>
      <dgm:spPr>
        <a:xfrm>
          <a:off x="7476279"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九段ＨＲ</a:t>
          </a:r>
          <a:endParaRPr lang="zh-CN" altLang="en-US" sz="2000" b="1" dirty="0">
            <a:solidFill>
              <a:srgbClr val="FFFFFF"/>
            </a:solidFill>
            <a:latin typeface="微软雅黑" pitchFamily="34" charset="-122"/>
            <a:ea typeface="微软雅黑" pitchFamily="34" charset="-122"/>
            <a:cs typeface="+mn-cs"/>
          </a:endParaRPr>
        </a:p>
      </dgm:t>
    </dgm:pt>
    <dgm:pt modelId="{608A8885-AD48-479B-8E0D-54A1CB951021}" type="parTrans" cxnId="{DCBA538E-A7A2-49D4-A74A-C84FFAB1BC9C}">
      <dgm:prSet/>
      <dgm:spPr/>
      <dgm:t>
        <a:bodyPr/>
        <a:lstStyle/>
        <a:p>
          <a:endParaRPr lang="zh-CN" altLang="en-US"/>
        </a:p>
      </dgm:t>
    </dgm:pt>
    <dgm:pt modelId="{5C576A49-F78E-45D6-8A28-0BA862F96DC9}" type="sibTrans" cxnId="{DCBA538E-A7A2-49D4-A74A-C84FFAB1BC9C}">
      <dgm:prSet/>
      <dgm:spPr/>
      <dgm:t>
        <a:bodyPr/>
        <a:lstStyle/>
        <a:p>
          <a:endParaRPr lang="zh-CN" altLang="en-US"/>
        </a:p>
      </dgm:t>
    </dgm:pt>
    <dgm:pt modelId="{D06182FD-A3A6-4C0B-B954-8252F6E37898}">
      <dgm:prSet phldrT="[文本]" custT="1"/>
      <dgm:spPr>
        <a:xfrm>
          <a:off x="2846156"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四段ＨＲ</a:t>
          </a:r>
          <a:endParaRPr lang="zh-CN" altLang="en-US" sz="2000" b="1" dirty="0">
            <a:solidFill>
              <a:srgbClr val="FFFFFF"/>
            </a:solidFill>
            <a:latin typeface="微软雅黑" pitchFamily="34" charset="-122"/>
            <a:ea typeface="微软雅黑" pitchFamily="34" charset="-122"/>
            <a:cs typeface="+mn-cs"/>
          </a:endParaRPr>
        </a:p>
      </dgm:t>
    </dgm:pt>
    <dgm:pt modelId="{C54D76A9-67A3-4964-B69A-2274659FA69E}" type="parTrans" cxnId="{0236F43D-7BF0-404F-8CAE-C0EB603E02E7}">
      <dgm:prSet/>
      <dgm:spPr/>
      <dgm:t>
        <a:bodyPr/>
        <a:lstStyle/>
        <a:p>
          <a:endParaRPr lang="zh-CN" altLang="en-US"/>
        </a:p>
      </dgm:t>
    </dgm:pt>
    <dgm:pt modelId="{2F6ABD6A-013E-4FCB-9FF5-AB5C324D85C3}" type="sibTrans" cxnId="{0236F43D-7BF0-404F-8CAE-C0EB603E02E7}">
      <dgm:prSet/>
      <dgm:spPr/>
      <dgm:t>
        <a:bodyPr/>
        <a:lstStyle/>
        <a:p>
          <a:endParaRPr lang="zh-CN" altLang="en-US"/>
        </a:p>
      </dgm:t>
    </dgm:pt>
    <dgm:pt modelId="{B4132BF6-494E-471B-95FE-00F7F03EC393}">
      <dgm:prSet phldrT="[文本]" custT="1"/>
      <dgm:spPr>
        <a:xfrm>
          <a:off x="3740161"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五段ＨＲ</a:t>
          </a:r>
          <a:endParaRPr lang="zh-CN" altLang="en-US" sz="2000" b="1" dirty="0">
            <a:solidFill>
              <a:srgbClr val="FFFFFF"/>
            </a:solidFill>
            <a:latin typeface="微软雅黑" pitchFamily="34" charset="-122"/>
            <a:ea typeface="微软雅黑" pitchFamily="34" charset="-122"/>
            <a:cs typeface="+mn-cs"/>
          </a:endParaRPr>
        </a:p>
      </dgm:t>
    </dgm:pt>
    <dgm:pt modelId="{5497F2FE-6A1A-4DA6-9A01-FD6873BBF546}" type="parTrans" cxnId="{91182F27-5FF7-4786-819D-3C9C83277065}">
      <dgm:prSet/>
      <dgm:spPr/>
      <dgm:t>
        <a:bodyPr/>
        <a:lstStyle/>
        <a:p>
          <a:endParaRPr lang="zh-CN" altLang="en-US"/>
        </a:p>
      </dgm:t>
    </dgm:pt>
    <dgm:pt modelId="{E1F08399-2C73-446F-9DA6-54908AC53252}" type="sibTrans" cxnId="{91182F27-5FF7-4786-819D-3C9C83277065}">
      <dgm:prSet/>
      <dgm:spPr/>
      <dgm:t>
        <a:bodyPr/>
        <a:lstStyle/>
        <a:p>
          <a:endParaRPr lang="zh-CN" altLang="en-US"/>
        </a:p>
      </dgm:t>
    </dgm:pt>
    <dgm:pt modelId="{57DD0056-B0FA-462E-B637-CC9C9AE8E1A2}">
      <dgm:prSet phldrT="[文本]" custT="1"/>
      <dgm:spPr>
        <a:xfrm>
          <a:off x="4674191"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六段ＨＲ</a:t>
          </a:r>
          <a:endParaRPr lang="zh-CN" altLang="en-US" sz="2000" b="1" dirty="0">
            <a:solidFill>
              <a:srgbClr val="FFFFFF"/>
            </a:solidFill>
            <a:latin typeface="微软雅黑" pitchFamily="34" charset="-122"/>
            <a:ea typeface="微软雅黑" pitchFamily="34" charset="-122"/>
            <a:cs typeface="+mn-cs"/>
          </a:endParaRPr>
        </a:p>
      </dgm:t>
    </dgm:pt>
    <dgm:pt modelId="{C988160E-3A11-4DC2-984D-A0EED0BDB303}" type="parTrans" cxnId="{ABA48445-DE4B-4FD7-91DE-0E7CA9CD771B}">
      <dgm:prSet/>
      <dgm:spPr/>
      <dgm:t>
        <a:bodyPr/>
        <a:lstStyle/>
        <a:p>
          <a:endParaRPr lang="zh-CN" altLang="en-US"/>
        </a:p>
      </dgm:t>
    </dgm:pt>
    <dgm:pt modelId="{596DD2FB-9FB0-4848-ABDD-5F86BD1C69A6}" type="sibTrans" cxnId="{ABA48445-DE4B-4FD7-91DE-0E7CA9CD771B}">
      <dgm:prSet/>
      <dgm:spPr/>
      <dgm:t>
        <a:bodyPr/>
        <a:lstStyle/>
        <a:p>
          <a:endParaRPr lang="zh-CN" altLang="en-US"/>
        </a:p>
      </dgm:t>
    </dgm:pt>
    <dgm:pt modelId="{B4C80E4F-2D5F-47E9-9AEE-C29D61F45CED}">
      <dgm:prSet phldrT="[文本]" custT="1"/>
      <dgm:spPr>
        <a:xfrm>
          <a:off x="5608220"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七段ＨＲ</a:t>
          </a:r>
          <a:endParaRPr lang="zh-CN" altLang="en-US" sz="2000" b="1" dirty="0">
            <a:solidFill>
              <a:srgbClr val="FFFFFF"/>
            </a:solidFill>
            <a:latin typeface="微软雅黑" pitchFamily="34" charset="-122"/>
            <a:ea typeface="微软雅黑" pitchFamily="34" charset="-122"/>
            <a:cs typeface="+mn-cs"/>
          </a:endParaRPr>
        </a:p>
      </dgm:t>
    </dgm:pt>
    <dgm:pt modelId="{40B4237E-F588-4A00-A3CD-BDACE277B8F0}" type="parTrans" cxnId="{76C97738-D1A0-43D4-897D-2F595866479B}">
      <dgm:prSet/>
      <dgm:spPr/>
      <dgm:t>
        <a:bodyPr/>
        <a:lstStyle/>
        <a:p>
          <a:endParaRPr lang="zh-CN" altLang="en-US"/>
        </a:p>
      </dgm:t>
    </dgm:pt>
    <dgm:pt modelId="{9264CBEB-8270-463E-9723-3B7B9D579791}" type="sibTrans" cxnId="{76C97738-D1A0-43D4-897D-2F595866479B}">
      <dgm:prSet/>
      <dgm:spPr/>
      <dgm:t>
        <a:bodyPr/>
        <a:lstStyle/>
        <a:p>
          <a:endParaRPr lang="zh-CN" altLang="en-US"/>
        </a:p>
      </dgm:t>
    </dgm:pt>
    <dgm:pt modelId="{EB7A8F5A-2702-4CE0-B4FD-49FA1B59F2BB}">
      <dgm:prSet phldrT="[文本]" custT="1"/>
      <dgm:spPr>
        <a:xfrm>
          <a:off x="6542250"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gm:spPr>
      <dgm:t>
        <a:bodyPr/>
        <a:lstStyle/>
        <a:p>
          <a:r>
            <a:rPr lang="zh-CN" altLang="en-US" sz="2000" b="1" dirty="0" smtClean="0">
              <a:solidFill>
                <a:srgbClr val="FFFFFF"/>
              </a:solidFill>
              <a:latin typeface="微软雅黑" pitchFamily="34" charset="-122"/>
              <a:ea typeface="微软雅黑" pitchFamily="34" charset="-122"/>
              <a:cs typeface="+mn-cs"/>
            </a:rPr>
            <a:t>八段ＨＲ</a:t>
          </a:r>
          <a:endParaRPr lang="zh-CN" altLang="en-US" sz="2000" b="1" dirty="0">
            <a:solidFill>
              <a:srgbClr val="FFFFFF"/>
            </a:solidFill>
            <a:latin typeface="微软雅黑" pitchFamily="34" charset="-122"/>
            <a:ea typeface="微软雅黑" pitchFamily="34" charset="-122"/>
            <a:cs typeface="+mn-cs"/>
          </a:endParaRPr>
        </a:p>
      </dgm:t>
    </dgm:pt>
    <dgm:pt modelId="{F7E2F9DD-D497-41D6-8472-6631740F638A}" type="parTrans" cxnId="{E1C3A845-1A72-43F5-9BFC-A5D1F11F4EFC}">
      <dgm:prSet/>
      <dgm:spPr/>
      <dgm:t>
        <a:bodyPr/>
        <a:lstStyle/>
        <a:p>
          <a:endParaRPr lang="zh-CN" altLang="en-US"/>
        </a:p>
      </dgm:t>
    </dgm:pt>
    <dgm:pt modelId="{AE0F39A3-B89A-4F84-919F-F3840B8DE02F}" type="sibTrans" cxnId="{E1C3A845-1A72-43F5-9BFC-A5D1F11F4EFC}">
      <dgm:prSet/>
      <dgm:spPr/>
      <dgm:t>
        <a:bodyPr/>
        <a:lstStyle/>
        <a:p>
          <a:endParaRPr lang="zh-CN" altLang="en-US"/>
        </a:p>
      </dgm:t>
    </dgm:pt>
    <dgm:pt modelId="{F09FE3FB-AB45-4C41-B94D-44CC6649122C}" type="pres">
      <dgm:prSet presAssocID="{CA45A628-7E66-4461-A7EE-C69549FC081E}" presName="CompostProcess" presStyleCnt="0">
        <dgm:presLayoutVars>
          <dgm:dir/>
          <dgm:resizeHandles val="exact"/>
        </dgm:presLayoutVars>
      </dgm:prSet>
      <dgm:spPr/>
    </dgm:pt>
    <dgm:pt modelId="{908535F6-7259-4902-AAA1-9FBE523217E7}" type="pres">
      <dgm:prSet presAssocID="{CA45A628-7E66-4461-A7EE-C69549FC081E}" presName="arrow" presStyleLbl="bgShp" presStyleIdx="0" presStyleCnt="1"/>
      <dgm:spPr>
        <a:xfrm>
          <a:off x="621068" y="0"/>
          <a:ext cx="7038782" cy="4064000"/>
        </a:xfrm>
        <a:prstGeom prst="rightArrow">
          <a:avLst/>
        </a:prstGeom>
        <a:solidFill>
          <a:srgbClr val="FFFFFF">
            <a:lumMod val="75000"/>
          </a:srgbClr>
        </a:solidFill>
        <a:ln>
          <a:noFill/>
        </a:ln>
        <a:effectLst/>
      </dgm:spPr>
      <dgm:t>
        <a:bodyPr/>
        <a:lstStyle/>
        <a:p>
          <a:endParaRPr lang="zh-CN" altLang="en-US"/>
        </a:p>
      </dgm:t>
    </dgm:pt>
    <dgm:pt modelId="{1EDD02A7-4EA3-4F44-A447-9E57FF31A599}" type="pres">
      <dgm:prSet presAssocID="{CA45A628-7E66-4461-A7EE-C69549FC081E}" presName="linearProcess" presStyleCnt="0"/>
      <dgm:spPr/>
    </dgm:pt>
    <dgm:pt modelId="{86B9E515-EA70-4608-B309-7187521F2C35}" type="pres">
      <dgm:prSet presAssocID="{529E1EA8-0E28-4E01-9E2F-161C64E43653}" presName="textNode" presStyleLbl="node1" presStyleIdx="0" presStyleCnt="9" custLinFactNeighborX="29996" custLinFactNeighborY="304">
        <dgm:presLayoutVars>
          <dgm:bulletEnabled val="1"/>
        </dgm:presLayoutVars>
      </dgm:prSet>
      <dgm:spPr/>
      <dgm:t>
        <a:bodyPr/>
        <a:lstStyle/>
        <a:p>
          <a:endParaRPr lang="zh-CN" altLang="en-US"/>
        </a:p>
      </dgm:t>
    </dgm:pt>
    <dgm:pt modelId="{443D6716-0FD7-4B56-BB15-4D2CB46766A5}" type="pres">
      <dgm:prSet presAssocID="{9491ABD2-1E76-4663-941E-ABC8F97DE2E9}" presName="sibTrans" presStyleCnt="0"/>
      <dgm:spPr/>
    </dgm:pt>
    <dgm:pt modelId="{8CDD265C-92AE-40C1-A6AB-C010559CE119}" type="pres">
      <dgm:prSet presAssocID="{7B4A72D4-6BFB-431E-8BDE-AE42658107B1}" presName="textNode" presStyleLbl="node1" presStyleIdx="1" presStyleCnt="9" custLinFactNeighborX="29996" custLinFactNeighborY="304">
        <dgm:presLayoutVars>
          <dgm:bulletEnabled val="1"/>
        </dgm:presLayoutVars>
      </dgm:prSet>
      <dgm:spPr/>
      <dgm:t>
        <a:bodyPr/>
        <a:lstStyle/>
        <a:p>
          <a:endParaRPr lang="zh-CN" altLang="en-US"/>
        </a:p>
      </dgm:t>
    </dgm:pt>
    <dgm:pt modelId="{1F094507-69F5-4E81-9FDF-15F4900F88C6}" type="pres">
      <dgm:prSet presAssocID="{43E96E99-A830-451C-B84D-0ECB02DEB400}" presName="sibTrans" presStyleCnt="0"/>
      <dgm:spPr/>
    </dgm:pt>
    <dgm:pt modelId="{98129EAB-A82E-4569-888C-ED201D03EB0C}" type="pres">
      <dgm:prSet presAssocID="{4BAD2BAF-F864-42B6-B5D2-FEBAC3D7AA78}" presName="textNode" presStyleLbl="node1" presStyleIdx="2" presStyleCnt="9" custLinFactNeighborX="29996" custLinFactNeighborY="304">
        <dgm:presLayoutVars>
          <dgm:bulletEnabled val="1"/>
        </dgm:presLayoutVars>
      </dgm:prSet>
      <dgm:spPr/>
      <dgm:t>
        <a:bodyPr/>
        <a:lstStyle/>
        <a:p>
          <a:endParaRPr lang="zh-CN" altLang="en-US"/>
        </a:p>
      </dgm:t>
    </dgm:pt>
    <dgm:pt modelId="{96E79B3D-3FC1-4942-9DC3-2AF00A1C4491}" type="pres">
      <dgm:prSet presAssocID="{807B9B63-222C-4FB2-B9CD-E5F0B204FE97}" presName="sibTrans" presStyleCnt="0"/>
      <dgm:spPr/>
    </dgm:pt>
    <dgm:pt modelId="{1363955E-A71E-4045-B2CE-0A32A4CE6015}" type="pres">
      <dgm:prSet presAssocID="{D06182FD-A3A6-4C0B-B954-8252F6E37898}" presName="textNode" presStyleLbl="node1" presStyleIdx="3" presStyleCnt="9" custLinFactNeighborX="29996" custLinFactNeighborY="304">
        <dgm:presLayoutVars>
          <dgm:bulletEnabled val="1"/>
        </dgm:presLayoutVars>
      </dgm:prSet>
      <dgm:spPr/>
      <dgm:t>
        <a:bodyPr/>
        <a:lstStyle/>
        <a:p>
          <a:endParaRPr lang="zh-CN" altLang="en-US"/>
        </a:p>
      </dgm:t>
    </dgm:pt>
    <dgm:pt modelId="{C79F4540-8880-475A-BE68-9D81A2B28A83}" type="pres">
      <dgm:prSet presAssocID="{2F6ABD6A-013E-4FCB-9FF5-AB5C324D85C3}" presName="sibTrans" presStyleCnt="0"/>
      <dgm:spPr/>
    </dgm:pt>
    <dgm:pt modelId="{E1299295-62D2-41F2-9873-9BB1E2B7323C}" type="pres">
      <dgm:prSet presAssocID="{B4132BF6-494E-471B-95FE-00F7F03EC393}" presName="textNode" presStyleLbl="node1" presStyleIdx="4" presStyleCnt="9">
        <dgm:presLayoutVars>
          <dgm:bulletEnabled val="1"/>
        </dgm:presLayoutVars>
      </dgm:prSet>
      <dgm:spPr/>
      <dgm:t>
        <a:bodyPr/>
        <a:lstStyle/>
        <a:p>
          <a:endParaRPr lang="zh-CN" altLang="en-US"/>
        </a:p>
      </dgm:t>
    </dgm:pt>
    <dgm:pt modelId="{376BD3A1-653B-409D-BA9D-D097810508ED}" type="pres">
      <dgm:prSet presAssocID="{E1F08399-2C73-446F-9DA6-54908AC53252}" presName="sibTrans" presStyleCnt="0"/>
      <dgm:spPr/>
    </dgm:pt>
    <dgm:pt modelId="{8B289403-D879-4327-BD0C-A89688A3F4CA}" type="pres">
      <dgm:prSet presAssocID="{57DD0056-B0FA-462E-B637-CC9C9AE8E1A2}" presName="textNode" presStyleLbl="node1" presStyleIdx="5" presStyleCnt="9">
        <dgm:presLayoutVars>
          <dgm:bulletEnabled val="1"/>
        </dgm:presLayoutVars>
      </dgm:prSet>
      <dgm:spPr/>
      <dgm:t>
        <a:bodyPr/>
        <a:lstStyle/>
        <a:p>
          <a:endParaRPr lang="zh-CN" altLang="en-US"/>
        </a:p>
      </dgm:t>
    </dgm:pt>
    <dgm:pt modelId="{EFA261EA-A6F0-4939-A3B4-4042CFFDFF4A}" type="pres">
      <dgm:prSet presAssocID="{596DD2FB-9FB0-4848-ABDD-5F86BD1C69A6}" presName="sibTrans" presStyleCnt="0"/>
      <dgm:spPr/>
    </dgm:pt>
    <dgm:pt modelId="{1E4974FD-043C-4754-A8D0-623246FADAE2}" type="pres">
      <dgm:prSet presAssocID="{B4C80E4F-2D5F-47E9-9AEE-C29D61F45CED}" presName="textNode" presStyleLbl="node1" presStyleIdx="6" presStyleCnt="9">
        <dgm:presLayoutVars>
          <dgm:bulletEnabled val="1"/>
        </dgm:presLayoutVars>
      </dgm:prSet>
      <dgm:spPr/>
      <dgm:t>
        <a:bodyPr/>
        <a:lstStyle/>
        <a:p>
          <a:endParaRPr lang="zh-CN" altLang="en-US"/>
        </a:p>
      </dgm:t>
    </dgm:pt>
    <dgm:pt modelId="{637FC060-3076-42EB-AA2C-F78EC987B912}" type="pres">
      <dgm:prSet presAssocID="{9264CBEB-8270-463E-9723-3B7B9D579791}" presName="sibTrans" presStyleCnt="0"/>
      <dgm:spPr/>
    </dgm:pt>
    <dgm:pt modelId="{21C26C3B-021C-4D2C-8572-5143B6070633}" type="pres">
      <dgm:prSet presAssocID="{EB7A8F5A-2702-4CE0-B4FD-49FA1B59F2BB}" presName="textNode" presStyleLbl="node1" presStyleIdx="7" presStyleCnt="9">
        <dgm:presLayoutVars>
          <dgm:bulletEnabled val="1"/>
        </dgm:presLayoutVars>
      </dgm:prSet>
      <dgm:spPr/>
      <dgm:t>
        <a:bodyPr/>
        <a:lstStyle/>
        <a:p>
          <a:endParaRPr lang="zh-CN" altLang="en-US"/>
        </a:p>
      </dgm:t>
    </dgm:pt>
    <dgm:pt modelId="{4CAEA4E0-86B0-4761-8AC2-0FDF8EB6C66E}" type="pres">
      <dgm:prSet presAssocID="{AE0F39A3-B89A-4F84-919F-F3840B8DE02F}" presName="sibTrans" presStyleCnt="0"/>
      <dgm:spPr/>
    </dgm:pt>
    <dgm:pt modelId="{3927E77B-FB78-4241-BEAA-9C113B00D7A5}" type="pres">
      <dgm:prSet presAssocID="{6770ACB1-81F8-499E-8000-E74B686FD460}" presName="textNode" presStyleLbl="node1" presStyleIdx="8" presStyleCnt="9">
        <dgm:presLayoutVars>
          <dgm:bulletEnabled val="1"/>
        </dgm:presLayoutVars>
      </dgm:prSet>
      <dgm:spPr/>
      <dgm:t>
        <a:bodyPr/>
        <a:lstStyle/>
        <a:p>
          <a:endParaRPr lang="zh-CN" altLang="en-US"/>
        </a:p>
      </dgm:t>
    </dgm:pt>
  </dgm:ptLst>
  <dgm:cxnLst>
    <dgm:cxn modelId="{91182F27-5FF7-4786-819D-3C9C83277065}" srcId="{CA45A628-7E66-4461-A7EE-C69549FC081E}" destId="{B4132BF6-494E-471B-95FE-00F7F03EC393}" srcOrd="4" destOrd="0" parTransId="{5497F2FE-6A1A-4DA6-9A01-FD6873BBF546}" sibTransId="{E1F08399-2C73-446F-9DA6-54908AC53252}"/>
    <dgm:cxn modelId="{A1D41F2A-5F5E-4FAA-95F7-08D74881815C}" type="presOf" srcId="{6770ACB1-81F8-499E-8000-E74B686FD460}" destId="{3927E77B-FB78-4241-BEAA-9C113B00D7A5}" srcOrd="0" destOrd="0" presId="urn:microsoft.com/office/officeart/2005/8/layout/hProcess9"/>
    <dgm:cxn modelId="{121D5A5E-9E4D-4A58-B330-26A3E7C79F32}" type="presOf" srcId="{D06182FD-A3A6-4C0B-B954-8252F6E37898}" destId="{1363955E-A71E-4045-B2CE-0A32A4CE6015}" srcOrd="0" destOrd="0" presId="urn:microsoft.com/office/officeart/2005/8/layout/hProcess9"/>
    <dgm:cxn modelId="{D2160B69-4203-4AE3-85B4-B2F4BF9856FB}" type="presOf" srcId="{CA45A628-7E66-4461-A7EE-C69549FC081E}" destId="{F09FE3FB-AB45-4C41-B94D-44CC6649122C}" srcOrd="0" destOrd="0" presId="urn:microsoft.com/office/officeart/2005/8/layout/hProcess9"/>
    <dgm:cxn modelId="{441DA54C-2B53-4C03-961C-3429BF15A222}" srcId="{CA45A628-7E66-4461-A7EE-C69549FC081E}" destId="{4BAD2BAF-F864-42B6-B5D2-FEBAC3D7AA78}" srcOrd="2" destOrd="0" parTransId="{F1A27CA9-293A-4890-8611-46B27F08EF02}" sibTransId="{807B9B63-222C-4FB2-B9CD-E5F0B204FE97}"/>
    <dgm:cxn modelId="{ABA48445-DE4B-4FD7-91DE-0E7CA9CD771B}" srcId="{CA45A628-7E66-4461-A7EE-C69549FC081E}" destId="{57DD0056-B0FA-462E-B637-CC9C9AE8E1A2}" srcOrd="5" destOrd="0" parTransId="{C988160E-3A11-4DC2-984D-A0EED0BDB303}" sibTransId="{596DD2FB-9FB0-4848-ABDD-5F86BD1C69A6}"/>
    <dgm:cxn modelId="{3DF8F393-178D-417A-9610-493E27F228D6}" type="presOf" srcId="{57DD0056-B0FA-462E-B637-CC9C9AE8E1A2}" destId="{8B289403-D879-4327-BD0C-A89688A3F4CA}" srcOrd="0" destOrd="0" presId="urn:microsoft.com/office/officeart/2005/8/layout/hProcess9"/>
    <dgm:cxn modelId="{A2860817-A756-4CFD-A51D-19B573DF505B}" type="presOf" srcId="{B4132BF6-494E-471B-95FE-00F7F03EC393}" destId="{E1299295-62D2-41F2-9873-9BB1E2B7323C}" srcOrd="0" destOrd="0" presId="urn:microsoft.com/office/officeart/2005/8/layout/hProcess9"/>
    <dgm:cxn modelId="{555BB800-065F-49CE-AE4B-04063223AC34}" srcId="{CA45A628-7E66-4461-A7EE-C69549FC081E}" destId="{7B4A72D4-6BFB-431E-8BDE-AE42658107B1}" srcOrd="1" destOrd="0" parTransId="{C1788AD1-B123-4D1B-8781-C79A926B2954}" sibTransId="{43E96E99-A830-451C-B84D-0ECB02DEB400}"/>
    <dgm:cxn modelId="{64C88A32-9886-4A76-B39C-A72698640359}" type="presOf" srcId="{7B4A72D4-6BFB-431E-8BDE-AE42658107B1}" destId="{8CDD265C-92AE-40C1-A6AB-C010559CE119}" srcOrd="0" destOrd="0" presId="urn:microsoft.com/office/officeart/2005/8/layout/hProcess9"/>
    <dgm:cxn modelId="{8158F11C-5B78-4C72-825B-B4E252044237}" type="presOf" srcId="{4BAD2BAF-F864-42B6-B5D2-FEBAC3D7AA78}" destId="{98129EAB-A82E-4569-888C-ED201D03EB0C}" srcOrd="0" destOrd="0" presId="urn:microsoft.com/office/officeart/2005/8/layout/hProcess9"/>
    <dgm:cxn modelId="{0236F43D-7BF0-404F-8CAE-C0EB603E02E7}" srcId="{CA45A628-7E66-4461-A7EE-C69549FC081E}" destId="{D06182FD-A3A6-4C0B-B954-8252F6E37898}" srcOrd="3" destOrd="0" parTransId="{C54D76A9-67A3-4964-B69A-2274659FA69E}" sibTransId="{2F6ABD6A-013E-4FCB-9FF5-AB5C324D85C3}"/>
    <dgm:cxn modelId="{F1F31EE6-8B90-49DD-AD26-A251F05B44EF}" type="presOf" srcId="{B4C80E4F-2D5F-47E9-9AEE-C29D61F45CED}" destId="{1E4974FD-043C-4754-A8D0-623246FADAE2}" srcOrd="0" destOrd="0" presId="urn:microsoft.com/office/officeart/2005/8/layout/hProcess9"/>
    <dgm:cxn modelId="{645058CF-CC0E-48A5-BE0D-0EE390A507E4}" type="presOf" srcId="{529E1EA8-0E28-4E01-9E2F-161C64E43653}" destId="{86B9E515-EA70-4608-B309-7187521F2C35}" srcOrd="0" destOrd="0" presId="urn:microsoft.com/office/officeart/2005/8/layout/hProcess9"/>
    <dgm:cxn modelId="{DCBA538E-A7A2-49D4-A74A-C84FFAB1BC9C}" srcId="{CA45A628-7E66-4461-A7EE-C69549FC081E}" destId="{6770ACB1-81F8-499E-8000-E74B686FD460}" srcOrd="8" destOrd="0" parTransId="{608A8885-AD48-479B-8E0D-54A1CB951021}" sibTransId="{5C576A49-F78E-45D6-8A28-0BA862F96DC9}"/>
    <dgm:cxn modelId="{6A5E4B9B-D9EF-41D6-B8F6-8FDE9272BAF8}" srcId="{CA45A628-7E66-4461-A7EE-C69549FC081E}" destId="{529E1EA8-0E28-4E01-9E2F-161C64E43653}" srcOrd="0" destOrd="0" parTransId="{69EF8BD9-DAB9-42FA-AD4F-451A28D51729}" sibTransId="{9491ABD2-1E76-4663-941E-ABC8F97DE2E9}"/>
    <dgm:cxn modelId="{D4DCF542-BA39-48B5-9323-44608D58B25F}" type="presOf" srcId="{EB7A8F5A-2702-4CE0-B4FD-49FA1B59F2BB}" destId="{21C26C3B-021C-4D2C-8572-5143B6070633}" srcOrd="0" destOrd="0" presId="urn:microsoft.com/office/officeart/2005/8/layout/hProcess9"/>
    <dgm:cxn modelId="{76C97738-D1A0-43D4-897D-2F595866479B}" srcId="{CA45A628-7E66-4461-A7EE-C69549FC081E}" destId="{B4C80E4F-2D5F-47E9-9AEE-C29D61F45CED}" srcOrd="6" destOrd="0" parTransId="{40B4237E-F588-4A00-A3CD-BDACE277B8F0}" sibTransId="{9264CBEB-8270-463E-9723-3B7B9D579791}"/>
    <dgm:cxn modelId="{E1C3A845-1A72-43F5-9BFC-A5D1F11F4EFC}" srcId="{CA45A628-7E66-4461-A7EE-C69549FC081E}" destId="{EB7A8F5A-2702-4CE0-B4FD-49FA1B59F2BB}" srcOrd="7" destOrd="0" parTransId="{F7E2F9DD-D497-41D6-8472-6631740F638A}" sibTransId="{AE0F39A3-B89A-4F84-919F-F3840B8DE02F}"/>
    <dgm:cxn modelId="{4383DF6E-081B-4F02-976A-25F923294D44}" type="presParOf" srcId="{F09FE3FB-AB45-4C41-B94D-44CC6649122C}" destId="{908535F6-7259-4902-AAA1-9FBE523217E7}" srcOrd="0" destOrd="0" presId="urn:microsoft.com/office/officeart/2005/8/layout/hProcess9"/>
    <dgm:cxn modelId="{E9E32693-3EDE-4DF8-8ECB-45385AAD9D85}" type="presParOf" srcId="{F09FE3FB-AB45-4C41-B94D-44CC6649122C}" destId="{1EDD02A7-4EA3-4F44-A447-9E57FF31A599}" srcOrd="1" destOrd="0" presId="urn:microsoft.com/office/officeart/2005/8/layout/hProcess9"/>
    <dgm:cxn modelId="{AFEE9B61-E767-4813-B086-D74A850F73A0}" type="presParOf" srcId="{1EDD02A7-4EA3-4F44-A447-9E57FF31A599}" destId="{86B9E515-EA70-4608-B309-7187521F2C35}" srcOrd="0" destOrd="0" presId="urn:microsoft.com/office/officeart/2005/8/layout/hProcess9"/>
    <dgm:cxn modelId="{3E9D28DE-F786-4BEA-A3B8-28632C0C980E}" type="presParOf" srcId="{1EDD02A7-4EA3-4F44-A447-9E57FF31A599}" destId="{443D6716-0FD7-4B56-BB15-4D2CB46766A5}" srcOrd="1" destOrd="0" presId="urn:microsoft.com/office/officeart/2005/8/layout/hProcess9"/>
    <dgm:cxn modelId="{C07EF1AE-1FD4-4ACC-A1C5-93D2CC8F09E8}" type="presParOf" srcId="{1EDD02A7-4EA3-4F44-A447-9E57FF31A599}" destId="{8CDD265C-92AE-40C1-A6AB-C010559CE119}" srcOrd="2" destOrd="0" presId="urn:microsoft.com/office/officeart/2005/8/layout/hProcess9"/>
    <dgm:cxn modelId="{28F31552-7915-4262-9C2A-20B97B7D99FF}" type="presParOf" srcId="{1EDD02A7-4EA3-4F44-A447-9E57FF31A599}" destId="{1F094507-69F5-4E81-9FDF-15F4900F88C6}" srcOrd="3" destOrd="0" presId="urn:microsoft.com/office/officeart/2005/8/layout/hProcess9"/>
    <dgm:cxn modelId="{26AD77C9-DF4B-4C99-9864-2FF39C717715}" type="presParOf" srcId="{1EDD02A7-4EA3-4F44-A447-9E57FF31A599}" destId="{98129EAB-A82E-4569-888C-ED201D03EB0C}" srcOrd="4" destOrd="0" presId="urn:microsoft.com/office/officeart/2005/8/layout/hProcess9"/>
    <dgm:cxn modelId="{96B0F3C1-32F3-4952-89BB-26E48356A8D6}" type="presParOf" srcId="{1EDD02A7-4EA3-4F44-A447-9E57FF31A599}" destId="{96E79B3D-3FC1-4942-9DC3-2AF00A1C4491}" srcOrd="5" destOrd="0" presId="urn:microsoft.com/office/officeart/2005/8/layout/hProcess9"/>
    <dgm:cxn modelId="{CE67DCC9-F24D-4509-A134-38FA0D8E091B}" type="presParOf" srcId="{1EDD02A7-4EA3-4F44-A447-9E57FF31A599}" destId="{1363955E-A71E-4045-B2CE-0A32A4CE6015}" srcOrd="6" destOrd="0" presId="urn:microsoft.com/office/officeart/2005/8/layout/hProcess9"/>
    <dgm:cxn modelId="{6F6C2D06-3A5F-4358-B040-20F1DFC33A0F}" type="presParOf" srcId="{1EDD02A7-4EA3-4F44-A447-9E57FF31A599}" destId="{C79F4540-8880-475A-BE68-9D81A2B28A83}" srcOrd="7" destOrd="0" presId="urn:microsoft.com/office/officeart/2005/8/layout/hProcess9"/>
    <dgm:cxn modelId="{97BB0981-5723-4904-B8E1-3E00A838D0F1}" type="presParOf" srcId="{1EDD02A7-4EA3-4F44-A447-9E57FF31A599}" destId="{E1299295-62D2-41F2-9873-9BB1E2B7323C}" srcOrd="8" destOrd="0" presId="urn:microsoft.com/office/officeart/2005/8/layout/hProcess9"/>
    <dgm:cxn modelId="{1BE21A7E-64C2-4197-9728-ED97DB0A1B53}" type="presParOf" srcId="{1EDD02A7-4EA3-4F44-A447-9E57FF31A599}" destId="{376BD3A1-653B-409D-BA9D-D097810508ED}" srcOrd="9" destOrd="0" presId="urn:microsoft.com/office/officeart/2005/8/layout/hProcess9"/>
    <dgm:cxn modelId="{D674559A-0728-46D6-9C29-70E530888F5F}" type="presParOf" srcId="{1EDD02A7-4EA3-4F44-A447-9E57FF31A599}" destId="{8B289403-D879-4327-BD0C-A89688A3F4CA}" srcOrd="10" destOrd="0" presId="urn:microsoft.com/office/officeart/2005/8/layout/hProcess9"/>
    <dgm:cxn modelId="{010D8831-3DFE-4C52-9B9A-B5B6C48BF398}" type="presParOf" srcId="{1EDD02A7-4EA3-4F44-A447-9E57FF31A599}" destId="{EFA261EA-A6F0-4939-A3B4-4042CFFDFF4A}" srcOrd="11" destOrd="0" presId="urn:microsoft.com/office/officeart/2005/8/layout/hProcess9"/>
    <dgm:cxn modelId="{3C8B0FC5-8317-46B3-9A70-310A973BE8DF}" type="presParOf" srcId="{1EDD02A7-4EA3-4F44-A447-9E57FF31A599}" destId="{1E4974FD-043C-4754-A8D0-623246FADAE2}" srcOrd="12" destOrd="0" presId="urn:microsoft.com/office/officeart/2005/8/layout/hProcess9"/>
    <dgm:cxn modelId="{C06FF8A0-D872-4987-911C-06E81E0F615A}" type="presParOf" srcId="{1EDD02A7-4EA3-4F44-A447-9E57FF31A599}" destId="{637FC060-3076-42EB-AA2C-F78EC987B912}" srcOrd="13" destOrd="0" presId="urn:microsoft.com/office/officeart/2005/8/layout/hProcess9"/>
    <dgm:cxn modelId="{41BECCBA-6B37-47F6-9FFF-A1D2AB4667B4}" type="presParOf" srcId="{1EDD02A7-4EA3-4F44-A447-9E57FF31A599}" destId="{21C26C3B-021C-4D2C-8572-5143B6070633}" srcOrd="14" destOrd="0" presId="urn:microsoft.com/office/officeart/2005/8/layout/hProcess9"/>
    <dgm:cxn modelId="{2C827DFA-84CA-4235-B7CF-9B0482156034}" type="presParOf" srcId="{1EDD02A7-4EA3-4F44-A447-9E57FF31A599}" destId="{4CAEA4E0-86B0-4761-8AC2-0FDF8EB6C66E}" srcOrd="15" destOrd="0" presId="urn:microsoft.com/office/officeart/2005/8/layout/hProcess9"/>
    <dgm:cxn modelId="{83C9DE6B-9201-49FC-9E08-EE324A30D76C}" type="presParOf" srcId="{1EDD02A7-4EA3-4F44-A447-9E57FF31A599}" destId="{3927E77B-FB78-4241-BEAA-9C113B00D7A5}" srcOrd="1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4C17C-4904-4745-9A77-E9123492F344}">
      <dsp:nvSpPr>
        <dsp:cNvPr id="0" name=""/>
        <dsp:cNvSpPr/>
      </dsp:nvSpPr>
      <dsp:spPr>
        <a:xfrm>
          <a:off x="230396" y="325862"/>
          <a:ext cx="2892418" cy="433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lvl="0" algn="l" defTabSz="622300">
            <a:lnSpc>
              <a:spcPct val="90000"/>
            </a:lnSpc>
            <a:spcBef>
              <a:spcPct val="0"/>
            </a:spcBef>
            <a:spcAft>
              <a:spcPct val="35000"/>
            </a:spcAft>
          </a:pPr>
          <a:r>
            <a:rPr lang="zh-CN" altLang="en-US" sz="1400" b="1" kern="1200" dirty="0" smtClean="0">
              <a:solidFill>
                <a:srgbClr val="3455FA"/>
              </a:solidFill>
              <a:latin typeface="微软雅黑" pitchFamily="34" charset="-122"/>
              <a:ea typeface="微软雅黑" pitchFamily="34" charset="-122"/>
            </a:rPr>
            <a:t>原始部落</a:t>
          </a:r>
          <a:endParaRPr lang="zh-CN" altLang="en-US" sz="1400" b="1" kern="1200" dirty="0">
            <a:solidFill>
              <a:srgbClr val="3455FA"/>
            </a:solidFill>
            <a:latin typeface="微软雅黑" pitchFamily="34" charset="-122"/>
            <a:ea typeface="微软雅黑" pitchFamily="34" charset="-122"/>
          </a:endParaRPr>
        </a:p>
      </dsp:txBody>
      <dsp:txXfrm>
        <a:off x="230396" y="325862"/>
        <a:ext cx="2892418" cy="433862"/>
      </dsp:txXfrm>
    </dsp:sp>
    <dsp:sp modelId="{DDF8D562-8F0A-4443-B5CE-458244E086E9}">
      <dsp:nvSpPr>
        <dsp:cNvPr id="0" name=""/>
        <dsp:cNvSpPr/>
      </dsp:nvSpPr>
      <dsp:spPr>
        <a:xfrm>
          <a:off x="230396" y="845718"/>
          <a:ext cx="2892418" cy="2892418"/>
        </a:xfrm>
        <a:prstGeom prst="rect">
          <a:avLst/>
        </a:prstGeom>
        <a:blipFill>
          <a:blip xmlns:r="http://schemas.openxmlformats.org/officeDocument/2006/relationships" r:embed="rId1">
            <a:extLst/>
          </a:blip>
          <a:srcRect/>
          <a:stretch>
            <a:fillRect l="-28000" r="-2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732BF3-E088-450E-B0D0-1EB62E8F19C3}">
      <dsp:nvSpPr>
        <dsp:cNvPr id="0" name=""/>
        <dsp:cNvSpPr/>
      </dsp:nvSpPr>
      <dsp:spPr>
        <a:xfrm>
          <a:off x="3200876" y="325862"/>
          <a:ext cx="2892418" cy="433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lvl="0" algn="l" defTabSz="622300">
            <a:lnSpc>
              <a:spcPct val="90000"/>
            </a:lnSpc>
            <a:spcBef>
              <a:spcPct val="0"/>
            </a:spcBef>
            <a:spcAft>
              <a:spcPct val="35000"/>
            </a:spcAft>
          </a:pPr>
          <a:r>
            <a:rPr lang="zh-CN" altLang="en-US" sz="1400" b="1" kern="1200" dirty="0" smtClean="0">
              <a:solidFill>
                <a:srgbClr val="3455FA"/>
              </a:solidFill>
              <a:latin typeface="微软雅黑" pitchFamily="34" charset="-122"/>
              <a:ea typeface="微软雅黑" pitchFamily="34" charset="-122"/>
            </a:rPr>
            <a:t>奴隶军队</a:t>
          </a:r>
          <a:endParaRPr lang="zh-CN" altLang="en-US" sz="1400" b="1" kern="1200" dirty="0">
            <a:solidFill>
              <a:srgbClr val="3455FA"/>
            </a:solidFill>
            <a:latin typeface="微软雅黑" pitchFamily="34" charset="-122"/>
            <a:ea typeface="微软雅黑" pitchFamily="34" charset="-122"/>
          </a:endParaRPr>
        </a:p>
      </dsp:txBody>
      <dsp:txXfrm>
        <a:off x="3200876" y="325862"/>
        <a:ext cx="2892418" cy="433862"/>
      </dsp:txXfrm>
    </dsp:sp>
    <dsp:sp modelId="{EF3121B2-C268-4077-915A-6F19C636FE65}">
      <dsp:nvSpPr>
        <dsp:cNvPr id="0" name=""/>
        <dsp:cNvSpPr/>
      </dsp:nvSpPr>
      <dsp:spPr>
        <a:xfrm>
          <a:off x="3200876" y="845718"/>
          <a:ext cx="2892418" cy="2892418"/>
        </a:xfrm>
        <a:prstGeom prst="rect">
          <a:avLst/>
        </a:prstGeom>
        <a:blipFill>
          <a:blip xmlns:r="http://schemas.openxmlformats.org/officeDocument/2006/relationships" r:embed="rId2">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36188-2D63-457C-BD8F-C99D1BD11162}">
      <dsp:nvSpPr>
        <dsp:cNvPr id="0" name=""/>
        <dsp:cNvSpPr/>
      </dsp:nvSpPr>
      <dsp:spPr>
        <a:xfrm>
          <a:off x="26" y="164113"/>
          <a:ext cx="2563713" cy="457843"/>
        </a:xfrm>
        <a:prstGeom prst="rect">
          <a:avLst/>
        </a:prstGeom>
        <a:solidFill>
          <a:srgbClr val="0070C0"/>
        </a:solidFill>
        <a:ln w="9525" cap="flat" cmpd="sng" algn="ctr">
          <a:solidFill>
            <a:schemeClr val="accent5">
              <a:shade val="5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zh-CN" altLang="en-US" sz="1600" b="1" kern="1200" dirty="0">
              <a:effectLst/>
              <a:latin typeface="微软雅黑" pitchFamily="34" charset="-122"/>
              <a:ea typeface="微软雅黑" pitchFamily="34" charset="-122"/>
            </a:rPr>
            <a:t>事得其人</a:t>
          </a:r>
        </a:p>
      </dsp:txBody>
      <dsp:txXfrm>
        <a:off x="26" y="164113"/>
        <a:ext cx="2563713" cy="457843"/>
      </dsp:txXfrm>
    </dsp:sp>
    <dsp:sp modelId="{1BBCDCA1-CD20-4A48-A827-6C11C7B62512}">
      <dsp:nvSpPr>
        <dsp:cNvPr id="0" name=""/>
        <dsp:cNvSpPr/>
      </dsp:nvSpPr>
      <dsp:spPr>
        <a:xfrm>
          <a:off x="1" y="626192"/>
          <a:ext cx="2563713" cy="1185840"/>
        </a:xfrm>
        <a:prstGeom prst="rect">
          <a:avLst/>
        </a:prstGeom>
        <a:solidFill>
          <a:srgbClr val="0070C0">
            <a:alpha val="40000"/>
          </a:srgbClr>
        </a:solidFill>
        <a:ln w="9525" cap="flat" cmpd="sng" algn="ctr">
          <a:solidFill>
            <a:schemeClr val="accent5">
              <a:alpha val="90000"/>
              <a:tint val="55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solidFill>
                <a:schemeClr val="tx1"/>
              </a:solidFill>
              <a:latin typeface="微软雅黑" pitchFamily="34" charset="-122"/>
              <a:ea typeface="微软雅黑" pitchFamily="34" charset="-122"/>
            </a:rPr>
            <a:t>获取（招聘甄选）</a:t>
          </a:r>
        </a:p>
        <a:p>
          <a:pPr marL="114300" lvl="1" indent="-114300" algn="l" defTabSz="622300">
            <a:lnSpc>
              <a:spcPct val="90000"/>
            </a:lnSpc>
            <a:spcBef>
              <a:spcPct val="0"/>
            </a:spcBef>
            <a:spcAft>
              <a:spcPct val="15000"/>
            </a:spcAft>
            <a:buChar char="••"/>
          </a:pPr>
          <a:r>
            <a:rPr lang="zh-CN" altLang="en-US" sz="1400" kern="1200" dirty="0">
              <a:solidFill>
                <a:schemeClr val="tx1"/>
              </a:solidFill>
              <a:latin typeface="微软雅黑" pitchFamily="34" charset="-122"/>
              <a:ea typeface="微软雅黑" pitchFamily="34" charset="-122"/>
            </a:rPr>
            <a:t>维持（薪酬福利、员工关系）</a:t>
          </a:r>
        </a:p>
      </dsp:txBody>
      <dsp:txXfrm>
        <a:off x="1" y="626192"/>
        <a:ext cx="2563713" cy="1185840"/>
      </dsp:txXfrm>
    </dsp:sp>
    <dsp:sp modelId="{F6377673-65CC-4C34-BCF4-2E843116C0A2}">
      <dsp:nvSpPr>
        <dsp:cNvPr id="0" name=""/>
        <dsp:cNvSpPr/>
      </dsp:nvSpPr>
      <dsp:spPr>
        <a:xfrm>
          <a:off x="2922659" y="153225"/>
          <a:ext cx="2563713" cy="472360"/>
        </a:xfrm>
        <a:prstGeom prst="rect">
          <a:avLst/>
        </a:prstGeom>
        <a:solidFill>
          <a:schemeClr val="accent1">
            <a:lumMod val="50000"/>
          </a:schemeClr>
        </a:solidFill>
        <a:ln w="9525" cap="flat" cmpd="sng" algn="ctr">
          <a:solidFill>
            <a:schemeClr val="accent5">
              <a:shade val="50000"/>
              <a:hueOff val="252972"/>
              <a:satOff val="-5595"/>
              <a:lumOff val="41987"/>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zh-CN" altLang="en-US" sz="1600" b="1" kern="1200" dirty="0">
              <a:latin typeface="微软雅黑" pitchFamily="34" charset="-122"/>
              <a:ea typeface="微软雅黑" pitchFamily="34" charset="-122"/>
            </a:rPr>
            <a:t>人尽其才</a:t>
          </a:r>
        </a:p>
      </dsp:txBody>
      <dsp:txXfrm>
        <a:off x="2922659" y="153225"/>
        <a:ext cx="2563713" cy="472360"/>
      </dsp:txXfrm>
    </dsp:sp>
    <dsp:sp modelId="{0E14E205-0B2D-4F09-A773-BD662A545B46}">
      <dsp:nvSpPr>
        <dsp:cNvPr id="0" name=""/>
        <dsp:cNvSpPr/>
      </dsp:nvSpPr>
      <dsp:spPr>
        <a:xfrm>
          <a:off x="2922685" y="626192"/>
          <a:ext cx="2563713" cy="1185840"/>
        </a:xfrm>
        <a:prstGeom prst="rect">
          <a:avLst/>
        </a:prstGeom>
        <a:solidFill>
          <a:schemeClr val="accent1">
            <a:lumMod val="50000"/>
            <a:alpha val="40000"/>
          </a:schemeClr>
        </a:solidFill>
        <a:ln w="9525" cap="flat" cmpd="sng" algn="ctr">
          <a:solidFill>
            <a:schemeClr val="accent5">
              <a:alpha val="90000"/>
              <a:tint val="55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solidFill>
                <a:schemeClr val="tx1"/>
              </a:solidFill>
              <a:latin typeface="微软雅黑" pitchFamily="34" charset="-122"/>
              <a:ea typeface="微软雅黑" pitchFamily="34" charset="-122"/>
            </a:rPr>
            <a:t>激励（绩效管理）</a:t>
          </a:r>
        </a:p>
        <a:p>
          <a:pPr marL="114300" lvl="1" indent="-114300" algn="l" defTabSz="622300">
            <a:lnSpc>
              <a:spcPct val="90000"/>
            </a:lnSpc>
            <a:spcBef>
              <a:spcPct val="0"/>
            </a:spcBef>
            <a:spcAft>
              <a:spcPct val="15000"/>
            </a:spcAft>
            <a:buChar char="••"/>
          </a:pPr>
          <a:r>
            <a:rPr lang="zh-CN" altLang="en-US" sz="1400" kern="1200" dirty="0">
              <a:solidFill>
                <a:schemeClr val="tx1"/>
              </a:solidFill>
              <a:latin typeface="微软雅黑" pitchFamily="34" charset="-122"/>
              <a:ea typeface="微软雅黑" pitchFamily="34" charset="-122"/>
            </a:rPr>
            <a:t>开发（培训发展）</a:t>
          </a:r>
        </a:p>
      </dsp:txBody>
      <dsp:txXfrm>
        <a:off x="2922685" y="626192"/>
        <a:ext cx="2563713" cy="1185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DB9F9-7431-416B-BD5C-F1A1007282CC}">
      <dsp:nvSpPr>
        <dsp:cNvPr id="0" name=""/>
        <dsp:cNvSpPr/>
      </dsp:nvSpPr>
      <dsp:spPr>
        <a:xfrm>
          <a:off x="444169" y="0"/>
          <a:ext cx="6502400" cy="4064000"/>
        </a:xfrm>
        <a:prstGeom prst="swooshArrow">
          <a:avLst>
            <a:gd name="adj1" fmla="val 25000"/>
            <a:gd name="adj2" fmla="val 25000"/>
          </a:avLst>
        </a:prstGeom>
        <a:solidFill>
          <a:srgbClr val="0070C0">
            <a:alpha val="51000"/>
          </a:srgbClr>
        </a:solidFill>
        <a:ln>
          <a:noFill/>
        </a:ln>
        <a:effectLst/>
      </dsp:spPr>
      <dsp:style>
        <a:lnRef idx="0">
          <a:scrgbClr r="0" g="0" b="0"/>
        </a:lnRef>
        <a:fillRef idx="1">
          <a:scrgbClr r="0" g="0" b="0"/>
        </a:fillRef>
        <a:effectRef idx="0">
          <a:scrgbClr r="0" g="0" b="0"/>
        </a:effectRef>
        <a:fontRef idx="minor"/>
      </dsp:style>
    </dsp:sp>
    <dsp:sp modelId="{63842C76-F3F8-4130-BCC5-D4420606064E}">
      <dsp:nvSpPr>
        <dsp:cNvPr id="0" name=""/>
        <dsp:cNvSpPr/>
      </dsp:nvSpPr>
      <dsp:spPr>
        <a:xfrm>
          <a:off x="1084655" y="3021990"/>
          <a:ext cx="149555" cy="149555"/>
        </a:xfrm>
        <a:prstGeom prst="ellipse">
          <a:avLst/>
        </a:prstGeom>
        <a:solidFill>
          <a:srgbClr val="0070C0">
            <a:alpha val="64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03489E-8AAE-4F9F-A3E2-BB4BBDC2AA73}">
      <dsp:nvSpPr>
        <dsp:cNvPr id="0" name=""/>
        <dsp:cNvSpPr/>
      </dsp:nvSpPr>
      <dsp:spPr>
        <a:xfrm>
          <a:off x="1139219" y="3141633"/>
          <a:ext cx="851814" cy="503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46" tIns="0" rIns="0" bIns="0" numCol="1" spcCol="1270" anchor="t" anchorCtr="0">
          <a:noAutofit/>
        </a:bodyPr>
        <a:lstStyle/>
        <a:p>
          <a:pPr lvl="0" algn="l" defTabSz="711200">
            <a:lnSpc>
              <a:spcPct val="90000"/>
            </a:lnSpc>
            <a:spcBef>
              <a:spcPct val="0"/>
            </a:spcBef>
            <a:spcAft>
              <a:spcPct val="35000"/>
            </a:spcAft>
          </a:pPr>
          <a:r>
            <a:rPr lang="en-US" altLang="zh-CN" sz="1600" b="1" kern="1200" dirty="0" smtClean="0">
              <a:solidFill>
                <a:schemeClr val="tx1"/>
              </a:solidFill>
              <a:effectLst/>
              <a:latin typeface="微软雅黑" pitchFamily="34" charset="-122"/>
              <a:ea typeface="微软雅黑" pitchFamily="34" charset="-122"/>
            </a:rPr>
            <a:t>HR</a:t>
          </a:r>
          <a:r>
            <a:rPr lang="zh-CN" altLang="en-US" sz="1600" b="1" kern="1200" dirty="0" smtClean="0">
              <a:solidFill>
                <a:schemeClr val="tx1"/>
              </a:solidFill>
              <a:effectLst/>
              <a:latin typeface="微软雅黑" pitchFamily="34" charset="-122"/>
              <a:ea typeface="微软雅黑" pitchFamily="34" charset="-122"/>
            </a:rPr>
            <a:t>助理</a:t>
          </a:r>
          <a:endParaRPr lang="zh-CN" altLang="en-US" sz="1600" b="1" kern="1200" dirty="0">
            <a:solidFill>
              <a:schemeClr val="tx1"/>
            </a:solidFill>
            <a:effectLst/>
            <a:latin typeface="微软雅黑" pitchFamily="34" charset="-122"/>
            <a:ea typeface="微软雅黑" pitchFamily="34" charset="-122"/>
          </a:endParaRPr>
        </a:p>
      </dsp:txBody>
      <dsp:txXfrm>
        <a:off x="1139219" y="3141633"/>
        <a:ext cx="851814" cy="503628"/>
      </dsp:txXfrm>
    </dsp:sp>
    <dsp:sp modelId="{C7963AB1-6750-4970-8E99-882C5F270E31}">
      <dsp:nvSpPr>
        <dsp:cNvPr id="0" name=""/>
        <dsp:cNvSpPr/>
      </dsp:nvSpPr>
      <dsp:spPr>
        <a:xfrm>
          <a:off x="1894204" y="2244140"/>
          <a:ext cx="234086" cy="234086"/>
        </a:xfrm>
        <a:prstGeom prst="ellipse">
          <a:avLst/>
        </a:prstGeom>
        <a:solidFill>
          <a:srgbClr val="0070C0">
            <a:alpha val="64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7B737D-DCEB-4354-B2CD-4D198ACE8862}">
      <dsp:nvSpPr>
        <dsp:cNvPr id="0" name=""/>
        <dsp:cNvSpPr/>
      </dsp:nvSpPr>
      <dsp:spPr>
        <a:xfrm>
          <a:off x="2000005" y="2464051"/>
          <a:ext cx="2903311" cy="95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38" tIns="0" rIns="0" bIns="0" numCol="1" spcCol="1270" anchor="t" anchorCtr="0">
          <a:noAutofit/>
        </a:bodyPr>
        <a:lstStyle/>
        <a:p>
          <a:pPr lvl="0" algn="l" defTabSz="711200">
            <a:lnSpc>
              <a:spcPct val="90000"/>
            </a:lnSpc>
            <a:spcBef>
              <a:spcPct val="0"/>
            </a:spcBef>
            <a:spcAft>
              <a:spcPct val="35000"/>
            </a:spcAft>
          </a:pPr>
          <a:r>
            <a:rPr lang="en-US" altLang="zh-CN" sz="1600" b="1" kern="1200" dirty="0" smtClean="0">
              <a:solidFill>
                <a:schemeClr val="tx1"/>
              </a:solidFill>
              <a:effectLst/>
              <a:latin typeface="微软雅黑" pitchFamily="34" charset="-122"/>
              <a:ea typeface="微软雅黑" pitchFamily="34" charset="-122"/>
            </a:rPr>
            <a:t>HR</a:t>
          </a:r>
          <a:r>
            <a:rPr lang="zh-CN" altLang="en-US" sz="1600" b="1" kern="1200" dirty="0" smtClean="0">
              <a:solidFill>
                <a:schemeClr val="tx1"/>
              </a:solidFill>
              <a:effectLst/>
              <a:latin typeface="微软雅黑" pitchFamily="34" charset="-122"/>
              <a:ea typeface="微软雅黑" pitchFamily="34" charset="-122"/>
            </a:rPr>
            <a:t>专员（各模块专员）</a:t>
          </a:r>
          <a:endParaRPr lang="zh-CN" altLang="en-US" sz="1600" b="1" kern="1200" dirty="0">
            <a:solidFill>
              <a:schemeClr val="tx1"/>
            </a:solidFill>
            <a:effectLst/>
            <a:latin typeface="微软雅黑" pitchFamily="34" charset="-122"/>
            <a:ea typeface="微软雅黑" pitchFamily="34" charset="-122"/>
          </a:endParaRPr>
        </a:p>
      </dsp:txBody>
      <dsp:txXfrm>
        <a:off x="2000005" y="2464051"/>
        <a:ext cx="2903311" cy="951193"/>
      </dsp:txXfrm>
    </dsp:sp>
    <dsp:sp modelId="{A02EFDA6-4BFC-471F-AD92-9EA2C6DAF444}">
      <dsp:nvSpPr>
        <dsp:cNvPr id="0" name=""/>
        <dsp:cNvSpPr/>
      </dsp:nvSpPr>
      <dsp:spPr>
        <a:xfrm>
          <a:off x="2934588" y="1623974"/>
          <a:ext cx="312115" cy="312115"/>
        </a:xfrm>
        <a:prstGeom prst="ellipse">
          <a:avLst/>
        </a:prstGeom>
        <a:solidFill>
          <a:srgbClr val="0070C0">
            <a:alpha val="64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EC6EA-E3CD-4DB0-9097-80B4A3C6C3D7}">
      <dsp:nvSpPr>
        <dsp:cNvPr id="0" name=""/>
        <dsp:cNvSpPr/>
      </dsp:nvSpPr>
      <dsp:spPr>
        <a:xfrm>
          <a:off x="3167136" y="1845433"/>
          <a:ext cx="1254963" cy="95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83" tIns="0" rIns="0" bIns="0" numCol="1" spcCol="1270" anchor="t" anchorCtr="0">
          <a:noAutofit/>
        </a:bodyPr>
        <a:lstStyle/>
        <a:p>
          <a:pPr lvl="0" algn="l" defTabSz="711200">
            <a:lnSpc>
              <a:spcPct val="90000"/>
            </a:lnSpc>
            <a:spcBef>
              <a:spcPct val="0"/>
            </a:spcBef>
            <a:spcAft>
              <a:spcPct val="35000"/>
            </a:spcAft>
          </a:pPr>
          <a:r>
            <a:rPr lang="en-US" altLang="zh-CN" sz="1600" b="1" kern="1200" dirty="0" smtClean="0">
              <a:solidFill>
                <a:schemeClr val="tx1"/>
              </a:solidFill>
              <a:effectLst/>
              <a:latin typeface="微软雅黑" pitchFamily="34" charset="-122"/>
              <a:ea typeface="微软雅黑" pitchFamily="34" charset="-122"/>
            </a:rPr>
            <a:t>HR</a:t>
          </a:r>
          <a:r>
            <a:rPr lang="zh-CN" altLang="en-US" sz="1600" b="1" kern="1200" dirty="0" smtClean="0">
              <a:solidFill>
                <a:schemeClr val="tx1"/>
              </a:solidFill>
              <a:effectLst/>
              <a:latin typeface="微软雅黑" pitchFamily="34" charset="-122"/>
              <a:ea typeface="微软雅黑" pitchFamily="34" charset="-122"/>
            </a:rPr>
            <a:t>主管</a:t>
          </a:r>
          <a:endParaRPr lang="zh-CN" altLang="en-US" sz="1600" b="1" kern="1200" dirty="0">
            <a:solidFill>
              <a:schemeClr val="tx1"/>
            </a:solidFill>
            <a:effectLst/>
            <a:latin typeface="微软雅黑" pitchFamily="34" charset="-122"/>
            <a:ea typeface="微软雅黑" pitchFamily="34" charset="-122"/>
          </a:endParaRPr>
        </a:p>
      </dsp:txBody>
      <dsp:txXfrm>
        <a:off x="3167136" y="1845433"/>
        <a:ext cx="1254963" cy="956274"/>
      </dsp:txXfrm>
    </dsp:sp>
    <dsp:sp modelId="{F571F887-1002-4B67-A1B1-9E3EF1C46DB8}">
      <dsp:nvSpPr>
        <dsp:cNvPr id="0" name=""/>
        <dsp:cNvSpPr/>
      </dsp:nvSpPr>
      <dsp:spPr>
        <a:xfrm>
          <a:off x="4144034" y="1139545"/>
          <a:ext cx="403148" cy="403148"/>
        </a:xfrm>
        <a:prstGeom prst="ellipse">
          <a:avLst/>
        </a:prstGeom>
        <a:solidFill>
          <a:srgbClr val="0070C0">
            <a:alpha val="64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8AA774-5877-4030-9A06-818FB5A8181A}">
      <dsp:nvSpPr>
        <dsp:cNvPr id="0" name=""/>
        <dsp:cNvSpPr/>
      </dsp:nvSpPr>
      <dsp:spPr>
        <a:xfrm>
          <a:off x="4359927" y="1448551"/>
          <a:ext cx="1300480" cy="531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620" tIns="0" rIns="0" bIns="0" numCol="1" spcCol="1270" anchor="t" anchorCtr="0">
          <a:noAutofit/>
        </a:bodyPr>
        <a:lstStyle/>
        <a:p>
          <a:pPr lvl="0" algn="l" defTabSz="711200">
            <a:lnSpc>
              <a:spcPct val="90000"/>
            </a:lnSpc>
            <a:spcBef>
              <a:spcPct val="0"/>
            </a:spcBef>
            <a:spcAft>
              <a:spcPct val="35000"/>
            </a:spcAft>
          </a:pPr>
          <a:r>
            <a:rPr lang="en-US" altLang="zh-CN" sz="1600" b="1" kern="1200" dirty="0" smtClean="0">
              <a:solidFill>
                <a:schemeClr val="tx1"/>
              </a:solidFill>
              <a:effectLst/>
              <a:latin typeface="微软雅黑" pitchFamily="34" charset="-122"/>
              <a:ea typeface="微软雅黑" pitchFamily="34" charset="-122"/>
            </a:rPr>
            <a:t>HR</a:t>
          </a:r>
          <a:r>
            <a:rPr lang="zh-CN" altLang="en-US" sz="1600" b="1" kern="1200" dirty="0" smtClean="0">
              <a:solidFill>
                <a:schemeClr val="tx1"/>
              </a:solidFill>
              <a:effectLst/>
              <a:latin typeface="微软雅黑" pitchFamily="34" charset="-122"/>
              <a:ea typeface="微软雅黑" pitchFamily="34" charset="-122"/>
            </a:rPr>
            <a:t>经理</a:t>
          </a:r>
          <a:endParaRPr lang="zh-CN" altLang="en-US" sz="1600" b="1" kern="1200" dirty="0">
            <a:solidFill>
              <a:schemeClr val="tx1"/>
            </a:solidFill>
            <a:effectLst/>
            <a:latin typeface="微软雅黑" pitchFamily="34" charset="-122"/>
            <a:ea typeface="微软雅黑" pitchFamily="34" charset="-122"/>
          </a:endParaRPr>
        </a:p>
      </dsp:txBody>
      <dsp:txXfrm>
        <a:off x="4359927" y="1448551"/>
        <a:ext cx="1300480" cy="531097"/>
      </dsp:txXfrm>
    </dsp:sp>
    <dsp:sp modelId="{231011D1-4FA7-4FC4-A1FB-7544720A7B44}">
      <dsp:nvSpPr>
        <dsp:cNvPr id="0" name=""/>
        <dsp:cNvSpPr/>
      </dsp:nvSpPr>
      <dsp:spPr>
        <a:xfrm>
          <a:off x="5389244" y="816051"/>
          <a:ext cx="513689" cy="513689"/>
        </a:xfrm>
        <a:prstGeom prst="ellipse">
          <a:avLst/>
        </a:prstGeom>
        <a:solidFill>
          <a:srgbClr val="0070C0">
            <a:alpha val="64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A78F3-1B5F-4C3D-8CF6-EC6DE57E0F20}">
      <dsp:nvSpPr>
        <dsp:cNvPr id="0" name=""/>
        <dsp:cNvSpPr/>
      </dsp:nvSpPr>
      <dsp:spPr>
        <a:xfrm>
          <a:off x="5648599" y="1110284"/>
          <a:ext cx="2072731" cy="924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193" tIns="0" rIns="0" bIns="0" numCol="1" spcCol="1270" anchor="t" anchorCtr="0">
          <a:noAutofit/>
        </a:bodyPr>
        <a:lstStyle/>
        <a:p>
          <a:pPr lvl="0" algn="l" defTabSz="711200">
            <a:lnSpc>
              <a:spcPct val="90000"/>
            </a:lnSpc>
            <a:spcBef>
              <a:spcPct val="0"/>
            </a:spcBef>
            <a:spcAft>
              <a:spcPct val="35000"/>
            </a:spcAft>
          </a:pPr>
          <a:r>
            <a:rPr lang="en-US" altLang="zh-CN" sz="1600" b="1" kern="1200" dirty="0" smtClean="0">
              <a:solidFill>
                <a:schemeClr val="tx1"/>
              </a:solidFill>
              <a:effectLst/>
              <a:latin typeface="微软雅黑" pitchFamily="34" charset="-122"/>
              <a:ea typeface="微软雅黑" pitchFamily="34" charset="-122"/>
            </a:rPr>
            <a:t>HR</a:t>
          </a:r>
          <a:r>
            <a:rPr lang="zh-CN" altLang="en-US" sz="1600" b="1" kern="1200" dirty="0" smtClean="0">
              <a:solidFill>
                <a:schemeClr val="tx1"/>
              </a:solidFill>
              <a:effectLst/>
              <a:latin typeface="微软雅黑" pitchFamily="34" charset="-122"/>
              <a:ea typeface="微软雅黑" pitchFamily="34" charset="-122"/>
            </a:rPr>
            <a:t>总监</a:t>
          </a:r>
          <a:r>
            <a:rPr lang="en-US" altLang="zh-CN" sz="1600" b="1" kern="1200" dirty="0" smtClean="0">
              <a:solidFill>
                <a:schemeClr val="tx1"/>
              </a:solidFill>
              <a:effectLst/>
              <a:latin typeface="微软雅黑" pitchFamily="34" charset="-122"/>
              <a:ea typeface="微软雅黑" pitchFamily="34" charset="-122"/>
            </a:rPr>
            <a:t>/</a:t>
          </a:r>
          <a:r>
            <a:rPr lang="zh-CN" altLang="en-US" sz="1600" b="1" kern="1200" dirty="0" smtClean="0">
              <a:solidFill>
                <a:schemeClr val="tx1"/>
              </a:solidFill>
              <a:effectLst/>
              <a:latin typeface="微软雅黑" pitchFamily="34" charset="-122"/>
              <a:ea typeface="微软雅黑" pitchFamily="34" charset="-122"/>
            </a:rPr>
            <a:t>副总裁</a:t>
          </a:r>
          <a:endParaRPr lang="zh-CN" altLang="en-US" sz="1600" b="1" kern="1200" dirty="0">
            <a:solidFill>
              <a:schemeClr val="tx1"/>
            </a:solidFill>
            <a:effectLst/>
            <a:latin typeface="微软雅黑" pitchFamily="34" charset="-122"/>
            <a:ea typeface="微软雅黑" pitchFamily="34" charset="-122"/>
          </a:endParaRPr>
        </a:p>
      </dsp:txBody>
      <dsp:txXfrm>
        <a:off x="5648599" y="1110284"/>
        <a:ext cx="2072731" cy="9241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BFD10-A619-4172-951D-F8CCFEDC7C18}">
      <dsp:nvSpPr>
        <dsp:cNvPr id="0" name=""/>
        <dsp:cNvSpPr/>
      </dsp:nvSpPr>
      <dsp:spPr>
        <a:xfrm>
          <a:off x="0" y="1219199"/>
          <a:ext cx="7776864" cy="1625600"/>
        </a:xfrm>
        <a:prstGeom prst="notchedRightArrow">
          <a:avLst/>
        </a:prstGeom>
        <a:solidFill>
          <a:srgbClr val="0070C0">
            <a:alpha val="51000"/>
          </a:srgbClr>
        </a:solidFill>
        <a:ln>
          <a:noFill/>
        </a:ln>
        <a:effectLst/>
      </dsp:spPr>
      <dsp:style>
        <a:lnRef idx="0">
          <a:scrgbClr r="0" g="0" b="0"/>
        </a:lnRef>
        <a:fillRef idx="1">
          <a:scrgbClr r="0" g="0" b="0"/>
        </a:fillRef>
        <a:effectRef idx="0">
          <a:scrgbClr r="0" g="0" b="0"/>
        </a:effectRef>
        <a:fontRef idx="minor"/>
      </dsp:style>
    </dsp:sp>
    <dsp:sp modelId="{6C706E2C-3D03-4570-A022-D94FDB7CCCD5}">
      <dsp:nvSpPr>
        <dsp:cNvPr id="0" name=""/>
        <dsp:cNvSpPr/>
      </dsp:nvSpPr>
      <dsp:spPr>
        <a:xfrm>
          <a:off x="3837" y="0"/>
          <a:ext cx="1411455"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zh-CN" altLang="en-US" sz="1600" b="1" kern="1200" dirty="0" smtClean="0">
              <a:solidFill>
                <a:srgbClr val="000000"/>
              </a:solidFill>
              <a:effectLst/>
              <a:latin typeface="微软雅黑" pitchFamily="34" charset="-122"/>
              <a:ea typeface="微软雅黑" pitchFamily="34" charset="-122"/>
              <a:cs typeface="+mn-cs"/>
            </a:rPr>
            <a:t>培训助理</a:t>
          </a:r>
          <a:endParaRPr lang="zh-CN" altLang="en-US" sz="1600" b="1" kern="1200" dirty="0">
            <a:solidFill>
              <a:srgbClr val="000000"/>
            </a:solidFill>
            <a:effectLst/>
            <a:latin typeface="微软雅黑" pitchFamily="34" charset="-122"/>
            <a:ea typeface="微软雅黑" pitchFamily="34" charset="-122"/>
            <a:cs typeface="+mn-cs"/>
          </a:endParaRPr>
        </a:p>
      </dsp:txBody>
      <dsp:txXfrm>
        <a:off x="3837" y="0"/>
        <a:ext cx="1411455" cy="1625600"/>
      </dsp:txXfrm>
    </dsp:sp>
    <dsp:sp modelId="{A9E5C410-EAFC-4AF1-B36F-C706B1174426}">
      <dsp:nvSpPr>
        <dsp:cNvPr id="0" name=""/>
        <dsp:cNvSpPr/>
      </dsp:nvSpPr>
      <dsp:spPr>
        <a:xfrm>
          <a:off x="506365"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D2F1D1F-61F6-438E-A0A4-9AFC5CC0B2D0}">
      <dsp:nvSpPr>
        <dsp:cNvPr id="0" name=""/>
        <dsp:cNvSpPr/>
      </dsp:nvSpPr>
      <dsp:spPr>
        <a:xfrm>
          <a:off x="1485865" y="2438399"/>
          <a:ext cx="1411455"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zh-CN" altLang="en-US" sz="1600" b="1" kern="1200" dirty="0" smtClean="0">
              <a:solidFill>
                <a:srgbClr val="000000"/>
              </a:solidFill>
              <a:effectLst/>
              <a:latin typeface="微软雅黑" pitchFamily="34" charset="-122"/>
              <a:ea typeface="微软雅黑" pitchFamily="34" charset="-122"/>
              <a:cs typeface="+mn-cs"/>
            </a:rPr>
            <a:t>培训专员</a:t>
          </a:r>
          <a:endParaRPr lang="zh-CN" altLang="en-US" sz="1600" b="1" kern="1200" dirty="0">
            <a:solidFill>
              <a:srgbClr val="000000"/>
            </a:solidFill>
            <a:effectLst/>
            <a:latin typeface="微软雅黑" pitchFamily="34" charset="-122"/>
            <a:ea typeface="微软雅黑" pitchFamily="34" charset="-122"/>
            <a:cs typeface="+mn-cs"/>
          </a:endParaRPr>
        </a:p>
      </dsp:txBody>
      <dsp:txXfrm>
        <a:off x="1485865" y="2438399"/>
        <a:ext cx="1411455" cy="1625600"/>
      </dsp:txXfrm>
    </dsp:sp>
    <dsp:sp modelId="{36C1CF80-5B6F-4DF3-8DB5-567443CBA750}">
      <dsp:nvSpPr>
        <dsp:cNvPr id="0" name=""/>
        <dsp:cNvSpPr/>
      </dsp:nvSpPr>
      <dsp:spPr>
        <a:xfrm>
          <a:off x="1988393"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A3C2A760-058B-4B27-8E15-CCC84A136BD5}">
      <dsp:nvSpPr>
        <dsp:cNvPr id="0" name=""/>
        <dsp:cNvSpPr/>
      </dsp:nvSpPr>
      <dsp:spPr>
        <a:xfrm>
          <a:off x="2967893" y="0"/>
          <a:ext cx="1817841"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zh-CN" altLang="en-US" sz="1600" b="1" kern="1200" dirty="0" smtClean="0">
              <a:solidFill>
                <a:srgbClr val="000000"/>
              </a:solidFill>
              <a:effectLst/>
              <a:latin typeface="微软雅黑" pitchFamily="34" charset="-122"/>
              <a:ea typeface="微软雅黑" pitchFamily="34" charset="-122"/>
              <a:cs typeface="+mn-cs"/>
            </a:rPr>
            <a:t>企业培训师</a:t>
          </a:r>
          <a:endParaRPr lang="zh-CN" altLang="en-US" sz="1600" b="1" kern="1200" dirty="0">
            <a:solidFill>
              <a:srgbClr val="000000"/>
            </a:solidFill>
            <a:effectLst/>
            <a:latin typeface="微软雅黑" pitchFamily="34" charset="-122"/>
            <a:ea typeface="微软雅黑" pitchFamily="34" charset="-122"/>
            <a:cs typeface="+mn-cs"/>
          </a:endParaRPr>
        </a:p>
      </dsp:txBody>
      <dsp:txXfrm>
        <a:off x="2967893" y="0"/>
        <a:ext cx="1817841" cy="1625600"/>
      </dsp:txXfrm>
    </dsp:sp>
    <dsp:sp modelId="{0E620219-C733-47CE-8402-7F4175AED2AF}">
      <dsp:nvSpPr>
        <dsp:cNvPr id="0" name=""/>
        <dsp:cNvSpPr/>
      </dsp:nvSpPr>
      <dsp:spPr>
        <a:xfrm>
          <a:off x="3673614"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C274AB02-8ED4-4963-B1BE-4BDCD04A7BC0}">
      <dsp:nvSpPr>
        <dsp:cNvPr id="0" name=""/>
        <dsp:cNvSpPr/>
      </dsp:nvSpPr>
      <dsp:spPr>
        <a:xfrm>
          <a:off x="4856307" y="2438399"/>
          <a:ext cx="2139032" cy="162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zh-CN" altLang="en-US" sz="1600" b="1" kern="1200" dirty="0" smtClean="0">
              <a:solidFill>
                <a:srgbClr val="000000"/>
              </a:solidFill>
              <a:effectLst/>
              <a:latin typeface="微软雅黑" pitchFamily="34" charset="-122"/>
              <a:ea typeface="微软雅黑" pitchFamily="34" charset="-122"/>
              <a:cs typeface="+mn-cs"/>
            </a:rPr>
            <a:t>高级培训顾问</a:t>
          </a:r>
          <a:endParaRPr lang="zh-CN" altLang="en-US" sz="1600" b="1" kern="1200" dirty="0">
            <a:solidFill>
              <a:srgbClr val="000000"/>
            </a:solidFill>
            <a:effectLst/>
            <a:latin typeface="微软雅黑" pitchFamily="34" charset="-122"/>
            <a:ea typeface="微软雅黑" pitchFamily="34" charset="-122"/>
            <a:cs typeface="+mn-cs"/>
          </a:endParaRPr>
        </a:p>
      </dsp:txBody>
      <dsp:txXfrm>
        <a:off x="4856307" y="2438399"/>
        <a:ext cx="2139032" cy="1625600"/>
      </dsp:txXfrm>
    </dsp:sp>
    <dsp:sp modelId="{F1D6B97A-8549-4B88-B231-20870F011752}">
      <dsp:nvSpPr>
        <dsp:cNvPr id="0" name=""/>
        <dsp:cNvSpPr/>
      </dsp:nvSpPr>
      <dsp:spPr>
        <a:xfrm>
          <a:off x="5722623" y="1828800"/>
          <a:ext cx="406400" cy="406400"/>
        </a:xfrm>
        <a:prstGeom prst="ellipse">
          <a:avLst/>
        </a:prstGeom>
        <a:solidFill>
          <a:srgbClr val="0070C0">
            <a:alpha val="64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0B0D0-E26B-4EF5-90AB-6169E2A8EF10}">
      <dsp:nvSpPr>
        <dsp:cNvPr id="0" name=""/>
        <dsp:cNvSpPr/>
      </dsp:nvSpPr>
      <dsp:spPr>
        <a:xfrm>
          <a:off x="2359897" y="1473898"/>
          <a:ext cx="1566749" cy="1132682"/>
        </a:xfrm>
        <a:prstGeom prst="ellipse">
          <a:avLst/>
        </a:prstGeom>
        <a:noFill/>
        <a:ln w="34925" cap="flat" cmpd="sng" algn="ctr">
          <a:solidFill>
            <a:srgbClr val="0066CC"/>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ts val="2000"/>
            </a:lnSpc>
            <a:spcBef>
              <a:spcPct val="0"/>
            </a:spcBef>
            <a:spcAft>
              <a:spcPct val="35000"/>
            </a:spcAft>
          </a:pPr>
          <a:r>
            <a:rPr lang="en-US" altLang="zh-CN" sz="1800" b="1" kern="1200" dirty="0" smtClean="0">
              <a:solidFill>
                <a:srgbClr val="0066CC"/>
              </a:solidFill>
              <a:effectLst/>
              <a:latin typeface="微软雅黑" pitchFamily="34" charset="-122"/>
              <a:ea typeface="微软雅黑" pitchFamily="34" charset="-122"/>
              <a:cs typeface="+mn-cs"/>
            </a:rPr>
            <a:t>HR</a:t>
          </a:r>
        </a:p>
        <a:p>
          <a:pPr lvl="0" algn="ctr" defTabSz="800100">
            <a:lnSpc>
              <a:spcPts val="2000"/>
            </a:lnSpc>
            <a:spcBef>
              <a:spcPct val="0"/>
            </a:spcBef>
            <a:spcAft>
              <a:spcPct val="35000"/>
            </a:spcAft>
          </a:pPr>
          <a:r>
            <a:rPr lang="zh-CN" altLang="en-US" sz="1800" b="1" kern="1200" dirty="0" smtClean="0">
              <a:solidFill>
                <a:srgbClr val="0066CC"/>
              </a:solidFill>
              <a:effectLst/>
              <a:latin typeface="微软雅黑" pitchFamily="34" charset="-122"/>
              <a:ea typeface="微软雅黑" pitchFamily="34" charset="-122"/>
              <a:cs typeface="+mn-cs"/>
            </a:rPr>
            <a:t>七大通病</a:t>
          </a:r>
          <a:endParaRPr lang="zh-CN" altLang="en-US" sz="1800" b="1" kern="1200" dirty="0">
            <a:solidFill>
              <a:srgbClr val="0066CC"/>
            </a:solidFill>
            <a:effectLst/>
            <a:latin typeface="微软雅黑" pitchFamily="34" charset="-122"/>
            <a:ea typeface="微软雅黑" pitchFamily="34" charset="-122"/>
            <a:cs typeface="+mn-cs"/>
          </a:endParaRPr>
        </a:p>
      </dsp:txBody>
      <dsp:txXfrm>
        <a:off x="2589342" y="1639775"/>
        <a:ext cx="1107859" cy="800928"/>
      </dsp:txXfrm>
    </dsp:sp>
    <dsp:sp modelId="{622878C7-CF97-4AC9-A06D-9970200DD9F9}">
      <dsp:nvSpPr>
        <dsp:cNvPr id="0" name=""/>
        <dsp:cNvSpPr/>
      </dsp:nvSpPr>
      <dsp:spPr>
        <a:xfrm rot="16200000">
          <a:off x="3023314" y="1061798"/>
          <a:ext cx="239914"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a:off x="3059301" y="1174807"/>
        <a:ext cx="167940" cy="231068"/>
      </dsp:txXfrm>
    </dsp:sp>
    <dsp:sp modelId="{5F97D607-F571-4917-A97F-79ED7C0C19D2}">
      <dsp:nvSpPr>
        <dsp:cNvPr id="0" name=""/>
        <dsp:cNvSpPr/>
      </dsp:nvSpPr>
      <dsp:spPr>
        <a:xfrm>
          <a:off x="2633564" y="1815"/>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一</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2782854" y="151105"/>
        <a:ext cx="720834" cy="720834"/>
      </dsp:txXfrm>
    </dsp:sp>
    <dsp:sp modelId="{2A789BF8-BECF-4D07-BA52-AA141F024B3B}">
      <dsp:nvSpPr>
        <dsp:cNvPr id="0" name=""/>
        <dsp:cNvSpPr/>
      </dsp:nvSpPr>
      <dsp:spPr>
        <a:xfrm rot="19285714">
          <a:off x="3708933" y="1323455"/>
          <a:ext cx="183402"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a:off x="3714935" y="1417630"/>
        <a:ext cx="128381" cy="231068"/>
      </dsp:txXfrm>
    </dsp:sp>
    <dsp:sp modelId="{D88FB904-D5CB-4D8C-8B3A-E19495AE423B}">
      <dsp:nvSpPr>
        <dsp:cNvPr id="0" name=""/>
        <dsp:cNvSpPr/>
      </dsp:nvSpPr>
      <dsp:spPr>
        <a:xfrm>
          <a:off x="3828763" y="577393"/>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二</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3978053" y="726683"/>
        <a:ext cx="720834" cy="720834"/>
      </dsp:txXfrm>
    </dsp:sp>
    <dsp:sp modelId="{E492AD16-B5B3-477A-BE94-9FC4D2E850B5}">
      <dsp:nvSpPr>
        <dsp:cNvPr id="0" name=""/>
        <dsp:cNvSpPr/>
      </dsp:nvSpPr>
      <dsp:spPr>
        <a:xfrm rot="771429">
          <a:off x="3942837" y="2045468"/>
          <a:ext cx="133967"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a:off x="3943341" y="2118018"/>
        <a:ext cx="93777" cy="231068"/>
      </dsp:txXfrm>
    </dsp:sp>
    <dsp:sp modelId="{010B5CEF-EBDF-4699-A5B8-98CCF0267E98}">
      <dsp:nvSpPr>
        <dsp:cNvPr id="0" name=""/>
        <dsp:cNvSpPr/>
      </dsp:nvSpPr>
      <dsp:spPr>
        <a:xfrm>
          <a:off x="4123953" y="1870704"/>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三</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4273243" y="2019994"/>
        <a:ext cx="720834" cy="720834"/>
      </dsp:txXfrm>
    </dsp:sp>
    <dsp:sp modelId="{A7CD35BD-FE1D-4514-B2C4-D6207CDB5E93}">
      <dsp:nvSpPr>
        <dsp:cNvPr id="0" name=""/>
        <dsp:cNvSpPr/>
      </dsp:nvSpPr>
      <dsp:spPr>
        <a:xfrm rot="3857143">
          <a:off x="3377632" y="2568410"/>
          <a:ext cx="225444"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a:off x="3396776" y="2614964"/>
        <a:ext cx="157811" cy="231068"/>
      </dsp:txXfrm>
    </dsp:sp>
    <dsp:sp modelId="{28697490-14A2-4860-8CC3-A0A571CBE904}">
      <dsp:nvSpPr>
        <dsp:cNvPr id="0" name=""/>
        <dsp:cNvSpPr/>
      </dsp:nvSpPr>
      <dsp:spPr>
        <a:xfrm>
          <a:off x="3296850" y="2907859"/>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四</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3446140" y="3057149"/>
        <a:ext cx="720834" cy="720834"/>
      </dsp:txXfrm>
    </dsp:sp>
    <dsp:sp modelId="{84A16D57-3E02-41A7-9A0D-5AFB53973C16}">
      <dsp:nvSpPr>
        <dsp:cNvPr id="0" name=""/>
        <dsp:cNvSpPr/>
      </dsp:nvSpPr>
      <dsp:spPr>
        <a:xfrm rot="6942857">
          <a:off x="2683466" y="2568410"/>
          <a:ext cx="225444"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rot="10800000">
        <a:off x="2731955" y="2614964"/>
        <a:ext cx="157811" cy="231068"/>
      </dsp:txXfrm>
    </dsp:sp>
    <dsp:sp modelId="{980BA0AF-614A-4CDC-8541-EB5761B252F7}">
      <dsp:nvSpPr>
        <dsp:cNvPr id="0" name=""/>
        <dsp:cNvSpPr/>
      </dsp:nvSpPr>
      <dsp:spPr>
        <a:xfrm>
          <a:off x="1970279" y="2907859"/>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五</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2119569" y="3057149"/>
        <a:ext cx="720834" cy="720834"/>
      </dsp:txXfrm>
    </dsp:sp>
    <dsp:sp modelId="{F1237B50-1B46-450C-BD9D-E45EBAD6F4BB}">
      <dsp:nvSpPr>
        <dsp:cNvPr id="0" name=""/>
        <dsp:cNvSpPr/>
      </dsp:nvSpPr>
      <dsp:spPr>
        <a:xfrm rot="10028571">
          <a:off x="2209739" y="2045468"/>
          <a:ext cx="133967"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solidFill>
              <a:sysClr val="window" lastClr="FFFFFF"/>
            </a:solidFill>
            <a:latin typeface="微软雅黑" pitchFamily="34" charset="-122"/>
            <a:ea typeface="微软雅黑" pitchFamily="34" charset="-122"/>
            <a:cs typeface="+mn-cs"/>
          </a:endParaRPr>
        </a:p>
      </dsp:txBody>
      <dsp:txXfrm rot="10800000">
        <a:off x="2249425" y="2118018"/>
        <a:ext cx="93777" cy="231068"/>
      </dsp:txXfrm>
    </dsp:sp>
    <dsp:sp modelId="{30D38208-4AF0-46EF-A981-3468E92AEC4D}">
      <dsp:nvSpPr>
        <dsp:cNvPr id="0" name=""/>
        <dsp:cNvSpPr/>
      </dsp:nvSpPr>
      <dsp:spPr>
        <a:xfrm>
          <a:off x="1143175" y="1870704"/>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六</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1292465" y="2019994"/>
        <a:ext cx="720834" cy="720834"/>
      </dsp:txXfrm>
    </dsp:sp>
    <dsp:sp modelId="{7FA599C9-F06A-4004-97C7-C0FE36501609}">
      <dsp:nvSpPr>
        <dsp:cNvPr id="0" name=""/>
        <dsp:cNvSpPr/>
      </dsp:nvSpPr>
      <dsp:spPr>
        <a:xfrm rot="13114286">
          <a:off x="2394208" y="1323455"/>
          <a:ext cx="183402" cy="385112"/>
        </a:xfrm>
        <a:prstGeom prst="rightArrow">
          <a:avLst>
            <a:gd name="adj1" fmla="val 60000"/>
            <a:gd name="adj2" fmla="val 50000"/>
          </a:avLst>
        </a:prstGeom>
        <a:solidFill>
          <a:srgbClr val="0066CC"/>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rot="10800000">
        <a:off x="2443227" y="1417630"/>
        <a:ext cx="128381" cy="231068"/>
      </dsp:txXfrm>
    </dsp:sp>
    <dsp:sp modelId="{E39BBCE5-8DB6-4A26-A85F-006BF7DFE902}">
      <dsp:nvSpPr>
        <dsp:cNvPr id="0" name=""/>
        <dsp:cNvSpPr/>
      </dsp:nvSpPr>
      <dsp:spPr>
        <a:xfrm>
          <a:off x="1438365" y="577393"/>
          <a:ext cx="1019414" cy="1019414"/>
        </a:xfrm>
        <a:prstGeom prst="ellipse">
          <a:avLst/>
        </a:prstGeom>
        <a:solidFill>
          <a:srgbClr val="0066CC"/>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ts val="1500"/>
            </a:lnSpc>
            <a:spcBef>
              <a:spcPct val="0"/>
            </a:spcBef>
            <a:spcAft>
              <a:spcPct val="35000"/>
            </a:spcAft>
          </a:pPr>
          <a:r>
            <a:rPr lang="zh-CN" altLang="en-US" sz="2400" b="1" kern="120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rPr>
            <a:t>七</a:t>
          </a:r>
          <a:endParaRPr lang="zh-CN" altLang="en-US" sz="2400" b="1" kern="1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1587655" y="726683"/>
        <a:ext cx="720834" cy="7208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F9475-512D-4EC7-9CB0-64EAF8A8107B}">
      <dsp:nvSpPr>
        <dsp:cNvPr id="0" name=""/>
        <dsp:cNvSpPr/>
      </dsp:nvSpPr>
      <dsp:spPr>
        <a:xfrm>
          <a:off x="2020279" y="994047"/>
          <a:ext cx="2476400" cy="24764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zh-CN" altLang="en-US" sz="6500" kern="1200" dirty="0">
            <a:solidFill>
              <a:srgbClr val="000000"/>
            </a:solidFill>
            <a:latin typeface="Arial"/>
            <a:ea typeface="黑体"/>
            <a:cs typeface="+mn-cs"/>
          </a:endParaRPr>
        </a:p>
      </dsp:txBody>
      <dsp:txXfrm>
        <a:off x="2382939" y="1356707"/>
        <a:ext cx="1751080" cy="1751080"/>
      </dsp:txXfrm>
    </dsp:sp>
    <dsp:sp modelId="{9F9D5EAA-4BA4-4D18-AF2A-28DFD9B2D4FE}">
      <dsp:nvSpPr>
        <dsp:cNvPr id="0" name=""/>
        <dsp:cNvSpPr/>
      </dsp:nvSpPr>
      <dsp:spPr>
        <a:xfrm>
          <a:off x="2639379" y="44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招聘</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2820709" y="181772"/>
        <a:ext cx="875540" cy="875540"/>
      </dsp:txXfrm>
    </dsp:sp>
    <dsp:sp modelId="{0DC47D82-F25E-4BB0-8F81-4AC46848B5F3}">
      <dsp:nvSpPr>
        <dsp:cNvPr id="0" name=""/>
        <dsp:cNvSpPr/>
      </dsp:nvSpPr>
      <dsp:spPr>
        <a:xfrm>
          <a:off x="3779735" y="47279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培训</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3961065" y="654122"/>
        <a:ext cx="875540" cy="875540"/>
      </dsp:txXfrm>
    </dsp:sp>
    <dsp:sp modelId="{6B4F10A8-67E5-475C-B047-2DC3CBAFD369}">
      <dsp:nvSpPr>
        <dsp:cNvPr id="0" name=""/>
        <dsp:cNvSpPr/>
      </dsp:nvSpPr>
      <dsp:spPr>
        <a:xfrm>
          <a:off x="4252085" y="1613147"/>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绩效</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4433415" y="1794477"/>
        <a:ext cx="875540" cy="875540"/>
      </dsp:txXfrm>
    </dsp:sp>
    <dsp:sp modelId="{4661C58C-F27B-4CA8-8D14-15F0F06D3E32}">
      <dsp:nvSpPr>
        <dsp:cNvPr id="0" name=""/>
        <dsp:cNvSpPr/>
      </dsp:nvSpPr>
      <dsp:spPr>
        <a:xfrm>
          <a:off x="3779735" y="275350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薪酬</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3961065" y="2934833"/>
        <a:ext cx="875540" cy="875540"/>
      </dsp:txXfrm>
    </dsp:sp>
    <dsp:sp modelId="{E7D3302F-C989-47E2-980B-4C5380C64CA8}">
      <dsp:nvSpPr>
        <dsp:cNvPr id="0" name=""/>
        <dsp:cNvSpPr/>
      </dsp:nvSpPr>
      <dsp:spPr>
        <a:xfrm>
          <a:off x="2639379" y="322585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劳动关系</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2820709" y="3407183"/>
        <a:ext cx="875540" cy="875540"/>
      </dsp:txXfrm>
    </dsp:sp>
    <dsp:sp modelId="{8A59B540-9267-44AE-844F-99456D4CEC21}">
      <dsp:nvSpPr>
        <dsp:cNvPr id="0" name=""/>
        <dsp:cNvSpPr/>
      </dsp:nvSpPr>
      <dsp:spPr>
        <a:xfrm>
          <a:off x="1499024" y="2753503"/>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企业文化</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1680354" y="2934833"/>
        <a:ext cx="875540" cy="875540"/>
      </dsp:txXfrm>
    </dsp:sp>
    <dsp:sp modelId="{C78530D4-BAFB-4AFF-BF79-D34F1FE457A6}">
      <dsp:nvSpPr>
        <dsp:cNvPr id="0" name=""/>
        <dsp:cNvSpPr/>
      </dsp:nvSpPr>
      <dsp:spPr>
        <a:xfrm>
          <a:off x="1026674" y="1613147"/>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干部管理</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1208004" y="1794477"/>
        <a:ext cx="875540" cy="875540"/>
      </dsp:txXfrm>
    </dsp:sp>
    <dsp:sp modelId="{43C6C533-E834-4A47-A52A-AEF66E329708}">
      <dsp:nvSpPr>
        <dsp:cNvPr id="0" name=""/>
        <dsp:cNvSpPr/>
      </dsp:nvSpPr>
      <dsp:spPr>
        <a:xfrm>
          <a:off x="1499024" y="472792"/>
          <a:ext cx="1238200" cy="1238200"/>
        </a:xfrm>
        <a:prstGeom prst="ellipse">
          <a:avLst/>
        </a:prstGeom>
        <a:solidFill>
          <a:srgbClr val="0066CC">
            <a:alpha val="79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rPr>
            <a:t>运营管理</a:t>
          </a:r>
          <a:endParaRPr lang="zh-CN" altLang="en-US" sz="2400" b="1" kern="1200"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mn-cs"/>
          </a:endParaRPr>
        </a:p>
      </dsp:txBody>
      <dsp:txXfrm>
        <a:off x="1680354" y="654122"/>
        <a:ext cx="875540" cy="8755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535F6-7259-4902-AAA1-9FBE523217E7}">
      <dsp:nvSpPr>
        <dsp:cNvPr id="0" name=""/>
        <dsp:cNvSpPr/>
      </dsp:nvSpPr>
      <dsp:spPr>
        <a:xfrm>
          <a:off x="621068" y="0"/>
          <a:ext cx="7038782" cy="4064000"/>
        </a:xfrm>
        <a:prstGeom prst="rightArrow">
          <a:avLst/>
        </a:prstGeom>
        <a:solidFill>
          <a:srgbClr val="FFFFFF">
            <a:lumMod val="75000"/>
          </a:srgbClr>
        </a:solidFill>
        <a:ln>
          <a:noFill/>
        </a:ln>
        <a:effectLst/>
      </dsp:spPr>
      <dsp:style>
        <a:lnRef idx="0">
          <a:scrgbClr r="0" g="0" b="0"/>
        </a:lnRef>
        <a:fillRef idx="1">
          <a:scrgbClr r="0" g="0" b="0"/>
        </a:fillRef>
        <a:effectRef idx="0">
          <a:scrgbClr r="0" g="0" b="0"/>
        </a:effectRef>
        <a:fontRef idx="minor"/>
      </dsp:style>
    </dsp:sp>
    <dsp:sp modelId="{86B9E515-EA70-4608-B309-7187521F2C35}">
      <dsp:nvSpPr>
        <dsp:cNvPr id="0" name=""/>
        <dsp:cNvSpPr/>
      </dsp:nvSpPr>
      <dsp:spPr>
        <a:xfrm>
          <a:off x="4406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一段ＨＲ</a:t>
          </a:r>
          <a:endParaRPr lang="zh-CN" altLang="en-US" sz="2000" b="1" kern="1200" dirty="0">
            <a:solidFill>
              <a:srgbClr val="FFFFFF"/>
            </a:solidFill>
            <a:latin typeface="微软雅黑" pitchFamily="34" charset="-122"/>
            <a:ea typeface="微软雅黑" pitchFamily="34" charset="-122"/>
            <a:cs typeface="+mn-cs"/>
          </a:endParaRPr>
        </a:p>
      </dsp:txBody>
      <dsp:txXfrm>
        <a:off x="83149" y="1263223"/>
        <a:ext cx="722432" cy="1547436"/>
      </dsp:txXfrm>
    </dsp:sp>
    <dsp:sp modelId="{8CDD265C-92AE-40C1-A6AB-C010559CE119}">
      <dsp:nvSpPr>
        <dsp:cNvPr id="0" name=""/>
        <dsp:cNvSpPr/>
      </dsp:nvSpPr>
      <dsp:spPr>
        <a:xfrm>
          <a:off x="97809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二段ＨＲ</a:t>
          </a:r>
          <a:endParaRPr lang="zh-CN" altLang="en-US" sz="2000" b="1" kern="1200" dirty="0">
            <a:solidFill>
              <a:srgbClr val="FFFFFF"/>
            </a:solidFill>
            <a:latin typeface="微软雅黑" pitchFamily="34" charset="-122"/>
            <a:ea typeface="微软雅黑" pitchFamily="34" charset="-122"/>
            <a:cs typeface="+mn-cs"/>
          </a:endParaRPr>
        </a:p>
      </dsp:txBody>
      <dsp:txXfrm>
        <a:off x="1017179" y="1263223"/>
        <a:ext cx="722432" cy="1547436"/>
      </dsp:txXfrm>
    </dsp:sp>
    <dsp:sp modelId="{98129EAB-A82E-4569-888C-ED201D03EB0C}">
      <dsp:nvSpPr>
        <dsp:cNvPr id="0" name=""/>
        <dsp:cNvSpPr/>
      </dsp:nvSpPr>
      <dsp:spPr>
        <a:xfrm>
          <a:off x="1912127"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三段ＨＲ</a:t>
          </a:r>
          <a:endParaRPr lang="zh-CN" altLang="en-US" sz="2000" b="1" kern="1200" dirty="0">
            <a:solidFill>
              <a:srgbClr val="FFFFFF"/>
            </a:solidFill>
            <a:latin typeface="微软雅黑" pitchFamily="34" charset="-122"/>
            <a:ea typeface="微软雅黑" pitchFamily="34" charset="-122"/>
            <a:cs typeface="+mn-cs"/>
          </a:endParaRPr>
        </a:p>
      </dsp:txBody>
      <dsp:txXfrm>
        <a:off x="1951209" y="1263223"/>
        <a:ext cx="722432" cy="1547436"/>
      </dsp:txXfrm>
    </dsp:sp>
    <dsp:sp modelId="{1363955E-A71E-4045-B2CE-0A32A4CE6015}">
      <dsp:nvSpPr>
        <dsp:cNvPr id="0" name=""/>
        <dsp:cNvSpPr/>
      </dsp:nvSpPr>
      <dsp:spPr>
        <a:xfrm>
          <a:off x="2846156" y="1224141"/>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四段ＨＲ</a:t>
          </a:r>
          <a:endParaRPr lang="zh-CN" altLang="en-US" sz="2000" b="1" kern="1200" dirty="0">
            <a:solidFill>
              <a:srgbClr val="FFFFFF"/>
            </a:solidFill>
            <a:latin typeface="微软雅黑" pitchFamily="34" charset="-122"/>
            <a:ea typeface="微软雅黑" pitchFamily="34" charset="-122"/>
            <a:cs typeface="+mn-cs"/>
          </a:endParaRPr>
        </a:p>
      </dsp:txBody>
      <dsp:txXfrm>
        <a:off x="2885238" y="1263223"/>
        <a:ext cx="722432" cy="1547436"/>
      </dsp:txXfrm>
    </dsp:sp>
    <dsp:sp modelId="{E1299295-62D2-41F2-9873-9BB1E2B7323C}">
      <dsp:nvSpPr>
        <dsp:cNvPr id="0" name=""/>
        <dsp:cNvSpPr/>
      </dsp:nvSpPr>
      <dsp:spPr>
        <a:xfrm>
          <a:off x="3740161"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五段ＨＲ</a:t>
          </a:r>
          <a:endParaRPr lang="zh-CN" altLang="en-US" sz="2000" b="1" kern="1200" dirty="0">
            <a:solidFill>
              <a:srgbClr val="FFFFFF"/>
            </a:solidFill>
            <a:latin typeface="微软雅黑" pitchFamily="34" charset="-122"/>
            <a:ea typeface="微软雅黑" pitchFamily="34" charset="-122"/>
            <a:cs typeface="+mn-cs"/>
          </a:endParaRPr>
        </a:p>
      </dsp:txBody>
      <dsp:txXfrm>
        <a:off x="3779243" y="1258281"/>
        <a:ext cx="722432" cy="1547436"/>
      </dsp:txXfrm>
    </dsp:sp>
    <dsp:sp modelId="{8B289403-D879-4327-BD0C-A89688A3F4CA}">
      <dsp:nvSpPr>
        <dsp:cNvPr id="0" name=""/>
        <dsp:cNvSpPr/>
      </dsp:nvSpPr>
      <dsp:spPr>
        <a:xfrm>
          <a:off x="4674191"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六段ＨＲ</a:t>
          </a:r>
          <a:endParaRPr lang="zh-CN" altLang="en-US" sz="2000" b="1" kern="1200" dirty="0">
            <a:solidFill>
              <a:srgbClr val="FFFFFF"/>
            </a:solidFill>
            <a:latin typeface="微软雅黑" pitchFamily="34" charset="-122"/>
            <a:ea typeface="微软雅黑" pitchFamily="34" charset="-122"/>
            <a:cs typeface="+mn-cs"/>
          </a:endParaRPr>
        </a:p>
      </dsp:txBody>
      <dsp:txXfrm>
        <a:off x="4713273" y="1258281"/>
        <a:ext cx="722432" cy="1547436"/>
      </dsp:txXfrm>
    </dsp:sp>
    <dsp:sp modelId="{1E4974FD-043C-4754-A8D0-623246FADAE2}">
      <dsp:nvSpPr>
        <dsp:cNvPr id="0" name=""/>
        <dsp:cNvSpPr/>
      </dsp:nvSpPr>
      <dsp:spPr>
        <a:xfrm>
          <a:off x="5608220"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七段ＨＲ</a:t>
          </a:r>
          <a:endParaRPr lang="zh-CN" altLang="en-US" sz="2000" b="1" kern="1200" dirty="0">
            <a:solidFill>
              <a:srgbClr val="FFFFFF"/>
            </a:solidFill>
            <a:latin typeface="微软雅黑" pitchFamily="34" charset="-122"/>
            <a:ea typeface="微软雅黑" pitchFamily="34" charset="-122"/>
            <a:cs typeface="+mn-cs"/>
          </a:endParaRPr>
        </a:p>
      </dsp:txBody>
      <dsp:txXfrm>
        <a:off x="5647302" y="1258281"/>
        <a:ext cx="722432" cy="1547436"/>
      </dsp:txXfrm>
    </dsp:sp>
    <dsp:sp modelId="{21C26C3B-021C-4D2C-8572-5143B6070633}">
      <dsp:nvSpPr>
        <dsp:cNvPr id="0" name=""/>
        <dsp:cNvSpPr/>
      </dsp:nvSpPr>
      <dsp:spPr>
        <a:xfrm>
          <a:off x="6542250"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八段ＨＲ</a:t>
          </a:r>
          <a:endParaRPr lang="zh-CN" altLang="en-US" sz="2000" b="1" kern="1200" dirty="0">
            <a:solidFill>
              <a:srgbClr val="FFFFFF"/>
            </a:solidFill>
            <a:latin typeface="微软雅黑" pitchFamily="34" charset="-122"/>
            <a:ea typeface="微软雅黑" pitchFamily="34" charset="-122"/>
            <a:cs typeface="+mn-cs"/>
          </a:endParaRPr>
        </a:p>
      </dsp:txBody>
      <dsp:txXfrm>
        <a:off x="6581332" y="1258281"/>
        <a:ext cx="722432" cy="1547436"/>
      </dsp:txXfrm>
    </dsp:sp>
    <dsp:sp modelId="{3927E77B-FB78-4241-BEAA-9C113B00D7A5}">
      <dsp:nvSpPr>
        <dsp:cNvPr id="0" name=""/>
        <dsp:cNvSpPr/>
      </dsp:nvSpPr>
      <dsp:spPr>
        <a:xfrm>
          <a:off x="7476279" y="1219199"/>
          <a:ext cx="800596" cy="1625600"/>
        </a:xfrm>
        <a:prstGeom prst="roundRect">
          <a:avLst/>
        </a:prstGeom>
        <a:solidFill>
          <a:srgbClr val="0066CC"/>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b="1" kern="1200" dirty="0" smtClean="0">
              <a:solidFill>
                <a:srgbClr val="FFFFFF"/>
              </a:solidFill>
              <a:latin typeface="微软雅黑" pitchFamily="34" charset="-122"/>
              <a:ea typeface="微软雅黑" pitchFamily="34" charset="-122"/>
              <a:cs typeface="+mn-cs"/>
            </a:rPr>
            <a:t>九段ＨＲ</a:t>
          </a:r>
          <a:endParaRPr lang="zh-CN" altLang="en-US" sz="2000" b="1" kern="1200" dirty="0">
            <a:solidFill>
              <a:srgbClr val="FFFFFF"/>
            </a:solidFill>
            <a:latin typeface="微软雅黑" pitchFamily="34" charset="-122"/>
            <a:ea typeface="微软雅黑" pitchFamily="34" charset="-122"/>
            <a:cs typeface="+mn-cs"/>
          </a:endParaRPr>
        </a:p>
      </dsp:txBody>
      <dsp:txXfrm>
        <a:off x="7515361" y="1258281"/>
        <a:ext cx="722432" cy="1547436"/>
      </dsp:txXfrm>
    </dsp:sp>
  </dsp:spTree>
</dsp:drawing>
</file>

<file path=ppt/diagrams/layout1.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80BD4FD0-E222-4219-A8B1-9C601B63FFCF}" type="datetimeFigureOut">
              <a:rPr lang="en-US"/>
              <a:pPr>
                <a:defRPr/>
              </a:pPr>
              <a:t>2/25/2018</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498141E5-40C0-46C6-8665-F7A8D542A812}" type="slidenum">
              <a:rPr lang="en-US"/>
              <a:pPr>
                <a:defRPr/>
              </a:pPr>
              <a:t>‹#›</a:t>
            </a:fld>
            <a:endParaRPr lang="en-US"/>
          </a:p>
        </p:txBody>
      </p:sp>
    </p:spTree>
    <p:extLst>
      <p:ext uri="{BB962C8B-B14F-4D97-AF65-F5344CB8AC3E}">
        <p14:creationId xmlns:p14="http://schemas.microsoft.com/office/powerpoint/2010/main" val="1474287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6C978D27-A524-4128-94C9-36493FE5D789}" type="datetimeFigureOut">
              <a:rPr lang="en-US"/>
              <a:pPr>
                <a:defRPr/>
              </a:pPr>
              <a:t>2/25/2018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4A627016-3DE2-4CCB-AF26-CCDBA0D4A5F3}" type="slidenum">
              <a:rPr lang="en-US"/>
              <a:pPr>
                <a:defRPr/>
              </a:pPr>
              <a:t>‹#›</a:t>
            </a:fld>
            <a:endParaRPr lang="en-US"/>
          </a:p>
        </p:txBody>
      </p:sp>
    </p:spTree>
    <p:extLst>
      <p:ext uri="{BB962C8B-B14F-4D97-AF65-F5344CB8AC3E}">
        <p14:creationId xmlns:p14="http://schemas.microsoft.com/office/powerpoint/2010/main" val="21263663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首页">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E934F587-0667-4B43-92F9-972D460FEC1D}"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grpSp>
        <p:nvGrpSpPr>
          <p:cNvPr id="10" name="Group 106"/>
          <p:cNvGrpSpPr>
            <a:grpSpLocks noChangeAspect="1"/>
          </p:cNvGrpSpPr>
          <p:nvPr userDrawn="1"/>
        </p:nvGrpSpPr>
        <p:grpSpPr bwMode="auto">
          <a:xfrm>
            <a:off x="0" y="0"/>
            <a:ext cx="12195175" cy="4930775"/>
            <a:chOff x="1602" y="283"/>
            <a:chExt cx="5028" cy="2711"/>
          </a:xfrm>
        </p:grpSpPr>
        <p:sp>
          <p:nvSpPr>
            <p:cNvPr id="11" name="Freeform 107"/>
            <p:cNvSpPr>
              <a:spLocks/>
            </p:cNvSpPr>
            <p:nvPr/>
          </p:nvSpPr>
          <p:spPr bwMode="auto">
            <a:xfrm>
              <a:off x="1602" y="426"/>
              <a:ext cx="5028" cy="2568"/>
            </a:xfrm>
            <a:custGeom>
              <a:avLst/>
              <a:gdLst/>
              <a:ahLst/>
              <a:cxnLst>
                <a:cxn ang="0">
                  <a:pos x="2129" y="670"/>
                </a:cxn>
                <a:cxn ang="0">
                  <a:pos x="2129" y="640"/>
                </a:cxn>
                <a:cxn ang="0">
                  <a:pos x="0" y="0"/>
                </a:cxn>
                <a:cxn ang="0">
                  <a:pos x="0" y="688"/>
                </a:cxn>
                <a:cxn ang="0">
                  <a:pos x="1053" y="1054"/>
                </a:cxn>
                <a:cxn ang="0">
                  <a:pos x="2129" y="670"/>
                </a:cxn>
              </a:cxnLst>
              <a:rect l="0" t="0" r="r" b="b"/>
              <a:pathLst>
                <a:path w="2129" h="1054">
                  <a:moveTo>
                    <a:pt x="2129" y="670"/>
                  </a:moveTo>
                  <a:cubicBezTo>
                    <a:pt x="2129" y="640"/>
                    <a:pt x="2129" y="640"/>
                    <a:pt x="2129" y="640"/>
                  </a:cubicBezTo>
                  <a:cubicBezTo>
                    <a:pt x="1070" y="830"/>
                    <a:pt x="360" y="617"/>
                    <a:pt x="0" y="0"/>
                  </a:cubicBezTo>
                  <a:cubicBezTo>
                    <a:pt x="0" y="688"/>
                    <a:pt x="0" y="688"/>
                    <a:pt x="0" y="688"/>
                  </a:cubicBezTo>
                  <a:cubicBezTo>
                    <a:pt x="310" y="932"/>
                    <a:pt x="661" y="1054"/>
                    <a:pt x="1053" y="1054"/>
                  </a:cubicBezTo>
                  <a:cubicBezTo>
                    <a:pt x="1454" y="1054"/>
                    <a:pt x="1813" y="926"/>
                    <a:pt x="2129" y="670"/>
                  </a:cubicBezTo>
                  <a:close/>
                </a:path>
              </a:pathLst>
            </a:custGeom>
            <a:gradFill flip="none" rotWithShape="1">
              <a:gsLst>
                <a:gs pos="0">
                  <a:srgbClr val="2B9BD3"/>
                </a:gs>
                <a:gs pos="31000">
                  <a:srgbClr val="21D6E0"/>
                </a:gs>
                <a:gs pos="77000">
                  <a:srgbClr val="0087E6"/>
                </a:gs>
              </a:gsLst>
              <a:path path="circle">
                <a:fillToRect l="100000" t="100000"/>
              </a:path>
              <a:tileRect r="-100000" b="-100000"/>
            </a:gra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12" name="Freeform 108"/>
            <p:cNvSpPr>
              <a:spLocks/>
            </p:cNvSpPr>
            <p:nvPr/>
          </p:nvSpPr>
          <p:spPr bwMode="auto">
            <a:xfrm>
              <a:off x="1602" y="283"/>
              <a:ext cx="5028" cy="2200"/>
            </a:xfrm>
            <a:custGeom>
              <a:avLst/>
              <a:gdLst/>
              <a:ahLst/>
              <a:cxnLst>
                <a:cxn ang="0">
                  <a:pos x="2129" y="697"/>
                </a:cxn>
                <a:cxn ang="0">
                  <a:pos x="2129" y="623"/>
                </a:cxn>
                <a:cxn ang="0">
                  <a:pos x="1181" y="0"/>
                </a:cxn>
                <a:cxn ang="0">
                  <a:pos x="0" y="0"/>
                </a:cxn>
                <a:cxn ang="0">
                  <a:pos x="0" y="57"/>
                </a:cxn>
                <a:cxn ang="0">
                  <a:pos x="2129" y="697"/>
                </a:cxn>
              </a:cxnLst>
              <a:rect l="0" t="0" r="r" b="b"/>
              <a:pathLst>
                <a:path w="2129" h="887">
                  <a:moveTo>
                    <a:pt x="2129" y="697"/>
                  </a:moveTo>
                  <a:cubicBezTo>
                    <a:pt x="2129" y="623"/>
                    <a:pt x="2129" y="623"/>
                    <a:pt x="2129" y="623"/>
                  </a:cubicBezTo>
                  <a:cubicBezTo>
                    <a:pt x="1448" y="642"/>
                    <a:pt x="1132" y="434"/>
                    <a:pt x="1181" y="0"/>
                  </a:cubicBezTo>
                  <a:cubicBezTo>
                    <a:pt x="0" y="0"/>
                    <a:pt x="0" y="0"/>
                    <a:pt x="0" y="0"/>
                  </a:cubicBezTo>
                  <a:cubicBezTo>
                    <a:pt x="0" y="57"/>
                    <a:pt x="0" y="57"/>
                    <a:pt x="0" y="57"/>
                  </a:cubicBezTo>
                  <a:cubicBezTo>
                    <a:pt x="360" y="674"/>
                    <a:pt x="1070" y="887"/>
                    <a:pt x="2129" y="697"/>
                  </a:cubicBezTo>
                  <a:close/>
                </a:path>
              </a:pathLst>
            </a:custGeom>
            <a:gradFill flip="none" rotWithShape="1">
              <a:gsLst>
                <a:gs pos="27000">
                  <a:srgbClr val="0D7AB9"/>
                </a:gs>
                <a:gs pos="17000">
                  <a:srgbClr val="21D6E0"/>
                </a:gs>
                <a:gs pos="75000">
                  <a:srgbClr val="0087E6"/>
                </a:gs>
              </a:gsLst>
              <a:lin ang="7200000" scaled="0"/>
              <a:tileRect/>
            </a:gra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13" name="Freeform 109"/>
            <p:cNvSpPr>
              <a:spLocks/>
            </p:cNvSpPr>
            <p:nvPr/>
          </p:nvSpPr>
          <p:spPr bwMode="auto">
            <a:xfrm>
              <a:off x="4255" y="283"/>
              <a:ext cx="2375" cy="1650"/>
            </a:xfrm>
            <a:custGeom>
              <a:avLst/>
              <a:gdLst/>
              <a:ahLst/>
              <a:cxnLst>
                <a:cxn ang="0">
                  <a:pos x="997" y="623"/>
                </a:cxn>
                <a:cxn ang="0">
                  <a:pos x="997" y="0"/>
                </a:cxn>
                <a:cxn ang="0">
                  <a:pos x="49" y="0"/>
                </a:cxn>
                <a:cxn ang="0">
                  <a:pos x="997" y="623"/>
                </a:cxn>
              </a:cxnLst>
              <a:rect l="0" t="0" r="r" b="b"/>
              <a:pathLst>
                <a:path w="997" h="642">
                  <a:moveTo>
                    <a:pt x="997" y="623"/>
                  </a:moveTo>
                  <a:cubicBezTo>
                    <a:pt x="997" y="0"/>
                    <a:pt x="997" y="0"/>
                    <a:pt x="997" y="0"/>
                  </a:cubicBezTo>
                  <a:cubicBezTo>
                    <a:pt x="49" y="0"/>
                    <a:pt x="49" y="0"/>
                    <a:pt x="49" y="0"/>
                  </a:cubicBezTo>
                  <a:cubicBezTo>
                    <a:pt x="0" y="434"/>
                    <a:pt x="316" y="642"/>
                    <a:pt x="997" y="623"/>
                  </a:cubicBezTo>
                  <a:close/>
                </a:path>
              </a:pathLst>
            </a:custGeom>
            <a:gradFill flip="none" rotWithShape="1">
              <a:gsLst>
                <a:gs pos="18000">
                  <a:srgbClr val="4ABEEE"/>
                </a:gs>
                <a:gs pos="75000">
                  <a:srgbClr val="0D7AB9"/>
                </a:gs>
              </a:gsLst>
              <a:path path="circle">
                <a:fillToRect l="100000" b="100000"/>
              </a:path>
              <a:tileRect t="-100000" r="-100000"/>
            </a:gradFill>
            <a:ln w="9525">
              <a:noFill/>
              <a:round/>
              <a:headEnd/>
              <a:tailEnd/>
            </a:ln>
          </p:spPr>
          <p:txBody>
            <a:bodyPr/>
            <a:lstStyle/>
            <a:p>
              <a:pPr fontAlgn="auto">
                <a:spcBef>
                  <a:spcPts val="0"/>
                </a:spcBef>
                <a:spcAft>
                  <a:spcPts val="0"/>
                </a:spcAft>
                <a:defRPr/>
              </a:pPr>
              <a:endParaRPr lang="zh-CN" altLang="en-US">
                <a:latin typeface="+mn-lt"/>
                <a:ea typeface="+mn-ea"/>
              </a:endParaRPr>
            </a:p>
          </p:txBody>
        </p:sp>
      </p:grpSp>
      <p:sp>
        <p:nvSpPr>
          <p:cNvPr id="14" name="Freeform 26"/>
          <p:cNvSpPr>
            <a:spLocks/>
          </p:cNvSpPr>
          <p:nvPr userDrawn="1"/>
        </p:nvSpPr>
        <p:spPr bwMode="auto">
          <a:xfrm>
            <a:off x="-1" y="3968739"/>
            <a:ext cx="12195175" cy="2889261"/>
          </a:xfrm>
          <a:custGeom>
            <a:avLst/>
            <a:gdLst/>
            <a:ahLst/>
            <a:cxnLst>
              <a:cxn ang="0">
                <a:pos x="2861" y="904"/>
              </a:cxn>
              <a:cxn ang="0">
                <a:pos x="2861" y="0"/>
              </a:cxn>
              <a:cxn ang="0">
                <a:pos x="1382" y="332"/>
              </a:cxn>
              <a:cxn ang="0">
                <a:pos x="0" y="46"/>
              </a:cxn>
              <a:cxn ang="0">
                <a:pos x="0" y="904"/>
              </a:cxn>
              <a:cxn ang="0">
                <a:pos x="2861" y="904"/>
              </a:cxn>
            </a:cxnLst>
            <a:rect l="0" t="0" r="r" b="b"/>
            <a:pathLst>
              <a:path w="2861" h="904">
                <a:moveTo>
                  <a:pt x="2861" y="904"/>
                </a:moveTo>
                <a:cubicBezTo>
                  <a:pt x="2861" y="0"/>
                  <a:pt x="2861" y="0"/>
                  <a:pt x="2861" y="0"/>
                </a:cubicBezTo>
                <a:cubicBezTo>
                  <a:pt x="2414" y="221"/>
                  <a:pt x="1921" y="332"/>
                  <a:pt x="1382" y="332"/>
                </a:cubicBezTo>
                <a:cubicBezTo>
                  <a:pt x="882" y="332"/>
                  <a:pt x="421" y="237"/>
                  <a:pt x="0" y="46"/>
                </a:cubicBezTo>
                <a:cubicBezTo>
                  <a:pt x="0" y="904"/>
                  <a:pt x="0" y="904"/>
                  <a:pt x="0" y="904"/>
                </a:cubicBezTo>
                <a:cubicBezTo>
                  <a:pt x="2861" y="904"/>
                  <a:pt x="2861" y="904"/>
                  <a:pt x="2861" y="904"/>
                </a:cubicBezTo>
                <a:close/>
              </a:path>
            </a:pathLst>
          </a:custGeom>
          <a:gradFill flip="none" rotWithShape="1">
            <a:gsLst>
              <a:gs pos="0">
                <a:schemeClr val="bg1">
                  <a:lumMod val="75000"/>
                </a:schemeClr>
              </a:gs>
              <a:gs pos="59000">
                <a:schemeClr val="bg1">
                  <a:lumMod val="95000"/>
                </a:schemeClr>
              </a:gs>
              <a:gs pos="100000">
                <a:schemeClr val="bg1">
                  <a:lumMod val="75000"/>
                </a:schemeClr>
              </a:gs>
            </a:gsLst>
            <a:path path="circle">
              <a:fillToRect l="100000" t="100000"/>
            </a:path>
            <a:tileRect r="-100000" b="-100000"/>
          </a:gra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15" name="Freeform 27"/>
          <p:cNvSpPr>
            <a:spLocks/>
          </p:cNvSpPr>
          <p:nvPr/>
        </p:nvSpPr>
        <p:spPr bwMode="auto">
          <a:xfrm>
            <a:off x="0" y="3149600"/>
            <a:ext cx="12195175" cy="1779588"/>
          </a:xfrm>
          <a:custGeom>
            <a:avLst/>
            <a:gdLst/>
            <a:ahLst/>
            <a:cxnLst>
              <a:cxn ang="0">
                <a:pos x="2861" y="225"/>
              </a:cxn>
              <a:cxn ang="0">
                <a:pos x="2861" y="0"/>
              </a:cxn>
              <a:cxn ang="0">
                <a:pos x="1415" y="516"/>
              </a:cxn>
              <a:cxn ang="0">
                <a:pos x="0" y="25"/>
              </a:cxn>
              <a:cxn ang="0">
                <a:pos x="0" y="271"/>
              </a:cxn>
              <a:cxn ang="0">
                <a:pos x="1382" y="557"/>
              </a:cxn>
              <a:cxn ang="0">
                <a:pos x="2861" y="225"/>
              </a:cxn>
            </a:cxnLst>
            <a:rect l="0" t="0" r="r" b="b"/>
            <a:pathLst>
              <a:path w="2861" h="557">
                <a:moveTo>
                  <a:pt x="2861" y="225"/>
                </a:moveTo>
                <a:cubicBezTo>
                  <a:pt x="2861" y="0"/>
                  <a:pt x="2861" y="0"/>
                  <a:pt x="2861" y="0"/>
                </a:cubicBezTo>
                <a:cubicBezTo>
                  <a:pt x="2436" y="344"/>
                  <a:pt x="1954" y="516"/>
                  <a:pt x="1415" y="516"/>
                </a:cubicBezTo>
                <a:cubicBezTo>
                  <a:pt x="889" y="516"/>
                  <a:pt x="417" y="352"/>
                  <a:pt x="0" y="25"/>
                </a:cubicBezTo>
                <a:cubicBezTo>
                  <a:pt x="0" y="271"/>
                  <a:pt x="0" y="271"/>
                  <a:pt x="0" y="271"/>
                </a:cubicBezTo>
                <a:cubicBezTo>
                  <a:pt x="421" y="462"/>
                  <a:pt x="882" y="557"/>
                  <a:pt x="1382" y="557"/>
                </a:cubicBezTo>
                <a:cubicBezTo>
                  <a:pt x="1921" y="557"/>
                  <a:pt x="2414" y="446"/>
                  <a:pt x="2861" y="225"/>
                </a:cubicBezTo>
                <a:close/>
              </a:path>
            </a:pathLst>
          </a:custGeom>
          <a:solidFill>
            <a:srgbClr val="00000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16" name="Freeform 28"/>
          <p:cNvSpPr>
            <a:spLocks/>
          </p:cNvSpPr>
          <p:nvPr/>
        </p:nvSpPr>
        <p:spPr bwMode="auto">
          <a:xfrm>
            <a:off x="0" y="3840163"/>
            <a:ext cx="12195175" cy="1189037"/>
          </a:xfrm>
          <a:custGeom>
            <a:avLst/>
            <a:gdLst/>
            <a:ahLst/>
            <a:cxnLst>
              <a:cxn ang="0">
                <a:pos x="2861" y="40"/>
              </a:cxn>
              <a:cxn ang="0">
                <a:pos x="2861" y="0"/>
              </a:cxn>
              <a:cxn ang="0">
                <a:pos x="1382" y="332"/>
              </a:cxn>
              <a:cxn ang="0">
                <a:pos x="0" y="46"/>
              </a:cxn>
              <a:cxn ang="0">
                <a:pos x="0" y="86"/>
              </a:cxn>
              <a:cxn ang="0">
                <a:pos x="1382" y="372"/>
              </a:cxn>
              <a:cxn ang="0">
                <a:pos x="2861" y="40"/>
              </a:cxn>
            </a:cxnLst>
            <a:rect l="0" t="0" r="r" b="b"/>
            <a:pathLst>
              <a:path w="2861" h="372">
                <a:moveTo>
                  <a:pt x="2861" y="40"/>
                </a:moveTo>
                <a:cubicBezTo>
                  <a:pt x="2861" y="0"/>
                  <a:pt x="2861" y="0"/>
                  <a:pt x="2861" y="0"/>
                </a:cubicBezTo>
                <a:cubicBezTo>
                  <a:pt x="2414" y="221"/>
                  <a:pt x="1921" y="332"/>
                  <a:pt x="1382" y="332"/>
                </a:cubicBezTo>
                <a:cubicBezTo>
                  <a:pt x="882" y="332"/>
                  <a:pt x="421" y="237"/>
                  <a:pt x="0" y="46"/>
                </a:cubicBezTo>
                <a:cubicBezTo>
                  <a:pt x="0" y="86"/>
                  <a:pt x="0" y="86"/>
                  <a:pt x="0" y="86"/>
                </a:cubicBezTo>
                <a:cubicBezTo>
                  <a:pt x="421" y="277"/>
                  <a:pt x="882" y="372"/>
                  <a:pt x="1382" y="372"/>
                </a:cubicBezTo>
                <a:cubicBezTo>
                  <a:pt x="1921" y="372"/>
                  <a:pt x="2414" y="261"/>
                  <a:pt x="2861" y="40"/>
                </a:cubicBezTo>
                <a:close/>
              </a:path>
            </a:pathLst>
          </a:custGeom>
          <a:solidFill>
            <a:srgbClr val="97BD4F"/>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pic>
        <p:nvPicPr>
          <p:cNvPr id="17" name="图片 30"/>
          <p:cNvPicPr>
            <a:picLocks noChangeAspect="1"/>
          </p:cNvPicPr>
          <p:nvPr userDrawn="1"/>
        </p:nvPicPr>
        <p:blipFill>
          <a:blip r:embed="rId2" cstate="print"/>
          <a:srcRect/>
          <a:stretch>
            <a:fillRect/>
          </a:stretch>
        </p:blipFill>
        <p:spPr bwMode="auto">
          <a:xfrm>
            <a:off x="5449888" y="2917825"/>
            <a:ext cx="6446837" cy="3497263"/>
          </a:xfrm>
          <a:prstGeom prst="rect">
            <a:avLst/>
          </a:prstGeom>
          <a:noFill/>
          <a:ln w="9525">
            <a:noFill/>
            <a:miter lim="800000"/>
            <a:headEnd/>
            <a:tailEnd/>
          </a:ln>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页">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5C9997D5-AF0A-4D6E-87D9-0A6653C57A14}"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1452562"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目录页</a:t>
            </a:r>
          </a:p>
        </p:txBody>
      </p:sp>
      <p:sp>
        <p:nvSpPr>
          <p:cNvPr id="11" name="矩形 24"/>
          <p:cNvSpPr>
            <a:spLocks noChangeArrowheads="1"/>
          </p:cNvSpPr>
          <p:nvPr userDrawn="1"/>
        </p:nvSpPr>
        <p:spPr bwMode="auto">
          <a:xfrm>
            <a:off x="1057275" y="704850"/>
            <a:ext cx="1079500" cy="492125"/>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en-US" altLang="zh-CN" sz="1600" dirty="0">
                <a:solidFill>
                  <a:schemeClr val="bg1"/>
                </a:solidFill>
                <a:latin typeface="+mn-lt"/>
                <a:ea typeface="微软雅黑" pitchFamily="34" charset="-122"/>
                <a:cs typeface="Arial Unicode MS" pitchFamily="34" charset="-122"/>
              </a:rPr>
              <a:t>CONTENTS</a:t>
            </a:r>
          </a:p>
          <a:p>
            <a:pPr algn="ctr" fontAlgn="auto">
              <a:spcBef>
                <a:spcPts val="0"/>
              </a:spcBef>
              <a:spcAft>
                <a:spcPts val="0"/>
              </a:spcAft>
              <a:defRPr/>
            </a:pPr>
            <a:r>
              <a:rPr lang="en-US" altLang="zh-CN" sz="1600" dirty="0">
                <a:solidFill>
                  <a:schemeClr val="bg1"/>
                </a:solidFill>
                <a:latin typeface="+mn-lt"/>
                <a:ea typeface="微软雅黑" pitchFamily="34" charset="-122"/>
                <a:cs typeface="Arial Unicode MS" pitchFamily="34" charset="-122"/>
              </a:rPr>
              <a:t> PAGE</a:t>
            </a: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目录页">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59772F3B-15B0-4234-AB60-E72ECDBFDB7F}"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1452562"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过渡页</a:t>
            </a:r>
          </a:p>
        </p:txBody>
      </p:sp>
      <p:sp>
        <p:nvSpPr>
          <p:cNvPr id="11" name="矩形 24"/>
          <p:cNvSpPr>
            <a:spLocks noChangeArrowheads="1"/>
          </p:cNvSpPr>
          <p:nvPr userDrawn="1"/>
        </p:nvSpPr>
        <p:spPr bwMode="auto">
          <a:xfrm>
            <a:off x="1057275" y="704850"/>
            <a:ext cx="1079500" cy="492125"/>
          </a:xfrm>
          <a:prstGeom prst="rect">
            <a:avLst/>
          </a:prstGeom>
          <a:noFill/>
          <a:ln w="9525">
            <a:noFill/>
            <a:miter lim="800000"/>
            <a:headEnd/>
            <a:tailEnd/>
          </a:ln>
        </p:spPr>
        <p:txBody>
          <a:bodyPr lIns="0" tIns="0" rIns="0" bIns="0">
            <a:spAutoFit/>
          </a:bodyPr>
          <a:lstStyle/>
          <a:p>
            <a:pPr algn="ctr" fontAlgn="auto">
              <a:spcBef>
                <a:spcPts val="0"/>
              </a:spcBef>
              <a:spcAft>
                <a:spcPts val="0"/>
              </a:spcAft>
              <a:defRPr/>
            </a:pPr>
            <a:r>
              <a:rPr lang="en-US" altLang="zh-CN" sz="1600" dirty="0">
                <a:solidFill>
                  <a:schemeClr val="bg1"/>
                </a:solidFill>
                <a:latin typeface="+mn-lt"/>
                <a:ea typeface="微软雅黑" pitchFamily="34" charset="-122"/>
                <a:cs typeface="Arial Unicode MS" pitchFamily="34" charset="-122"/>
              </a:rPr>
              <a:t>TRANSITION PAGE</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过渡页1">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94A58755-9A86-49C0-A858-0E721120F8D5}"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2447925"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资源与人力资源</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第一章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7"/>
          <p:cNvSpPr/>
          <p:nvPr userDrawn="1"/>
        </p:nvSpPr>
        <p:spPr>
          <a:xfrm>
            <a:off x="4189413" y="692150"/>
            <a:ext cx="2268537"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1.1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资源</a:t>
            </a:r>
            <a:r>
              <a:rPr lang="en-US" altLang="zh-CN" dirty="0">
                <a:solidFill>
                  <a:schemeClr val="bg1"/>
                </a:solidFill>
                <a:ea typeface="微软雅黑" pitchFamily="34" charset="-122"/>
                <a:cs typeface="Arial Unicode MS" pitchFamily="34" charset="-122"/>
              </a:rPr>
              <a:t>  </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过渡页1">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3B3745E3-128F-4799-B0C0-7FD224FB044A}"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2447925"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资源与人力资源</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第一章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8"/>
          <p:cNvSpPr/>
          <p:nvPr userDrawn="1"/>
        </p:nvSpPr>
        <p:spPr>
          <a:xfrm>
            <a:off x="4189413" y="692150"/>
            <a:ext cx="2268537"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1.2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人力资源</a:t>
            </a:r>
            <a:r>
              <a:rPr lang="en-US" altLang="zh-CN" dirty="0">
                <a:solidFill>
                  <a:schemeClr val="bg1"/>
                </a:solidFill>
                <a:ea typeface="微软雅黑" pitchFamily="34" charset="-122"/>
                <a:cs typeface="Arial Unicode MS" pitchFamily="34" charset="-122"/>
              </a:rPr>
              <a:t>  </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过渡页1">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8FC28F83-294F-4C51-BB4C-1F5CA1CB3403}"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3168650"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人事管理与人力资源管理</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第二章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3"/>
          <p:cNvSpPr/>
          <p:nvPr userDrawn="1"/>
        </p:nvSpPr>
        <p:spPr>
          <a:xfrm>
            <a:off x="5089525" y="692150"/>
            <a:ext cx="2268538"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2.1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人事管理</a:t>
            </a:r>
            <a:r>
              <a:rPr lang="en-US" altLang="zh-CN" dirty="0">
                <a:solidFill>
                  <a:schemeClr val="bg1"/>
                </a:solidFill>
                <a:ea typeface="微软雅黑" pitchFamily="34" charset="-122"/>
                <a:cs typeface="Arial Unicode MS" pitchFamily="34" charset="-122"/>
              </a:rPr>
              <a:t>  </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A48A7FD3-223C-4F0B-85DF-FC95FBE57ACB}"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3168650"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人事管理与人力资源管理</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第二章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6"/>
          <p:cNvSpPr/>
          <p:nvPr userDrawn="1"/>
        </p:nvSpPr>
        <p:spPr>
          <a:xfrm>
            <a:off x="5089525" y="692150"/>
            <a:ext cx="2268538"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2.2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人力资源管理</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820B5BAB-6EB7-448A-98F7-7367CB25D3C4}"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3168650"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人事管理与人力资源管理</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第二章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两栏内容">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118BECEA-320D-4308-887A-F63CB9A70851}"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3384550"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中国人力资源管理的四个阶段</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第三章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两栏内容">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AA3765BA-35D0-4106-8AAF-520039418416}"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2160587"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人力资源从业概述</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第四章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6"/>
          <p:cNvSpPr/>
          <p:nvPr userDrawn="1"/>
        </p:nvSpPr>
        <p:spPr>
          <a:xfrm>
            <a:off x="4441825" y="692150"/>
            <a:ext cx="2916238"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4.1 </a:t>
            </a:r>
            <a:r>
              <a:rPr lang="en-US" altLang="zh-CN" dirty="0">
                <a:solidFill>
                  <a:schemeClr val="bg1"/>
                </a:solidFill>
                <a:ea typeface="微软雅黑" pitchFamily="34" charset="-122"/>
                <a:cs typeface="Arial Unicode MS" pitchFamily="34" charset="-122"/>
              </a:rPr>
              <a:t> HR</a:t>
            </a:r>
            <a:r>
              <a:rPr lang="zh-CN" altLang="en-US" dirty="0">
                <a:solidFill>
                  <a:schemeClr val="bg1"/>
                </a:solidFill>
                <a:ea typeface="微软雅黑" pitchFamily="34" charset="-122"/>
                <a:cs typeface="Arial Unicode MS" pitchFamily="34" charset="-122"/>
              </a:rPr>
              <a:t>职业发展前景</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两栏内容">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3E460FFA-A14C-4B9F-8ACC-F30B354B2F1A}"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TextBox 3"/>
          <p:cNvSpPr txBox="1"/>
          <p:nvPr userDrawn="1"/>
        </p:nvSpPr>
        <p:spPr>
          <a:xfrm>
            <a:off x="2281238" y="692150"/>
            <a:ext cx="2160587"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人力资源从业概述</a:t>
            </a:r>
          </a:p>
        </p:txBody>
      </p:sp>
      <p:sp>
        <p:nvSpPr>
          <p:cNvPr id="11"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第四章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2" name="矩形 6"/>
          <p:cNvSpPr/>
          <p:nvPr userDrawn="1"/>
        </p:nvSpPr>
        <p:spPr>
          <a:xfrm>
            <a:off x="4441825" y="692150"/>
            <a:ext cx="3095625"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4.2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如何成为顶尖</a:t>
            </a:r>
            <a:r>
              <a:rPr lang="en-US" altLang="zh-CN" dirty="0">
                <a:solidFill>
                  <a:schemeClr val="bg1"/>
                </a:solidFill>
                <a:ea typeface="微软雅黑" pitchFamily="34" charset="-122"/>
                <a:cs typeface="Arial Unicode MS" pitchFamily="34" charset="-122"/>
              </a:rPr>
              <a:t>HR</a:t>
            </a:r>
            <a:r>
              <a:rPr lang="zh-CN" altLang="en-US" dirty="0">
                <a:solidFill>
                  <a:schemeClr val="bg1"/>
                </a:solidFill>
                <a:ea typeface="微软雅黑" pitchFamily="34" charset="-122"/>
                <a:cs typeface="Arial Unicode MS" pitchFamily="34" charset="-122"/>
              </a:rPr>
              <a:t>高手？</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两栏内容">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4F8AB297-C613-4021-BAA6-13FC0EC81A77}"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矩形 3"/>
          <p:cNvSpPr/>
          <p:nvPr userDrawn="1"/>
        </p:nvSpPr>
        <p:spPr>
          <a:xfrm>
            <a:off x="9020175" y="692150"/>
            <a:ext cx="1689100" cy="369888"/>
          </a:xfrm>
          <a:prstGeom prst="rect">
            <a:avLst/>
          </a:prstGeom>
        </p:spPr>
        <p:txBody>
          <a:bodyPr wrap="none">
            <a:spAutoFit/>
          </a:bodyPr>
          <a:lstStyle/>
          <a:p>
            <a:pPr algn="ctr" fontAlgn="auto">
              <a:spcBef>
                <a:spcPts val="0"/>
              </a:spcBef>
              <a:spcAft>
                <a:spcPts val="0"/>
              </a:spcAft>
              <a:defRPr/>
            </a:pPr>
            <a:r>
              <a:rPr lang="en-US" altLang="zh-CN" b="1" dirty="0">
                <a:solidFill>
                  <a:schemeClr val="accent6">
                    <a:lumMod val="75000"/>
                  </a:schemeClr>
                </a:solidFill>
                <a:latin typeface="微软雅黑" pitchFamily="34" charset="-122"/>
                <a:ea typeface="微软雅黑" pitchFamily="34" charset="-122"/>
              </a:rPr>
              <a:t>HR</a:t>
            </a:r>
            <a:r>
              <a:rPr lang="zh-CN" altLang="en-US" b="1" dirty="0">
                <a:solidFill>
                  <a:schemeClr val="accent6">
                    <a:lumMod val="75000"/>
                  </a:schemeClr>
                </a:solidFill>
                <a:latin typeface="微软雅黑" pitchFamily="34" charset="-122"/>
                <a:ea typeface="微软雅黑" pitchFamily="34" charset="-122"/>
              </a:rPr>
              <a:t>的七大通病</a:t>
            </a:r>
          </a:p>
        </p:txBody>
      </p:sp>
      <p:cxnSp>
        <p:nvCxnSpPr>
          <p:cNvPr id="11" name="直接连接符 4"/>
          <p:cNvCxnSpPr/>
          <p:nvPr userDrawn="1"/>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12" name="直接连接符 5"/>
          <p:cNvCxnSpPr/>
          <p:nvPr userDrawn="1"/>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13" name="TextBox 3"/>
          <p:cNvSpPr txBox="1"/>
          <p:nvPr userDrawn="1"/>
        </p:nvSpPr>
        <p:spPr>
          <a:xfrm>
            <a:off x="2281238" y="692150"/>
            <a:ext cx="2160587" cy="369888"/>
          </a:xfrm>
          <a:prstGeom prst="rect">
            <a:avLst/>
          </a:prstGeom>
          <a:noFill/>
        </p:spPr>
        <p:txBody>
          <a:bodyPr>
            <a:spAutoFit/>
          </a:bodyPr>
          <a:lstStyle/>
          <a:p>
            <a:pPr fontAlgn="auto">
              <a:spcBef>
                <a:spcPts val="0"/>
              </a:spcBef>
              <a:spcAft>
                <a:spcPts val="0"/>
              </a:spcAft>
              <a:defRPr/>
            </a:pPr>
            <a:r>
              <a:rPr lang="zh-CN" altLang="en-US" dirty="0">
                <a:solidFill>
                  <a:schemeClr val="tx1">
                    <a:lumMod val="85000"/>
                    <a:lumOff val="15000"/>
                  </a:schemeClr>
                </a:solidFill>
                <a:latin typeface="微软雅黑" pitchFamily="34" charset="-122"/>
                <a:ea typeface="微软雅黑" pitchFamily="34" charset="-122"/>
              </a:rPr>
              <a:t>人力资源从业概述</a:t>
            </a:r>
          </a:p>
        </p:txBody>
      </p:sp>
      <p:sp>
        <p:nvSpPr>
          <p:cNvPr id="14" name="矩形 24"/>
          <p:cNvSpPr>
            <a:spLocks noChangeArrowheads="1"/>
          </p:cNvSpPr>
          <p:nvPr userDrawn="1"/>
        </p:nvSpPr>
        <p:spPr bwMode="auto">
          <a:xfrm>
            <a:off x="1057275" y="565150"/>
            <a:ext cx="1079500" cy="631825"/>
          </a:xfrm>
          <a:prstGeom prst="rect">
            <a:avLst/>
          </a:prstGeom>
          <a:noFill/>
          <a:ln w="9525">
            <a:noFill/>
            <a:miter lim="800000"/>
            <a:headEnd/>
            <a:tailEnd/>
          </a:ln>
        </p:spPr>
        <p:txBody>
          <a:bodyPr lIns="0" tIns="0" rIns="0" bIns="0">
            <a:spAutoFit/>
          </a:bodyPr>
          <a:lstStyle/>
          <a:p>
            <a:pPr algn="ctr" fontAlgn="auto">
              <a:lnSpc>
                <a:spcPct val="150000"/>
              </a:lnSpc>
              <a:spcBef>
                <a:spcPts val="0"/>
              </a:spcBef>
              <a:spcAft>
                <a:spcPts val="0"/>
              </a:spcAft>
              <a:defRPr/>
            </a:pPr>
            <a:r>
              <a:rPr lang="zh-CN" altLang="en-US" b="1" dirty="0">
                <a:solidFill>
                  <a:schemeClr val="bg1"/>
                </a:solidFill>
                <a:latin typeface="+mn-lt"/>
                <a:ea typeface="微软雅黑" pitchFamily="34" charset="-122"/>
                <a:cs typeface="Arial Unicode MS" pitchFamily="34" charset="-122"/>
              </a:rPr>
              <a:t>第四章</a:t>
            </a:r>
            <a:endParaRPr lang="en-US" altLang="zh-CN" b="1" dirty="0">
              <a:solidFill>
                <a:schemeClr val="bg1"/>
              </a:solidFill>
              <a:latin typeface="+mn-lt"/>
              <a:ea typeface="微软雅黑" pitchFamily="34" charset="-122"/>
              <a:cs typeface="Arial Unicode MS" pitchFamily="34" charset="-122"/>
            </a:endParaRPr>
          </a:p>
          <a:p>
            <a:pPr algn="ctr" fontAlgn="auto">
              <a:spcBef>
                <a:spcPts val="0"/>
              </a:spcBef>
              <a:spcAft>
                <a:spcPts val="0"/>
              </a:spcAft>
              <a:defRPr/>
            </a:pPr>
            <a:r>
              <a:rPr lang="zh-CN" altLang="en-US" sz="1400" dirty="0">
                <a:solidFill>
                  <a:schemeClr val="bg1"/>
                </a:solidFill>
                <a:latin typeface="+mn-lt"/>
                <a:ea typeface="微软雅黑" pitchFamily="34" charset="-122"/>
                <a:cs typeface="Arial Unicode MS" pitchFamily="34" charset="-122"/>
              </a:rPr>
              <a:t>正文</a:t>
            </a:r>
            <a:endParaRPr lang="en-US" altLang="zh-CN" sz="1400" dirty="0">
              <a:solidFill>
                <a:schemeClr val="bg1"/>
              </a:solidFill>
              <a:latin typeface="+mn-lt"/>
              <a:ea typeface="微软雅黑" pitchFamily="34" charset="-122"/>
              <a:cs typeface="Arial Unicode MS" pitchFamily="34" charset="-122"/>
            </a:endParaRPr>
          </a:p>
        </p:txBody>
      </p:sp>
      <p:sp>
        <p:nvSpPr>
          <p:cNvPr id="15" name="矩形 8"/>
          <p:cNvSpPr/>
          <p:nvPr userDrawn="1"/>
        </p:nvSpPr>
        <p:spPr>
          <a:xfrm>
            <a:off x="4441825" y="692150"/>
            <a:ext cx="3095625"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4.2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如何成为顶尖</a:t>
            </a:r>
            <a:r>
              <a:rPr lang="en-US" altLang="zh-CN" dirty="0">
                <a:solidFill>
                  <a:schemeClr val="bg1"/>
                </a:solidFill>
                <a:ea typeface="微软雅黑" pitchFamily="34" charset="-122"/>
                <a:cs typeface="Arial Unicode MS" pitchFamily="34" charset="-122"/>
              </a:rPr>
              <a:t>HR</a:t>
            </a:r>
            <a:r>
              <a:rPr lang="zh-CN" altLang="en-US" dirty="0">
                <a:solidFill>
                  <a:schemeClr val="bg1"/>
                </a:solidFill>
                <a:ea typeface="微软雅黑" pitchFamily="34" charset="-122"/>
                <a:cs typeface="Arial Unicode MS" pitchFamily="34" charset="-122"/>
              </a:rPr>
              <a:t>高手？</a:t>
            </a:r>
            <a:endParaRPr lang="en-US" altLang="zh-CN" sz="1400" dirty="0">
              <a:solidFill>
                <a:schemeClr val="bg1"/>
              </a:solidFill>
              <a:ea typeface="微软雅黑" pitchFamily="34" charset="-122"/>
              <a:cs typeface="Arial Unicode MS" pitchFamily="34" charset="-122"/>
            </a:endParaRPr>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尾页">
    <p:bg>
      <p:bgPr>
        <a:gradFill>
          <a:gsLst>
            <a:gs pos="0">
              <a:srgbClr val="7C7C7C"/>
            </a:gs>
            <a:gs pos="100000">
              <a:schemeClr val="tx1">
                <a:lumMod val="95000"/>
                <a:lumOff val="5000"/>
              </a:schemeClr>
            </a:gs>
          </a:gsLst>
          <a:path path="circle">
            <a:fillToRect l="50000" t="50000" r="50000" b="50000"/>
          </a:path>
        </a:gradFill>
        <a:effectLst/>
      </p:bgPr>
    </p:bg>
    <p:spTree>
      <p:nvGrpSpPr>
        <p:cNvPr id="1" name=""/>
        <p:cNvGrpSpPr/>
        <p:nvPr/>
      </p:nvGrpSpPr>
      <p:grpSpPr>
        <a:xfrm>
          <a:off x="0" y="0"/>
          <a:ext cx="0" cy="0"/>
          <a:chOff x="0" y="0"/>
          <a:chExt cx="0" cy="0"/>
        </a:xfrm>
      </p:grpSpPr>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最后空白">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3"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TextBox 15"/>
          <p:cNvSpPr txBox="1"/>
          <p:nvPr userDrawn="1"/>
        </p:nvSpPr>
        <p:spPr>
          <a:xfrm>
            <a:off x="11649075" y="6311900"/>
            <a:ext cx="422275" cy="336550"/>
          </a:xfrm>
          <a:prstGeom prst="rect">
            <a:avLst/>
          </a:prstGeom>
          <a:noFill/>
        </p:spPr>
        <p:txBody>
          <a:bodyPr wrap="none">
            <a:spAutoFit/>
          </a:bodyPr>
          <a:lstStyle/>
          <a:p>
            <a:pPr fontAlgn="auto">
              <a:spcBef>
                <a:spcPts val="0"/>
              </a:spcBef>
              <a:spcAft>
                <a:spcPts val="0"/>
              </a:spcAft>
              <a:defRPr/>
            </a:pPr>
            <a:fld id="{A1AEB91B-25B8-4354-B445-2A390669BE8F}"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
        <p:nvSpPr>
          <p:cNvPr id="10"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垂直排列标题与文本">
    <p:spTree>
      <p:nvGrpSpPr>
        <p:cNvPr id="1" name=""/>
        <p:cNvGrpSpPr/>
        <p:nvPr/>
      </p:nvGrpSpPr>
      <p:grpSpPr>
        <a:xfrm>
          <a:off x="0" y="0"/>
          <a:ext cx="0" cy="0"/>
          <a:chOff x="0" y="0"/>
          <a:chExt cx="0" cy="0"/>
        </a:xfrm>
      </p:grpSpPr>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7"/>
          <p:cNvSpPr>
            <a:spLocks noChangeArrowheads="1"/>
          </p:cNvSpPr>
          <p:nvPr userDrawn="1"/>
        </p:nvSpPr>
        <p:spPr bwMode="auto">
          <a:xfrm>
            <a:off x="0" y="0"/>
            <a:ext cx="12195175" cy="6858000"/>
          </a:xfrm>
          <a:prstGeom prst="rect">
            <a:avLst/>
          </a:prstGeom>
          <a:gradFill rotWithShape="1">
            <a:gsLst>
              <a:gs pos="0">
                <a:schemeClr val="bg1"/>
              </a:gs>
              <a:gs pos="100000">
                <a:srgbClr val="DDDDDD"/>
              </a:gs>
            </a:gsLst>
            <a:lin ang="2700000" scaled="1"/>
          </a:gradFill>
          <a:ln w="9525" algn="ctr">
            <a:noFill/>
            <a:miter lim="800000"/>
            <a:headEnd/>
            <a:tailEnd/>
          </a:ln>
          <a:effectLst/>
        </p:spPr>
        <p:txBody>
          <a:bodyPr wrap="none" anchor="ctr"/>
          <a:lstStyle/>
          <a:p>
            <a:pPr algn="r" fontAlgn="auto">
              <a:lnSpc>
                <a:spcPct val="120000"/>
              </a:lnSpc>
              <a:spcBef>
                <a:spcPts val="0"/>
              </a:spcBef>
              <a:spcAft>
                <a:spcPts val="0"/>
              </a:spcAft>
              <a:defRPr/>
            </a:pPr>
            <a:endParaRPr lang="zh-CN" altLang="en-US" sz="1000" dirty="0">
              <a:latin typeface="微软雅黑" pitchFamily="34" charset="-122"/>
              <a:ea typeface="微软雅黑" pitchFamily="34" charset="-122"/>
            </a:endParaRPr>
          </a:p>
        </p:txBody>
      </p:sp>
      <p:sp>
        <p:nvSpPr>
          <p:cNvPr id="19" name="五边形 18"/>
          <p:cNvSpPr/>
          <p:nvPr userDrawn="1"/>
        </p:nvSpPr>
        <p:spPr>
          <a:xfrm rot="5400000">
            <a:off x="1226344" y="502444"/>
            <a:ext cx="741362" cy="10795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19"/>
          <p:cNvSpPr/>
          <p:nvPr userDrawn="1"/>
        </p:nvSpPr>
        <p:spPr>
          <a:xfrm>
            <a:off x="1057275" y="0"/>
            <a:ext cx="1079500" cy="671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userDrawn="1"/>
        </p:nvCxnSpPr>
        <p:spPr>
          <a:xfrm>
            <a:off x="2265363" y="692150"/>
            <a:ext cx="0" cy="36036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TextBox 7"/>
          <p:cNvSpPr txBox="1">
            <a:spLocks noChangeArrowheads="1"/>
          </p:cNvSpPr>
          <p:nvPr userDrawn="1"/>
        </p:nvSpPr>
        <p:spPr bwMode="auto">
          <a:xfrm>
            <a:off x="10396538" y="6221413"/>
            <a:ext cx="903287" cy="520700"/>
          </a:xfrm>
          <a:prstGeom prst="rect">
            <a:avLst/>
          </a:prstGeom>
          <a:noFill/>
          <a:ln>
            <a:noFill/>
          </a:ln>
          <a:extLst/>
        </p:spPr>
        <p:txBody>
          <a:bodyPr wrap="non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fontAlgn="auto">
              <a:spcBef>
                <a:spcPts val="0"/>
              </a:spcBef>
              <a:spcAft>
                <a:spcPts val="0"/>
              </a:spcAft>
              <a:defRPr/>
            </a:pPr>
            <a:r>
              <a:rPr lang="en-US" altLang="zh-CN" sz="2700" dirty="0" smtClean="0">
                <a:solidFill>
                  <a:srgbClr val="00B0F0"/>
                </a:solidFill>
                <a:latin typeface="Impact" pitchFamily="34" charset="0"/>
              </a:rPr>
              <a:t>LOGO</a:t>
            </a:r>
            <a:endParaRPr lang="zh-CN" altLang="en-US" sz="2700" dirty="0" smtClean="0">
              <a:solidFill>
                <a:srgbClr val="00B0F0"/>
              </a:solidFill>
              <a:latin typeface="Impact" pitchFamily="34" charset="0"/>
            </a:endParaRPr>
          </a:p>
        </p:txBody>
      </p:sp>
      <p:sp>
        <p:nvSpPr>
          <p:cNvPr id="27" name="矩形 26"/>
          <p:cNvSpPr/>
          <p:nvPr userDrawn="1"/>
        </p:nvSpPr>
        <p:spPr>
          <a:xfrm>
            <a:off x="0" y="6265863"/>
            <a:ext cx="10201275"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矩形 27"/>
          <p:cNvSpPr/>
          <p:nvPr userDrawn="1"/>
        </p:nvSpPr>
        <p:spPr>
          <a:xfrm>
            <a:off x="11522075" y="6265863"/>
            <a:ext cx="67310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TextBox 15"/>
          <p:cNvSpPr txBox="1"/>
          <p:nvPr userDrawn="1"/>
        </p:nvSpPr>
        <p:spPr>
          <a:xfrm>
            <a:off x="11649075" y="6311900"/>
            <a:ext cx="425450" cy="339725"/>
          </a:xfrm>
          <a:prstGeom prst="rect">
            <a:avLst/>
          </a:prstGeom>
          <a:noFill/>
        </p:spPr>
        <p:txBody>
          <a:bodyPr wrap="none">
            <a:spAutoFit/>
          </a:bodyPr>
          <a:lstStyle/>
          <a:p>
            <a:pPr fontAlgn="auto">
              <a:spcBef>
                <a:spcPts val="0"/>
              </a:spcBef>
              <a:spcAft>
                <a:spcPts val="0"/>
              </a:spcAft>
              <a:defRPr/>
            </a:pPr>
            <a:fld id="{5096D2F7-F68A-4683-A588-70AFB6FD9948}" type="slidenum">
              <a:rPr lang="zh-CN" altLang="en-US" sz="1600">
                <a:solidFill>
                  <a:schemeClr val="bg1"/>
                </a:solidFill>
                <a:latin typeface="+mn-lt"/>
                <a:ea typeface="+mn-ea"/>
              </a:rPr>
              <a:pPr fontAlgn="auto">
                <a:spcBef>
                  <a:spcPts val="0"/>
                </a:spcBef>
                <a:spcAft>
                  <a:spcPts val="0"/>
                </a:spcAft>
                <a:defRPr/>
              </a:pPr>
              <a:t>‹#›</a:t>
            </a:fld>
            <a:endParaRPr lang="zh-CN" altLang="en-US" sz="1600" dirty="0">
              <a:solidFill>
                <a:schemeClr val="bg1"/>
              </a:solidFill>
              <a:latin typeface="微软雅黑" pitchFamily="34" charset="-122"/>
              <a:ea typeface="微软雅黑" pitchFamily="34" charset="-122"/>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63" r:id="rId15"/>
  </p:sldLayoutIdLst>
  <p:transition spd="slow"/>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2.png"/><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2.png"/><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0.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6.jpeg"/><Relationship Id="rId7" Type="http://schemas.openxmlformats.org/officeDocument/2006/relationships/image" Target="../media/image58.png"/><Relationship Id="rId2" Type="http://schemas.openxmlformats.org/officeDocument/2006/relationships/image" Target="../media/image55.jpeg"/><Relationship Id="rId1" Type="http://schemas.openxmlformats.org/officeDocument/2006/relationships/slideLayout" Target="../slideLayouts/slideLayout14.xml"/><Relationship Id="rId6" Type="http://schemas.openxmlformats.org/officeDocument/2006/relationships/hyperlink" Target="http://www.eyefulpresentations.co.uk/" TargetMode="External"/><Relationship Id="rId5" Type="http://schemas.openxmlformats.org/officeDocument/2006/relationships/hyperlink" Target="mailto:info@eyefulpresentations.co.uk" TargetMode="External"/><Relationship Id="rId10" Type="http://schemas.openxmlformats.org/officeDocument/2006/relationships/image" Target="../media/image61.png"/><Relationship Id="rId4" Type="http://schemas.openxmlformats.org/officeDocument/2006/relationships/image" Target="../media/image57.jpe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0"/>
          <p:cNvSpPr txBox="1">
            <a:spLocks noChangeArrowheads="1"/>
          </p:cNvSpPr>
          <p:nvPr/>
        </p:nvSpPr>
        <p:spPr bwMode="auto">
          <a:xfrm>
            <a:off x="625475" y="1198563"/>
            <a:ext cx="5878513" cy="1200150"/>
          </a:xfrm>
          <a:prstGeom prst="rect">
            <a:avLst/>
          </a:prstGeom>
          <a:noFill/>
          <a:ln w="9525">
            <a:noFill/>
            <a:miter lim="800000"/>
            <a:headEnd/>
            <a:tailEnd/>
          </a:ln>
        </p:spPr>
        <p:txBody>
          <a:bodyPr wrap="none">
            <a:spAutoFit/>
          </a:bodyPr>
          <a:lstStyle/>
          <a:p>
            <a:pPr fontAlgn="auto">
              <a:spcBef>
                <a:spcPts val="0"/>
              </a:spcBef>
              <a:spcAft>
                <a:spcPts val="0"/>
              </a:spcAft>
              <a:defRPr/>
            </a:pPr>
            <a:r>
              <a:rPr lang="zh-CN" altLang="en-US" sz="7200" b="1" spc="200" dirty="0">
                <a:solidFill>
                  <a:schemeClr val="bg1"/>
                </a:solidFill>
                <a:latin typeface="微软雅黑" pitchFamily="34" charset="-122"/>
                <a:ea typeface="微软雅黑" pitchFamily="34" charset="-122"/>
              </a:rPr>
              <a:t>人力资源概述</a:t>
            </a:r>
          </a:p>
        </p:txBody>
      </p:sp>
      <p:sp>
        <p:nvSpPr>
          <p:cNvPr id="20" name="TextBox 11"/>
          <p:cNvSpPr txBox="1">
            <a:spLocks noChangeArrowheads="1"/>
          </p:cNvSpPr>
          <p:nvPr/>
        </p:nvSpPr>
        <p:spPr bwMode="auto">
          <a:xfrm>
            <a:off x="696913" y="620713"/>
            <a:ext cx="2262187" cy="369887"/>
          </a:xfrm>
          <a:prstGeom prst="rect">
            <a:avLst/>
          </a:prstGeom>
          <a:noFill/>
          <a:ln w="9525">
            <a:noFill/>
            <a:miter lim="800000"/>
            <a:headEnd/>
            <a:tailEnd/>
          </a:ln>
        </p:spPr>
        <p:txBody>
          <a:bodyPr wrap="none">
            <a:spAutoFit/>
          </a:bodyPr>
          <a:lstStyle/>
          <a:p>
            <a:r>
              <a:rPr lang="zh-CN" altLang="en-US">
                <a:solidFill>
                  <a:schemeClr val="bg1"/>
                </a:solidFill>
                <a:latin typeface="微软雅黑"/>
                <a:ea typeface="微软雅黑"/>
                <a:cs typeface="微软雅黑"/>
              </a:rPr>
              <a:t>人力资源部内训之一</a:t>
            </a:r>
          </a:p>
        </p:txBody>
      </p:sp>
      <p:cxnSp>
        <p:nvCxnSpPr>
          <p:cNvPr id="8" name="直接连接符 7"/>
          <p:cNvCxnSpPr/>
          <p:nvPr/>
        </p:nvCxnSpPr>
        <p:spPr>
          <a:xfrm>
            <a:off x="696913" y="1135063"/>
            <a:ext cx="57340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6913" y="2471738"/>
            <a:ext cx="57340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250" fill="hold"/>
                                        <p:tgtEl>
                                          <p:spTgt spid="8"/>
                                        </p:tgtEl>
                                        <p:attrNameLst>
                                          <p:attrName>ppt_x</p:attrName>
                                        </p:attrNameLst>
                                      </p:cBhvr>
                                      <p:tavLst>
                                        <p:tav tm="0">
                                          <p:val>
                                            <p:strVal val="0-#ppt_w/2"/>
                                          </p:val>
                                        </p:tav>
                                        <p:tav tm="100000">
                                          <p:val>
                                            <p:strVal val="#ppt_x"/>
                                          </p:val>
                                        </p:tav>
                                      </p:tavLst>
                                    </p:anim>
                                    <p:anim calcmode="lin" valueType="num">
                                      <p:cBhvr additive="base">
                                        <p:cTn id="14" dur="25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250" fill="hold"/>
                                        <p:tgtEl>
                                          <p:spTgt spid="21"/>
                                        </p:tgtEl>
                                        <p:attrNameLst>
                                          <p:attrName>ppt_x</p:attrName>
                                        </p:attrNameLst>
                                      </p:cBhvr>
                                      <p:tavLst>
                                        <p:tav tm="0">
                                          <p:val>
                                            <p:strVal val="1+#ppt_w/2"/>
                                          </p:val>
                                        </p:tav>
                                        <p:tav tm="100000">
                                          <p:val>
                                            <p:strVal val="#ppt_x"/>
                                          </p:val>
                                        </p:tav>
                                      </p:tavLst>
                                    </p:anim>
                                    <p:anim calcmode="lin" valueType="num">
                                      <p:cBhvr additive="base">
                                        <p:cTn id="18" dur="25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35" presetClass="entr" presetSubtype="0" fill="hold" grpId="1"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anim calcmode="lin" valueType="num">
                                      <p:cBhvr>
                                        <p:cTn id="26" dur="500" fill="hold"/>
                                        <p:tgtEl>
                                          <p:spTgt spid="19"/>
                                        </p:tgtEl>
                                        <p:attrNameLst>
                                          <p:attrName>style.rotation</p:attrName>
                                        </p:attrNameLst>
                                      </p:cBhvr>
                                      <p:tavLst>
                                        <p:tav tm="0">
                                          <p:val>
                                            <p:fltVal val="720"/>
                                          </p:val>
                                        </p:tav>
                                        <p:tav tm="100000">
                                          <p:val>
                                            <p:fltVal val="0"/>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 calcmode="lin" valueType="num">
                                      <p:cBhvr>
                                        <p:cTn id="28" dur="500" fill="hold"/>
                                        <p:tgtEl>
                                          <p:spTgt spid="19"/>
                                        </p:tgtEl>
                                        <p:attrNameLst>
                                          <p:attrName>ppt_w</p:attrName>
                                        </p:attrNameLst>
                                      </p:cBhvr>
                                      <p:tavLst>
                                        <p:tav tm="0">
                                          <p:val>
                                            <p:fltVal val="0"/>
                                          </p:val>
                                        </p:tav>
                                        <p:tav tm="100000">
                                          <p:val>
                                            <p:strVal val="#ppt_w"/>
                                          </p:val>
                                        </p:tav>
                                      </p:tavLst>
                                    </p:anim>
                                  </p:childTnLst>
                                </p:cTn>
                              </p:par>
                              <p:par>
                                <p:cTn id="29" presetID="53" presetClass="entr" presetSubtype="16" fill="hold" grpId="2"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19" grpId="2"/>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4"/>
          <p:cNvGrpSpPr>
            <a:grpSpLocks/>
          </p:cNvGrpSpPr>
          <p:nvPr/>
        </p:nvGrpSpPr>
        <p:grpSpPr bwMode="auto">
          <a:xfrm>
            <a:off x="3506788" y="1706563"/>
            <a:ext cx="6911975" cy="1092200"/>
            <a:chOff x="0" y="0"/>
            <a:chExt cx="4354" cy="688"/>
          </a:xfrm>
        </p:grpSpPr>
        <p:sp>
          <p:nvSpPr>
            <p:cNvPr id="70" name="Rectangle 5"/>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71" name="Rectangle 6"/>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72"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73"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74" name="Group 11"/>
          <p:cNvGrpSpPr>
            <a:grpSpLocks/>
          </p:cNvGrpSpPr>
          <p:nvPr/>
        </p:nvGrpSpPr>
        <p:grpSpPr bwMode="auto">
          <a:xfrm>
            <a:off x="3506788" y="2771775"/>
            <a:ext cx="6911975" cy="1092200"/>
            <a:chOff x="0" y="0"/>
            <a:chExt cx="4354" cy="688"/>
          </a:xfrm>
        </p:grpSpPr>
        <p:sp>
          <p:nvSpPr>
            <p:cNvPr id="75" name="Rectangle 12"/>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76" name="Rectangle 13"/>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77"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78"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79" name="Group 18"/>
          <p:cNvGrpSpPr>
            <a:grpSpLocks/>
          </p:cNvGrpSpPr>
          <p:nvPr/>
        </p:nvGrpSpPr>
        <p:grpSpPr bwMode="auto">
          <a:xfrm>
            <a:off x="3506788" y="3810000"/>
            <a:ext cx="6911975" cy="1092200"/>
            <a:chOff x="0" y="0"/>
            <a:chExt cx="4354" cy="688"/>
          </a:xfrm>
        </p:grpSpPr>
        <p:sp>
          <p:nvSpPr>
            <p:cNvPr id="80" name="Rectangle 19"/>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81" name="Rectangle 20"/>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82" name="AutoShape 23"/>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83" name="AutoShape 24"/>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84" name="Group 25"/>
          <p:cNvGrpSpPr>
            <a:grpSpLocks/>
          </p:cNvGrpSpPr>
          <p:nvPr/>
        </p:nvGrpSpPr>
        <p:grpSpPr bwMode="auto">
          <a:xfrm>
            <a:off x="3506788" y="4875213"/>
            <a:ext cx="6911975" cy="1092200"/>
            <a:chOff x="0" y="0"/>
            <a:chExt cx="4354" cy="688"/>
          </a:xfrm>
        </p:grpSpPr>
        <p:sp>
          <p:nvSpPr>
            <p:cNvPr id="85" name="Rectangle 26"/>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86" name="Rectangle 27"/>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87" name="AutoShape 30"/>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88" name="AutoShape 31"/>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sp>
        <p:nvSpPr>
          <p:cNvPr id="89" name="TextBox 1"/>
          <p:cNvSpPr txBox="1"/>
          <p:nvPr/>
        </p:nvSpPr>
        <p:spPr>
          <a:xfrm>
            <a:off x="4197350" y="1700213"/>
            <a:ext cx="1728788"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第一章</a:t>
            </a:r>
          </a:p>
        </p:txBody>
      </p:sp>
      <p:sp>
        <p:nvSpPr>
          <p:cNvPr id="90" name="TextBox 65"/>
          <p:cNvSpPr txBox="1"/>
          <p:nvPr/>
        </p:nvSpPr>
        <p:spPr>
          <a:xfrm>
            <a:off x="4206875" y="2770188"/>
            <a:ext cx="1728788"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第二章</a:t>
            </a:r>
          </a:p>
        </p:txBody>
      </p:sp>
      <p:sp>
        <p:nvSpPr>
          <p:cNvPr id="91" name="TextBox 66"/>
          <p:cNvSpPr txBox="1"/>
          <p:nvPr/>
        </p:nvSpPr>
        <p:spPr>
          <a:xfrm>
            <a:off x="4206875" y="3817938"/>
            <a:ext cx="1728788" cy="522287"/>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第三章</a:t>
            </a:r>
          </a:p>
        </p:txBody>
      </p:sp>
      <p:sp>
        <p:nvSpPr>
          <p:cNvPr id="92" name="TextBox 67"/>
          <p:cNvSpPr txBox="1"/>
          <p:nvPr/>
        </p:nvSpPr>
        <p:spPr>
          <a:xfrm>
            <a:off x="4206875" y="4878388"/>
            <a:ext cx="1728788" cy="522287"/>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第四章</a:t>
            </a:r>
          </a:p>
        </p:txBody>
      </p:sp>
      <p:sp>
        <p:nvSpPr>
          <p:cNvPr id="93" name="TextBox 64"/>
          <p:cNvSpPr txBox="1">
            <a:spLocks noChangeArrowheads="1"/>
          </p:cNvSpPr>
          <p:nvPr/>
        </p:nvSpPr>
        <p:spPr bwMode="auto">
          <a:xfrm>
            <a:off x="6650038" y="1924050"/>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资源与人力资源</a:t>
            </a:r>
            <a:endParaRPr lang="zh-CN" altLang="en-US" sz="2000" b="1">
              <a:solidFill>
                <a:srgbClr val="7F7F7F"/>
              </a:solidFill>
              <a:latin typeface="微软雅黑"/>
              <a:ea typeface="微软雅黑"/>
              <a:cs typeface="微软雅黑"/>
            </a:endParaRPr>
          </a:p>
        </p:txBody>
      </p:sp>
      <p:sp>
        <p:nvSpPr>
          <p:cNvPr id="94" name="TextBox 69"/>
          <p:cNvSpPr txBox="1">
            <a:spLocks noChangeArrowheads="1"/>
          </p:cNvSpPr>
          <p:nvPr/>
        </p:nvSpPr>
        <p:spPr bwMode="auto">
          <a:xfrm>
            <a:off x="6664325" y="2989263"/>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人事管理与人力资源管理</a:t>
            </a:r>
            <a:endParaRPr lang="zh-CN" altLang="en-US" sz="2000" b="1">
              <a:solidFill>
                <a:srgbClr val="7F7F7F"/>
              </a:solidFill>
              <a:latin typeface="微软雅黑"/>
              <a:ea typeface="微软雅黑"/>
              <a:cs typeface="微软雅黑"/>
            </a:endParaRPr>
          </a:p>
        </p:txBody>
      </p:sp>
      <p:sp>
        <p:nvSpPr>
          <p:cNvPr id="95" name="TextBox 70"/>
          <p:cNvSpPr txBox="1">
            <a:spLocks noChangeArrowheads="1"/>
          </p:cNvSpPr>
          <p:nvPr/>
        </p:nvSpPr>
        <p:spPr bwMode="auto">
          <a:xfrm>
            <a:off x="6664325" y="4056063"/>
            <a:ext cx="3744913"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中国人力资源管理的四个阶段</a:t>
            </a:r>
            <a:endParaRPr lang="zh-CN" altLang="en-US" sz="2000" b="1">
              <a:solidFill>
                <a:srgbClr val="7F7F7F"/>
              </a:solidFill>
              <a:latin typeface="微软雅黑"/>
              <a:ea typeface="微软雅黑"/>
              <a:cs typeface="微软雅黑"/>
            </a:endParaRPr>
          </a:p>
        </p:txBody>
      </p:sp>
      <p:sp>
        <p:nvSpPr>
          <p:cNvPr id="96" name="TextBox 71"/>
          <p:cNvSpPr txBox="1">
            <a:spLocks noChangeArrowheads="1"/>
          </p:cNvSpPr>
          <p:nvPr/>
        </p:nvSpPr>
        <p:spPr bwMode="auto">
          <a:xfrm>
            <a:off x="6664325" y="5103813"/>
            <a:ext cx="3455988"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人力资源从业概述</a:t>
            </a:r>
            <a:endParaRPr lang="zh-CN" altLang="en-US" sz="2000" b="1">
              <a:solidFill>
                <a:srgbClr val="7F7F7F"/>
              </a:solidFill>
              <a:latin typeface="微软雅黑"/>
              <a:ea typeface="微软雅黑"/>
              <a:cs typeface="微软雅黑"/>
            </a:endParaRPr>
          </a:p>
        </p:txBody>
      </p:sp>
      <p:sp>
        <p:nvSpPr>
          <p:cNvPr id="97" name="TextBox 68"/>
          <p:cNvSpPr txBox="1"/>
          <p:nvPr/>
        </p:nvSpPr>
        <p:spPr>
          <a:xfrm>
            <a:off x="2236788" y="2671763"/>
            <a:ext cx="923925" cy="2973387"/>
          </a:xfrm>
          <a:prstGeom prst="rect">
            <a:avLst/>
          </a:prstGeom>
          <a:noFill/>
        </p:spPr>
        <p:txBody>
          <a:bodyPr vert="eaVert">
            <a:spAutoFit/>
          </a:bodyPr>
          <a:lstStyle/>
          <a:p>
            <a:pPr>
              <a:defRPr/>
            </a:pPr>
            <a:r>
              <a:rPr lang="zh-CN" altLang="en-US" sz="4800" b="1" dirty="0">
                <a:solidFill>
                  <a:srgbClr val="0066CC"/>
                </a:solidFill>
                <a:effectLst>
                  <a:outerShdw blurRad="38100" dist="38100" dir="2700000" algn="tl">
                    <a:srgbClr val="000000">
                      <a:alpha val="43137"/>
                    </a:srgbClr>
                  </a:outerShdw>
                </a:effectLst>
                <a:latin typeface="微软雅黑" pitchFamily="34" charset="-122"/>
                <a:ea typeface="微软雅黑" pitchFamily="34" charset="-122"/>
              </a:rPr>
              <a:t>学习大纲</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barn(inVertical)">
                                      <p:cBhvr>
                                        <p:cTn id="7" dur="500"/>
                                        <p:tgtEl>
                                          <p:spTgt spid="9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fill="hold"/>
                                        <p:tgtEl>
                                          <p:spTgt spid="89"/>
                                        </p:tgtEl>
                                        <p:attrNameLst>
                                          <p:attrName>ppt_x</p:attrName>
                                        </p:attrNameLst>
                                      </p:cBhvr>
                                      <p:tavLst>
                                        <p:tav tm="0">
                                          <p:val>
                                            <p:strVal val="#ppt_x"/>
                                          </p:val>
                                        </p:tav>
                                        <p:tav tm="100000">
                                          <p:val>
                                            <p:strVal val="#ppt_x"/>
                                          </p:val>
                                        </p:tav>
                                      </p:tavLst>
                                    </p:anim>
                                    <p:anim calcmode="lin" valueType="num">
                                      <p:cBhvr additive="base">
                                        <p:cTn id="16" dur="5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ppt_x"/>
                                          </p:val>
                                        </p:tav>
                                        <p:tav tm="100000">
                                          <p:val>
                                            <p:strVal val="#ppt_x"/>
                                          </p:val>
                                        </p:tav>
                                      </p:tavLst>
                                    </p:anim>
                                    <p:anim calcmode="lin" valueType="num">
                                      <p:cBhvr additive="base">
                                        <p:cTn id="20" dur="500" fill="hold"/>
                                        <p:tgtEl>
                                          <p:spTgt spid="93"/>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fill="hold"/>
                                        <p:tgtEl>
                                          <p:spTgt spid="74"/>
                                        </p:tgtEl>
                                        <p:attrNameLst>
                                          <p:attrName>ppt_x</p:attrName>
                                        </p:attrNameLst>
                                      </p:cBhvr>
                                      <p:tavLst>
                                        <p:tav tm="0">
                                          <p:val>
                                            <p:strVal val="0-#ppt_w/2"/>
                                          </p:val>
                                        </p:tav>
                                        <p:tav tm="100000">
                                          <p:val>
                                            <p:strVal val="#ppt_x"/>
                                          </p:val>
                                        </p:tav>
                                      </p:tavLst>
                                    </p:anim>
                                    <p:anim calcmode="lin" valueType="num">
                                      <p:cBhvr additive="base">
                                        <p:cTn id="24" dur="500" fill="hold"/>
                                        <p:tgtEl>
                                          <p:spTgt spid="7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additive="base">
                                        <p:cTn id="27" dur="500" fill="hold"/>
                                        <p:tgtEl>
                                          <p:spTgt spid="90"/>
                                        </p:tgtEl>
                                        <p:attrNameLst>
                                          <p:attrName>ppt_x</p:attrName>
                                        </p:attrNameLst>
                                      </p:cBhvr>
                                      <p:tavLst>
                                        <p:tav tm="0">
                                          <p:val>
                                            <p:strVal val="0-#ppt_w/2"/>
                                          </p:val>
                                        </p:tav>
                                        <p:tav tm="100000">
                                          <p:val>
                                            <p:strVal val="#ppt_x"/>
                                          </p:val>
                                        </p:tav>
                                      </p:tavLst>
                                    </p:anim>
                                    <p:anim calcmode="lin" valueType="num">
                                      <p:cBhvr additive="base">
                                        <p:cTn id="28" dur="500" fill="hold"/>
                                        <p:tgtEl>
                                          <p:spTgt spid="9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0-#ppt_w/2"/>
                                          </p:val>
                                        </p:tav>
                                        <p:tav tm="100000">
                                          <p:val>
                                            <p:strVal val="#ppt_x"/>
                                          </p:val>
                                        </p:tav>
                                      </p:tavLst>
                                    </p:anim>
                                    <p:anim calcmode="lin" valueType="num">
                                      <p:cBhvr additive="base">
                                        <p:cTn id="32" dur="500" fill="hold"/>
                                        <p:tgtEl>
                                          <p:spTgt spid="9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9"/>
                                        </p:tgtEl>
                                        <p:attrNameLst>
                                          <p:attrName>style.visibility</p:attrName>
                                        </p:attrNameLst>
                                      </p:cBhvr>
                                      <p:to>
                                        <p:strVal val="visible"/>
                                      </p:to>
                                    </p:set>
                                    <p:anim calcmode="lin" valueType="num">
                                      <p:cBhvr additive="base">
                                        <p:cTn id="35" dur="500" fill="hold"/>
                                        <p:tgtEl>
                                          <p:spTgt spid="79"/>
                                        </p:tgtEl>
                                        <p:attrNameLst>
                                          <p:attrName>ppt_x</p:attrName>
                                        </p:attrNameLst>
                                      </p:cBhvr>
                                      <p:tavLst>
                                        <p:tav tm="0">
                                          <p:val>
                                            <p:strVal val="1+#ppt_w/2"/>
                                          </p:val>
                                        </p:tav>
                                        <p:tav tm="100000">
                                          <p:val>
                                            <p:strVal val="#ppt_x"/>
                                          </p:val>
                                        </p:tav>
                                      </p:tavLst>
                                    </p:anim>
                                    <p:anim calcmode="lin" valueType="num">
                                      <p:cBhvr additive="base">
                                        <p:cTn id="36" dur="500" fill="hold"/>
                                        <p:tgtEl>
                                          <p:spTgt spid="7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1"/>
                                        </p:tgtEl>
                                        <p:attrNameLst>
                                          <p:attrName>style.visibility</p:attrName>
                                        </p:attrNameLst>
                                      </p:cBhvr>
                                      <p:to>
                                        <p:strVal val="visible"/>
                                      </p:to>
                                    </p:set>
                                    <p:anim calcmode="lin" valueType="num">
                                      <p:cBhvr additive="base">
                                        <p:cTn id="39" dur="500" fill="hold"/>
                                        <p:tgtEl>
                                          <p:spTgt spid="91"/>
                                        </p:tgtEl>
                                        <p:attrNameLst>
                                          <p:attrName>ppt_x</p:attrName>
                                        </p:attrNameLst>
                                      </p:cBhvr>
                                      <p:tavLst>
                                        <p:tav tm="0">
                                          <p:val>
                                            <p:strVal val="1+#ppt_w/2"/>
                                          </p:val>
                                        </p:tav>
                                        <p:tav tm="100000">
                                          <p:val>
                                            <p:strVal val="#ppt_x"/>
                                          </p:val>
                                        </p:tav>
                                      </p:tavLst>
                                    </p:anim>
                                    <p:anim calcmode="lin" valueType="num">
                                      <p:cBhvr additive="base">
                                        <p:cTn id="40" dur="500" fill="hold"/>
                                        <p:tgtEl>
                                          <p:spTgt spid="9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1+#ppt_w/2"/>
                                          </p:val>
                                        </p:tav>
                                        <p:tav tm="100000">
                                          <p:val>
                                            <p:strVal val="#ppt_x"/>
                                          </p:val>
                                        </p:tav>
                                      </p:tavLst>
                                    </p:anim>
                                    <p:anim calcmode="lin" valueType="num">
                                      <p:cBhvr additive="base">
                                        <p:cTn id="44" dur="500" fill="hold"/>
                                        <p:tgtEl>
                                          <p:spTgt spid="95"/>
                                        </p:tgtEl>
                                        <p:attrNameLst>
                                          <p:attrName>ppt_y</p:attrName>
                                        </p:attrNameLst>
                                      </p:cBhvr>
                                      <p:tavLst>
                                        <p:tav tm="0">
                                          <p:val>
                                            <p:strVal val="#ppt_y"/>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500" fill="hold"/>
                                        <p:tgtEl>
                                          <p:spTgt spid="84"/>
                                        </p:tgtEl>
                                        <p:attrNameLst>
                                          <p:attrName>ppt_x</p:attrName>
                                        </p:attrNameLst>
                                      </p:cBhvr>
                                      <p:tavLst>
                                        <p:tav tm="0">
                                          <p:val>
                                            <p:strVal val="#ppt_x"/>
                                          </p:val>
                                        </p:tav>
                                        <p:tav tm="100000">
                                          <p:val>
                                            <p:strVal val="#ppt_x"/>
                                          </p:val>
                                        </p:tav>
                                      </p:tavLst>
                                    </p:anim>
                                    <p:anim calcmode="lin" valueType="num">
                                      <p:cBhvr additive="base">
                                        <p:cTn id="48" dur="500" fill="hold"/>
                                        <p:tgtEl>
                                          <p:spTgt spid="8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2"/>
                                        </p:tgtEl>
                                        <p:attrNameLst>
                                          <p:attrName>style.visibility</p:attrName>
                                        </p:attrNameLst>
                                      </p:cBhvr>
                                      <p:to>
                                        <p:strVal val="visible"/>
                                      </p:to>
                                    </p:set>
                                    <p:anim calcmode="lin" valueType="num">
                                      <p:cBhvr additive="base">
                                        <p:cTn id="51" dur="500" fill="hold"/>
                                        <p:tgtEl>
                                          <p:spTgt spid="92"/>
                                        </p:tgtEl>
                                        <p:attrNameLst>
                                          <p:attrName>ppt_x</p:attrName>
                                        </p:attrNameLst>
                                      </p:cBhvr>
                                      <p:tavLst>
                                        <p:tav tm="0">
                                          <p:val>
                                            <p:strVal val="#ppt_x"/>
                                          </p:val>
                                        </p:tav>
                                        <p:tav tm="100000">
                                          <p:val>
                                            <p:strVal val="#ppt_x"/>
                                          </p:val>
                                        </p:tav>
                                      </p:tavLst>
                                    </p:anim>
                                    <p:anim calcmode="lin" valueType="num">
                                      <p:cBhvr additive="base">
                                        <p:cTn id="52" dur="500" fill="hold"/>
                                        <p:tgtEl>
                                          <p:spTgt spid="9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ppt_x"/>
                                          </p:val>
                                        </p:tav>
                                        <p:tav tm="100000">
                                          <p:val>
                                            <p:strVal val="#ppt_x"/>
                                          </p:val>
                                        </p:tav>
                                      </p:tavLst>
                                    </p:anim>
                                    <p:anim calcmode="lin" valueType="num">
                                      <p:cBhvr additive="base">
                                        <p:cTn id="56"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P spid="9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
          <p:cNvGrpSpPr>
            <a:grpSpLocks/>
          </p:cNvGrpSpPr>
          <p:nvPr/>
        </p:nvGrpSpPr>
        <p:grpSpPr bwMode="auto">
          <a:xfrm>
            <a:off x="2244725" y="1719263"/>
            <a:ext cx="6911975" cy="1092200"/>
            <a:chOff x="0" y="0"/>
            <a:chExt cx="4354" cy="688"/>
          </a:xfrm>
        </p:grpSpPr>
        <p:sp>
          <p:nvSpPr>
            <p:cNvPr id="49" name="Rectangle 5"/>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50" name="Rectangle 6"/>
            <p:cNvSpPr>
              <a:spLocks noChangeArrowheads="1"/>
            </p:cNvSpPr>
            <p:nvPr/>
          </p:nvSpPr>
          <p:spPr bwMode="auto">
            <a:xfrm>
              <a:off x="181" y="0"/>
              <a:ext cx="1497" cy="326"/>
            </a:xfrm>
            <a:prstGeom prst="rect">
              <a:avLst/>
            </a:prstGeom>
            <a:solidFill>
              <a:srgbClr val="0066CC"/>
            </a:soli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51"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52"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21506" name="Group 11"/>
          <p:cNvGrpSpPr>
            <a:grpSpLocks/>
          </p:cNvGrpSpPr>
          <p:nvPr/>
        </p:nvGrpSpPr>
        <p:grpSpPr bwMode="auto">
          <a:xfrm>
            <a:off x="3506788" y="2784475"/>
            <a:ext cx="6911975" cy="1092200"/>
            <a:chOff x="0" y="0"/>
            <a:chExt cx="4354" cy="688"/>
          </a:xfrm>
        </p:grpSpPr>
        <p:sp>
          <p:nvSpPr>
            <p:cNvPr id="54" name="Rectangle 12"/>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55" name="Rectangle 13"/>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56"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57"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21507" name="Group 18"/>
          <p:cNvGrpSpPr>
            <a:grpSpLocks/>
          </p:cNvGrpSpPr>
          <p:nvPr/>
        </p:nvGrpSpPr>
        <p:grpSpPr bwMode="auto">
          <a:xfrm>
            <a:off x="3506788" y="3822700"/>
            <a:ext cx="6911975" cy="1092200"/>
            <a:chOff x="0" y="0"/>
            <a:chExt cx="4354" cy="688"/>
          </a:xfrm>
        </p:grpSpPr>
        <p:sp>
          <p:nvSpPr>
            <p:cNvPr id="59" name="Rectangle 19"/>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60" name="Rectangle 20"/>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61" name="AutoShape 23"/>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62" name="AutoShape 24"/>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21508" name="Group 25"/>
          <p:cNvGrpSpPr>
            <a:grpSpLocks/>
          </p:cNvGrpSpPr>
          <p:nvPr/>
        </p:nvGrpSpPr>
        <p:grpSpPr bwMode="auto">
          <a:xfrm>
            <a:off x="3506788" y="4887913"/>
            <a:ext cx="6911975" cy="1092200"/>
            <a:chOff x="0" y="0"/>
            <a:chExt cx="4354" cy="688"/>
          </a:xfrm>
        </p:grpSpPr>
        <p:sp>
          <p:nvSpPr>
            <p:cNvPr id="64" name="Rectangle 26"/>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65" name="Rectangle 27"/>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66" name="AutoShape 30"/>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67" name="AutoShape 31"/>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sp>
        <p:nvSpPr>
          <p:cNvPr id="68" name="TextBox 1"/>
          <p:cNvSpPr txBox="1"/>
          <p:nvPr/>
        </p:nvSpPr>
        <p:spPr>
          <a:xfrm>
            <a:off x="2935288" y="1712913"/>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第一章</a:t>
            </a:r>
          </a:p>
        </p:txBody>
      </p:sp>
      <p:sp>
        <p:nvSpPr>
          <p:cNvPr id="69" name="TextBox 65"/>
          <p:cNvSpPr txBox="1"/>
          <p:nvPr/>
        </p:nvSpPr>
        <p:spPr>
          <a:xfrm>
            <a:off x="4206875" y="2782888"/>
            <a:ext cx="1728788"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第二章</a:t>
            </a:r>
          </a:p>
        </p:txBody>
      </p:sp>
      <p:sp>
        <p:nvSpPr>
          <p:cNvPr id="70" name="TextBox 66"/>
          <p:cNvSpPr txBox="1"/>
          <p:nvPr/>
        </p:nvSpPr>
        <p:spPr>
          <a:xfrm>
            <a:off x="4206875" y="3830638"/>
            <a:ext cx="1728788" cy="522287"/>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第三章</a:t>
            </a:r>
          </a:p>
        </p:txBody>
      </p:sp>
      <p:sp>
        <p:nvSpPr>
          <p:cNvPr id="71" name="TextBox 67"/>
          <p:cNvSpPr txBox="1"/>
          <p:nvPr/>
        </p:nvSpPr>
        <p:spPr>
          <a:xfrm>
            <a:off x="4206875" y="4891088"/>
            <a:ext cx="1728788" cy="522287"/>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第四章</a:t>
            </a:r>
          </a:p>
        </p:txBody>
      </p:sp>
      <p:sp>
        <p:nvSpPr>
          <p:cNvPr id="72" name="TextBox 64"/>
          <p:cNvSpPr txBox="1">
            <a:spLocks noChangeArrowheads="1"/>
          </p:cNvSpPr>
          <p:nvPr/>
        </p:nvSpPr>
        <p:spPr bwMode="auto">
          <a:xfrm>
            <a:off x="5387975" y="1936750"/>
            <a:ext cx="3457575" cy="400050"/>
          </a:xfrm>
          <a:prstGeom prst="rect">
            <a:avLst/>
          </a:prstGeom>
          <a:noFill/>
          <a:ln w="9525">
            <a:noFill/>
            <a:miter lim="800000"/>
            <a:headEnd/>
            <a:tailEnd/>
          </a:ln>
        </p:spPr>
        <p:txBody>
          <a:bodyPr>
            <a:spAutoFit/>
          </a:bodyPr>
          <a:lstStyle/>
          <a:p>
            <a:r>
              <a:rPr lang="zh-CN" altLang="zh-CN" sz="2000" b="1">
                <a:solidFill>
                  <a:srgbClr val="000000"/>
                </a:solidFill>
                <a:latin typeface="微软雅黑"/>
                <a:ea typeface="微软雅黑"/>
                <a:cs typeface="微软雅黑"/>
              </a:rPr>
              <a:t>资源与人力资源</a:t>
            </a:r>
            <a:endParaRPr lang="zh-CN" altLang="en-US" sz="2000" b="1">
              <a:solidFill>
                <a:srgbClr val="000000"/>
              </a:solidFill>
              <a:latin typeface="微软雅黑"/>
              <a:ea typeface="微软雅黑"/>
              <a:cs typeface="微软雅黑"/>
            </a:endParaRPr>
          </a:p>
        </p:txBody>
      </p:sp>
      <p:sp>
        <p:nvSpPr>
          <p:cNvPr id="21514" name="TextBox 69"/>
          <p:cNvSpPr txBox="1">
            <a:spLocks noChangeArrowheads="1"/>
          </p:cNvSpPr>
          <p:nvPr/>
        </p:nvSpPr>
        <p:spPr bwMode="auto">
          <a:xfrm>
            <a:off x="6664325" y="3001963"/>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人事管理与人力资源管理</a:t>
            </a:r>
            <a:endParaRPr lang="zh-CN" altLang="en-US" sz="2000" b="1">
              <a:solidFill>
                <a:srgbClr val="7F7F7F"/>
              </a:solidFill>
              <a:latin typeface="微软雅黑"/>
              <a:ea typeface="微软雅黑"/>
              <a:cs typeface="微软雅黑"/>
            </a:endParaRPr>
          </a:p>
        </p:txBody>
      </p:sp>
      <p:sp>
        <p:nvSpPr>
          <p:cNvPr id="21515" name="TextBox 70"/>
          <p:cNvSpPr txBox="1">
            <a:spLocks noChangeArrowheads="1"/>
          </p:cNvSpPr>
          <p:nvPr/>
        </p:nvSpPr>
        <p:spPr bwMode="auto">
          <a:xfrm>
            <a:off x="6664325" y="4068763"/>
            <a:ext cx="3744913"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中国人力资源管理的四个阶段</a:t>
            </a:r>
            <a:endParaRPr lang="zh-CN" altLang="en-US" sz="2000" b="1">
              <a:solidFill>
                <a:srgbClr val="7F7F7F"/>
              </a:solidFill>
              <a:latin typeface="微软雅黑"/>
              <a:ea typeface="微软雅黑"/>
              <a:cs typeface="微软雅黑"/>
            </a:endParaRPr>
          </a:p>
        </p:txBody>
      </p:sp>
      <p:sp>
        <p:nvSpPr>
          <p:cNvPr id="21516" name="TextBox 71"/>
          <p:cNvSpPr txBox="1">
            <a:spLocks noChangeArrowheads="1"/>
          </p:cNvSpPr>
          <p:nvPr/>
        </p:nvSpPr>
        <p:spPr bwMode="auto">
          <a:xfrm>
            <a:off x="6664325" y="5116513"/>
            <a:ext cx="3455988"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人力资源从业概述</a:t>
            </a:r>
            <a:endParaRPr lang="zh-CN" altLang="en-US" sz="2000" b="1">
              <a:solidFill>
                <a:srgbClr val="7F7F7F"/>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48"/>
                                        </p:tgtEl>
                                      </p:cBhvr>
                                    </p:animEffect>
                                    <p:animScale>
                                      <p:cBhvr>
                                        <p:cTn id="7" dur="500" autoRev="1" fill="hold"/>
                                        <p:tgtEl>
                                          <p:spTgt spid="48"/>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68"/>
                                        </p:tgtEl>
                                      </p:cBhvr>
                                    </p:animEffect>
                                    <p:animScale>
                                      <p:cBhvr>
                                        <p:cTn id="10" dur="500" autoRev="1" fill="hold"/>
                                        <p:tgtEl>
                                          <p:spTgt spid="68"/>
                                        </p:tgtEl>
                                      </p:cBhvr>
                                      <p:by x="105000" y="105000"/>
                                    </p:animScale>
                                  </p:childTnLst>
                                </p:cTn>
                              </p:par>
                              <p:par>
                                <p:cTn id="11" presetID="26" presetClass="emph" presetSubtype="0" fill="hold" grpId="0" nodeType="withEffect">
                                  <p:stCondLst>
                                    <p:cond delay="0"/>
                                  </p:stCondLst>
                                  <p:childTnLst>
                                    <p:animEffect transition="out" filter="fade">
                                      <p:cBhvr>
                                        <p:cTn id="12" dur="1000" tmFilter="0, 0; .2, .5; .8, .5; 1, 0"/>
                                        <p:tgtEl>
                                          <p:spTgt spid="72"/>
                                        </p:tgtEl>
                                      </p:cBhvr>
                                    </p:animEffect>
                                    <p:animScale>
                                      <p:cBhvr>
                                        <p:cTn id="13" dur="50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136775" y="1989138"/>
            <a:ext cx="9385300" cy="33115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TextBox 2"/>
          <p:cNvSpPr txBox="1">
            <a:spLocks noChangeArrowheads="1"/>
          </p:cNvSpPr>
          <p:nvPr/>
        </p:nvSpPr>
        <p:spPr bwMode="auto">
          <a:xfrm>
            <a:off x="5018088" y="2493963"/>
            <a:ext cx="6408737" cy="2014537"/>
          </a:xfrm>
          <a:prstGeom prst="rect">
            <a:avLst/>
          </a:prstGeom>
          <a:noFill/>
          <a:ln w="9525">
            <a:noFill/>
            <a:miter lim="800000"/>
            <a:headEnd/>
            <a:tailEnd/>
          </a:ln>
        </p:spPr>
        <p:txBody>
          <a:bodyPr>
            <a:spAutoFit/>
          </a:bodyPr>
          <a:lstStyle/>
          <a:p>
            <a:pPr indent="457200">
              <a:lnSpc>
                <a:spcPts val="3000"/>
              </a:lnSpc>
            </a:pPr>
            <a:r>
              <a:rPr lang="zh-CN" altLang="zh-CN" sz="1600">
                <a:solidFill>
                  <a:schemeClr val="bg1"/>
                </a:solidFill>
                <a:latin typeface="微软雅黑"/>
                <a:ea typeface="微软雅黑"/>
                <a:cs typeface="微软雅黑"/>
              </a:rPr>
              <a:t>资源（</a:t>
            </a:r>
            <a:r>
              <a:rPr lang="en-US" altLang="zh-CN" sz="1600">
                <a:solidFill>
                  <a:schemeClr val="bg1"/>
                </a:solidFill>
                <a:latin typeface="微软雅黑"/>
                <a:ea typeface="微软雅黑"/>
                <a:cs typeface="微软雅黑"/>
              </a:rPr>
              <a:t>resources</a:t>
            </a:r>
            <a:r>
              <a:rPr lang="zh-CN" altLang="zh-CN" sz="1600">
                <a:solidFill>
                  <a:schemeClr val="bg1"/>
                </a:solidFill>
                <a:latin typeface="微软雅黑"/>
                <a:ea typeface="微软雅黑"/>
                <a:cs typeface="微软雅黑"/>
              </a:rPr>
              <a:t>），《辞海》将资源解释为</a:t>
            </a:r>
            <a:r>
              <a:rPr lang="zh-CN" altLang="zh-CN" sz="1600" b="1">
                <a:solidFill>
                  <a:srgbClr val="FFC000"/>
                </a:solidFill>
                <a:latin typeface="微软雅黑"/>
                <a:ea typeface="微软雅黑"/>
                <a:cs typeface="微软雅黑"/>
              </a:rPr>
              <a:t>“资产的来源”</a:t>
            </a:r>
            <a:r>
              <a:rPr lang="zh-CN" altLang="zh-CN" sz="1600">
                <a:solidFill>
                  <a:schemeClr val="bg1"/>
                </a:solidFill>
                <a:latin typeface="微软雅黑"/>
                <a:ea typeface="微软雅黑"/>
                <a:cs typeface="微软雅黑"/>
              </a:rPr>
              <a:t>，即“资财之源”，是创造人类社会财富的源泉。</a:t>
            </a:r>
            <a:endParaRPr lang="en-US" altLang="zh-CN" sz="1600">
              <a:solidFill>
                <a:schemeClr val="bg1"/>
              </a:solidFill>
              <a:latin typeface="微软雅黑"/>
              <a:ea typeface="微软雅黑"/>
              <a:cs typeface="微软雅黑"/>
            </a:endParaRPr>
          </a:p>
          <a:p>
            <a:pPr indent="457200">
              <a:lnSpc>
                <a:spcPts val="3000"/>
              </a:lnSpc>
            </a:pPr>
            <a:endParaRPr lang="en-US" altLang="zh-CN" sz="1600">
              <a:solidFill>
                <a:schemeClr val="bg1"/>
              </a:solidFill>
              <a:latin typeface="微软雅黑"/>
              <a:ea typeface="微软雅黑"/>
              <a:cs typeface="微软雅黑"/>
            </a:endParaRPr>
          </a:p>
          <a:p>
            <a:pPr indent="457200">
              <a:lnSpc>
                <a:spcPts val="3000"/>
              </a:lnSpc>
            </a:pPr>
            <a:r>
              <a:rPr lang="zh-CN" altLang="zh-CN" sz="1600">
                <a:solidFill>
                  <a:schemeClr val="bg1"/>
                </a:solidFill>
                <a:latin typeface="微软雅黑"/>
                <a:ea typeface="微软雅黑"/>
                <a:cs typeface="微软雅黑"/>
              </a:rPr>
              <a:t>资源是一个经济概念，经济学把可以投入到生产活动中创造财富的一切要素统称为“资源”，如自然资源，信息资源，人力资源等。</a:t>
            </a:r>
            <a:endParaRPr lang="zh-CN" altLang="en-US">
              <a:solidFill>
                <a:schemeClr val="bg1"/>
              </a:solidFill>
              <a:latin typeface="Calibri" pitchFamily="34" charset="0"/>
            </a:endParaRPr>
          </a:p>
        </p:txBody>
      </p:sp>
      <p:pic>
        <p:nvPicPr>
          <p:cNvPr id="3" name="图片 2"/>
          <p:cNvPicPr>
            <a:picLocks noChangeAspect="1"/>
          </p:cNvPicPr>
          <p:nvPr/>
        </p:nvPicPr>
        <p:blipFill>
          <a:blip r:embed="rId2" cstate="print">
            <a:extLst/>
          </a:blip>
          <a:stretch>
            <a:fillRect/>
          </a:stretch>
        </p:blipFill>
        <p:spPr>
          <a:xfrm>
            <a:off x="2306899" y="1556792"/>
            <a:ext cx="2422536" cy="3507791"/>
          </a:xfrm>
          <a:prstGeom prst="rect">
            <a:avLst/>
          </a:prstGeom>
          <a:effectLst>
            <a:reflection blurRad="6350" stA="52000" endA="300" endPos="35000" dir="5400000" sy="-100000" algn="bl" rotWithShape="0"/>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136775" y="1989138"/>
            <a:ext cx="9385300" cy="33115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TextBox 2"/>
          <p:cNvSpPr txBox="1">
            <a:spLocks noChangeArrowheads="1"/>
          </p:cNvSpPr>
          <p:nvPr/>
        </p:nvSpPr>
        <p:spPr bwMode="auto">
          <a:xfrm>
            <a:off x="5089525" y="2327275"/>
            <a:ext cx="6121400" cy="1246188"/>
          </a:xfrm>
          <a:prstGeom prst="rect">
            <a:avLst/>
          </a:prstGeom>
          <a:noFill/>
          <a:ln w="9525">
            <a:noFill/>
            <a:miter lim="800000"/>
            <a:headEnd/>
            <a:tailEnd/>
          </a:ln>
        </p:spPr>
        <p:txBody>
          <a:bodyPr>
            <a:spAutoFit/>
          </a:bodyPr>
          <a:lstStyle/>
          <a:p>
            <a:pPr marL="285750" indent="457200">
              <a:lnSpc>
                <a:spcPts val="3000"/>
              </a:lnSpc>
            </a:pPr>
            <a:r>
              <a:rPr lang="zh-CN" altLang="en-US" sz="1600">
                <a:solidFill>
                  <a:schemeClr val="bg1"/>
                </a:solidFill>
                <a:latin typeface="微软雅黑"/>
                <a:ea typeface="微软雅黑"/>
                <a:cs typeface="微软雅黑"/>
              </a:rPr>
              <a:t>人力资源（</a:t>
            </a:r>
            <a:r>
              <a:rPr lang="en-US" altLang="zh-CN" sz="1600">
                <a:solidFill>
                  <a:schemeClr val="bg1"/>
                </a:solidFill>
                <a:latin typeface="微软雅黑"/>
                <a:ea typeface="微软雅黑"/>
                <a:cs typeface="微软雅黑"/>
              </a:rPr>
              <a:t>Human Resources</a:t>
            </a:r>
            <a:r>
              <a:rPr lang="zh-CN" altLang="en-US" sz="1600">
                <a:solidFill>
                  <a:schemeClr val="bg1"/>
                </a:solidFill>
                <a:latin typeface="微软雅黑"/>
                <a:ea typeface="微软雅黑"/>
                <a:cs typeface="微软雅黑"/>
              </a:rPr>
              <a:t>，简称</a:t>
            </a:r>
            <a:r>
              <a:rPr lang="en-US" altLang="zh-CN" sz="1600">
                <a:solidFill>
                  <a:schemeClr val="bg1"/>
                </a:solidFill>
                <a:latin typeface="微软雅黑"/>
                <a:ea typeface="微软雅黑"/>
                <a:cs typeface="微软雅黑"/>
              </a:rPr>
              <a:t>HR</a:t>
            </a:r>
            <a:r>
              <a:rPr lang="zh-CN" altLang="en-US" sz="1600">
                <a:solidFill>
                  <a:schemeClr val="bg1"/>
                </a:solidFill>
                <a:latin typeface="微软雅黑"/>
                <a:ea typeface="微软雅黑"/>
                <a:cs typeface="微软雅黑"/>
              </a:rPr>
              <a:t>），是指人类进行生产或提供服务，推动整个经济和社会发展的</a:t>
            </a:r>
            <a:r>
              <a:rPr lang="zh-CN" altLang="en-US" sz="1600" b="1">
                <a:solidFill>
                  <a:srgbClr val="FFC000"/>
                </a:solidFill>
                <a:latin typeface="微软雅黑"/>
                <a:ea typeface="微软雅黑"/>
                <a:cs typeface="微软雅黑"/>
              </a:rPr>
              <a:t>劳动者的各种能力的总和。</a:t>
            </a:r>
          </a:p>
        </p:txBody>
      </p:sp>
      <p:pic>
        <p:nvPicPr>
          <p:cNvPr id="7" name="Picture 4" descr="D:\3.png"/>
          <p:cNvPicPr>
            <a:picLocks noChangeAspect="1" noChangeArrowheads="1"/>
          </p:cNvPicPr>
          <p:nvPr/>
        </p:nvPicPr>
        <p:blipFill>
          <a:blip r:embed="rId2" cstate="print"/>
          <a:srcRect/>
          <a:stretch>
            <a:fillRect/>
          </a:stretch>
        </p:blipFill>
        <p:spPr bwMode="auto">
          <a:xfrm flipH="1">
            <a:off x="2160338" y="1772816"/>
            <a:ext cx="2785121" cy="3408963"/>
          </a:xfrm>
          <a:prstGeom prst="rect">
            <a:avLst/>
          </a:prstGeom>
          <a:noFill/>
          <a:effectLst>
            <a:reflection blurRad="6350" stA="52000" endA="300" endPos="35000" dir="5400000" sy="-100000" algn="bl" rotWithShape="0"/>
          </a:effectLst>
        </p:spPr>
      </p:pic>
      <p:sp>
        <p:nvSpPr>
          <p:cNvPr id="8" name="TextBox 2"/>
          <p:cNvSpPr txBox="1">
            <a:spLocks noChangeArrowheads="1"/>
          </p:cNvSpPr>
          <p:nvPr/>
        </p:nvSpPr>
        <p:spPr bwMode="auto">
          <a:xfrm>
            <a:off x="5089525" y="3716338"/>
            <a:ext cx="6121400" cy="1200150"/>
          </a:xfrm>
          <a:prstGeom prst="rect">
            <a:avLst/>
          </a:prstGeom>
          <a:noFill/>
          <a:ln w="9525">
            <a:noFill/>
            <a:miter lim="800000"/>
            <a:headEnd/>
            <a:tailEnd/>
          </a:ln>
        </p:spPr>
        <p:txBody>
          <a:bodyPr>
            <a:spAutoFit/>
          </a:bodyPr>
          <a:lstStyle/>
          <a:p>
            <a:pPr marL="285750" indent="457200">
              <a:lnSpc>
                <a:spcPts val="3000"/>
              </a:lnSpc>
            </a:pPr>
            <a:r>
              <a:rPr lang="zh-CN" altLang="en-US" sz="1600">
                <a:solidFill>
                  <a:schemeClr val="bg1"/>
                </a:solidFill>
                <a:latin typeface="微软雅黑"/>
                <a:ea typeface="微软雅黑"/>
                <a:cs typeface="微软雅黑"/>
              </a:rPr>
              <a:t>从企业管理的角度看，人力资源是由企业支配并加以开发的、依附于企业员工个体的、对企业经济效益和企业发展具有积极作用的劳动能力的总和。</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3"/>
          <p:cNvSpPr>
            <a:spLocks noChangeArrowheads="1"/>
          </p:cNvSpPr>
          <p:nvPr/>
        </p:nvSpPr>
        <p:spPr bwMode="auto">
          <a:xfrm>
            <a:off x="2011363" y="5084763"/>
            <a:ext cx="9558337" cy="1046162"/>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英国经济学家哈比森在</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国民财富的人力资源</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中写道“人力资源视为国民财富的最终基础。资本和自然资源是被动的生产要素，人是积累资本，开发自然资源，建立社会、经济和政治并推动国家向前发展的主动力量。显而易见，</a:t>
            </a:r>
            <a:r>
              <a:rPr lang="zh-CN" altLang="en-US" sz="1600" b="1" dirty="0">
                <a:solidFill>
                  <a:schemeClr val="accent6">
                    <a:lumMod val="75000"/>
                  </a:schemeClr>
                </a:solidFill>
                <a:latin typeface="微软雅黑" pitchFamily="34" charset="-122"/>
                <a:ea typeface="微软雅黑" pitchFamily="34" charset="-122"/>
              </a:rPr>
              <a:t>一个国家如果不能发展人们的知识和技能，就不能发展任何新的东西。</a:t>
            </a:r>
            <a:r>
              <a:rPr lang="zh-CN" altLang="en-US" sz="1600" dirty="0">
                <a:solidFill>
                  <a:schemeClr val="tx1">
                    <a:lumMod val="75000"/>
                    <a:lumOff val="25000"/>
                  </a:schemeClr>
                </a:solidFill>
                <a:latin typeface="微软雅黑" pitchFamily="34" charset="-122"/>
                <a:ea typeface="微软雅黑" pitchFamily="34" charset="-122"/>
              </a:rPr>
              <a:t>”</a:t>
            </a:r>
          </a:p>
        </p:txBody>
      </p:sp>
      <p:sp>
        <p:nvSpPr>
          <p:cNvPr id="9" name="矩形 3"/>
          <p:cNvSpPr>
            <a:spLocks noChangeArrowheads="1"/>
          </p:cNvSpPr>
          <p:nvPr/>
        </p:nvSpPr>
        <p:spPr bwMode="auto">
          <a:xfrm>
            <a:off x="2011363" y="3213100"/>
            <a:ext cx="6462712" cy="1681163"/>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“人力资源”一词是由德鲁克于</a:t>
            </a:r>
            <a:r>
              <a:rPr lang="en-US" altLang="zh-CN" sz="1600" dirty="0">
                <a:solidFill>
                  <a:schemeClr val="tx1">
                    <a:lumMod val="75000"/>
                    <a:lumOff val="25000"/>
                  </a:schemeClr>
                </a:solidFill>
                <a:latin typeface="微软雅黑" pitchFamily="34" charset="-122"/>
                <a:ea typeface="微软雅黑" pitchFamily="34" charset="-122"/>
              </a:rPr>
              <a:t>1954</a:t>
            </a:r>
            <a:r>
              <a:rPr lang="zh-CN" altLang="en-US" sz="1600" dirty="0">
                <a:solidFill>
                  <a:schemeClr val="tx1">
                    <a:lumMod val="75000"/>
                    <a:lumOff val="25000"/>
                  </a:schemeClr>
                </a:solidFill>
                <a:latin typeface="微软雅黑" pitchFamily="34" charset="-122"/>
                <a:ea typeface="微软雅黑" pitchFamily="34" charset="-122"/>
              </a:rPr>
              <a:t>年在其所著</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管理的实践</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一书中提出的。于</a:t>
            </a:r>
            <a:r>
              <a:rPr lang="en-US" altLang="zh-CN" sz="1600" dirty="0">
                <a:solidFill>
                  <a:schemeClr val="tx1">
                    <a:lumMod val="75000"/>
                    <a:lumOff val="25000"/>
                  </a:schemeClr>
                </a:solidFill>
                <a:latin typeface="微软雅黑" pitchFamily="34" charset="-122"/>
                <a:ea typeface="微软雅黑" pitchFamily="34" charset="-122"/>
              </a:rPr>
              <a:t>1954</a:t>
            </a:r>
            <a:r>
              <a:rPr lang="zh-CN" altLang="en-US" sz="1600" dirty="0">
                <a:solidFill>
                  <a:schemeClr val="tx1">
                    <a:lumMod val="75000"/>
                    <a:lumOff val="25000"/>
                  </a:schemeClr>
                </a:solidFill>
                <a:latin typeface="微软雅黑" pitchFamily="34" charset="-122"/>
                <a:ea typeface="微软雅黑" pitchFamily="34" charset="-122"/>
              </a:rPr>
              <a:t>年在</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管理实践</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中首先提出并加以明确界定的。他认为人力资源拥有当前其他资源所没有的素质，即“协调能力、融合能力、判断力和想象力”；</a:t>
            </a:r>
            <a:r>
              <a:rPr lang="zh-CN" altLang="en-US" sz="1600" b="1" dirty="0">
                <a:solidFill>
                  <a:schemeClr val="accent6">
                    <a:lumMod val="75000"/>
                  </a:schemeClr>
                </a:solidFill>
                <a:latin typeface="微软雅黑" pitchFamily="34" charset="-122"/>
                <a:ea typeface="微软雅黑" pitchFamily="34" charset="-122"/>
              </a:rPr>
              <a:t>它是一种特殊的资源，必须通过有效的激励机制才能开发利用</a:t>
            </a:r>
            <a:r>
              <a:rPr lang="zh-CN" altLang="en-US" sz="1600" dirty="0">
                <a:solidFill>
                  <a:schemeClr val="tx1">
                    <a:lumMod val="75000"/>
                    <a:lumOff val="25000"/>
                  </a:schemeClr>
                </a:solidFill>
                <a:latin typeface="微软雅黑" pitchFamily="34" charset="-122"/>
                <a:ea typeface="微软雅黑" pitchFamily="34" charset="-122"/>
              </a:rPr>
              <a:t>，并给企业带来可见的经济价值。</a:t>
            </a:r>
            <a:endParaRPr lang="zh-CN" altLang="en-US" sz="1600" b="1" dirty="0">
              <a:solidFill>
                <a:srgbClr val="E20084"/>
              </a:solidFill>
              <a:latin typeface="微软雅黑" pitchFamily="34" charset="-122"/>
              <a:ea typeface="微软雅黑" pitchFamily="34" charset="-122"/>
            </a:endParaRPr>
          </a:p>
        </p:txBody>
      </p:sp>
      <p:pic>
        <p:nvPicPr>
          <p:cNvPr id="10" name="Picture 2" descr="E:\ppt资料\执行技能\人力资源概论ppt用图\管理的实践2.jpg"/>
          <p:cNvPicPr>
            <a:picLocks noChangeAspect="1" noChangeArrowheads="1"/>
          </p:cNvPicPr>
          <p:nvPr/>
        </p:nvPicPr>
        <p:blipFill>
          <a:blip r:embed="rId2" cstate="print"/>
          <a:srcRect/>
          <a:stretch>
            <a:fillRect/>
          </a:stretch>
        </p:blipFill>
        <p:spPr bwMode="auto">
          <a:xfrm>
            <a:off x="8737600" y="692150"/>
            <a:ext cx="2832100" cy="4068763"/>
          </a:xfrm>
          <a:prstGeom prst="rect">
            <a:avLst/>
          </a:prstGeom>
          <a:noFill/>
          <a:ln w="28575">
            <a:solidFill>
              <a:schemeClr val="bg1"/>
            </a:solidFill>
          </a:ln>
          <a:effectLst>
            <a:outerShdw blurRad="63500" sx="102000" sy="102000" algn="ctr" rotWithShape="0">
              <a:prstClr val="black">
                <a:alpha val="40000"/>
              </a:prstClr>
            </a:outerShdw>
          </a:effectLs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
          <p:cNvSpPr>
            <a:spLocks/>
          </p:cNvSpPr>
          <p:nvPr/>
        </p:nvSpPr>
        <p:spPr bwMode="auto">
          <a:xfrm>
            <a:off x="4602163" y="2733675"/>
            <a:ext cx="387350" cy="278765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 name="T12" fmla="*/ 0 w 227"/>
              <a:gd name="T13" fmla="*/ 0 h 2178"/>
              <a:gd name="T14" fmla="*/ 227 w 227"/>
              <a:gd name="T15" fmla="*/ 2178 h 2178"/>
            </a:gdLst>
            <a:ahLst/>
            <a:cxnLst>
              <a:cxn ang="T8">
                <a:pos x="T0" y="T1"/>
              </a:cxn>
              <a:cxn ang="T9">
                <a:pos x="T2" y="T3"/>
              </a:cxn>
              <a:cxn ang="T10">
                <a:pos x="T4" y="T5"/>
              </a:cxn>
              <a:cxn ang="T11">
                <a:pos x="T6" y="T7"/>
              </a:cxn>
            </a:cxnLst>
            <a:rect l="T12" t="T13" r="T14" b="T15"/>
            <a:pathLst>
              <a:path w="227" h="2178">
                <a:moveTo>
                  <a:pt x="0" y="0"/>
                </a:moveTo>
                <a:lnTo>
                  <a:pt x="227" y="0"/>
                </a:lnTo>
                <a:lnTo>
                  <a:pt x="227" y="2178"/>
                </a:lnTo>
                <a:lnTo>
                  <a:pt x="0" y="2178"/>
                </a:lnTo>
              </a:path>
            </a:pathLst>
          </a:custGeom>
          <a:noFill/>
          <a:ln w="19050" cap="flat" cmpd="sng">
            <a:solidFill>
              <a:srgbClr val="5F5F5F"/>
            </a:solidFill>
            <a:prstDash val="solid"/>
            <a:round/>
            <a:headEnd/>
            <a:tailEnd/>
          </a:ln>
        </p:spPr>
        <p:txBody>
          <a:bodyPr/>
          <a:lstStyle/>
          <a:p>
            <a:endParaRPr lang="zh-CN" altLang="en-US"/>
          </a:p>
        </p:txBody>
      </p:sp>
      <p:sp>
        <p:nvSpPr>
          <p:cNvPr id="36" name="Line 4"/>
          <p:cNvSpPr>
            <a:spLocks noChangeShapeType="1"/>
          </p:cNvSpPr>
          <p:nvPr/>
        </p:nvSpPr>
        <p:spPr bwMode="auto">
          <a:xfrm>
            <a:off x="4618038" y="4525963"/>
            <a:ext cx="773112" cy="0"/>
          </a:xfrm>
          <a:prstGeom prst="line">
            <a:avLst/>
          </a:prstGeom>
          <a:noFill/>
          <a:ln w="19050">
            <a:solidFill>
              <a:srgbClr val="5F5F5F"/>
            </a:solidFill>
            <a:round/>
            <a:headEnd/>
            <a:tailEnd/>
          </a:ln>
        </p:spPr>
        <p:txBody>
          <a:bodyPr/>
          <a:lstStyle/>
          <a:p>
            <a:endParaRPr lang="zh-CN" altLang="en-US"/>
          </a:p>
        </p:txBody>
      </p:sp>
      <p:sp>
        <p:nvSpPr>
          <p:cNvPr id="37" name="Line 5"/>
          <p:cNvSpPr>
            <a:spLocks noChangeShapeType="1"/>
          </p:cNvSpPr>
          <p:nvPr/>
        </p:nvSpPr>
        <p:spPr bwMode="auto">
          <a:xfrm>
            <a:off x="4602163" y="3662363"/>
            <a:ext cx="387350" cy="0"/>
          </a:xfrm>
          <a:prstGeom prst="line">
            <a:avLst/>
          </a:prstGeom>
          <a:noFill/>
          <a:ln w="19050">
            <a:solidFill>
              <a:srgbClr val="5F5F5F"/>
            </a:solidFill>
            <a:round/>
            <a:headEnd/>
            <a:tailEnd/>
          </a:ln>
        </p:spPr>
        <p:txBody>
          <a:bodyPr/>
          <a:lstStyle/>
          <a:p>
            <a:endParaRPr lang="zh-CN" altLang="en-US"/>
          </a:p>
        </p:txBody>
      </p:sp>
      <p:sp>
        <p:nvSpPr>
          <p:cNvPr id="38" name="Freeform 7"/>
          <p:cNvSpPr>
            <a:spLocks/>
          </p:cNvSpPr>
          <p:nvPr/>
        </p:nvSpPr>
        <p:spPr bwMode="auto">
          <a:xfrm rot="10800000">
            <a:off x="7354888" y="2681288"/>
            <a:ext cx="385762" cy="278765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 name="T12" fmla="*/ 0 w 227"/>
              <a:gd name="T13" fmla="*/ 0 h 2178"/>
              <a:gd name="T14" fmla="*/ 227 w 227"/>
              <a:gd name="T15" fmla="*/ 2178 h 2178"/>
            </a:gdLst>
            <a:ahLst/>
            <a:cxnLst>
              <a:cxn ang="T8">
                <a:pos x="T0" y="T1"/>
              </a:cxn>
              <a:cxn ang="T9">
                <a:pos x="T2" y="T3"/>
              </a:cxn>
              <a:cxn ang="T10">
                <a:pos x="T4" y="T5"/>
              </a:cxn>
              <a:cxn ang="T11">
                <a:pos x="T6" y="T7"/>
              </a:cxn>
            </a:cxnLst>
            <a:rect l="T12" t="T13" r="T14" b="T15"/>
            <a:pathLst>
              <a:path w="227" h="2178">
                <a:moveTo>
                  <a:pt x="0" y="0"/>
                </a:moveTo>
                <a:lnTo>
                  <a:pt x="227" y="0"/>
                </a:lnTo>
                <a:lnTo>
                  <a:pt x="227" y="2178"/>
                </a:lnTo>
                <a:lnTo>
                  <a:pt x="0" y="2178"/>
                </a:lnTo>
              </a:path>
            </a:pathLst>
          </a:custGeom>
          <a:noFill/>
          <a:ln w="19050" cap="flat" cmpd="sng">
            <a:solidFill>
              <a:srgbClr val="5F5F5F"/>
            </a:solidFill>
            <a:prstDash val="solid"/>
            <a:round/>
            <a:headEnd/>
            <a:tailEnd/>
          </a:ln>
        </p:spPr>
        <p:txBody>
          <a:bodyPr/>
          <a:lstStyle/>
          <a:p>
            <a:endParaRPr lang="zh-CN" altLang="en-US"/>
          </a:p>
        </p:txBody>
      </p:sp>
      <p:sp>
        <p:nvSpPr>
          <p:cNvPr id="39" name="Line 8"/>
          <p:cNvSpPr>
            <a:spLocks noChangeShapeType="1"/>
          </p:cNvSpPr>
          <p:nvPr/>
        </p:nvSpPr>
        <p:spPr bwMode="auto">
          <a:xfrm rot="10800000">
            <a:off x="6994525" y="4533900"/>
            <a:ext cx="773113" cy="0"/>
          </a:xfrm>
          <a:prstGeom prst="line">
            <a:avLst/>
          </a:prstGeom>
          <a:noFill/>
          <a:ln w="19050">
            <a:solidFill>
              <a:srgbClr val="5F5F5F"/>
            </a:solidFill>
            <a:round/>
            <a:headEnd/>
            <a:tailEnd/>
          </a:ln>
        </p:spPr>
        <p:txBody>
          <a:bodyPr/>
          <a:lstStyle/>
          <a:p>
            <a:endParaRPr lang="zh-CN" altLang="en-US"/>
          </a:p>
        </p:txBody>
      </p:sp>
      <p:sp>
        <p:nvSpPr>
          <p:cNvPr id="40" name="Line 10"/>
          <p:cNvSpPr>
            <a:spLocks noChangeShapeType="1"/>
          </p:cNvSpPr>
          <p:nvPr/>
        </p:nvSpPr>
        <p:spPr bwMode="auto">
          <a:xfrm rot="10800000">
            <a:off x="7354888" y="3609975"/>
            <a:ext cx="385762" cy="0"/>
          </a:xfrm>
          <a:prstGeom prst="line">
            <a:avLst/>
          </a:prstGeom>
          <a:noFill/>
          <a:ln w="19050">
            <a:solidFill>
              <a:srgbClr val="5F5F5F"/>
            </a:solidFill>
            <a:round/>
            <a:headEnd/>
            <a:tailEnd/>
          </a:ln>
        </p:spPr>
        <p:txBody>
          <a:bodyPr/>
          <a:lstStyle/>
          <a:p>
            <a:endParaRPr lang="zh-CN" altLang="en-US"/>
          </a:p>
        </p:txBody>
      </p:sp>
      <p:sp>
        <p:nvSpPr>
          <p:cNvPr id="41" name="Rectangle 11"/>
          <p:cNvSpPr>
            <a:spLocks noChangeArrowheads="1"/>
          </p:cNvSpPr>
          <p:nvPr/>
        </p:nvSpPr>
        <p:spPr bwMode="auto">
          <a:xfrm>
            <a:off x="7794625" y="2341563"/>
            <a:ext cx="2335213"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⑤</a:t>
            </a:r>
            <a:r>
              <a:rPr lang="zh-CN" altLang="zh-CN" sz="1400" dirty="0" smtClean="0">
                <a:solidFill>
                  <a:srgbClr val="000000"/>
                </a:solidFill>
                <a:latin typeface="微软雅黑" pitchFamily="34" charset="-122"/>
                <a:ea typeface="微软雅黑" pitchFamily="34" charset="-122"/>
              </a:rPr>
              <a:t>时效性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及时开发</a:t>
            </a:r>
            <a:r>
              <a:rPr lang="zh-CN" altLang="zh-CN" sz="1050" b="0" dirty="0" smtClean="0">
                <a:solidFill>
                  <a:srgbClr val="000000"/>
                </a:solidFill>
                <a:latin typeface="微软雅黑" pitchFamily="34" charset="-122"/>
                <a:ea typeface="微软雅黑" pitchFamily="34" charset="-122"/>
              </a:rPr>
              <a:t>，给予</a:t>
            </a:r>
            <a:r>
              <a:rPr lang="zh-CN" altLang="zh-CN" sz="1050" b="0" dirty="0">
                <a:solidFill>
                  <a:srgbClr val="000000"/>
                </a:solidFill>
                <a:latin typeface="微软雅黑" pitchFamily="34" charset="-122"/>
                <a:ea typeface="微软雅黑" pitchFamily="34" charset="-122"/>
              </a:rPr>
              <a:t>舞台，发挥所能</a:t>
            </a:r>
            <a:endParaRPr lang="zh-CN" altLang="en-US" sz="1050" b="0" dirty="0">
              <a:solidFill>
                <a:srgbClr val="000000"/>
              </a:solidFill>
              <a:latin typeface="微软雅黑" pitchFamily="34" charset="-122"/>
              <a:ea typeface="微软雅黑" pitchFamily="34" charset="-122"/>
            </a:endParaRPr>
          </a:p>
        </p:txBody>
      </p:sp>
      <p:sp>
        <p:nvSpPr>
          <p:cNvPr id="42" name="Rectangle 12"/>
          <p:cNvSpPr>
            <a:spLocks noChangeArrowheads="1"/>
          </p:cNvSpPr>
          <p:nvPr/>
        </p:nvSpPr>
        <p:spPr bwMode="auto">
          <a:xfrm>
            <a:off x="7794625" y="3260725"/>
            <a:ext cx="2335213" cy="677863"/>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⑥可再生</a:t>
            </a:r>
            <a:r>
              <a:rPr lang="zh-CN" altLang="zh-CN" sz="1400" dirty="0" smtClean="0">
                <a:solidFill>
                  <a:srgbClr val="000000"/>
                </a:solidFill>
                <a:latin typeface="微软雅黑" pitchFamily="34" charset="-122"/>
                <a:ea typeface="微软雅黑" pitchFamily="34" charset="-122"/>
              </a:rPr>
              <a:t>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安全与保健，培训与潜能开发</a:t>
            </a:r>
            <a:endParaRPr lang="zh-CN" altLang="en-US" sz="1050" b="0" dirty="0">
              <a:solidFill>
                <a:srgbClr val="000000"/>
              </a:solidFill>
              <a:latin typeface="微软雅黑" pitchFamily="34" charset="-122"/>
              <a:ea typeface="微软雅黑" pitchFamily="34" charset="-122"/>
            </a:endParaRPr>
          </a:p>
        </p:txBody>
      </p:sp>
      <p:sp>
        <p:nvSpPr>
          <p:cNvPr id="43" name="Rectangle 13"/>
          <p:cNvSpPr>
            <a:spLocks noChangeArrowheads="1"/>
          </p:cNvSpPr>
          <p:nvPr/>
        </p:nvSpPr>
        <p:spPr bwMode="auto">
          <a:xfrm>
            <a:off x="7794625" y="4184650"/>
            <a:ext cx="2335213"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⑦</a:t>
            </a:r>
            <a:r>
              <a:rPr lang="zh-CN" altLang="zh-CN" sz="1400" dirty="0" smtClean="0">
                <a:solidFill>
                  <a:srgbClr val="000000"/>
                </a:solidFill>
                <a:latin typeface="微软雅黑" pitchFamily="34" charset="-122"/>
                <a:ea typeface="微软雅黑" pitchFamily="34" charset="-122"/>
              </a:rPr>
              <a:t>流动性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跳槽</a:t>
            </a:r>
            <a:endParaRPr lang="zh-CN" altLang="en-US" sz="1050" b="0" dirty="0">
              <a:solidFill>
                <a:srgbClr val="000000"/>
              </a:solidFill>
              <a:latin typeface="微软雅黑" pitchFamily="34" charset="-122"/>
              <a:ea typeface="微软雅黑" pitchFamily="34" charset="-122"/>
            </a:endParaRPr>
          </a:p>
        </p:txBody>
      </p:sp>
      <p:sp>
        <p:nvSpPr>
          <p:cNvPr id="44" name="Rectangle 14"/>
          <p:cNvSpPr>
            <a:spLocks noChangeArrowheads="1"/>
          </p:cNvSpPr>
          <p:nvPr/>
        </p:nvSpPr>
        <p:spPr bwMode="auto">
          <a:xfrm>
            <a:off x="7794625" y="5129213"/>
            <a:ext cx="2335213"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⑧稀缺</a:t>
            </a:r>
            <a:r>
              <a:rPr lang="zh-CN" altLang="zh-CN" sz="1400" dirty="0" smtClean="0">
                <a:solidFill>
                  <a:srgbClr val="000000"/>
                </a:solidFill>
                <a:latin typeface="微软雅黑" pitchFamily="34" charset="-122"/>
                <a:ea typeface="微软雅黑" pitchFamily="34" charset="-122"/>
              </a:rPr>
              <a:t>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需吸引人才</a:t>
            </a:r>
            <a:endParaRPr lang="zh-CN" altLang="en-US" sz="1050" b="0" dirty="0">
              <a:solidFill>
                <a:srgbClr val="000000"/>
              </a:solidFill>
              <a:latin typeface="微软雅黑" pitchFamily="34" charset="-122"/>
              <a:ea typeface="微软雅黑" pitchFamily="34" charset="-122"/>
            </a:endParaRPr>
          </a:p>
        </p:txBody>
      </p:sp>
      <p:sp>
        <p:nvSpPr>
          <p:cNvPr id="45" name="Rectangle 16"/>
          <p:cNvSpPr>
            <a:spLocks noChangeArrowheads="1"/>
          </p:cNvSpPr>
          <p:nvPr/>
        </p:nvSpPr>
        <p:spPr bwMode="auto">
          <a:xfrm>
            <a:off x="2236788" y="2393950"/>
            <a:ext cx="2335212"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①</a:t>
            </a:r>
            <a:r>
              <a:rPr lang="zh-CN" altLang="zh-CN" sz="1400" dirty="0" smtClean="0">
                <a:solidFill>
                  <a:srgbClr val="000000"/>
                </a:solidFill>
                <a:latin typeface="微软雅黑" pitchFamily="34" charset="-122"/>
                <a:ea typeface="微软雅黑" pitchFamily="34" charset="-122"/>
              </a:rPr>
              <a:t>战略性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选对了一个人就选对了一个战略</a:t>
            </a:r>
            <a:r>
              <a:rPr lang="zh-CN" altLang="zh-CN" sz="1050" b="0" dirty="0" smtClean="0">
                <a:solidFill>
                  <a:srgbClr val="000000"/>
                </a:solidFill>
                <a:latin typeface="微软雅黑" pitchFamily="34" charset="-122"/>
                <a:ea typeface="微软雅黑" pitchFamily="34" charset="-122"/>
              </a:rPr>
              <a:t>！</a:t>
            </a:r>
            <a:endParaRPr lang="en-US" altLang="zh-CN" sz="1050" b="0" dirty="0" smtClean="0">
              <a:solidFill>
                <a:srgbClr val="000000"/>
              </a:solidFill>
              <a:latin typeface="微软雅黑" pitchFamily="34" charset="-122"/>
              <a:ea typeface="微软雅黑" pitchFamily="34" charset="-122"/>
            </a:endParaRPr>
          </a:p>
          <a:p>
            <a:pPr>
              <a:lnSpc>
                <a:spcPct val="120000"/>
              </a:lnSpc>
              <a:defRPr/>
            </a:pPr>
            <a:r>
              <a:rPr lang="en-US" altLang="zh-CN" sz="1050" b="0" dirty="0" smtClean="0">
                <a:solidFill>
                  <a:srgbClr val="000000"/>
                </a:solidFill>
                <a:latin typeface="微软雅黑" pitchFamily="34" charset="-122"/>
                <a:ea typeface="微软雅黑" pitchFamily="34" charset="-122"/>
              </a:rPr>
              <a:t>——</a:t>
            </a:r>
            <a:r>
              <a:rPr lang="zh-CN" altLang="zh-CN" sz="1050" b="0" dirty="0" smtClean="0">
                <a:solidFill>
                  <a:srgbClr val="000000"/>
                </a:solidFill>
                <a:latin typeface="微软雅黑" pitchFamily="34" charset="-122"/>
                <a:ea typeface="微软雅黑" pitchFamily="34" charset="-122"/>
              </a:rPr>
              <a:t>杰克</a:t>
            </a:r>
            <a:r>
              <a:rPr lang="en-US" altLang="zh-CN" sz="1050" dirty="0">
                <a:solidFill>
                  <a:srgbClr val="000000"/>
                </a:solidFill>
                <a:latin typeface="微软雅黑" pitchFamily="34" charset="-122"/>
                <a:ea typeface="微软雅黑" pitchFamily="34" charset="-122"/>
              </a:rPr>
              <a:t>•</a:t>
            </a:r>
            <a:r>
              <a:rPr lang="zh-CN" altLang="en-US" sz="1050" b="0" dirty="0" smtClean="0">
                <a:solidFill>
                  <a:srgbClr val="000000"/>
                </a:solidFill>
                <a:latin typeface="微软雅黑" pitchFamily="34" charset="-122"/>
                <a:ea typeface="微软雅黑" pitchFamily="34" charset="-122"/>
              </a:rPr>
              <a:t>韦</a:t>
            </a:r>
            <a:r>
              <a:rPr lang="zh-CN" altLang="zh-CN" sz="1050" b="0" dirty="0" smtClean="0">
                <a:solidFill>
                  <a:srgbClr val="000000"/>
                </a:solidFill>
                <a:latin typeface="微软雅黑" pitchFamily="34" charset="-122"/>
                <a:ea typeface="微软雅黑" pitchFamily="34" charset="-122"/>
              </a:rPr>
              <a:t>尔奇</a:t>
            </a:r>
            <a:endParaRPr lang="zh-CN" altLang="en-US" sz="1050" b="0" dirty="0">
              <a:solidFill>
                <a:srgbClr val="000000"/>
              </a:solidFill>
              <a:latin typeface="微软雅黑" pitchFamily="34" charset="-122"/>
              <a:ea typeface="微软雅黑" pitchFamily="34" charset="-122"/>
            </a:endParaRPr>
          </a:p>
        </p:txBody>
      </p:sp>
      <p:sp>
        <p:nvSpPr>
          <p:cNvPr id="46" name="Rectangle 17"/>
          <p:cNvSpPr>
            <a:spLocks noChangeArrowheads="1"/>
          </p:cNvSpPr>
          <p:nvPr/>
        </p:nvSpPr>
        <p:spPr bwMode="auto">
          <a:xfrm>
            <a:off x="2236788" y="3313113"/>
            <a:ext cx="2335212" cy="677862"/>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②</a:t>
            </a:r>
            <a:r>
              <a:rPr lang="zh-CN" altLang="zh-CN" sz="1400" dirty="0" smtClean="0">
                <a:solidFill>
                  <a:srgbClr val="000000"/>
                </a:solidFill>
                <a:latin typeface="微软雅黑" pitchFamily="34" charset="-122"/>
                <a:ea typeface="微软雅黑" pitchFamily="34" charset="-122"/>
              </a:rPr>
              <a:t>能动性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需激励</a:t>
            </a:r>
            <a:endParaRPr lang="zh-CN" altLang="en-US" sz="1050" b="0" dirty="0">
              <a:solidFill>
                <a:srgbClr val="000000"/>
              </a:solidFill>
              <a:latin typeface="微软雅黑" pitchFamily="34" charset="-122"/>
              <a:ea typeface="微软雅黑" pitchFamily="34" charset="-122"/>
            </a:endParaRPr>
          </a:p>
        </p:txBody>
      </p:sp>
      <p:sp>
        <p:nvSpPr>
          <p:cNvPr id="47" name="Rectangle 18"/>
          <p:cNvSpPr>
            <a:spLocks noChangeArrowheads="1"/>
          </p:cNvSpPr>
          <p:nvPr/>
        </p:nvSpPr>
        <p:spPr bwMode="auto">
          <a:xfrm>
            <a:off x="2236788" y="4237038"/>
            <a:ext cx="2335212"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③</a:t>
            </a:r>
            <a:r>
              <a:rPr lang="zh-CN" altLang="zh-CN" sz="1400" dirty="0" smtClean="0">
                <a:solidFill>
                  <a:srgbClr val="000000"/>
                </a:solidFill>
                <a:latin typeface="微软雅黑" pitchFamily="34" charset="-122"/>
                <a:ea typeface="微软雅黑" pitchFamily="34" charset="-122"/>
              </a:rPr>
              <a:t>社会性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人际关系，团队建设</a:t>
            </a:r>
            <a:endParaRPr lang="zh-CN" altLang="en-US" sz="1050" b="0" dirty="0">
              <a:solidFill>
                <a:srgbClr val="000000"/>
              </a:solidFill>
              <a:latin typeface="微软雅黑" pitchFamily="34" charset="-122"/>
              <a:ea typeface="微软雅黑" pitchFamily="34" charset="-122"/>
            </a:endParaRPr>
          </a:p>
        </p:txBody>
      </p:sp>
      <p:sp>
        <p:nvSpPr>
          <p:cNvPr id="48" name="Rectangle 19"/>
          <p:cNvSpPr>
            <a:spLocks noChangeArrowheads="1"/>
          </p:cNvSpPr>
          <p:nvPr/>
        </p:nvSpPr>
        <p:spPr bwMode="auto">
          <a:xfrm>
            <a:off x="2236788" y="5181600"/>
            <a:ext cx="2335212" cy="67945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p:spPr>
        <p:txBody>
          <a:bodyPr wrap="none" anchor="ctr"/>
          <a:ls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57200" algn="l" rtl="0" fontAlgn="base">
              <a:spcBef>
                <a:spcPct val="0"/>
              </a:spcBef>
              <a:spcAft>
                <a:spcPct val="0"/>
              </a:spcAft>
              <a:defRPr b="1" kern="1200">
                <a:solidFill>
                  <a:schemeClr val="tx1"/>
                </a:solidFill>
                <a:latin typeface="Arial" charset="0"/>
                <a:ea typeface="华文细黑" pitchFamily="2" charset="-122"/>
                <a:cs typeface="+mn-cs"/>
              </a:defRPr>
            </a:lvl2pPr>
            <a:lvl3pPr marL="914400" algn="l" rtl="0" fontAlgn="base">
              <a:spcBef>
                <a:spcPct val="0"/>
              </a:spcBef>
              <a:spcAft>
                <a:spcPct val="0"/>
              </a:spcAft>
              <a:defRPr b="1" kern="1200">
                <a:solidFill>
                  <a:schemeClr val="tx1"/>
                </a:solidFill>
                <a:latin typeface="Arial" charset="0"/>
                <a:ea typeface="华文细黑" pitchFamily="2" charset="-122"/>
                <a:cs typeface="+mn-cs"/>
              </a:defRPr>
            </a:lvl3pPr>
            <a:lvl4pPr marL="1371600" algn="l" rtl="0" fontAlgn="base">
              <a:spcBef>
                <a:spcPct val="0"/>
              </a:spcBef>
              <a:spcAft>
                <a:spcPct val="0"/>
              </a:spcAft>
              <a:defRPr b="1" kern="1200">
                <a:solidFill>
                  <a:schemeClr val="tx1"/>
                </a:solidFill>
                <a:latin typeface="Arial" charset="0"/>
                <a:ea typeface="华文细黑" pitchFamily="2" charset="-122"/>
                <a:cs typeface="+mn-cs"/>
              </a:defRPr>
            </a:lvl4pPr>
            <a:lvl5pPr marL="1828800" algn="l" rtl="0" fontAlgn="base">
              <a:spcBef>
                <a:spcPct val="0"/>
              </a:spcBef>
              <a:spcAft>
                <a:spcPct val="0"/>
              </a:spcAft>
              <a:defRPr b="1" kern="1200">
                <a:solidFill>
                  <a:schemeClr val="tx1"/>
                </a:solidFill>
                <a:latin typeface="Arial" charset="0"/>
                <a:ea typeface="华文细黑" pitchFamily="2" charset="-122"/>
                <a:cs typeface="+mn-cs"/>
              </a:defRPr>
            </a:lvl5pPr>
            <a:lvl6pPr marL="2286000" algn="l" defTabSz="914400" rtl="0" eaLnBrk="1" latinLnBrk="0" hangingPunct="1">
              <a:defRPr b="1" kern="1200">
                <a:solidFill>
                  <a:schemeClr val="tx1"/>
                </a:solidFill>
                <a:latin typeface="Arial" charset="0"/>
                <a:ea typeface="华文细黑" pitchFamily="2" charset="-122"/>
                <a:cs typeface="+mn-cs"/>
              </a:defRPr>
            </a:lvl6pPr>
            <a:lvl7pPr marL="2743200" algn="l" defTabSz="914400" rtl="0" eaLnBrk="1" latinLnBrk="0" hangingPunct="1">
              <a:defRPr b="1" kern="1200">
                <a:solidFill>
                  <a:schemeClr val="tx1"/>
                </a:solidFill>
                <a:latin typeface="Arial" charset="0"/>
                <a:ea typeface="华文细黑" pitchFamily="2" charset="-122"/>
                <a:cs typeface="+mn-cs"/>
              </a:defRPr>
            </a:lvl7pPr>
            <a:lvl8pPr marL="3200400" algn="l" defTabSz="914400" rtl="0" eaLnBrk="1" latinLnBrk="0" hangingPunct="1">
              <a:defRPr b="1" kern="1200">
                <a:solidFill>
                  <a:schemeClr val="tx1"/>
                </a:solidFill>
                <a:latin typeface="Arial" charset="0"/>
                <a:ea typeface="华文细黑" pitchFamily="2" charset="-122"/>
                <a:cs typeface="+mn-cs"/>
              </a:defRPr>
            </a:lvl8pPr>
            <a:lvl9pPr marL="3657600" algn="l" defTabSz="914400" rtl="0" eaLnBrk="1" latinLnBrk="0" hangingPunct="1">
              <a:defRPr b="1" kern="1200">
                <a:solidFill>
                  <a:schemeClr val="tx1"/>
                </a:solidFill>
                <a:latin typeface="Arial" charset="0"/>
                <a:ea typeface="华文细黑" pitchFamily="2" charset="-122"/>
                <a:cs typeface="+mn-cs"/>
              </a:defRPr>
            </a:lvl9pPr>
          </a:lstStyle>
          <a:p>
            <a:pPr>
              <a:lnSpc>
                <a:spcPct val="120000"/>
              </a:lnSpc>
              <a:defRPr/>
            </a:pPr>
            <a:r>
              <a:rPr lang="zh-CN" altLang="zh-CN" sz="1400" dirty="0">
                <a:solidFill>
                  <a:srgbClr val="000000"/>
                </a:solidFill>
                <a:latin typeface="微软雅黑" pitchFamily="34" charset="-122"/>
                <a:ea typeface="微软雅黑" pitchFamily="34" charset="-122"/>
              </a:rPr>
              <a:t>④</a:t>
            </a:r>
            <a:r>
              <a:rPr lang="zh-CN" altLang="zh-CN" sz="1400" dirty="0" smtClean="0">
                <a:solidFill>
                  <a:srgbClr val="000000"/>
                </a:solidFill>
                <a:latin typeface="微软雅黑" pitchFamily="34" charset="-122"/>
                <a:ea typeface="微软雅黑" pitchFamily="34" charset="-122"/>
              </a:rPr>
              <a:t>复杂性</a:t>
            </a:r>
            <a:endParaRPr lang="en-US" altLang="zh-CN" sz="1400" dirty="0" smtClean="0">
              <a:solidFill>
                <a:srgbClr val="000000"/>
              </a:solidFill>
              <a:latin typeface="微软雅黑" pitchFamily="34" charset="-122"/>
              <a:ea typeface="微软雅黑" pitchFamily="34" charset="-122"/>
            </a:endParaRPr>
          </a:p>
          <a:p>
            <a:pPr marL="171450" indent="-171450">
              <a:lnSpc>
                <a:spcPct val="120000"/>
              </a:lnSpc>
              <a:buFont typeface="Arial" pitchFamily="34" charset="0"/>
              <a:buChar char="•"/>
              <a:defRPr/>
            </a:pPr>
            <a:r>
              <a:rPr lang="zh-CN" altLang="zh-CN" sz="1050" b="0" dirty="0">
                <a:solidFill>
                  <a:srgbClr val="000000"/>
                </a:solidFill>
                <a:latin typeface="微软雅黑" pitchFamily="34" charset="-122"/>
                <a:ea typeface="微软雅黑" pitchFamily="34" charset="-122"/>
              </a:rPr>
              <a:t>有针对性地激励与开发</a:t>
            </a:r>
            <a:endParaRPr lang="zh-CN" altLang="en-US" sz="1050" b="0" dirty="0">
              <a:solidFill>
                <a:srgbClr val="000000"/>
              </a:solidFill>
              <a:latin typeface="微软雅黑" pitchFamily="34" charset="-122"/>
              <a:ea typeface="微软雅黑" pitchFamily="34" charset="-122"/>
            </a:endParaRPr>
          </a:p>
        </p:txBody>
      </p:sp>
      <p:sp>
        <p:nvSpPr>
          <p:cNvPr id="49" name="Oval 22"/>
          <p:cNvSpPr>
            <a:spLocks noChangeArrowheads="1"/>
          </p:cNvSpPr>
          <p:nvPr/>
        </p:nvSpPr>
        <p:spPr bwMode="gray">
          <a:xfrm>
            <a:off x="5346700" y="3690938"/>
            <a:ext cx="1671638" cy="1646237"/>
          </a:xfrm>
          <a:prstGeom prst="ellipse">
            <a:avLst/>
          </a:prstGeom>
          <a:solidFill>
            <a:srgbClr val="0066CC"/>
          </a:solidFill>
          <a:ln w="9525">
            <a:noFill/>
            <a:round/>
            <a:headEnd/>
            <a:tailEnd/>
          </a:ln>
        </p:spPr>
        <p:txBody>
          <a:bodyPr wrap="none" anchor="ctr"/>
          <a:lstStyle/>
          <a:p>
            <a:pPr algn="ctr"/>
            <a:endParaRPr lang="zh-CN" altLang="zh-CN" b="1">
              <a:solidFill>
                <a:srgbClr val="FFFFFF"/>
              </a:solidFill>
              <a:latin typeface="微软雅黑"/>
              <a:ea typeface="微软雅黑"/>
              <a:cs typeface="微软雅黑"/>
            </a:endParaRPr>
          </a:p>
        </p:txBody>
      </p:sp>
      <p:grpSp>
        <p:nvGrpSpPr>
          <p:cNvPr id="50" name="Group 25"/>
          <p:cNvGrpSpPr>
            <a:grpSpLocks/>
          </p:cNvGrpSpPr>
          <p:nvPr/>
        </p:nvGrpSpPr>
        <p:grpSpPr bwMode="auto">
          <a:xfrm>
            <a:off x="5456238" y="4987925"/>
            <a:ext cx="1454150" cy="287338"/>
            <a:chOff x="2395" y="2655"/>
            <a:chExt cx="952" cy="188"/>
          </a:xfrm>
        </p:grpSpPr>
        <p:sp>
          <p:nvSpPr>
            <p:cNvPr id="25620" name="AutoShape 26"/>
            <p:cNvSpPr>
              <a:spLocks noChangeArrowheads="1"/>
            </p:cNvSpPr>
            <p:nvPr/>
          </p:nvSpPr>
          <p:spPr bwMode="ltGray">
            <a:xfrm rot="3965706" flipH="1" flipV="1">
              <a:off x="2991" y="2437"/>
              <a:ext cx="138"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1" name="AutoShape 27"/>
            <p:cNvSpPr>
              <a:spLocks noChangeArrowheads="1"/>
            </p:cNvSpPr>
            <p:nvPr/>
          </p:nvSpPr>
          <p:spPr bwMode="ltGray">
            <a:xfrm rot="4780856" flipH="1" flipV="1">
              <a:off x="2902" y="2472"/>
              <a:ext cx="138" cy="573"/>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2" name="AutoShape 28"/>
            <p:cNvSpPr>
              <a:spLocks noChangeArrowheads="1"/>
            </p:cNvSpPr>
            <p:nvPr/>
          </p:nvSpPr>
          <p:spPr bwMode="ltGray">
            <a:xfrm rot="5076502" flipH="1" flipV="1">
              <a:off x="2847" y="2480"/>
              <a:ext cx="138"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3" name="AutoShape 29"/>
            <p:cNvSpPr>
              <a:spLocks noChangeArrowheads="1"/>
            </p:cNvSpPr>
            <p:nvPr/>
          </p:nvSpPr>
          <p:spPr bwMode="ltGray">
            <a:xfrm rot="5608887" flipH="1" flipV="1">
              <a:off x="2782" y="2487"/>
              <a:ext cx="138"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4" name="AutoShape 30"/>
            <p:cNvSpPr>
              <a:spLocks noChangeArrowheads="1"/>
            </p:cNvSpPr>
            <p:nvPr/>
          </p:nvSpPr>
          <p:spPr bwMode="ltGray">
            <a:xfrm rot="5319246" flipH="1" flipV="1">
              <a:off x="2824" y="2487"/>
              <a:ext cx="138"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5" name="AutoShape 31"/>
            <p:cNvSpPr>
              <a:spLocks noChangeArrowheads="1"/>
            </p:cNvSpPr>
            <p:nvPr/>
          </p:nvSpPr>
          <p:spPr bwMode="ltGray">
            <a:xfrm rot="6134397" flipH="1" flipV="1">
              <a:off x="2729" y="2486"/>
              <a:ext cx="138" cy="573"/>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6" name="AutoShape 32"/>
            <p:cNvSpPr>
              <a:spLocks noChangeArrowheads="1"/>
            </p:cNvSpPr>
            <p:nvPr/>
          </p:nvSpPr>
          <p:spPr bwMode="ltGray">
            <a:xfrm rot="6430042" flipH="1" flipV="1">
              <a:off x="2674" y="2472"/>
              <a:ext cx="139"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sp>
          <p:nvSpPr>
            <p:cNvPr id="25627" name="AutoShape 33"/>
            <p:cNvSpPr>
              <a:spLocks noChangeArrowheads="1"/>
            </p:cNvSpPr>
            <p:nvPr/>
          </p:nvSpPr>
          <p:spPr bwMode="ltGray">
            <a:xfrm rot="6962427" flipH="1" flipV="1">
              <a:off x="2613" y="2452"/>
              <a:ext cx="138" cy="574"/>
            </a:xfrm>
            <a:prstGeom prst="moon">
              <a:avLst>
                <a:gd name="adj" fmla="val 49773"/>
              </a:avLst>
            </a:prstGeom>
            <a:solidFill>
              <a:srgbClr val="F8F8F8">
                <a:alpha val="3922"/>
              </a:srgbClr>
            </a:solidFill>
            <a:ln w="9525">
              <a:noFill/>
              <a:miter lim="800000"/>
              <a:headEnd/>
              <a:tailEnd/>
            </a:ln>
          </p:spPr>
          <p:txBody>
            <a:bodyPr wrap="none" anchor="ctr"/>
            <a:lstStyle/>
            <a:p>
              <a:endParaRPr lang="zh-CN" altLang="en-US" b="1">
                <a:solidFill>
                  <a:srgbClr val="000000"/>
                </a:solidFill>
                <a:ea typeface="华文细黑"/>
                <a:cs typeface="华文细黑"/>
              </a:endParaRPr>
            </a:p>
          </p:txBody>
        </p:sp>
      </p:grpSp>
      <p:sp>
        <p:nvSpPr>
          <p:cNvPr id="59" name="Oval 35"/>
          <p:cNvSpPr>
            <a:spLocks noChangeArrowheads="1"/>
          </p:cNvSpPr>
          <p:nvPr/>
        </p:nvSpPr>
        <p:spPr bwMode="auto">
          <a:xfrm>
            <a:off x="5510213" y="5675313"/>
            <a:ext cx="1346200" cy="346075"/>
          </a:xfrm>
          <a:prstGeom prst="ellipse">
            <a:avLst/>
          </a:prstGeom>
          <a:gradFill rotWithShape="1">
            <a:gsLst>
              <a:gs pos="0">
                <a:srgbClr val="000000">
                  <a:alpha val="50000"/>
                </a:srgbClr>
              </a:gs>
              <a:gs pos="100000">
                <a:srgbClr val="445E7A">
                  <a:alpha val="0"/>
                </a:srgbClr>
              </a:gs>
            </a:gsLst>
            <a:path path="shape">
              <a:fillToRect l="50000" t="50000" r="50000" b="50000"/>
            </a:path>
          </a:gradFill>
          <a:ln w="9525">
            <a:noFill/>
            <a:round/>
            <a:headEnd/>
            <a:tailEnd/>
          </a:ln>
        </p:spPr>
        <p:txBody>
          <a:bodyPr wrap="none" anchor="ctr"/>
          <a:lstStyle/>
          <a:p>
            <a:endParaRPr lang="zh-CN" altLang="en-US" b="1">
              <a:solidFill>
                <a:srgbClr val="000000"/>
              </a:solidFill>
              <a:ea typeface="华文细黑"/>
              <a:cs typeface="华文细黑"/>
            </a:endParaRPr>
          </a:p>
        </p:txBody>
      </p:sp>
      <p:sp>
        <p:nvSpPr>
          <p:cNvPr id="60" name="TextBox 5"/>
          <p:cNvSpPr txBox="1">
            <a:spLocks noChangeArrowheads="1"/>
          </p:cNvSpPr>
          <p:nvPr/>
        </p:nvSpPr>
        <p:spPr bwMode="auto">
          <a:xfrm>
            <a:off x="1849438" y="1601788"/>
            <a:ext cx="7389812" cy="387350"/>
          </a:xfrm>
          <a:prstGeom prst="rect">
            <a:avLst/>
          </a:prstGeom>
          <a:noFill/>
          <a:ln w="9525">
            <a:noFill/>
            <a:miter lim="800000"/>
            <a:headEnd/>
            <a:tailEnd/>
          </a:ln>
        </p:spPr>
        <p:txBody>
          <a:bodyPr>
            <a:spAutoFit/>
          </a:bodyPr>
          <a:lstStyle/>
          <a:p>
            <a:pPr marL="287338">
              <a:lnSpc>
                <a:spcPts val="2500"/>
              </a:lnSpc>
            </a:pPr>
            <a:r>
              <a:rPr lang="zh-CN" altLang="zh-CN" b="1">
                <a:solidFill>
                  <a:srgbClr val="00B0F0"/>
                </a:solidFill>
                <a:latin typeface="微软雅黑"/>
                <a:ea typeface="微软雅黑"/>
                <a:cs typeface="微软雅黑"/>
              </a:rPr>
              <a:t>人力资源是创造利润的主要资源，具有</a:t>
            </a:r>
            <a:r>
              <a:rPr lang="zh-CN" altLang="en-US" b="1">
                <a:solidFill>
                  <a:srgbClr val="00B0F0"/>
                </a:solidFill>
                <a:latin typeface="微软雅黑"/>
                <a:ea typeface="微软雅黑"/>
                <a:cs typeface="微软雅黑"/>
              </a:rPr>
              <a:t>如下特性</a:t>
            </a:r>
            <a:r>
              <a:rPr lang="zh-CN" altLang="zh-CN" b="1">
                <a:solidFill>
                  <a:srgbClr val="00B0F0"/>
                </a:solidFill>
                <a:latin typeface="微软雅黑"/>
                <a:ea typeface="微软雅黑"/>
                <a:cs typeface="微软雅黑"/>
              </a:rPr>
              <a:t>：</a:t>
            </a:r>
            <a:endParaRPr lang="zh-CN" altLang="en-US" b="1">
              <a:solidFill>
                <a:srgbClr val="00B0F0"/>
              </a:solidFill>
              <a:latin typeface="微软雅黑"/>
              <a:ea typeface="微软雅黑"/>
              <a:cs typeface="微软雅黑"/>
            </a:endParaRPr>
          </a:p>
        </p:txBody>
      </p:sp>
      <p:sp>
        <p:nvSpPr>
          <p:cNvPr id="61" name="TextBox 59"/>
          <p:cNvSpPr txBox="1"/>
          <p:nvPr/>
        </p:nvSpPr>
        <p:spPr>
          <a:xfrm>
            <a:off x="5327650" y="4087813"/>
            <a:ext cx="1700213" cy="830262"/>
          </a:xfrm>
          <a:prstGeom prst="rect">
            <a:avLst/>
          </a:prstGeom>
          <a:noFill/>
        </p:spPr>
        <p:txBody>
          <a:bodyPr>
            <a:spAutoFit/>
          </a:bodyPr>
          <a:lstStyle/>
          <a:p>
            <a:pPr algn="ctr">
              <a:defRPr/>
            </a:pPr>
            <a:r>
              <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人力资源</a:t>
            </a:r>
            <a:endParaRPr lang="en-US" altLang="zh-CN"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endParaRPr>
          </a:p>
          <a:p>
            <a:pPr algn="ctr">
              <a:defRPr/>
            </a:pPr>
            <a:r>
              <a:rPr lang="zh-CN" altLang="en-US" sz="24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的特性</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750" fill="hold"/>
                                        <p:tgtEl>
                                          <p:spTgt spid="35"/>
                                        </p:tgtEl>
                                        <p:attrNameLst>
                                          <p:attrName>ppt_w</p:attrName>
                                        </p:attrNameLst>
                                      </p:cBhvr>
                                      <p:tavLst>
                                        <p:tav tm="0">
                                          <p:val>
                                            <p:fltVal val="0"/>
                                          </p:val>
                                        </p:tav>
                                        <p:tav tm="100000">
                                          <p:val>
                                            <p:strVal val="#ppt_w"/>
                                          </p:val>
                                        </p:tav>
                                      </p:tavLst>
                                    </p:anim>
                                    <p:anim calcmode="lin" valueType="num">
                                      <p:cBhvr>
                                        <p:cTn id="14" dur="750" fill="hold"/>
                                        <p:tgtEl>
                                          <p:spTgt spid="35"/>
                                        </p:tgtEl>
                                        <p:attrNameLst>
                                          <p:attrName>ppt_h</p:attrName>
                                        </p:attrNameLst>
                                      </p:cBhvr>
                                      <p:tavLst>
                                        <p:tav tm="0">
                                          <p:val>
                                            <p:fltVal val="0"/>
                                          </p:val>
                                        </p:tav>
                                        <p:tav tm="100000">
                                          <p:val>
                                            <p:strVal val="#ppt_h"/>
                                          </p:val>
                                        </p:tav>
                                      </p:tavLst>
                                    </p:anim>
                                    <p:anim calcmode="lin" valueType="num">
                                      <p:cBhvr>
                                        <p:cTn id="15" dur="750" fill="hold"/>
                                        <p:tgtEl>
                                          <p:spTgt spid="35"/>
                                        </p:tgtEl>
                                        <p:attrNameLst>
                                          <p:attrName>style.rotation</p:attrName>
                                        </p:attrNameLst>
                                      </p:cBhvr>
                                      <p:tavLst>
                                        <p:tav tm="0">
                                          <p:val>
                                            <p:fltVal val="90"/>
                                          </p:val>
                                        </p:tav>
                                        <p:tav tm="100000">
                                          <p:val>
                                            <p:fltVal val="0"/>
                                          </p:val>
                                        </p:tav>
                                      </p:tavLst>
                                    </p:anim>
                                    <p:animEffect transition="in" filter="fade">
                                      <p:cBhvr>
                                        <p:cTn id="16" dur="750"/>
                                        <p:tgtEl>
                                          <p:spTgt spid="3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750" fill="hold"/>
                                        <p:tgtEl>
                                          <p:spTgt spid="36"/>
                                        </p:tgtEl>
                                        <p:attrNameLst>
                                          <p:attrName>ppt_w</p:attrName>
                                        </p:attrNameLst>
                                      </p:cBhvr>
                                      <p:tavLst>
                                        <p:tav tm="0">
                                          <p:val>
                                            <p:fltVal val="0"/>
                                          </p:val>
                                        </p:tav>
                                        <p:tav tm="100000">
                                          <p:val>
                                            <p:strVal val="#ppt_w"/>
                                          </p:val>
                                        </p:tav>
                                      </p:tavLst>
                                    </p:anim>
                                    <p:anim calcmode="lin" valueType="num">
                                      <p:cBhvr>
                                        <p:cTn id="20" dur="750" fill="hold"/>
                                        <p:tgtEl>
                                          <p:spTgt spid="36"/>
                                        </p:tgtEl>
                                        <p:attrNameLst>
                                          <p:attrName>ppt_h</p:attrName>
                                        </p:attrNameLst>
                                      </p:cBhvr>
                                      <p:tavLst>
                                        <p:tav tm="0">
                                          <p:val>
                                            <p:fltVal val="0"/>
                                          </p:val>
                                        </p:tav>
                                        <p:tav tm="100000">
                                          <p:val>
                                            <p:strVal val="#ppt_h"/>
                                          </p:val>
                                        </p:tav>
                                      </p:tavLst>
                                    </p:anim>
                                    <p:anim calcmode="lin" valueType="num">
                                      <p:cBhvr>
                                        <p:cTn id="21" dur="750" fill="hold"/>
                                        <p:tgtEl>
                                          <p:spTgt spid="36"/>
                                        </p:tgtEl>
                                        <p:attrNameLst>
                                          <p:attrName>style.rotation</p:attrName>
                                        </p:attrNameLst>
                                      </p:cBhvr>
                                      <p:tavLst>
                                        <p:tav tm="0">
                                          <p:val>
                                            <p:fltVal val="90"/>
                                          </p:val>
                                        </p:tav>
                                        <p:tav tm="100000">
                                          <p:val>
                                            <p:fltVal val="0"/>
                                          </p:val>
                                        </p:tav>
                                      </p:tavLst>
                                    </p:anim>
                                    <p:animEffect transition="in" filter="fade">
                                      <p:cBhvr>
                                        <p:cTn id="22" dur="750"/>
                                        <p:tgtEl>
                                          <p:spTgt spid="3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750" fill="hold"/>
                                        <p:tgtEl>
                                          <p:spTgt spid="37"/>
                                        </p:tgtEl>
                                        <p:attrNameLst>
                                          <p:attrName>ppt_w</p:attrName>
                                        </p:attrNameLst>
                                      </p:cBhvr>
                                      <p:tavLst>
                                        <p:tav tm="0">
                                          <p:val>
                                            <p:fltVal val="0"/>
                                          </p:val>
                                        </p:tav>
                                        <p:tav tm="100000">
                                          <p:val>
                                            <p:strVal val="#ppt_w"/>
                                          </p:val>
                                        </p:tav>
                                      </p:tavLst>
                                    </p:anim>
                                    <p:anim calcmode="lin" valueType="num">
                                      <p:cBhvr>
                                        <p:cTn id="26" dur="750" fill="hold"/>
                                        <p:tgtEl>
                                          <p:spTgt spid="37"/>
                                        </p:tgtEl>
                                        <p:attrNameLst>
                                          <p:attrName>ppt_h</p:attrName>
                                        </p:attrNameLst>
                                      </p:cBhvr>
                                      <p:tavLst>
                                        <p:tav tm="0">
                                          <p:val>
                                            <p:fltVal val="0"/>
                                          </p:val>
                                        </p:tav>
                                        <p:tav tm="100000">
                                          <p:val>
                                            <p:strVal val="#ppt_h"/>
                                          </p:val>
                                        </p:tav>
                                      </p:tavLst>
                                    </p:anim>
                                    <p:anim calcmode="lin" valueType="num">
                                      <p:cBhvr>
                                        <p:cTn id="27" dur="750" fill="hold"/>
                                        <p:tgtEl>
                                          <p:spTgt spid="37"/>
                                        </p:tgtEl>
                                        <p:attrNameLst>
                                          <p:attrName>style.rotation</p:attrName>
                                        </p:attrNameLst>
                                      </p:cBhvr>
                                      <p:tavLst>
                                        <p:tav tm="0">
                                          <p:val>
                                            <p:fltVal val="90"/>
                                          </p:val>
                                        </p:tav>
                                        <p:tav tm="100000">
                                          <p:val>
                                            <p:fltVal val="0"/>
                                          </p:val>
                                        </p:tav>
                                      </p:tavLst>
                                    </p:anim>
                                    <p:animEffect transition="in" filter="fade">
                                      <p:cBhvr>
                                        <p:cTn id="28" dur="750"/>
                                        <p:tgtEl>
                                          <p:spTgt spid="3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750" fill="hold"/>
                                        <p:tgtEl>
                                          <p:spTgt spid="38"/>
                                        </p:tgtEl>
                                        <p:attrNameLst>
                                          <p:attrName>ppt_w</p:attrName>
                                        </p:attrNameLst>
                                      </p:cBhvr>
                                      <p:tavLst>
                                        <p:tav tm="0">
                                          <p:val>
                                            <p:fltVal val="0"/>
                                          </p:val>
                                        </p:tav>
                                        <p:tav tm="100000">
                                          <p:val>
                                            <p:strVal val="#ppt_w"/>
                                          </p:val>
                                        </p:tav>
                                      </p:tavLst>
                                    </p:anim>
                                    <p:anim calcmode="lin" valueType="num">
                                      <p:cBhvr>
                                        <p:cTn id="32" dur="750" fill="hold"/>
                                        <p:tgtEl>
                                          <p:spTgt spid="38"/>
                                        </p:tgtEl>
                                        <p:attrNameLst>
                                          <p:attrName>ppt_h</p:attrName>
                                        </p:attrNameLst>
                                      </p:cBhvr>
                                      <p:tavLst>
                                        <p:tav tm="0">
                                          <p:val>
                                            <p:fltVal val="0"/>
                                          </p:val>
                                        </p:tav>
                                        <p:tav tm="100000">
                                          <p:val>
                                            <p:strVal val="#ppt_h"/>
                                          </p:val>
                                        </p:tav>
                                      </p:tavLst>
                                    </p:anim>
                                    <p:anim calcmode="lin" valueType="num">
                                      <p:cBhvr>
                                        <p:cTn id="33" dur="750" fill="hold"/>
                                        <p:tgtEl>
                                          <p:spTgt spid="38"/>
                                        </p:tgtEl>
                                        <p:attrNameLst>
                                          <p:attrName>style.rotation</p:attrName>
                                        </p:attrNameLst>
                                      </p:cBhvr>
                                      <p:tavLst>
                                        <p:tav tm="0">
                                          <p:val>
                                            <p:fltVal val="90"/>
                                          </p:val>
                                        </p:tav>
                                        <p:tav tm="100000">
                                          <p:val>
                                            <p:fltVal val="0"/>
                                          </p:val>
                                        </p:tav>
                                      </p:tavLst>
                                    </p:anim>
                                    <p:animEffect transition="in" filter="fade">
                                      <p:cBhvr>
                                        <p:cTn id="34" dur="750"/>
                                        <p:tgtEl>
                                          <p:spTgt spid="3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750" fill="hold"/>
                                        <p:tgtEl>
                                          <p:spTgt spid="39"/>
                                        </p:tgtEl>
                                        <p:attrNameLst>
                                          <p:attrName>ppt_w</p:attrName>
                                        </p:attrNameLst>
                                      </p:cBhvr>
                                      <p:tavLst>
                                        <p:tav tm="0">
                                          <p:val>
                                            <p:fltVal val="0"/>
                                          </p:val>
                                        </p:tav>
                                        <p:tav tm="100000">
                                          <p:val>
                                            <p:strVal val="#ppt_w"/>
                                          </p:val>
                                        </p:tav>
                                      </p:tavLst>
                                    </p:anim>
                                    <p:anim calcmode="lin" valueType="num">
                                      <p:cBhvr>
                                        <p:cTn id="38" dur="750" fill="hold"/>
                                        <p:tgtEl>
                                          <p:spTgt spid="39"/>
                                        </p:tgtEl>
                                        <p:attrNameLst>
                                          <p:attrName>ppt_h</p:attrName>
                                        </p:attrNameLst>
                                      </p:cBhvr>
                                      <p:tavLst>
                                        <p:tav tm="0">
                                          <p:val>
                                            <p:fltVal val="0"/>
                                          </p:val>
                                        </p:tav>
                                        <p:tav tm="100000">
                                          <p:val>
                                            <p:strVal val="#ppt_h"/>
                                          </p:val>
                                        </p:tav>
                                      </p:tavLst>
                                    </p:anim>
                                    <p:anim calcmode="lin" valueType="num">
                                      <p:cBhvr>
                                        <p:cTn id="39" dur="750" fill="hold"/>
                                        <p:tgtEl>
                                          <p:spTgt spid="39"/>
                                        </p:tgtEl>
                                        <p:attrNameLst>
                                          <p:attrName>style.rotation</p:attrName>
                                        </p:attrNameLst>
                                      </p:cBhvr>
                                      <p:tavLst>
                                        <p:tav tm="0">
                                          <p:val>
                                            <p:fltVal val="90"/>
                                          </p:val>
                                        </p:tav>
                                        <p:tav tm="100000">
                                          <p:val>
                                            <p:fltVal val="0"/>
                                          </p:val>
                                        </p:tav>
                                      </p:tavLst>
                                    </p:anim>
                                    <p:animEffect transition="in" filter="fade">
                                      <p:cBhvr>
                                        <p:cTn id="40" dur="750"/>
                                        <p:tgtEl>
                                          <p:spTgt spid="3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750" fill="hold"/>
                                        <p:tgtEl>
                                          <p:spTgt spid="40"/>
                                        </p:tgtEl>
                                        <p:attrNameLst>
                                          <p:attrName>ppt_w</p:attrName>
                                        </p:attrNameLst>
                                      </p:cBhvr>
                                      <p:tavLst>
                                        <p:tav tm="0">
                                          <p:val>
                                            <p:fltVal val="0"/>
                                          </p:val>
                                        </p:tav>
                                        <p:tav tm="100000">
                                          <p:val>
                                            <p:strVal val="#ppt_w"/>
                                          </p:val>
                                        </p:tav>
                                      </p:tavLst>
                                    </p:anim>
                                    <p:anim calcmode="lin" valueType="num">
                                      <p:cBhvr>
                                        <p:cTn id="44" dur="750" fill="hold"/>
                                        <p:tgtEl>
                                          <p:spTgt spid="40"/>
                                        </p:tgtEl>
                                        <p:attrNameLst>
                                          <p:attrName>ppt_h</p:attrName>
                                        </p:attrNameLst>
                                      </p:cBhvr>
                                      <p:tavLst>
                                        <p:tav tm="0">
                                          <p:val>
                                            <p:fltVal val="0"/>
                                          </p:val>
                                        </p:tav>
                                        <p:tav tm="100000">
                                          <p:val>
                                            <p:strVal val="#ppt_h"/>
                                          </p:val>
                                        </p:tav>
                                      </p:tavLst>
                                    </p:anim>
                                    <p:anim calcmode="lin" valueType="num">
                                      <p:cBhvr>
                                        <p:cTn id="45" dur="750" fill="hold"/>
                                        <p:tgtEl>
                                          <p:spTgt spid="40"/>
                                        </p:tgtEl>
                                        <p:attrNameLst>
                                          <p:attrName>style.rotation</p:attrName>
                                        </p:attrNameLst>
                                      </p:cBhvr>
                                      <p:tavLst>
                                        <p:tav tm="0">
                                          <p:val>
                                            <p:fltVal val="90"/>
                                          </p:val>
                                        </p:tav>
                                        <p:tav tm="100000">
                                          <p:val>
                                            <p:fltVal val="0"/>
                                          </p:val>
                                        </p:tav>
                                      </p:tavLst>
                                    </p:anim>
                                    <p:animEffect transition="in" filter="fade">
                                      <p:cBhvr>
                                        <p:cTn id="46" dur="750"/>
                                        <p:tgtEl>
                                          <p:spTgt spid="4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750" fill="hold"/>
                                        <p:tgtEl>
                                          <p:spTgt spid="41"/>
                                        </p:tgtEl>
                                        <p:attrNameLst>
                                          <p:attrName>ppt_w</p:attrName>
                                        </p:attrNameLst>
                                      </p:cBhvr>
                                      <p:tavLst>
                                        <p:tav tm="0">
                                          <p:val>
                                            <p:fltVal val="0"/>
                                          </p:val>
                                        </p:tav>
                                        <p:tav tm="100000">
                                          <p:val>
                                            <p:strVal val="#ppt_w"/>
                                          </p:val>
                                        </p:tav>
                                      </p:tavLst>
                                    </p:anim>
                                    <p:anim calcmode="lin" valueType="num">
                                      <p:cBhvr>
                                        <p:cTn id="50" dur="750" fill="hold"/>
                                        <p:tgtEl>
                                          <p:spTgt spid="41"/>
                                        </p:tgtEl>
                                        <p:attrNameLst>
                                          <p:attrName>ppt_h</p:attrName>
                                        </p:attrNameLst>
                                      </p:cBhvr>
                                      <p:tavLst>
                                        <p:tav tm="0">
                                          <p:val>
                                            <p:fltVal val="0"/>
                                          </p:val>
                                        </p:tav>
                                        <p:tav tm="100000">
                                          <p:val>
                                            <p:strVal val="#ppt_h"/>
                                          </p:val>
                                        </p:tav>
                                      </p:tavLst>
                                    </p:anim>
                                    <p:anim calcmode="lin" valueType="num">
                                      <p:cBhvr>
                                        <p:cTn id="51" dur="750" fill="hold"/>
                                        <p:tgtEl>
                                          <p:spTgt spid="41"/>
                                        </p:tgtEl>
                                        <p:attrNameLst>
                                          <p:attrName>style.rotation</p:attrName>
                                        </p:attrNameLst>
                                      </p:cBhvr>
                                      <p:tavLst>
                                        <p:tav tm="0">
                                          <p:val>
                                            <p:fltVal val="90"/>
                                          </p:val>
                                        </p:tav>
                                        <p:tav tm="100000">
                                          <p:val>
                                            <p:fltVal val="0"/>
                                          </p:val>
                                        </p:tav>
                                      </p:tavLst>
                                    </p:anim>
                                    <p:animEffect transition="in" filter="fade">
                                      <p:cBhvr>
                                        <p:cTn id="52" dur="750"/>
                                        <p:tgtEl>
                                          <p:spTgt spid="4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750" fill="hold"/>
                                        <p:tgtEl>
                                          <p:spTgt spid="42"/>
                                        </p:tgtEl>
                                        <p:attrNameLst>
                                          <p:attrName>ppt_w</p:attrName>
                                        </p:attrNameLst>
                                      </p:cBhvr>
                                      <p:tavLst>
                                        <p:tav tm="0">
                                          <p:val>
                                            <p:fltVal val="0"/>
                                          </p:val>
                                        </p:tav>
                                        <p:tav tm="100000">
                                          <p:val>
                                            <p:strVal val="#ppt_w"/>
                                          </p:val>
                                        </p:tav>
                                      </p:tavLst>
                                    </p:anim>
                                    <p:anim calcmode="lin" valueType="num">
                                      <p:cBhvr>
                                        <p:cTn id="56" dur="750" fill="hold"/>
                                        <p:tgtEl>
                                          <p:spTgt spid="42"/>
                                        </p:tgtEl>
                                        <p:attrNameLst>
                                          <p:attrName>ppt_h</p:attrName>
                                        </p:attrNameLst>
                                      </p:cBhvr>
                                      <p:tavLst>
                                        <p:tav tm="0">
                                          <p:val>
                                            <p:fltVal val="0"/>
                                          </p:val>
                                        </p:tav>
                                        <p:tav tm="100000">
                                          <p:val>
                                            <p:strVal val="#ppt_h"/>
                                          </p:val>
                                        </p:tav>
                                      </p:tavLst>
                                    </p:anim>
                                    <p:anim calcmode="lin" valueType="num">
                                      <p:cBhvr>
                                        <p:cTn id="57" dur="750" fill="hold"/>
                                        <p:tgtEl>
                                          <p:spTgt spid="42"/>
                                        </p:tgtEl>
                                        <p:attrNameLst>
                                          <p:attrName>style.rotation</p:attrName>
                                        </p:attrNameLst>
                                      </p:cBhvr>
                                      <p:tavLst>
                                        <p:tav tm="0">
                                          <p:val>
                                            <p:fltVal val="90"/>
                                          </p:val>
                                        </p:tav>
                                        <p:tav tm="100000">
                                          <p:val>
                                            <p:fltVal val="0"/>
                                          </p:val>
                                        </p:tav>
                                      </p:tavLst>
                                    </p:anim>
                                    <p:animEffect transition="in" filter="fade">
                                      <p:cBhvr>
                                        <p:cTn id="58" dur="750"/>
                                        <p:tgtEl>
                                          <p:spTgt spid="4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750" fill="hold"/>
                                        <p:tgtEl>
                                          <p:spTgt spid="43"/>
                                        </p:tgtEl>
                                        <p:attrNameLst>
                                          <p:attrName>ppt_w</p:attrName>
                                        </p:attrNameLst>
                                      </p:cBhvr>
                                      <p:tavLst>
                                        <p:tav tm="0">
                                          <p:val>
                                            <p:fltVal val="0"/>
                                          </p:val>
                                        </p:tav>
                                        <p:tav tm="100000">
                                          <p:val>
                                            <p:strVal val="#ppt_w"/>
                                          </p:val>
                                        </p:tav>
                                      </p:tavLst>
                                    </p:anim>
                                    <p:anim calcmode="lin" valueType="num">
                                      <p:cBhvr>
                                        <p:cTn id="62" dur="750" fill="hold"/>
                                        <p:tgtEl>
                                          <p:spTgt spid="43"/>
                                        </p:tgtEl>
                                        <p:attrNameLst>
                                          <p:attrName>ppt_h</p:attrName>
                                        </p:attrNameLst>
                                      </p:cBhvr>
                                      <p:tavLst>
                                        <p:tav tm="0">
                                          <p:val>
                                            <p:fltVal val="0"/>
                                          </p:val>
                                        </p:tav>
                                        <p:tav tm="100000">
                                          <p:val>
                                            <p:strVal val="#ppt_h"/>
                                          </p:val>
                                        </p:tav>
                                      </p:tavLst>
                                    </p:anim>
                                    <p:anim calcmode="lin" valueType="num">
                                      <p:cBhvr>
                                        <p:cTn id="63" dur="750" fill="hold"/>
                                        <p:tgtEl>
                                          <p:spTgt spid="43"/>
                                        </p:tgtEl>
                                        <p:attrNameLst>
                                          <p:attrName>style.rotation</p:attrName>
                                        </p:attrNameLst>
                                      </p:cBhvr>
                                      <p:tavLst>
                                        <p:tav tm="0">
                                          <p:val>
                                            <p:fltVal val="90"/>
                                          </p:val>
                                        </p:tav>
                                        <p:tav tm="100000">
                                          <p:val>
                                            <p:fltVal val="0"/>
                                          </p:val>
                                        </p:tav>
                                      </p:tavLst>
                                    </p:anim>
                                    <p:animEffect transition="in" filter="fade">
                                      <p:cBhvr>
                                        <p:cTn id="64" dur="750"/>
                                        <p:tgtEl>
                                          <p:spTgt spid="43"/>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750" fill="hold"/>
                                        <p:tgtEl>
                                          <p:spTgt spid="44"/>
                                        </p:tgtEl>
                                        <p:attrNameLst>
                                          <p:attrName>ppt_w</p:attrName>
                                        </p:attrNameLst>
                                      </p:cBhvr>
                                      <p:tavLst>
                                        <p:tav tm="0">
                                          <p:val>
                                            <p:fltVal val="0"/>
                                          </p:val>
                                        </p:tav>
                                        <p:tav tm="100000">
                                          <p:val>
                                            <p:strVal val="#ppt_w"/>
                                          </p:val>
                                        </p:tav>
                                      </p:tavLst>
                                    </p:anim>
                                    <p:anim calcmode="lin" valueType="num">
                                      <p:cBhvr>
                                        <p:cTn id="68" dur="750" fill="hold"/>
                                        <p:tgtEl>
                                          <p:spTgt spid="44"/>
                                        </p:tgtEl>
                                        <p:attrNameLst>
                                          <p:attrName>ppt_h</p:attrName>
                                        </p:attrNameLst>
                                      </p:cBhvr>
                                      <p:tavLst>
                                        <p:tav tm="0">
                                          <p:val>
                                            <p:fltVal val="0"/>
                                          </p:val>
                                        </p:tav>
                                        <p:tav tm="100000">
                                          <p:val>
                                            <p:strVal val="#ppt_h"/>
                                          </p:val>
                                        </p:tav>
                                      </p:tavLst>
                                    </p:anim>
                                    <p:anim calcmode="lin" valueType="num">
                                      <p:cBhvr>
                                        <p:cTn id="69" dur="750" fill="hold"/>
                                        <p:tgtEl>
                                          <p:spTgt spid="44"/>
                                        </p:tgtEl>
                                        <p:attrNameLst>
                                          <p:attrName>style.rotation</p:attrName>
                                        </p:attrNameLst>
                                      </p:cBhvr>
                                      <p:tavLst>
                                        <p:tav tm="0">
                                          <p:val>
                                            <p:fltVal val="90"/>
                                          </p:val>
                                        </p:tav>
                                        <p:tav tm="100000">
                                          <p:val>
                                            <p:fltVal val="0"/>
                                          </p:val>
                                        </p:tav>
                                      </p:tavLst>
                                    </p:anim>
                                    <p:animEffect transition="in" filter="fade">
                                      <p:cBhvr>
                                        <p:cTn id="70" dur="750"/>
                                        <p:tgtEl>
                                          <p:spTgt spid="44"/>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750" fill="hold"/>
                                        <p:tgtEl>
                                          <p:spTgt spid="45"/>
                                        </p:tgtEl>
                                        <p:attrNameLst>
                                          <p:attrName>ppt_w</p:attrName>
                                        </p:attrNameLst>
                                      </p:cBhvr>
                                      <p:tavLst>
                                        <p:tav tm="0">
                                          <p:val>
                                            <p:fltVal val="0"/>
                                          </p:val>
                                        </p:tav>
                                        <p:tav tm="100000">
                                          <p:val>
                                            <p:strVal val="#ppt_w"/>
                                          </p:val>
                                        </p:tav>
                                      </p:tavLst>
                                    </p:anim>
                                    <p:anim calcmode="lin" valueType="num">
                                      <p:cBhvr>
                                        <p:cTn id="74" dur="750" fill="hold"/>
                                        <p:tgtEl>
                                          <p:spTgt spid="45"/>
                                        </p:tgtEl>
                                        <p:attrNameLst>
                                          <p:attrName>ppt_h</p:attrName>
                                        </p:attrNameLst>
                                      </p:cBhvr>
                                      <p:tavLst>
                                        <p:tav tm="0">
                                          <p:val>
                                            <p:fltVal val="0"/>
                                          </p:val>
                                        </p:tav>
                                        <p:tav tm="100000">
                                          <p:val>
                                            <p:strVal val="#ppt_h"/>
                                          </p:val>
                                        </p:tav>
                                      </p:tavLst>
                                    </p:anim>
                                    <p:anim calcmode="lin" valueType="num">
                                      <p:cBhvr>
                                        <p:cTn id="75" dur="750" fill="hold"/>
                                        <p:tgtEl>
                                          <p:spTgt spid="45"/>
                                        </p:tgtEl>
                                        <p:attrNameLst>
                                          <p:attrName>style.rotation</p:attrName>
                                        </p:attrNameLst>
                                      </p:cBhvr>
                                      <p:tavLst>
                                        <p:tav tm="0">
                                          <p:val>
                                            <p:fltVal val="90"/>
                                          </p:val>
                                        </p:tav>
                                        <p:tav tm="100000">
                                          <p:val>
                                            <p:fltVal val="0"/>
                                          </p:val>
                                        </p:tav>
                                      </p:tavLst>
                                    </p:anim>
                                    <p:animEffect transition="in" filter="fade">
                                      <p:cBhvr>
                                        <p:cTn id="76" dur="750"/>
                                        <p:tgtEl>
                                          <p:spTgt spid="45"/>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p:cTn id="79" dur="750" fill="hold"/>
                                        <p:tgtEl>
                                          <p:spTgt spid="46"/>
                                        </p:tgtEl>
                                        <p:attrNameLst>
                                          <p:attrName>ppt_w</p:attrName>
                                        </p:attrNameLst>
                                      </p:cBhvr>
                                      <p:tavLst>
                                        <p:tav tm="0">
                                          <p:val>
                                            <p:fltVal val="0"/>
                                          </p:val>
                                        </p:tav>
                                        <p:tav tm="100000">
                                          <p:val>
                                            <p:strVal val="#ppt_w"/>
                                          </p:val>
                                        </p:tav>
                                      </p:tavLst>
                                    </p:anim>
                                    <p:anim calcmode="lin" valueType="num">
                                      <p:cBhvr>
                                        <p:cTn id="80" dur="750" fill="hold"/>
                                        <p:tgtEl>
                                          <p:spTgt spid="46"/>
                                        </p:tgtEl>
                                        <p:attrNameLst>
                                          <p:attrName>ppt_h</p:attrName>
                                        </p:attrNameLst>
                                      </p:cBhvr>
                                      <p:tavLst>
                                        <p:tav tm="0">
                                          <p:val>
                                            <p:fltVal val="0"/>
                                          </p:val>
                                        </p:tav>
                                        <p:tav tm="100000">
                                          <p:val>
                                            <p:strVal val="#ppt_h"/>
                                          </p:val>
                                        </p:tav>
                                      </p:tavLst>
                                    </p:anim>
                                    <p:anim calcmode="lin" valueType="num">
                                      <p:cBhvr>
                                        <p:cTn id="81" dur="750" fill="hold"/>
                                        <p:tgtEl>
                                          <p:spTgt spid="46"/>
                                        </p:tgtEl>
                                        <p:attrNameLst>
                                          <p:attrName>style.rotation</p:attrName>
                                        </p:attrNameLst>
                                      </p:cBhvr>
                                      <p:tavLst>
                                        <p:tav tm="0">
                                          <p:val>
                                            <p:fltVal val="90"/>
                                          </p:val>
                                        </p:tav>
                                        <p:tav tm="100000">
                                          <p:val>
                                            <p:fltVal val="0"/>
                                          </p:val>
                                        </p:tav>
                                      </p:tavLst>
                                    </p:anim>
                                    <p:animEffect transition="in" filter="fade">
                                      <p:cBhvr>
                                        <p:cTn id="82" dur="750"/>
                                        <p:tgtEl>
                                          <p:spTgt spid="46"/>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750" fill="hold"/>
                                        <p:tgtEl>
                                          <p:spTgt spid="47"/>
                                        </p:tgtEl>
                                        <p:attrNameLst>
                                          <p:attrName>ppt_w</p:attrName>
                                        </p:attrNameLst>
                                      </p:cBhvr>
                                      <p:tavLst>
                                        <p:tav tm="0">
                                          <p:val>
                                            <p:fltVal val="0"/>
                                          </p:val>
                                        </p:tav>
                                        <p:tav tm="100000">
                                          <p:val>
                                            <p:strVal val="#ppt_w"/>
                                          </p:val>
                                        </p:tav>
                                      </p:tavLst>
                                    </p:anim>
                                    <p:anim calcmode="lin" valueType="num">
                                      <p:cBhvr>
                                        <p:cTn id="86" dur="750" fill="hold"/>
                                        <p:tgtEl>
                                          <p:spTgt spid="47"/>
                                        </p:tgtEl>
                                        <p:attrNameLst>
                                          <p:attrName>ppt_h</p:attrName>
                                        </p:attrNameLst>
                                      </p:cBhvr>
                                      <p:tavLst>
                                        <p:tav tm="0">
                                          <p:val>
                                            <p:fltVal val="0"/>
                                          </p:val>
                                        </p:tav>
                                        <p:tav tm="100000">
                                          <p:val>
                                            <p:strVal val="#ppt_h"/>
                                          </p:val>
                                        </p:tav>
                                      </p:tavLst>
                                    </p:anim>
                                    <p:anim calcmode="lin" valueType="num">
                                      <p:cBhvr>
                                        <p:cTn id="87" dur="750" fill="hold"/>
                                        <p:tgtEl>
                                          <p:spTgt spid="47"/>
                                        </p:tgtEl>
                                        <p:attrNameLst>
                                          <p:attrName>style.rotation</p:attrName>
                                        </p:attrNameLst>
                                      </p:cBhvr>
                                      <p:tavLst>
                                        <p:tav tm="0">
                                          <p:val>
                                            <p:fltVal val="90"/>
                                          </p:val>
                                        </p:tav>
                                        <p:tav tm="100000">
                                          <p:val>
                                            <p:fltVal val="0"/>
                                          </p:val>
                                        </p:tav>
                                      </p:tavLst>
                                    </p:anim>
                                    <p:animEffect transition="in" filter="fade">
                                      <p:cBhvr>
                                        <p:cTn id="88" dur="750"/>
                                        <p:tgtEl>
                                          <p:spTgt spid="47"/>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750" fill="hold"/>
                                        <p:tgtEl>
                                          <p:spTgt spid="48"/>
                                        </p:tgtEl>
                                        <p:attrNameLst>
                                          <p:attrName>ppt_w</p:attrName>
                                        </p:attrNameLst>
                                      </p:cBhvr>
                                      <p:tavLst>
                                        <p:tav tm="0">
                                          <p:val>
                                            <p:fltVal val="0"/>
                                          </p:val>
                                        </p:tav>
                                        <p:tav tm="100000">
                                          <p:val>
                                            <p:strVal val="#ppt_w"/>
                                          </p:val>
                                        </p:tav>
                                      </p:tavLst>
                                    </p:anim>
                                    <p:anim calcmode="lin" valueType="num">
                                      <p:cBhvr>
                                        <p:cTn id="92" dur="750" fill="hold"/>
                                        <p:tgtEl>
                                          <p:spTgt spid="48"/>
                                        </p:tgtEl>
                                        <p:attrNameLst>
                                          <p:attrName>ppt_h</p:attrName>
                                        </p:attrNameLst>
                                      </p:cBhvr>
                                      <p:tavLst>
                                        <p:tav tm="0">
                                          <p:val>
                                            <p:fltVal val="0"/>
                                          </p:val>
                                        </p:tav>
                                        <p:tav tm="100000">
                                          <p:val>
                                            <p:strVal val="#ppt_h"/>
                                          </p:val>
                                        </p:tav>
                                      </p:tavLst>
                                    </p:anim>
                                    <p:anim calcmode="lin" valueType="num">
                                      <p:cBhvr>
                                        <p:cTn id="93" dur="750" fill="hold"/>
                                        <p:tgtEl>
                                          <p:spTgt spid="48"/>
                                        </p:tgtEl>
                                        <p:attrNameLst>
                                          <p:attrName>style.rotation</p:attrName>
                                        </p:attrNameLst>
                                      </p:cBhvr>
                                      <p:tavLst>
                                        <p:tav tm="0">
                                          <p:val>
                                            <p:fltVal val="90"/>
                                          </p:val>
                                        </p:tav>
                                        <p:tav tm="100000">
                                          <p:val>
                                            <p:fltVal val="0"/>
                                          </p:val>
                                        </p:tav>
                                      </p:tavLst>
                                    </p:anim>
                                    <p:animEffect transition="in" filter="fade">
                                      <p:cBhvr>
                                        <p:cTn id="94" dur="750"/>
                                        <p:tgtEl>
                                          <p:spTgt spid="48"/>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p:cTn id="97" dur="750" fill="hold"/>
                                        <p:tgtEl>
                                          <p:spTgt spid="49"/>
                                        </p:tgtEl>
                                        <p:attrNameLst>
                                          <p:attrName>ppt_w</p:attrName>
                                        </p:attrNameLst>
                                      </p:cBhvr>
                                      <p:tavLst>
                                        <p:tav tm="0">
                                          <p:val>
                                            <p:fltVal val="0"/>
                                          </p:val>
                                        </p:tav>
                                        <p:tav tm="100000">
                                          <p:val>
                                            <p:strVal val="#ppt_w"/>
                                          </p:val>
                                        </p:tav>
                                      </p:tavLst>
                                    </p:anim>
                                    <p:anim calcmode="lin" valueType="num">
                                      <p:cBhvr>
                                        <p:cTn id="98" dur="750" fill="hold"/>
                                        <p:tgtEl>
                                          <p:spTgt spid="49"/>
                                        </p:tgtEl>
                                        <p:attrNameLst>
                                          <p:attrName>ppt_h</p:attrName>
                                        </p:attrNameLst>
                                      </p:cBhvr>
                                      <p:tavLst>
                                        <p:tav tm="0">
                                          <p:val>
                                            <p:fltVal val="0"/>
                                          </p:val>
                                        </p:tav>
                                        <p:tav tm="100000">
                                          <p:val>
                                            <p:strVal val="#ppt_h"/>
                                          </p:val>
                                        </p:tav>
                                      </p:tavLst>
                                    </p:anim>
                                    <p:anim calcmode="lin" valueType="num">
                                      <p:cBhvr>
                                        <p:cTn id="99" dur="750" fill="hold"/>
                                        <p:tgtEl>
                                          <p:spTgt spid="49"/>
                                        </p:tgtEl>
                                        <p:attrNameLst>
                                          <p:attrName>style.rotation</p:attrName>
                                        </p:attrNameLst>
                                      </p:cBhvr>
                                      <p:tavLst>
                                        <p:tav tm="0">
                                          <p:val>
                                            <p:fltVal val="90"/>
                                          </p:val>
                                        </p:tav>
                                        <p:tav tm="100000">
                                          <p:val>
                                            <p:fltVal val="0"/>
                                          </p:val>
                                        </p:tav>
                                      </p:tavLst>
                                    </p:anim>
                                    <p:animEffect transition="in" filter="fade">
                                      <p:cBhvr>
                                        <p:cTn id="100" dur="750"/>
                                        <p:tgtEl>
                                          <p:spTgt spid="49"/>
                                        </p:tgtEl>
                                      </p:cBhvr>
                                    </p:animEffect>
                                  </p:childTnLst>
                                </p:cTn>
                              </p:par>
                              <p:par>
                                <p:cTn id="101" presetID="31" presetClass="entr" presetSubtype="0" fill="hold" nodeType="with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750" fill="hold"/>
                                        <p:tgtEl>
                                          <p:spTgt spid="50"/>
                                        </p:tgtEl>
                                        <p:attrNameLst>
                                          <p:attrName>ppt_w</p:attrName>
                                        </p:attrNameLst>
                                      </p:cBhvr>
                                      <p:tavLst>
                                        <p:tav tm="0">
                                          <p:val>
                                            <p:fltVal val="0"/>
                                          </p:val>
                                        </p:tav>
                                        <p:tav tm="100000">
                                          <p:val>
                                            <p:strVal val="#ppt_w"/>
                                          </p:val>
                                        </p:tav>
                                      </p:tavLst>
                                    </p:anim>
                                    <p:anim calcmode="lin" valueType="num">
                                      <p:cBhvr>
                                        <p:cTn id="104" dur="750" fill="hold"/>
                                        <p:tgtEl>
                                          <p:spTgt spid="50"/>
                                        </p:tgtEl>
                                        <p:attrNameLst>
                                          <p:attrName>ppt_h</p:attrName>
                                        </p:attrNameLst>
                                      </p:cBhvr>
                                      <p:tavLst>
                                        <p:tav tm="0">
                                          <p:val>
                                            <p:fltVal val="0"/>
                                          </p:val>
                                        </p:tav>
                                        <p:tav tm="100000">
                                          <p:val>
                                            <p:strVal val="#ppt_h"/>
                                          </p:val>
                                        </p:tav>
                                      </p:tavLst>
                                    </p:anim>
                                    <p:anim calcmode="lin" valueType="num">
                                      <p:cBhvr>
                                        <p:cTn id="105" dur="750" fill="hold"/>
                                        <p:tgtEl>
                                          <p:spTgt spid="50"/>
                                        </p:tgtEl>
                                        <p:attrNameLst>
                                          <p:attrName>style.rotation</p:attrName>
                                        </p:attrNameLst>
                                      </p:cBhvr>
                                      <p:tavLst>
                                        <p:tav tm="0">
                                          <p:val>
                                            <p:fltVal val="90"/>
                                          </p:val>
                                        </p:tav>
                                        <p:tav tm="100000">
                                          <p:val>
                                            <p:fltVal val="0"/>
                                          </p:val>
                                        </p:tav>
                                      </p:tavLst>
                                    </p:anim>
                                    <p:animEffect transition="in" filter="fade">
                                      <p:cBhvr>
                                        <p:cTn id="106" dur="750"/>
                                        <p:tgtEl>
                                          <p:spTgt spid="50"/>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750" fill="hold"/>
                                        <p:tgtEl>
                                          <p:spTgt spid="59"/>
                                        </p:tgtEl>
                                        <p:attrNameLst>
                                          <p:attrName>ppt_w</p:attrName>
                                        </p:attrNameLst>
                                      </p:cBhvr>
                                      <p:tavLst>
                                        <p:tav tm="0">
                                          <p:val>
                                            <p:fltVal val="0"/>
                                          </p:val>
                                        </p:tav>
                                        <p:tav tm="100000">
                                          <p:val>
                                            <p:strVal val="#ppt_w"/>
                                          </p:val>
                                        </p:tav>
                                      </p:tavLst>
                                    </p:anim>
                                    <p:anim calcmode="lin" valueType="num">
                                      <p:cBhvr>
                                        <p:cTn id="110" dur="750" fill="hold"/>
                                        <p:tgtEl>
                                          <p:spTgt spid="59"/>
                                        </p:tgtEl>
                                        <p:attrNameLst>
                                          <p:attrName>ppt_h</p:attrName>
                                        </p:attrNameLst>
                                      </p:cBhvr>
                                      <p:tavLst>
                                        <p:tav tm="0">
                                          <p:val>
                                            <p:fltVal val="0"/>
                                          </p:val>
                                        </p:tav>
                                        <p:tav tm="100000">
                                          <p:val>
                                            <p:strVal val="#ppt_h"/>
                                          </p:val>
                                        </p:tav>
                                      </p:tavLst>
                                    </p:anim>
                                    <p:anim calcmode="lin" valueType="num">
                                      <p:cBhvr>
                                        <p:cTn id="111" dur="750" fill="hold"/>
                                        <p:tgtEl>
                                          <p:spTgt spid="59"/>
                                        </p:tgtEl>
                                        <p:attrNameLst>
                                          <p:attrName>style.rotation</p:attrName>
                                        </p:attrNameLst>
                                      </p:cBhvr>
                                      <p:tavLst>
                                        <p:tav tm="0">
                                          <p:val>
                                            <p:fltVal val="90"/>
                                          </p:val>
                                        </p:tav>
                                        <p:tav tm="100000">
                                          <p:val>
                                            <p:fltVal val="0"/>
                                          </p:val>
                                        </p:tav>
                                      </p:tavLst>
                                    </p:anim>
                                    <p:animEffect transition="in" filter="fade">
                                      <p:cBhvr>
                                        <p:cTn id="112" dur="750"/>
                                        <p:tgtEl>
                                          <p:spTgt spid="59"/>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cBhvr>
                                        <p:cTn id="115" dur="750" fill="hold"/>
                                        <p:tgtEl>
                                          <p:spTgt spid="61"/>
                                        </p:tgtEl>
                                        <p:attrNameLst>
                                          <p:attrName>ppt_w</p:attrName>
                                        </p:attrNameLst>
                                      </p:cBhvr>
                                      <p:tavLst>
                                        <p:tav tm="0">
                                          <p:val>
                                            <p:fltVal val="0"/>
                                          </p:val>
                                        </p:tav>
                                        <p:tav tm="100000">
                                          <p:val>
                                            <p:strVal val="#ppt_w"/>
                                          </p:val>
                                        </p:tav>
                                      </p:tavLst>
                                    </p:anim>
                                    <p:anim calcmode="lin" valueType="num">
                                      <p:cBhvr>
                                        <p:cTn id="116" dur="750" fill="hold"/>
                                        <p:tgtEl>
                                          <p:spTgt spid="61"/>
                                        </p:tgtEl>
                                        <p:attrNameLst>
                                          <p:attrName>ppt_h</p:attrName>
                                        </p:attrNameLst>
                                      </p:cBhvr>
                                      <p:tavLst>
                                        <p:tav tm="0">
                                          <p:val>
                                            <p:fltVal val="0"/>
                                          </p:val>
                                        </p:tav>
                                        <p:tav tm="100000">
                                          <p:val>
                                            <p:strVal val="#ppt_h"/>
                                          </p:val>
                                        </p:tav>
                                      </p:tavLst>
                                    </p:anim>
                                    <p:anim calcmode="lin" valueType="num">
                                      <p:cBhvr>
                                        <p:cTn id="117" dur="750" fill="hold"/>
                                        <p:tgtEl>
                                          <p:spTgt spid="61"/>
                                        </p:tgtEl>
                                        <p:attrNameLst>
                                          <p:attrName>style.rotation</p:attrName>
                                        </p:attrNameLst>
                                      </p:cBhvr>
                                      <p:tavLst>
                                        <p:tav tm="0">
                                          <p:val>
                                            <p:fltVal val="90"/>
                                          </p:val>
                                        </p:tav>
                                        <p:tav tm="100000">
                                          <p:val>
                                            <p:fltVal val="0"/>
                                          </p:val>
                                        </p:tav>
                                      </p:tavLst>
                                    </p:anim>
                                    <p:animEffect transition="in" filter="fade">
                                      <p:cBhvr>
                                        <p:cTn id="118"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9" grpId="0" animBg="1"/>
      <p:bldP spid="60"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2814638" y="3313113"/>
            <a:ext cx="7427912" cy="0"/>
          </a:xfrm>
          <a:prstGeom prst="line">
            <a:avLst/>
          </a:prstGeom>
          <a:ln w="34925">
            <a:solidFill>
              <a:srgbClr val="0066CC"/>
            </a:solidFill>
          </a:ln>
        </p:spPr>
        <p:style>
          <a:lnRef idx="1">
            <a:schemeClr val="accent1"/>
          </a:lnRef>
          <a:fillRef idx="0">
            <a:schemeClr val="accent1"/>
          </a:fillRef>
          <a:effectRef idx="0">
            <a:schemeClr val="accent1"/>
          </a:effectRef>
          <a:fontRef idx="minor">
            <a:schemeClr val="tx1"/>
          </a:fontRef>
        </p:style>
      </p:cxnSp>
      <p:grpSp>
        <p:nvGrpSpPr>
          <p:cNvPr id="30" name="Group 2"/>
          <p:cNvGrpSpPr>
            <a:grpSpLocks/>
          </p:cNvGrpSpPr>
          <p:nvPr/>
        </p:nvGrpSpPr>
        <p:grpSpPr bwMode="auto">
          <a:xfrm>
            <a:off x="2352675" y="2474913"/>
            <a:ext cx="838200" cy="838200"/>
            <a:chOff x="0" y="0"/>
            <a:chExt cx="838200" cy="838200"/>
          </a:xfrm>
        </p:grpSpPr>
        <p:sp>
          <p:nvSpPr>
            <p:cNvPr id="31" name="椭圆 1"/>
            <p:cNvSpPr>
              <a:spLocks noChangeArrowheads="1"/>
            </p:cNvSpPr>
            <p:nvPr/>
          </p:nvSpPr>
          <p:spPr bwMode="auto">
            <a:xfrm>
              <a:off x="0" y="0"/>
              <a:ext cx="838200" cy="838200"/>
            </a:xfrm>
            <a:prstGeom prst="ellipse">
              <a:avLst/>
            </a:prstGeom>
            <a:solidFill>
              <a:srgbClr val="0066CC"/>
            </a:soli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mn-lt"/>
                <a:ea typeface="+mn-ea"/>
              </a:endParaRPr>
            </a:p>
          </p:txBody>
        </p:sp>
        <p:sp>
          <p:nvSpPr>
            <p:cNvPr id="32" name="TextBox 6"/>
            <p:cNvSpPr txBox="1">
              <a:spLocks noChangeArrowheads="1"/>
            </p:cNvSpPr>
            <p:nvPr/>
          </p:nvSpPr>
          <p:spPr bwMode="auto">
            <a:xfrm>
              <a:off x="211138" y="169862"/>
              <a:ext cx="457200" cy="519113"/>
            </a:xfrm>
            <a:prstGeom prst="rect">
              <a:avLst/>
            </a:prstGeom>
            <a:noFill/>
            <a:ln>
              <a:noFill/>
            </a:ln>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fontAlgn="auto" hangingPunct="1">
                <a:spcBef>
                  <a:spcPts val="0"/>
                </a:spcBef>
                <a:spcAft>
                  <a:spcPts val="0"/>
                </a:spcAft>
                <a:defRPr/>
              </a:pPr>
              <a:r>
                <a:rPr lang="en-US" sz="28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28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33" name="Group 2"/>
          <p:cNvGrpSpPr>
            <a:grpSpLocks/>
          </p:cNvGrpSpPr>
          <p:nvPr/>
        </p:nvGrpSpPr>
        <p:grpSpPr bwMode="auto">
          <a:xfrm>
            <a:off x="2370138" y="3503613"/>
            <a:ext cx="838200" cy="838200"/>
            <a:chOff x="0" y="0"/>
            <a:chExt cx="838200" cy="838200"/>
          </a:xfrm>
        </p:grpSpPr>
        <p:sp>
          <p:nvSpPr>
            <p:cNvPr id="34" name="椭圆 1"/>
            <p:cNvSpPr>
              <a:spLocks noChangeArrowheads="1"/>
            </p:cNvSpPr>
            <p:nvPr/>
          </p:nvSpPr>
          <p:spPr bwMode="auto">
            <a:xfrm>
              <a:off x="0" y="0"/>
              <a:ext cx="838200" cy="838200"/>
            </a:xfrm>
            <a:prstGeom prst="ellipse">
              <a:avLst/>
            </a:prstGeom>
            <a:solidFill>
              <a:srgbClr val="0099FF"/>
            </a:solidFill>
            <a:ln>
              <a:noFill/>
            </a:ln>
            <a:extLst/>
          </p:spPr>
          <p:txBody>
            <a:bodyPr/>
            <a:lstStyle/>
            <a:p>
              <a:pPr eaLnBrk="0" fontAlgn="auto" hangingPunct="0">
                <a:spcBef>
                  <a:spcPts val="0"/>
                </a:spcBef>
                <a:spcAft>
                  <a:spcPts val="0"/>
                </a:spcAft>
                <a:defRPr/>
              </a:pPr>
              <a:endParaRPr lang="zh-CN" altLang="en-US" kern="0">
                <a:solidFill>
                  <a:sysClr val="windowText" lastClr="000000"/>
                </a:solidFill>
                <a:latin typeface="+mn-lt"/>
                <a:ea typeface="+mn-ea"/>
              </a:endParaRPr>
            </a:p>
          </p:txBody>
        </p:sp>
        <p:sp>
          <p:nvSpPr>
            <p:cNvPr id="62" name="TextBox 6"/>
            <p:cNvSpPr txBox="1">
              <a:spLocks noChangeArrowheads="1"/>
            </p:cNvSpPr>
            <p:nvPr/>
          </p:nvSpPr>
          <p:spPr bwMode="auto">
            <a:xfrm>
              <a:off x="211137" y="169862"/>
              <a:ext cx="457200" cy="519113"/>
            </a:xfrm>
            <a:prstGeom prst="rect">
              <a:avLst/>
            </a:prstGeom>
            <a:noFill/>
            <a:ln>
              <a:noFill/>
            </a:ln>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fontAlgn="auto" hangingPunct="1">
                <a:spcBef>
                  <a:spcPts val="0"/>
                </a:spcBef>
                <a:spcAft>
                  <a:spcPts val="0"/>
                </a:spcAft>
                <a:defRPr/>
              </a:pPr>
              <a:r>
                <a:rPr lang="en-US" sz="28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2800" b="1" kern="0"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cxnSp>
        <p:nvCxnSpPr>
          <p:cNvPr id="63" name="直接连接符 62"/>
          <p:cNvCxnSpPr>
            <a:stCxn id="34" idx="4"/>
          </p:cNvCxnSpPr>
          <p:nvPr/>
        </p:nvCxnSpPr>
        <p:spPr>
          <a:xfrm flipV="1">
            <a:off x="2789238" y="4327525"/>
            <a:ext cx="7453312" cy="14288"/>
          </a:xfrm>
          <a:prstGeom prst="line">
            <a:avLst/>
          </a:prstGeom>
          <a:ln w="34925">
            <a:solidFill>
              <a:srgbClr val="0099FF"/>
            </a:solidFill>
          </a:ln>
        </p:spPr>
        <p:style>
          <a:lnRef idx="1">
            <a:schemeClr val="accent1"/>
          </a:lnRef>
          <a:fillRef idx="0">
            <a:schemeClr val="accent1"/>
          </a:fillRef>
          <a:effectRef idx="0">
            <a:schemeClr val="accent1"/>
          </a:effectRef>
          <a:fontRef idx="minor">
            <a:schemeClr val="tx1"/>
          </a:fontRef>
        </p:style>
      </p:cxnSp>
      <p:sp>
        <p:nvSpPr>
          <p:cNvPr id="64" name="TextBox 21"/>
          <p:cNvSpPr txBox="1">
            <a:spLocks noChangeArrowheads="1"/>
          </p:cNvSpPr>
          <p:nvPr/>
        </p:nvSpPr>
        <p:spPr bwMode="auto">
          <a:xfrm>
            <a:off x="3203575" y="2478088"/>
            <a:ext cx="7038975" cy="735012"/>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indent="0" eaLnBrk="1" fontAlgn="auto" hangingPunct="1">
              <a:lnSpc>
                <a:spcPts val="2500"/>
              </a:lnSpc>
              <a:spcBef>
                <a:spcPts val="0"/>
              </a:spcBef>
              <a:spcAft>
                <a:spcPts val="0"/>
              </a:spcAft>
              <a:defRPr/>
            </a:pPr>
            <a:r>
              <a:rPr lang="zh-CN" altLang="zh-CN" sz="1600" dirty="0">
                <a:latin typeface="微软雅黑" pitchFamily="34" charset="-122"/>
                <a:ea typeface="微软雅黑" pitchFamily="34" charset="-122"/>
              </a:rPr>
              <a:t>人具有体力，体力是企业组织生产劳动的必备要素，是企业存在的必要条件，体力是人力的</a:t>
            </a:r>
            <a:r>
              <a:rPr lang="zh-CN" altLang="zh-CN" sz="1600" b="1" dirty="0">
                <a:solidFill>
                  <a:schemeClr val="accent6">
                    <a:lumMod val="75000"/>
                  </a:schemeClr>
                </a:solidFill>
                <a:latin typeface="微软雅黑" pitchFamily="34" charset="-122"/>
                <a:ea typeface="微软雅黑" pitchFamily="34" charset="-122"/>
              </a:rPr>
              <a:t>工具</a:t>
            </a:r>
            <a:r>
              <a:rPr lang="zh-CN" altLang="zh-CN" sz="1600" dirty="0">
                <a:latin typeface="微软雅黑" pitchFamily="34" charset="-122"/>
                <a:ea typeface="微软雅黑" pitchFamily="34" charset="-122"/>
              </a:rPr>
              <a:t>特性。</a:t>
            </a:r>
            <a:endParaRPr lang="zh-CN" altLang="en-US" sz="1600" dirty="0">
              <a:latin typeface="微软雅黑" pitchFamily="34" charset="-122"/>
              <a:ea typeface="微软雅黑" pitchFamily="34" charset="-122"/>
            </a:endParaRPr>
          </a:p>
        </p:txBody>
      </p:sp>
      <p:sp>
        <p:nvSpPr>
          <p:cNvPr id="65" name="TextBox 30"/>
          <p:cNvSpPr txBox="1">
            <a:spLocks noChangeArrowheads="1"/>
          </p:cNvSpPr>
          <p:nvPr/>
        </p:nvSpPr>
        <p:spPr bwMode="auto">
          <a:xfrm>
            <a:off x="3232150" y="3522663"/>
            <a:ext cx="7010400" cy="735012"/>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indent="0" eaLnBrk="1" fontAlgn="auto" hangingPunct="1">
              <a:lnSpc>
                <a:spcPts val="2500"/>
              </a:lnSpc>
              <a:spcBef>
                <a:spcPts val="0"/>
              </a:spcBef>
              <a:spcAft>
                <a:spcPts val="0"/>
              </a:spcAft>
              <a:defRPr/>
            </a:pPr>
            <a:r>
              <a:rPr lang="zh-CN" altLang="zh-CN" sz="1600" dirty="0">
                <a:latin typeface="微软雅黑" pitchFamily="34" charset="-122"/>
                <a:ea typeface="微软雅黑" pitchFamily="34" charset="-122"/>
              </a:rPr>
              <a:t>人具有脑力，脑力是企业发展的充分条件。脑力可以使人调用其他各种资源、优化资源结构、利用其他资源创造价值，脑力是人力的</a:t>
            </a:r>
            <a:r>
              <a:rPr lang="zh-CN" altLang="zh-CN" sz="1600" b="1" dirty="0">
                <a:solidFill>
                  <a:schemeClr val="accent6">
                    <a:lumMod val="75000"/>
                  </a:schemeClr>
                </a:solidFill>
                <a:latin typeface="微软雅黑" pitchFamily="34" charset="-122"/>
                <a:ea typeface="微软雅黑" pitchFamily="34" charset="-122"/>
              </a:rPr>
              <a:t>智力</a:t>
            </a:r>
            <a:r>
              <a:rPr lang="zh-CN" altLang="zh-CN" sz="1600" dirty="0">
                <a:latin typeface="微软雅黑" pitchFamily="34" charset="-122"/>
                <a:ea typeface="微软雅黑" pitchFamily="34" charset="-122"/>
              </a:rPr>
              <a:t>特性。</a:t>
            </a:r>
            <a:endParaRPr lang="zh-CN" altLang="en-US" sz="1600" dirty="0">
              <a:latin typeface="微软雅黑" pitchFamily="34" charset="-122"/>
              <a:ea typeface="微软雅黑" pitchFamily="34" charset="-122"/>
            </a:endParaRPr>
          </a:p>
        </p:txBody>
      </p:sp>
      <p:sp>
        <p:nvSpPr>
          <p:cNvPr id="66" name="TextBox 19458"/>
          <p:cNvSpPr txBox="1">
            <a:spLocks noChangeArrowheads="1"/>
          </p:cNvSpPr>
          <p:nvPr/>
        </p:nvSpPr>
        <p:spPr bwMode="auto">
          <a:xfrm>
            <a:off x="2352675" y="4911725"/>
            <a:ext cx="7889875" cy="862013"/>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indent="457200" eaLnBrk="1" fontAlgn="auto" hangingPunct="1">
              <a:lnSpc>
                <a:spcPts val="3000"/>
              </a:lnSpc>
              <a:spcBef>
                <a:spcPts val="0"/>
              </a:spcBef>
              <a:spcAft>
                <a:spcPts val="0"/>
              </a:spcAft>
              <a:defRPr/>
            </a:pPr>
            <a:r>
              <a:rPr lang="zh-CN" altLang="zh-CN" dirty="0">
                <a:latin typeface="微软雅黑" pitchFamily="34" charset="-122"/>
                <a:ea typeface="微软雅黑" pitchFamily="34" charset="-122"/>
              </a:rPr>
              <a:t>正是因为人力同时具备两方面的特性，使得它比资金资源更有重要性，</a:t>
            </a:r>
            <a:r>
              <a:rPr lang="zh-CN" altLang="zh-CN" b="1" dirty="0">
                <a:solidFill>
                  <a:schemeClr val="accent6">
                    <a:lumMod val="75000"/>
                  </a:schemeClr>
                </a:solidFill>
                <a:latin typeface="微软雅黑" pitchFamily="34" charset="-122"/>
                <a:ea typeface="微软雅黑" pitchFamily="34" charset="-122"/>
              </a:rPr>
              <a:t>所以称人力资源是企业的第一资源是当之无愧的。</a:t>
            </a:r>
            <a:endParaRPr lang="zh-CN" altLang="en-US" b="1" dirty="0">
              <a:solidFill>
                <a:schemeClr val="accent6">
                  <a:lumMod val="75000"/>
                </a:schemeClr>
              </a:solidFill>
              <a:latin typeface="微软雅黑" pitchFamily="34" charset="-122"/>
              <a:ea typeface="微软雅黑" pitchFamily="34" charset="-122"/>
            </a:endParaRPr>
          </a:p>
        </p:txBody>
      </p:sp>
      <p:sp>
        <p:nvSpPr>
          <p:cNvPr id="67" name="TextBox 5"/>
          <p:cNvSpPr txBox="1">
            <a:spLocks noChangeArrowheads="1"/>
          </p:cNvSpPr>
          <p:nvPr/>
        </p:nvSpPr>
        <p:spPr bwMode="auto">
          <a:xfrm>
            <a:off x="1849438" y="1601788"/>
            <a:ext cx="7389812" cy="387350"/>
          </a:xfrm>
          <a:prstGeom prst="rect">
            <a:avLst/>
          </a:prstGeom>
          <a:noFill/>
          <a:ln w="9525">
            <a:noFill/>
            <a:miter lim="800000"/>
            <a:headEnd/>
            <a:tailEnd/>
          </a:ln>
        </p:spPr>
        <p:txBody>
          <a:bodyPr>
            <a:spAutoFit/>
          </a:bodyPr>
          <a:lstStyle/>
          <a:p>
            <a:pPr marL="287338">
              <a:lnSpc>
                <a:spcPts val="2500"/>
              </a:lnSpc>
            </a:pPr>
            <a:r>
              <a:rPr lang="zh-CN" altLang="en-US" b="1">
                <a:solidFill>
                  <a:srgbClr val="00B0F0"/>
                </a:solidFill>
                <a:latin typeface="微软雅黑"/>
                <a:ea typeface="微软雅黑"/>
                <a:cs typeface="微软雅黑"/>
              </a:rPr>
              <a:t>概括起来说，人力资源的价值来源于两个方面，即手和脑</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250" fill="hold"/>
                                        <p:tgtEl>
                                          <p:spTgt spid="29"/>
                                        </p:tgtEl>
                                        <p:attrNameLst>
                                          <p:attrName>ppt_x</p:attrName>
                                        </p:attrNameLst>
                                      </p:cBhvr>
                                      <p:tavLst>
                                        <p:tav tm="0">
                                          <p:val>
                                            <p:strVal val="1+#ppt_w/2"/>
                                          </p:val>
                                        </p:tav>
                                        <p:tav tm="100000">
                                          <p:val>
                                            <p:strVal val="#ppt_x"/>
                                          </p:val>
                                        </p:tav>
                                      </p:tavLst>
                                    </p:anim>
                                    <p:anim calcmode="lin" valueType="num">
                                      <p:cBhvr additive="base">
                                        <p:cTn id="14" dur="250" fill="hold"/>
                                        <p:tgtEl>
                                          <p:spTgt spid="2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fill="hold"/>
                                        <p:tgtEl>
                                          <p:spTgt spid="30"/>
                                        </p:tgtEl>
                                        <p:attrNameLst>
                                          <p:attrName>ppt_x</p:attrName>
                                        </p:attrNameLst>
                                      </p:cBhvr>
                                      <p:tavLst>
                                        <p:tav tm="0">
                                          <p:val>
                                            <p:strVal val="1+#ppt_w/2"/>
                                          </p:val>
                                        </p:tav>
                                        <p:tav tm="100000">
                                          <p:val>
                                            <p:strVal val="#ppt_x"/>
                                          </p:val>
                                        </p:tav>
                                      </p:tavLst>
                                    </p:anim>
                                    <p:anim calcmode="lin" valueType="num">
                                      <p:cBhvr additive="base">
                                        <p:cTn id="18" dur="250" fill="hold"/>
                                        <p:tgtEl>
                                          <p:spTgt spid="30"/>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2" presetClass="entr" presetSubtype="2"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250" fill="hold"/>
                                        <p:tgtEl>
                                          <p:spTgt spid="64"/>
                                        </p:tgtEl>
                                        <p:attrNameLst>
                                          <p:attrName>ppt_x</p:attrName>
                                        </p:attrNameLst>
                                      </p:cBhvr>
                                      <p:tavLst>
                                        <p:tav tm="0">
                                          <p:val>
                                            <p:strVal val="1+#ppt_w/2"/>
                                          </p:val>
                                        </p:tav>
                                        <p:tav tm="100000">
                                          <p:val>
                                            <p:strVal val="#ppt_x"/>
                                          </p:val>
                                        </p:tav>
                                      </p:tavLst>
                                    </p:anim>
                                    <p:anim calcmode="lin" valueType="num">
                                      <p:cBhvr additive="base">
                                        <p:cTn id="23" dur="250" fill="hold"/>
                                        <p:tgtEl>
                                          <p:spTgt spid="64"/>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50" fill="hold"/>
                                        <p:tgtEl>
                                          <p:spTgt spid="33"/>
                                        </p:tgtEl>
                                        <p:attrNameLst>
                                          <p:attrName>ppt_x</p:attrName>
                                        </p:attrNameLst>
                                      </p:cBhvr>
                                      <p:tavLst>
                                        <p:tav tm="0">
                                          <p:val>
                                            <p:strVal val="1+#ppt_w/2"/>
                                          </p:val>
                                        </p:tav>
                                        <p:tav tm="100000">
                                          <p:val>
                                            <p:strVal val="#ppt_x"/>
                                          </p:val>
                                        </p:tav>
                                      </p:tavLst>
                                    </p:anim>
                                    <p:anim calcmode="lin" valueType="num">
                                      <p:cBhvr additive="base">
                                        <p:cTn id="28" dur="25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250" fill="hold"/>
                                        <p:tgtEl>
                                          <p:spTgt spid="63"/>
                                        </p:tgtEl>
                                        <p:attrNameLst>
                                          <p:attrName>ppt_x</p:attrName>
                                        </p:attrNameLst>
                                      </p:cBhvr>
                                      <p:tavLst>
                                        <p:tav tm="0">
                                          <p:val>
                                            <p:strVal val="1+#ppt_w/2"/>
                                          </p:val>
                                        </p:tav>
                                        <p:tav tm="100000">
                                          <p:val>
                                            <p:strVal val="#ppt_x"/>
                                          </p:val>
                                        </p:tav>
                                      </p:tavLst>
                                    </p:anim>
                                    <p:anim calcmode="lin" valueType="num">
                                      <p:cBhvr additive="base">
                                        <p:cTn id="32" dur="250" fill="hold"/>
                                        <p:tgtEl>
                                          <p:spTgt spid="63"/>
                                        </p:tgtEl>
                                        <p:attrNameLst>
                                          <p:attrName>ppt_y</p:attrName>
                                        </p:attrNameLst>
                                      </p:cBhvr>
                                      <p:tavLst>
                                        <p:tav tm="0">
                                          <p:val>
                                            <p:strVal val="#ppt_y"/>
                                          </p:val>
                                        </p:tav>
                                        <p:tav tm="100000">
                                          <p:val>
                                            <p:strVal val="#ppt_y"/>
                                          </p:val>
                                        </p:tav>
                                      </p:tavLst>
                                    </p:anim>
                                  </p:childTnLst>
                                </p:cTn>
                              </p:par>
                            </p:childTnLst>
                          </p:cTn>
                        </p:par>
                        <p:par>
                          <p:cTn id="33" fill="hold">
                            <p:stCondLst>
                              <p:cond delay="1250"/>
                            </p:stCondLst>
                            <p:childTnLst>
                              <p:par>
                                <p:cTn id="34" presetID="2" presetClass="entr" presetSubtype="2"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250" fill="hold"/>
                                        <p:tgtEl>
                                          <p:spTgt spid="65"/>
                                        </p:tgtEl>
                                        <p:attrNameLst>
                                          <p:attrName>ppt_x</p:attrName>
                                        </p:attrNameLst>
                                      </p:cBhvr>
                                      <p:tavLst>
                                        <p:tav tm="0">
                                          <p:val>
                                            <p:strVal val="1+#ppt_w/2"/>
                                          </p:val>
                                        </p:tav>
                                        <p:tav tm="100000">
                                          <p:val>
                                            <p:strVal val="#ppt_x"/>
                                          </p:val>
                                        </p:tav>
                                      </p:tavLst>
                                    </p:anim>
                                    <p:anim calcmode="lin" valueType="num">
                                      <p:cBhvr additive="base">
                                        <p:cTn id="37" dur="250" fill="hold"/>
                                        <p:tgtEl>
                                          <p:spTgt spid="6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66"/>
                                        </p:tgtEl>
                                        <p:attrNameLst>
                                          <p:attrName>style.visibility</p:attrName>
                                        </p:attrNameLst>
                                      </p:cBhvr>
                                      <p:to>
                                        <p:strVal val="visible"/>
                                      </p:to>
                                    </p:set>
                                    <p:anim calcmode="discrete" valueType="clr">
                                      <p:cBhvr override="childStyle">
                                        <p:cTn id="41" dur="170"/>
                                        <p:tgtEl>
                                          <p:spTgt spid="66"/>
                                        </p:tgtEl>
                                        <p:attrNameLst>
                                          <p:attrName>style.color</p:attrName>
                                        </p:attrNameLst>
                                      </p:cBhvr>
                                      <p:tavLst>
                                        <p:tav tm="0">
                                          <p:val>
                                            <p:clrVal>
                                              <a:schemeClr val="accent2"/>
                                            </p:clrVal>
                                          </p:val>
                                        </p:tav>
                                        <p:tav tm="50000">
                                          <p:val>
                                            <p:clrVal>
                                              <a:schemeClr val="hlink"/>
                                            </p:clrVal>
                                          </p:val>
                                        </p:tav>
                                      </p:tavLst>
                                    </p:anim>
                                    <p:anim calcmode="discrete" valueType="clr">
                                      <p:cBhvr>
                                        <p:cTn id="42" dur="170"/>
                                        <p:tgtEl>
                                          <p:spTgt spid="66"/>
                                        </p:tgtEl>
                                        <p:attrNameLst>
                                          <p:attrName>fillcolor</p:attrName>
                                        </p:attrNameLst>
                                      </p:cBhvr>
                                      <p:tavLst>
                                        <p:tav tm="0">
                                          <p:val>
                                            <p:clrVal>
                                              <a:schemeClr val="accent2"/>
                                            </p:clrVal>
                                          </p:val>
                                        </p:tav>
                                        <p:tav tm="50000">
                                          <p:val>
                                            <p:clrVal>
                                              <a:schemeClr val="hlink"/>
                                            </p:clrVal>
                                          </p:val>
                                        </p:tav>
                                      </p:tavLst>
                                    </p:anim>
                                    <p:set>
                                      <p:cBhvr>
                                        <p:cTn id="43" dur="170"/>
                                        <p:tgtEl>
                                          <p:spTgt spid="6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sp>
        <p:nvSpPr>
          <p:cNvPr id="40" name="右箭头 39"/>
          <p:cNvSpPr/>
          <p:nvPr/>
        </p:nvSpPr>
        <p:spPr>
          <a:xfrm rot="5400000">
            <a:off x="2728119" y="2631282"/>
            <a:ext cx="504825" cy="1398587"/>
          </a:xfrm>
          <a:prstGeom prst="rightArrow">
            <a:avLst>
              <a:gd name="adj1" fmla="val 65384"/>
              <a:gd name="adj2" fmla="val 43269"/>
            </a:avLst>
          </a:prstGeom>
          <a:solidFill>
            <a:srgbClr val="3455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1" name="矩形 40"/>
          <p:cNvSpPr/>
          <p:nvPr/>
        </p:nvSpPr>
        <p:spPr>
          <a:xfrm>
            <a:off x="2070100" y="1773238"/>
            <a:ext cx="8320088" cy="1284287"/>
          </a:xfrm>
          <a:prstGeom prst="rect">
            <a:avLst/>
          </a:prstGeom>
          <a:noFill/>
          <a:ln w="60325">
            <a:solidFill>
              <a:srgbClr val="3455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Char char="Ø"/>
              <a:defRPr/>
            </a:pPr>
            <a:endParaRPr lang="zh-CN" altLang="en-US" dirty="0">
              <a:solidFill>
                <a:schemeClr val="tx1"/>
              </a:solidFill>
            </a:endParaRPr>
          </a:p>
        </p:txBody>
      </p:sp>
      <p:sp>
        <p:nvSpPr>
          <p:cNvPr id="42" name="TextBox 18"/>
          <p:cNvSpPr txBox="1">
            <a:spLocks noChangeArrowheads="1"/>
          </p:cNvSpPr>
          <p:nvPr/>
        </p:nvSpPr>
        <p:spPr bwMode="auto">
          <a:xfrm>
            <a:off x="2170113" y="1831975"/>
            <a:ext cx="8248650" cy="1130300"/>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indent="457200" eaLnBrk="1" fontAlgn="auto" hangingPunct="1">
              <a:lnSpc>
                <a:spcPts val="2700"/>
              </a:lnSpc>
              <a:spcBef>
                <a:spcPts val="0"/>
              </a:spcBef>
              <a:spcAft>
                <a:spcPts val="0"/>
              </a:spcAft>
              <a:defRPr/>
            </a:pPr>
            <a:r>
              <a:rPr lang="zh-CN" altLang="zh-CN" sz="1600" dirty="0">
                <a:latin typeface="微软雅黑" pitchFamily="34" charset="-122"/>
                <a:ea typeface="微软雅黑" pitchFamily="34" charset="-122"/>
              </a:rPr>
              <a:t>为了说明人力对企业的巨大作用，宝洁公司前董事长</a:t>
            </a:r>
            <a:r>
              <a:rPr lang="en-US" altLang="zh-CN" sz="1600" dirty="0">
                <a:latin typeface="微软雅黑" pitchFamily="34" charset="-122"/>
                <a:ea typeface="微软雅黑" pitchFamily="34" charset="-122"/>
              </a:rPr>
              <a:t> </a:t>
            </a:r>
            <a:r>
              <a:rPr lang="en-US" altLang="zh-CN" b="1" dirty="0">
                <a:latin typeface="微软雅黑" pitchFamily="34" charset="-122"/>
                <a:ea typeface="微软雅黑" pitchFamily="34" charset="-122"/>
              </a:rPr>
              <a:t>Richard </a:t>
            </a:r>
            <a:r>
              <a:rPr lang="en-US" altLang="zh-CN" b="1" dirty="0" err="1">
                <a:latin typeface="微软雅黑" pitchFamily="34" charset="-122"/>
                <a:ea typeface="微软雅黑" pitchFamily="34" charset="-122"/>
              </a:rPr>
              <a:t>Deupree</a:t>
            </a:r>
            <a:r>
              <a:rPr lang="en-US" altLang="zh-CN" b="1" dirty="0">
                <a:latin typeface="微软雅黑" pitchFamily="34" charset="-122"/>
                <a:ea typeface="微软雅黑" pitchFamily="34" charset="-122"/>
              </a:rPr>
              <a:t> </a:t>
            </a:r>
            <a:r>
              <a:rPr lang="zh-CN" altLang="zh-CN" sz="1600" dirty="0">
                <a:latin typeface="微软雅黑" pitchFamily="34" charset="-122"/>
                <a:ea typeface="微软雅黑" pitchFamily="34" charset="-122"/>
              </a:rPr>
              <a:t>说过这样的话：“如果你把我们的资金、厂房及品牌留下，把我们的人带走，我们公司会垮掉；如果你拿走我们的资金、厂房及品牌，</a:t>
            </a:r>
            <a:r>
              <a:rPr lang="zh-CN" altLang="zh-CN" sz="1600" b="1" dirty="0">
                <a:solidFill>
                  <a:schemeClr val="accent6">
                    <a:lumMod val="75000"/>
                  </a:schemeClr>
                </a:solidFill>
                <a:latin typeface="微软雅黑" pitchFamily="34" charset="-122"/>
                <a:ea typeface="微软雅黑" pitchFamily="34" charset="-122"/>
              </a:rPr>
              <a:t>而把我们的人</a:t>
            </a:r>
            <a:r>
              <a:rPr lang="zh-CN" altLang="zh-CN" sz="1600" b="1" dirty="0" smtClean="0">
                <a:solidFill>
                  <a:schemeClr val="accent6">
                    <a:lumMod val="75000"/>
                  </a:schemeClr>
                </a:solidFill>
                <a:latin typeface="微软雅黑" pitchFamily="34" charset="-122"/>
                <a:ea typeface="微软雅黑" pitchFamily="34" charset="-122"/>
              </a:rPr>
              <a:t>留下</a:t>
            </a:r>
            <a:r>
              <a:rPr lang="zh-CN" altLang="en-US" sz="1600" b="1" dirty="0" smtClean="0">
                <a:solidFill>
                  <a:schemeClr val="accent6">
                    <a:lumMod val="75000"/>
                  </a:schemeClr>
                </a:solidFill>
                <a:latin typeface="微软雅黑" pitchFamily="34" charset="-122"/>
                <a:ea typeface="微软雅黑" pitchFamily="34" charset="-122"/>
              </a:rPr>
              <a:t>，</a:t>
            </a:r>
            <a:r>
              <a:rPr lang="en-US" altLang="zh-CN" sz="1600" dirty="0" smtClean="0">
                <a:latin typeface="微软雅黑" pitchFamily="34" charset="-122"/>
                <a:ea typeface="微软雅黑" pitchFamily="34" charset="-122"/>
              </a:rPr>
              <a:t>10</a:t>
            </a:r>
            <a:r>
              <a:rPr lang="zh-CN" altLang="zh-CN" sz="1600" dirty="0">
                <a:latin typeface="微软雅黑" pitchFamily="34" charset="-122"/>
                <a:ea typeface="微软雅黑" pitchFamily="34" charset="-122"/>
              </a:rPr>
              <a:t>年内我们将重建一切。”</a:t>
            </a:r>
            <a:endParaRPr lang="zh-CN" altLang="en-US" sz="1600" dirty="0">
              <a:latin typeface="微软雅黑" pitchFamily="34" charset="-122"/>
              <a:ea typeface="微软雅黑" pitchFamily="34" charset="-122"/>
            </a:endParaRPr>
          </a:p>
        </p:txBody>
      </p:sp>
      <p:pic>
        <p:nvPicPr>
          <p:cNvPr id="43" name="Picture 2" descr="C:\Users\user\Desktop\保洁董事长1.jpg"/>
          <p:cNvPicPr>
            <a:picLocks noChangeAspect="1" noChangeArrowheads="1"/>
          </p:cNvPicPr>
          <p:nvPr/>
        </p:nvPicPr>
        <p:blipFill>
          <a:blip r:embed="rId2" cstate="print">
            <a:extLst/>
          </a:blip>
          <a:srcRect/>
          <a:stretch>
            <a:fillRect/>
          </a:stretch>
        </p:blipFill>
        <p:spPr bwMode="auto">
          <a:xfrm>
            <a:off x="2137147" y="3691735"/>
            <a:ext cx="1663788" cy="2052000"/>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a:extLst/>
        </p:spPr>
      </p:pic>
      <p:sp>
        <p:nvSpPr>
          <p:cNvPr id="44" name="右箭头 43"/>
          <p:cNvSpPr/>
          <p:nvPr/>
        </p:nvSpPr>
        <p:spPr>
          <a:xfrm>
            <a:off x="7677150" y="4117975"/>
            <a:ext cx="723900" cy="1398588"/>
          </a:xfrm>
          <a:prstGeom prst="rightArrow">
            <a:avLst>
              <a:gd name="adj1" fmla="val 65384"/>
              <a:gd name="adj2" fmla="val 43269"/>
            </a:avLst>
          </a:prstGeom>
          <a:solidFill>
            <a:srgbClr val="3455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5" name="矩形 44"/>
          <p:cNvSpPr/>
          <p:nvPr/>
        </p:nvSpPr>
        <p:spPr>
          <a:xfrm>
            <a:off x="4470400" y="3781425"/>
            <a:ext cx="3211513" cy="1962150"/>
          </a:xfrm>
          <a:prstGeom prst="rect">
            <a:avLst/>
          </a:prstGeom>
          <a:noFill/>
          <a:ln w="60325">
            <a:solidFill>
              <a:srgbClr val="3455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Char char="Ø"/>
              <a:defRPr/>
            </a:pPr>
            <a:endParaRPr lang="zh-CN" altLang="en-US" dirty="0">
              <a:solidFill>
                <a:schemeClr val="tx1"/>
              </a:solidFill>
            </a:endParaRPr>
          </a:p>
        </p:txBody>
      </p:sp>
      <p:sp>
        <p:nvSpPr>
          <p:cNvPr id="46" name="TextBox 18"/>
          <p:cNvSpPr txBox="1">
            <a:spLocks noChangeArrowheads="1"/>
          </p:cNvSpPr>
          <p:nvPr/>
        </p:nvSpPr>
        <p:spPr bwMode="auto">
          <a:xfrm>
            <a:off x="4510088" y="3854450"/>
            <a:ext cx="3167062" cy="1822450"/>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indent="457200" eaLnBrk="1" fontAlgn="auto" hangingPunct="1">
              <a:lnSpc>
                <a:spcPts val="2700"/>
              </a:lnSpc>
              <a:spcBef>
                <a:spcPts val="0"/>
              </a:spcBef>
              <a:spcAft>
                <a:spcPts val="0"/>
              </a:spcAft>
              <a:defRPr/>
            </a:pPr>
            <a:r>
              <a:rPr lang="zh-CN" altLang="zh-CN" sz="1600" dirty="0">
                <a:latin typeface="微软雅黑" pitchFamily="34" charset="-122"/>
                <a:ea typeface="微软雅黑" pitchFamily="34" charset="-122"/>
              </a:rPr>
              <a:t>美国钢铁大王</a:t>
            </a:r>
            <a:r>
              <a:rPr lang="en-US" altLang="zh-CN" sz="1600" dirty="0">
                <a:latin typeface="微软雅黑" pitchFamily="34" charset="-122"/>
                <a:ea typeface="微软雅黑" pitchFamily="34" charset="-122"/>
              </a:rPr>
              <a:t> </a:t>
            </a:r>
            <a:r>
              <a:rPr lang="zh-CN" altLang="zh-CN" sz="1600" dirty="0">
                <a:latin typeface="微软雅黑" pitchFamily="34" charset="-122"/>
                <a:ea typeface="微软雅黑" pitchFamily="34" charset="-122"/>
              </a:rPr>
              <a:t>卡内基</a:t>
            </a:r>
            <a:r>
              <a:rPr lang="en-US" altLang="zh-CN" sz="1600" dirty="0">
                <a:latin typeface="微软雅黑" pitchFamily="34" charset="-122"/>
                <a:ea typeface="微软雅黑" pitchFamily="34" charset="-122"/>
              </a:rPr>
              <a:t> </a:t>
            </a:r>
            <a:r>
              <a:rPr lang="zh-CN" altLang="zh-CN" sz="1600" dirty="0">
                <a:latin typeface="微软雅黑" pitchFamily="34" charset="-122"/>
                <a:ea typeface="微软雅黑" pitchFamily="34" charset="-122"/>
              </a:rPr>
              <a:t>曾说过：将我所有的工厂、设备、市场、资金全部夺去，但是</a:t>
            </a:r>
            <a:r>
              <a:rPr lang="zh-CN" altLang="zh-CN" sz="1600" b="1" dirty="0">
                <a:solidFill>
                  <a:schemeClr val="accent6">
                    <a:lumMod val="75000"/>
                  </a:schemeClr>
                </a:solidFill>
                <a:latin typeface="微软雅黑" pitchFamily="34" charset="-122"/>
                <a:ea typeface="微软雅黑" pitchFamily="34" charset="-122"/>
              </a:rPr>
              <a:t>只要保留我的组织人员</a:t>
            </a:r>
            <a:r>
              <a:rPr lang="zh-CN" altLang="zh-CN" sz="1600" dirty="0">
                <a:latin typeface="微软雅黑" pitchFamily="34" charset="-122"/>
                <a:ea typeface="微软雅黑" pitchFamily="34" charset="-122"/>
              </a:rPr>
              <a:t>，四年以后，我将仍是一个钢铁大王。</a:t>
            </a:r>
            <a:endParaRPr lang="zh-CN" altLang="en-US" sz="1600" dirty="0">
              <a:latin typeface="微软雅黑" pitchFamily="34" charset="-122"/>
              <a:ea typeface="微软雅黑" pitchFamily="34" charset="-122"/>
            </a:endParaRPr>
          </a:p>
        </p:txBody>
      </p:sp>
      <p:pic>
        <p:nvPicPr>
          <p:cNvPr id="47" name="Picture 2" descr="C:\Users\user\Desktop\卡内基1.jpg"/>
          <p:cNvPicPr>
            <a:picLocks noChangeAspect="1" noChangeArrowheads="1"/>
          </p:cNvPicPr>
          <p:nvPr/>
        </p:nvPicPr>
        <p:blipFill>
          <a:blip r:embed="rId3" cstate="print">
            <a:extLst/>
          </a:blip>
          <a:srcRect/>
          <a:stretch>
            <a:fillRect/>
          </a:stretch>
        </p:blipFill>
        <p:spPr bwMode="auto">
          <a:xfrm>
            <a:off x="8629671" y="3736838"/>
            <a:ext cx="1759821" cy="2052000"/>
          </a:xfrm>
          <a:prstGeom prst="round2DiagRect">
            <a:avLst>
              <a:gd name="adj1" fmla="val 16667"/>
              <a:gd name="adj2" fmla="val 0"/>
            </a:avLst>
          </a:prstGeom>
          <a:ln w="28575" cap="sq">
            <a:solidFill>
              <a:srgbClr val="FFFFFF"/>
            </a:solidFill>
            <a:miter lim="800000"/>
          </a:ln>
          <a:effectLst>
            <a:outerShdw blurRad="254000" algn="tl" rotWithShape="0">
              <a:srgbClr val="000000">
                <a:alpha val="43000"/>
              </a:srgbClr>
            </a:outerShdw>
          </a:effectLs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Scale>
                                      <p:cBhvr>
                                        <p:cTn id="7"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2"/>
                                        </p:tgtEl>
                                        <p:attrNameLst>
                                          <p:attrName>ppt_x</p:attrName>
                                          <p:attrName>ppt_y</p:attrName>
                                        </p:attrNameLst>
                                      </p:cBhvr>
                                    </p:animMotion>
                                    <p:animEffect transition="in" filter="fade">
                                      <p:cBhvr>
                                        <p:cTn id="9" dur="1000"/>
                                        <p:tgtEl>
                                          <p:spTgt spid="42"/>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sp>
        <p:nvSpPr>
          <p:cNvPr id="3" name="矩形 2"/>
          <p:cNvSpPr/>
          <p:nvPr/>
        </p:nvSpPr>
        <p:spPr>
          <a:xfrm>
            <a:off x="2281238" y="1916113"/>
            <a:ext cx="9913937" cy="4249737"/>
          </a:xfrm>
          <a:prstGeom prst="rect">
            <a:avLst/>
          </a:prstGeom>
          <a:solidFill>
            <a:srgbClr val="E6E6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1" name="直接连接符 10"/>
          <p:cNvCxnSpPr/>
          <p:nvPr/>
        </p:nvCxnSpPr>
        <p:spPr>
          <a:xfrm>
            <a:off x="2497138" y="2060575"/>
            <a:ext cx="969803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497138" y="2060575"/>
            <a:ext cx="0" cy="396081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497138" y="6021388"/>
            <a:ext cx="969803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5" name="矩形 3"/>
          <p:cNvSpPr>
            <a:spLocks noChangeArrowheads="1"/>
          </p:cNvSpPr>
          <p:nvPr/>
        </p:nvSpPr>
        <p:spPr bwMode="auto">
          <a:xfrm>
            <a:off x="2713038" y="4221163"/>
            <a:ext cx="5184775" cy="1681162"/>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原话是“夫运筹策帷帐之中，决胜於千里之外，吾不如子房；镇国家，抚百姓，给馈饷，不绝粮道，吾不如萧何；连百万之军，战必胜，攻必取，吾不如韩信。</a:t>
            </a:r>
            <a:r>
              <a:rPr lang="zh-CN" altLang="en-US" sz="1600" b="1" dirty="0">
                <a:solidFill>
                  <a:srgbClr val="FF0000"/>
                </a:solidFill>
                <a:latin typeface="微软雅黑" pitchFamily="34" charset="-122"/>
                <a:ea typeface="微软雅黑" pitchFamily="34" charset="-122"/>
              </a:rPr>
              <a:t>此三者，皆人杰也，吾能用之，此吾所以取天下也。项羽有一范增而不能用，此其所以为我擒也。</a:t>
            </a:r>
            <a:r>
              <a:rPr lang="zh-CN" altLang="en-US" sz="1600" dirty="0">
                <a:solidFill>
                  <a:schemeClr val="tx1">
                    <a:lumMod val="75000"/>
                    <a:lumOff val="25000"/>
                  </a:schemeClr>
                </a:solidFill>
                <a:latin typeface="微软雅黑" pitchFamily="34" charset="-122"/>
                <a:ea typeface="微软雅黑" pitchFamily="34" charset="-122"/>
              </a:rPr>
              <a:t>”</a:t>
            </a:r>
          </a:p>
        </p:txBody>
      </p:sp>
      <p:sp>
        <p:nvSpPr>
          <p:cNvPr id="36" name="矩形 3"/>
          <p:cNvSpPr>
            <a:spLocks noChangeArrowheads="1"/>
          </p:cNvSpPr>
          <p:nvPr/>
        </p:nvSpPr>
        <p:spPr bwMode="auto">
          <a:xfrm>
            <a:off x="2713038" y="2349500"/>
            <a:ext cx="5184775" cy="1679575"/>
          </a:xfrm>
          <a:prstGeom prst="rect">
            <a:avLst/>
          </a:prstGeom>
          <a:noFill/>
          <a:ln w="9525">
            <a:noFill/>
            <a:prstDash val="dash"/>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汉初，刘邦在刚得天下的时候，曾经与群臣讨论过他之所以成功而项羽之所以失败的原因，所得的结论就是，刘邦知人善任，诸如张良、萧何、韩信等人都能充分施展他们的才华，而项羽只有一个范增，也没有给他发挥的机会。</a:t>
            </a:r>
          </a:p>
        </p:txBody>
      </p:sp>
      <p:pic>
        <p:nvPicPr>
          <p:cNvPr id="37" name="Picture 9"/>
          <p:cNvPicPr>
            <a:picLocks noChangeAspect="1" noChangeArrowheads="1"/>
          </p:cNvPicPr>
          <p:nvPr/>
        </p:nvPicPr>
        <p:blipFill>
          <a:blip r:embed="rId2" cstate="print"/>
          <a:srcRect/>
          <a:stretch>
            <a:fillRect/>
          </a:stretch>
        </p:blipFill>
        <p:spPr bwMode="auto">
          <a:xfrm>
            <a:off x="8113713" y="611188"/>
            <a:ext cx="3695700" cy="4975225"/>
          </a:xfrm>
          <a:prstGeom prst="rect">
            <a:avLst/>
          </a:prstGeom>
          <a:noFill/>
          <a:ln w="28575">
            <a:solidFill>
              <a:schemeClr val="bg1"/>
            </a:solidFill>
          </a:ln>
          <a:effectLst>
            <a:outerShdw blurRad="63500" sx="102000" sy="102000" algn="ctr" rotWithShape="0">
              <a:prstClr val="black">
                <a:alpha val="40000"/>
              </a:prstClr>
            </a:outerShdw>
          </a:effectLst>
          <a:extLst/>
        </p:spPr>
      </p:pic>
      <p:sp>
        <p:nvSpPr>
          <p:cNvPr id="2" name="矩形 1"/>
          <p:cNvSpPr/>
          <p:nvPr/>
        </p:nvSpPr>
        <p:spPr>
          <a:xfrm>
            <a:off x="2497138" y="1433513"/>
            <a:ext cx="5616575" cy="339725"/>
          </a:xfrm>
          <a:prstGeom prst="rect">
            <a:avLst/>
          </a:prstGeom>
        </p:spPr>
        <p:txBody>
          <a:bodyPr>
            <a:spAutoFit/>
          </a:bodyPr>
          <a:lstStyle/>
          <a:p>
            <a:pPr fontAlgn="auto">
              <a:spcBef>
                <a:spcPts val="0"/>
              </a:spcBef>
              <a:spcAft>
                <a:spcPts val="0"/>
              </a:spcAft>
              <a:defRPr/>
            </a:pP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天下道理</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rPr>
              <a:t>皆相通</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，企业的竞争和国家之间的竞争是相似的。</a:t>
            </a:r>
            <a:endParaRPr lang="zh-CN" altLang="en-US" sz="1600" dirty="0">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2497138" y="1433513"/>
            <a:ext cx="0" cy="2889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Scale>
                                      <p:cBhvr>
                                        <p:cTn id="7"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6"/>
                                        </p:tgtEl>
                                        <p:attrNameLst>
                                          <p:attrName>ppt_x</p:attrName>
                                          <p:attrName>ppt_y</p:attrName>
                                        </p:attrNameLst>
                                      </p:cBhvr>
                                    </p:animMotion>
                                    <p:animEffect transition="in" filter="fade">
                                      <p:cBhvr>
                                        <p:cTn id="9" dur="1000"/>
                                        <p:tgtEl>
                                          <p:spTgt spid="36"/>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5"/>
                                        </p:tgtEl>
                                        <p:attrNameLst>
                                          <p:attrName>style.visibility</p:attrName>
                                        </p:attrNameLst>
                                      </p:cBhvr>
                                      <p:to>
                                        <p:strVal val="visible"/>
                                      </p:to>
                                    </p:set>
                                    <p:animScale>
                                      <p:cBhvr>
                                        <p:cTn id="12"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5"/>
                                        </p:tgtEl>
                                        <p:attrNameLst>
                                          <p:attrName>ppt_x</p:attrName>
                                          <p:attrName>ppt_y</p:attrName>
                                        </p:attrNameLst>
                                      </p:cBhvr>
                                    </p:animMotion>
                                    <p:animEffect transition="in" filter="fade">
                                      <p:cBhvr>
                                        <p:cTn id="14" dur="1000"/>
                                        <p:tgtEl>
                                          <p:spTgt spid="35"/>
                                        </p:tgtEl>
                                      </p:cBhvr>
                                    </p:animEffect>
                                  </p:childTnLst>
                                </p:cTn>
                              </p:par>
                            </p:childTnLst>
                          </p:cTn>
                        </p:par>
                        <p:par>
                          <p:cTn id="15" fill="hold">
                            <p:stCondLst>
                              <p:cond delay="1200"/>
                            </p:stCondLst>
                            <p:childTnLst>
                              <p:par>
                                <p:cTn id="16" presetID="2" presetClass="entr" presetSubtype="1"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ppt_x"/>
                                          </p:val>
                                        </p:tav>
                                        <p:tav tm="100000">
                                          <p:val>
                                            <p:strVal val="#ppt_x"/>
                                          </p:val>
                                        </p:tav>
                                      </p:tavLst>
                                    </p:anim>
                                    <p:anim calcmode="lin" valueType="num">
                                      <p:cBhvr additive="base">
                                        <p:cTn id="19"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sp>
        <p:nvSpPr>
          <p:cNvPr id="12" name="矩形 11"/>
          <p:cNvSpPr/>
          <p:nvPr/>
        </p:nvSpPr>
        <p:spPr>
          <a:xfrm>
            <a:off x="6889750" y="0"/>
            <a:ext cx="4968875" cy="5876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7064375" y="5661025"/>
            <a:ext cx="46085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064375" y="0"/>
            <a:ext cx="0" cy="56610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672888" y="0"/>
            <a:ext cx="0" cy="56610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矩形 3"/>
          <p:cNvSpPr>
            <a:spLocks noChangeArrowheads="1"/>
          </p:cNvSpPr>
          <p:nvPr/>
        </p:nvSpPr>
        <p:spPr bwMode="auto">
          <a:xfrm>
            <a:off x="7146925" y="3933825"/>
            <a:ext cx="4422775" cy="1679575"/>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类似的历史事实有许许多多，它们所表明的就是：</a:t>
            </a:r>
            <a:r>
              <a:rPr lang="zh-CN" altLang="en-US" sz="1600" b="1" dirty="0">
                <a:solidFill>
                  <a:schemeClr val="accent6">
                    <a:lumMod val="75000"/>
                  </a:schemeClr>
                </a:solidFill>
                <a:latin typeface="微软雅黑" pitchFamily="34" charset="-122"/>
                <a:ea typeface="微软雅黑" pitchFamily="34" charset="-122"/>
              </a:rPr>
              <a:t>凡能够重视人力资源的，虽弱而强，能够得到可持续发展，最终可以取得成功；凡不能够重视人力资源的，虽强而弱，可能会盛极一时，但终究必败。</a:t>
            </a:r>
          </a:p>
        </p:txBody>
      </p:sp>
      <p:sp>
        <p:nvSpPr>
          <p:cNvPr id="21" name="矩形 3"/>
          <p:cNvSpPr>
            <a:spLocks noChangeArrowheads="1"/>
          </p:cNvSpPr>
          <p:nvPr/>
        </p:nvSpPr>
        <p:spPr bwMode="auto">
          <a:xfrm>
            <a:off x="7146925" y="685800"/>
            <a:ext cx="4422775" cy="1014413"/>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三国演义</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第二十九回“小霸王怒斩于吉，碧眼儿坐领江东”中也有精彩论述。权曰：“今承父兄之业，将何策以守之？”</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22" name="矩形 3"/>
          <p:cNvSpPr>
            <a:spLocks noChangeArrowheads="1"/>
          </p:cNvSpPr>
          <p:nvPr/>
        </p:nvSpPr>
        <p:spPr bwMode="auto">
          <a:xfrm>
            <a:off x="7146925" y="1863725"/>
            <a:ext cx="4422775" cy="1046163"/>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瑜曰：“</a:t>
            </a:r>
            <a:r>
              <a:rPr lang="zh-CN" altLang="en-US" sz="1600" b="1" dirty="0">
                <a:solidFill>
                  <a:schemeClr val="accent6">
                    <a:lumMod val="75000"/>
                  </a:schemeClr>
                </a:solidFill>
                <a:latin typeface="微软雅黑" pitchFamily="34" charset="-122"/>
                <a:ea typeface="微软雅黑" pitchFamily="34" charset="-122"/>
              </a:rPr>
              <a:t>自古得人者昌，失人者亡。</a:t>
            </a:r>
            <a:r>
              <a:rPr lang="zh-CN" altLang="en-US" sz="1600" dirty="0">
                <a:solidFill>
                  <a:schemeClr val="tx1">
                    <a:lumMod val="75000"/>
                    <a:lumOff val="25000"/>
                  </a:schemeClr>
                </a:solidFill>
                <a:latin typeface="微软雅黑" pitchFamily="34" charset="-122"/>
                <a:ea typeface="微软雅黑" pitchFamily="34" charset="-122"/>
              </a:rPr>
              <a:t>为今之计，须求高明远见之人为辅，然后江东可定也。” </a:t>
            </a:r>
          </a:p>
        </p:txBody>
      </p:sp>
      <p:sp>
        <p:nvSpPr>
          <p:cNvPr id="23" name="矩形 3"/>
          <p:cNvSpPr>
            <a:spLocks noChangeArrowheads="1"/>
          </p:cNvSpPr>
          <p:nvPr/>
        </p:nvSpPr>
        <p:spPr bwMode="auto">
          <a:xfrm>
            <a:off x="7146925" y="3073400"/>
            <a:ext cx="4422775" cy="727075"/>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唐太宗李世民说，“</a:t>
            </a:r>
            <a:r>
              <a:rPr lang="zh-CN" altLang="en-US" sz="1600" b="1" dirty="0">
                <a:solidFill>
                  <a:schemeClr val="accent6">
                    <a:lumMod val="75000"/>
                  </a:schemeClr>
                </a:solidFill>
                <a:latin typeface="微软雅黑" pitchFamily="34" charset="-122"/>
                <a:ea typeface="微软雅黑" pitchFamily="34" charset="-122"/>
              </a:rPr>
              <a:t>为政之要，惟在得人</a:t>
            </a:r>
            <a:r>
              <a:rPr lang="zh-CN" altLang="en-US" sz="1600" dirty="0">
                <a:solidFill>
                  <a:schemeClr val="tx1">
                    <a:lumMod val="75000"/>
                    <a:lumOff val="25000"/>
                  </a:schemeClr>
                </a:solidFill>
                <a:latin typeface="微软雅黑" pitchFamily="34" charset="-122"/>
                <a:ea typeface="微软雅黑" pitchFamily="34" charset="-122"/>
              </a:rPr>
              <a:t>。凡事皆须务本，国以人为本。”</a:t>
            </a:r>
          </a:p>
        </p:txBody>
      </p:sp>
      <p:pic>
        <p:nvPicPr>
          <p:cNvPr id="9" name="图片 8"/>
          <p:cNvPicPr>
            <a:picLocks noChangeAspect="1"/>
          </p:cNvPicPr>
          <p:nvPr/>
        </p:nvPicPr>
        <p:blipFill>
          <a:blip r:embed="rId2" cstate="print"/>
          <a:stretch>
            <a:fillRect/>
          </a:stretch>
        </p:blipFill>
        <p:spPr>
          <a:xfrm>
            <a:off x="1057275" y="2030413"/>
            <a:ext cx="5681663" cy="3630612"/>
          </a:xfrm>
          <a:prstGeom prst="rect">
            <a:avLst/>
          </a:prstGeom>
          <a:noFill/>
          <a:ln w="28575">
            <a:solidFill>
              <a:schemeClr val="bg1"/>
            </a:solidFill>
          </a:ln>
          <a:effectLst>
            <a:outerShdw blurRad="63500" sx="102000" sy="102000" algn="ctr" rotWithShape="0">
              <a:prstClr val="black">
                <a:alpha val="40000"/>
              </a:prstClr>
            </a:outerShdw>
          </a:effectLst>
        </p:spPr>
      </p:pic>
      <p:sp>
        <p:nvSpPr>
          <p:cNvPr id="10" name="矩形 9"/>
          <p:cNvSpPr/>
          <p:nvPr/>
        </p:nvSpPr>
        <p:spPr>
          <a:xfrm>
            <a:off x="5810250" y="5157788"/>
            <a:ext cx="792163" cy="358775"/>
          </a:xfrm>
          <a:prstGeom prst="rect">
            <a:avLst/>
          </a:prstGeom>
          <a:solidFill>
            <a:srgbClr val="E20000">
              <a:alpha val="8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周 瑜</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C:\Users\user\Desktop\比尔盖茨.jpg"/>
          <p:cNvPicPr>
            <a:picLocks noChangeAspect="1" noChangeArrowheads="1"/>
          </p:cNvPicPr>
          <p:nvPr/>
        </p:nvPicPr>
        <p:blipFill rotWithShape="1">
          <a:blip r:embed="rId2" cstate="print">
            <a:extLst/>
          </a:blip>
          <a:srcRect t="1856" b="9656"/>
          <a:stretch/>
        </p:blipFill>
        <p:spPr bwMode="auto">
          <a:xfrm>
            <a:off x="6756548" y="2930458"/>
            <a:ext cx="5142334" cy="3168352"/>
          </a:xfrm>
          <a:prstGeom prst="rect">
            <a:avLst/>
          </a:prstGeom>
          <a:solidFill>
            <a:schemeClr val="tx1">
              <a:lumMod val="65000"/>
              <a:lumOff val="35000"/>
            </a:schemeClr>
          </a:solidFill>
          <a:ln w="28575" cap="rnd">
            <a:solidFill>
              <a:schemeClr val="bg1"/>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p:spPr>
      </p:pic>
      <p:sp>
        <p:nvSpPr>
          <p:cNvPr id="4" name="矩形 3"/>
          <p:cNvSpPr/>
          <p:nvPr/>
        </p:nvSpPr>
        <p:spPr>
          <a:xfrm>
            <a:off x="7177088" y="5157788"/>
            <a:ext cx="4721225" cy="792162"/>
          </a:xfrm>
          <a:prstGeom prst="rect">
            <a:avLst/>
          </a:prstGeom>
          <a:solidFill>
            <a:srgbClr val="E46C0A">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723"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pic>
        <p:nvPicPr>
          <p:cNvPr id="17" name="Picture 2"/>
          <p:cNvPicPr>
            <a:picLocks noChangeAspect="1" noChangeArrowheads="1"/>
          </p:cNvPicPr>
          <p:nvPr/>
        </p:nvPicPr>
        <p:blipFill>
          <a:blip r:embed="rId3" cstate="print">
            <a:extLst/>
          </a:blip>
          <a:srcRect/>
          <a:stretch>
            <a:fillRect/>
          </a:stretch>
        </p:blipFill>
        <p:spPr bwMode="auto">
          <a:xfrm>
            <a:off x="6756548" y="691303"/>
            <a:ext cx="1582150" cy="2052000"/>
          </a:xfrm>
          <a:prstGeom prst="rect">
            <a:avLst/>
          </a:prstGeom>
          <a:ln w="28575" cap="rnd">
            <a:solidFill>
              <a:schemeClr val="bg1"/>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p:spPr>
      </p:pic>
      <p:sp>
        <p:nvSpPr>
          <p:cNvPr id="2" name="矩形 1"/>
          <p:cNvSpPr/>
          <p:nvPr/>
        </p:nvSpPr>
        <p:spPr>
          <a:xfrm>
            <a:off x="8586514" y="709541"/>
            <a:ext cx="3312368" cy="2033761"/>
          </a:xfrm>
          <a:prstGeom prst="rect">
            <a:avLst/>
          </a:prstGeom>
          <a:solidFill>
            <a:schemeClr val="tx1">
              <a:lumMod val="65000"/>
              <a:lumOff val="35000"/>
            </a:schemeClr>
          </a:solidFill>
          <a:ln w="28575" cap="rnd">
            <a:solidFill>
              <a:schemeClr val="bg1"/>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TextBox 18"/>
          <p:cNvSpPr txBox="1"/>
          <p:nvPr/>
        </p:nvSpPr>
        <p:spPr>
          <a:xfrm>
            <a:off x="8659813" y="1196975"/>
            <a:ext cx="3125787" cy="1246188"/>
          </a:xfrm>
          <a:prstGeom prst="rect">
            <a:avLst/>
          </a:prstGeom>
          <a:noFill/>
        </p:spPr>
        <p:txBody>
          <a:bodyPr>
            <a:spAutoFit/>
          </a:bodyPr>
          <a:lstStyle/>
          <a:p>
            <a:pPr indent="457200" fontAlgn="auto">
              <a:lnSpc>
                <a:spcPts val="3000"/>
              </a:lnSpc>
              <a:spcBef>
                <a:spcPts val="0"/>
              </a:spcBef>
              <a:spcAft>
                <a:spcPts val="0"/>
              </a:spcAft>
              <a:defRPr/>
            </a:pPr>
            <a:r>
              <a:rPr lang="zh-CN" altLang="zh-CN" sz="2400" b="1" dirty="0">
                <a:solidFill>
                  <a:schemeClr val="bg1"/>
                </a:solidFill>
                <a:latin typeface="微软雅黑" pitchFamily="34" charset="-122"/>
                <a:ea typeface="微软雅黑" pitchFamily="34" charset="-122"/>
              </a:rPr>
              <a:t>再富有的国家也浪费不起人力资源</a:t>
            </a:r>
            <a:r>
              <a:rPr lang="zh-CN" altLang="en-US" sz="2400" b="1" dirty="0">
                <a:solidFill>
                  <a:schemeClr val="bg1"/>
                </a:solidFill>
                <a:latin typeface="微软雅黑" pitchFamily="34" charset="-122"/>
                <a:ea typeface="微软雅黑" pitchFamily="34" charset="-122"/>
              </a:rPr>
              <a:t>。</a:t>
            </a:r>
            <a:endParaRPr lang="en-US" altLang="zh-CN" sz="2400" b="1" dirty="0">
              <a:solidFill>
                <a:schemeClr val="bg1"/>
              </a:solidFill>
              <a:latin typeface="微软雅黑" pitchFamily="34" charset="-122"/>
              <a:ea typeface="微软雅黑" pitchFamily="34" charset="-122"/>
            </a:endParaRPr>
          </a:p>
          <a:p>
            <a:pPr algn="r" fontAlgn="auto">
              <a:lnSpc>
                <a:spcPts val="3000"/>
              </a:lnSpc>
              <a:spcBef>
                <a:spcPts val="0"/>
              </a:spcBef>
              <a:spcAft>
                <a:spcPts val="0"/>
              </a:spcAft>
              <a:defRPr/>
            </a:pPr>
            <a:r>
              <a:rPr lang="en-US" altLang="zh-CN" sz="1600" dirty="0">
                <a:solidFill>
                  <a:srgbClr val="FFC000"/>
                </a:solidFill>
                <a:latin typeface="微软雅黑" pitchFamily="34" charset="-122"/>
                <a:ea typeface="微软雅黑" pitchFamily="34" charset="-122"/>
              </a:rPr>
              <a:t>      </a:t>
            </a:r>
            <a:r>
              <a:rPr lang="zh-CN" altLang="zh-CN" sz="1600" dirty="0">
                <a:solidFill>
                  <a:srgbClr val="FFC000"/>
                </a:solidFill>
                <a:latin typeface="微软雅黑" pitchFamily="34" charset="-122"/>
                <a:ea typeface="微软雅黑" pitchFamily="34" charset="-122"/>
              </a:rPr>
              <a:t>——</a:t>
            </a:r>
            <a:r>
              <a:rPr lang="en-US" altLang="zh-CN" sz="1600" dirty="0">
                <a:solidFill>
                  <a:srgbClr val="FFC000"/>
                </a:solidFill>
                <a:latin typeface="微软雅黑" pitchFamily="34" charset="-122"/>
                <a:ea typeface="微软雅黑" pitchFamily="34" charset="-122"/>
              </a:rPr>
              <a:t> </a:t>
            </a:r>
            <a:r>
              <a:rPr lang="zh-CN" altLang="zh-CN" sz="1600" b="1" dirty="0">
                <a:solidFill>
                  <a:srgbClr val="FFC000"/>
                </a:solidFill>
                <a:latin typeface="微软雅黑" pitchFamily="34" charset="-122"/>
                <a:ea typeface="微软雅黑" pitchFamily="34" charset="-122"/>
              </a:rPr>
              <a:t>富兰克林</a:t>
            </a:r>
            <a:r>
              <a:rPr lang="en-US" altLang="zh-CN" sz="1600" dirty="0">
                <a:solidFill>
                  <a:srgbClr val="FFC000"/>
                </a:solidFill>
                <a:latin typeface="微软雅黑" pitchFamily="34" charset="-122"/>
                <a:ea typeface="微软雅黑" pitchFamily="34" charset="-122"/>
              </a:rPr>
              <a:t>·</a:t>
            </a:r>
            <a:r>
              <a:rPr lang="zh-CN" altLang="zh-CN" sz="1600" b="1" dirty="0">
                <a:solidFill>
                  <a:srgbClr val="FFC000"/>
                </a:solidFill>
                <a:latin typeface="微软雅黑" pitchFamily="34" charset="-122"/>
                <a:ea typeface="微软雅黑" pitchFamily="34" charset="-122"/>
              </a:rPr>
              <a:t>罗斯福</a:t>
            </a:r>
            <a:endParaRPr lang="zh-CN" altLang="en-US" sz="1600" b="1" dirty="0">
              <a:solidFill>
                <a:srgbClr val="FFC000"/>
              </a:solidFill>
              <a:latin typeface="微软雅黑" pitchFamily="34" charset="-122"/>
              <a:ea typeface="微软雅黑" pitchFamily="34" charset="-122"/>
            </a:endParaRPr>
          </a:p>
        </p:txBody>
      </p:sp>
      <p:sp>
        <p:nvSpPr>
          <p:cNvPr id="19" name="矩形 3"/>
          <p:cNvSpPr>
            <a:spLocks noChangeArrowheads="1"/>
          </p:cNvSpPr>
          <p:nvPr/>
        </p:nvSpPr>
        <p:spPr bwMode="auto">
          <a:xfrm>
            <a:off x="2136775" y="4652963"/>
            <a:ext cx="4465638" cy="1363662"/>
          </a:xfrm>
          <a:prstGeom prst="rect">
            <a:avLst/>
          </a:prstGeom>
          <a:noFill/>
          <a:ln w="9525">
            <a:noFill/>
            <a:prstDash val="dash"/>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当然，对人才真正的重视就是给予其舞台，发挥其才能，创造出业绩，展示出成就。对人才要有“三顾茅庐”般热诚，</a:t>
            </a:r>
            <a:r>
              <a:rPr lang="zh-CN" altLang="en-US" sz="1600" b="1">
                <a:solidFill>
                  <a:srgbClr val="FF0000"/>
                </a:solidFill>
                <a:latin typeface="微软雅黑"/>
                <a:ea typeface="微软雅黑"/>
                <a:cs typeface="微软雅黑"/>
              </a:rPr>
              <a:t>而不是“叶公好龙”似的表面文章。</a:t>
            </a:r>
          </a:p>
        </p:txBody>
      </p:sp>
      <p:sp>
        <p:nvSpPr>
          <p:cNvPr id="24" name="矩形 3"/>
          <p:cNvSpPr>
            <a:spLocks noChangeArrowheads="1"/>
          </p:cNvSpPr>
          <p:nvPr/>
        </p:nvSpPr>
        <p:spPr bwMode="auto">
          <a:xfrm>
            <a:off x="2136775" y="3062288"/>
            <a:ext cx="4465638" cy="1363662"/>
          </a:xfrm>
          <a:prstGeom prst="rect">
            <a:avLst/>
          </a:prstGeom>
          <a:noFill/>
          <a:ln w="9525">
            <a:noFill/>
            <a:prstDash val="dash"/>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所以我们说，</a:t>
            </a:r>
            <a:r>
              <a:rPr lang="zh-CN" altLang="en-US" sz="1600" b="1">
                <a:solidFill>
                  <a:srgbClr val="E46C0A"/>
                </a:solidFill>
                <a:latin typeface="微软雅黑"/>
                <a:ea typeface="微软雅黑"/>
                <a:cs typeface="微软雅黑"/>
              </a:rPr>
              <a:t>人力资源是一切资源中最宝贵的资源，</a:t>
            </a:r>
            <a:r>
              <a:rPr lang="zh-CN" altLang="en-US" sz="1600">
                <a:latin typeface="微软雅黑"/>
                <a:ea typeface="微软雅黑"/>
                <a:cs typeface="微软雅黑"/>
              </a:rPr>
              <a:t>是一种可持续发展的资源，是影响全局的因素，与其他任何资源相比，具有更重要的作用。</a:t>
            </a:r>
          </a:p>
        </p:txBody>
      </p:sp>
      <p:sp>
        <p:nvSpPr>
          <p:cNvPr id="30731" name="矩形 2"/>
          <p:cNvSpPr>
            <a:spLocks noChangeArrowheads="1"/>
          </p:cNvSpPr>
          <p:nvPr/>
        </p:nvSpPr>
        <p:spPr bwMode="auto">
          <a:xfrm>
            <a:off x="7194550" y="5211763"/>
            <a:ext cx="4703763" cy="698500"/>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solidFill>
                  <a:schemeClr val="bg1"/>
                </a:solidFill>
                <a:latin typeface="微软雅黑"/>
                <a:ea typeface="微软雅黑"/>
                <a:cs typeface="微软雅黑"/>
              </a:rPr>
              <a:t>将我们公司最好的</a:t>
            </a:r>
            <a:r>
              <a:rPr lang="en-US" altLang="zh-CN" sz="1600">
                <a:solidFill>
                  <a:schemeClr val="bg1"/>
                </a:solidFill>
                <a:latin typeface="微软雅黑"/>
                <a:ea typeface="微软雅黑"/>
                <a:cs typeface="微软雅黑"/>
              </a:rPr>
              <a:t>20</a:t>
            </a:r>
            <a:r>
              <a:rPr lang="zh-CN" altLang="en-US" sz="1600">
                <a:solidFill>
                  <a:schemeClr val="bg1"/>
                </a:solidFill>
                <a:latin typeface="微软雅黑"/>
                <a:ea typeface="微软雅黑"/>
                <a:cs typeface="微软雅黑"/>
              </a:rPr>
              <a:t>人拿走，微软在世界上将变得无足轻重。”</a:t>
            </a:r>
            <a:r>
              <a:rPr lang="en-US" altLang="zh-CN" sz="1600">
                <a:solidFill>
                  <a:schemeClr val="bg1"/>
                </a:solidFill>
                <a:latin typeface="微软雅黑"/>
                <a:ea typeface="微软雅黑"/>
                <a:cs typeface="微软雅黑"/>
              </a:rPr>
              <a:t>——</a:t>
            </a:r>
            <a:r>
              <a:rPr lang="zh-CN" altLang="en-US" sz="1600">
                <a:solidFill>
                  <a:schemeClr val="bg1"/>
                </a:solidFill>
                <a:latin typeface="微软雅黑"/>
                <a:ea typeface="微软雅黑"/>
                <a:cs typeface="微软雅黑"/>
              </a:rPr>
              <a:t>比尔</a:t>
            </a:r>
            <a:r>
              <a:rPr lang="en-US" altLang="zh-CN" sz="1600">
                <a:solidFill>
                  <a:schemeClr val="bg1"/>
                </a:solidFill>
                <a:latin typeface="微软雅黑"/>
                <a:ea typeface="微软雅黑"/>
                <a:cs typeface="微软雅黑"/>
              </a:rPr>
              <a:t>•</a:t>
            </a:r>
            <a:r>
              <a:rPr lang="zh-CN" altLang="en-US" sz="1600">
                <a:solidFill>
                  <a:schemeClr val="bg1"/>
                </a:solidFill>
                <a:latin typeface="微软雅黑"/>
                <a:ea typeface="微软雅黑"/>
                <a:cs typeface="微软雅黑"/>
              </a:rPr>
              <a:t>盖茨</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Scale>
                                      <p:cBhvr>
                                        <p:cTn id="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4"/>
                                        </p:tgtEl>
                                        <p:attrNameLst>
                                          <p:attrName>ppt_x</p:attrName>
                                          <p:attrName>ppt_y</p:attrName>
                                        </p:attrNameLst>
                                      </p:cBhvr>
                                    </p:animMotion>
                                    <p:animEffect transition="in" filter="fade">
                                      <p:cBhvr>
                                        <p:cTn id="9" dur="1000"/>
                                        <p:tgtEl>
                                          <p:spTgt spid="24"/>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pic>
        <p:nvPicPr>
          <p:cNvPr id="11" name="Picture 2" descr="E:\ppt资料\执行技能\人力资源概论ppt用图\诺丁汉大学1.jpg"/>
          <p:cNvPicPr>
            <a:picLocks noChangeAspect="1" noChangeArrowheads="1"/>
          </p:cNvPicPr>
          <p:nvPr/>
        </p:nvPicPr>
        <p:blipFill>
          <a:blip r:embed="rId2" cstate="print"/>
          <a:srcRect b="3288"/>
          <a:stretch>
            <a:fillRect/>
          </a:stretch>
        </p:blipFill>
        <p:spPr bwMode="auto">
          <a:xfrm>
            <a:off x="8618538" y="1693863"/>
            <a:ext cx="3130550" cy="4038600"/>
          </a:xfrm>
          <a:prstGeom prst="rect">
            <a:avLst/>
          </a:prstGeom>
          <a:noFill/>
          <a:ln w="9525">
            <a:noFill/>
            <a:miter lim="800000"/>
            <a:headEnd/>
            <a:tailEnd/>
          </a:ln>
        </p:spPr>
      </p:pic>
      <p:sp>
        <p:nvSpPr>
          <p:cNvPr id="12" name="矩形 11"/>
          <p:cNvSpPr/>
          <p:nvPr/>
        </p:nvSpPr>
        <p:spPr>
          <a:xfrm>
            <a:off x="2281238" y="1693863"/>
            <a:ext cx="6048375" cy="4038600"/>
          </a:xfrm>
          <a:prstGeom prst="rect">
            <a:avLst/>
          </a:prstGeom>
          <a:ln/>
        </p:spPr>
        <p:style>
          <a:lnRef idx="2">
            <a:schemeClr val="accent5"/>
          </a:lnRef>
          <a:fillRef idx="1">
            <a:schemeClr val="lt1"/>
          </a:fillRef>
          <a:effectRef idx="0">
            <a:schemeClr val="accent5"/>
          </a:effectRef>
          <a:fontRef idx="minor">
            <a:schemeClr val="dk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p>
        </p:txBody>
      </p:sp>
      <p:sp>
        <p:nvSpPr>
          <p:cNvPr id="13" name="斜纹 12"/>
          <p:cNvSpPr/>
          <p:nvPr/>
        </p:nvSpPr>
        <p:spPr>
          <a:xfrm>
            <a:off x="2278063" y="1693863"/>
            <a:ext cx="1081087" cy="998537"/>
          </a:xfrm>
          <a:prstGeom prst="diagStrip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chemeClr val="tx1"/>
              </a:solidFill>
            </a:endParaRPr>
          </a:p>
        </p:txBody>
      </p:sp>
      <p:sp>
        <p:nvSpPr>
          <p:cNvPr id="16" name="TextBox 2"/>
          <p:cNvSpPr txBox="1"/>
          <p:nvPr/>
        </p:nvSpPr>
        <p:spPr>
          <a:xfrm rot="18965605">
            <a:off x="2338388" y="1871663"/>
            <a:ext cx="719137" cy="368300"/>
          </a:xfrm>
          <a:prstGeom prst="rect">
            <a:avLst/>
          </a:prstGeom>
          <a:noFill/>
        </p:spPr>
        <p:txBody>
          <a:bodyPr>
            <a:spAutoFit/>
          </a:bodyPr>
          <a:lstStyle/>
          <a:p>
            <a:pPr algn="ctr" fontAlgn="auto">
              <a:spcBef>
                <a:spcPts val="0"/>
              </a:spcBef>
              <a:spcAft>
                <a:spcPts val="0"/>
              </a:spcAft>
              <a:defRPr/>
            </a:pPr>
            <a:r>
              <a:rPr lang="zh-CN" altLang="en-US" b="1" spc="18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案例</a:t>
            </a:r>
          </a:p>
        </p:txBody>
      </p:sp>
      <p:sp>
        <p:nvSpPr>
          <p:cNvPr id="20" name="TextBox 6"/>
          <p:cNvSpPr txBox="1">
            <a:spLocks noChangeArrowheads="1"/>
          </p:cNvSpPr>
          <p:nvPr/>
        </p:nvSpPr>
        <p:spPr bwMode="auto">
          <a:xfrm>
            <a:off x="4022725" y="2016125"/>
            <a:ext cx="3557588" cy="369888"/>
          </a:xfrm>
          <a:prstGeom prst="rect">
            <a:avLst/>
          </a:prstGeom>
          <a:noFill/>
          <a:ln>
            <a:noFill/>
          </a:ln>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auto" hangingPunct="1">
              <a:spcBef>
                <a:spcPts val="0"/>
              </a:spcBef>
              <a:spcAft>
                <a:spcPts val="0"/>
              </a:spcAft>
              <a:defRPr/>
            </a:pPr>
            <a:r>
              <a:rPr lang="en-US" altLang="zh-CN" dirty="0" smtClean="0">
                <a:solidFill>
                  <a:schemeClr val="accent6">
                    <a:lumMod val="75000"/>
                  </a:schemeClr>
                </a:solidFill>
                <a:latin typeface="微软雅黑" pitchFamily="34" charset="-122"/>
                <a:ea typeface="微软雅黑" pitchFamily="34" charset="-122"/>
              </a:rPr>
              <a:t>【</a:t>
            </a:r>
            <a:r>
              <a:rPr lang="zh-CN" altLang="en-US" dirty="0" smtClean="0">
                <a:solidFill>
                  <a:schemeClr val="accent6">
                    <a:lumMod val="75000"/>
                  </a:schemeClr>
                </a:solidFill>
                <a:latin typeface="微软雅黑" pitchFamily="34" charset="-122"/>
                <a:ea typeface="微软雅黑" pitchFamily="34" charset="-122"/>
              </a:rPr>
              <a:t>诺丁汉大学重视人才的案例</a:t>
            </a:r>
            <a:r>
              <a:rPr lang="en-US" altLang="zh-CN" dirty="0" smtClean="0">
                <a:solidFill>
                  <a:schemeClr val="accent6">
                    <a:lumMod val="75000"/>
                  </a:schemeClr>
                </a:solidFill>
                <a:latin typeface="微软雅黑" pitchFamily="34" charset="-122"/>
                <a:ea typeface="微软雅黑" pitchFamily="34" charset="-122"/>
              </a:rPr>
              <a:t>】</a:t>
            </a:r>
            <a:endParaRPr lang="zh-CN" altLang="en-US" dirty="0" smtClean="0">
              <a:solidFill>
                <a:schemeClr val="accent6">
                  <a:lumMod val="75000"/>
                </a:schemeClr>
              </a:solidFill>
              <a:latin typeface="微软雅黑" pitchFamily="34" charset="-122"/>
              <a:ea typeface="微软雅黑" pitchFamily="34" charset="-122"/>
            </a:endParaRPr>
          </a:p>
        </p:txBody>
      </p:sp>
      <p:cxnSp>
        <p:nvCxnSpPr>
          <p:cNvPr id="6" name="直接连接符 5"/>
          <p:cNvCxnSpPr/>
          <p:nvPr/>
        </p:nvCxnSpPr>
        <p:spPr>
          <a:xfrm flipH="1">
            <a:off x="4225925" y="2438400"/>
            <a:ext cx="4103688" cy="0"/>
          </a:xfrm>
          <a:prstGeom prst="line">
            <a:avLst/>
          </a:prstGeom>
          <a:ln/>
        </p:spPr>
        <p:style>
          <a:lnRef idx="2">
            <a:schemeClr val="accent5"/>
          </a:lnRef>
          <a:fillRef idx="1">
            <a:schemeClr val="lt1"/>
          </a:fillRef>
          <a:effectRef idx="0">
            <a:schemeClr val="accent5"/>
          </a:effectRef>
          <a:fontRef idx="minor">
            <a:schemeClr val="dk1"/>
          </a:fontRef>
        </p:style>
      </p:cxnSp>
      <p:sp>
        <p:nvSpPr>
          <p:cNvPr id="22" name="矩形 3"/>
          <p:cNvSpPr>
            <a:spLocks noChangeArrowheads="1"/>
          </p:cNvSpPr>
          <p:nvPr/>
        </p:nvSpPr>
        <p:spPr bwMode="auto">
          <a:xfrm>
            <a:off x="2352675" y="2708275"/>
            <a:ext cx="5905500" cy="1363663"/>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英国诺丁汉大学曾经得到过一笔意外之财。那是在一次学科评审中，因为工作出色，诺丁汉得到</a:t>
            </a:r>
            <a:r>
              <a:rPr lang="en-US" altLang="zh-CN" sz="1600" dirty="0">
                <a:solidFill>
                  <a:schemeClr val="tx1">
                    <a:lumMod val="75000"/>
                    <a:lumOff val="25000"/>
                  </a:schemeClr>
                </a:solidFill>
                <a:latin typeface="微软雅黑" pitchFamily="34" charset="-122"/>
                <a:ea typeface="微软雅黑" pitchFamily="34" charset="-122"/>
              </a:rPr>
              <a:t>1000</a:t>
            </a:r>
            <a:r>
              <a:rPr lang="zh-CN" altLang="en-US" sz="1600" dirty="0">
                <a:solidFill>
                  <a:schemeClr val="tx1">
                    <a:lumMod val="75000"/>
                    <a:lumOff val="25000"/>
                  </a:schemeClr>
                </a:solidFill>
                <a:latin typeface="微软雅黑" pitchFamily="34" charset="-122"/>
                <a:ea typeface="微软雅黑" pitchFamily="34" charset="-122"/>
              </a:rPr>
              <a:t>万英镑的奖金。学校开始讨论这笔钱的用途。最后作出这样一个决定：以</a:t>
            </a:r>
            <a:r>
              <a:rPr lang="en-US" altLang="zh-CN" sz="1600" dirty="0">
                <a:solidFill>
                  <a:schemeClr val="tx1">
                    <a:lumMod val="75000"/>
                    <a:lumOff val="25000"/>
                  </a:schemeClr>
                </a:solidFill>
                <a:latin typeface="微软雅黑" pitchFamily="34" charset="-122"/>
                <a:ea typeface="微软雅黑" pitchFamily="34" charset="-122"/>
              </a:rPr>
              <a:t>5</a:t>
            </a:r>
            <a:r>
              <a:rPr lang="zh-CN" altLang="en-US" sz="1600" dirty="0">
                <a:solidFill>
                  <a:schemeClr val="tx1">
                    <a:lumMod val="75000"/>
                    <a:lumOff val="25000"/>
                  </a:schemeClr>
                </a:solidFill>
                <a:latin typeface="微软雅黑" pitchFamily="34" charset="-122"/>
                <a:ea typeface="微软雅黑" pitchFamily="34" charset="-122"/>
              </a:rPr>
              <a:t>万英镑的年薪，从世界各地引进</a:t>
            </a:r>
            <a:r>
              <a:rPr lang="en-US" altLang="zh-CN" sz="1600" dirty="0">
                <a:solidFill>
                  <a:schemeClr val="tx1">
                    <a:lumMod val="75000"/>
                    <a:lumOff val="25000"/>
                  </a:schemeClr>
                </a:solidFill>
                <a:latin typeface="微软雅黑" pitchFamily="34" charset="-122"/>
                <a:ea typeface="微软雅黑" pitchFamily="34" charset="-122"/>
              </a:rPr>
              <a:t>200</a:t>
            </a:r>
            <a:r>
              <a:rPr lang="zh-CN" altLang="en-US" sz="1600" dirty="0">
                <a:solidFill>
                  <a:schemeClr val="tx1">
                    <a:lumMod val="75000"/>
                    <a:lumOff val="25000"/>
                  </a:schemeClr>
                </a:solidFill>
                <a:latin typeface="微软雅黑" pitchFamily="34" charset="-122"/>
                <a:ea typeface="微软雅黑" pitchFamily="34" charset="-122"/>
              </a:rPr>
              <a:t>名优秀人才。</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23" name="矩形 3"/>
          <p:cNvSpPr>
            <a:spLocks noChangeArrowheads="1"/>
          </p:cNvSpPr>
          <p:nvPr/>
        </p:nvSpPr>
        <p:spPr bwMode="auto">
          <a:xfrm>
            <a:off x="2352675" y="4256088"/>
            <a:ext cx="5905500" cy="1333500"/>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结果可想而知。在接下来的几年里，诺丁汉大学实力大增，在不少领域的排名纷纷上升。一位中国大学校长感慨：“这笔钱如果到了中国高校手里，第一个用途很可能就是拿来盖楼，添置实验室。”</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1000"/>
                                        <p:tgtEl>
                                          <p:spTgt spid="11"/>
                                        </p:tgtEl>
                                      </p:cBhvr>
                                    </p:animEffect>
                                  </p:childTnLst>
                                </p:cTn>
                              </p:par>
                              <p:par>
                                <p:cTn id="8" presetID="4"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1000"/>
                                        <p:tgtEl>
                                          <p:spTgt spid="1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1000"/>
                                        <p:tgtEl>
                                          <p:spTgt spid="1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1000" fill="hold"/>
                                        <p:tgtEl>
                                          <p:spTgt spid="20"/>
                                        </p:tgtEl>
                                        <p:attrNameLst>
                                          <p:attrName>ppt_w</p:attrName>
                                        </p:attrNameLst>
                                      </p:cBhvr>
                                      <p:tavLst>
                                        <p:tav tm="0">
                                          <p:val>
                                            <p:fltVal val="0"/>
                                          </p:val>
                                        </p:tav>
                                        <p:tav tm="100000">
                                          <p:val>
                                            <p:strVal val="#ppt_w"/>
                                          </p:val>
                                        </p:tav>
                                      </p:tavLst>
                                    </p:anim>
                                    <p:anim calcmode="lin" valueType="num">
                                      <p:cBhvr>
                                        <p:cTn id="17" dur="1000" fill="hold"/>
                                        <p:tgtEl>
                                          <p:spTgt spid="20"/>
                                        </p:tgtEl>
                                        <p:attrNameLst>
                                          <p:attrName>ppt_h</p:attrName>
                                        </p:attrNameLst>
                                      </p:cBhvr>
                                      <p:tavLst>
                                        <p:tav tm="0">
                                          <p:val>
                                            <p:fltVal val="0"/>
                                          </p:val>
                                        </p:tav>
                                        <p:tav tm="100000">
                                          <p:val>
                                            <p:strVal val="#ppt_h"/>
                                          </p:val>
                                        </p:tav>
                                      </p:tavLst>
                                    </p:anim>
                                    <p:animEffect transition="in" filter="fade">
                                      <p:cBhvr>
                                        <p:cTn id="18" dur="1000"/>
                                        <p:tgtEl>
                                          <p:spTgt spid="20"/>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1+#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2"/>
          <p:cNvSpPr txBox="1">
            <a:spLocks noChangeArrowheads="1"/>
          </p:cNvSpPr>
          <p:nvPr/>
        </p:nvSpPr>
        <p:spPr bwMode="auto">
          <a:xfrm>
            <a:off x="2281238" y="6308725"/>
            <a:ext cx="3529012"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人力资源的重要性</a:t>
            </a:r>
          </a:p>
        </p:txBody>
      </p:sp>
      <p:sp>
        <p:nvSpPr>
          <p:cNvPr id="17" name="矩形 3"/>
          <p:cNvSpPr>
            <a:spLocks noChangeArrowheads="1"/>
          </p:cNvSpPr>
          <p:nvPr/>
        </p:nvSpPr>
        <p:spPr bwMode="auto">
          <a:xfrm>
            <a:off x="6818313" y="4370388"/>
            <a:ext cx="5183187" cy="1362075"/>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b="1" dirty="0">
                <a:solidFill>
                  <a:schemeClr val="accent6">
                    <a:lumMod val="75000"/>
                  </a:schemeClr>
                </a:solidFill>
                <a:latin typeface="微软雅黑" pitchFamily="34" charset="-122"/>
                <a:ea typeface="微软雅黑" pitchFamily="34" charset="-122"/>
              </a:rPr>
              <a:t>雇员是企业的第一客户也是最重要的客户！</a:t>
            </a:r>
            <a:r>
              <a:rPr lang="zh-CN" altLang="en-US" sz="1600" dirty="0">
                <a:latin typeface="微软雅黑" pitchFamily="34" charset="-122"/>
                <a:ea typeface="微软雅黑" pitchFamily="34" charset="-122"/>
              </a:rPr>
              <a:t>凡是成功的企业家，都是经营人的高手。所谓战略决定成败，谁来制订战略？谁来执行战略？肯定是人。而细节决定成败，如何落实、追踪细节？还要靠人。</a:t>
            </a:r>
          </a:p>
        </p:txBody>
      </p:sp>
      <p:pic>
        <p:nvPicPr>
          <p:cNvPr id="32771" name="图片 1"/>
          <p:cNvPicPr>
            <a:picLocks noChangeAspect="1"/>
          </p:cNvPicPr>
          <p:nvPr/>
        </p:nvPicPr>
        <p:blipFill>
          <a:blip r:embed="rId2" cstate="print"/>
          <a:srcRect/>
          <a:stretch>
            <a:fillRect/>
          </a:stretch>
        </p:blipFill>
        <p:spPr bwMode="auto">
          <a:xfrm>
            <a:off x="1057275" y="2065338"/>
            <a:ext cx="5400675" cy="3602037"/>
          </a:xfrm>
          <a:prstGeom prst="rect">
            <a:avLst/>
          </a:prstGeom>
          <a:noFill/>
          <a:ln w="9525">
            <a:solidFill>
              <a:schemeClr val="bg1"/>
            </a:solidFill>
            <a:miter lim="800000"/>
            <a:headEnd/>
            <a:tailEnd/>
          </a:ln>
        </p:spPr>
      </p:pic>
      <p:pic>
        <p:nvPicPr>
          <p:cNvPr id="32772" name="图片 2"/>
          <p:cNvPicPr>
            <a:picLocks noChangeAspect="1"/>
          </p:cNvPicPr>
          <p:nvPr/>
        </p:nvPicPr>
        <p:blipFill>
          <a:blip r:embed="rId3" cstate="print"/>
          <a:srcRect/>
          <a:stretch>
            <a:fillRect/>
          </a:stretch>
        </p:blipFill>
        <p:spPr bwMode="auto">
          <a:xfrm>
            <a:off x="6818313" y="692150"/>
            <a:ext cx="5183187" cy="3241675"/>
          </a:xfrm>
          <a:prstGeom prst="rect">
            <a:avLst/>
          </a:prstGeom>
          <a:noFill/>
          <a:ln w="952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4"/>
          <p:cNvGrpSpPr>
            <a:grpSpLocks/>
          </p:cNvGrpSpPr>
          <p:nvPr/>
        </p:nvGrpSpPr>
        <p:grpSpPr bwMode="auto">
          <a:xfrm>
            <a:off x="3490913" y="1689100"/>
            <a:ext cx="6911975" cy="1092200"/>
            <a:chOff x="0" y="0"/>
            <a:chExt cx="4354" cy="688"/>
          </a:xfrm>
        </p:grpSpPr>
        <p:sp>
          <p:nvSpPr>
            <p:cNvPr id="105" name="Rectangle 5"/>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06" name="Rectangle 6"/>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07"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108"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109" name="Group 11"/>
          <p:cNvGrpSpPr>
            <a:grpSpLocks/>
          </p:cNvGrpSpPr>
          <p:nvPr/>
        </p:nvGrpSpPr>
        <p:grpSpPr bwMode="auto">
          <a:xfrm>
            <a:off x="2209800" y="2754313"/>
            <a:ext cx="6911975" cy="1092200"/>
            <a:chOff x="0" y="0"/>
            <a:chExt cx="4354" cy="688"/>
          </a:xfrm>
        </p:grpSpPr>
        <p:sp>
          <p:nvSpPr>
            <p:cNvPr id="110" name="Rectangle 12"/>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11" name="Rectangle 13"/>
            <p:cNvSpPr>
              <a:spLocks noChangeArrowheads="1"/>
            </p:cNvSpPr>
            <p:nvPr/>
          </p:nvSpPr>
          <p:spPr bwMode="auto">
            <a:xfrm>
              <a:off x="181" y="0"/>
              <a:ext cx="1497" cy="326"/>
            </a:xfrm>
            <a:prstGeom prst="rect">
              <a:avLst/>
            </a:prstGeom>
            <a:solidFill>
              <a:srgbClr val="0066CC"/>
            </a:soli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12"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113"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33795" name="Group 18"/>
          <p:cNvGrpSpPr>
            <a:grpSpLocks/>
          </p:cNvGrpSpPr>
          <p:nvPr/>
        </p:nvGrpSpPr>
        <p:grpSpPr bwMode="auto">
          <a:xfrm>
            <a:off x="3490913" y="3792538"/>
            <a:ext cx="6911975" cy="1092200"/>
            <a:chOff x="0" y="0"/>
            <a:chExt cx="4354" cy="688"/>
          </a:xfrm>
        </p:grpSpPr>
        <p:sp>
          <p:nvSpPr>
            <p:cNvPr id="115" name="Rectangle 19"/>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16" name="Rectangle 20"/>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17" name="AutoShape 23"/>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118" name="AutoShape 24"/>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33796" name="Group 25"/>
          <p:cNvGrpSpPr>
            <a:grpSpLocks/>
          </p:cNvGrpSpPr>
          <p:nvPr/>
        </p:nvGrpSpPr>
        <p:grpSpPr bwMode="auto">
          <a:xfrm>
            <a:off x="3490913" y="4857750"/>
            <a:ext cx="6911975" cy="1092200"/>
            <a:chOff x="0" y="0"/>
            <a:chExt cx="4354" cy="688"/>
          </a:xfrm>
        </p:grpSpPr>
        <p:sp>
          <p:nvSpPr>
            <p:cNvPr id="120" name="Rectangle 26"/>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21" name="Rectangle 27"/>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122" name="AutoShape 30"/>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123" name="AutoShape 31"/>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sp>
        <p:nvSpPr>
          <p:cNvPr id="124" name="TextBox 1"/>
          <p:cNvSpPr txBox="1"/>
          <p:nvPr/>
        </p:nvSpPr>
        <p:spPr>
          <a:xfrm>
            <a:off x="4181475" y="1682750"/>
            <a:ext cx="1728788"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第一章</a:t>
            </a:r>
          </a:p>
        </p:txBody>
      </p:sp>
      <p:sp>
        <p:nvSpPr>
          <p:cNvPr id="125" name="TextBox 65"/>
          <p:cNvSpPr txBox="1"/>
          <p:nvPr/>
        </p:nvSpPr>
        <p:spPr>
          <a:xfrm>
            <a:off x="2909888" y="2752725"/>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第二章</a:t>
            </a:r>
          </a:p>
        </p:txBody>
      </p:sp>
      <p:sp>
        <p:nvSpPr>
          <p:cNvPr id="126" name="TextBox 66"/>
          <p:cNvSpPr txBox="1"/>
          <p:nvPr/>
        </p:nvSpPr>
        <p:spPr>
          <a:xfrm>
            <a:off x="4191000" y="3800475"/>
            <a:ext cx="1728788"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第三章</a:t>
            </a:r>
          </a:p>
        </p:txBody>
      </p:sp>
      <p:sp>
        <p:nvSpPr>
          <p:cNvPr id="127" name="TextBox 67"/>
          <p:cNvSpPr txBox="1"/>
          <p:nvPr/>
        </p:nvSpPr>
        <p:spPr>
          <a:xfrm>
            <a:off x="4191000" y="4860925"/>
            <a:ext cx="1728788"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第四章</a:t>
            </a:r>
          </a:p>
        </p:txBody>
      </p:sp>
      <p:sp>
        <p:nvSpPr>
          <p:cNvPr id="33801" name="TextBox 64"/>
          <p:cNvSpPr txBox="1">
            <a:spLocks noChangeArrowheads="1"/>
          </p:cNvSpPr>
          <p:nvPr/>
        </p:nvSpPr>
        <p:spPr bwMode="auto">
          <a:xfrm>
            <a:off x="6634163" y="1906588"/>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资源与人力资源</a:t>
            </a:r>
            <a:endParaRPr lang="zh-CN" altLang="en-US" sz="2000" b="1">
              <a:solidFill>
                <a:srgbClr val="7F7F7F"/>
              </a:solidFill>
              <a:latin typeface="微软雅黑"/>
              <a:ea typeface="微软雅黑"/>
              <a:cs typeface="微软雅黑"/>
            </a:endParaRPr>
          </a:p>
        </p:txBody>
      </p:sp>
      <p:sp>
        <p:nvSpPr>
          <p:cNvPr id="129" name="TextBox 69"/>
          <p:cNvSpPr txBox="1">
            <a:spLocks noChangeArrowheads="1"/>
          </p:cNvSpPr>
          <p:nvPr/>
        </p:nvSpPr>
        <p:spPr bwMode="auto">
          <a:xfrm>
            <a:off x="5367338" y="2971800"/>
            <a:ext cx="3457575" cy="400050"/>
          </a:xfrm>
          <a:prstGeom prst="rect">
            <a:avLst/>
          </a:prstGeom>
          <a:noFill/>
          <a:ln w="9525">
            <a:noFill/>
            <a:miter lim="800000"/>
            <a:headEnd/>
            <a:tailEnd/>
          </a:ln>
        </p:spPr>
        <p:txBody>
          <a:bodyPr>
            <a:spAutoFit/>
          </a:bodyPr>
          <a:lstStyle/>
          <a:p>
            <a:r>
              <a:rPr lang="zh-CN" altLang="zh-CN" sz="2000" b="1">
                <a:solidFill>
                  <a:srgbClr val="000000"/>
                </a:solidFill>
                <a:latin typeface="微软雅黑"/>
                <a:ea typeface="微软雅黑"/>
                <a:cs typeface="微软雅黑"/>
              </a:rPr>
              <a:t>人事管理与人力资源管理</a:t>
            </a:r>
            <a:endParaRPr lang="zh-CN" altLang="en-US" sz="2000" b="1">
              <a:solidFill>
                <a:srgbClr val="000000"/>
              </a:solidFill>
              <a:latin typeface="微软雅黑"/>
              <a:ea typeface="微软雅黑"/>
              <a:cs typeface="微软雅黑"/>
            </a:endParaRPr>
          </a:p>
        </p:txBody>
      </p:sp>
      <p:sp>
        <p:nvSpPr>
          <p:cNvPr id="33803" name="TextBox 70"/>
          <p:cNvSpPr txBox="1">
            <a:spLocks noChangeArrowheads="1"/>
          </p:cNvSpPr>
          <p:nvPr/>
        </p:nvSpPr>
        <p:spPr bwMode="auto">
          <a:xfrm>
            <a:off x="6648450" y="4038600"/>
            <a:ext cx="3744913"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中国人力资源管理的四个阶段</a:t>
            </a:r>
            <a:endParaRPr lang="zh-CN" altLang="en-US" sz="2000" b="1">
              <a:solidFill>
                <a:srgbClr val="7F7F7F"/>
              </a:solidFill>
              <a:latin typeface="微软雅黑"/>
              <a:ea typeface="微软雅黑"/>
              <a:cs typeface="微软雅黑"/>
            </a:endParaRPr>
          </a:p>
        </p:txBody>
      </p:sp>
      <p:sp>
        <p:nvSpPr>
          <p:cNvPr id="33804" name="TextBox 71"/>
          <p:cNvSpPr txBox="1">
            <a:spLocks noChangeArrowheads="1"/>
          </p:cNvSpPr>
          <p:nvPr/>
        </p:nvSpPr>
        <p:spPr bwMode="auto">
          <a:xfrm>
            <a:off x="6648450" y="5086350"/>
            <a:ext cx="3455988"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人力资源从业概述</a:t>
            </a:r>
            <a:endParaRPr lang="zh-CN" altLang="en-US" sz="2000" b="1">
              <a:solidFill>
                <a:srgbClr val="7F7F7F"/>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109"/>
                                        </p:tgtEl>
                                      </p:cBhvr>
                                    </p:animEffect>
                                    <p:animScale>
                                      <p:cBhvr>
                                        <p:cTn id="7" dur="500" autoRev="1" fill="hold"/>
                                        <p:tgtEl>
                                          <p:spTgt spid="109"/>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125"/>
                                        </p:tgtEl>
                                      </p:cBhvr>
                                    </p:animEffect>
                                    <p:animScale>
                                      <p:cBhvr>
                                        <p:cTn id="10" dur="500" autoRev="1" fill="hold"/>
                                        <p:tgtEl>
                                          <p:spTgt spid="125"/>
                                        </p:tgtEl>
                                      </p:cBhvr>
                                      <p:by x="105000" y="105000"/>
                                    </p:animScale>
                                  </p:childTnLst>
                                </p:cTn>
                              </p:par>
                              <p:par>
                                <p:cTn id="11" presetID="26" presetClass="emph" presetSubtype="0" fill="hold" grpId="0" nodeType="withEffect">
                                  <p:stCondLst>
                                    <p:cond delay="0"/>
                                  </p:stCondLst>
                                  <p:childTnLst>
                                    <p:animEffect transition="out" filter="fade">
                                      <p:cBhvr>
                                        <p:cTn id="12" dur="1000" tmFilter="0, 0; .2, .5; .8, .5; 1, 0"/>
                                        <p:tgtEl>
                                          <p:spTgt spid="129"/>
                                        </p:tgtEl>
                                      </p:cBhvr>
                                    </p:animEffect>
                                    <p:animScale>
                                      <p:cBhvr>
                                        <p:cTn id="13" dur="500" autoRev="1" fill="hold"/>
                                        <p:tgtEl>
                                          <p:spTgt spid="1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图示 12"/>
          <p:cNvGraphicFramePr/>
          <p:nvPr/>
        </p:nvGraphicFramePr>
        <p:xfrm>
          <a:off x="5449515" y="11652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矩形 3"/>
          <p:cNvSpPr>
            <a:spLocks noChangeArrowheads="1"/>
          </p:cNvSpPr>
          <p:nvPr/>
        </p:nvSpPr>
        <p:spPr bwMode="auto">
          <a:xfrm>
            <a:off x="2136775" y="5251450"/>
            <a:ext cx="9505950" cy="728663"/>
          </a:xfrm>
          <a:prstGeom prst="rect">
            <a:avLst/>
          </a:prstGeom>
          <a:noFill/>
          <a:ln w="9525">
            <a:noFill/>
            <a:prstDash val="dash"/>
            <a:miter lim="800000"/>
            <a:headEnd/>
            <a:tailEnd/>
          </a:ln>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人事管理作为一门科学诞生于</a:t>
            </a:r>
            <a:r>
              <a:rPr lang="en-US" altLang="zh-CN" sz="1600" dirty="0">
                <a:latin typeface="微软雅黑" pitchFamily="34" charset="-122"/>
                <a:ea typeface="微软雅黑" pitchFamily="34" charset="-122"/>
              </a:rPr>
              <a:t>20</a:t>
            </a:r>
            <a:r>
              <a:rPr lang="zh-CN" altLang="en-US" sz="1600" dirty="0">
                <a:latin typeface="微软雅黑" pitchFamily="34" charset="-122"/>
                <a:ea typeface="微软雅黑" pitchFamily="34" charset="-122"/>
              </a:rPr>
              <a:t>世纪初叶的美国。</a:t>
            </a:r>
            <a:r>
              <a:rPr lang="zh-CN" altLang="en-US" sz="1600" b="1" dirty="0">
                <a:solidFill>
                  <a:schemeClr val="accent6">
                    <a:lumMod val="75000"/>
                  </a:schemeClr>
                </a:solidFill>
                <a:latin typeface="微软雅黑" pitchFamily="34" charset="-122"/>
                <a:ea typeface="微软雅黑" pitchFamily="34" charset="-122"/>
              </a:rPr>
              <a:t>人事管理的实践同人类社会的历史一样悠久。</a:t>
            </a:r>
            <a:r>
              <a:rPr lang="zh-CN" altLang="en-US" sz="1600" dirty="0">
                <a:latin typeface="微软雅黑" pitchFamily="34" charset="-122"/>
                <a:ea typeface="微软雅黑" pitchFamily="34" charset="-122"/>
              </a:rPr>
              <a:t>原始社会的部落管理，奴隶社会的军事组织和生产组织等，从某种意义上说，都属于人事管理。</a:t>
            </a:r>
            <a:endParaRPr lang="zh-CN" altLang="en-US" sz="1600" b="1" dirty="0">
              <a:solidFill>
                <a:srgbClr val="FF0000"/>
              </a:solidFill>
              <a:latin typeface="微软雅黑" pitchFamily="34" charset="-122"/>
              <a:ea typeface="微软雅黑" pitchFamily="34" charset="-122"/>
            </a:endParaRPr>
          </a:p>
        </p:txBody>
      </p:sp>
      <p:sp>
        <p:nvSpPr>
          <p:cNvPr id="16" name="矩形 3"/>
          <p:cNvSpPr>
            <a:spLocks noChangeArrowheads="1"/>
          </p:cNvSpPr>
          <p:nvPr/>
        </p:nvSpPr>
        <p:spPr bwMode="auto">
          <a:xfrm>
            <a:off x="2136775" y="3660775"/>
            <a:ext cx="3313113" cy="1363663"/>
          </a:xfrm>
          <a:prstGeom prst="rect">
            <a:avLst/>
          </a:prstGeom>
          <a:noFill/>
          <a:ln w="9525">
            <a:noFill/>
            <a:prstDash val="dash"/>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人事管理一词源出于英语</a:t>
            </a:r>
            <a:r>
              <a:rPr lang="en-US" altLang="zh-CN" sz="1600">
                <a:latin typeface="微软雅黑"/>
                <a:ea typeface="微软雅黑"/>
                <a:cs typeface="微软雅黑"/>
              </a:rPr>
              <a:t>Personnel Management</a:t>
            </a:r>
            <a:r>
              <a:rPr lang="zh-CN" altLang="en-US" sz="1600">
                <a:latin typeface="微软雅黑"/>
                <a:ea typeface="微软雅黑"/>
                <a:cs typeface="微软雅黑"/>
              </a:rPr>
              <a:t>，本意是“人员管理”。日本译为人事管理，后被普遍采用。</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5"/>
                                        </p:tgtEl>
                                        <p:attrNameLst>
                                          <p:attrName>style.visibility</p:attrName>
                                        </p:attrNameLst>
                                      </p:cBhvr>
                                      <p:to>
                                        <p:strVal val="visible"/>
                                      </p:to>
                                    </p:set>
                                    <p:animScale>
                                      <p:cBhvr>
                                        <p:cTn id="1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5"/>
                                        </p:tgtEl>
                                        <p:attrNameLst>
                                          <p:attrName>ppt_x</p:attrName>
                                          <p:attrName>ppt_y</p:attrName>
                                        </p:attrNameLst>
                                      </p:cBhvr>
                                    </p:animMotion>
                                    <p:animEffect transition="in" filter="fade">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Box 2"/>
          <p:cNvSpPr txBox="1">
            <a:spLocks noChangeArrowheads="1"/>
          </p:cNvSpPr>
          <p:nvPr/>
        </p:nvSpPr>
        <p:spPr bwMode="auto">
          <a:xfrm>
            <a:off x="3825875" y="2103438"/>
            <a:ext cx="6375400" cy="817562"/>
          </a:xfrm>
          <a:prstGeom prst="rect">
            <a:avLst/>
          </a:prstGeom>
          <a:noFill/>
          <a:ln w="9525">
            <a:noFill/>
            <a:miter lim="800000"/>
            <a:headEnd/>
            <a:tailEnd/>
          </a:ln>
        </p:spPr>
        <p:txBody>
          <a:bodyPr>
            <a:spAutoFit/>
          </a:bodyPr>
          <a:lstStyle/>
          <a:p>
            <a:pPr indent="457200">
              <a:lnSpc>
                <a:spcPts val="3000"/>
              </a:lnSpc>
            </a:pPr>
            <a:r>
              <a:rPr lang="zh-CN" altLang="zh-CN" sz="1600">
                <a:latin typeface="微软雅黑"/>
                <a:ea typeface="微软雅黑"/>
                <a:cs typeface="微软雅黑"/>
              </a:rPr>
              <a:t>人力资源管理（</a:t>
            </a:r>
            <a:r>
              <a:rPr lang="en-US" altLang="zh-CN" sz="1600">
                <a:latin typeface="微软雅黑"/>
                <a:ea typeface="微软雅黑"/>
                <a:cs typeface="微软雅黑"/>
              </a:rPr>
              <a:t>Human Resource Management, HRM</a:t>
            </a:r>
            <a:r>
              <a:rPr lang="zh-CN" altLang="zh-CN" sz="1600">
                <a:latin typeface="微软雅黑"/>
                <a:ea typeface="微软雅黑"/>
                <a:cs typeface="微软雅黑"/>
              </a:rPr>
              <a:t>）是一门新兴的学科，问世于</a:t>
            </a:r>
            <a:r>
              <a:rPr lang="en-US" altLang="zh-CN" sz="1600">
                <a:latin typeface="微软雅黑"/>
                <a:ea typeface="微软雅黑"/>
                <a:cs typeface="微软雅黑"/>
              </a:rPr>
              <a:t>20</a:t>
            </a:r>
            <a:r>
              <a:rPr lang="zh-CN" altLang="zh-CN" sz="1600">
                <a:latin typeface="微软雅黑"/>
                <a:ea typeface="微软雅黑"/>
                <a:cs typeface="微软雅黑"/>
              </a:rPr>
              <a:t>世纪</a:t>
            </a:r>
            <a:r>
              <a:rPr lang="en-US" altLang="zh-CN" sz="1600">
                <a:latin typeface="微软雅黑"/>
                <a:ea typeface="微软雅黑"/>
                <a:cs typeface="微软雅黑"/>
              </a:rPr>
              <a:t>70</a:t>
            </a:r>
            <a:r>
              <a:rPr lang="zh-CN" altLang="zh-CN" sz="1600">
                <a:latin typeface="微软雅黑"/>
                <a:ea typeface="微软雅黑"/>
                <a:cs typeface="微软雅黑"/>
              </a:rPr>
              <a:t>年代末。</a:t>
            </a:r>
            <a:endParaRPr lang="zh-CN" altLang="en-US">
              <a:latin typeface="Calibri" pitchFamily="34" charset="0"/>
            </a:endParaRPr>
          </a:p>
        </p:txBody>
      </p:sp>
      <p:sp>
        <p:nvSpPr>
          <p:cNvPr id="6" name="箭头"/>
          <p:cNvSpPr>
            <a:spLocks noChangeArrowheads="1"/>
          </p:cNvSpPr>
          <p:nvPr/>
        </p:nvSpPr>
        <p:spPr bwMode="gray">
          <a:xfrm>
            <a:off x="2352675" y="3386138"/>
            <a:ext cx="1244600" cy="1771650"/>
          </a:xfrm>
          <a:prstGeom prst="rightArrow">
            <a:avLst>
              <a:gd name="adj1" fmla="val 62787"/>
              <a:gd name="adj2" fmla="val 41259"/>
            </a:avLst>
          </a:prstGeom>
          <a:solidFill>
            <a:srgbClr val="0070C0">
              <a:alpha val="75000"/>
            </a:srgbClr>
          </a:solidFill>
          <a:ln w="3175"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2000" b="1" kern="0" dirty="0" smtClean="0">
                <a:solidFill>
                  <a:schemeClr val="bg1"/>
                </a:solidFill>
                <a:latin typeface="微软雅黑" pitchFamily="34" charset="-122"/>
                <a:ea typeface="微软雅黑" pitchFamily="34" charset="-122"/>
              </a:rPr>
              <a:t>定义</a:t>
            </a:r>
            <a:endParaRPr lang="zh-CN" altLang="zh-CN" sz="2000" b="1" kern="0" dirty="0">
              <a:solidFill>
                <a:schemeClr val="bg1"/>
              </a:solidFill>
              <a:latin typeface="微软雅黑" pitchFamily="34" charset="-122"/>
              <a:ea typeface="微软雅黑" pitchFamily="34" charset="-122"/>
            </a:endParaRPr>
          </a:p>
        </p:txBody>
      </p:sp>
      <p:grpSp>
        <p:nvGrpSpPr>
          <p:cNvPr id="35843" name="圆角矩形2"/>
          <p:cNvGrpSpPr>
            <a:grpSpLocks/>
          </p:cNvGrpSpPr>
          <p:nvPr/>
        </p:nvGrpSpPr>
        <p:grpSpPr bwMode="auto">
          <a:xfrm>
            <a:off x="3825875" y="3386138"/>
            <a:ext cx="6232525" cy="1771650"/>
            <a:chOff x="3505200" y="3190875"/>
            <a:chExt cx="4924425" cy="1228725"/>
          </a:xfrm>
        </p:grpSpPr>
        <p:sp>
          <p:nvSpPr>
            <p:cNvPr id="8" name="AutoShape 10"/>
            <p:cNvSpPr>
              <a:spLocks noChangeArrowheads="1"/>
            </p:cNvSpPr>
            <p:nvPr/>
          </p:nvSpPr>
          <p:spPr bwMode="gray">
            <a:xfrm>
              <a:off x="3552864" y="3190875"/>
              <a:ext cx="4876761" cy="1228725"/>
            </a:xfrm>
            <a:prstGeom prst="roundRect">
              <a:avLst>
                <a:gd name="adj" fmla="val 10889"/>
              </a:avLst>
            </a:prstGeom>
            <a:solidFill>
              <a:srgbClr val="0070C0">
                <a:alpha val="75000"/>
              </a:srgbClr>
            </a:solidFill>
            <a:ln w="25400" cap="flat" cmpd="sng" algn="ctr">
              <a:noFill/>
              <a:prstDash val="solid"/>
            </a:ln>
            <a:effectLst>
              <a:outerShdw blurRad="50800" dist="38100" algn="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endParaRPr lang="zh-CN" altLang="en-US" sz="1200" b="1" kern="0" dirty="0">
                <a:solidFill>
                  <a:sysClr val="window" lastClr="FFFFFF"/>
                </a:solidFill>
                <a:ea typeface="微软雅黑" pitchFamily="34" charset="-122"/>
              </a:endParaRPr>
            </a:p>
          </p:txBody>
        </p:sp>
        <p:sp>
          <p:nvSpPr>
            <p:cNvPr id="9" name="AutoShape 11"/>
            <p:cNvSpPr>
              <a:spLocks noChangeArrowheads="1"/>
            </p:cNvSpPr>
            <p:nvPr/>
          </p:nvSpPr>
          <p:spPr bwMode="gray">
            <a:xfrm>
              <a:off x="3505200" y="3614763"/>
              <a:ext cx="533083" cy="380949"/>
            </a:xfrm>
            <a:prstGeom prst="rightArrow">
              <a:avLst>
                <a:gd name="adj1" fmla="val 50000"/>
                <a:gd name="adj2" fmla="val 58333"/>
              </a:avLst>
            </a:prstGeom>
            <a:solidFill>
              <a:sysClr val="window" lastClr="FFFFFF"/>
            </a:solidFill>
            <a:ln>
              <a:noFill/>
            </a:ln>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kern="0">
                <a:solidFill>
                  <a:sysClr val="windowText" lastClr="000000"/>
                </a:solidFill>
              </a:endParaRPr>
            </a:p>
          </p:txBody>
        </p:sp>
      </p:grpSp>
      <p:sp>
        <p:nvSpPr>
          <p:cNvPr id="35844" name="矩形 9"/>
          <p:cNvSpPr>
            <a:spLocks noChangeArrowheads="1"/>
          </p:cNvSpPr>
          <p:nvPr/>
        </p:nvSpPr>
        <p:spPr bwMode="auto">
          <a:xfrm>
            <a:off x="4489450" y="3441700"/>
            <a:ext cx="5489575" cy="1631950"/>
          </a:xfrm>
          <a:prstGeom prst="rect">
            <a:avLst/>
          </a:prstGeom>
          <a:noFill/>
          <a:ln w="9525">
            <a:noFill/>
            <a:miter lim="800000"/>
            <a:headEnd/>
            <a:tailEnd/>
          </a:ln>
        </p:spPr>
        <p:txBody>
          <a:bodyPr>
            <a:spAutoFit/>
          </a:bodyPr>
          <a:lstStyle/>
          <a:p>
            <a:pPr>
              <a:lnSpc>
                <a:spcPts val="3000"/>
              </a:lnSpc>
            </a:pPr>
            <a:r>
              <a:rPr lang="zh-CN" altLang="zh-CN" sz="1600">
                <a:solidFill>
                  <a:schemeClr val="bg1"/>
                </a:solidFill>
                <a:latin typeface="微软雅黑"/>
                <a:ea typeface="微软雅黑"/>
                <a:cs typeface="微软雅黑"/>
              </a:rPr>
              <a:t>人力资源管理是指企业根据自身发展战略的要求，通过实施一系列的管理过程，保障企业发展的人力配置，并充分挖掘人力资源的潜能，即实现了“事得其人，人尽其才”的人力资源管理目标，从而确保企业战略目标的实现。</a:t>
            </a:r>
            <a:endParaRPr lang="zh-CN" altLang="en-US" sz="1600">
              <a:solidFill>
                <a:schemeClr val="bg1"/>
              </a:solidFill>
              <a:latin typeface="微软雅黑"/>
              <a:ea typeface="微软雅黑"/>
              <a:cs typeface="微软雅黑"/>
            </a:endParaRPr>
          </a:p>
        </p:txBody>
      </p:sp>
    </p:spTree>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
          <p:cNvSpPr txBox="1">
            <a:spLocks noChangeArrowheads="1"/>
          </p:cNvSpPr>
          <p:nvPr/>
        </p:nvSpPr>
        <p:spPr bwMode="auto">
          <a:xfrm>
            <a:off x="2136775" y="4930775"/>
            <a:ext cx="9648825" cy="1019175"/>
          </a:xfrm>
          <a:prstGeom prst="rect">
            <a:avLst/>
          </a:prstGeom>
          <a:noFill/>
          <a:ln w="9525">
            <a:noFill/>
            <a:miter lim="800000"/>
            <a:headEnd/>
            <a:tailEnd/>
          </a:ln>
        </p:spPr>
        <p:txBody>
          <a:bodyPr>
            <a:spAutoFit/>
          </a:bodyPr>
          <a:lstStyle/>
          <a:p>
            <a:pPr indent="457200">
              <a:lnSpc>
                <a:spcPct val="129000"/>
              </a:lnSpc>
              <a:spcAft>
                <a:spcPts val="600"/>
              </a:spcAft>
            </a:pPr>
            <a:r>
              <a:rPr lang="zh-CN" altLang="zh-CN" sz="1600">
                <a:latin typeface="微软雅黑"/>
                <a:ea typeface="微软雅黑"/>
                <a:cs typeface="微软雅黑"/>
              </a:rPr>
              <a:t>为了实现“事得其人，人尽其才”的目标，需要完成两项基础工作：了解分析“事”（事是什么，需要怎样的人来完成），了解分析“人”（分析预测人力资源的供给与需求），并在此基础之上制定人力资源的各模块的工作目标以及实施方案，这就是人力资源规划。</a:t>
            </a:r>
            <a:endParaRPr lang="zh-CN" altLang="en-US" sz="1600">
              <a:latin typeface="微软雅黑"/>
              <a:ea typeface="微软雅黑"/>
              <a:cs typeface="微软雅黑"/>
            </a:endParaRPr>
          </a:p>
        </p:txBody>
      </p:sp>
      <p:graphicFrame>
        <p:nvGraphicFramePr>
          <p:cNvPr id="12" name="图示 11"/>
          <p:cNvGraphicFramePr/>
          <p:nvPr/>
        </p:nvGraphicFramePr>
        <p:xfrm>
          <a:off x="6155803" y="2841104"/>
          <a:ext cx="5486400" cy="181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3"/>
          <p:cNvSpPr txBox="1">
            <a:spLocks noChangeArrowheads="1"/>
          </p:cNvSpPr>
          <p:nvPr/>
        </p:nvSpPr>
        <p:spPr bwMode="auto">
          <a:xfrm>
            <a:off x="2136775" y="3738563"/>
            <a:ext cx="3744913" cy="1044575"/>
          </a:xfrm>
          <a:prstGeom prst="rect">
            <a:avLst/>
          </a:prstGeom>
          <a:noFill/>
          <a:ln w="9525">
            <a:noFill/>
            <a:miter lim="800000"/>
            <a:headEnd/>
            <a:tailEnd/>
          </a:ln>
        </p:spPr>
        <p:txBody>
          <a:bodyPr>
            <a:spAutoFit/>
          </a:bodyPr>
          <a:lstStyle/>
          <a:p>
            <a:pPr indent="457200">
              <a:lnSpc>
                <a:spcPct val="129000"/>
              </a:lnSpc>
              <a:spcAft>
                <a:spcPts val="600"/>
              </a:spcAft>
            </a:pPr>
            <a:r>
              <a:rPr lang="zh-CN" altLang="zh-CN" sz="1600">
                <a:latin typeface="微软雅黑"/>
                <a:ea typeface="微软雅黑"/>
                <a:cs typeface="微软雅黑"/>
              </a:rPr>
              <a:t>人力资源管理的目标是：“事得其人，人尽其才”。而这两句话对应的管理任务和相应的模块是</a:t>
            </a:r>
            <a:r>
              <a:rPr lang="zh-CN" altLang="en-US" sz="1600">
                <a:latin typeface="微软雅黑"/>
                <a:ea typeface="微软雅黑"/>
                <a:cs typeface="微软雅黑"/>
              </a:rPr>
              <a:t>（右图）</a:t>
            </a:r>
            <a:r>
              <a:rPr lang="zh-CN" altLang="zh-CN" sz="1600">
                <a:latin typeface="微软雅黑"/>
                <a:ea typeface="微软雅黑"/>
                <a:cs typeface="微软雅黑"/>
              </a:rPr>
              <a:t>：</a:t>
            </a:r>
            <a:endParaRPr lang="zh-CN" altLang="en-US" sz="1600">
              <a:latin typeface="微软雅黑"/>
              <a:ea typeface="微软雅黑"/>
              <a:cs typeface="微软雅黑"/>
            </a:endParaRPr>
          </a:p>
        </p:txBody>
      </p:sp>
      <p:sp>
        <p:nvSpPr>
          <p:cNvPr id="14" name="TextBox 6"/>
          <p:cNvSpPr txBox="1">
            <a:spLocks noChangeArrowheads="1"/>
          </p:cNvSpPr>
          <p:nvPr/>
        </p:nvSpPr>
        <p:spPr bwMode="auto">
          <a:xfrm>
            <a:off x="2641600" y="2924175"/>
            <a:ext cx="3240088" cy="658813"/>
          </a:xfrm>
          <a:prstGeom prst="rect">
            <a:avLst/>
          </a:prstGeom>
          <a:noFill/>
          <a:ln>
            <a:noFill/>
          </a:ln>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auto" hangingPunct="1">
              <a:lnSpc>
                <a:spcPct val="120000"/>
              </a:lnSpc>
              <a:spcBef>
                <a:spcPts val="0"/>
              </a:spcBef>
              <a:spcAft>
                <a:spcPts val="0"/>
              </a:spcAft>
              <a:defRPr/>
            </a:pPr>
            <a:r>
              <a:rPr lang="zh-CN" altLang="en-US" sz="1600" dirty="0" smtClean="0">
                <a:solidFill>
                  <a:schemeClr val="accent6">
                    <a:lumMod val="75000"/>
                  </a:schemeClr>
                </a:solidFill>
                <a:latin typeface="微软雅黑" pitchFamily="34" charset="-122"/>
                <a:ea typeface="微软雅黑" pitchFamily="34" charset="-122"/>
              </a:rPr>
              <a:t>从</a:t>
            </a:r>
            <a:r>
              <a:rPr lang="zh-CN" altLang="en-US" sz="1600" dirty="0">
                <a:solidFill>
                  <a:schemeClr val="accent6">
                    <a:lumMod val="75000"/>
                  </a:schemeClr>
                </a:solidFill>
                <a:latin typeface="微软雅黑" pitchFamily="34" charset="-122"/>
                <a:ea typeface="微软雅黑" pitchFamily="34" charset="-122"/>
              </a:rPr>
              <a:t>这个定义中，我们可以分析出人力资源的各管理</a:t>
            </a:r>
            <a:r>
              <a:rPr lang="zh-CN" altLang="en-US" sz="1600" dirty="0" smtClean="0">
                <a:solidFill>
                  <a:schemeClr val="accent6">
                    <a:lumMod val="75000"/>
                  </a:schemeClr>
                </a:solidFill>
                <a:latin typeface="微软雅黑" pitchFamily="34" charset="-122"/>
                <a:ea typeface="微软雅黑" pitchFamily="34" charset="-122"/>
              </a:rPr>
              <a:t>模块：</a:t>
            </a:r>
          </a:p>
        </p:txBody>
      </p:sp>
      <p:cxnSp>
        <p:nvCxnSpPr>
          <p:cNvPr id="15" name="直接连接符 14"/>
          <p:cNvCxnSpPr/>
          <p:nvPr/>
        </p:nvCxnSpPr>
        <p:spPr>
          <a:xfrm flipH="1">
            <a:off x="2641600" y="3622675"/>
            <a:ext cx="3240088" cy="0"/>
          </a:xfrm>
          <a:prstGeom prst="line">
            <a:avLst/>
          </a:prstGeom>
          <a:ln/>
        </p:spPr>
        <p:style>
          <a:lnRef idx="2">
            <a:schemeClr val="accent5"/>
          </a:lnRef>
          <a:fillRef idx="1">
            <a:schemeClr val="lt1"/>
          </a:fillRef>
          <a:effectRef idx="0">
            <a:schemeClr val="accent5"/>
          </a:effectRef>
          <a:fontRef idx="minor">
            <a:schemeClr val="dk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
                                        </p:tgtEl>
                                        <p:attrNameLst>
                                          <p:attrName>ppt_x</p:attrName>
                                          <p:attrName>ppt_y</p:attrName>
                                        </p:attrNameLst>
                                      </p:cBhvr>
                                    </p:animMotion>
                                    <p:animEffect transition="in" filter="fade">
                                      <p:cBhvr>
                                        <p:cTn id="9" dur="1000"/>
                                        <p:tgtEl>
                                          <p:spTgt spid="1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1"/>
                                        </p:tgtEl>
                                        <p:attrNameLst>
                                          <p:attrName>style.visibility</p:attrName>
                                        </p:attrNameLst>
                                      </p:cBhvr>
                                      <p:to>
                                        <p:strVal val="visible"/>
                                      </p:to>
                                    </p:set>
                                    <p:animScale>
                                      <p:cBhvr>
                                        <p:cTn id="1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1"/>
                                        </p:tgtEl>
                                        <p:attrNameLst>
                                          <p:attrName>ppt_x</p:attrName>
                                          <p:attrName>ppt_y</p:attrName>
                                        </p:attrNameLst>
                                      </p:cBhvr>
                                    </p:animMotion>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
          <p:cNvGrpSpPr>
            <a:grpSpLocks noChangeAspect="1"/>
          </p:cNvGrpSpPr>
          <p:nvPr/>
        </p:nvGrpSpPr>
        <p:grpSpPr bwMode="auto">
          <a:xfrm>
            <a:off x="3144838" y="2343150"/>
            <a:ext cx="8316912" cy="3654425"/>
            <a:chOff x="1860" y="149"/>
            <a:chExt cx="9000" cy="3120"/>
          </a:xfrm>
        </p:grpSpPr>
        <p:sp>
          <p:nvSpPr>
            <p:cNvPr id="8" name="AutoShape 29"/>
            <p:cNvSpPr>
              <a:spLocks noChangeAspect="1" noChangeArrowheads="1" noTextEdit="1"/>
            </p:cNvSpPr>
            <p:nvPr/>
          </p:nvSpPr>
          <p:spPr bwMode="gray">
            <a:xfrm>
              <a:off x="1860" y="149"/>
              <a:ext cx="9000" cy="3120"/>
            </a:xfrm>
            <a:prstGeom prst="rect">
              <a:avLst/>
            </a:prstGeom>
            <a:solidFill>
              <a:schemeClr val="bg1">
                <a:lumMod val="85000"/>
              </a:schemeClr>
            </a:solidFill>
            <a:ln w="6350">
              <a:solidFill>
                <a:srgbClr val="FFFFFF"/>
              </a:solidFill>
              <a:miter lim="800000"/>
              <a:headEnd/>
              <a:tailEnd/>
            </a:ln>
            <a:effectLst>
              <a:outerShdw dist="99190" dir="2388334" algn="ctr" rotWithShape="0">
                <a:srgbClr val="333333">
                  <a:alpha val="50000"/>
                </a:srgbClr>
              </a:outerShdw>
            </a:effectLst>
          </p:spPr>
          <p:txBody>
            <a:bodyPr anchor="ctr"/>
            <a:lstStyle/>
            <a:p>
              <a:pPr fontAlgn="auto">
                <a:spcBef>
                  <a:spcPts val="0"/>
                </a:spcBef>
                <a:spcAft>
                  <a:spcPts val="0"/>
                </a:spcAft>
                <a:defRPr/>
              </a:pPr>
              <a:endParaRPr lang="zh-CN" altLang="en-US">
                <a:latin typeface="+mn-lt"/>
                <a:ea typeface="+mn-ea"/>
              </a:endParaRPr>
            </a:p>
          </p:txBody>
        </p:sp>
        <p:sp>
          <p:nvSpPr>
            <p:cNvPr id="9" name="Rectangle 28"/>
            <p:cNvSpPr>
              <a:spLocks noChangeArrowheads="1"/>
            </p:cNvSpPr>
            <p:nvPr/>
          </p:nvSpPr>
          <p:spPr bwMode="gray">
            <a:xfrm>
              <a:off x="2040" y="1241"/>
              <a:ext cx="1259" cy="778"/>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dirty="0">
                  <a:solidFill>
                    <a:schemeClr val="bg1"/>
                  </a:solidFill>
                  <a:latin typeface="微软雅黑" pitchFamily="34" charset="-122"/>
                  <a:ea typeface="微软雅黑" pitchFamily="34" charset="-122"/>
                  <a:cs typeface="Times New Roman" pitchFamily="18" charset="0"/>
                </a:rPr>
                <a:t>人力资源管理</a:t>
              </a:r>
            </a:p>
          </p:txBody>
        </p:sp>
        <p:sp>
          <p:nvSpPr>
            <p:cNvPr id="10" name="Rectangle 27"/>
            <p:cNvSpPr>
              <a:spLocks noChangeArrowheads="1"/>
            </p:cNvSpPr>
            <p:nvPr/>
          </p:nvSpPr>
          <p:spPr bwMode="gray">
            <a:xfrm>
              <a:off x="3841" y="617"/>
              <a:ext cx="1259" cy="469"/>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a:solidFill>
                    <a:schemeClr val="bg1"/>
                  </a:solidFill>
                  <a:latin typeface="微软雅黑" pitchFamily="34" charset="-122"/>
                  <a:ea typeface="微软雅黑" pitchFamily="34" charset="-122"/>
                  <a:cs typeface="Times New Roman" pitchFamily="18" charset="0"/>
                </a:rPr>
                <a:t>事得其人</a:t>
              </a:r>
            </a:p>
          </p:txBody>
        </p:sp>
        <p:sp>
          <p:nvSpPr>
            <p:cNvPr id="16" name="Rectangle 26"/>
            <p:cNvSpPr>
              <a:spLocks noChangeArrowheads="1"/>
            </p:cNvSpPr>
            <p:nvPr/>
          </p:nvSpPr>
          <p:spPr bwMode="gray">
            <a:xfrm>
              <a:off x="3841" y="2177"/>
              <a:ext cx="1259" cy="469"/>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a:solidFill>
                    <a:schemeClr val="bg1"/>
                  </a:solidFill>
                  <a:latin typeface="微软雅黑" pitchFamily="34" charset="-122"/>
                  <a:ea typeface="微软雅黑" pitchFamily="34" charset="-122"/>
                  <a:cs typeface="Times New Roman" pitchFamily="18" charset="0"/>
                </a:rPr>
                <a:t>人尽其才</a:t>
              </a:r>
            </a:p>
          </p:txBody>
        </p:sp>
        <p:sp>
          <p:nvSpPr>
            <p:cNvPr id="37895" name="Line 25"/>
            <p:cNvSpPr>
              <a:spLocks noChangeShapeType="1"/>
            </p:cNvSpPr>
            <p:nvPr/>
          </p:nvSpPr>
          <p:spPr bwMode="auto">
            <a:xfrm>
              <a:off x="5280" y="616"/>
              <a:ext cx="1" cy="624"/>
            </a:xfrm>
            <a:prstGeom prst="line">
              <a:avLst/>
            </a:prstGeom>
            <a:noFill/>
            <a:ln w="9525">
              <a:solidFill>
                <a:srgbClr val="000000"/>
              </a:solidFill>
              <a:round/>
              <a:headEnd/>
              <a:tailEnd/>
            </a:ln>
          </p:spPr>
          <p:txBody>
            <a:bodyPr/>
            <a:lstStyle/>
            <a:p>
              <a:endParaRPr lang="zh-CN" altLang="en-US"/>
            </a:p>
          </p:txBody>
        </p:sp>
        <p:sp>
          <p:nvSpPr>
            <p:cNvPr id="18" name="Rectangle 24"/>
            <p:cNvSpPr>
              <a:spLocks noChangeArrowheads="1"/>
            </p:cNvSpPr>
            <p:nvPr/>
          </p:nvSpPr>
          <p:spPr bwMode="gray">
            <a:xfrm>
              <a:off x="5639" y="305"/>
              <a:ext cx="2161" cy="468"/>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a:solidFill>
                    <a:schemeClr val="bg1"/>
                  </a:solidFill>
                  <a:latin typeface="微软雅黑" pitchFamily="34" charset="-122"/>
                  <a:ea typeface="微软雅黑" pitchFamily="34" charset="-122"/>
                  <a:cs typeface="Times New Roman" pitchFamily="18" charset="0"/>
                </a:rPr>
                <a:t>获取（②招聘甄选）</a:t>
              </a:r>
            </a:p>
          </p:txBody>
        </p:sp>
        <p:sp>
          <p:nvSpPr>
            <p:cNvPr id="19" name="Rectangle 23"/>
            <p:cNvSpPr>
              <a:spLocks noChangeArrowheads="1"/>
            </p:cNvSpPr>
            <p:nvPr/>
          </p:nvSpPr>
          <p:spPr bwMode="gray">
            <a:xfrm>
              <a:off x="5639" y="930"/>
              <a:ext cx="2161" cy="779"/>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dirty="0">
                  <a:solidFill>
                    <a:schemeClr val="bg1"/>
                  </a:solidFill>
                  <a:latin typeface="微软雅黑" pitchFamily="34" charset="-122"/>
                  <a:ea typeface="微软雅黑" pitchFamily="34" charset="-122"/>
                  <a:cs typeface="Times New Roman" pitchFamily="18" charset="0"/>
                </a:rPr>
                <a:t>维持（④薪酬福利、⑥员工关系）</a:t>
              </a:r>
            </a:p>
          </p:txBody>
        </p:sp>
        <p:sp>
          <p:nvSpPr>
            <p:cNvPr id="37898" name="Line 22"/>
            <p:cNvSpPr>
              <a:spLocks noChangeShapeType="1"/>
            </p:cNvSpPr>
            <p:nvPr/>
          </p:nvSpPr>
          <p:spPr bwMode="auto">
            <a:xfrm>
              <a:off x="5280" y="616"/>
              <a:ext cx="360" cy="1"/>
            </a:xfrm>
            <a:prstGeom prst="line">
              <a:avLst/>
            </a:prstGeom>
            <a:noFill/>
            <a:ln w="9525">
              <a:solidFill>
                <a:srgbClr val="000000"/>
              </a:solidFill>
              <a:round/>
              <a:headEnd/>
              <a:tailEnd type="triangle" w="med" len="med"/>
            </a:ln>
          </p:spPr>
          <p:txBody>
            <a:bodyPr/>
            <a:lstStyle/>
            <a:p>
              <a:endParaRPr lang="zh-CN" altLang="en-US"/>
            </a:p>
          </p:txBody>
        </p:sp>
        <p:sp>
          <p:nvSpPr>
            <p:cNvPr id="37899" name="Line 21"/>
            <p:cNvSpPr>
              <a:spLocks noChangeShapeType="1"/>
            </p:cNvSpPr>
            <p:nvPr/>
          </p:nvSpPr>
          <p:spPr bwMode="auto">
            <a:xfrm>
              <a:off x="5280" y="1240"/>
              <a:ext cx="360" cy="1"/>
            </a:xfrm>
            <a:prstGeom prst="line">
              <a:avLst/>
            </a:prstGeom>
            <a:noFill/>
            <a:ln w="9525">
              <a:solidFill>
                <a:srgbClr val="000000"/>
              </a:solidFill>
              <a:round/>
              <a:headEnd/>
              <a:tailEnd type="triangle" w="med" len="med"/>
            </a:ln>
          </p:spPr>
          <p:txBody>
            <a:bodyPr/>
            <a:lstStyle/>
            <a:p>
              <a:endParaRPr lang="zh-CN" altLang="en-US"/>
            </a:p>
          </p:txBody>
        </p:sp>
        <p:sp>
          <p:nvSpPr>
            <p:cNvPr id="37900" name="Line 20"/>
            <p:cNvSpPr>
              <a:spLocks noChangeShapeType="1"/>
            </p:cNvSpPr>
            <p:nvPr/>
          </p:nvSpPr>
          <p:spPr bwMode="auto">
            <a:xfrm>
              <a:off x="5280" y="2177"/>
              <a:ext cx="1" cy="624"/>
            </a:xfrm>
            <a:prstGeom prst="line">
              <a:avLst/>
            </a:prstGeom>
            <a:noFill/>
            <a:ln w="9525">
              <a:solidFill>
                <a:srgbClr val="000000"/>
              </a:solidFill>
              <a:round/>
              <a:headEnd/>
              <a:tailEnd/>
            </a:ln>
          </p:spPr>
          <p:txBody>
            <a:bodyPr/>
            <a:lstStyle/>
            <a:p>
              <a:endParaRPr lang="zh-CN" altLang="en-US"/>
            </a:p>
          </p:txBody>
        </p:sp>
        <p:sp>
          <p:nvSpPr>
            <p:cNvPr id="23" name="Rectangle 19"/>
            <p:cNvSpPr>
              <a:spLocks noChangeArrowheads="1"/>
            </p:cNvSpPr>
            <p:nvPr/>
          </p:nvSpPr>
          <p:spPr bwMode="gray">
            <a:xfrm>
              <a:off x="5639" y="1865"/>
              <a:ext cx="2161" cy="469"/>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a:solidFill>
                    <a:schemeClr val="bg1"/>
                  </a:solidFill>
                  <a:latin typeface="微软雅黑" pitchFamily="34" charset="-122"/>
                  <a:ea typeface="微软雅黑" pitchFamily="34" charset="-122"/>
                  <a:cs typeface="Times New Roman" pitchFamily="18" charset="0"/>
                </a:rPr>
                <a:t>激励（⑤绩效管理）</a:t>
              </a:r>
            </a:p>
          </p:txBody>
        </p:sp>
        <p:sp>
          <p:nvSpPr>
            <p:cNvPr id="24" name="Rectangle 18"/>
            <p:cNvSpPr>
              <a:spLocks noChangeArrowheads="1"/>
            </p:cNvSpPr>
            <p:nvPr/>
          </p:nvSpPr>
          <p:spPr bwMode="gray">
            <a:xfrm>
              <a:off x="5639" y="2490"/>
              <a:ext cx="2161" cy="469"/>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sz="1400" b="1">
                  <a:solidFill>
                    <a:schemeClr val="bg1"/>
                  </a:solidFill>
                  <a:latin typeface="微软雅黑" pitchFamily="34" charset="-122"/>
                  <a:ea typeface="微软雅黑" pitchFamily="34" charset="-122"/>
                  <a:cs typeface="Times New Roman" pitchFamily="18" charset="0"/>
                </a:rPr>
                <a:t>开发（③培训发展）</a:t>
              </a:r>
            </a:p>
          </p:txBody>
        </p:sp>
        <p:sp>
          <p:nvSpPr>
            <p:cNvPr id="37903" name="Line 17"/>
            <p:cNvSpPr>
              <a:spLocks noChangeShapeType="1"/>
            </p:cNvSpPr>
            <p:nvPr/>
          </p:nvSpPr>
          <p:spPr bwMode="auto">
            <a:xfrm>
              <a:off x="5280" y="2177"/>
              <a:ext cx="360" cy="1"/>
            </a:xfrm>
            <a:prstGeom prst="line">
              <a:avLst/>
            </a:prstGeom>
            <a:noFill/>
            <a:ln w="9525">
              <a:solidFill>
                <a:srgbClr val="000000"/>
              </a:solidFill>
              <a:round/>
              <a:headEnd/>
              <a:tailEnd type="triangle" w="med" len="med"/>
            </a:ln>
          </p:spPr>
          <p:txBody>
            <a:bodyPr/>
            <a:lstStyle/>
            <a:p>
              <a:endParaRPr lang="zh-CN" altLang="en-US"/>
            </a:p>
          </p:txBody>
        </p:sp>
        <p:sp>
          <p:nvSpPr>
            <p:cNvPr id="37904" name="Line 16"/>
            <p:cNvSpPr>
              <a:spLocks noChangeShapeType="1"/>
            </p:cNvSpPr>
            <p:nvPr/>
          </p:nvSpPr>
          <p:spPr bwMode="auto">
            <a:xfrm>
              <a:off x="5280" y="2801"/>
              <a:ext cx="360" cy="1"/>
            </a:xfrm>
            <a:prstGeom prst="line">
              <a:avLst/>
            </a:prstGeom>
            <a:noFill/>
            <a:ln w="9525">
              <a:solidFill>
                <a:srgbClr val="000000"/>
              </a:solidFill>
              <a:round/>
              <a:headEnd/>
              <a:tailEnd type="triangle" w="med" len="med"/>
            </a:ln>
          </p:spPr>
          <p:txBody>
            <a:bodyPr/>
            <a:lstStyle/>
            <a:p>
              <a:endParaRPr lang="zh-CN" altLang="en-US"/>
            </a:p>
          </p:txBody>
        </p:sp>
        <p:sp>
          <p:nvSpPr>
            <p:cNvPr id="37905" name="Line 15"/>
            <p:cNvSpPr>
              <a:spLocks noChangeShapeType="1"/>
            </p:cNvSpPr>
            <p:nvPr/>
          </p:nvSpPr>
          <p:spPr bwMode="auto">
            <a:xfrm>
              <a:off x="3480" y="929"/>
              <a:ext cx="360" cy="1"/>
            </a:xfrm>
            <a:prstGeom prst="line">
              <a:avLst/>
            </a:prstGeom>
            <a:noFill/>
            <a:ln w="9525">
              <a:solidFill>
                <a:srgbClr val="000000"/>
              </a:solidFill>
              <a:round/>
              <a:headEnd/>
              <a:tailEnd type="triangle" w="med" len="med"/>
            </a:ln>
          </p:spPr>
          <p:txBody>
            <a:bodyPr/>
            <a:lstStyle/>
            <a:p>
              <a:endParaRPr lang="zh-CN" altLang="en-US"/>
            </a:p>
          </p:txBody>
        </p:sp>
        <p:sp>
          <p:nvSpPr>
            <p:cNvPr id="37906" name="Line 14"/>
            <p:cNvSpPr>
              <a:spLocks noChangeShapeType="1"/>
            </p:cNvSpPr>
            <p:nvPr/>
          </p:nvSpPr>
          <p:spPr bwMode="auto">
            <a:xfrm>
              <a:off x="3480" y="2332"/>
              <a:ext cx="360" cy="1"/>
            </a:xfrm>
            <a:prstGeom prst="line">
              <a:avLst/>
            </a:prstGeom>
            <a:noFill/>
            <a:ln w="9525">
              <a:solidFill>
                <a:srgbClr val="000000"/>
              </a:solidFill>
              <a:round/>
              <a:headEnd/>
              <a:tailEnd type="triangle" w="med" len="med"/>
            </a:ln>
          </p:spPr>
          <p:txBody>
            <a:bodyPr/>
            <a:lstStyle/>
            <a:p>
              <a:endParaRPr lang="zh-CN" altLang="en-US"/>
            </a:p>
          </p:txBody>
        </p:sp>
        <p:sp>
          <p:nvSpPr>
            <p:cNvPr id="37907" name="Line 13"/>
            <p:cNvSpPr>
              <a:spLocks noChangeShapeType="1"/>
            </p:cNvSpPr>
            <p:nvPr/>
          </p:nvSpPr>
          <p:spPr bwMode="auto">
            <a:xfrm>
              <a:off x="3300" y="1553"/>
              <a:ext cx="180" cy="1"/>
            </a:xfrm>
            <a:prstGeom prst="line">
              <a:avLst/>
            </a:prstGeom>
            <a:noFill/>
            <a:ln w="9525">
              <a:solidFill>
                <a:srgbClr val="000000"/>
              </a:solidFill>
              <a:round/>
              <a:headEnd/>
              <a:tailEnd/>
            </a:ln>
          </p:spPr>
          <p:txBody>
            <a:bodyPr/>
            <a:lstStyle/>
            <a:p>
              <a:endParaRPr lang="zh-CN" altLang="en-US"/>
            </a:p>
          </p:txBody>
        </p:sp>
        <p:sp>
          <p:nvSpPr>
            <p:cNvPr id="37908" name="Line 12"/>
            <p:cNvSpPr>
              <a:spLocks noChangeShapeType="1"/>
            </p:cNvSpPr>
            <p:nvPr/>
          </p:nvSpPr>
          <p:spPr bwMode="auto">
            <a:xfrm>
              <a:off x="3480" y="929"/>
              <a:ext cx="1" cy="1404"/>
            </a:xfrm>
            <a:prstGeom prst="line">
              <a:avLst/>
            </a:prstGeom>
            <a:noFill/>
            <a:ln w="9525">
              <a:solidFill>
                <a:srgbClr val="000000"/>
              </a:solidFill>
              <a:round/>
              <a:headEnd/>
              <a:tailEnd/>
            </a:ln>
          </p:spPr>
          <p:txBody>
            <a:bodyPr/>
            <a:lstStyle/>
            <a:p>
              <a:endParaRPr lang="zh-CN" altLang="en-US"/>
            </a:p>
          </p:txBody>
        </p:sp>
        <p:sp>
          <p:nvSpPr>
            <p:cNvPr id="37909" name="Line 11"/>
            <p:cNvSpPr>
              <a:spLocks noChangeShapeType="1"/>
            </p:cNvSpPr>
            <p:nvPr/>
          </p:nvSpPr>
          <p:spPr bwMode="auto">
            <a:xfrm>
              <a:off x="5100" y="773"/>
              <a:ext cx="180" cy="1"/>
            </a:xfrm>
            <a:prstGeom prst="line">
              <a:avLst/>
            </a:prstGeom>
            <a:noFill/>
            <a:ln w="9525">
              <a:solidFill>
                <a:srgbClr val="000000"/>
              </a:solidFill>
              <a:round/>
              <a:headEnd/>
              <a:tailEnd/>
            </a:ln>
          </p:spPr>
          <p:txBody>
            <a:bodyPr/>
            <a:lstStyle/>
            <a:p>
              <a:endParaRPr lang="zh-CN" altLang="en-US"/>
            </a:p>
          </p:txBody>
        </p:sp>
        <p:sp>
          <p:nvSpPr>
            <p:cNvPr id="37910" name="Line 10"/>
            <p:cNvSpPr>
              <a:spLocks noChangeShapeType="1"/>
            </p:cNvSpPr>
            <p:nvPr/>
          </p:nvSpPr>
          <p:spPr bwMode="auto">
            <a:xfrm>
              <a:off x="5100" y="2333"/>
              <a:ext cx="180" cy="1"/>
            </a:xfrm>
            <a:prstGeom prst="line">
              <a:avLst/>
            </a:prstGeom>
            <a:noFill/>
            <a:ln w="9525">
              <a:solidFill>
                <a:srgbClr val="000000"/>
              </a:solidFill>
              <a:round/>
              <a:headEnd/>
              <a:tailEnd/>
            </a:ln>
          </p:spPr>
          <p:txBody>
            <a:bodyPr/>
            <a:lstStyle/>
            <a:p>
              <a:endParaRPr lang="zh-CN" altLang="en-US"/>
            </a:p>
          </p:txBody>
        </p:sp>
        <p:sp>
          <p:nvSpPr>
            <p:cNvPr id="37911" name="Line 9"/>
            <p:cNvSpPr>
              <a:spLocks noChangeShapeType="1"/>
            </p:cNvSpPr>
            <p:nvPr/>
          </p:nvSpPr>
          <p:spPr bwMode="auto">
            <a:xfrm flipH="1">
              <a:off x="7800" y="1240"/>
              <a:ext cx="360" cy="1"/>
            </a:xfrm>
            <a:prstGeom prst="line">
              <a:avLst/>
            </a:prstGeom>
            <a:noFill/>
            <a:ln w="9525">
              <a:solidFill>
                <a:srgbClr val="000000"/>
              </a:solidFill>
              <a:round/>
              <a:headEnd/>
              <a:tailEnd type="triangle" w="med" len="med"/>
            </a:ln>
          </p:spPr>
          <p:txBody>
            <a:bodyPr/>
            <a:lstStyle/>
            <a:p>
              <a:endParaRPr lang="zh-CN" altLang="en-US"/>
            </a:p>
          </p:txBody>
        </p:sp>
        <p:sp>
          <p:nvSpPr>
            <p:cNvPr id="37912" name="Line 8"/>
            <p:cNvSpPr>
              <a:spLocks noChangeShapeType="1"/>
            </p:cNvSpPr>
            <p:nvPr/>
          </p:nvSpPr>
          <p:spPr bwMode="auto">
            <a:xfrm flipH="1">
              <a:off x="7800" y="616"/>
              <a:ext cx="360" cy="1"/>
            </a:xfrm>
            <a:prstGeom prst="line">
              <a:avLst/>
            </a:prstGeom>
            <a:noFill/>
            <a:ln w="9525">
              <a:solidFill>
                <a:srgbClr val="000000"/>
              </a:solidFill>
              <a:round/>
              <a:headEnd/>
              <a:tailEnd type="triangle" w="med" len="med"/>
            </a:ln>
          </p:spPr>
          <p:txBody>
            <a:bodyPr/>
            <a:lstStyle/>
            <a:p>
              <a:endParaRPr lang="zh-CN" altLang="en-US"/>
            </a:p>
          </p:txBody>
        </p:sp>
        <p:sp>
          <p:nvSpPr>
            <p:cNvPr id="37913" name="Line 7"/>
            <p:cNvSpPr>
              <a:spLocks noChangeShapeType="1"/>
            </p:cNvSpPr>
            <p:nvPr/>
          </p:nvSpPr>
          <p:spPr bwMode="auto">
            <a:xfrm flipH="1">
              <a:off x="7800" y="2176"/>
              <a:ext cx="360" cy="1"/>
            </a:xfrm>
            <a:prstGeom prst="line">
              <a:avLst/>
            </a:prstGeom>
            <a:noFill/>
            <a:ln w="9525">
              <a:solidFill>
                <a:srgbClr val="000000"/>
              </a:solidFill>
              <a:round/>
              <a:headEnd/>
              <a:tailEnd type="triangle" w="med" len="med"/>
            </a:ln>
          </p:spPr>
          <p:txBody>
            <a:bodyPr/>
            <a:lstStyle/>
            <a:p>
              <a:endParaRPr lang="zh-CN" altLang="en-US"/>
            </a:p>
          </p:txBody>
        </p:sp>
        <p:sp>
          <p:nvSpPr>
            <p:cNvPr id="37914" name="Line 6"/>
            <p:cNvSpPr>
              <a:spLocks noChangeShapeType="1"/>
            </p:cNvSpPr>
            <p:nvPr/>
          </p:nvSpPr>
          <p:spPr bwMode="auto">
            <a:xfrm flipH="1">
              <a:off x="7800" y="2800"/>
              <a:ext cx="360" cy="1"/>
            </a:xfrm>
            <a:prstGeom prst="line">
              <a:avLst/>
            </a:prstGeom>
            <a:noFill/>
            <a:ln w="9525">
              <a:solidFill>
                <a:srgbClr val="000000"/>
              </a:solidFill>
              <a:round/>
              <a:headEnd/>
              <a:tailEnd type="triangle" w="med" len="med"/>
            </a:ln>
          </p:spPr>
          <p:txBody>
            <a:bodyPr/>
            <a:lstStyle/>
            <a:p>
              <a:endParaRPr lang="zh-CN" altLang="en-US"/>
            </a:p>
          </p:txBody>
        </p:sp>
        <p:sp>
          <p:nvSpPr>
            <p:cNvPr id="37915" name="Line 5"/>
            <p:cNvSpPr>
              <a:spLocks noChangeShapeType="1"/>
            </p:cNvSpPr>
            <p:nvPr/>
          </p:nvSpPr>
          <p:spPr bwMode="auto">
            <a:xfrm>
              <a:off x="8160" y="617"/>
              <a:ext cx="1" cy="2184"/>
            </a:xfrm>
            <a:prstGeom prst="line">
              <a:avLst/>
            </a:prstGeom>
            <a:noFill/>
            <a:ln w="9525">
              <a:solidFill>
                <a:srgbClr val="000000"/>
              </a:solidFill>
              <a:round/>
              <a:headEnd/>
              <a:tailEnd/>
            </a:ln>
          </p:spPr>
          <p:txBody>
            <a:bodyPr/>
            <a:lstStyle/>
            <a:p>
              <a:endParaRPr lang="zh-CN" altLang="en-US"/>
            </a:p>
          </p:txBody>
        </p:sp>
        <p:sp>
          <p:nvSpPr>
            <p:cNvPr id="37916" name="Line 4"/>
            <p:cNvSpPr>
              <a:spLocks noChangeShapeType="1"/>
            </p:cNvSpPr>
            <p:nvPr/>
          </p:nvSpPr>
          <p:spPr bwMode="auto">
            <a:xfrm>
              <a:off x="8160" y="1708"/>
              <a:ext cx="180" cy="1"/>
            </a:xfrm>
            <a:prstGeom prst="line">
              <a:avLst/>
            </a:prstGeom>
            <a:noFill/>
            <a:ln w="9525">
              <a:solidFill>
                <a:srgbClr val="000000"/>
              </a:solidFill>
              <a:round/>
              <a:headEnd/>
              <a:tailEnd/>
            </a:ln>
          </p:spPr>
          <p:txBody>
            <a:bodyPr/>
            <a:lstStyle/>
            <a:p>
              <a:endParaRPr lang="zh-CN" altLang="en-US"/>
            </a:p>
          </p:txBody>
        </p:sp>
        <p:sp>
          <p:nvSpPr>
            <p:cNvPr id="39" name="Rectangle 3"/>
            <p:cNvSpPr>
              <a:spLocks noChangeArrowheads="1"/>
            </p:cNvSpPr>
            <p:nvPr/>
          </p:nvSpPr>
          <p:spPr bwMode="gray">
            <a:xfrm>
              <a:off x="8340" y="1086"/>
              <a:ext cx="2159" cy="1091"/>
            </a:xfrm>
            <a:prstGeom prst="rect">
              <a:avLst/>
            </a:prstGeom>
            <a:solidFill>
              <a:srgbClr val="3455FA"/>
            </a:solidFill>
            <a:ln w="12700">
              <a:solidFill>
                <a:srgbClr val="FFFFFF"/>
              </a:solidFill>
              <a:miter lim="800000"/>
              <a:headEnd/>
              <a:tailEnd/>
            </a:ln>
            <a:effectLst>
              <a:outerShdw dist="99190" dir="2388334" algn="ctr" rotWithShape="0">
                <a:srgbClr val="333333">
                  <a:alpha val="50000"/>
                </a:srgbClr>
              </a:outerShdw>
            </a:effectLst>
          </p:spPr>
          <p:txBody>
            <a:bodyPr anchor="ctr"/>
            <a:lstStyle/>
            <a:p>
              <a:pPr algn="ctr" eaLnBrk="0" fontAlgn="auto" hangingPunct="0">
                <a:spcBef>
                  <a:spcPts val="0"/>
                </a:spcBef>
                <a:spcAft>
                  <a:spcPts val="0"/>
                </a:spcAft>
                <a:defRPr/>
              </a:pPr>
              <a:r>
                <a:rPr lang="zh-CN" altLang="en-US" sz="1400" b="1">
                  <a:solidFill>
                    <a:schemeClr val="bg1"/>
                  </a:solidFill>
                  <a:latin typeface="微软雅黑" pitchFamily="34" charset="-122"/>
                  <a:ea typeface="微软雅黑" pitchFamily="34" charset="-122"/>
                  <a:cs typeface="Times New Roman" pitchFamily="18" charset="0"/>
                </a:rPr>
                <a:t>对“事”、 “人”的分析及计划制定</a:t>
              </a:r>
              <a:endParaRPr lang="en-US" altLang="zh-CN" sz="1400" b="1">
                <a:solidFill>
                  <a:schemeClr val="bg1"/>
                </a:solidFill>
                <a:latin typeface="微软雅黑" pitchFamily="34" charset="-122"/>
                <a:ea typeface="微软雅黑" pitchFamily="34" charset="-122"/>
                <a:cs typeface="Times New Roman" pitchFamily="18" charset="0"/>
              </a:endParaRPr>
            </a:p>
            <a:p>
              <a:pPr algn="ctr" eaLnBrk="0" fontAlgn="auto" hangingPunct="0">
                <a:spcBef>
                  <a:spcPts val="0"/>
                </a:spcBef>
                <a:spcAft>
                  <a:spcPts val="0"/>
                </a:spcAft>
                <a:defRPr/>
              </a:pPr>
              <a:r>
                <a:rPr lang="zh-CN" altLang="en-US" sz="1400" b="1">
                  <a:solidFill>
                    <a:schemeClr val="bg1"/>
                  </a:solidFill>
                  <a:latin typeface="微软雅黑" pitchFamily="34" charset="-122"/>
                  <a:ea typeface="微软雅黑" pitchFamily="34" charset="-122"/>
                  <a:cs typeface="Times New Roman" pitchFamily="18" charset="0"/>
                </a:rPr>
                <a:t>（①人力资源规划）</a:t>
              </a:r>
            </a:p>
          </p:txBody>
        </p:sp>
      </p:grpSp>
      <p:sp>
        <p:nvSpPr>
          <p:cNvPr id="40" name="TextBox 26629"/>
          <p:cNvSpPr txBox="1">
            <a:spLocks noChangeArrowheads="1"/>
          </p:cNvSpPr>
          <p:nvPr/>
        </p:nvSpPr>
        <p:spPr bwMode="auto">
          <a:xfrm>
            <a:off x="3133725" y="1725613"/>
            <a:ext cx="8328025" cy="387350"/>
          </a:xfrm>
          <a:prstGeom prst="rect">
            <a:avLst/>
          </a:prstGeom>
          <a:noFill/>
          <a:ln>
            <a:noFill/>
          </a:ln>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indent="0" eaLnBrk="1" fontAlgn="auto" hangingPunct="1">
              <a:lnSpc>
                <a:spcPct val="120000"/>
              </a:lnSpc>
              <a:spcBef>
                <a:spcPts val="0"/>
              </a:spcBef>
              <a:spcAft>
                <a:spcPts val="0"/>
              </a:spcAft>
              <a:defRPr/>
            </a:pPr>
            <a:r>
              <a:rPr lang="zh-CN" altLang="zh-CN" sz="1600" dirty="0">
                <a:solidFill>
                  <a:schemeClr val="accent6">
                    <a:lumMod val="75000"/>
                  </a:schemeClr>
                </a:solidFill>
                <a:latin typeface="微软雅黑" pitchFamily="34" charset="-122"/>
                <a:ea typeface="微软雅黑" pitchFamily="34" charset="-122"/>
              </a:rPr>
              <a:t>于是，经过上述的分析，人力资源管理的六大职能模块就清晰的显现出来了，见图示</a:t>
            </a:r>
            <a:r>
              <a:rPr lang="zh-CN" altLang="en-US" sz="1600" dirty="0">
                <a:solidFill>
                  <a:schemeClr val="accent6">
                    <a:lumMod val="75000"/>
                  </a:schemeClr>
                </a:solidFill>
                <a:latin typeface="微软雅黑" pitchFamily="34" charset="-122"/>
                <a:ea typeface="微软雅黑" pitchFamily="34" charset="-122"/>
              </a:rPr>
              <a: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2000"/>
                                        <p:tgtEl>
                                          <p:spTgt spid="40"/>
                                        </p:tgtEl>
                                      </p:cBhvr>
                                    </p:animEffect>
                                  </p:childTnLst>
                                </p:cTn>
                              </p:par>
                            </p:childTnLst>
                          </p:cTn>
                        </p:par>
                        <p:par>
                          <p:cTn id="8" fill="hold">
                            <p:stCondLst>
                              <p:cond delay="2000"/>
                            </p:stCondLst>
                            <p:childTnLst>
                              <p:par>
                                <p:cTn id="9" presetID="1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plus(in)">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089525" y="692150"/>
            <a:ext cx="5111750"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2.3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传统人事管理与现代人力资源管理的区别</a:t>
            </a:r>
            <a:endParaRPr lang="en-US" altLang="zh-CN" sz="1400" dirty="0">
              <a:solidFill>
                <a:schemeClr val="bg1"/>
              </a:solidFill>
              <a:ea typeface="微软雅黑" pitchFamily="34" charset="-122"/>
              <a:cs typeface="Arial Unicode MS" pitchFamily="34" charset="-122"/>
            </a:endParaRPr>
          </a:p>
        </p:txBody>
      </p:sp>
      <p:sp>
        <p:nvSpPr>
          <p:cNvPr id="42" name="燕尾形 41"/>
          <p:cNvSpPr/>
          <p:nvPr/>
        </p:nvSpPr>
        <p:spPr>
          <a:xfrm>
            <a:off x="2281238" y="3541713"/>
            <a:ext cx="4149725" cy="503237"/>
          </a:xfrm>
          <a:prstGeom prst="chevron">
            <a:avLst>
              <a:gd name="adj" fmla="val 38088"/>
            </a:avLst>
          </a:prstGeom>
          <a:solidFill>
            <a:srgbClr val="3455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2400" dirty="0"/>
          </a:p>
        </p:txBody>
      </p:sp>
      <p:cxnSp>
        <p:nvCxnSpPr>
          <p:cNvPr id="43" name="直接箭头​​连接符 11"/>
          <p:cNvCxnSpPr/>
          <p:nvPr/>
        </p:nvCxnSpPr>
        <p:spPr>
          <a:xfrm>
            <a:off x="6156325" y="4044950"/>
            <a:ext cx="0" cy="1793875"/>
          </a:xfrm>
          <a:prstGeom prst="straightConnector1">
            <a:avLst/>
          </a:prstGeom>
          <a:ln w="25400">
            <a:solidFill>
              <a:srgbClr val="0099FF">
                <a:alpha val="61000"/>
              </a:srgb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12"/>
          <p:cNvCxnSpPr/>
          <p:nvPr/>
        </p:nvCxnSpPr>
        <p:spPr>
          <a:xfrm flipV="1">
            <a:off x="2293938" y="1743075"/>
            <a:ext cx="0" cy="1798638"/>
          </a:xfrm>
          <a:prstGeom prst="straightConnector1">
            <a:avLst/>
          </a:prstGeom>
          <a:ln w="25400">
            <a:solidFill>
              <a:srgbClr val="3455FA"/>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5" name="燕尾形 44"/>
          <p:cNvSpPr/>
          <p:nvPr/>
        </p:nvSpPr>
        <p:spPr>
          <a:xfrm>
            <a:off x="6143625" y="3541713"/>
            <a:ext cx="4149725" cy="503237"/>
          </a:xfrm>
          <a:prstGeom prst="chevron">
            <a:avLst>
              <a:gd name="adj" fmla="val 38088"/>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tLang="zh-CN" sz="2400" dirty="0"/>
          </a:p>
        </p:txBody>
      </p:sp>
      <p:sp>
        <p:nvSpPr>
          <p:cNvPr id="46" name="TextBox 3"/>
          <p:cNvSpPr txBox="1"/>
          <p:nvPr/>
        </p:nvSpPr>
        <p:spPr>
          <a:xfrm>
            <a:off x="3478213" y="3603625"/>
            <a:ext cx="2305050" cy="369888"/>
          </a:xfrm>
          <a:prstGeom prst="rect">
            <a:avLst/>
          </a:prstGeom>
          <a:noFill/>
        </p:spPr>
        <p:txBody>
          <a:bodyPr>
            <a:spAutoFit/>
          </a:bodyPr>
          <a:lstStyle/>
          <a:p>
            <a:pPr fontAlgn="auto">
              <a:spcBef>
                <a:spcPts val="0"/>
              </a:spcBef>
              <a:spcAft>
                <a:spcPts val="0"/>
              </a:spcAft>
              <a:defRPr/>
            </a:pPr>
            <a:r>
              <a:rPr lang="zh-CN"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传统人事管理</a:t>
            </a:r>
            <a:endParaRPr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7" name="TextBox 12"/>
          <p:cNvSpPr txBox="1"/>
          <p:nvPr/>
        </p:nvSpPr>
        <p:spPr>
          <a:xfrm>
            <a:off x="7223125" y="3603625"/>
            <a:ext cx="2305050" cy="369888"/>
          </a:xfrm>
          <a:prstGeom prst="rect">
            <a:avLst/>
          </a:prstGeom>
          <a:noFill/>
        </p:spPr>
        <p:txBody>
          <a:bodyPr>
            <a:spAutoFit/>
          </a:bodyPr>
          <a:lstStyle/>
          <a:p>
            <a:pPr fontAlgn="auto">
              <a:spcBef>
                <a:spcPts val="0"/>
              </a:spcBef>
              <a:spcAft>
                <a:spcPts val="0"/>
              </a:spcAft>
              <a:defRPr/>
            </a:pPr>
            <a:r>
              <a:rPr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现代人力资源管理</a:t>
            </a:r>
          </a:p>
        </p:txBody>
      </p:sp>
      <p:sp>
        <p:nvSpPr>
          <p:cNvPr id="48" name="TextBox 4"/>
          <p:cNvSpPr txBox="1">
            <a:spLocks noChangeArrowheads="1"/>
          </p:cNvSpPr>
          <p:nvPr/>
        </p:nvSpPr>
        <p:spPr bwMode="auto">
          <a:xfrm>
            <a:off x="2414588" y="2122488"/>
            <a:ext cx="3656012" cy="954087"/>
          </a:xfrm>
          <a:prstGeom prst="rect">
            <a:avLst/>
          </a:prstGeom>
          <a:noFill/>
          <a:ln w="9525">
            <a:noFill/>
            <a:miter lim="800000"/>
            <a:headEnd/>
            <a:tailEnd/>
          </a:ln>
        </p:spPr>
        <p:txBody>
          <a:bodyPr>
            <a:spAutoFit/>
          </a:bodyPr>
          <a:lstStyle/>
          <a:p>
            <a:pPr>
              <a:lnSpc>
                <a:spcPct val="120000"/>
              </a:lnSpc>
            </a:pPr>
            <a:r>
              <a:rPr lang="zh-CN" altLang="zh-CN" sz="1600">
                <a:latin typeface="微软雅黑"/>
                <a:ea typeface="微软雅黑"/>
                <a:cs typeface="微软雅黑"/>
              </a:rPr>
              <a:t>传统人事管理把人设为一种成本，将人当作一种“工具”，注重的是投入、使用和控制。</a:t>
            </a:r>
            <a:endParaRPr lang="zh-CN" altLang="en-US" sz="1600">
              <a:latin typeface="微软雅黑"/>
              <a:ea typeface="微软雅黑"/>
              <a:cs typeface="微软雅黑"/>
            </a:endParaRPr>
          </a:p>
        </p:txBody>
      </p:sp>
      <p:sp>
        <p:nvSpPr>
          <p:cNvPr id="49" name="TextBox 2"/>
          <p:cNvSpPr txBox="1">
            <a:spLocks noChangeArrowheads="1"/>
          </p:cNvSpPr>
          <p:nvPr/>
        </p:nvSpPr>
        <p:spPr bwMode="auto">
          <a:xfrm>
            <a:off x="6278563" y="4365625"/>
            <a:ext cx="3968750" cy="1273175"/>
          </a:xfrm>
          <a:prstGeom prst="rect">
            <a:avLst/>
          </a:prstGeom>
          <a:noFill/>
          <a:ln w="9525">
            <a:noFill/>
            <a:miter lim="800000"/>
            <a:headEnd/>
            <a:tailEnd/>
          </a:ln>
        </p:spPr>
        <p:txBody>
          <a:bodyPr>
            <a:spAutoFit/>
          </a:bodyPr>
          <a:lstStyle/>
          <a:p>
            <a:pPr>
              <a:lnSpc>
                <a:spcPct val="120000"/>
              </a:lnSpc>
            </a:pPr>
            <a:r>
              <a:rPr lang="zh-CN" altLang="zh-CN" sz="1600">
                <a:latin typeface="微软雅黑"/>
                <a:ea typeface="微软雅黑"/>
                <a:cs typeface="微软雅黑"/>
              </a:rPr>
              <a:t>现代人力资源管理把人作为一种“资源”甚至是“资本”，注重产出和开发，取得“资源”的最大使用价值和“资本”的最大增值效益。</a:t>
            </a:r>
            <a:endParaRPr lang="zh-CN" altLang="en-US" sz="1600">
              <a:latin typeface="微软雅黑"/>
              <a:ea typeface="微软雅黑"/>
              <a:cs typeface="微软雅黑"/>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0-#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p:cTn id="38" dur="500" fill="hold"/>
                                        <p:tgtEl>
                                          <p:spTgt spid="49"/>
                                        </p:tgtEl>
                                        <p:attrNameLst>
                                          <p:attrName>ppt_w</p:attrName>
                                        </p:attrNameLst>
                                      </p:cBhvr>
                                      <p:tavLst>
                                        <p:tav tm="0">
                                          <p:val>
                                            <p:fltVal val="0"/>
                                          </p:val>
                                        </p:tav>
                                        <p:tav tm="100000">
                                          <p:val>
                                            <p:strVal val="#ppt_w"/>
                                          </p:val>
                                        </p:tav>
                                      </p:tavLst>
                                    </p:anim>
                                    <p:anim calcmode="lin" valueType="num">
                                      <p:cBhvr>
                                        <p:cTn id="39" dur="500" fill="hold"/>
                                        <p:tgtEl>
                                          <p:spTgt spid="49"/>
                                        </p:tgtEl>
                                        <p:attrNameLst>
                                          <p:attrName>ppt_h</p:attrName>
                                        </p:attrNameLst>
                                      </p:cBhvr>
                                      <p:tavLst>
                                        <p:tav tm="0">
                                          <p:val>
                                            <p:fltVal val="0"/>
                                          </p:val>
                                        </p:tav>
                                        <p:tav tm="100000">
                                          <p:val>
                                            <p:strVal val="#ppt_h"/>
                                          </p:val>
                                        </p:tav>
                                      </p:tavLst>
                                    </p:anim>
                                    <p:animEffect transition="in" filter="fade">
                                      <p:cBhvr>
                                        <p:cTn id="4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46" grpId="0"/>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089525" y="692150"/>
            <a:ext cx="5111750"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2.3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传统人事管理与现代人力资源管理的区别</a:t>
            </a:r>
            <a:endParaRPr lang="en-US" altLang="zh-CN" sz="1400" dirty="0">
              <a:solidFill>
                <a:schemeClr val="bg1"/>
              </a:solidFill>
              <a:ea typeface="微软雅黑" pitchFamily="34" charset="-122"/>
              <a:cs typeface="Arial Unicode MS" pitchFamily="34" charset="-122"/>
            </a:endParaRPr>
          </a:p>
        </p:txBody>
      </p:sp>
      <p:sp>
        <p:nvSpPr>
          <p:cNvPr id="11" name="TextBox 4"/>
          <p:cNvSpPr txBox="1">
            <a:spLocks noChangeArrowheads="1"/>
          </p:cNvSpPr>
          <p:nvPr/>
        </p:nvSpPr>
        <p:spPr bwMode="auto">
          <a:xfrm>
            <a:off x="4945063" y="5013325"/>
            <a:ext cx="5976937" cy="1092200"/>
          </a:xfrm>
          <a:prstGeom prst="rect">
            <a:avLst/>
          </a:prstGeom>
          <a:noFill/>
          <a:ln w="9525">
            <a:noFill/>
            <a:miter lim="800000"/>
            <a:headEnd/>
            <a:tailEnd/>
          </a:ln>
        </p:spPr>
        <p:txBody>
          <a:bodyPr>
            <a:spAutoFit/>
          </a:bodyPr>
          <a:lstStyle/>
          <a:p>
            <a:pPr indent="457200">
              <a:lnSpc>
                <a:spcPct val="125000"/>
              </a:lnSpc>
              <a:spcBef>
                <a:spcPts val="600"/>
              </a:spcBef>
              <a:spcAft>
                <a:spcPts val="600"/>
              </a:spcAft>
            </a:pPr>
            <a:r>
              <a:rPr lang="zh-CN" altLang="zh-CN" sz="1600">
                <a:latin typeface="微软雅黑"/>
                <a:ea typeface="微软雅黑"/>
                <a:cs typeface="微软雅黑"/>
              </a:rPr>
              <a:t>难怪有学者提出：要重视人的资源性的管理，并且认为</a:t>
            </a:r>
            <a:r>
              <a:rPr lang="en-US" altLang="zh-CN" sz="1600">
                <a:latin typeface="微软雅黑"/>
                <a:ea typeface="微软雅黑"/>
                <a:cs typeface="微软雅黑"/>
              </a:rPr>
              <a:t>21</a:t>
            </a:r>
            <a:r>
              <a:rPr lang="zh-CN" altLang="zh-CN" sz="1600">
                <a:latin typeface="微软雅黑"/>
                <a:ea typeface="微软雅黑"/>
                <a:cs typeface="微软雅黑"/>
              </a:rPr>
              <a:t>世纪的管理哲学是</a:t>
            </a:r>
            <a:r>
              <a:rPr lang="zh-CN" altLang="zh-CN" b="1">
                <a:solidFill>
                  <a:srgbClr val="0066CC"/>
                </a:solidFill>
                <a:latin typeface="微软雅黑"/>
                <a:ea typeface="微软雅黑"/>
                <a:cs typeface="微软雅黑"/>
              </a:rPr>
              <a:t>“只有真正解放了被管理者，才能最终解放管理者自己”</a:t>
            </a:r>
            <a:r>
              <a:rPr lang="zh-CN" altLang="zh-CN" sz="1600" b="1">
                <a:solidFill>
                  <a:srgbClr val="0066CC"/>
                </a:solidFill>
                <a:latin typeface="微软雅黑"/>
                <a:ea typeface="微软雅黑"/>
                <a:cs typeface="微软雅黑"/>
              </a:rPr>
              <a:t>。</a:t>
            </a:r>
            <a:endParaRPr lang="zh-CN" altLang="en-US" sz="1600" b="1">
              <a:solidFill>
                <a:srgbClr val="0066CC"/>
              </a:solidFill>
              <a:latin typeface="微软雅黑"/>
              <a:ea typeface="微软雅黑"/>
              <a:cs typeface="微软雅黑"/>
            </a:endParaRPr>
          </a:p>
        </p:txBody>
      </p:sp>
      <p:pic>
        <p:nvPicPr>
          <p:cNvPr id="39939" name="Picture 5" descr="C:\Documents and Settings\鱼不愚\桌面\biz_icon_01.png"/>
          <p:cNvPicPr>
            <a:picLocks noChangeAspect="1" noChangeArrowheads="1"/>
          </p:cNvPicPr>
          <p:nvPr/>
        </p:nvPicPr>
        <p:blipFill>
          <a:blip r:embed="rId2" cstate="print"/>
          <a:srcRect/>
          <a:stretch>
            <a:fillRect/>
          </a:stretch>
        </p:blipFill>
        <p:spPr bwMode="auto">
          <a:xfrm>
            <a:off x="4225925" y="1558925"/>
            <a:ext cx="6918325" cy="3749675"/>
          </a:xfrm>
          <a:prstGeom prst="rect">
            <a:avLst/>
          </a:prstGeom>
          <a:noFill/>
          <a:ln w="9525">
            <a:noFill/>
            <a:miter lim="800000"/>
            <a:headEnd/>
            <a:tailEnd/>
          </a:ln>
        </p:spPr>
      </p:pic>
      <p:sp>
        <p:nvSpPr>
          <p:cNvPr id="13" name="TextBox 5"/>
          <p:cNvSpPr txBox="1"/>
          <p:nvPr/>
        </p:nvSpPr>
        <p:spPr>
          <a:xfrm>
            <a:off x="5494338" y="2101850"/>
            <a:ext cx="4338637" cy="1831975"/>
          </a:xfrm>
          <a:prstGeom prst="rect">
            <a:avLst/>
          </a:prstGeom>
          <a:noFill/>
        </p:spPr>
        <p:txBody>
          <a:bodyPr>
            <a:spAutoFit/>
          </a:bodyPr>
          <a:lstStyle/>
          <a:p>
            <a:pPr marL="285750" indent="-285750" fontAlgn="auto">
              <a:lnSpc>
                <a:spcPts val="3000"/>
              </a:lnSpc>
              <a:spcBef>
                <a:spcPts val="800"/>
              </a:spcBef>
              <a:spcAft>
                <a:spcPts val="800"/>
              </a:spcAft>
              <a:buFont typeface="Wingdings" panose="05000000000000000000" pitchFamily="2" charset="2"/>
              <a:buChar char="u"/>
              <a:defRPr/>
            </a:pPr>
            <a:r>
              <a:rPr lang="zh-CN" altLang="zh-CN" sz="1600" dirty="0">
                <a:latin typeface="微软雅黑" pitchFamily="34" charset="-122"/>
                <a:ea typeface="微软雅黑" pitchFamily="34" charset="-122"/>
              </a:rPr>
              <a:t>是</a:t>
            </a:r>
            <a:r>
              <a:rPr lang="zh-CN" altLang="zh-CN" b="1" dirty="0">
                <a:latin typeface="微软雅黑" pitchFamily="34" charset="-122"/>
                <a:ea typeface="微软雅黑" pitchFamily="34" charset="-122"/>
              </a:rPr>
              <a:t>“</a:t>
            </a:r>
            <a:r>
              <a:rPr lang="zh-CN" altLang="zh-CN" b="1" dirty="0">
                <a:solidFill>
                  <a:schemeClr val="accent6">
                    <a:lumMod val="75000"/>
                  </a:schemeClr>
                </a:solidFill>
                <a:latin typeface="微软雅黑" pitchFamily="34" charset="-122"/>
                <a:ea typeface="微软雅黑" pitchFamily="34" charset="-122"/>
              </a:rPr>
              <a:t>工具</a:t>
            </a:r>
            <a:r>
              <a:rPr lang="zh-CN" altLang="zh-CN" b="1" dirty="0">
                <a:latin typeface="微软雅黑" pitchFamily="34" charset="-122"/>
                <a:ea typeface="微软雅黑" pitchFamily="34" charset="-122"/>
              </a:rPr>
              <a:t>”</a:t>
            </a:r>
            <a:r>
              <a:rPr lang="zh-CN" altLang="zh-CN" sz="1600" dirty="0">
                <a:latin typeface="微软雅黑" pitchFamily="34" charset="-122"/>
                <a:ea typeface="微软雅黑" pitchFamily="34" charset="-122"/>
              </a:rPr>
              <a:t>，你可以随意控制它、使用它；</a:t>
            </a:r>
            <a:endParaRPr lang="en-US" altLang="zh-CN" sz="1600" dirty="0">
              <a:latin typeface="微软雅黑" pitchFamily="34" charset="-122"/>
              <a:ea typeface="微软雅黑" pitchFamily="34" charset="-122"/>
            </a:endParaRPr>
          </a:p>
          <a:p>
            <a:pPr marL="285750" indent="-285750" fontAlgn="auto">
              <a:lnSpc>
                <a:spcPts val="3000"/>
              </a:lnSpc>
              <a:spcBef>
                <a:spcPts val="800"/>
              </a:spcBef>
              <a:spcAft>
                <a:spcPts val="800"/>
              </a:spcAft>
              <a:buFont typeface="Wingdings" panose="05000000000000000000" pitchFamily="2" charset="2"/>
              <a:buChar char="u"/>
              <a:defRPr/>
            </a:pPr>
            <a:r>
              <a:rPr lang="zh-CN" altLang="zh-CN" sz="1600" dirty="0">
                <a:latin typeface="微软雅黑" pitchFamily="34" charset="-122"/>
                <a:ea typeface="微软雅黑" pitchFamily="34" charset="-122"/>
              </a:rPr>
              <a:t>是</a:t>
            </a:r>
            <a:r>
              <a:rPr lang="zh-CN" altLang="zh-CN" b="1" dirty="0">
                <a:latin typeface="微软雅黑" pitchFamily="34" charset="-122"/>
                <a:ea typeface="微软雅黑" pitchFamily="34" charset="-122"/>
              </a:rPr>
              <a:t>“</a:t>
            </a:r>
            <a:r>
              <a:rPr lang="zh-CN" altLang="zh-CN" b="1" dirty="0">
                <a:solidFill>
                  <a:schemeClr val="accent6">
                    <a:lumMod val="75000"/>
                  </a:schemeClr>
                </a:solidFill>
                <a:latin typeface="微软雅黑" pitchFamily="34" charset="-122"/>
                <a:ea typeface="微软雅黑" pitchFamily="34" charset="-122"/>
              </a:rPr>
              <a:t>资源</a:t>
            </a:r>
            <a:r>
              <a:rPr lang="zh-CN" altLang="zh-CN" b="1" dirty="0">
                <a:latin typeface="微软雅黑" pitchFamily="34" charset="-122"/>
                <a:ea typeface="微软雅黑" pitchFamily="34" charset="-122"/>
              </a:rPr>
              <a:t>”</a:t>
            </a:r>
            <a:r>
              <a:rPr lang="zh-CN" altLang="zh-CN" sz="1600" dirty="0">
                <a:latin typeface="微软雅黑" pitchFamily="34" charset="-122"/>
                <a:ea typeface="微软雅黑" pitchFamily="34" charset="-122"/>
              </a:rPr>
              <a:t>，特别是把人作为一种资源，你就得小心保护它、引导它、开发它</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pPr fontAlgn="auto">
              <a:spcBef>
                <a:spcPts val="0"/>
              </a:spcBef>
              <a:spcAft>
                <a:spcPts val="0"/>
              </a:spcAft>
              <a:defRPr/>
            </a:pPr>
            <a:endParaRPr lang="zh-CN" altLang="en-US" dirty="0">
              <a:latin typeface="+mn-lt"/>
              <a:ea typeface="+mn-ea"/>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089525" y="692150"/>
            <a:ext cx="4392613"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2.4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人力资源管理</a:t>
            </a:r>
            <a:r>
              <a:rPr lang="en-US" altLang="zh-CN" dirty="0">
                <a:solidFill>
                  <a:schemeClr val="bg1"/>
                </a:solidFill>
                <a:ea typeface="微软雅黑" pitchFamily="34" charset="-122"/>
                <a:cs typeface="Arial Unicode MS" pitchFamily="34" charset="-122"/>
              </a:rPr>
              <a:t>——</a:t>
            </a:r>
            <a:r>
              <a:rPr lang="zh-CN" altLang="en-US" dirty="0">
                <a:solidFill>
                  <a:schemeClr val="bg1"/>
                </a:solidFill>
                <a:ea typeface="微软雅黑" pitchFamily="34" charset="-122"/>
                <a:cs typeface="Arial Unicode MS" pitchFamily="34" charset="-122"/>
              </a:rPr>
              <a:t>企业竞争优势来源</a:t>
            </a:r>
            <a:endParaRPr lang="en-US" altLang="zh-CN" sz="1400" dirty="0">
              <a:solidFill>
                <a:schemeClr val="bg1"/>
              </a:solidFill>
              <a:ea typeface="微软雅黑" pitchFamily="34" charset="-122"/>
              <a:cs typeface="Arial Unicode MS" pitchFamily="34" charset="-122"/>
            </a:endParaRPr>
          </a:p>
        </p:txBody>
      </p:sp>
      <p:sp>
        <p:nvSpPr>
          <p:cNvPr id="11" name="TextBox 2"/>
          <p:cNvSpPr txBox="1"/>
          <p:nvPr/>
        </p:nvSpPr>
        <p:spPr>
          <a:xfrm>
            <a:off x="2136775" y="5395913"/>
            <a:ext cx="9648825" cy="696912"/>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人力资源管理不是人力资源部一个部门的问题，而是公司每一个部门、每一位管理者的问题，尤其是高层高理者，如</a:t>
            </a:r>
            <a:r>
              <a:rPr lang="en-US" altLang="zh-CN" sz="1600" dirty="0">
                <a:latin typeface="微软雅黑" pitchFamily="34" charset="-122"/>
                <a:ea typeface="微软雅黑" pitchFamily="34" charset="-122"/>
              </a:rPr>
              <a:t>CEO</a:t>
            </a:r>
            <a:r>
              <a:rPr lang="zh-CN" altLang="en-US" sz="1600" dirty="0">
                <a:latin typeface="微软雅黑" pitchFamily="34" charset="-122"/>
                <a:ea typeface="微软雅黑" pitchFamily="34" charset="-122"/>
              </a:rPr>
              <a:t>。</a:t>
            </a:r>
            <a:r>
              <a:rPr lang="zh-CN" altLang="en-US" sz="1600" b="1" dirty="0">
                <a:solidFill>
                  <a:schemeClr val="accent6">
                    <a:lumMod val="75000"/>
                  </a:schemeClr>
                </a:solidFill>
                <a:latin typeface="微软雅黑" pitchFamily="34" charset="-122"/>
                <a:ea typeface="微软雅黑" pitchFamily="34" charset="-122"/>
              </a:rPr>
              <a:t>每位管理者都是人力资源经理，都应学习并提高人力资源管理技能。</a:t>
            </a:r>
          </a:p>
        </p:txBody>
      </p:sp>
      <p:sp>
        <p:nvSpPr>
          <p:cNvPr id="12" name="TextBox 3"/>
          <p:cNvSpPr txBox="1"/>
          <p:nvPr/>
        </p:nvSpPr>
        <p:spPr>
          <a:xfrm>
            <a:off x="2136775" y="3303588"/>
            <a:ext cx="4105275" cy="1997075"/>
          </a:xfrm>
          <a:prstGeom prst="rect">
            <a:avLst/>
          </a:prstGeom>
          <a:noFill/>
        </p:spPr>
        <p:txBody>
          <a:bodyPr>
            <a:spAutoFit/>
          </a:bodyPr>
          <a:lstStyle/>
          <a:p>
            <a:pPr indent="457200" fontAlgn="auto">
              <a:lnSpc>
                <a:spcPct val="129000"/>
              </a:lnSpc>
              <a:spcBef>
                <a:spcPts val="0"/>
              </a:spcBef>
              <a:spcAft>
                <a:spcPts val="600"/>
              </a:spcAft>
              <a:defRPr/>
            </a:pPr>
            <a:r>
              <a:rPr lang="zh-CN" altLang="en-US" sz="1600" b="1" dirty="0">
                <a:solidFill>
                  <a:schemeClr val="accent6">
                    <a:lumMod val="75000"/>
                  </a:schemeClr>
                </a:solidFill>
                <a:latin typeface="微软雅黑" pitchFamily="34" charset="-122"/>
                <a:ea typeface="微软雅黑" pitchFamily="34" charset="-122"/>
              </a:rPr>
              <a:t>人力资源管理是最难复制与模仿的管理，是企业独有的“知识产权”，能形成企业独特的竞争优势来源。</a:t>
            </a:r>
            <a:r>
              <a:rPr lang="zh-CN" altLang="en-US" sz="1600" dirty="0">
                <a:latin typeface="微软雅黑" pitchFamily="34" charset="-122"/>
                <a:ea typeface="微软雅黑" pitchFamily="34" charset="-122"/>
              </a:rPr>
              <a:t>人力资源管理无固定模式，每一个企业都必须根据本企业的经营战略、组织结构、文化等因素，结合业务发展状况来发展自己的人力资源管理模式。</a:t>
            </a:r>
          </a:p>
        </p:txBody>
      </p:sp>
      <p:pic>
        <p:nvPicPr>
          <p:cNvPr id="40964" name="图片 1"/>
          <p:cNvPicPr>
            <a:picLocks noChangeAspect="1"/>
          </p:cNvPicPr>
          <p:nvPr/>
        </p:nvPicPr>
        <p:blipFill>
          <a:blip r:embed="rId2" cstate="print"/>
          <a:srcRect/>
          <a:stretch>
            <a:fillRect/>
          </a:stretch>
        </p:blipFill>
        <p:spPr bwMode="auto">
          <a:xfrm>
            <a:off x="6327775" y="1336675"/>
            <a:ext cx="2592388" cy="3887788"/>
          </a:xfrm>
          <a:prstGeom prst="rect">
            <a:avLst/>
          </a:prstGeom>
          <a:noFill/>
          <a:ln w="9525">
            <a:solidFill>
              <a:schemeClr val="bg1"/>
            </a:solidFill>
            <a:miter lim="800000"/>
            <a:headEnd/>
            <a:tailEnd/>
          </a:ln>
        </p:spPr>
      </p:pic>
      <p:pic>
        <p:nvPicPr>
          <p:cNvPr id="40965" name="图片 2"/>
          <p:cNvPicPr>
            <a:picLocks noChangeAspect="1"/>
          </p:cNvPicPr>
          <p:nvPr/>
        </p:nvPicPr>
        <p:blipFill>
          <a:blip r:embed="rId3" cstate="print"/>
          <a:srcRect/>
          <a:stretch>
            <a:fillRect/>
          </a:stretch>
        </p:blipFill>
        <p:spPr bwMode="auto">
          <a:xfrm>
            <a:off x="8991600" y="1350963"/>
            <a:ext cx="2574925" cy="3860800"/>
          </a:xfrm>
          <a:prstGeom prst="rect">
            <a:avLst/>
          </a:prstGeom>
          <a:noFill/>
          <a:ln w="9525">
            <a:solidFill>
              <a:schemeClr val="bg1"/>
            </a:solidFill>
            <a:miter lim="800000"/>
            <a:headEnd/>
            <a:tailEnd/>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
                                        </p:tgtEl>
                                        <p:attrNameLst>
                                          <p:attrName>ppt_x</p:attrName>
                                          <p:attrName>ppt_y</p:attrName>
                                        </p:attrNameLst>
                                      </p:cBhvr>
                                    </p:animMotion>
                                    <p:animEffect transition="in" filter="fade">
                                      <p:cBhvr>
                                        <p:cTn id="9" dur="1000"/>
                                        <p:tgtEl>
                                          <p:spTgt spid="12"/>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1"/>
                                        </p:tgtEl>
                                        <p:attrNameLst>
                                          <p:attrName>style.visibility</p:attrName>
                                        </p:attrNameLst>
                                      </p:cBhvr>
                                      <p:to>
                                        <p:strVal val="visible"/>
                                      </p:to>
                                    </p:set>
                                    <p:animScale>
                                      <p:cBhvr>
                                        <p:cTn id="1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1"/>
                                        </p:tgtEl>
                                        <p:attrNameLst>
                                          <p:attrName>ppt_x</p:attrName>
                                          <p:attrName>ppt_y</p:attrName>
                                        </p:attrNameLst>
                                      </p:cBhvr>
                                    </p:animMotion>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089525" y="692150"/>
            <a:ext cx="3902075"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2.5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当前人力资源管理的整体现状</a:t>
            </a:r>
            <a:endParaRPr lang="en-US" altLang="zh-CN" sz="1400" dirty="0">
              <a:solidFill>
                <a:schemeClr val="bg1"/>
              </a:solidFill>
              <a:ea typeface="微软雅黑" pitchFamily="34" charset="-122"/>
              <a:cs typeface="Arial Unicode MS" pitchFamily="34" charset="-122"/>
            </a:endParaRPr>
          </a:p>
        </p:txBody>
      </p:sp>
      <p:sp>
        <p:nvSpPr>
          <p:cNvPr id="41986" name="Line 39"/>
          <p:cNvSpPr>
            <a:spLocks noChangeShapeType="1"/>
          </p:cNvSpPr>
          <p:nvPr/>
        </p:nvSpPr>
        <p:spPr bwMode="auto">
          <a:xfrm rot="5400000" flipH="1" flipV="1">
            <a:off x="8505825" y="5229226"/>
            <a:ext cx="1584325" cy="0"/>
          </a:xfrm>
          <a:prstGeom prst="line">
            <a:avLst/>
          </a:prstGeom>
          <a:noFill/>
          <a:ln w="19050">
            <a:solidFill>
              <a:srgbClr val="808080"/>
            </a:solidFill>
            <a:round/>
            <a:headEnd/>
            <a:tailEnd/>
          </a:ln>
        </p:spPr>
        <p:txBody>
          <a:bodyPr/>
          <a:lstStyle/>
          <a:p>
            <a:endParaRPr lang="zh-CN" altLang="en-US"/>
          </a:p>
        </p:txBody>
      </p:sp>
      <p:sp>
        <p:nvSpPr>
          <p:cNvPr id="41987" name="Line 39"/>
          <p:cNvSpPr>
            <a:spLocks noChangeShapeType="1"/>
          </p:cNvSpPr>
          <p:nvPr/>
        </p:nvSpPr>
        <p:spPr bwMode="auto">
          <a:xfrm rot="5400000" flipH="1" flipV="1">
            <a:off x="5851525" y="5229226"/>
            <a:ext cx="1584325" cy="0"/>
          </a:xfrm>
          <a:prstGeom prst="line">
            <a:avLst/>
          </a:prstGeom>
          <a:noFill/>
          <a:ln w="19050">
            <a:solidFill>
              <a:srgbClr val="808080"/>
            </a:solidFill>
            <a:round/>
            <a:headEnd/>
            <a:tailEnd/>
          </a:ln>
        </p:spPr>
        <p:txBody>
          <a:bodyPr/>
          <a:lstStyle/>
          <a:p>
            <a:endParaRPr lang="zh-CN" altLang="en-US"/>
          </a:p>
        </p:txBody>
      </p:sp>
      <p:sp>
        <p:nvSpPr>
          <p:cNvPr id="41988" name="Line 39"/>
          <p:cNvSpPr>
            <a:spLocks noChangeShapeType="1"/>
          </p:cNvSpPr>
          <p:nvPr/>
        </p:nvSpPr>
        <p:spPr bwMode="auto">
          <a:xfrm rot="5400000" flipH="1" flipV="1">
            <a:off x="7101681" y="2921794"/>
            <a:ext cx="1584325" cy="7938"/>
          </a:xfrm>
          <a:prstGeom prst="line">
            <a:avLst/>
          </a:prstGeom>
          <a:noFill/>
          <a:ln w="19050">
            <a:solidFill>
              <a:srgbClr val="808080"/>
            </a:solidFill>
            <a:round/>
            <a:headEnd/>
            <a:tailEnd/>
          </a:ln>
        </p:spPr>
        <p:txBody>
          <a:bodyPr/>
          <a:lstStyle/>
          <a:p>
            <a:endParaRPr lang="zh-CN" altLang="en-US"/>
          </a:p>
        </p:txBody>
      </p:sp>
      <p:sp>
        <p:nvSpPr>
          <p:cNvPr id="41989" name="Line 39"/>
          <p:cNvSpPr>
            <a:spLocks noChangeShapeType="1"/>
          </p:cNvSpPr>
          <p:nvPr/>
        </p:nvSpPr>
        <p:spPr bwMode="auto">
          <a:xfrm rot="5400000" flipH="1" flipV="1">
            <a:off x="1963738" y="2886075"/>
            <a:ext cx="1512888" cy="7937"/>
          </a:xfrm>
          <a:prstGeom prst="line">
            <a:avLst/>
          </a:prstGeom>
          <a:noFill/>
          <a:ln w="19050">
            <a:solidFill>
              <a:srgbClr val="808080"/>
            </a:solidFill>
            <a:round/>
            <a:headEnd/>
            <a:tailEnd/>
          </a:ln>
        </p:spPr>
        <p:txBody>
          <a:bodyPr/>
          <a:lstStyle/>
          <a:p>
            <a:endParaRPr lang="zh-CN" altLang="en-US"/>
          </a:p>
        </p:txBody>
      </p:sp>
      <p:sp>
        <p:nvSpPr>
          <p:cNvPr id="41990" name="Line 51"/>
          <p:cNvSpPr>
            <a:spLocks noChangeShapeType="1"/>
          </p:cNvSpPr>
          <p:nvPr/>
        </p:nvSpPr>
        <p:spPr bwMode="auto">
          <a:xfrm flipH="1">
            <a:off x="8288338" y="4064000"/>
            <a:ext cx="682625" cy="0"/>
          </a:xfrm>
          <a:prstGeom prst="line">
            <a:avLst/>
          </a:prstGeom>
          <a:noFill/>
          <a:ln w="9525">
            <a:solidFill>
              <a:srgbClr val="808080"/>
            </a:solidFill>
            <a:round/>
            <a:headEnd type="oval" w="med" len="med"/>
            <a:tailEnd/>
          </a:ln>
        </p:spPr>
        <p:txBody>
          <a:bodyPr/>
          <a:lstStyle/>
          <a:p>
            <a:endParaRPr lang="zh-CN" altLang="en-US"/>
          </a:p>
        </p:txBody>
      </p:sp>
      <p:sp>
        <p:nvSpPr>
          <p:cNvPr id="41991" name="Line 32"/>
          <p:cNvSpPr>
            <a:spLocks noChangeShapeType="1"/>
          </p:cNvSpPr>
          <p:nvPr/>
        </p:nvSpPr>
        <p:spPr bwMode="auto">
          <a:xfrm flipH="1">
            <a:off x="7002463" y="4064000"/>
            <a:ext cx="682625" cy="0"/>
          </a:xfrm>
          <a:prstGeom prst="line">
            <a:avLst/>
          </a:prstGeom>
          <a:noFill/>
          <a:ln w="9525">
            <a:solidFill>
              <a:srgbClr val="808080"/>
            </a:solidFill>
            <a:round/>
            <a:headEnd type="oval" w="med" len="med"/>
            <a:tailEnd/>
          </a:ln>
        </p:spPr>
        <p:txBody>
          <a:bodyPr/>
          <a:lstStyle/>
          <a:p>
            <a:endParaRPr lang="zh-CN" altLang="en-US"/>
          </a:p>
        </p:txBody>
      </p:sp>
      <p:sp>
        <p:nvSpPr>
          <p:cNvPr id="41992" name="Line 31"/>
          <p:cNvSpPr>
            <a:spLocks noChangeShapeType="1"/>
          </p:cNvSpPr>
          <p:nvPr/>
        </p:nvSpPr>
        <p:spPr bwMode="auto">
          <a:xfrm flipH="1">
            <a:off x="5670550" y="4064000"/>
            <a:ext cx="652463" cy="0"/>
          </a:xfrm>
          <a:prstGeom prst="line">
            <a:avLst/>
          </a:prstGeom>
          <a:noFill/>
          <a:ln w="9525">
            <a:solidFill>
              <a:srgbClr val="808080"/>
            </a:solidFill>
            <a:round/>
            <a:headEnd type="oval" w="med" len="med"/>
            <a:tailEnd/>
          </a:ln>
        </p:spPr>
        <p:txBody>
          <a:bodyPr/>
          <a:lstStyle/>
          <a:p>
            <a:endParaRPr lang="zh-CN" altLang="en-US"/>
          </a:p>
        </p:txBody>
      </p:sp>
      <p:sp>
        <p:nvSpPr>
          <p:cNvPr id="41993" name="Line 30"/>
          <p:cNvSpPr>
            <a:spLocks noChangeShapeType="1"/>
          </p:cNvSpPr>
          <p:nvPr/>
        </p:nvSpPr>
        <p:spPr bwMode="auto">
          <a:xfrm flipH="1">
            <a:off x="4360863" y="4064000"/>
            <a:ext cx="614362" cy="0"/>
          </a:xfrm>
          <a:prstGeom prst="line">
            <a:avLst/>
          </a:prstGeom>
          <a:noFill/>
          <a:ln w="9525">
            <a:solidFill>
              <a:srgbClr val="808080"/>
            </a:solidFill>
            <a:round/>
            <a:headEnd type="oval" w="med" len="med"/>
            <a:tailEnd/>
          </a:ln>
        </p:spPr>
        <p:txBody>
          <a:bodyPr/>
          <a:lstStyle/>
          <a:p>
            <a:endParaRPr lang="zh-CN" altLang="en-US"/>
          </a:p>
        </p:txBody>
      </p:sp>
      <p:sp>
        <p:nvSpPr>
          <p:cNvPr id="41994" name="Line 30"/>
          <p:cNvSpPr>
            <a:spLocks noChangeShapeType="1"/>
          </p:cNvSpPr>
          <p:nvPr/>
        </p:nvSpPr>
        <p:spPr bwMode="auto">
          <a:xfrm flipH="1">
            <a:off x="3030538" y="4056063"/>
            <a:ext cx="614362" cy="0"/>
          </a:xfrm>
          <a:prstGeom prst="line">
            <a:avLst/>
          </a:prstGeom>
          <a:noFill/>
          <a:ln w="9525">
            <a:solidFill>
              <a:srgbClr val="808080"/>
            </a:solidFill>
            <a:round/>
            <a:headEnd type="oval" w="med" len="med"/>
            <a:tailEnd/>
          </a:ln>
        </p:spPr>
        <p:txBody>
          <a:bodyPr/>
          <a:lstStyle/>
          <a:p>
            <a:endParaRPr lang="zh-CN" altLang="en-US"/>
          </a:p>
        </p:txBody>
      </p:sp>
      <p:sp>
        <p:nvSpPr>
          <p:cNvPr id="18" name="Oval 21"/>
          <p:cNvSpPr>
            <a:spLocks noChangeArrowheads="1"/>
          </p:cNvSpPr>
          <p:nvPr/>
        </p:nvSpPr>
        <p:spPr bwMode="gray">
          <a:xfrm>
            <a:off x="3562350" y="3683000"/>
            <a:ext cx="777875" cy="758825"/>
          </a:xfrm>
          <a:prstGeom prst="ellipse">
            <a:avLst/>
          </a:prstGeom>
          <a:solidFill>
            <a:schemeClr val="accent6">
              <a:lumMod val="50000"/>
            </a:schemeClr>
          </a:solidFill>
          <a:ln w="28575" algn="ctr">
            <a:solidFill>
              <a:srgbClr val="C0C0C0"/>
            </a:solidFill>
            <a:round/>
            <a:headEnd/>
            <a:tailEnd/>
          </a:ln>
          <a:effectLst/>
        </p:spPr>
        <p:txBody>
          <a:bodyPr vert="eaVert"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prstClr val="black"/>
              </a:solidFill>
            </a:endParaRPr>
          </a:p>
        </p:txBody>
      </p:sp>
      <p:sp>
        <p:nvSpPr>
          <p:cNvPr id="41996" name="Oval 6"/>
          <p:cNvSpPr>
            <a:spLocks noChangeArrowheads="1"/>
          </p:cNvSpPr>
          <p:nvPr/>
        </p:nvSpPr>
        <p:spPr bwMode="gray">
          <a:xfrm>
            <a:off x="7502525" y="3676650"/>
            <a:ext cx="777875" cy="758825"/>
          </a:xfrm>
          <a:prstGeom prst="ellipse">
            <a:avLst/>
          </a:prstGeom>
          <a:solidFill>
            <a:srgbClr val="006699"/>
          </a:solidFill>
          <a:ln w="28575" algn="ctr">
            <a:solidFill>
              <a:srgbClr val="C0C0C0"/>
            </a:solidFill>
            <a:round/>
            <a:headEnd/>
            <a:tailEnd/>
          </a:ln>
        </p:spPr>
        <p:txBody>
          <a:bodyPr vert="eaVert" wrap="none" anchor="ctr"/>
          <a:lstStyle/>
          <a:p>
            <a:endParaRPr lang="zh-CN" altLang="en-US">
              <a:solidFill>
                <a:srgbClr val="000000"/>
              </a:solidFill>
              <a:latin typeface="Calibri" pitchFamily="34" charset="0"/>
              <a:ea typeface="黑体"/>
              <a:cs typeface="黑体"/>
            </a:endParaRPr>
          </a:p>
        </p:txBody>
      </p:sp>
      <p:sp>
        <p:nvSpPr>
          <p:cNvPr id="41997" name="Oval 11"/>
          <p:cNvSpPr>
            <a:spLocks noChangeArrowheads="1"/>
          </p:cNvSpPr>
          <p:nvPr/>
        </p:nvSpPr>
        <p:spPr bwMode="gray">
          <a:xfrm>
            <a:off x="6232525" y="3676650"/>
            <a:ext cx="777875" cy="758825"/>
          </a:xfrm>
          <a:prstGeom prst="ellipse">
            <a:avLst/>
          </a:prstGeom>
          <a:solidFill>
            <a:srgbClr val="00B0F0"/>
          </a:solidFill>
          <a:ln w="28575" algn="ctr">
            <a:solidFill>
              <a:srgbClr val="C0C0C0"/>
            </a:solidFill>
            <a:round/>
            <a:headEnd/>
            <a:tailEnd/>
          </a:ln>
        </p:spPr>
        <p:txBody>
          <a:bodyPr vert="eaVert" wrap="none" anchor="ctr"/>
          <a:lstStyle/>
          <a:p>
            <a:endParaRPr lang="zh-CN" altLang="en-US">
              <a:solidFill>
                <a:srgbClr val="000000"/>
              </a:solidFill>
              <a:latin typeface="Calibri" pitchFamily="34" charset="0"/>
              <a:ea typeface="黑体"/>
              <a:cs typeface="黑体"/>
            </a:endParaRPr>
          </a:p>
        </p:txBody>
      </p:sp>
      <p:sp>
        <p:nvSpPr>
          <p:cNvPr id="41998" name="Oval 16"/>
          <p:cNvSpPr>
            <a:spLocks noChangeArrowheads="1"/>
          </p:cNvSpPr>
          <p:nvPr/>
        </p:nvSpPr>
        <p:spPr bwMode="gray">
          <a:xfrm>
            <a:off x="4873625" y="3676650"/>
            <a:ext cx="777875" cy="758825"/>
          </a:xfrm>
          <a:prstGeom prst="ellipse">
            <a:avLst/>
          </a:prstGeom>
          <a:solidFill>
            <a:srgbClr val="0070C0"/>
          </a:solidFill>
          <a:ln w="28575" algn="ctr">
            <a:solidFill>
              <a:srgbClr val="C0C0C0"/>
            </a:solidFill>
            <a:round/>
            <a:headEnd/>
            <a:tailEnd/>
          </a:ln>
        </p:spPr>
        <p:txBody>
          <a:bodyPr vert="eaVert" wrap="none" anchor="ctr"/>
          <a:lstStyle/>
          <a:p>
            <a:endParaRPr lang="zh-CN" altLang="en-US">
              <a:solidFill>
                <a:srgbClr val="000000"/>
              </a:solidFill>
              <a:latin typeface="Calibri" pitchFamily="34" charset="0"/>
              <a:ea typeface="黑体"/>
              <a:cs typeface="黑体"/>
            </a:endParaRPr>
          </a:p>
        </p:txBody>
      </p:sp>
      <p:sp>
        <p:nvSpPr>
          <p:cNvPr id="41999" name="Oval 21"/>
          <p:cNvSpPr>
            <a:spLocks noChangeArrowheads="1"/>
          </p:cNvSpPr>
          <p:nvPr/>
        </p:nvSpPr>
        <p:spPr bwMode="gray">
          <a:xfrm>
            <a:off x="2335213" y="3659188"/>
            <a:ext cx="777875" cy="758825"/>
          </a:xfrm>
          <a:prstGeom prst="ellipse">
            <a:avLst/>
          </a:prstGeom>
          <a:solidFill>
            <a:srgbClr val="002060"/>
          </a:solidFill>
          <a:ln w="28575" algn="ctr">
            <a:solidFill>
              <a:srgbClr val="C0C0C0"/>
            </a:solidFill>
            <a:round/>
            <a:headEnd/>
            <a:tailEnd/>
          </a:ln>
        </p:spPr>
        <p:txBody>
          <a:bodyPr vert="eaVert" wrap="none" anchor="ctr"/>
          <a:lstStyle/>
          <a:p>
            <a:endParaRPr lang="zh-CN" altLang="en-US">
              <a:solidFill>
                <a:srgbClr val="000000"/>
              </a:solidFill>
              <a:latin typeface="Calibri" pitchFamily="34" charset="0"/>
              <a:ea typeface="黑体"/>
              <a:cs typeface="黑体"/>
            </a:endParaRPr>
          </a:p>
        </p:txBody>
      </p:sp>
      <p:sp>
        <p:nvSpPr>
          <p:cNvPr id="42000" name="WordArt 33"/>
          <p:cNvSpPr>
            <a:spLocks noChangeArrowheads="1" noChangeShapeType="1" noTextEdit="1"/>
          </p:cNvSpPr>
          <p:nvPr/>
        </p:nvSpPr>
        <p:spPr bwMode="auto">
          <a:xfrm>
            <a:off x="5070475" y="3848100"/>
            <a:ext cx="381000"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3</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42001" name="WordArt 34"/>
          <p:cNvSpPr>
            <a:spLocks noChangeArrowheads="1" noChangeShapeType="1" noTextEdit="1"/>
          </p:cNvSpPr>
          <p:nvPr/>
        </p:nvSpPr>
        <p:spPr bwMode="auto">
          <a:xfrm>
            <a:off x="6423025" y="3848100"/>
            <a:ext cx="381000"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4</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42002" name="WordArt 35"/>
          <p:cNvSpPr>
            <a:spLocks noChangeArrowheads="1" noChangeShapeType="1" noTextEdit="1"/>
          </p:cNvSpPr>
          <p:nvPr/>
        </p:nvSpPr>
        <p:spPr bwMode="auto">
          <a:xfrm>
            <a:off x="7716838" y="3848100"/>
            <a:ext cx="381000"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5</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42003" name="WordArt 36"/>
          <p:cNvSpPr>
            <a:spLocks noChangeArrowheads="1" noChangeShapeType="1" noTextEdit="1"/>
          </p:cNvSpPr>
          <p:nvPr/>
        </p:nvSpPr>
        <p:spPr bwMode="auto">
          <a:xfrm>
            <a:off x="3829050" y="3848100"/>
            <a:ext cx="244475"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2</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27" name="Oval 48"/>
          <p:cNvSpPr>
            <a:spLocks noChangeArrowheads="1"/>
          </p:cNvSpPr>
          <p:nvPr/>
        </p:nvSpPr>
        <p:spPr bwMode="gray">
          <a:xfrm>
            <a:off x="8877300" y="3676650"/>
            <a:ext cx="777875" cy="758825"/>
          </a:xfrm>
          <a:prstGeom prst="ellipse">
            <a:avLst/>
          </a:prstGeom>
          <a:solidFill>
            <a:schemeClr val="accent1">
              <a:lumMod val="50000"/>
            </a:schemeClr>
          </a:solidFill>
          <a:ln w="28575" algn="ctr">
            <a:solidFill>
              <a:srgbClr val="C0C0C0"/>
            </a:solidFill>
            <a:round/>
            <a:headEnd/>
            <a:tailEnd/>
          </a:ln>
        </p:spPr>
        <p:txBody>
          <a:bodyPr vert="eaVert" wrap="none" anchor="ctr"/>
          <a:lstStyle/>
          <a:p>
            <a:pPr fontAlgn="auto">
              <a:spcBef>
                <a:spcPts val="0"/>
              </a:spcBef>
              <a:spcAft>
                <a:spcPts val="0"/>
              </a:spcAft>
              <a:defRPr/>
            </a:pPr>
            <a:endParaRPr lang="zh-CN" altLang="en-US">
              <a:solidFill>
                <a:srgbClr val="000000"/>
              </a:solidFill>
              <a:latin typeface="+mn-lt"/>
              <a:ea typeface="黑体" pitchFamily="2" charset="-122"/>
            </a:endParaRPr>
          </a:p>
        </p:txBody>
      </p:sp>
      <p:sp>
        <p:nvSpPr>
          <p:cNvPr id="42005" name="WordArt 52"/>
          <p:cNvSpPr>
            <a:spLocks noChangeArrowheads="1" noChangeShapeType="1" noTextEdit="1"/>
          </p:cNvSpPr>
          <p:nvPr/>
        </p:nvSpPr>
        <p:spPr bwMode="auto">
          <a:xfrm>
            <a:off x="9086850" y="3848100"/>
            <a:ext cx="381000"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6</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42006" name="WordArt 36"/>
          <p:cNvSpPr>
            <a:spLocks noChangeArrowheads="1" noChangeShapeType="1" noTextEdit="1"/>
          </p:cNvSpPr>
          <p:nvPr/>
        </p:nvSpPr>
        <p:spPr bwMode="auto">
          <a:xfrm>
            <a:off x="2551113" y="3825875"/>
            <a:ext cx="244475" cy="425450"/>
          </a:xfrm>
          <a:prstGeom prst="rect">
            <a:avLst/>
          </a:prstGeom>
        </p:spPr>
        <p:txBody>
          <a:bodyPr wrap="none" fromWordArt="1">
            <a:prstTxWarp prst="textPlain">
              <a:avLst>
                <a:gd name="adj" fmla="val 50000"/>
              </a:avLst>
            </a:prstTxWarp>
          </a:bodyPr>
          <a:lstStyle/>
          <a:p>
            <a:pPr algn="ctr"/>
            <a:r>
              <a:rPr lang="en-US" altLang="zh-CN" sz="2400" kern="10">
                <a:ln w="9525">
                  <a:solidFill>
                    <a:srgbClr val="FFFFFF"/>
                  </a:solidFill>
                  <a:round/>
                  <a:headEnd/>
                  <a:tailEnd/>
                </a:ln>
                <a:gradFill rotWithShape="1">
                  <a:gsLst>
                    <a:gs pos="0">
                      <a:srgbClr val="EAEAEA"/>
                    </a:gs>
                    <a:gs pos="100000">
                      <a:srgbClr val="B2B2B2"/>
                    </a:gs>
                  </a:gsLst>
                  <a:lin ang="5400000" scaled="1"/>
                </a:gradFill>
                <a:latin typeface="黑体"/>
              </a:rPr>
              <a:t>1</a:t>
            </a:r>
            <a:endParaRPr lang="zh-CN" altLang="en-US" sz="2400" kern="10">
              <a:ln w="9525">
                <a:solidFill>
                  <a:srgbClr val="FFFFFF"/>
                </a:solidFill>
                <a:round/>
                <a:headEnd/>
                <a:tailEnd/>
              </a:ln>
              <a:gradFill rotWithShape="1">
                <a:gsLst>
                  <a:gs pos="0">
                    <a:srgbClr val="EAEAEA"/>
                  </a:gs>
                  <a:gs pos="100000">
                    <a:srgbClr val="B2B2B2"/>
                  </a:gs>
                </a:gsLst>
                <a:lin ang="5400000" scaled="1"/>
              </a:gradFill>
              <a:latin typeface="黑体"/>
            </a:endParaRPr>
          </a:p>
        </p:txBody>
      </p:sp>
      <p:sp>
        <p:nvSpPr>
          <p:cNvPr id="42007" name="Line 39"/>
          <p:cNvSpPr>
            <a:spLocks noChangeShapeType="1"/>
          </p:cNvSpPr>
          <p:nvPr/>
        </p:nvSpPr>
        <p:spPr bwMode="auto">
          <a:xfrm rot="5400000" flipH="1" flipV="1">
            <a:off x="3175793" y="5234782"/>
            <a:ext cx="1573213" cy="0"/>
          </a:xfrm>
          <a:prstGeom prst="line">
            <a:avLst/>
          </a:prstGeom>
          <a:noFill/>
          <a:ln w="19050">
            <a:solidFill>
              <a:srgbClr val="808080"/>
            </a:solidFill>
            <a:round/>
            <a:headEnd/>
            <a:tailEnd/>
          </a:ln>
        </p:spPr>
        <p:txBody>
          <a:bodyPr/>
          <a:lstStyle/>
          <a:p>
            <a:endParaRPr lang="zh-CN" altLang="en-US"/>
          </a:p>
        </p:txBody>
      </p:sp>
      <p:sp>
        <p:nvSpPr>
          <p:cNvPr id="42008" name="Line 39"/>
          <p:cNvSpPr>
            <a:spLocks noChangeShapeType="1"/>
          </p:cNvSpPr>
          <p:nvPr/>
        </p:nvSpPr>
        <p:spPr bwMode="auto">
          <a:xfrm rot="5400000" flipH="1" flipV="1">
            <a:off x="4502944" y="2905919"/>
            <a:ext cx="1544638" cy="0"/>
          </a:xfrm>
          <a:prstGeom prst="line">
            <a:avLst/>
          </a:prstGeom>
          <a:noFill/>
          <a:ln w="19050">
            <a:solidFill>
              <a:srgbClr val="808080"/>
            </a:solidFill>
            <a:round/>
            <a:headEnd/>
            <a:tailEnd/>
          </a:ln>
        </p:spPr>
        <p:txBody>
          <a:bodyPr/>
          <a:lstStyle/>
          <a:p>
            <a:endParaRPr lang="zh-CN" altLang="en-US"/>
          </a:p>
        </p:txBody>
      </p:sp>
      <p:sp>
        <p:nvSpPr>
          <p:cNvPr id="32" name="TextBox 1"/>
          <p:cNvSpPr txBox="1">
            <a:spLocks noChangeArrowheads="1"/>
          </p:cNvSpPr>
          <p:nvPr/>
        </p:nvSpPr>
        <p:spPr bwMode="auto">
          <a:xfrm>
            <a:off x="2727325" y="2152650"/>
            <a:ext cx="2535238" cy="1374775"/>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两极分化严重，一些著名企业已实施人力资源战略管理，而中小企业的人力资源管理依然停留在传统人事管理水平上。</a:t>
            </a:r>
            <a:endParaRPr lang="zh-CN" altLang="en-US" sz="1400">
              <a:latin typeface="微软雅黑"/>
              <a:ea typeface="微软雅黑"/>
              <a:cs typeface="微软雅黑"/>
            </a:endParaRPr>
          </a:p>
        </p:txBody>
      </p:sp>
      <p:sp>
        <p:nvSpPr>
          <p:cNvPr id="33" name="TextBox 61"/>
          <p:cNvSpPr txBox="1">
            <a:spLocks noChangeArrowheads="1"/>
          </p:cNvSpPr>
          <p:nvPr/>
        </p:nvSpPr>
        <p:spPr bwMode="auto">
          <a:xfrm>
            <a:off x="3962400" y="4541838"/>
            <a:ext cx="2681288" cy="1374775"/>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人力资源管理人员专业程度不高或缺乏经验，大多数企业没有配备专职人力资源管理人员，甚至依然是按照传统人事管理模式进行操作。</a:t>
            </a:r>
            <a:endParaRPr lang="zh-CN" altLang="en-US" sz="1400">
              <a:latin typeface="微软雅黑"/>
              <a:ea typeface="微软雅黑"/>
              <a:cs typeface="微软雅黑"/>
            </a:endParaRPr>
          </a:p>
        </p:txBody>
      </p:sp>
      <p:sp>
        <p:nvSpPr>
          <p:cNvPr id="34" name="TextBox 62"/>
          <p:cNvSpPr txBox="1">
            <a:spLocks noChangeArrowheads="1"/>
          </p:cNvSpPr>
          <p:nvPr/>
        </p:nvSpPr>
        <p:spPr bwMode="auto">
          <a:xfrm>
            <a:off x="5262563" y="2162175"/>
            <a:ext cx="2627312" cy="606425"/>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缺乏清晰的人力资源战略及规划。</a:t>
            </a:r>
            <a:endParaRPr lang="zh-CN" altLang="en-US" sz="1400">
              <a:latin typeface="微软雅黑"/>
              <a:ea typeface="微软雅黑"/>
              <a:cs typeface="微软雅黑"/>
            </a:endParaRPr>
          </a:p>
        </p:txBody>
      </p:sp>
      <p:sp>
        <p:nvSpPr>
          <p:cNvPr id="35" name="TextBox 29695"/>
          <p:cNvSpPr txBox="1">
            <a:spLocks noChangeArrowheads="1"/>
          </p:cNvSpPr>
          <p:nvPr/>
        </p:nvSpPr>
        <p:spPr bwMode="auto">
          <a:xfrm>
            <a:off x="6643688" y="4538663"/>
            <a:ext cx="2654300" cy="862012"/>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未建立基于人才价值本位的选拔与用人机制，人才缺乏或流失严重。</a:t>
            </a:r>
            <a:endParaRPr lang="zh-CN" altLang="en-US" sz="1400">
              <a:latin typeface="微软雅黑"/>
              <a:ea typeface="微软雅黑"/>
              <a:cs typeface="微软雅黑"/>
            </a:endParaRPr>
          </a:p>
        </p:txBody>
      </p:sp>
      <p:sp>
        <p:nvSpPr>
          <p:cNvPr id="36" name="TextBox 65"/>
          <p:cNvSpPr txBox="1">
            <a:spLocks noChangeArrowheads="1"/>
          </p:cNvSpPr>
          <p:nvPr/>
        </p:nvSpPr>
        <p:spPr bwMode="auto">
          <a:xfrm>
            <a:off x="7915275" y="2166938"/>
            <a:ext cx="2625725" cy="604837"/>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信息技术在未得到充分利用，人力部门仍忙于日常事务。</a:t>
            </a:r>
            <a:endParaRPr lang="zh-CN" altLang="en-US" sz="1400">
              <a:latin typeface="微软雅黑"/>
              <a:ea typeface="微软雅黑"/>
              <a:cs typeface="微软雅黑"/>
            </a:endParaRPr>
          </a:p>
        </p:txBody>
      </p:sp>
      <p:sp>
        <p:nvSpPr>
          <p:cNvPr id="37" name="TextBox 66"/>
          <p:cNvSpPr txBox="1">
            <a:spLocks noChangeArrowheads="1"/>
          </p:cNvSpPr>
          <p:nvPr/>
        </p:nvSpPr>
        <p:spPr bwMode="auto">
          <a:xfrm>
            <a:off x="9269413" y="4529138"/>
            <a:ext cx="2157412" cy="1374775"/>
          </a:xfrm>
          <a:prstGeom prst="rect">
            <a:avLst/>
          </a:prstGeom>
          <a:noFill/>
          <a:ln w="9525">
            <a:noFill/>
            <a:miter lim="800000"/>
            <a:headEnd/>
            <a:tailEnd/>
          </a:ln>
        </p:spPr>
        <p:txBody>
          <a:bodyPr>
            <a:spAutoFit/>
          </a:bodyPr>
          <a:lstStyle/>
          <a:p>
            <a:pPr marL="285750" indent="-285750">
              <a:lnSpc>
                <a:spcPts val="2000"/>
              </a:lnSpc>
              <a:buFont typeface="Wingdings" pitchFamily="2" charset="2"/>
              <a:buChar char="l"/>
            </a:pPr>
            <a:r>
              <a:rPr lang="zh-CN" altLang="zh-CN" sz="1400">
                <a:latin typeface="微软雅黑"/>
                <a:ea typeface="微软雅黑"/>
                <a:cs typeface="微软雅黑"/>
              </a:rPr>
              <a:t>未深入人力资源管理本质领域，只是在一些操作层面徘徊，未能发挥人力资源管理真正巨大的作用价值。</a:t>
            </a:r>
            <a:endParaRPr lang="zh-CN" altLang="en-US" sz="1400">
              <a:latin typeface="微软雅黑"/>
              <a:ea typeface="微软雅黑"/>
              <a:cs typeface="微软雅黑"/>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50" fill="hold"/>
                                        <p:tgtEl>
                                          <p:spTgt spid="32"/>
                                        </p:tgtEl>
                                        <p:attrNameLst>
                                          <p:attrName>ppt_x</p:attrName>
                                        </p:attrNameLst>
                                      </p:cBhvr>
                                      <p:tavLst>
                                        <p:tav tm="0">
                                          <p:val>
                                            <p:strVal val="#ppt_x"/>
                                          </p:val>
                                        </p:tav>
                                        <p:tav tm="100000">
                                          <p:val>
                                            <p:strVal val="#ppt_x"/>
                                          </p:val>
                                        </p:tav>
                                      </p:tavLst>
                                    </p:anim>
                                    <p:anim calcmode="lin" valueType="num">
                                      <p:cBhvr additive="base">
                                        <p:cTn id="8" dur="25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50" fill="hold"/>
                                        <p:tgtEl>
                                          <p:spTgt spid="34"/>
                                        </p:tgtEl>
                                        <p:attrNameLst>
                                          <p:attrName>ppt_x</p:attrName>
                                        </p:attrNameLst>
                                      </p:cBhvr>
                                      <p:tavLst>
                                        <p:tav tm="0">
                                          <p:val>
                                            <p:strVal val="#ppt_x"/>
                                          </p:val>
                                        </p:tav>
                                        <p:tav tm="100000">
                                          <p:val>
                                            <p:strVal val="#ppt_x"/>
                                          </p:val>
                                        </p:tav>
                                      </p:tavLst>
                                    </p:anim>
                                    <p:anim calcmode="lin" valueType="num">
                                      <p:cBhvr additive="base">
                                        <p:cTn id="12" dur="25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250" fill="hold"/>
                                        <p:tgtEl>
                                          <p:spTgt spid="36"/>
                                        </p:tgtEl>
                                        <p:attrNameLst>
                                          <p:attrName>ppt_x</p:attrName>
                                        </p:attrNameLst>
                                      </p:cBhvr>
                                      <p:tavLst>
                                        <p:tav tm="0">
                                          <p:val>
                                            <p:strVal val="#ppt_x"/>
                                          </p:val>
                                        </p:tav>
                                        <p:tav tm="100000">
                                          <p:val>
                                            <p:strVal val="#ppt_x"/>
                                          </p:val>
                                        </p:tav>
                                      </p:tavLst>
                                    </p:anim>
                                    <p:anim calcmode="lin" valueType="num">
                                      <p:cBhvr additive="base">
                                        <p:cTn id="16" dur="25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250" fill="hold"/>
                                        <p:tgtEl>
                                          <p:spTgt spid="35"/>
                                        </p:tgtEl>
                                        <p:attrNameLst>
                                          <p:attrName>ppt_x</p:attrName>
                                        </p:attrNameLst>
                                      </p:cBhvr>
                                      <p:tavLst>
                                        <p:tav tm="0">
                                          <p:val>
                                            <p:strVal val="#ppt_x"/>
                                          </p:val>
                                        </p:tav>
                                        <p:tav tm="100000">
                                          <p:val>
                                            <p:strVal val="#ppt_x"/>
                                          </p:val>
                                        </p:tav>
                                      </p:tavLst>
                                    </p:anim>
                                    <p:anim calcmode="lin" valueType="num">
                                      <p:cBhvr additive="base">
                                        <p:cTn id="20" dur="25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250" fill="hold"/>
                                        <p:tgtEl>
                                          <p:spTgt spid="37"/>
                                        </p:tgtEl>
                                        <p:attrNameLst>
                                          <p:attrName>ppt_x</p:attrName>
                                        </p:attrNameLst>
                                      </p:cBhvr>
                                      <p:tavLst>
                                        <p:tav tm="0">
                                          <p:val>
                                            <p:strVal val="#ppt_x"/>
                                          </p:val>
                                        </p:tav>
                                        <p:tav tm="100000">
                                          <p:val>
                                            <p:strVal val="#ppt_x"/>
                                          </p:val>
                                        </p:tav>
                                      </p:tavLst>
                                    </p:anim>
                                    <p:anim calcmode="lin" valueType="num">
                                      <p:cBhvr additive="base">
                                        <p:cTn id="24" dur="250" fill="hold"/>
                                        <p:tgtEl>
                                          <p:spTgt spid="37"/>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50" fill="hold"/>
                                        <p:tgtEl>
                                          <p:spTgt spid="33"/>
                                        </p:tgtEl>
                                        <p:attrNameLst>
                                          <p:attrName>ppt_x</p:attrName>
                                        </p:attrNameLst>
                                      </p:cBhvr>
                                      <p:tavLst>
                                        <p:tav tm="0">
                                          <p:val>
                                            <p:strVal val="#ppt_x"/>
                                          </p:val>
                                        </p:tav>
                                        <p:tav tm="100000">
                                          <p:val>
                                            <p:strVal val="#ppt_x"/>
                                          </p:val>
                                        </p:tav>
                                      </p:tavLst>
                                    </p:anim>
                                    <p:anim calcmode="lin" valueType="num">
                                      <p:cBhvr additive="base">
                                        <p:cTn id="28" dur="25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089525" y="692150"/>
            <a:ext cx="5256213" cy="3698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2.6 </a:t>
            </a:r>
            <a:r>
              <a:rPr lang="en-US" altLang="zh-CN" dirty="0">
                <a:solidFill>
                  <a:schemeClr val="bg1"/>
                </a:solidFill>
                <a:ea typeface="微软雅黑" pitchFamily="34" charset="-122"/>
                <a:cs typeface="Arial Unicode MS" pitchFamily="34" charset="-122"/>
              </a:rPr>
              <a:t> </a:t>
            </a:r>
            <a:r>
              <a:rPr lang="zh-CN" altLang="en-US" dirty="0">
                <a:solidFill>
                  <a:schemeClr val="bg1"/>
                </a:solidFill>
                <a:ea typeface="微软雅黑" pitchFamily="34" charset="-122"/>
                <a:cs typeface="Arial Unicode MS" pitchFamily="34" charset="-122"/>
              </a:rPr>
              <a:t>从人事管理到人力资源管理转变的标志</a:t>
            </a:r>
            <a:endParaRPr lang="en-US" altLang="zh-CN" sz="1400" dirty="0">
              <a:solidFill>
                <a:schemeClr val="bg1"/>
              </a:solidFill>
              <a:ea typeface="微软雅黑" pitchFamily="34" charset="-122"/>
              <a:cs typeface="Arial Unicode MS" pitchFamily="34" charset="-122"/>
            </a:endParaRPr>
          </a:p>
        </p:txBody>
      </p:sp>
      <p:pic>
        <p:nvPicPr>
          <p:cNvPr id="38" name="Picture 4" descr="\\192.168.16.100\公司资料\管理部\！PPT图片及版面资源\06-PPT精选插图\08-3D小人\000964.jpg"/>
          <p:cNvPicPr>
            <a:picLocks noChangeAspect="1" noChangeArrowheads="1"/>
          </p:cNvPicPr>
          <p:nvPr/>
        </p:nvPicPr>
        <p:blipFill>
          <a:blip r:embed="rId2" cstate="print">
            <a:extLst/>
          </a:blip>
          <a:srcRect/>
          <a:stretch>
            <a:fillRect/>
          </a:stretch>
        </p:blipFill>
        <p:spPr bwMode="auto">
          <a:xfrm rot="262177">
            <a:off x="4850603" y="2813471"/>
            <a:ext cx="3038250" cy="2160000"/>
          </a:xfrm>
          <a:prstGeom prst="rect">
            <a:avLst/>
          </a:prstGeom>
          <a:ln>
            <a:noFill/>
          </a:ln>
          <a:effectLst>
            <a:softEdge rad="112500"/>
          </a:effectLst>
          <a:extLst/>
        </p:spPr>
      </p:pic>
      <p:sp>
        <p:nvSpPr>
          <p:cNvPr id="39" name="Freeform 17"/>
          <p:cNvSpPr>
            <a:spLocks/>
          </p:cNvSpPr>
          <p:nvPr/>
        </p:nvSpPr>
        <p:spPr bwMode="auto">
          <a:xfrm>
            <a:off x="8153400" y="2424113"/>
            <a:ext cx="2192338" cy="2938462"/>
          </a:xfrm>
          <a:custGeom>
            <a:avLst/>
            <a:gdLst>
              <a:gd name="T0" fmla="*/ 0 w 2071"/>
              <a:gd name="T1" fmla="*/ 1438 h 4914"/>
              <a:gd name="T2" fmla="*/ 196 w 2071"/>
              <a:gd name="T3" fmla="*/ 2459 h 4914"/>
              <a:gd name="T4" fmla="*/ 1 w 2071"/>
              <a:gd name="T5" fmla="*/ 3477 h 4914"/>
              <a:gd name="T6" fmla="*/ 2071 w 2071"/>
              <a:gd name="T7" fmla="*/ 4914 h 4914"/>
              <a:gd name="T8" fmla="*/ 2071 w 2071"/>
              <a:gd name="T9" fmla="*/ 0 h 4914"/>
              <a:gd name="T10" fmla="*/ 0 w 2071"/>
              <a:gd name="T11" fmla="*/ 1438 h 4914"/>
            </a:gdLst>
            <a:ahLst/>
            <a:cxnLst>
              <a:cxn ang="0">
                <a:pos x="T0" y="T1"/>
              </a:cxn>
              <a:cxn ang="0">
                <a:pos x="T2" y="T3"/>
              </a:cxn>
              <a:cxn ang="0">
                <a:pos x="T4" y="T5"/>
              </a:cxn>
              <a:cxn ang="0">
                <a:pos x="T6" y="T7"/>
              </a:cxn>
              <a:cxn ang="0">
                <a:pos x="T8" y="T9"/>
              </a:cxn>
              <a:cxn ang="0">
                <a:pos x="T10" y="T11"/>
              </a:cxn>
            </a:cxnLst>
            <a:rect l="0" t="0" r="r" b="b"/>
            <a:pathLst>
              <a:path w="2071" h="4914">
                <a:moveTo>
                  <a:pt x="0" y="1438"/>
                </a:moveTo>
                <a:cubicBezTo>
                  <a:pt x="125" y="1746"/>
                  <a:pt x="196" y="2093"/>
                  <a:pt x="196" y="2459"/>
                </a:cubicBezTo>
                <a:cubicBezTo>
                  <a:pt x="196" y="2824"/>
                  <a:pt x="126" y="3169"/>
                  <a:pt x="1" y="3477"/>
                </a:cubicBezTo>
                <a:lnTo>
                  <a:pt x="2071" y="4914"/>
                </a:lnTo>
                <a:lnTo>
                  <a:pt x="2071" y="0"/>
                </a:lnTo>
                <a:lnTo>
                  <a:pt x="0" y="1438"/>
                </a:ln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0" name="Freeform 19"/>
          <p:cNvSpPr>
            <a:spLocks/>
          </p:cNvSpPr>
          <p:nvPr/>
        </p:nvSpPr>
        <p:spPr bwMode="auto">
          <a:xfrm>
            <a:off x="2281238" y="2424113"/>
            <a:ext cx="2305050" cy="2940050"/>
          </a:xfrm>
          <a:custGeom>
            <a:avLst/>
            <a:gdLst>
              <a:gd name="T0" fmla="*/ 2072 w 2072"/>
              <a:gd name="T1" fmla="*/ 3479 h 4918"/>
              <a:gd name="T2" fmla="*/ 1877 w 2072"/>
              <a:gd name="T3" fmla="*/ 2459 h 4918"/>
              <a:gd name="T4" fmla="*/ 2072 w 2072"/>
              <a:gd name="T5" fmla="*/ 1439 h 4918"/>
              <a:gd name="T6" fmla="*/ 0 w 2072"/>
              <a:gd name="T7" fmla="*/ 0 h 4918"/>
              <a:gd name="T8" fmla="*/ 0 w 2072"/>
              <a:gd name="T9" fmla="*/ 4918 h 4918"/>
              <a:gd name="T10" fmla="*/ 2072 w 2072"/>
              <a:gd name="T11" fmla="*/ 3479 h 4918"/>
            </a:gdLst>
            <a:ahLst/>
            <a:cxnLst>
              <a:cxn ang="0">
                <a:pos x="T0" y="T1"/>
              </a:cxn>
              <a:cxn ang="0">
                <a:pos x="T2" y="T3"/>
              </a:cxn>
              <a:cxn ang="0">
                <a:pos x="T4" y="T5"/>
              </a:cxn>
              <a:cxn ang="0">
                <a:pos x="T6" y="T7"/>
              </a:cxn>
              <a:cxn ang="0">
                <a:pos x="T8" y="T9"/>
              </a:cxn>
              <a:cxn ang="0">
                <a:pos x="T10" y="T11"/>
              </a:cxn>
            </a:cxnLst>
            <a:rect l="0" t="0" r="r" b="b"/>
            <a:pathLst>
              <a:path w="2072" h="4918">
                <a:moveTo>
                  <a:pt x="2072" y="3479"/>
                </a:moveTo>
                <a:cubicBezTo>
                  <a:pt x="1947" y="3171"/>
                  <a:pt x="1877" y="2825"/>
                  <a:pt x="1877" y="2459"/>
                </a:cubicBezTo>
                <a:cubicBezTo>
                  <a:pt x="1877" y="2093"/>
                  <a:pt x="1947" y="1747"/>
                  <a:pt x="2072" y="1439"/>
                </a:cubicBezTo>
                <a:lnTo>
                  <a:pt x="0" y="0"/>
                </a:lnTo>
                <a:lnTo>
                  <a:pt x="0" y="4918"/>
                </a:lnTo>
                <a:lnTo>
                  <a:pt x="2072" y="3479"/>
                </a:ln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2" name="Freeform 15"/>
          <p:cNvSpPr>
            <a:spLocks/>
          </p:cNvSpPr>
          <p:nvPr/>
        </p:nvSpPr>
        <p:spPr bwMode="auto">
          <a:xfrm>
            <a:off x="6483350" y="4672013"/>
            <a:ext cx="3862388" cy="1204912"/>
          </a:xfrm>
          <a:custGeom>
            <a:avLst/>
            <a:gdLst>
              <a:gd name="T0" fmla="*/ 1469 w 3675"/>
              <a:gd name="T1" fmla="*/ 0 h 3282"/>
              <a:gd name="T2" fmla="*/ 0 w 3675"/>
              <a:gd name="T3" fmla="*/ 1020 h 3282"/>
              <a:gd name="T4" fmla="*/ 0 w 3675"/>
              <a:gd name="T5" fmla="*/ 3282 h 3282"/>
              <a:gd name="T6" fmla="*/ 3675 w 3675"/>
              <a:gd name="T7" fmla="*/ 3282 h 3282"/>
              <a:gd name="T8" fmla="*/ 3675 w 3675"/>
              <a:gd name="T9" fmla="*/ 1532 h 3282"/>
              <a:gd name="T10" fmla="*/ 1469 w 3675"/>
              <a:gd name="T11" fmla="*/ 0 h 3282"/>
            </a:gdLst>
            <a:ahLst/>
            <a:cxnLst>
              <a:cxn ang="0">
                <a:pos x="T0" y="T1"/>
              </a:cxn>
              <a:cxn ang="0">
                <a:pos x="T2" y="T3"/>
              </a:cxn>
              <a:cxn ang="0">
                <a:pos x="T4" y="T5"/>
              </a:cxn>
              <a:cxn ang="0">
                <a:pos x="T6" y="T7"/>
              </a:cxn>
              <a:cxn ang="0">
                <a:pos x="T8" y="T9"/>
              </a:cxn>
              <a:cxn ang="0">
                <a:pos x="T10" y="T11"/>
              </a:cxn>
            </a:cxnLst>
            <a:rect l="0" t="0" r="r" b="b"/>
            <a:pathLst>
              <a:path w="3675" h="3282">
                <a:moveTo>
                  <a:pt x="1469" y="0"/>
                </a:moveTo>
                <a:cubicBezTo>
                  <a:pt x="1145" y="577"/>
                  <a:pt x="612" y="970"/>
                  <a:pt x="0" y="1020"/>
                </a:cubicBezTo>
                <a:lnTo>
                  <a:pt x="0" y="3282"/>
                </a:lnTo>
                <a:lnTo>
                  <a:pt x="3675" y="3282"/>
                </a:lnTo>
                <a:lnTo>
                  <a:pt x="3675" y="1532"/>
                </a:lnTo>
                <a:lnTo>
                  <a:pt x="1469" y="0"/>
                </a:ln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3" name="Freeform 16"/>
          <p:cNvSpPr>
            <a:spLocks/>
          </p:cNvSpPr>
          <p:nvPr/>
        </p:nvSpPr>
        <p:spPr bwMode="auto">
          <a:xfrm>
            <a:off x="2281238" y="1870075"/>
            <a:ext cx="4008437" cy="1127125"/>
          </a:xfrm>
          <a:custGeom>
            <a:avLst/>
            <a:gdLst>
              <a:gd name="T0" fmla="*/ 2209 w 3676"/>
              <a:gd name="T1" fmla="*/ 3279 h 3279"/>
              <a:gd name="T2" fmla="*/ 3676 w 3676"/>
              <a:gd name="T3" fmla="*/ 2263 h 3279"/>
              <a:gd name="T4" fmla="*/ 3676 w 3676"/>
              <a:gd name="T5" fmla="*/ 0 h 3279"/>
              <a:gd name="T6" fmla="*/ 0 w 3676"/>
              <a:gd name="T7" fmla="*/ 0 h 3279"/>
              <a:gd name="T8" fmla="*/ 0 w 3676"/>
              <a:gd name="T9" fmla="*/ 1746 h 3279"/>
              <a:gd name="T10" fmla="*/ 2209 w 3676"/>
              <a:gd name="T11" fmla="*/ 3279 h 3279"/>
            </a:gdLst>
            <a:ahLst/>
            <a:cxnLst>
              <a:cxn ang="0">
                <a:pos x="T0" y="T1"/>
              </a:cxn>
              <a:cxn ang="0">
                <a:pos x="T2" y="T3"/>
              </a:cxn>
              <a:cxn ang="0">
                <a:pos x="T4" y="T5"/>
              </a:cxn>
              <a:cxn ang="0">
                <a:pos x="T6" y="T7"/>
              </a:cxn>
              <a:cxn ang="0">
                <a:pos x="T8" y="T9"/>
              </a:cxn>
              <a:cxn ang="0">
                <a:pos x="T10" y="T11"/>
              </a:cxn>
            </a:cxnLst>
            <a:rect l="0" t="0" r="r" b="b"/>
            <a:pathLst>
              <a:path w="3676" h="3279">
                <a:moveTo>
                  <a:pt x="2209" y="3279"/>
                </a:moveTo>
                <a:cubicBezTo>
                  <a:pt x="2533" y="2704"/>
                  <a:pt x="3065" y="2313"/>
                  <a:pt x="3676" y="2263"/>
                </a:cubicBezTo>
                <a:lnTo>
                  <a:pt x="3676" y="0"/>
                </a:lnTo>
                <a:lnTo>
                  <a:pt x="0" y="0"/>
                </a:lnTo>
                <a:lnTo>
                  <a:pt x="0" y="1746"/>
                </a:lnTo>
                <a:lnTo>
                  <a:pt x="2209" y="3279"/>
                </a:ln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4" name="Freeform 18"/>
          <p:cNvSpPr>
            <a:spLocks/>
          </p:cNvSpPr>
          <p:nvPr/>
        </p:nvSpPr>
        <p:spPr bwMode="auto">
          <a:xfrm>
            <a:off x="2281238" y="4672013"/>
            <a:ext cx="4008437" cy="1204912"/>
          </a:xfrm>
          <a:custGeom>
            <a:avLst/>
            <a:gdLst>
              <a:gd name="T0" fmla="*/ 0 w 3676"/>
              <a:gd name="T1" fmla="*/ 1532 h 3282"/>
              <a:gd name="T2" fmla="*/ 0 w 3676"/>
              <a:gd name="T3" fmla="*/ 3282 h 3282"/>
              <a:gd name="T4" fmla="*/ 3676 w 3676"/>
              <a:gd name="T5" fmla="*/ 3282 h 3282"/>
              <a:gd name="T6" fmla="*/ 3676 w 3676"/>
              <a:gd name="T7" fmla="*/ 1020 h 3282"/>
              <a:gd name="T8" fmla="*/ 2207 w 3676"/>
              <a:gd name="T9" fmla="*/ 0 h 3282"/>
              <a:gd name="T10" fmla="*/ 0 w 3676"/>
              <a:gd name="T11" fmla="*/ 1532 h 3282"/>
            </a:gdLst>
            <a:ahLst/>
            <a:cxnLst>
              <a:cxn ang="0">
                <a:pos x="T0" y="T1"/>
              </a:cxn>
              <a:cxn ang="0">
                <a:pos x="T2" y="T3"/>
              </a:cxn>
              <a:cxn ang="0">
                <a:pos x="T4" y="T5"/>
              </a:cxn>
              <a:cxn ang="0">
                <a:pos x="T6" y="T7"/>
              </a:cxn>
              <a:cxn ang="0">
                <a:pos x="T8" y="T9"/>
              </a:cxn>
              <a:cxn ang="0">
                <a:pos x="T10" y="T11"/>
              </a:cxn>
            </a:cxnLst>
            <a:rect l="0" t="0" r="r" b="b"/>
            <a:pathLst>
              <a:path w="3676" h="3282">
                <a:moveTo>
                  <a:pt x="0" y="1532"/>
                </a:moveTo>
                <a:lnTo>
                  <a:pt x="0" y="3282"/>
                </a:lnTo>
                <a:lnTo>
                  <a:pt x="3676" y="3282"/>
                </a:lnTo>
                <a:lnTo>
                  <a:pt x="3676" y="1020"/>
                </a:lnTo>
                <a:cubicBezTo>
                  <a:pt x="3064" y="970"/>
                  <a:pt x="2531" y="577"/>
                  <a:pt x="2207" y="0"/>
                </a:cubicBezTo>
                <a:lnTo>
                  <a:pt x="0" y="1532"/>
                </a:ln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5" name="Freeform 20"/>
          <p:cNvSpPr>
            <a:spLocks/>
          </p:cNvSpPr>
          <p:nvPr/>
        </p:nvSpPr>
        <p:spPr bwMode="auto">
          <a:xfrm>
            <a:off x="6483350" y="1871663"/>
            <a:ext cx="3862388" cy="1128712"/>
          </a:xfrm>
          <a:custGeom>
            <a:avLst/>
            <a:gdLst>
              <a:gd name="T0" fmla="*/ 1469 w 3675"/>
              <a:gd name="T1" fmla="*/ 3282 h 3282"/>
              <a:gd name="T2" fmla="*/ 3675 w 3675"/>
              <a:gd name="T3" fmla="*/ 1750 h 3282"/>
              <a:gd name="T4" fmla="*/ 3675 w 3675"/>
              <a:gd name="T5" fmla="*/ 0 h 3282"/>
              <a:gd name="T6" fmla="*/ 0 w 3675"/>
              <a:gd name="T7" fmla="*/ 0 h 3282"/>
              <a:gd name="T8" fmla="*/ 0 w 3675"/>
              <a:gd name="T9" fmla="*/ 2263 h 3282"/>
              <a:gd name="T10" fmla="*/ 1469 w 3675"/>
              <a:gd name="T11" fmla="*/ 3282 h 3282"/>
            </a:gdLst>
            <a:ahLst/>
            <a:cxnLst>
              <a:cxn ang="0">
                <a:pos x="T0" y="T1"/>
              </a:cxn>
              <a:cxn ang="0">
                <a:pos x="T2" y="T3"/>
              </a:cxn>
              <a:cxn ang="0">
                <a:pos x="T4" y="T5"/>
              </a:cxn>
              <a:cxn ang="0">
                <a:pos x="T6" y="T7"/>
              </a:cxn>
              <a:cxn ang="0">
                <a:pos x="T8" y="T9"/>
              </a:cxn>
              <a:cxn ang="0">
                <a:pos x="T10" y="T11"/>
              </a:cxn>
            </a:cxnLst>
            <a:rect l="0" t="0" r="r" b="b"/>
            <a:pathLst>
              <a:path w="3675" h="3282">
                <a:moveTo>
                  <a:pt x="1469" y="3282"/>
                </a:moveTo>
                <a:lnTo>
                  <a:pt x="3675" y="1750"/>
                </a:lnTo>
                <a:lnTo>
                  <a:pt x="3675" y="0"/>
                </a:lnTo>
                <a:lnTo>
                  <a:pt x="0" y="0"/>
                </a:lnTo>
                <a:lnTo>
                  <a:pt x="0" y="2263"/>
                </a:lnTo>
                <a:cubicBezTo>
                  <a:pt x="611" y="2313"/>
                  <a:pt x="1145" y="2705"/>
                  <a:pt x="1469" y="3282"/>
                </a:cubicBezTo>
                <a:close/>
              </a:path>
            </a:pathLst>
          </a:custGeom>
          <a:solidFill>
            <a:srgbClr val="0070C0">
              <a:alpha val="85000"/>
            </a:srgbClr>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20000"/>
              </a:lnSpc>
              <a:spcBef>
                <a:spcPts val="0"/>
              </a:spcBef>
              <a:spcAft>
                <a:spcPts val="0"/>
              </a:spcAft>
              <a:defRPr/>
            </a:pPr>
            <a:endParaRPr lang="zh-CN" altLang="en-US" sz="1200" kern="0" dirty="0">
              <a:solidFill>
                <a:srgbClr val="4D4D4D"/>
              </a:solidFill>
              <a:latin typeface="微软雅黑" pitchFamily="34" charset="-122"/>
              <a:ea typeface="微软雅黑" pitchFamily="34" charset="-122"/>
            </a:endParaRPr>
          </a:p>
        </p:txBody>
      </p:sp>
      <p:sp>
        <p:nvSpPr>
          <p:cNvPr id="46" name="TextBox 1"/>
          <p:cNvSpPr txBox="1">
            <a:spLocks noChangeArrowheads="1"/>
          </p:cNvSpPr>
          <p:nvPr/>
        </p:nvSpPr>
        <p:spPr bwMode="auto">
          <a:xfrm>
            <a:off x="3165475" y="2012950"/>
            <a:ext cx="2376488" cy="522288"/>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分管人事的是副老总，老总亲自过问人事工作</a:t>
            </a:r>
            <a:endParaRPr lang="zh-CN" altLang="en-US" sz="1400" b="1">
              <a:solidFill>
                <a:schemeClr val="bg1"/>
              </a:solidFill>
              <a:latin typeface="Calibri" pitchFamily="34" charset="0"/>
            </a:endParaRPr>
          </a:p>
        </p:txBody>
      </p:sp>
      <p:sp>
        <p:nvSpPr>
          <p:cNvPr id="47" name="TextBox 3"/>
          <p:cNvSpPr txBox="1">
            <a:spLocks noChangeArrowheads="1"/>
          </p:cNvSpPr>
          <p:nvPr/>
        </p:nvSpPr>
        <p:spPr bwMode="auto">
          <a:xfrm>
            <a:off x="7232650" y="2105025"/>
            <a:ext cx="2181225" cy="307975"/>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人事工作预算、投资增加</a:t>
            </a:r>
            <a:endParaRPr lang="zh-CN" altLang="en-US" sz="1400" b="1">
              <a:solidFill>
                <a:schemeClr val="bg1"/>
              </a:solidFill>
              <a:latin typeface="Calibri" pitchFamily="34" charset="0"/>
            </a:endParaRPr>
          </a:p>
        </p:txBody>
      </p:sp>
      <p:sp>
        <p:nvSpPr>
          <p:cNvPr id="48" name="TextBox 4"/>
          <p:cNvSpPr txBox="1">
            <a:spLocks noChangeArrowheads="1"/>
          </p:cNvSpPr>
          <p:nvPr/>
        </p:nvSpPr>
        <p:spPr bwMode="auto">
          <a:xfrm>
            <a:off x="8585200" y="3524250"/>
            <a:ext cx="1655763" cy="738188"/>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派能力强的人管理人事部门，发言权增大</a:t>
            </a:r>
            <a:endParaRPr lang="zh-CN" altLang="en-US" sz="1400" b="1">
              <a:solidFill>
                <a:schemeClr val="bg1"/>
              </a:solidFill>
              <a:latin typeface="Calibri" pitchFamily="34" charset="0"/>
            </a:endParaRPr>
          </a:p>
        </p:txBody>
      </p:sp>
      <p:sp>
        <p:nvSpPr>
          <p:cNvPr id="49" name="TextBox 6"/>
          <p:cNvSpPr txBox="1">
            <a:spLocks noChangeArrowheads="1"/>
          </p:cNvSpPr>
          <p:nvPr/>
        </p:nvSpPr>
        <p:spPr bwMode="auto">
          <a:xfrm>
            <a:off x="7459663" y="5238750"/>
            <a:ext cx="1727200" cy="307975"/>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重视培训</a:t>
            </a:r>
            <a:endParaRPr lang="zh-CN" altLang="en-US" sz="1400" b="1">
              <a:solidFill>
                <a:schemeClr val="bg1"/>
              </a:solidFill>
              <a:latin typeface="Calibri" pitchFamily="34" charset="0"/>
            </a:endParaRPr>
          </a:p>
        </p:txBody>
      </p:sp>
      <p:sp>
        <p:nvSpPr>
          <p:cNvPr id="50" name="TextBox 7"/>
          <p:cNvSpPr txBox="1">
            <a:spLocks noChangeArrowheads="1"/>
          </p:cNvSpPr>
          <p:nvPr/>
        </p:nvSpPr>
        <p:spPr bwMode="auto">
          <a:xfrm>
            <a:off x="3165475" y="5289550"/>
            <a:ext cx="2376488" cy="307975"/>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人力资源管理部取代人事部</a:t>
            </a:r>
            <a:endParaRPr lang="zh-CN" altLang="en-US" sz="1400" b="1">
              <a:solidFill>
                <a:schemeClr val="bg1"/>
              </a:solidFill>
              <a:latin typeface="Calibri" pitchFamily="34" charset="0"/>
            </a:endParaRPr>
          </a:p>
        </p:txBody>
      </p:sp>
      <p:sp>
        <p:nvSpPr>
          <p:cNvPr id="51" name="TextBox 15"/>
          <p:cNvSpPr txBox="1">
            <a:spLocks noChangeArrowheads="1"/>
          </p:cNvSpPr>
          <p:nvPr/>
        </p:nvSpPr>
        <p:spPr bwMode="auto">
          <a:xfrm>
            <a:off x="2466975" y="3111500"/>
            <a:ext cx="1657350" cy="1600200"/>
          </a:xfrm>
          <a:prstGeom prst="rect">
            <a:avLst/>
          </a:prstGeom>
          <a:noFill/>
          <a:ln w="9525">
            <a:noFill/>
            <a:miter lim="800000"/>
            <a:headEnd/>
            <a:tailEnd/>
          </a:ln>
        </p:spPr>
        <p:txBody>
          <a:bodyPr>
            <a:spAutoFit/>
          </a:bodyPr>
          <a:lstStyle/>
          <a:p>
            <a:r>
              <a:rPr lang="zh-CN" altLang="zh-CN" sz="1400" b="1">
                <a:solidFill>
                  <a:schemeClr val="bg1"/>
                </a:solidFill>
                <a:latin typeface="微软雅黑"/>
                <a:ea typeface="微软雅黑"/>
                <a:cs typeface="微软雅黑"/>
              </a:rPr>
              <a:t>新的观念被接受：</a:t>
            </a:r>
            <a:endParaRPr lang="en-US" altLang="zh-CN" sz="1400" b="1">
              <a:solidFill>
                <a:schemeClr val="bg1"/>
              </a:solidFill>
              <a:latin typeface="微软雅黑"/>
              <a:ea typeface="微软雅黑"/>
              <a:cs typeface="微软雅黑"/>
            </a:endParaRPr>
          </a:p>
          <a:p>
            <a:r>
              <a:rPr lang="zh-CN" altLang="zh-CN" sz="1400" b="1">
                <a:solidFill>
                  <a:schemeClr val="bg1"/>
                </a:solidFill>
                <a:latin typeface="微软雅黑"/>
                <a:ea typeface="微软雅黑"/>
                <a:cs typeface="微软雅黑"/>
              </a:rPr>
              <a:t>“以人为本”、</a:t>
            </a:r>
            <a:endParaRPr lang="en-US" altLang="zh-CN" sz="1400" b="1">
              <a:solidFill>
                <a:schemeClr val="bg1"/>
              </a:solidFill>
              <a:latin typeface="微软雅黑"/>
              <a:ea typeface="微软雅黑"/>
              <a:cs typeface="微软雅黑"/>
            </a:endParaRPr>
          </a:p>
          <a:p>
            <a:r>
              <a:rPr lang="zh-CN" altLang="zh-CN" sz="1400" b="1">
                <a:solidFill>
                  <a:schemeClr val="bg1"/>
                </a:solidFill>
                <a:latin typeface="微软雅黑"/>
                <a:ea typeface="微软雅黑"/>
                <a:cs typeface="微软雅黑"/>
              </a:rPr>
              <a:t>“人本管理”、</a:t>
            </a:r>
            <a:endParaRPr lang="en-US" altLang="zh-CN" sz="1400" b="1">
              <a:solidFill>
                <a:schemeClr val="bg1"/>
              </a:solidFill>
              <a:latin typeface="微软雅黑"/>
              <a:ea typeface="微软雅黑"/>
              <a:cs typeface="微软雅黑"/>
            </a:endParaRPr>
          </a:p>
          <a:p>
            <a:r>
              <a:rPr lang="zh-CN" altLang="zh-CN" sz="1400" b="1">
                <a:solidFill>
                  <a:schemeClr val="bg1"/>
                </a:solidFill>
                <a:latin typeface="微软雅黑"/>
                <a:ea typeface="微软雅黑"/>
                <a:cs typeface="微软雅黑"/>
              </a:rPr>
              <a:t>“人是企业最宝贵的财富”、“有了一流的人，就会有一流的企业”等</a:t>
            </a:r>
            <a:endParaRPr lang="zh-CN" altLang="en-US" sz="1400" b="1">
              <a:solidFill>
                <a:schemeClr val="bg1"/>
              </a:solidFill>
              <a:latin typeface="Calibri"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1+#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1+#ppt_w/2"/>
                                          </p:val>
                                        </p:tav>
                                        <p:tav tm="100000">
                                          <p:val>
                                            <p:strVal val="#ppt_x"/>
                                          </p:val>
                                        </p:tav>
                                      </p:tavLst>
                                    </p:anim>
                                    <p:anim calcmode="lin" valueType="num">
                                      <p:cBhvr additive="base">
                                        <p:cTn id="16" dur="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0-#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0-#ppt_w/2"/>
                                          </p:val>
                                        </p:tav>
                                        <p:tav tm="100000">
                                          <p:val>
                                            <p:strVal val="#ppt_x"/>
                                          </p:val>
                                        </p:tav>
                                      </p:tavLst>
                                    </p:anim>
                                    <p:anim calcmode="lin" valueType="num">
                                      <p:cBhvr additive="base">
                                        <p:cTn id="28"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Group 4"/>
          <p:cNvGrpSpPr>
            <a:grpSpLocks/>
          </p:cNvGrpSpPr>
          <p:nvPr/>
        </p:nvGrpSpPr>
        <p:grpSpPr bwMode="auto">
          <a:xfrm>
            <a:off x="3486150" y="1689100"/>
            <a:ext cx="6911975" cy="1092200"/>
            <a:chOff x="0" y="0"/>
            <a:chExt cx="4354" cy="688"/>
          </a:xfrm>
        </p:grpSpPr>
        <p:sp>
          <p:nvSpPr>
            <p:cNvPr id="22" name="Rectangle 5"/>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3" name="Rectangle 6"/>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4"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25"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44034" name="Group 11"/>
          <p:cNvGrpSpPr>
            <a:grpSpLocks/>
          </p:cNvGrpSpPr>
          <p:nvPr/>
        </p:nvGrpSpPr>
        <p:grpSpPr bwMode="auto">
          <a:xfrm>
            <a:off x="3486150" y="2754313"/>
            <a:ext cx="6911975" cy="1092200"/>
            <a:chOff x="0" y="0"/>
            <a:chExt cx="4354" cy="688"/>
          </a:xfrm>
        </p:grpSpPr>
        <p:sp>
          <p:nvSpPr>
            <p:cNvPr id="27" name="Rectangle 12"/>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8" name="Rectangle 13"/>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9"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30"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31" name="Group 18"/>
          <p:cNvGrpSpPr>
            <a:grpSpLocks/>
          </p:cNvGrpSpPr>
          <p:nvPr/>
        </p:nvGrpSpPr>
        <p:grpSpPr bwMode="auto">
          <a:xfrm>
            <a:off x="2230438" y="3792538"/>
            <a:ext cx="6911975" cy="1092200"/>
            <a:chOff x="0" y="0"/>
            <a:chExt cx="4354" cy="688"/>
          </a:xfrm>
        </p:grpSpPr>
        <p:sp>
          <p:nvSpPr>
            <p:cNvPr id="32" name="Rectangle 19"/>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3" name="Rectangle 20"/>
            <p:cNvSpPr>
              <a:spLocks noChangeArrowheads="1"/>
            </p:cNvSpPr>
            <p:nvPr/>
          </p:nvSpPr>
          <p:spPr bwMode="auto">
            <a:xfrm>
              <a:off x="181" y="0"/>
              <a:ext cx="1497" cy="326"/>
            </a:xfrm>
            <a:prstGeom prst="rect">
              <a:avLst/>
            </a:prstGeom>
            <a:solidFill>
              <a:srgbClr val="0066CC"/>
            </a:soli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4" name="AutoShape 23"/>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35" name="AutoShape 24"/>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44036" name="Group 25"/>
          <p:cNvGrpSpPr>
            <a:grpSpLocks/>
          </p:cNvGrpSpPr>
          <p:nvPr/>
        </p:nvGrpSpPr>
        <p:grpSpPr bwMode="auto">
          <a:xfrm>
            <a:off x="3486150" y="4857750"/>
            <a:ext cx="6911975" cy="1092200"/>
            <a:chOff x="0" y="0"/>
            <a:chExt cx="4354" cy="688"/>
          </a:xfrm>
        </p:grpSpPr>
        <p:sp>
          <p:nvSpPr>
            <p:cNvPr id="37" name="Rectangle 26"/>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8" name="Rectangle 27"/>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9" name="AutoShape 30"/>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40" name="AutoShape 31"/>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sp>
        <p:nvSpPr>
          <p:cNvPr id="41" name="TextBox 1"/>
          <p:cNvSpPr txBox="1"/>
          <p:nvPr/>
        </p:nvSpPr>
        <p:spPr>
          <a:xfrm>
            <a:off x="4176713" y="1682750"/>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第一章</a:t>
            </a:r>
          </a:p>
        </p:txBody>
      </p:sp>
      <p:sp>
        <p:nvSpPr>
          <p:cNvPr id="42" name="TextBox 65"/>
          <p:cNvSpPr txBox="1"/>
          <p:nvPr/>
        </p:nvSpPr>
        <p:spPr>
          <a:xfrm>
            <a:off x="4186238" y="2752725"/>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第二章</a:t>
            </a:r>
          </a:p>
        </p:txBody>
      </p:sp>
      <p:sp>
        <p:nvSpPr>
          <p:cNvPr id="43" name="TextBox 66"/>
          <p:cNvSpPr txBox="1"/>
          <p:nvPr/>
        </p:nvSpPr>
        <p:spPr>
          <a:xfrm>
            <a:off x="2930525" y="3800475"/>
            <a:ext cx="1728788"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第三章</a:t>
            </a:r>
          </a:p>
        </p:txBody>
      </p:sp>
      <p:sp>
        <p:nvSpPr>
          <p:cNvPr id="44" name="TextBox 67"/>
          <p:cNvSpPr txBox="1"/>
          <p:nvPr/>
        </p:nvSpPr>
        <p:spPr>
          <a:xfrm>
            <a:off x="4186238" y="4860925"/>
            <a:ext cx="1728787"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第四章</a:t>
            </a:r>
          </a:p>
        </p:txBody>
      </p:sp>
      <p:sp>
        <p:nvSpPr>
          <p:cNvPr id="44041" name="TextBox 64"/>
          <p:cNvSpPr txBox="1">
            <a:spLocks noChangeArrowheads="1"/>
          </p:cNvSpPr>
          <p:nvPr/>
        </p:nvSpPr>
        <p:spPr bwMode="auto">
          <a:xfrm>
            <a:off x="6629400" y="1906588"/>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资源与人力资源</a:t>
            </a:r>
            <a:endParaRPr lang="zh-CN" altLang="en-US" sz="2000" b="1">
              <a:solidFill>
                <a:srgbClr val="7F7F7F"/>
              </a:solidFill>
              <a:latin typeface="微软雅黑"/>
              <a:ea typeface="微软雅黑"/>
              <a:cs typeface="微软雅黑"/>
            </a:endParaRPr>
          </a:p>
        </p:txBody>
      </p:sp>
      <p:sp>
        <p:nvSpPr>
          <p:cNvPr id="44042" name="TextBox 69"/>
          <p:cNvSpPr txBox="1">
            <a:spLocks noChangeArrowheads="1"/>
          </p:cNvSpPr>
          <p:nvPr/>
        </p:nvSpPr>
        <p:spPr bwMode="auto">
          <a:xfrm>
            <a:off x="6643688" y="2971800"/>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人事管理与人力资源管理</a:t>
            </a:r>
            <a:endParaRPr lang="zh-CN" altLang="en-US" sz="2000" b="1">
              <a:solidFill>
                <a:srgbClr val="7F7F7F"/>
              </a:solidFill>
              <a:latin typeface="微软雅黑"/>
              <a:ea typeface="微软雅黑"/>
              <a:cs typeface="微软雅黑"/>
            </a:endParaRPr>
          </a:p>
        </p:txBody>
      </p:sp>
      <p:sp>
        <p:nvSpPr>
          <p:cNvPr id="47" name="TextBox 70"/>
          <p:cNvSpPr txBox="1">
            <a:spLocks noChangeArrowheads="1"/>
          </p:cNvSpPr>
          <p:nvPr/>
        </p:nvSpPr>
        <p:spPr bwMode="auto">
          <a:xfrm>
            <a:off x="5387975" y="4038600"/>
            <a:ext cx="3744913" cy="400050"/>
          </a:xfrm>
          <a:prstGeom prst="rect">
            <a:avLst/>
          </a:prstGeom>
          <a:noFill/>
          <a:ln w="9525">
            <a:noFill/>
            <a:miter lim="800000"/>
            <a:headEnd/>
            <a:tailEnd/>
          </a:ln>
        </p:spPr>
        <p:txBody>
          <a:bodyPr>
            <a:spAutoFit/>
          </a:bodyPr>
          <a:lstStyle/>
          <a:p>
            <a:r>
              <a:rPr lang="zh-CN" altLang="zh-CN" sz="2000" b="1">
                <a:solidFill>
                  <a:srgbClr val="000000"/>
                </a:solidFill>
                <a:latin typeface="微软雅黑"/>
                <a:ea typeface="微软雅黑"/>
                <a:cs typeface="微软雅黑"/>
              </a:rPr>
              <a:t>中国人力资源管理的四个阶段</a:t>
            </a:r>
            <a:endParaRPr lang="zh-CN" altLang="en-US" sz="2000" b="1">
              <a:solidFill>
                <a:srgbClr val="000000"/>
              </a:solidFill>
              <a:latin typeface="微软雅黑"/>
              <a:ea typeface="微软雅黑"/>
              <a:cs typeface="微软雅黑"/>
            </a:endParaRPr>
          </a:p>
        </p:txBody>
      </p:sp>
      <p:sp>
        <p:nvSpPr>
          <p:cNvPr id="44044" name="TextBox 71"/>
          <p:cNvSpPr txBox="1">
            <a:spLocks noChangeArrowheads="1"/>
          </p:cNvSpPr>
          <p:nvPr/>
        </p:nvSpPr>
        <p:spPr bwMode="auto">
          <a:xfrm>
            <a:off x="6643688" y="5086350"/>
            <a:ext cx="3455987"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人力资源从业概述</a:t>
            </a:r>
            <a:endParaRPr lang="zh-CN" altLang="en-US" sz="2000" b="1">
              <a:solidFill>
                <a:srgbClr val="7F7F7F"/>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31"/>
                                        </p:tgtEl>
                                      </p:cBhvr>
                                    </p:animEffect>
                                    <p:animScale>
                                      <p:cBhvr>
                                        <p:cTn id="7" dur="500" autoRev="1" fill="hold"/>
                                        <p:tgtEl>
                                          <p:spTgt spid="31"/>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43"/>
                                        </p:tgtEl>
                                      </p:cBhvr>
                                    </p:animEffect>
                                    <p:animScale>
                                      <p:cBhvr>
                                        <p:cTn id="10" dur="500" autoRev="1" fill="hold"/>
                                        <p:tgtEl>
                                          <p:spTgt spid="43"/>
                                        </p:tgtEl>
                                      </p:cBhvr>
                                      <p:by x="105000" y="105000"/>
                                    </p:animScale>
                                  </p:childTnLst>
                                </p:cTn>
                              </p:par>
                              <p:par>
                                <p:cTn id="11" presetID="26" presetClass="emph" presetSubtype="0" fill="hold" grpId="0" nodeType="withEffect">
                                  <p:stCondLst>
                                    <p:cond delay="0"/>
                                  </p:stCondLst>
                                  <p:childTnLst>
                                    <p:animEffect transition="out" filter="fade">
                                      <p:cBhvr>
                                        <p:cTn id="12" dur="1000" tmFilter="0, 0; .2, .5; .8, .5; 1, 0"/>
                                        <p:tgtEl>
                                          <p:spTgt spid="47"/>
                                        </p:tgtEl>
                                      </p:cBhvr>
                                    </p:animEffect>
                                    <p:animScale>
                                      <p:cBhvr>
                                        <p:cTn id="13" dur="500" autoRev="1" fill="hold"/>
                                        <p:tgtEl>
                                          <p:spTgt spid="4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Line 1557"/>
          <p:cNvSpPr>
            <a:spLocks noChangeShapeType="1"/>
          </p:cNvSpPr>
          <p:nvPr/>
        </p:nvSpPr>
        <p:spPr bwMode="auto">
          <a:xfrm>
            <a:off x="5211763" y="5899150"/>
            <a:ext cx="1587" cy="1588"/>
          </a:xfrm>
          <a:prstGeom prst="line">
            <a:avLst/>
          </a:prstGeom>
          <a:noFill/>
          <a:ln w="9525">
            <a:noFill/>
            <a:round/>
            <a:headEnd/>
            <a:tailEnd/>
          </a:ln>
        </p:spPr>
        <p:txBody>
          <a:bodyPr/>
          <a:lstStyle/>
          <a:p>
            <a:endParaRPr lang="zh-CN" altLang="en-US"/>
          </a:p>
        </p:txBody>
      </p:sp>
      <p:sp>
        <p:nvSpPr>
          <p:cNvPr id="45058" name="Line 1558"/>
          <p:cNvSpPr>
            <a:spLocks noChangeShapeType="1"/>
          </p:cNvSpPr>
          <p:nvPr/>
        </p:nvSpPr>
        <p:spPr bwMode="auto">
          <a:xfrm>
            <a:off x="5211763" y="5899150"/>
            <a:ext cx="1587" cy="1588"/>
          </a:xfrm>
          <a:prstGeom prst="line">
            <a:avLst/>
          </a:prstGeom>
          <a:noFill/>
          <a:ln w="9525">
            <a:noFill/>
            <a:round/>
            <a:headEnd/>
            <a:tailEnd/>
          </a:ln>
        </p:spPr>
        <p:txBody>
          <a:bodyPr/>
          <a:lstStyle/>
          <a:p>
            <a:endParaRPr lang="zh-CN" altLang="en-US"/>
          </a:p>
        </p:txBody>
      </p:sp>
      <p:sp>
        <p:nvSpPr>
          <p:cNvPr id="45059" name="Line 1561"/>
          <p:cNvSpPr>
            <a:spLocks noChangeShapeType="1"/>
          </p:cNvSpPr>
          <p:nvPr/>
        </p:nvSpPr>
        <p:spPr bwMode="auto">
          <a:xfrm>
            <a:off x="4999038" y="6061075"/>
            <a:ext cx="1587" cy="1588"/>
          </a:xfrm>
          <a:prstGeom prst="line">
            <a:avLst/>
          </a:prstGeom>
          <a:noFill/>
          <a:ln w="9525">
            <a:noFill/>
            <a:round/>
            <a:headEnd/>
            <a:tailEnd/>
          </a:ln>
        </p:spPr>
        <p:txBody>
          <a:bodyPr/>
          <a:lstStyle/>
          <a:p>
            <a:endParaRPr lang="zh-CN" altLang="en-US"/>
          </a:p>
        </p:txBody>
      </p:sp>
      <p:sp>
        <p:nvSpPr>
          <p:cNvPr id="45060" name="Line 1562"/>
          <p:cNvSpPr>
            <a:spLocks noChangeShapeType="1"/>
          </p:cNvSpPr>
          <p:nvPr/>
        </p:nvSpPr>
        <p:spPr bwMode="auto">
          <a:xfrm>
            <a:off x="4999038" y="6061075"/>
            <a:ext cx="1587" cy="1588"/>
          </a:xfrm>
          <a:prstGeom prst="line">
            <a:avLst/>
          </a:prstGeom>
          <a:noFill/>
          <a:ln w="9525">
            <a:noFill/>
            <a:round/>
            <a:headEnd/>
            <a:tailEnd/>
          </a:ln>
        </p:spPr>
        <p:txBody>
          <a:bodyPr/>
          <a:lstStyle/>
          <a:p>
            <a:endParaRPr lang="zh-CN" altLang="en-US"/>
          </a:p>
        </p:txBody>
      </p:sp>
      <p:sp>
        <p:nvSpPr>
          <p:cNvPr id="45061" name="Line 1574"/>
          <p:cNvSpPr>
            <a:spLocks noChangeShapeType="1"/>
          </p:cNvSpPr>
          <p:nvPr/>
        </p:nvSpPr>
        <p:spPr bwMode="auto">
          <a:xfrm>
            <a:off x="4986338" y="5915025"/>
            <a:ext cx="1587" cy="1588"/>
          </a:xfrm>
          <a:prstGeom prst="line">
            <a:avLst/>
          </a:prstGeom>
          <a:noFill/>
          <a:ln w="9525">
            <a:noFill/>
            <a:round/>
            <a:headEnd/>
            <a:tailEnd/>
          </a:ln>
        </p:spPr>
        <p:txBody>
          <a:bodyPr/>
          <a:lstStyle/>
          <a:p>
            <a:endParaRPr lang="zh-CN" altLang="en-US"/>
          </a:p>
        </p:txBody>
      </p:sp>
      <p:sp>
        <p:nvSpPr>
          <p:cNvPr id="45062" name="Line 1575"/>
          <p:cNvSpPr>
            <a:spLocks noChangeShapeType="1"/>
          </p:cNvSpPr>
          <p:nvPr/>
        </p:nvSpPr>
        <p:spPr bwMode="auto">
          <a:xfrm>
            <a:off x="4986338" y="5915025"/>
            <a:ext cx="1587" cy="1588"/>
          </a:xfrm>
          <a:prstGeom prst="line">
            <a:avLst/>
          </a:prstGeom>
          <a:noFill/>
          <a:ln w="9525">
            <a:noFill/>
            <a:round/>
            <a:headEnd/>
            <a:tailEnd/>
          </a:ln>
        </p:spPr>
        <p:txBody>
          <a:bodyPr/>
          <a:lstStyle/>
          <a:p>
            <a:endParaRPr lang="zh-CN" altLang="en-US"/>
          </a:p>
        </p:txBody>
      </p:sp>
      <p:sp>
        <p:nvSpPr>
          <p:cNvPr id="45063" name="Line 1598"/>
          <p:cNvSpPr>
            <a:spLocks noChangeShapeType="1"/>
          </p:cNvSpPr>
          <p:nvPr/>
        </p:nvSpPr>
        <p:spPr bwMode="auto">
          <a:xfrm>
            <a:off x="8167688" y="6134100"/>
            <a:ext cx="1587" cy="1588"/>
          </a:xfrm>
          <a:prstGeom prst="line">
            <a:avLst/>
          </a:prstGeom>
          <a:noFill/>
          <a:ln w="9525">
            <a:noFill/>
            <a:round/>
            <a:headEnd/>
            <a:tailEnd/>
          </a:ln>
        </p:spPr>
        <p:txBody>
          <a:bodyPr/>
          <a:lstStyle/>
          <a:p>
            <a:endParaRPr lang="zh-CN" altLang="en-US"/>
          </a:p>
        </p:txBody>
      </p:sp>
      <p:sp>
        <p:nvSpPr>
          <p:cNvPr id="45064" name="Line 1599"/>
          <p:cNvSpPr>
            <a:spLocks noChangeShapeType="1"/>
          </p:cNvSpPr>
          <p:nvPr/>
        </p:nvSpPr>
        <p:spPr bwMode="auto">
          <a:xfrm>
            <a:off x="8167688" y="6134100"/>
            <a:ext cx="1587" cy="1588"/>
          </a:xfrm>
          <a:prstGeom prst="line">
            <a:avLst/>
          </a:prstGeom>
          <a:noFill/>
          <a:ln w="9525">
            <a:noFill/>
            <a:round/>
            <a:headEnd/>
            <a:tailEnd/>
          </a:ln>
        </p:spPr>
        <p:txBody>
          <a:bodyPr/>
          <a:lstStyle/>
          <a:p>
            <a:endParaRPr lang="zh-CN" altLang="en-US"/>
          </a:p>
        </p:txBody>
      </p:sp>
      <p:sp>
        <p:nvSpPr>
          <p:cNvPr id="45065" name="Line 1602"/>
          <p:cNvSpPr>
            <a:spLocks noChangeShapeType="1"/>
          </p:cNvSpPr>
          <p:nvPr/>
        </p:nvSpPr>
        <p:spPr bwMode="auto">
          <a:xfrm>
            <a:off x="8142288" y="5981700"/>
            <a:ext cx="1587" cy="1588"/>
          </a:xfrm>
          <a:prstGeom prst="line">
            <a:avLst/>
          </a:prstGeom>
          <a:noFill/>
          <a:ln w="9525">
            <a:noFill/>
            <a:round/>
            <a:headEnd/>
            <a:tailEnd/>
          </a:ln>
        </p:spPr>
        <p:txBody>
          <a:bodyPr/>
          <a:lstStyle/>
          <a:p>
            <a:endParaRPr lang="zh-CN" altLang="en-US"/>
          </a:p>
        </p:txBody>
      </p:sp>
      <p:sp>
        <p:nvSpPr>
          <p:cNvPr id="45066" name="Line 1603"/>
          <p:cNvSpPr>
            <a:spLocks noChangeShapeType="1"/>
          </p:cNvSpPr>
          <p:nvPr/>
        </p:nvSpPr>
        <p:spPr bwMode="auto">
          <a:xfrm>
            <a:off x="8142288" y="5981700"/>
            <a:ext cx="1587" cy="1588"/>
          </a:xfrm>
          <a:prstGeom prst="line">
            <a:avLst/>
          </a:prstGeom>
          <a:noFill/>
          <a:ln w="9525">
            <a:noFill/>
            <a:round/>
            <a:headEnd/>
            <a:tailEnd/>
          </a:ln>
        </p:spPr>
        <p:txBody>
          <a:bodyPr/>
          <a:lstStyle/>
          <a:p>
            <a:endParaRPr lang="zh-CN" altLang="en-US"/>
          </a:p>
        </p:txBody>
      </p:sp>
      <p:sp>
        <p:nvSpPr>
          <p:cNvPr id="45067" name="AutoShape 3030"/>
          <p:cNvSpPr>
            <a:spLocks noChangeArrowheads="1"/>
          </p:cNvSpPr>
          <p:nvPr/>
        </p:nvSpPr>
        <p:spPr bwMode="auto">
          <a:xfrm>
            <a:off x="4167188" y="4578350"/>
            <a:ext cx="2868612" cy="1277938"/>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sp>
        <p:nvSpPr>
          <p:cNvPr id="45068" name="AutoShape 3031"/>
          <p:cNvSpPr>
            <a:spLocks noChangeArrowheads="1"/>
          </p:cNvSpPr>
          <p:nvPr/>
        </p:nvSpPr>
        <p:spPr bwMode="auto">
          <a:xfrm>
            <a:off x="5657850" y="3917950"/>
            <a:ext cx="2868613" cy="1938338"/>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sp>
        <p:nvSpPr>
          <p:cNvPr id="45069" name="AutoShape 3032"/>
          <p:cNvSpPr>
            <a:spLocks noChangeArrowheads="1"/>
          </p:cNvSpPr>
          <p:nvPr/>
        </p:nvSpPr>
        <p:spPr bwMode="auto">
          <a:xfrm>
            <a:off x="7150100" y="3206750"/>
            <a:ext cx="2871788" cy="2649538"/>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sp>
        <p:nvSpPr>
          <p:cNvPr id="45070" name="Line 3060"/>
          <p:cNvSpPr>
            <a:spLocks noChangeShapeType="1"/>
          </p:cNvSpPr>
          <p:nvPr/>
        </p:nvSpPr>
        <p:spPr bwMode="auto">
          <a:xfrm>
            <a:off x="5659438" y="4997450"/>
            <a:ext cx="0" cy="865188"/>
          </a:xfrm>
          <a:prstGeom prst="line">
            <a:avLst/>
          </a:prstGeom>
          <a:noFill/>
          <a:ln w="9525" cap="rnd">
            <a:solidFill>
              <a:srgbClr val="808080"/>
            </a:solidFill>
            <a:prstDash val="sysDot"/>
            <a:round/>
            <a:headEnd/>
            <a:tailEnd/>
          </a:ln>
        </p:spPr>
        <p:txBody>
          <a:bodyPr/>
          <a:lstStyle/>
          <a:p>
            <a:endParaRPr lang="zh-CN" altLang="en-US"/>
          </a:p>
        </p:txBody>
      </p:sp>
      <p:sp>
        <p:nvSpPr>
          <p:cNvPr id="45071" name="Line 3061"/>
          <p:cNvSpPr>
            <a:spLocks noChangeShapeType="1"/>
          </p:cNvSpPr>
          <p:nvPr/>
        </p:nvSpPr>
        <p:spPr bwMode="auto">
          <a:xfrm>
            <a:off x="7150100" y="4554538"/>
            <a:ext cx="0" cy="1317625"/>
          </a:xfrm>
          <a:prstGeom prst="line">
            <a:avLst/>
          </a:prstGeom>
          <a:noFill/>
          <a:ln w="9525" cap="rnd">
            <a:solidFill>
              <a:srgbClr val="808080"/>
            </a:solidFill>
            <a:prstDash val="sysDot"/>
            <a:round/>
            <a:headEnd/>
            <a:tailEnd/>
          </a:ln>
        </p:spPr>
        <p:txBody>
          <a:bodyPr/>
          <a:lstStyle/>
          <a:p>
            <a:endParaRPr lang="zh-CN" altLang="en-US"/>
          </a:p>
        </p:txBody>
      </p:sp>
      <p:sp>
        <p:nvSpPr>
          <p:cNvPr id="45072" name="Line 3063"/>
          <p:cNvSpPr>
            <a:spLocks noChangeShapeType="1"/>
          </p:cNvSpPr>
          <p:nvPr/>
        </p:nvSpPr>
        <p:spPr bwMode="auto">
          <a:xfrm>
            <a:off x="8647113" y="4071938"/>
            <a:ext cx="0" cy="1800225"/>
          </a:xfrm>
          <a:prstGeom prst="line">
            <a:avLst/>
          </a:prstGeom>
          <a:noFill/>
          <a:ln w="9525" cap="rnd">
            <a:solidFill>
              <a:srgbClr val="808080"/>
            </a:solidFill>
            <a:prstDash val="sysDot"/>
            <a:round/>
            <a:headEnd/>
            <a:tailEnd/>
          </a:ln>
        </p:spPr>
        <p:txBody>
          <a:bodyPr/>
          <a:lstStyle/>
          <a:p>
            <a:endParaRPr lang="zh-CN" altLang="en-US"/>
          </a:p>
        </p:txBody>
      </p:sp>
      <p:sp>
        <p:nvSpPr>
          <p:cNvPr id="45073" name="AutoShape 3033"/>
          <p:cNvSpPr>
            <a:spLocks noChangeArrowheads="1"/>
          </p:cNvSpPr>
          <p:nvPr/>
        </p:nvSpPr>
        <p:spPr bwMode="auto">
          <a:xfrm>
            <a:off x="8645525" y="2559050"/>
            <a:ext cx="2868613" cy="3297238"/>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grpSp>
        <p:nvGrpSpPr>
          <p:cNvPr id="2" name="组合 1"/>
          <p:cNvGrpSpPr>
            <a:grpSpLocks/>
          </p:cNvGrpSpPr>
          <p:nvPr/>
        </p:nvGrpSpPr>
        <p:grpSpPr bwMode="auto">
          <a:xfrm>
            <a:off x="4311650" y="3094038"/>
            <a:ext cx="1511300" cy="1755775"/>
            <a:chOff x="4311551" y="3094038"/>
            <a:chExt cx="1511300" cy="1755775"/>
          </a:xfrm>
        </p:grpSpPr>
        <p:grpSp>
          <p:nvGrpSpPr>
            <p:cNvPr id="45114" name="Group 3073"/>
            <p:cNvGrpSpPr>
              <a:grpSpLocks/>
            </p:cNvGrpSpPr>
            <p:nvPr/>
          </p:nvGrpSpPr>
          <p:grpSpPr bwMode="auto">
            <a:xfrm>
              <a:off x="4311551" y="3094038"/>
              <a:ext cx="1511300" cy="1755775"/>
              <a:chOff x="656" y="1998"/>
              <a:chExt cx="952" cy="1106"/>
            </a:xfrm>
          </p:grpSpPr>
          <p:sp>
            <p:nvSpPr>
              <p:cNvPr id="45117" name="Oval 3055"/>
              <p:cNvSpPr>
                <a:spLocks noChangeArrowheads="1"/>
              </p:cNvSpPr>
              <p:nvPr/>
            </p:nvSpPr>
            <p:spPr bwMode="auto">
              <a:xfrm rot="-2771362">
                <a:off x="656" y="1998"/>
                <a:ext cx="952" cy="952"/>
              </a:xfrm>
              <a:prstGeom prst="ellipse">
                <a:avLst/>
              </a:prstGeom>
              <a:solidFill>
                <a:srgbClr val="C00000"/>
              </a:solidFill>
              <a:ln w="9525">
                <a:noFill/>
                <a:round/>
                <a:headEnd/>
                <a:tailEnd/>
              </a:ln>
            </p:spPr>
            <p:txBody>
              <a:bodyPr wrap="none" anchor="ctr"/>
              <a:lstStyle/>
              <a:p>
                <a:endParaRPr lang="zh-CN" altLang="en-US">
                  <a:latin typeface="Calibri" pitchFamily="34" charset="0"/>
                </a:endParaRPr>
              </a:p>
            </p:txBody>
          </p:sp>
          <p:grpSp>
            <p:nvGrpSpPr>
              <p:cNvPr id="45118" name="Group 3056"/>
              <p:cNvGrpSpPr>
                <a:grpSpLocks/>
              </p:cNvGrpSpPr>
              <p:nvPr/>
            </p:nvGrpSpPr>
            <p:grpSpPr bwMode="auto">
              <a:xfrm>
                <a:off x="930" y="2977"/>
                <a:ext cx="403" cy="127"/>
                <a:chOff x="3839" y="1842"/>
                <a:chExt cx="576" cy="181"/>
              </a:xfrm>
            </p:grpSpPr>
            <p:sp>
              <p:nvSpPr>
                <p:cNvPr id="45119" name="Oval 3057"/>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5120" name="Oval 3058"/>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5115" name="Rectangle 3077"/>
            <p:cNvSpPr>
              <a:spLocks noChangeArrowheads="1"/>
            </p:cNvSpPr>
            <p:nvPr/>
          </p:nvSpPr>
          <p:spPr bwMode="auto">
            <a:xfrm>
              <a:off x="4468713" y="3219450"/>
              <a:ext cx="693738" cy="277813"/>
            </a:xfrm>
            <a:prstGeom prst="rect">
              <a:avLst/>
            </a:prstGeom>
            <a:noFill/>
            <a:ln w="9525">
              <a:noFill/>
              <a:miter lim="800000"/>
              <a:headEnd/>
              <a:tailEnd/>
            </a:ln>
          </p:spPr>
          <p:txBody>
            <a:bodyPr wrap="none" anchor="ctr">
              <a:spAutoFit/>
            </a:bodyPr>
            <a:lstStyle/>
            <a:p>
              <a:r>
                <a:rPr lang="en-US" altLang="zh-CN" sz="1200" b="1">
                  <a:solidFill>
                    <a:schemeClr val="bg1"/>
                  </a:solidFill>
                  <a:latin typeface="Dotum"/>
                  <a:ea typeface="Dotum"/>
                  <a:cs typeface="Dotum"/>
                </a:rPr>
                <a:t>section</a:t>
              </a:r>
              <a:endParaRPr lang="en-US" altLang="ko-KR" sz="1200" b="1">
                <a:solidFill>
                  <a:schemeClr val="bg1"/>
                </a:solidFill>
                <a:latin typeface="Dotum"/>
                <a:ea typeface="Dotum"/>
                <a:cs typeface="Dotum"/>
              </a:endParaRPr>
            </a:p>
          </p:txBody>
        </p:sp>
        <p:sp>
          <p:nvSpPr>
            <p:cNvPr id="53" name="Text Box 3096"/>
            <p:cNvSpPr txBox="1">
              <a:spLocks noChangeArrowheads="1"/>
            </p:cNvSpPr>
            <p:nvPr/>
          </p:nvSpPr>
          <p:spPr bwMode="auto">
            <a:xfrm>
              <a:off x="4810026" y="3524250"/>
              <a:ext cx="500063"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p>
          </p:txBody>
        </p:sp>
      </p:grpSp>
      <p:grpSp>
        <p:nvGrpSpPr>
          <p:cNvPr id="45075" name="Group 3109"/>
          <p:cNvGrpSpPr>
            <a:grpSpLocks/>
          </p:cNvGrpSpPr>
          <p:nvPr/>
        </p:nvGrpSpPr>
        <p:grpSpPr bwMode="auto">
          <a:xfrm>
            <a:off x="4081463" y="5767388"/>
            <a:ext cx="6402387" cy="396875"/>
            <a:chOff x="543" y="3818"/>
            <a:chExt cx="4033" cy="250"/>
          </a:xfrm>
        </p:grpSpPr>
        <p:sp>
          <p:nvSpPr>
            <p:cNvPr id="45106" name="Text Box 3100"/>
            <p:cNvSpPr txBox="1">
              <a:spLocks noChangeArrowheads="1"/>
            </p:cNvSpPr>
            <p:nvPr/>
          </p:nvSpPr>
          <p:spPr bwMode="auto">
            <a:xfrm>
              <a:off x="543" y="3818"/>
              <a:ext cx="302" cy="250"/>
            </a:xfrm>
            <a:prstGeom prst="rect">
              <a:avLst/>
            </a:prstGeom>
            <a:noFill/>
            <a:ln w="9525">
              <a:noFill/>
              <a:miter lim="800000"/>
              <a:headEnd/>
              <a:tailEnd/>
            </a:ln>
          </p:spPr>
          <p:txBody>
            <a:bodyPr wrap="none">
              <a:spAutoFit/>
            </a:bodyPr>
            <a:lstStyle/>
            <a:p>
              <a:r>
                <a:rPr kumimoji="1" lang="en-US" altLang="ko-KR" sz="2000">
                  <a:latin typeface="Dotum"/>
                  <a:ea typeface="Dotum"/>
                  <a:cs typeface="Dotum"/>
                </a:rPr>
                <a:t>01</a:t>
              </a:r>
            </a:p>
          </p:txBody>
        </p:sp>
        <p:sp>
          <p:nvSpPr>
            <p:cNvPr id="45107" name="Text Box 3101"/>
            <p:cNvSpPr txBox="1">
              <a:spLocks noChangeArrowheads="1"/>
            </p:cNvSpPr>
            <p:nvPr/>
          </p:nvSpPr>
          <p:spPr bwMode="auto">
            <a:xfrm>
              <a:off x="1491" y="3818"/>
              <a:ext cx="302" cy="250"/>
            </a:xfrm>
            <a:prstGeom prst="rect">
              <a:avLst/>
            </a:prstGeom>
            <a:noFill/>
            <a:ln w="9525">
              <a:noFill/>
              <a:miter lim="800000"/>
              <a:headEnd/>
              <a:tailEnd/>
            </a:ln>
          </p:spPr>
          <p:txBody>
            <a:bodyPr wrap="none">
              <a:spAutoFit/>
            </a:bodyPr>
            <a:lstStyle/>
            <a:p>
              <a:r>
                <a:rPr kumimoji="1" lang="en-US" altLang="ko-KR" sz="2000">
                  <a:latin typeface="Dotum"/>
                  <a:ea typeface="Dotum"/>
                  <a:cs typeface="Dotum"/>
                </a:rPr>
                <a:t>02</a:t>
              </a:r>
            </a:p>
          </p:txBody>
        </p:sp>
        <p:sp>
          <p:nvSpPr>
            <p:cNvPr id="45108" name="Text Box 3102"/>
            <p:cNvSpPr txBox="1">
              <a:spLocks noChangeArrowheads="1"/>
            </p:cNvSpPr>
            <p:nvPr/>
          </p:nvSpPr>
          <p:spPr bwMode="auto">
            <a:xfrm>
              <a:off x="2438" y="3818"/>
              <a:ext cx="302" cy="250"/>
            </a:xfrm>
            <a:prstGeom prst="rect">
              <a:avLst/>
            </a:prstGeom>
            <a:noFill/>
            <a:ln w="9525">
              <a:noFill/>
              <a:miter lim="800000"/>
              <a:headEnd/>
              <a:tailEnd/>
            </a:ln>
          </p:spPr>
          <p:txBody>
            <a:bodyPr wrap="none">
              <a:spAutoFit/>
            </a:bodyPr>
            <a:lstStyle/>
            <a:p>
              <a:r>
                <a:rPr kumimoji="1" lang="en-US" altLang="ko-KR" sz="2000">
                  <a:latin typeface="Dotum"/>
                  <a:ea typeface="Dotum"/>
                  <a:cs typeface="Dotum"/>
                </a:rPr>
                <a:t>03</a:t>
              </a:r>
            </a:p>
          </p:txBody>
        </p:sp>
        <p:sp>
          <p:nvSpPr>
            <p:cNvPr id="45109" name="Text Box 3103"/>
            <p:cNvSpPr txBox="1">
              <a:spLocks noChangeArrowheads="1"/>
            </p:cNvSpPr>
            <p:nvPr/>
          </p:nvSpPr>
          <p:spPr bwMode="auto">
            <a:xfrm>
              <a:off x="3385" y="3818"/>
              <a:ext cx="302" cy="250"/>
            </a:xfrm>
            <a:prstGeom prst="rect">
              <a:avLst/>
            </a:prstGeom>
            <a:noFill/>
            <a:ln w="9525">
              <a:noFill/>
              <a:miter lim="800000"/>
              <a:headEnd/>
              <a:tailEnd/>
            </a:ln>
          </p:spPr>
          <p:txBody>
            <a:bodyPr wrap="none">
              <a:spAutoFit/>
            </a:bodyPr>
            <a:lstStyle/>
            <a:p>
              <a:r>
                <a:rPr kumimoji="1" lang="en-US" altLang="ko-KR" sz="2000">
                  <a:latin typeface="Dotum"/>
                  <a:ea typeface="Dotum"/>
                  <a:cs typeface="Dotum"/>
                </a:rPr>
                <a:t>04</a:t>
              </a:r>
            </a:p>
          </p:txBody>
        </p:sp>
        <p:sp>
          <p:nvSpPr>
            <p:cNvPr id="45110" name="Line 3105"/>
            <p:cNvSpPr>
              <a:spLocks noChangeShapeType="1"/>
            </p:cNvSpPr>
            <p:nvPr/>
          </p:nvSpPr>
          <p:spPr bwMode="auto">
            <a:xfrm>
              <a:off x="828" y="3943"/>
              <a:ext cx="681" cy="0"/>
            </a:xfrm>
            <a:prstGeom prst="line">
              <a:avLst/>
            </a:prstGeom>
            <a:noFill/>
            <a:ln w="19050" cap="rnd">
              <a:solidFill>
                <a:srgbClr val="333333"/>
              </a:solidFill>
              <a:prstDash val="sysDot"/>
              <a:round/>
              <a:headEnd/>
              <a:tailEnd type="stealth" w="med" len="med"/>
            </a:ln>
          </p:spPr>
          <p:txBody>
            <a:bodyPr/>
            <a:lstStyle/>
            <a:p>
              <a:endParaRPr lang="zh-CN" altLang="en-US"/>
            </a:p>
          </p:txBody>
        </p:sp>
        <p:sp>
          <p:nvSpPr>
            <p:cNvPr id="45111" name="Line 3106"/>
            <p:cNvSpPr>
              <a:spLocks noChangeShapeType="1"/>
            </p:cNvSpPr>
            <p:nvPr/>
          </p:nvSpPr>
          <p:spPr bwMode="auto">
            <a:xfrm>
              <a:off x="1775" y="3943"/>
              <a:ext cx="681" cy="0"/>
            </a:xfrm>
            <a:prstGeom prst="line">
              <a:avLst/>
            </a:prstGeom>
            <a:noFill/>
            <a:ln w="19050" cap="rnd">
              <a:solidFill>
                <a:srgbClr val="333333"/>
              </a:solidFill>
              <a:prstDash val="sysDot"/>
              <a:round/>
              <a:headEnd/>
              <a:tailEnd type="stealth" w="med" len="med"/>
            </a:ln>
          </p:spPr>
          <p:txBody>
            <a:bodyPr/>
            <a:lstStyle/>
            <a:p>
              <a:endParaRPr lang="zh-CN" altLang="en-US"/>
            </a:p>
          </p:txBody>
        </p:sp>
        <p:sp>
          <p:nvSpPr>
            <p:cNvPr id="45112" name="Line 3107"/>
            <p:cNvSpPr>
              <a:spLocks noChangeShapeType="1"/>
            </p:cNvSpPr>
            <p:nvPr/>
          </p:nvSpPr>
          <p:spPr bwMode="auto">
            <a:xfrm>
              <a:off x="2722" y="3943"/>
              <a:ext cx="681" cy="0"/>
            </a:xfrm>
            <a:prstGeom prst="line">
              <a:avLst/>
            </a:prstGeom>
            <a:noFill/>
            <a:ln w="19050" cap="rnd">
              <a:solidFill>
                <a:srgbClr val="333333"/>
              </a:solidFill>
              <a:prstDash val="sysDot"/>
              <a:round/>
              <a:headEnd/>
              <a:tailEnd type="stealth" w="med" len="med"/>
            </a:ln>
          </p:spPr>
          <p:txBody>
            <a:bodyPr/>
            <a:lstStyle/>
            <a:p>
              <a:endParaRPr lang="zh-CN" altLang="en-US"/>
            </a:p>
          </p:txBody>
        </p:sp>
        <p:sp>
          <p:nvSpPr>
            <p:cNvPr id="45113" name="Line 3108"/>
            <p:cNvSpPr>
              <a:spLocks noChangeShapeType="1"/>
            </p:cNvSpPr>
            <p:nvPr/>
          </p:nvSpPr>
          <p:spPr bwMode="auto">
            <a:xfrm>
              <a:off x="3669" y="3943"/>
              <a:ext cx="907" cy="0"/>
            </a:xfrm>
            <a:prstGeom prst="line">
              <a:avLst/>
            </a:prstGeom>
            <a:noFill/>
            <a:ln w="19050" cap="rnd">
              <a:solidFill>
                <a:srgbClr val="333333"/>
              </a:solidFill>
              <a:prstDash val="sysDot"/>
              <a:round/>
              <a:headEnd/>
              <a:tailEnd type="stealth" w="med" len="med"/>
            </a:ln>
          </p:spPr>
          <p:txBody>
            <a:bodyPr/>
            <a:lstStyle/>
            <a:p>
              <a:endParaRPr lang="zh-CN" altLang="en-US"/>
            </a:p>
          </p:txBody>
        </p:sp>
      </p:grpSp>
      <p:sp>
        <p:nvSpPr>
          <p:cNvPr id="45076" name="Line 3061"/>
          <p:cNvSpPr>
            <a:spLocks noChangeShapeType="1"/>
          </p:cNvSpPr>
          <p:nvPr/>
        </p:nvSpPr>
        <p:spPr bwMode="auto">
          <a:xfrm>
            <a:off x="8642350" y="4076700"/>
            <a:ext cx="4763" cy="1779588"/>
          </a:xfrm>
          <a:prstGeom prst="line">
            <a:avLst/>
          </a:prstGeom>
          <a:noFill/>
          <a:ln w="9525" cap="rnd">
            <a:solidFill>
              <a:srgbClr val="808080"/>
            </a:solidFill>
            <a:prstDash val="sysDot"/>
            <a:round/>
            <a:headEnd/>
            <a:tailEnd/>
          </a:ln>
        </p:spPr>
        <p:txBody>
          <a:bodyPr/>
          <a:lstStyle/>
          <a:p>
            <a:endParaRPr lang="zh-CN" altLang="en-US"/>
          </a:p>
        </p:txBody>
      </p:sp>
      <p:grpSp>
        <p:nvGrpSpPr>
          <p:cNvPr id="3" name="组合 2"/>
          <p:cNvGrpSpPr>
            <a:grpSpLocks/>
          </p:cNvGrpSpPr>
          <p:nvPr/>
        </p:nvGrpSpPr>
        <p:grpSpPr bwMode="auto">
          <a:xfrm>
            <a:off x="6007100" y="2517775"/>
            <a:ext cx="1511300" cy="1755775"/>
            <a:chOff x="6007001" y="2517775"/>
            <a:chExt cx="1511300" cy="1755775"/>
          </a:xfrm>
        </p:grpSpPr>
        <p:grpSp>
          <p:nvGrpSpPr>
            <p:cNvPr id="45099" name="Group 3074"/>
            <p:cNvGrpSpPr>
              <a:grpSpLocks/>
            </p:cNvGrpSpPr>
            <p:nvPr/>
          </p:nvGrpSpPr>
          <p:grpSpPr bwMode="auto">
            <a:xfrm>
              <a:off x="6007001" y="2517775"/>
              <a:ext cx="1511300" cy="1755775"/>
              <a:chOff x="1724" y="1635"/>
              <a:chExt cx="952" cy="1106"/>
            </a:xfrm>
          </p:grpSpPr>
          <p:sp>
            <p:nvSpPr>
              <p:cNvPr id="45102" name="Oval 3050"/>
              <p:cNvSpPr>
                <a:spLocks noChangeArrowheads="1"/>
              </p:cNvSpPr>
              <p:nvPr/>
            </p:nvSpPr>
            <p:spPr bwMode="auto">
              <a:xfrm rot="-2771362">
                <a:off x="1724" y="1635"/>
                <a:ext cx="952" cy="952"/>
              </a:xfrm>
              <a:prstGeom prst="ellipse">
                <a:avLst/>
              </a:prstGeom>
              <a:solidFill>
                <a:srgbClr val="FFC000"/>
              </a:solidFill>
              <a:ln w="9525">
                <a:noFill/>
                <a:round/>
                <a:headEnd/>
                <a:tailEnd/>
              </a:ln>
            </p:spPr>
            <p:txBody>
              <a:bodyPr wrap="none" anchor="ctr"/>
              <a:lstStyle/>
              <a:p>
                <a:endParaRPr lang="zh-CN" altLang="en-US">
                  <a:latin typeface="Calibri" pitchFamily="34" charset="0"/>
                </a:endParaRPr>
              </a:p>
            </p:txBody>
          </p:sp>
          <p:grpSp>
            <p:nvGrpSpPr>
              <p:cNvPr id="45103" name="Group 3064"/>
              <p:cNvGrpSpPr>
                <a:grpSpLocks/>
              </p:cNvGrpSpPr>
              <p:nvPr/>
            </p:nvGrpSpPr>
            <p:grpSpPr bwMode="auto">
              <a:xfrm>
                <a:off x="1998" y="2614"/>
                <a:ext cx="403" cy="127"/>
                <a:chOff x="3839" y="1842"/>
                <a:chExt cx="576" cy="181"/>
              </a:xfrm>
            </p:grpSpPr>
            <p:sp>
              <p:nvSpPr>
                <p:cNvPr id="45104" name="Oval 3065"/>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5105" name="Oval 3066"/>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5100" name="Rectangle 3078"/>
            <p:cNvSpPr>
              <a:spLocks noChangeArrowheads="1"/>
            </p:cNvSpPr>
            <p:nvPr/>
          </p:nvSpPr>
          <p:spPr bwMode="auto">
            <a:xfrm>
              <a:off x="6203851" y="2600325"/>
              <a:ext cx="695325" cy="277813"/>
            </a:xfrm>
            <a:prstGeom prst="rect">
              <a:avLst/>
            </a:prstGeom>
            <a:noFill/>
            <a:ln w="9525">
              <a:noFill/>
              <a:miter lim="800000"/>
              <a:headEnd/>
              <a:tailEnd/>
            </a:ln>
          </p:spPr>
          <p:txBody>
            <a:bodyPr wrap="none" anchor="ctr">
              <a:spAutoFit/>
            </a:bodyPr>
            <a:lstStyle/>
            <a:p>
              <a:r>
                <a:rPr lang="en-US" altLang="ko-KR" sz="1200" b="1">
                  <a:solidFill>
                    <a:schemeClr val="bg1"/>
                  </a:solidFill>
                  <a:latin typeface="Dotum"/>
                  <a:ea typeface="Dotum"/>
                  <a:cs typeface="Arial" charset="0"/>
                </a:rPr>
                <a:t>section</a:t>
              </a:r>
            </a:p>
          </p:txBody>
        </p:sp>
        <p:sp>
          <p:nvSpPr>
            <p:cNvPr id="64" name="Text Box 3096"/>
            <p:cNvSpPr txBox="1">
              <a:spLocks noChangeArrowheads="1"/>
            </p:cNvSpPr>
            <p:nvPr/>
          </p:nvSpPr>
          <p:spPr bwMode="auto">
            <a:xfrm>
              <a:off x="6508651" y="2905125"/>
              <a:ext cx="500063" cy="706438"/>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p>
          </p:txBody>
        </p:sp>
      </p:grpSp>
      <p:grpSp>
        <p:nvGrpSpPr>
          <p:cNvPr id="4" name="组合 3"/>
          <p:cNvGrpSpPr>
            <a:grpSpLocks/>
          </p:cNvGrpSpPr>
          <p:nvPr/>
        </p:nvGrpSpPr>
        <p:grpSpPr bwMode="auto">
          <a:xfrm>
            <a:off x="7704138" y="1941513"/>
            <a:ext cx="1511300" cy="1755775"/>
            <a:chOff x="7704038" y="1941513"/>
            <a:chExt cx="1511300" cy="1755775"/>
          </a:xfrm>
        </p:grpSpPr>
        <p:grpSp>
          <p:nvGrpSpPr>
            <p:cNvPr id="45092" name="Group 3075"/>
            <p:cNvGrpSpPr>
              <a:grpSpLocks/>
            </p:cNvGrpSpPr>
            <p:nvPr/>
          </p:nvGrpSpPr>
          <p:grpSpPr bwMode="auto">
            <a:xfrm>
              <a:off x="7704038" y="1941513"/>
              <a:ext cx="1511300" cy="1755775"/>
              <a:chOff x="2793" y="1272"/>
              <a:chExt cx="952" cy="1106"/>
            </a:xfrm>
          </p:grpSpPr>
          <p:sp>
            <p:nvSpPr>
              <p:cNvPr id="45095" name="Oval 3043"/>
              <p:cNvSpPr>
                <a:spLocks noChangeArrowheads="1"/>
              </p:cNvSpPr>
              <p:nvPr/>
            </p:nvSpPr>
            <p:spPr bwMode="auto">
              <a:xfrm rot="-2771362">
                <a:off x="2793" y="1272"/>
                <a:ext cx="952" cy="952"/>
              </a:xfrm>
              <a:prstGeom prst="ellipse">
                <a:avLst/>
              </a:prstGeom>
              <a:solidFill>
                <a:schemeClr val="tx1"/>
              </a:solidFill>
              <a:ln w="9525">
                <a:noFill/>
                <a:round/>
                <a:headEnd/>
                <a:tailEnd/>
              </a:ln>
            </p:spPr>
            <p:txBody>
              <a:bodyPr wrap="none" anchor="ctr"/>
              <a:lstStyle/>
              <a:p>
                <a:endParaRPr lang="zh-CN" altLang="en-US">
                  <a:latin typeface="Calibri" pitchFamily="34" charset="0"/>
                </a:endParaRPr>
              </a:p>
            </p:txBody>
          </p:sp>
          <p:grpSp>
            <p:nvGrpSpPr>
              <p:cNvPr id="45096" name="Group 3067"/>
              <p:cNvGrpSpPr>
                <a:grpSpLocks/>
              </p:cNvGrpSpPr>
              <p:nvPr/>
            </p:nvGrpSpPr>
            <p:grpSpPr bwMode="auto">
              <a:xfrm>
                <a:off x="3067" y="2251"/>
                <a:ext cx="403" cy="127"/>
                <a:chOff x="3839" y="1842"/>
                <a:chExt cx="576" cy="181"/>
              </a:xfrm>
            </p:grpSpPr>
            <p:sp>
              <p:nvSpPr>
                <p:cNvPr id="45097" name="Oval 3068"/>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5098" name="Oval 3069"/>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5093" name="Rectangle 3080"/>
            <p:cNvSpPr>
              <a:spLocks noChangeArrowheads="1"/>
            </p:cNvSpPr>
            <p:nvPr/>
          </p:nvSpPr>
          <p:spPr bwMode="auto">
            <a:xfrm>
              <a:off x="7965976" y="1982788"/>
              <a:ext cx="693737" cy="277812"/>
            </a:xfrm>
            <a:prstGeom prst="rect">
              <a:avLst/>
            </a:prstGeom>
            <a:noFill/>
            <a:ln w="9525">
              <a:noFill/>
              <a:miter lim="800000"/>
              <a:headEnd/>
              <a:tailEnd/>
            </a:ln>
          </p:spPr>
          <p:txBody>
            <a:bodyPr wrap="none" anchor="ctr">
              <a:spAutoFit/>
            </a:bodyPr>
            <a:lstStyle/>
            <a:p>
              <a:r>
                <a:rPr lang="en-US" altLang="ko-KR" sz="1200" b="1">
                  <a:solidFill>
                    <a:schemeClr val="bg1"/>
                  </a:solidFill>
                  <a:latin typeface="Dotum"/>
                  <a:ea typeface="Dotum"/>
                  <a:cs typeface="Arial" charset="0"/>
                </a:rPr>
                <a:t>section</a:t>
              </a:r>
            </a:p>
          </p:txBody>
        </p:sp>
        <p:sp>
          <p:nvSpPr>
            <p:cNvPr id="65" name="Text Box 3096"/>
            <p:cNvSpPr txBox="1">
              <a:spLocks noChangeArrowheads="1"/>
            </p:cNvSpPr>
            <p:nvPr/>
          </p:nvSpPr>
          <p:spPr bwMode="auto">
            <a:xfrm>
              <a:off x="8210450" y="2335213"/>
              <a:ext cx="500063"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p>
          </p:txBody>
        </p:sp>
      </p:grpSp>
      <p:grpSp>
        <p:nvGrpSpPr>
          <p:cNvPr id="71" name="组合 70"/>
          <p:cNvGrpSpPr>
            <a:grpSpLocks/>
          </p:cNvGrpSpPr>
          <p:nvPr/>
        </p:nvGrpSpPr>
        <p:grpSpPr bwMode="auto">
          <a:xfrm>
            <a:off x="9401175" y="1268413"/>
            <a:ext cx="1511300" cy="1760537"/>
            <a:chOff x="9401076" y="1268413"/>
            <a:chExt cx="1511300" cy="1760537"/>
          </a:xfrm>
        </p:grpSpPr>
        <p:grpSp>
          <p:nvGrpSpPr>
            <p:cNvPr id="45085" name="Group 3076"/>
            <p:cNvGrpSpPr>
              <a:grpSpLocks/>
            </p:cNvGrpSpPr>
            <p:nvPr/>
          </p:nvGrpSpPr>
          <p:grpSpPr bwMode="auto">
            <a:xfrm>
              <a:off x="9401076" y="1268413"/>
              <a:ext cx="1511300" cy="1760537"/>
              <a:chOff x="3862" y="848"/>
              <a:chExt cx="952" cy="1109"/>
            </a:xfrm>
          </p:grpSpPr>
          <p:sp>
            <p:nvSpPr>
              <p:cNvPr id="45088" name="Oval 3035"/>
              <p:cNvSpPr>
                <a:spLocks noChangeArrowheads="1"/>
              </p:cNvSpPr>
              <p:nvPr/>
            </p:nvSpPr>
            <p:spPr bwMode="auto">
              <a:xfrm rot="-2771362">
                <a:off x="3862" y="848"/>
                <a:ext cx="952" cy="952"/>
              </a:xfrm>
              <a:prstGeom prst="ellipse">
                <a:avLst/>
              </a:prstGeom>
              <a:solidFill>
                <a:srgbClr val="0066CC"/>
              </a:solidFill>
              <a:ln w="9525">
                <a:noFill/>
                <a:round/>
                <a:headEnd/>
                <a:tailEnd/>
              </a:ln>
            </p:spPr>
            <p:txBody>
              <a:bodyPr wrap="none" anchor="ctr"/>
              <a:lstStyle/>
              <a:p>
                <a:endParaRPr lang="zh-CN" altLang="en-US">
                  <a:latin typeface="Calibri" pitchFamily="34" charset="0"/>
                </a:endParaRPr>
              </a:p>
            </p:txBody>
          </p:sp>
          <p:grpSp>
            <p:nvGrpSpPr>
              <p:cNvPr id="45089" name="Group 3070"/>
              <p:cNvGrpSpPr>
                <a:grpSpLocks/>
              </p:cNvGrpSpPr>
              <p:nvPr/>
            </p:nvGrpSpPr>
            <p:grpSpPr bwMode="auto">
              <a:xfrm>
                <a:off x="4136" y="1830"/>
                <a:ext cx="403" cy="127"/>
                <a:chOff x="3839" y="1842"/>
                <a:chExt cx="576" cy="181"/>
              </a:xfrm>
            </p:grpSpPr>
            <p:sp>
              <p:nvSpPr>
                <p:cNvPr id="45090" name="Oval 3071"/>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5091" name="Oval 3072"/>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5086" name="Rectangle 3081"/>
            <p:cNvSpPr>
              <a:spLocks noChangeArrowheads="1"/>
            </p:cNvSpPr>
            <p:nvPr/>
          </p:nvSpPr>
          <p:spPr bwMode="auto">
            <a:xfrm>
              <a:off x="9718576" y="1287463"/>
              <a:ext cx="693737" cy="277812"/>
            </a:xfrm>
            <a:prstGeom prst="rect">
              <a:avLst/>
            </a:prstGeom>
            <a:noFill/>
            <a:ln w="9525">
              <a:noFill/>
              <a:miter lim="800000"/>
              <a:headEnd/>
              <a:tailEnd/>
            </a:ln>
          </p:spPr>
          <p:txBody>
            <a:bodyPr wrap="none" anchor="ctr">
              <a:spAutoFit/>
            </a:bodyPr>
            <a:lstStyle/>
            <a:p>
              <a:r>
                <a:rPr lang="en-US" altLang="ko-KR" sz="1200" b="1">
                  <a:solidFill>
                    <a:schemeClr val="bg1"/>
                  </a:solidFill>
                  <a:latin typeface="Dotum"/>
                  <a:ea typeface="Dotum"/>
                  <a:cs typeface="Arial" charset="0"/>
                </a:rPr>
                <a:t>section</a:t>
              </a:r>
            </a:p>
          </p:txBody>
        </p:sp>
        <p:sp>
          <p:nvSpPr>
            <p:cNvPr id="66" name="Text Box 3096"/>
            <p:cNvSpPr txBox="1">
              <a:spLocks noChangeArrowheads="1"/>
            </p:cNvSpPr>
            <p:nvPr/>
          </p:nvSpPr>
          <p:spPr bwMode="auto">
            <a:xfrm>
              <a:off x="9883676" y="1671638"/>
              <a:ext cx="500063"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4</a:t>
              </a:r>
            </a:p>
          </p:txBody>
        </p:sp>
      </p:grpSp>
      <p:sp>
        <p:nvSpPr>
          <p:cNvPr id="45080" name="TextBox 1"/>
          <p:cNvSpPr txBox="1">
            <a:spLocks noChangeArrowheads="1"/>
          </p:cNvSpPr>
          <p:nvPr/>
        </p:nvSpPr>
        <p:spPr bwMode="auto">
          <a:xfrm>
            <a:off x="4370388" y="5237163"/>
            <a:ext cx="1265237" cy="368300"/>
          </a:xfrm>
          <a:prstGeom prst="rect">
            <a:avLst/>
          </a:prstGeom>
          <a:noFill/>
          <a:ln w="9525">
            <a:noFill/>
            <a:miter lim="800000"/>
            <a:headEnd/>
            <a:tailEnd/>
          </a:ln>
        </p:spPr>
        <p:txBody>
          <a:bodyPr>
            <a:spAutoFit/>
          </a:bodyPr>
          <a:lstStyle/>
          <a:p>
            <a:r>
              <a:rPr lang="zh-CN" altLang="zh-CN" b="1">
                <a:latin typeface="微软雅黑"/>
                <a:ea typeface="微软雅黑"/>
                <a:cs typeface="微软雅黑"/>
              </a:rPr>
              <a:t>人事管理</a:t>
            </a:r>
            <a:endParaRPr lang="zh-CN" altLang="en-US" b="1">
              <a:latin typeface="微软雅黑"/>
              <a:ea typeface="微软雅黑"/>
              <a:cs typeface="微软雅黑"/>
            </a:endParaRPr>
          </a:p>
        </p:txBody>
      </p:sp>
      <p:sp>
        <p:nvSpPr>
          <p:cNvPr id="45081" name="TextBox 79"/>
          <p:cNvSpPr txBox="1">
            <a:spLocks noChangeArrowheads="1"/>
          </p:cNvSpPr>
          <p:nvPr/>
        </p:nvSpPr>
        <p:spPr bwMode="auto">
          <a:xfrm>
            <a:off x="5618163" y="4973638"/>
            <a:ext cx="1606550" cy="646112"/>
          </a:xfrm>
          <a:prstGeom prst="rect">
            <a:avLst/>
          </a:prstGeom>
          <a:noFill/>
          <a:ln w="9525">
            <a:noFill/>
            <a:miter lim="800000"/>
            <a:headEnd/>
            <a:tailEnd/>
          </a:ln>
        </p:spPr>
        <p:txBody>
          <a:bodyPr>
            <a:spAutoFit/>
          </a:bodyPr>
          <a:lstStyle/>
          <a:p>
            <a:pPr algn="ctr"/>
            <a:r>
              <a:rPr lang="zh-CN" altLang="en-US" b="1">
                <a:latin typeface="微软雅黑"/>
                <a:ea typeface="微软雅黑"/>
                <a:cs typeface="微软雅黑"/>
              </a:rPr>
              <a:t>人力资源</a:t>
            </a:r>
            <a:endParaRPr lang="en-US" altLang="zh-CN" b="1">
              <a:latin typeface="微软雅黑"/>
              <a:ea typeface="微软雅黑"/>
              <a:cs typeface="微软雅黑"/>
            </a:endParaRPr>
          </a:p>
          <a:p>
            <a:pPr algn="ctr"/>
            <a:r>
              <a:rPr lang="zh-CN" altLang="en-US" b="1">
                <a:latin typeface="微软雅黑"/>
                <a:ea typeface="微软雅黑"/>
                <a:cs typeface="微软雅黑"/>
              </a:rPr>
              <a:t>管理</a:t>
            </a:r>
          </a:p>
        </p:txBody>
      </p:sp>
      <p:sp>
        <p:nvSpPr>
          <p:cNvPr id="45082" name="TextBox 80"/>
          <p:cNvSpPr txBox="1">
            <a:spLocks noChangeArrowheads="1"/>
          </p:cNvSpPr>
          <p:nvPr/>
        </p:nvSpPr>
        <p:spPr bwMode="auto">
          <a:xfrm>
            <a:off x="7119938" y="4684713"/>
            <a:ext cx="1608137" cy="647700"/>
          </a:xfrm>
          <a:prstGeom prst="rect">
            <a:avLst/>
          </a:prstGeom>
          <a:noFill/>
          <a:ln w="9525">
            <a:noFill/>
            <a:miter lim="800000"/>
            <a:headEnd/>
            <a:tailEnd/>
          </a:ln>
        </p:spPr>
        <p:txBody>
          <a:bodyPr>
            <a:spAutoFit/>
          </a:bodyPr>
          <a:lstStyle/>
          <a:p>
            <a:pPr algn="ctr"/>
            <a:r>
              <a:rPr lang="zh-CN" altLang="en-US" b="1">
                <a:latin typeface="微软雅黑"/>
                <a:ea typeface="微软雅黑"/>
                <a:cs typeface="微软雅黑"/>
              </a:rPr>
              <a:t>战略人力</a:t>
            </a:r>
            <a:endParaRPr lang="en-US" altLang="zh-CN" b="1">
              <a:latin typeface="微软雅黑"/>
              <a:ea typeface="微软雅黑"/>
              <a:cs typeface="微软雅黑"/>
            </a:endParaRPr>
          </a:p>
          <a:p>
            <a:pPr algn="ctr"/>
            <a:r>
              <a:rPr lang="zh-CN" altLang="en-US" b="1">
                <a:latin typeface="微软雅黑"/>
                <a:ea typeface="微软雅黑"/>
                <a:cs typeface="微软雅黑"/>
              </a:rPr>
              <a:t>资源管理</a:t>
            </a:r>
          </a:p>
        </p:txBody>
      </p:sp>
      <p:sp>
        <p:nvSpPr>
          <p:cNvPr id="45083" name="TextBox 81"/>
          <p:cNvSpPr txBox="1">
            <a:spLocks noChangeArrowheads="1"/>
          </p:cNvSpPr>
          <p:nvPr/>
        </p:nvSpPr>
        <p:spPr bwMode="auto">
          <a:xfrm>
            <a:off x="8807450" y="4406900"/>
            <a:ext cx="1606550" cy="368300"/>
          </a:xfrm>
          <a:prstGeom prst="rect">
            <a:avLst/>
          </a:prstGeom>
          <a:noFill/>
          <a:ln w="9525">
            <a:noFill/>
            <a:miter lim="800000"/>
            <a:headEnd/>
            <a:tailEnd/>
          </a:ln>
        </p:spPr>
        <p:txBody>
          <a:bodyPr>
            <a:spAutoFit/>
          </a:bodyPr>
          <a:lstStyle/>
          <a:p>
            <a:pPr algn="ctr"/>
            <a:r>
              <a:rPr lang="zh-CN" altLang="en-US" b="1">
                <a:latin typeface="微软雅黑"/>
                <a:ea typeface="微软雅黑"/>
                <a:cs typeface="微软雅黑"/>
              </a:rPr>
              <a:t>人才管理</a:t>
            </a:r>
          </a:p>
        </p:txBody>
      </p:sp>
      <p:sp>
        <p:nvSpPr>
          <p:cNvPr id="45084" name="TextBox 3"/>
          <p:cNvSpPr txBox="1">
            <a:spLocks noChangeArrowheads="1"/>
          </p:cNvSpPr>
          <p:nvPr/>
        </p:nvSpPr>
        <p:spPr bwMode="auto">
          <a:xfrm>
            <a:off x="2236788" y="1268413"/>
            <a:ext cx="5154612" cy="728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由于众所周知的原因，中国企业的人力资源管理还处于“小学阶段”。中国的人力资源还有很长的路要走。</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ppt_x"/>
                                          </p:val>
                                        </p:tav>
                                        <p:tav tm="100000">
                                          <p:val>
                                            <p:strVal val="#ppt_x"/>
                                          </p:val>
                                        </p:tav>
                                      </p:tavLst>
                                    </p:anim>
                                    <p:anim calcmode="lin" valueType="num">
                                      <p:cBhvr additive="base">
                                        <p:cTn id="8" dur="4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400" fill="hold"/>
                                        <p:tgtEl>
                                          <p:spTgt spid="4"/>
                                        </p:tgtEl>
                                        <p:attrNameLst>
                                          <p:attrName>ppt_x</p:attrName>
                                        </p:attrNameLst>
                                      </p:cBhvr>
                                      <p:tavLst>
                                        <p:tav tm="0">
                                          <p:val>
                                            <p:strVal val="#ppt_x"/>
                                          </p:val>
                                        </p:tav>
                                        <p:tav tm="100000">
                                          <p:val>
                                            <p:strVal val="#ppt_x"/>
                                          </p:val>
                                        </p:tav>
                                      </p:tavLst>
                                    </p:anim>
                                    <p:anim calcmode="lin" valueType="num">
                                      <p:cBhvr additive="base">
                                        <p:cTn id="12" dur="4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400" fill="hold"/>
                                        <p:tgtEl>
                                          <p:spTgt spid="71"/>
                                        </p:tgtEl>
                                        <p:attrNameLst>
                                          <p:attrName>ppt_x</p:attrName>
                                        </p:attrNameLst>
                                      </p:cBhvr>
                                      <p:tavLst>
                                        <p:tav tm="0">
                                          <p:val>
                                            <p:strVal val="#ppt_x"/>
                                          </p:val>
                                        </p:tav>
                                        <p:tav tm="100000">
                                          <p:val>
                                            <p:strVal val="#ppt_x"/>
                                          </p:val>
                                        </p:tav>
                                      </p:tavLst>
                                    </p:anim>
                                    <p:anim calcmode="lin" valueType="num">
                                      <p:cBhvr additive="base">
                                        <p:cTn id="16" dur="400" fill="hold"/>
                                        <p:tgtEl>
                                          <p:spTgt spid="71"/>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400" fill="hold"/>
                                        <p:tgtEl>
                                          <p:spTgt spid="2"/>
                                        </p:tgtEl>
                                        <p:attrNameLst>
                                          <p:attrName>ppt_x</p:attrName>
                                        </p:attrNameLst>
                                      </p:cBhvr>
                                      <p:tavLst>
                                        <p:tav tm="0">
                                          <p:val>
                                            <p:strVal val="#ppt_x"/>
                                          </p:val>
                                        </p:tav>
                                        <p:tav tm="100000">
                                          <p:val>
                                            <p:strVal val="#ppt_x"/>
                                          </p:val>
                                        </p:tav>
                                      </p:tavLst>
                                    </p:anim>
                                    <p:anim calcmode="lin" valueType="num">
                                      <p:cBhvr additive="base">
                                        <p:cTn id="20" dur="4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Line 1557"/>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6082" name="Line 1558"/>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6083" name="Line 1561"/>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6084" name="Line 1562"/>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6085" name="Line 1574"/>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6086" name="Line 1575"/>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6087" name="AutoShape 3030"/>
          <p:cNvSpPr>
            <a:spLocks noChangeArrowheads="1"/>
          </p:cNvSpPr>
          <p:nvPr/>
        </p:nvSpPr>
        <p:spPr bwMode="auto">
          <a:xfrm>
            <a:off x="2233613" y="4608513"/>
            <a:ext cx="1800225" cy="1277937"/>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grpSp>
        <p:nvGrpSpPr>
          <p:cNvPr id="46088" name="Group 3073"/>
          <p:cNvGrpSpPr>
            <a:grpSpLocks/>
          </p:cNvGrpSpPr>
          <p:nvPr/>
        </p:nvGrpSpPr>
        <p:grpSpPr bwMode="auto">
          <a:xfrm>
            <a:off x="2378075" y="3124200"/>
            <a:ext cx="1511300" cy="1755775"/>
            <a:chOff x="656" y="1998"/>
            <a:chExt cx="952" cy="1106"/>
          </a:xfrm>
        </p:grpSpPr>
        <p:sp>
          <p:nvSpPr>
            <p:cNvPr id="46095" name="Oval 3055"/>
            <p:cNvSpPr>
              <a:spLocks noChangeArrowheads="1"/>
            </p:cNvSpPr>
            <p:nvPr/>
          </p:nvSpPr>
          <p:spPr bwMode="auto">
            <a:xfrm rot="-2771362">
              <a:off x="656" y="1998"/>
              <a:ext cx="952" cy="952"/>
            </a:xfrm>
            <a:prstGeom prst="ellipse">
              <a:avLst/>
            </a:prstGeom>
            <a:solidFill>
              <a:srgbClr val="C00000"/>
            </a:solidFill>
            <a:ln w="9525">
              <a:noFill/>
              <a:round/>
              <a:headEnd/>
              <a:tailEnd/>
            </a:ln>
          </p:spPr>
          <p:txBody>
            <a:bodyPr wrap="none" anchor="ctr"/>
            <a:lstStyle/>
            <a:p>
              <a:endParaRPr lang="zh-CN" altLang="en-US">
                <a:latin typeface="Calibri" pitchFamily="34" charset="0"/>
              </a:endParaRPr>
            </a:p>
          </p:txBody>
        </p:sp>
        <p:grpSp>
          <p:nvGrpSpPr>
            <p:cNvPr id="46096" name="Group 3056"/>
            <p:cNvGrpSpPr>
              <a:grpSpLocks/>
            </p:cNvGrpSpPr>
            <p:nvPr/>
          </p:nvGrpSpPr>
          <p:grpSpPr bwMode="auto">
            <a:xfrm>
              <a:off x="930" y="2977"/>
              <a:ext cx="403" cy="127"/>
              <a:chOff x="3839" y="1842"/>
              <a:chExt cx="576" cy="181"/>
            </a:xfrm>
          </p:grpSpPr>
          <p:sp>
            <p:nvSpPr>
              <p:cNvPr id="46097" name="Oval 3057"/>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6098" name="Oval 3058"/>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6089" name="Rectangle 3077"/>
          <p:cNvSpPr>
            <a:spLocks noChangeArrowheads="1"/>
          </p:cNvSpPr>
          <p:nvPr/>
        </p:nvSpPr>
        <p:spPr bwMode="auto">
          <a:xfrm>
            <a:off x="2535238" y="3249613"/>
            <a:ext cx="693737" cy="277812"/>
          </a:xfrm>
          <a:prstGeom prst="rect">
            <a:avLst/>
          </a:prstGeom>
          <a:noFill/>
          <a:ln w="9525">
            <a:noFill/>
            <a:miter lim="800000"/>
            <a:headEnd/>
            <a:tailEnd/>
          </a:ln>
        </p:spPr>
        <p:txBody>
          <a:bodyPr wrap="none" anchor="ctr">
            <a:spAutoFit/>
          </a:bodyPr>
          <a:lstStyle/>
          <a:p>
            <a:r>
              <a:rPr lang="en-US" altLang="zh-CN" sz="1200" b="1">
                <a:solidFill>
                  <a:schemeClr val="bg1"/>
                </a:solidFill>
                <a:latin typeface="Dotum"/>
                <a:ea typeface="Dotum"/>
                <a:cs typeface="Dotum"/>
              </a:rPr>
              <a:t>section</a:t>
            </a:r>
            <a:endParaRPr lang="en-US" altLang="ko-KR" sz="1200" b="1">
              <a:solidFill>
                <a:schemeClr val="bg1"/>
              </a:solidFill>
              <a:latin typeface="Dotum"/>
              <a:ea typeface="Dotum"/>
              <a:cs typeface="Dotum"/>
            </a:endParaRPr>
          </a:p>
        </p:txBody>
      </p:sp>
      <p:sp>
        <p:nvSpPr>
          <p:cNvPr id="86" name="Text Box 3096"/>
          <p:cNvSpPr txBox="1">
            <a:spLocks noChangeArrowheads="1"/>
          </p:cNvSpPr>
          <p:nvPr/>
        </p:nvSpPr>
        <p:spPr bwMode="auto">
          <a:xfrm>
            <a:off x="2874963" y="3554413"/>
            <a:ext cx="501650"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p>
        </p:txBody>
      </p:sp>
      <p:sp>
        <p:nvSpPr>
          <p:cNvPr id="46091" name="TextBox 25"/>
          <p:cNvSpPr txBox="1">
            <a:spLocks noChangeArrowheads="1"/>
          </p:cNvSpPr>
          <p:nvPr/>
        </p:nvSpPr>
        <p:spPr bwMode="auto">
          <a:xfrm>
            <a:off x="2374900" y="5257800"/>
            <a:ext cx="1265238" cy="368300"/>
          </a:xfrm>
          <a:prstGeom prst="rect">
            <a:avLst/>
          </a:prstGeom>
          <a:noFill/>
          <a:ln w="9525">
            <a:noFill/>
            <a:miter lim="800000"/>
            <a:headEnd/>
            <a:tailEnd/>
          </a:ln>
        </p:spPr>
        <p:txBody>
          <a:bodyPr>
            <a:spAutoFit/>
          </a:bodyPr>
          <a:lstStyle/>
          <a:p>
            <a:r>
              <a:rPr lang="zh-CN" altLang="zh-CN" b="1">
                <a:latin typeface="微软雅黑"/>
                <a:ea typeface="微软雅黑"/>
                <a:cs typeface="微软雅黑"/>
              </a:rPr>
              <a:t>人事管理</a:t>
            </a:r>
            <a:endParaRPr lang="zh-CN" altLang="en-US" b="1">
              <a:latin typeface="微软雅黑"/>
              <a:ea typeface="微软雅黑"/>
              <a:cs typeface="微软雅黑"/>
            </a:endParaRPr>
          </a:p>
        </p:txBody>
      </p:sp>
      <p:pic>
        <p:nvPicPr>
          <p:cNvPr id="46092" name="图片 4"/>
          <p:cNvPicPr>
            <a:picLocks noChangeAspect="1"/>
          </p:cNvPicPr>
          <p:nvPr/>
        </p:nvPicPr>
        <p:blipFill>
          <a:blip r:embed="rId2" cstate="print"/>
          <a:srcRect l="12350" r="12350"/>
          <a:stretch>
            <a:fillRect/>
          </a:stretch>
        </p:blipFill>
        <p:spPr bwMode="auto">
          <a:xfrm>
            <a:off x="7969250" y="844550"/>
            <a:ext cx="3825875" cy="5100638"/>
          </a:xfrm>
          <a:prstGeom prst="rect">
            <a:avLst/>
          </a:prstGeom>
          <a:noFill/>
          <a:ln w="19050">
            <a:solidFill>
              <a:schemeClr val="bg1"/>
            </a:solidFill>
            <a:miter lim="800000"/>
            <a:headEnd/>
            <a:tailEnd/>
          </a:ln>
        </p:spPr>
      </p:pic>
      <p:sp>
        <p:nvSpPr>
          <p:cNvPr id="89" name="TextBox 2"/>
          <p:cNvSpPr txBox="1"/>
          <p:nvPr/>
        </p:nvSpPr>
        <p:spPr>
          <a:xfrm>
            <a:off x="4203700" y="4873625"/>
            <a:ext cx="3714750" cy="1044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人事部门是一个不折不扣的事务性部门，</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充其量是一个高级办事员，并无人力资源专业化的要求。</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0" name="TextBox 3"/>
          <p:cNvSpPr txBox="1">
            <a:spLocks noChangeArrowheads="1"/>
          </p:cNvSpPr>
          <p:nvPr/>
        </p:nvSpPr>
        <p:spPr bwMode="auto">
          <a:xfrm>
            <a:off x="4203700" y="3005138"/>
            <a:ext cx="3714750" cy="1679575"/>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九十年代以前，“人”被看作档案来管理；人事部门仅是一个“办手续”的部门，是个琐碎次要的部门；工作内容包括日常考勤、工资发放、办理离职、退休、离休等。</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Scale>
                                      <p:cBhvr>
                                        <p:cTn id="7"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0"/>
                                        </p:tgtEl>
                                        <p:attrNameLst>
                                          <p:attrName>ppt_x</p:attrName>
                                          <p:attrName>ppt_y</p:attrName>
                                        </p:attrNameLst>
                                      </p:cBhvr>
                                    </p:animMotion>
                                    <p:animEffect transition="in" filter="fade">
                                      <p:cBhvr>
                                        <p:cTn id="9" dur="1000"/>
                                        <p:tgtEl>
                                          <p:spTgt spid="9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9"/>
                                        </p:tgtEl>
                                        <p:attrNameLst>
                                          <p:attrName>style.visibility</p:attrName>
                                        </p:attrNameLst>
                                      </p:cBhvr>
                                      <p:to>
                                        <p:strVal val="visible"/>
                                      </p:to>
                                    </p:set>
                                    <p:animScale>
                                      <p:cBhvr>
                                        <p:cTn id="12" dur="1000" decel="50000" fill="hold">
                                          <p:stCondLst>
                                            <p:cond delay="0"/>
                                          </p:stCondLst>
                                        </p:cTn>
                                        <p:tgtEl>
                                          <p:spTgt spid="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9"/>
                                        </p:tgtEl>
                                        <p:attrNameLst>
                                          <p:attrName>ppt_x</p:attrName>
                                          <p:attrName>ppt_y</p:attrName>
                                        </p:attrNameLst>
                                      </p:cBhvr>
                                    </p:animMotion>
                                    <p:animEffect transition="in" filter="fade">
                                      <p:cBhvr>
                                        <p:cTn id="14"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Line 1557"/>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7106" name="Line 1558"/>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7107" name="Line 1561"/>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7108" name="Line 1562"/>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7109" name="Line 1574"/>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7110" name="Line 1575"/>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7111" name="AutoShape 3030"/>
          <p:cNvSpPr>
            <a:spLocks noChangeArrowheads="1"/>
          </p:cNvSpPr>
          <p:nvPr/>
        </p:nvSpPr>
        <p:spPr bwMode="auto">
          <a:xfrm>
            <a:off x="2233613" y="4608513"/>
            <a:ext cx="1800225" cy="1277937"/>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grpSp>
        <p:nvGrpSpPr>
          <p:cNvPr id="47112" name="Group 3073"/>
          <p:cNvGrpSpPr>
            <a:grpSpLocks/>
          </p:cNvGrpSpPr>
          <p:nvPr/>
        </p:nvGrpSpPr>
        <p:grpSpPr bwMode="auto">
          <a:xfrm>
            <a:off x="2378075" y="3124200"/>
            <a:ext cx="1511300" cy="1755775"/>
            <a:chOff x="656" y="1998"/>
            <a:chExt cx="952" cy="1106"/>
          </a:xfrm>
        </p:grpSpPr>
        <p:sp>
          <p:nvSpPr>
            <p:cNvPr id="47119" name="Oval 3055"/>
            <p:cNvSpPr>
              <a:spLocks noChangeArrowheads="1"/>
            </p:cNvSpPr>
            <p:nvPr/>
          </p:nvSpPr>
          <p:spPr bwMode="auto">
            <a:xfrm rot="-2771362">
              <a:off x="656" y="1998"/>
              <a:ext cx="952" cy="952"/>
            </a:xfrm>
            <a:prstGeom prst="ellipse">
              <a:avLst/>
            </a:prstGeom>
            <a:solidFill>
              <a:srgbClr val="FFC000"/>
            </a:solidFill>
            <a:ln w="9525">
              <a:noFill/>
              <a:round/>
              <a:headEnd/>
              <a:tailEnd/>
            </a:ln>
          </p:spPr>
          <p:txBody>
            <a:bodyPr wrap="none" anchor="ctr"/>
            <a:lstStyle/>
            <a:p>
              <a:endParaRPr lang="zh-CN" altLang="en-US">
                <a:latin typeface="Calibri" pitchFamily="34" charset="0"/>
              </a:endParaRPr>
            </a:p>
          </p:txBody>
        </p:sp>
        <p:grpSp>
          <p:nvGrpSpPr>
            <p:cNvPr id="47120" name="Group 3056"/>
            <p:cNvGrpSpPr>
              <a:grpSpLocks/>
            </p:cNvGrpSpPr>
            <p:nvPr/>
          </p:nvGrpSpPr>
          <p:grpSpPr bwMode="auto">
            <a:xfrm>
              <a:off x="930" y="2977"/>
              <a:ext cx="403" cy="127"/>
              <a:chOff x="3839" y="1842"/>
              <a:chExt cx="576" cy="181"/>
            </a:xfrm>
          </p:grpSpPr>
          <p:sp>
            <p:nvSpPr>
              <p:cNvPr id="47121" name="Oval 3057"/>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7122" name="Oval 3058"/>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7113" name="Rectangle 3077"/>
          <p:cNvSpPr>
            <a:spLocks noChangeArrowheads="1"/>
          </p:cNvSpPr>
          <p:nvPr/>
        </p:nvSpPr>
        <p:spPr bwMode="auto">
          <a:xfrm>
            <a:off x="2535238" y="3249613"/>
            <a:ext cx="693737" cy="277812"/>
          </a:xfrm>
          <a:prstGeom prst="rect">
            <a:avLst/>
          </a:prstGeom>
          <a:noFill/>
          <a:ln w="9525">
            <a:noFill/>
            <a:miter lim="800000"/>
            <a:headEnd/>
            <a:tailEnd/>
          </a:ln>
        </p:spPr>
        <p:txBody>
          <a:bodyPr wrap="none" anchor="ctr">
            <a:spAutoFit/>
          </a:bodyPr>
          <a:lstStyle/>
          <a:p>
            <a:r>
              <a:rPr lang="en-US" altLang="zh-CN" sz="1200" b="1">
                <a:solidFill>
                  <a:schemeClr val="bg1"/>
                </a:solidFill>
                <a:latin typeface="Dotum"/>
                <a:ea typeface="Dotum"/>
                <a:cs typeface="Dotum"/>
              </a:rPr>
              <a:t>section</a:t>
            </a:r>
            <a:endParaRPr lang="en-US" altLang="ko-KR" sz="1200" b="1">
              <a:solidFill>
                <a:schemeClr val="bg1"/>
              </a:solidFill>
              <a:latin typeface="Dotum"/>
              <a:ea typeface="Dotum"/>
              <a:cs typeface="Dotum"/>
            </a:endParaRPr>
          </a:p>
        </p:txBody>
      </p:sp>
      <p:sp>
        <p:nvSpPr>
          <p:cNvPr id="86" name="Text Box 3096"/>
          <p:cNvSpPr txBox="1">
            <a:spLocks noChangeArrowheads="1"/>
          </p:cNvSpPr>
          <p:nvPr/>
        </p:nvSpPr>
        <p:spPr bwMode="auto">
          <a:xfrm>
            <a:off x="2874963" y="3554413"/>
            <a:ext cx="501650"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p>
        </p:txBody>
      </p:sp>
      <p:sp>
        <p:nvSpPr>
          <p:cNvPr id="47115" name="TextBox 25"/>
          <p:cNvSpPr txBox="1">
            <a:spLocks noChangeArrowheads="1"/>
          </p:cNvSpPr>
          <p:nvPr/>
        </p:nvSpPr>
        <p:spPr bwMode="auto">
          <a:xfrm>
            <a:off x="2352675" y="5165725"/>
            <a:ext cx="1265238" cy="646113"/>
          </a:xfrm>
          <a:prstGeom prst="rect">
            <a:avLst/>
          </a:prstGeom>
          <a:noFill/>
          <a:ln w="9525">
            <a:noFill/>
            <a:miter lim="800000"/>
            <a:headEnd/>
            <a:tailEnd/>
          </a:ln>
        </p:spPr>
        <p:txBody>
          <a:bodyPr>
            <a:spAutoFit/>
          </a:bodyPr>
          <a:lstStyle/>
          <a:p>
            <a:pPr algn="ctr"/>
            <a:r>
              <a:rPr lang="zh-CN" altLang="zh-CN" b="1">
                <a:latin typeface="微软雅黑"/>
                <a:ea typeface="微软雅黑"/>
                <a:cs typeface="微软雅黑"/>
              </a:rPr>
              <a:t>人</a:t>
            </a:r>
            <a:r>
              <a:rPr lang="zh-CN" altLang="en-US" b="1">
                <a:latin typeface="微软雅黑"/>
                <a:ea typeface="微软雅黑"/>
                <a:cs typeface="微软雅黑"/>
              </a:rPr>
              <a:t>力资源</a:t>
            </a:r>
            <a:r>
              <a:rPr lang="zh-CN" altLang="zh-CN" b="1">
                <a:latin typeface="微软雅黑"/>
                <a:ea typeface="微软雅黑"/>
                <a:cs typeface="微软雅黑"/>
              </a:rPr>
              <a:t>管理</a:t>
            </a:r>
            <a:endParaRPr lang="zh-CN" altLang="en-US" b="1">
              <a:latin typeface="微软雅黑"/>
              <a:ea typeface="微软雅黑"/>
              <a:cs typeface="微软雅黑"/>
            </a:endParaRPr>
          </a:p>
        </p:txBody>
      </p:sp>
      <p:sp>
        <p:nvSpPr>
          <p:cNvPr id="20" name="TextBox 2"/>
          <p:cNvSpPr txBox="1"/>
          <p:nvPr/>
        </p:nvSpPr>
        <p:spPr>
          <a:xfrm>
            <a:off x="4203700" y="4911725"/>
            <a:ext cx="7797800" cy="104616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该阶段，人力资源管理强调以“工作”为核心，其目标更看重如何使个人能够完成工作。此时人力资源管理的各个模块开始建立，例如：招聘、培训、薪酬、绩效等，但各个模块之间的关系呈现相互独立状态。</a:t>
            </a:r>
            <a:endParaRPr lang="zh-CN" altLang="en-US" sz="1600" b="1" dirty="0">
              <a:solidFill>
                <a:schemeClr val="accent6">
                  <a:lumMod val="75000"/>
                </a:schemeClr>
              </a:solidFill>
              <a:latin typeface="微软雅黑" pitchFamily="34" charset="-122"/>
              <a:ea typeface="微软雅黑" pitchFamily="34" charset="-122"/>
            </a:endParaRPr>
          </a:p>
        </p:txBody>
      </p:sp>
      <p:sp>
        <p:nvSpPr>
          <p:cNvPr id="21" name="TextBox 3"/>
          <p:cNvSpPr txBox="1">
            <a:spLocks noChangeArrowheads="1"/>
          </p:cNvSpPr>
          <p:nvPr/>
        </p:nvSpPr>
        <p:spPr bwMode="auto">
          <a:xfrm>
            <a:off x="4203700" y="1636713"/>
            <a:ext cx="1935163" cy="3238500"/>
          </a:xfrm>
          <a:prstGeom prst="rect">
            <a:avLst/>
          </a:prstGeom>
          <a:noFill/>
          <a:ln w="9525">
            <a:noFill/>
            <a:miter lim="800000"/>
            <a:headEnd/>
            <a:tailEnd/>
          </a:ln>
        </p:spPr>
        <p:txBody>
          <a:bodyPr>
            <a:spAutoFit/>
          </a:bodyPr>
          <a:lstStyle/>
          <a:p>
            <a:pPr indent="338138">
              <a:lnSpc>
                <a:spcPct val="129000"/>
              </a:lnSpc>
              <a:spcAft>
                <a:spcPts val="600"/>
              </a:spcAft>
            </a:pPr>
            <a:r>
              <a:rPr lang="en-US" altLang="zh-CN" sz="1600">
                <a:latin typeface="微软雅黑"/>
                <a:ea typeface="微软雅黑"/>
                <a:cs typeface="微软雅黑"/>
              </a:rPr>
              <a:t>1993</a:t>
            </a:r>
            <a:r>
              <a:rPr lang="zh-CN" altLang="en-US" sz="1600">
                <a:latin typeface="微软雅黑"/>
                <a:ea typeface="微软雅黑"/>
                <a:cs typeface="微软雅黑"/>
              </a:rPr>
              <a:t>年，中国人民大学劳动人事学院率先将人事管理专业改为人力资源管理专业，中国开始从人事管理转向人力资源管理，并经历了一个快速的发展、创新和变革期。</a:t>
            </a:r>
          </a:p>
        </p:txBody>
      </p:sp>
      <p:pic>
        <p:nvPicPr>
          <p:cNvPr id="47118" name="图片 1"/>
          <p:cNvPicPr>
            <a:picLocks noChangeAspect="1"/>
          </p:cNvPicPr>
          <p:nvPr/>
        </p:nvPicPr>
        <p:blipFill>
          <a:blip r:embed="rId2" cstate="print"/>
          <a:srcRect/>
          <a:stretch>
            <a:fillRect/>
          </a:stretch>
        </p:blipFill>
        <p:spPr bwMode="auto">
          <a:xfrm>
            <a:off x="6138863" y="844550"/>
            <a:ext cx="5729287" cy="3821113"/>
          </a:xfrm>
          <a:prstGeom prst="rect">
            <a:avLst/>
          </a:prstGeom>
          <a:noFill/>
          <a:ln w="19050">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Scale>
                                      <p:cBhvr>
                                        <p:cTn id="1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gtEl>
                                        <p:attrNameLst>
                                          <p:attrName>ppt_x</p:attrName>
                                          <p:attrName>ppt_y</p:attrName>
                                        </p:attrNameLst>
                                      </p:cBhvr>
                                    </p:animMotion>
                                    <p:animEffect transition="in" filter="fade">
                                      <p:cBhvr>
                                        <p:cTn id="1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Line 1557"/>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8130" name="Line 1558"/>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8131" name="Line 1561"/>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8132" name="Line 1562"/>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8133" name="Line 1574"/>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8134" name="Line 1575"/>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8135" name="AutoShape 3030"/>
          <p:cNvSpPr>
            <a:spLocks noChangeArrowheads="1"/>
          </p:cNvSpPr>
          <p:nvPr/>
        </p:nvSpPr>
        <p:spPr bwMode="auto">
          <a:xfrm>
            <a:off x="2233613" y="4608513"/>
            <a:ext cx="1800225" cy="1277937"/>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grpSp>
        <p:nvGrpSpPr>
          <p:cNvPr id="48136" name="Group 3073"/>
          <p:cNvGrpSpPr>
            <a:grpSpLocks/>
          </p:cNvGrpSpPr>
          <p:nvPr/>
        </p:nvGrpSpPr>
        <p:grpSpPr bwMode="auto">
          <a:xfrm>
            <a:off x="2378075" y="3124200"/>
            <a:ext cx="1511300" cy="1755775"/>
            <a:chOff x="656" y="1998"/>
            <a:chExt cx="952" cy="1106"/>
          </a:xfrm>
        </p:grpSpPr>
        <p:sp>
          <p:nvSpPr>
            <p:cNvPr id="81" name="Oval 3055"/>
            <p:cNvSpPr>
              <a:spLocks noChangeArrowheads="1"/>
            </p:cNvSpPr>
            <p:nvPr/>
          </p:nvSpPr>
          <p:spPr bwMode="auto">
            <a:xfrm rot="-2771362">
              <a:off x="656" y="1998"/>
              <a:ext cx="952" cy="952"/>
            </a:xfrm>
            <a:prstGeom prst="ellipse">
              <a:avLst/>
            </a:prstGeom>
            <a:solidFill>
              <a:schemeClr val="tx1">
                <a:lumMod val="95000"/>
                <a:lumOff val="5000"/>
              </a:schemeClr>
            </a:solidFill>
            <a:ln>
              <a:noFill/>
            </a:ln>
            <a:extLst/>
          </p:spPr>
          <p:txBody>
            <a:bodyPr wrap="none" anchor="ctr"/>
            <a:lstStyle/>
            <a:p>
              <a:pPr fontAlgn="auto">
                <a:spcBef>
                  <a:spcPts val="0"/>
                </a:spcBef>
                <a:spcAft>
                  <a:spcPts val="0"/>
                </a:spcAft>
                <a:defRPr/>
              </a:pPr>
              <a:endParaRPr lang="zh-CN" altLang="en-US">
                <a:latin typeface="+mn-lt"/>
                <a:ea typeface="+mn-ea"/>
              </a:endParaRPr>
            </a:p>
          </p:txBody>
        </p:sp>
        <p:grpSp>
          <p:nvGrpSpPr>
            <p:cNvPr id="48145" name="Group 3056"/>
            <p:cNvGrpSpPr>
              <a:grpSpLocks/>
            </p:cNvGrpSpPr>
            <p:nvPr/>
          </p:nvGrpSpPr>
          <p:grpSpPr bwMode="auto">
            <a:xfrm>
              <a:off x="930" y="2977"/>
              <a:ext cx="403" cy="127"/>
              <a:chOff x="3839" y="1842"/>
              <a:chExt cx="576" cy="181"/>
            </a:xfrm>
          </p:grpSpPr>
          <p:sp>
            <p:nvSpPr>
              <p:cNvPr id="48146" name="Oval 3057"/>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8147" name="Oval 3058"/>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8137" name="Rectangle 3077"/>
          <p:cNvSpPr>
            <a:spLocks noChangeArrowheads="1"/>
          </p:cNvSpPr>
          <p:nvPr/>
        </p:nvSpPr>
        <p:spPr bwMode="auto">
          <a:xfrm>
            <a:off x="2535238" y="3249613"/>
            <a:ext cx="693737" cy="277812"/>
          </a:xfrm>
          <a:prstGeom prst="rect">
            <a:avLst/>
          </a:prstGeom>
          <a:noFill/>
          <a:ln w="9525">
            <a:noFill/>
            <a:miter lim="800000"/>
            <a:headEnd/>
            <a:tailEnd/>
          </a:ln>
        </p:spPr>
        <p:txBody>
          <a:bodyPr wrap="none" anchor="ctr">
            <a:spAutoFit/>
          </a:bodyPr>
          <a:lstStyle/>
          <a:p>
            <a:r>
              <a:rPr lang="en-US" altLang="zh-CN" sz="1200" b="1">
                <a:solidFill>
                  <a:schemeClr val="bg1"/>
                </a:solidFill>
                <a:latin typeface="Dotum"/>
                <a:ea typeface="Dotum"/>
                <a:cs typeface="Dotum"/>
              </a:rPr>
              <a:t>section</a:t>
            </a:r>
            <a:endParaRPr lang="en-US" altLang="ko-KR" sz="1200" b="1">
              <a:solidFill>
                <a:schemeClr val="bg1"/>
              </a:solidFill>
              <a:latin typeface="Dotum"/>
              <a:ea typeface="Dotum"/>
              <a:cs typeface="Dotum"/>
            </a:endParaRPr>
          </a:p>
        </p:txBody>
      </p:sp>
      <p:sp>
        <p:nvSpPr>
          <p:cNvPr id="86" name="Text Box 3096"/>
          <p:cNvSpPr txBox="1">
            <a:spLocks noChangeArrowheads="1"/>
          </p:cNvSpPr>
          <p:nvPr/>
        </p:nvSpPr>
        <p:spPr bwMode="auto">
          <a:xfrm>
            <a:off x="2874963" y="3554413"/>
            <a:ext cx="501650"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p>
        </p:txBody>
      </p:sp>
      <p:sp>
        <p:nvSpPr>
          <p:cNvPr id="48139" name="TextBox 25"/>
          <p:cNvSpPr txBox="1">
            <a:spLocks noChangeArrowheads="1"/>
          </p:cNvSpPr>
          <p:nvPr/>
        </p:nvSpPr>
        <p:spPr bwMode="auto">
          <a:xfrm>
            <a:off x="2352675" y="5157788"/>
            <a:ext cx="1265238" cy="646112"/>
          </a:xfrm>
          <a:prstGeom prst="rect">
            <a:avLst/>
          </a:prstGeom>
          <a:noFill/>
          <a:ln w="9525">
            <a:noFill/>
            <a:miter lim="800000"/>
            <a:headEnd/>
            <a:tailEnd/>
          </a:ln>
        </p:spPr>
        <p:txBody>
          <a:bodyPr>
            <a:spAutoFit/>
          </a:bodyPr>
          <a:lstStyle/>
          <a:p>
            <a:pPr algn="ctr"/>
            <a:r>
              <a:rPr lang="zh-CN" altLang="en-US" b="1">
                <a:latin typeface="微软雅黑"/>
                <a:ea typeface="微软雅黑"/>
                <a:cs typeface="微软雅黑"/>
              </a:rPr>
              <a:t>战略人力资源管理</a:t>
            </a:r>
          </a:p>
        </p:txBody>
      </p:sp>
      <p:sp>
        <p:nvSpPr>
          <p:cNvPr id="22" name="TextBox 2"/>
          <p:cNvSpPr txBox="1"/>
          <p:nvPr/>
        </p:nvSpPr>
        <p:spPr>
          <a:xfrm>
            <a:off x="4275138" y="4873625"/>
            <a:ext cx="7294562" cy="1044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二是，组织的人力资源管理政策和实践应用与组织的战略相结合。简而言之，就是组织战略导向型的</a:t>
            </a:r>
            <a:r>
              <a:rPr lang="en-US" altLang="zh-CN" sz="1600" dirty="0">
                <a:latin typeface="微软雅黑" pitchFamily="34" charset="-122"/>
                <a:ea typeface="微软雅黑" pitchFamily="34" charset="-122"/>
              </a:rPr>
              <a:t>HRM——</a:t>
            </a:r>
            <a:r>
              <a:rPr lang="zh-CN" altLang="en-US" sz="1600" dirty="0">
                <a:latin typeface="微软雅黑" pitchFamily="34" charset="-122"/>
                <a:ea typeface="微软雅黑" pitchFamily="34" charset="-122"/>
              </a:rPr>
              <a:t>不同的战略应采取不同的</a:t>
            </a:r>
            <a:r>
              <a:rPr lang="en-US" altLang="zh-CN" sz="1600" dirty="0">
                <a:latin typeface="微软雅黑" pitchFamily="34" charset="-122"/>
                <a:ea typeface="微软雅黑" pitchFamily="34" charset="-122"/>
              </a:rPr>
              <a:t>HRM</a:t>
            </a:r>
            <a:r>
              <a:rPr lang="zh-CN" altLang="en-US" sz="1600" dirty="0">
                <a:latin typeface="微软雅黑" pitchFamily="34" charset="-122"/>
                <a:ea typeface="微软雅黑" pitchFamily="34" charset="-122"/>
              </a:rPr>
              <a:t>，不同的战略发展阶段应采取不同的</a:t>
            </a:r>
            <a:r>
              <a:rPr lang="en-US" altLang="zh-CN" sz="1600" dirty="0">
                <a:latin typeface="微软雅黑" pitchFamily="34" charset="-122"/>
                <a:ea typeface="微软雅黑" pitchFamily="34" charset="-122"/>
              </a:rPr>
              <a:t>HRM</a:t>
            </a:r>
            <a:r>
              <a:rPr lang="zh-CN" altLang="en-US" sz="1600" dirty="0">
                <a:latin typeface="微软雅黑" pitchFamily="34" charset="-122"/>
                <a:ea typeface="微软雅黑" pitchFamily="34" charset="-122"/>
              </a:rPr>
              <a:t>，即</a:t>
            </a:r>
            <a:r>
              <a:rPr lang="en-US" altLang="zh-CN" sz="1600" dirty="0">
                <a:latin typeface="微软雅黑" pitchFamily="34" charset="-122"/>
                <a:ea typeface="微软雅黑" pitchFamily="34" charset="-122"/>
              </a:rPr>
              <a:t>HRM</a:t>
            </a:r>
            <a:r>
              <a:rPr lang="zh-CN" altLang="en-US" sz="1600" dirty="0">
                <a:latin typeface="微软雅黑" pitchFamily="34" charset="-122"/>
                <a:ea typeface="微软雅黑" pitchFamily="34" charset="-122"/>
              </a:rPr>
              <a:t>要考虑组织的战略环境和文化。</a:t>
            </a:r>
            <a:endParaRPr lang="zh-CN" altLang="en-US" sz="1600" b="1" dirty="0">
              <a:solidFill>
                <a:schemeClr val="accent6">
                  <a:lumMod val="75000"/>
                </a:schemeClr>
              </a:solidFill>
              <a:latin typeface="微软雅黑" pitchFamily="34" charset="-122"/>
              <a:ea typeface="微软雅黑" pitchFamily="34" charset="-122"/>
            </a:endParaRPr>
          </a:p>
        </p:txBody>
      </p:sp>
      <p:sp>
        <p:nvSpPr>
          <p:cNvPr id="23" name="TextBox 3"/>
          <p:cNvSpPr txBox="1">
            <a:spLocks noChangeArrowheads="1"/>
          </p:cNvSpPr>
          <p:nvPr/>
        </p:nvSpPr>
        <p:spPr bwMode="auto">
          <a:xfrm>
            <a:off x="4275138" y="3433763"/>
            <a:ext cx="7294562" cy="1363662"/>
          </a:xfrm>
          <a:prstGeom prst="rect">
            <a:avLst/>
          </a:prstGeom>
          <a:noFill/>
          <a:ln w="9525">
            <a:noFill/>
            <a:miter lim="800000"/>
            <a:headEnd/>
            <a:tailEnd/>
          </a:ln>
        </p:spPr>
        <p:txBody>
          <a:bodyPr>
            <a:spAutoFit/>
          </a:bodyPr>
          <a:lstStyle/>
          <a:p>
            <a:pPr indent="457200">
              <a:lnSpc>
                <a:spcPct val="129000"/>
              </a:lnSpc>
              <a:spcAft>
                <a:spcPts val="600"/>
              </a:spcAft>
            </a:pPr>
            <a:r>
              <a:rPr lang="en-US" altLang="zh-CN" sz="1600">
                <a:latin typeface="微软雅黑"/>
                <a:ea typeface="微软雅黑"/>
                <a:cs typeface="微软雅黑"/>
              </a:rPr>
              <a:t>2000</a:t>
            </a:r>
            <a:r>
              <a:rPr lang="zh-CN" altLang="en-US" sz="1600">
                <a:latin typeface="微软雅黑"/>
                <a:ea typeface="微软雅黑"/>
                <a:cs typeface="微软雅黑"/>
              </a:rPr>
              <a:t>年以后，战略人力资源管理开始走入大家的视线。在该阶段，有两个鲜明的特征：一是</a:t>
            </a:r>
            <a:r>
              <a:rPr lang="en-US" altLang="zh-CN" sz="1600">
                <a:latin typeface="微软雅黑"/>
                <a:ea typeface="微软雅黑"/>
                <a:cs typeface="微软雅黑"/>
              </a:rPr>
              <a:t>HRM</a:t>
            </a:r>
            <a:r>
              <a:rPr lang="zh-CN" altLang="en-US" sz="1600">
                <a:latin typeface="微软雅黑"/>
                <a:ea typeface="微软雅黑"/>
                <a:cs typeface="微软雅黑"/>
              </a:rPr>
              <a:t>已被看成是企业的一个战略伙伴，它已经投入到了战略制定的过程中，并且负责通过制定和调整</a:t>
            </a:r>
            <a:r>
              <a:rPr lang="en-US" altLang="zh-CN" sz="1600">
                <a:latin typeface="微软雅黑"/>
                <a:ea typeface="微软雅黑"/>
                <a:cs typeface="微软雅黑"/>
              </a:rPr>
              <a:t>HR</a:t>
            </a:r>
            <a:r>
              <a:rPr lang="zh-CN" altLang="en-US" sz="1600">
                <a:latin typeface="微软雅黑"/>
                <a:ea typeface="微软雅黑"/>
                <a:cs typeface="微软雅黑"/>
              </a:rPr>
              <a:t>的管理计划来帮助完成企业战略的贯彻和执行工作。</a:t>
            </a:r>
          </a:p>
        </p:txBody>
      </p:sp>
      <p:pic>
        <p:nvPicPr>
          <p:cNvPr id="48142" name="图片 2"/>
          <p:cNvPicPr>
            <a:picLocks noChangeAspect="1"/>
          </p:cNvPicPr>
          <p:nvPr/>
        </p:nvPicPr>
        <p:blipFill>
          <a:blip r:embed="rId2" cstate="print"/>
          <a:srcRect/>
          <a:stretch>
            <a:fillRect/>
          </a:stretch>
        </p:blipFill>
        <p:spPr bwMode="auto">
          <a:xfrm>
            <a:off x="4919663" y="1125538"/>
            <a:ext cx="3194050" cy="2130425"/>
          </a:xfrm>
          <a:prstGeom prst="rect">
            <a:avLst/>
          </a:prstGeom>
          <a:noFill/>
          <a:ln w="19050">
            <a:solidFill>
              <a:schemeClr val="bg1"/>
            </a:solidFill>
            <a:miter lim="800000"/>
            <a:headEnd/>
            <a:tailEnd/>
          </a:ln>
        </p:spPr>
      </p:pic>
      <p:pic>
        <p:nvPicPr>
          <p:cNvPr id="48143" name="图片 3"/>
          <p:cNvPicPr>
            <a:picLocks noChangeAspect="1"/>
          </p:cNvPicPr>
          <p:nvPr/>
        </p:nvPicPr>
        <p:blipFill>
          <a:blip r:embed="rId3" cstate="print"/>
          <a:srcRect/>
          <a:stretch>
            <a:fillRect/>
          </a:stretch>
        </p:blipFill>
        <p:spPr bwMode="auto">
          <a:xfrm>
            <a:off x="8202613" y="1125538"/>
            <a:ext cx="3186112" cy="2124075"/>
          </a:xfrm>
          <a:prstGeom prst="rect">
            <a:avLst/>
          </a:prstGeom>
          <a:noFill/>
          <a:ln w="19050">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Scale>
                                      <p:cBhvr>
                                        <p:cTn id="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3"/>
                                        </p:tgtEl>
                                        <p:attrNameLst>
                                          <p:attrName>ppt_x</p:attrName>
                                          <p:attrName>ppt_y</p:attrName>
                                        </p:attrNameLst>
                                      </p:cBhvr>
                                    </p:animMotion>
                                    <p:animEffect transition="in" filter="fade">
                                      <p:cBhvr>
                                        <p:cTn id="9" dur="1000"/>
                                        <p:tgtEl>
                                          <p:spTgt spid="2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Line 1557"/>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9154" name="Line 1558"/>
          <p:cNvSpPr>
            <a:spLocks noChangeShapeType="1"/>
          </p:cNvSpPr>
          <p:nvPr/>
        </p:nvSpPr>
        <p:spPr bwMode="auto">
          <a:xfrm>
            <a:off x="3278188" y="5929313"/>
            <a:ext cx="1587" cy="1587"/>
          </a:xfrm>
          <a:prstGeom prst="line">
            <a:avLst/>
          </a:prstGeom>
          <a:noFill/>
          <a:ln w="9525">
            <a:noFill/>
            <a:round/>
            <a:headEnd/>
            <a:tailEnd/>
          </a:ln>
        </p:spPr>
        <p:txBody>
          <a:bodyPr/>
          <a:lstStyle/>
          <a:p>
            <a:endParaRPr lang="zh-CN" altLang="en-US"/>
          </a:p>
        </p:txBody>
      </p:sp>
      <p:sp>
        <p:nvSpPr>
          <p:cNvPr id="49155" name="Line 1561"/>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9156" name="Line 1562"/>
          <p:cNvSpPr>
            <a:spLocks noChangeShapeType="1"/>
          </p:cNvSpPr>
          <p:nvPr/>
        </p:nvSpPr>
        <p:spPr bwMode="auto">
          <a:xfrm>
            <a:off x="3065463" y="6091238"/>
            <a:ext cx="1587" cy="1587"/>
          </a:xfrm>
          <a:prstGeom prst="line">
            <a:avLst/>
          </a:prstGeom>
          <a:noFill/>
          <a:ln w="9525">
            <a:noFill/>
            <a:round/>
            <a:headEnd/>
            <a:tailEnd/>
          </a:ln>
        </p:spPr>
        <p:txBody>
          <a:bodyPr/>
          <a:lstStyle/>
          <a:p>
            <a:endParaRPr lang="zh-CN" altLang="en-US"/>
          </a:p>
        </p:txBody>
      </p:sp>
      <p:sp>
        <p:nvSpPr>
          <p:cNvPr id="49157" name="Line 1574"/>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9158" name="Line 1575"/>
          <p:cNvSpPr>
            <a:spLocks noChangeShapeType="1"/>
          </p:cNvSpPr>
          <p:nvPr/>
        </p:nvSpPr>
        <p:spPr bwMode="auto">
          <a:xfrm>
            <a:off x="3052763" y="5945188"/>
            <a:ext cx="1587" cy="1587"/>
          </a:xfrm>
          <a:prstGeom prst="line">
            <a:avLst/>
          </a:prstGeom>
          <a:noFill/>
          <a:ln w="9525">
            <a:noFill/>
            <a:round/>
            <a:headEnd/>
            <a:tailEnd/>
          </a:ln>
        </p:spPr>
        <p:txBody>
          <a:bodyPr/>
          <a:lstStyle/>
          <a:p>
            <a:endParaRPr lang="zh-CN" altLang="en-US"/>
          </a:p>
        </p:txBody>
      </p:sp>
      <p:sp>
        <p:nvSpPr>
          <p:cNvPr id="49159" name="AutoShape 3030"/>
          <p:cNvSpPr>
            <a:spLocks noChangeArrowheads="1"/>
          </p:cNvSpPr>
          <p:nvPr/>
        </p:nvSpPr>
        <p:spPr bwMode="auto">
          <a:xfrm>
            <a:off x="2233613" y="4608513"/>
            <a:ext cx="1800225" cy="1277937"/>
          </a:xfrm>
          <a:prstGeom prst="cube">
            <a:avLst>
              <a:gd name="adj" fmla="val 32713"/>
            </a:avLst>
          </a:prstGeom>
          <a:solidFill>
            <a:srgbClr val="C0C0C0"/>
          </a:solidFill>
          <a:ln w="9525">
            <a:noFill/>
            <a:miter lim="800000"/>
            <a:headEnd/>
            <a:tailEnd/>
          </a:ln>
        </p:spPr>
        <p:txBody>
          <a:bodyPr wrap="none" anchor="ctr"/>
          <a:lstStyle/>
          <a:p>
            <a:endParaRPr lang="zh-CN" altLang="en-US">
              <a:latin typeface="Calibri" pitchFamily="34" charset="0"/>
            </a:endParaRPr>
          </a:p>
        </p:txBody>
      </p:sp>
      <p:grpSp>
        <p:nvGrpSpPr>
          <p:cNvPr id="49160" name="Group 3073"/>
          <p:cNvGrpSpPr>
            <a:grpSpLocks/>
          </p:cNvGrpSpPr>
          <p:nvPr/>
        </p:nvGrpSpPr>
        <p:grpSpPr bwMode="auto">
          <a:xfrm>
            <a:off x="2378075" y="3124200"/>
            <a:ext cx="1511300" cy="1755775"/>
            <a:chOff x="656" y="1998"/>
            <a:chExt cx="952" cy="1106"/>
          </a:xfrm>
        </p:grpSpPr>
        <p:sp>
          <p:nvSpPr>
            <p:cNvPr id="49167" name="Oval 3055"/>
            <p:cNvSpPr>
              <a:spLocks noChangeArrowheads="1"/>
            </p:cNvSpPr>
            <p:nvPr/>
          </p:nvSpPr>
          <p:spPr bwMode="auto">
            <a:xfrm rot="-2771362">
              <a:off x="656" y="1998"/>
              <a:ext cx="952" cy="952"/>
            </a:xfrm>
            <a:prstGeom prst="ellipse">
              <a:avLst/>
            </a:prstGeom>
            <a:solidFill>
              <a:srgbClr val="0070C0"/>
            </a:solidFill>
            <a:ln w="9525">
              <a:noFill/>
              <a:round/>
              <a:headEnd/>
              <a:tailEnd/>
            </a:ln>
          </p:spPr>
          <p:txBody>
            <a:bodyPr wrap="none" anchor="ctr"/>
            <a:lstStyle/>
            <a:p>
              <a:endParaRPr lang="zh-CN" altLang="en-US">
                <a:latin typeface="Calibri" pitchFamily="34" charset="0"/>
              </a:endParaRPr>
            </a:p>
          </p:txBody>
        </p:sp>
        <p:grpSp>
          <p:nvGrpSpPr>
            <p:cNvPr id="49168" name="Group 3056"/>
            <p:cNvGrpSpPr>
              <a:grpSpLocks/>
            </p:cNvGrpSpPr>
            <p:nvPr/>
          </p:nvGrpSpPr>
          <p:grpSpPr bwMode="auto">
            <a:xfrm>
              <a:off x="930" y="2977"/>
              <a:ext cx="403" cy="127"/>
              <a:chOff x="3839" y="1842"/>
              <a:chExt cx="576" cy="181"/>
            </a:xfrm>
          </p:grpSpPr>
          <p:sp>
            <p:nvSpPr>
              <p:cNvPr id="49169" name="Oval 3057"/>
              <p:cNvSpPr>
                <a:spLocks noChangeArrowheads="1"/>
              </p:cNvSpPr>
              <p:nvPr/>
            </p:nvSpPr>
            <p:spPr bwMode="auto">
              <a:xfrm>
                <a:off x="3839" y="1842"/>
                <a:ext cx="576" cy="181"/>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sp>
            <p:nvSpPr>
              <p:cNvPr id="49170" name="Oval 3058"/>
              <p:cNvSpPr>
                <a:spLocks noChangeArrowheads="1"/>
              </p:cNvSpPr>
              <p:nvPr/>
            </p:nvSpPr>
            <p:spPr bwMode="auto">
              <a:xfrm>
                <a:off x="3944" y="1875"/>
                <a:ext cx="366" cy="115"/>
              </a:xfrm>
              <a:prstGeom prst="ellipse">
                <a:avLst/>
              </a:prstGeom>
              <a:solidFill>
                <a:schemeClr val="bg2">
                  <a:alpha val="65097"/>
                </a:schemeClr>
              </a:solidFill>
              <a:ln w="9525">
                <a:noFill/>
                <a:round/>
                <a:headEnd/>
                <a:tailEnd/>
              </a:ln>
            </p:spPr>
            <p:txBody>
              <a:bodyPr wrap="none" anchor="ctr"/>
              <a:lstStyle/>
              <a:p>
                <a:endParaRPr lang="zh-CN" altLang="en-US">
                  <a:latin typeface="Calibri" pitchFamily="34" charset="0"/>
                </a:endParaRPr>
              </a:p>
            </p:txBody>
          </p:sp>
        </p:grpSp>
      </p:grpSp>
      <p:sp>
        <p:nvSpPr>
          <p:cNvPr id="49161" name="Rectangle 3077"/>
          <p:cNvSpPr>
            <a:spLocks noChangeArrowheads="1"/>
          </p:cNvSpPr>
          <p:nvPr/>
        </p:nvSpPr>
        <p:spPr bwMode="auto">
          <a:xfrm>
            <a:off x="2535238" y="3249613"/>
            <a:ext cx="693737" cy="277812"/>
          </a:xfrm>
          <a:prstGeom prst="rect">
            <a:avLst/>
          </a:prstGeom>
          <a:noFill/>
          <a:ln w="9525">
            <a:noFill/>
            <a:miter lim="800000"/>
            <a:headEnd/>
            <a:tailEnd/>
          </a:ln>
        </p:spPr>
        <p:txBody>
          <a:bodyPr wrap="none" anchor="ctr">
            <a:spAutoFit/>
          </a:bodyPr>
          <a:lstStyle/>
          <a:p>
            <a:r>
              <a:rPr lang="en-US" altLang="zh-CN" sz="1200" b="1">
                <a:solidFill>
                  <a:schemeClr val="bg1"/>
                </a:solidFill>
                <a:latin typeface="Dotum"/>
                <a:ea typeface="Dotum"/>
                <a:cs typeface="Dotum"/>
              </a:rPr>
              <a:t>section</a:t>
            </a:r>
            <a:endParaRPr lang="en-US" altLang="ko-KR" sz="1200" b="1">
              <a:solidFill>
                <a:schemeClr val="bg1"/>
              </a:solidFill>
              <a:latin typeface="Dotum"/>
              <a:ea typeface="Dotum"/>
              <a:cs typeface="Dotum"/>
            </a:endParaRPr>
          </a:p>
        </p:txBody>
      </p:sp>
      <p:sp>
        <p:nvSpPr>
          <p:cNvPr id="86" name="Text Box 3096"/>
          <p:cNvSpPr txBox="1">
            <a:spLocks noChangeArrowheads="1"/>
          </p:cNvSpPr>
          <p:nvPr/>
        </p:nvSpPr>
        <p:spPr bwMode="auto">
          <a:xfrm>
            <a:off x="2874963" y="3554413"/>
            <a:ext cx="501650" cy="708025"/>
          </a:xfrm>
          <a:prstGeom prst="rect">
            <a:avLst/>
          </a:prstGeom>
          <a:noFill/>
          <a:ln>
            <a:noFill/>
          </a:ln>
          <a:extLst/>
        </p:spPr>
        <p:txBody>
          <a:bodyPr wrap="none">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eaLnBrk="1" fontAlgn="auto" hangingPunct="1">
              <a:spcBef>
                <a:spcPts val="0"/>
              </a:spcBef>
              <a:spcAft>
                <a:spcPts val="0"/>
              </a:spcAft>
              <a:defRPr/>
            </a:pPr>
            <a:r>
              <a:rPr lang="en-US" altLang="ko-KR" sz="4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4</a:t>
            </a:r>
          </a:p>
        </p:txBody>
      </p:sp>
      <p:sp>
        <p:nvSpPr>
          <p:cNvPr id="49163" name="TextBox 25"/>
          <p:cNvSpPr txBox="1">
            <a:spLocks noChangeArrowheads="1"/>
          </p:cNvSpPr>
          <p:nvPr/>
        </p:nvSpPr>
        <p:spPr bwMode="auto">
          <a:xfrm>
            <a:off x="2352675" y="5291138"/>
            <a:ext cx="1265238" cy="369887"/>
          </a:xfrm>
          <a:prstGeom prst="rect">
            <a:avLst/>
          </a:prstGeom>
          <a:noFill/>
          <a:ln w="9525">
            <a:noFill/>
            <a:miter lim="800000"/>
            <a:headEnd/>
            <a:tailEnd/>
          </a:ln>
        </p:spPr>
        <p:txBody>
          <a:bodyPr>
            <a:spAutoFit/>
          </a:bodyPr>
          <a:lstStyle/>
          <a:p>
            <a:pPr algn="ctr"/>
            <a:r>
              <a:rPr lang="zh-CN" altLang="en-US" b="1">
                <a:latin typeface="微软雅黑"/>
                <a:ea typeface="微软雅黑"/>
                <a:cs typeface="微软雅黑"/>
              </a:rPr>
              <a:t>人才管理</a:t>
            </a:r>
          </a:p>
        </p:txBody>
      </p:sp>
      <p:pic>
        <p:nvPicPr>
          <p:cNvPr id="49164" name="图片 4"/>
          <p:cNvPicPr>
            <a:picLocks noChangeAspect="1"/>
          </p:cNvPicPr>
          <p:nvPr/>
        </p:nvPicPr>
        <p:blipFill>
          <a:blip r:embed="rId2" cstate="print"/>
          <a:srcRect/>
          <a:stretch>
            <a:fillRect/>
          </a:stretch>
        </p:blipFill>
        <p:spPr bwMode="auto">
          <a:xfrm>
            <a:off x="4273550" y="1925638"/>
            <a:ext cx="5568950" cy="3960812"/>
          </a:xfrm>
          <a:prstGeom prst="rect">
            <a:avLst/>
          </a:prstGeom>
          <a:noFill/>
          <a:ln w="19050">
            <a:solidFill>
              <a:schemeClr val="bg1"/>
            </a:solidFill>
            <a:miter lim="800000"/>
            <a:headEnd/>
            <a:tailEnd/>
          </a:ln>
        </p:spPr>
      </p:pic>
      <p:sp>
        <p:nvSpPr>
          <p:cNvPr id="21" name="TextBox 2"/>
          <p:cNvSpPr txBox="1"/>
          <p:nvPr/>
        </p:nvSpPr>
        <p:spPr>
          <a:xfrm>
            <a:off x="10080625" y="2362200"/>
            <a:ext cx="1574800" cy="3587750"/>
          </a:xfrm>
          <a:prstGeom prst="rect">
            <a:avLst/>
          </a:prstGeom>
          <a:noFill/>
        </p:spPr>
        <p:txBody>
          <a:bodyPr>
            <a:spAutoFit/>
          </a:bodyPr>
          <a:lstStyle/>
          <a:p>
            <a:pPr indent="396000" fontAlgn="auto">
              <a:lnSpc>
                <a:spcPct val="129000"/>
              </a:lnSpc>
              <a:spcBef>
                <a:spcPts val="0"/>
              </a:spcBef>
              <a:spcAft>
                <a:spcPts val="600"/>
              </a:spcAft>
              <a:defRPr/>
            </a:pPr>
            <a:r>
              <a:rPr lang="zh-CN" altLang="en-US" sz="1600" dirty="0">
                <a:latin typeface="微软雅黑" pitchFamily="34" charset="-122"/>
                <a:ea typeface="微软雅黑" pitchFamily="34" charset="-122"/>
              </a:rPr>
              <a:t>人才管理的终极结果是是实现公司发展过程中持续的人才供应。无论企业如何调整其商业战略，他们必须要评估和重视支撑企业发展的人才需求。</a:t>
            </a:r>
            <a:endParaRPr lang="zh-CN" altLang="en-US" sz="1600" b="1" dirty="0">
              <a:solidFill>
                <a:schemeClr val="accent6">
                  <a:lumMod val="75000"/>
                </a:schemeClr>
              </a:solidFill>
              <a:latin typeface="微软雅黑" pitchFamily="34" charset="-122"/>
              <a:ea typeface="微软雅黑" pitchFamily="34" charset="-122"/>
            </a:endParaRPr>
          </a:p>
        </p:txBody>
      </p:sp>
      <p:sp>
        <p:nvSpPr>
          <p:cNvPr id="24" name="TextBox 3"/>
          <p:cNvSpPr txBox="1">
            <a:spLocks noChangeArrowheads="1"/>
          </p:cNvSpPr>
          <p:nvPr/>
        </p:nvSpPr>
        <p:spPr bwMode="auto">
          <a:xfrm>
            <a:off x="5881688" y="338138"/>
            <a:ext cx="5688012" cy="1362075"/>
          </a:xfrm>
          <a:prstGeom prst="rect">
            <a:avLst/>
          </a:prstGeom>
          <a:noFill/>
          <a:ln w="9525">
            <a:noFill/>
            <a:miter lim="800000"/>
            <a:headEnd/>
            <a:tailEnd/>
          </a:ln>
        </p:spPr>
        <p:txBody>
          <a:bodyPr>
            <a:spAutoFit/>
          </a:bodyPr>
          <a:lstStyle/>
          <a:p>
            <a:pPr indent="574675">
              <a:lnSpc>
                <a:spcPct val="129000"/>
              </a:lnSpc>
              <a:spcAft>
                <a:spcPts val="600"/>
              </a:spcAft>
            </a:pPr>
            <a:r>
              <a:rPr lang="zh-CN" altLang="en-US" sz="1600">
                <a:latin typeface="微软雅黑"/>
                <a:ea typeface="微软雅黑"/>
                <a:cs typeface="微软雅黑"/>
              </a:rPr>
              <a:t>近几年，人才管理正在成为热门词汇。人才管理是一个整合的人才发展体系，它关注于人才从吸引、招募、管理、发展和保留的整个循环，并将其看作一个整体进行管理，以保障在快速的商业变化下，企业能够保持充足的人才供应。</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Scale>
                                      <p:cBhvr>
                                        <p:cTn id="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4"/>
                                        </p:tgtEl>
                                        <p:attrNameLst>
                                          <p:attrName>ppt_x</p:attrName>
                                          <p:attrName>ppt_y</p:attrName>
                                        </p:attrNameLst>
                                      </p:cBhvr>
                                    </p:animMotion>
                                    <p:animEffect transition="in" filter="fade">
                                      <p:cBhvr>
                                        <p:cTn id="9" dur="1000"/>
                                        <p:tgtEl>
                                          <p:spTgt spid="24"/>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1"/>
                                        </p:tgtEl>
                                        <p:attrNameLst>
                                          <p:attrName>style.visibility</p:attrName>
                                        </p:attrNameLst>
                                      </p:cBhvr>
                                      <p:to>
                                        <p:strVal val="visible"/>
                                      </p:to>
                                    </p:set>
                                    <p:animScale>
                                      <p:cBhvr>
                                        <p:cTn id="1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1"/>
                                        </p:tgtEl>
                                        <p:attrNameLst>
                                          <p:attrName>ppt_x</p:attrName>
                                          <p:attrName>ppt_y</p:attrName>
                                        </p:attrNameLst>
                                      </p:cBhvr>
                                    </p:animMotion>
                                    <p:animEffect transition="in" filter="fade">
                                      <p:cBhvr>
                                        <p:cTn id="1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7" name="Group 4"/>
          <p:cNvGrpSpPr>
            <a:grpSpLocks/>
          </p:cNvGrpSpPr>
          <p:nvPr/>
        </p:nvGrpSpPr>
        <p:grpSpPr bwMode="auto">
          <a:xfrm>
            <a:off x="3486150" y="1689100"/>
            <a:ext cx="6911975" cy="1092200"/>
            <a:chOff x="0" y="0"/>
            <a:chExt cx="4354" cy="688"/>
          </a:xfrm>
        </p:grpSpPr>
        <p:sp>
          <p:nvSpPr>
            <p:cNvPr id="22" name="Rectangle 5"/>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3" name="Rectangle 6"/>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4"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25"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50178" name="Group 11"/>
          <p:cNvGrpSpPr>
            <a:grpSpLocks/>
          </p:cNvGrpSpPr>
          <p:nvPr/>
        </p:nvGrpSpPr>
        <p:grpSpPr bwMode="auto">
          <a:xfrm>
            <a:off x="3486150" y="2754313"/>
            <a:ext cx="6911975" cy="1092200"/>
            <a:chOff x="0" y="0"/>
            <a:chExt cx="4354" cy="688"/>
          </a:xfrm>
        </p:grpSpPr>
        <p:sp>
          <p:nvSpPr>
            <p:cNvPr id="27" name="Rectangle 12"/>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8" name="Rectangle 13"/>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29"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30"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50179" name="Group 18"/>
          <p:cNvGrpSpPr>
            <a:grpSpLocks/>
          </p:cNvGrpSpPr>
          <p:nvPr/>
        </p:nvGrpSpPr>
        <p:grpSpPr bwMode="auto">
          <a:xfrm>
            <a:off x="3486150" y="3792538"/>
            <a:ext cx="6911975" cy="1092200"/>
            <a:chOff x="0" y="0"/>
            <a:chExt cx="4354" cy="688"/>
          </a:xfrm>
        </p:grpSpPr>
        <p:sp>
          <p:nvSpPr>
            <p:cNvPr id="32" name="Rectangle 19"/>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3" name="Rectangle 20"/>
            <p:cNvSpPr>
              <a:spLocks noChangeArrowheads="1"/>
            </p:cNvSpPr>
            <p:nvPr/>
          </p:nvSpPr>
          <p:spPr bwMode="auto">
            <a:xfrm>
              <a:off x="181" y="0"/>
              <a:ext cx="1497" cy="326"/>
            </a:xfrm>
            <a:prstGeom prst="rect">
              <a:avLst/>
            </a:prstGeom>
            <a:gradFill rotWithShape="1">
              <a:gsLst>
                <a:gs pos="0">
                  <a:srgbClr val="333399"/>
                </a:gs>
                <a:gs pos="100000">
                  <a:srgbClr val="BBE0E3"/>
                </a:gs>
              </a:gsLst>
              <a:lin ang="27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4" name="AutoShape 23"/>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35" name="AutoShape 24"/>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grpSp>
        <p:nvGrpSpPr>
          <p:cNvPr id="36" name="Group 25"/>
          <p:cNvGrpSpPr>
            <a:grpSpLocks/>
          </p:cNvGrpSpPr>
          <p:nvPr/>
        </p:nvGrpSpPr>
        <p:grpSpPr bwMode="auto">
          <a:xfrm>
            <a:off x="2205038" y="4857750"/>
            <a:ext cx="6911975" cy="1092200"/>
            <a:chOff x="0" y="0"/>
            <a:chExt cx="4354" cy="688"/>
          </a:xfrm>
        </p:grpSpPr>
        <p:sp>
          <p:nvSpPr>
            <p:cNvPr id="37" name="Rectangle 26"/>
            <p:cNvSpPr>
              <a:spLocks noChangeArrowheads="1"/>
            </p:cNvSpPr>
            <p:nvPr/>
          </p:nvSpPr>
          <p:spPr bwMode="auto">
            <a:xfrm>
              <a:off x="0" y="54"/>
              <a:ext cx="4354" cy="453"/>
            </a:xfrm>
            <a:prstGeom prst="rect">
              <a:avLst/>
            </a:prstGeom>
            <a:gradFill rotWithShape="1">
              <a:gsLst>
                <a:gs pos="0">
                  <a:srgbClr val="DDDDDD"/>
                </a:gs>
                <a:gs pos="100000">
                  <a:srgbClr val="FFFFFF"/>
                </a:gs>
              </a:gsLst>
              <a:lin ang="5400000" scaled="1"/>
            </a:gra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8" name="Rectangle 27"/>
            <p:cNvSpPr>
              <a:spLocks noChangeArrowheads="1"/>
            </p:cNvSpPr>
            <p:nvPr/>
          </p:nvSpPr>
          <p:spPr bwMode="auto">
            <a:xfrm>
              <a:off x="181" y="0"/>
              <a:ext cx="1497" cy="326"/>
            </a:xfrm>
            <a:prstGeom prst="rect">
              <a:avLst/>
            </a:prstGeom>
            <a:solidFill>
              <a:srgbClr val="0066CC"/>
            </a:solidFill>
            <a:ln>
              <a:noFill/>
            </a:ln>
            <a:effectLst/>
            <a:extLst/>
          </p:spPr>
          <p:txBody>
            <a:bodyPr wrap="none" anchor="ctr"/>
            <a:lstStyle/>
            <a:p>
              <a:pPr>
                <a:defRPr/>
              </a:pPr>
              <a:endParaRPr lang="zh-CN" altLang="en-US" i="1" kern="0">
                <a:solidFill>
                  <a:srgbClr val="000000"/>
                </a:solidFill>
                <a:ea typeface="华文细黑" pitchFamily="2" charset="-122"/>
              </a:endParaRPr>
            </a:p>
          </p:txBody>
        </p:sp>
        <p:sp>
          <p:nvSpPr>
            <p:cNvPr id="39" name="AutoShape 30"/>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sp>
          <p:nvSpPr>
            <p:cNvPr id="40" name="AutoShape 31"/>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p:spPr>
          <p:txBody>
            <a:bodyPr wrap="none" anchor="ctr"/>
            <a:lstStyle/>
            <a:p>
              <a:pPr>
                <a:defRPr/>
              </a:pPr>
              <a:endParaRPr lang="zh-CN" altLang="en-US" kern="0">
                <a:solidFill>
                  <a:srgbClr val="000000"/>
                </a:solidFill>
                <a:ea typeface="+mn-ea"/>
              </a:endParaRPr>
            </a:p>
          </p:txBody>
        </p:sp>
      </p:grpSp>
      <p:sp>
        <p:nvSpPr>
          <p:cNvPr id="41" name="TextBox 1"/>
          <p:cNvSpPr txBox="1"/>
          <p:nvPr/>
        </p:nvSpPr>
        <p:spPr>
          <a:xfrm>
            <a:off x="4176713" y="1682750"/>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第一章</a:t>
            </a:r>
          </a:p>
        </p:txBody>
      </p:sp>
      <p:sp>
        <p:nvSpPr>
          <p:cNvPr id="42" name="TextBox 65"/>
          <p:cNvSpPr txBox="1"/>
          <p:nvPr/>
        </p:nvSpPr>
        <p:spPr>
          <a:xfrm>
            <a:off x="4186238" y="2752725"/>
            <a:ext cx="1728787" cy="523875"/>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第二章</a:t>
            </a:r>
          </a:p>
        </p:txBody>
      </p:sp>
      <p:sp>
        <p:nvSpPr>
          <p:cNvPr id="43" name="TextBox 66"/>
          <p:cNvSpPr txBox="1"/>
          <p:nvPr/>
        </p:nvSpPr>
        <p:spPr>
          <a:xfrm>
            <a:off x="4186238" y="3800475"/>
            <a:ext cx="1728787"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第三章</a:t>
            </a:r>
          </a:p>
        </p:txBody>
      </p:sp>
      <p:sp>
        <p:nvSpPr>
          <p:cNvPr id="44" name="TextBox 67"/>
          <p:cNvSpPr txBox="1"/>
          <p:nvPr/>
        </p:nvSpPr>
        <p:spPr>
          <a:xfrm>
            <a:off x="2905125" y="4860925"/>
            <a:ext cx="1728788" cy="522288"/>
          </a:xfrm>
          <a:prstGeom prst="rect">
            <a:avLst/>
          </a:prstGeom>
          <a:noFill/>
        </p:spPr>
        <p:txBody>
          <a:bodyPr>
            <a:spAutoFit/>
          </a:bodyPr>
          <a:lstStyle/>
          <a:p>
            <a:pPr>
              <a:defRPr/>
            </a:pPr>
            <a:r>
              <a:rPr lang="zh-CN" altLang="en-US" sz="28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第四章</a:t>
            </a:r>
          </a:p>
        </p:txBody>
      </p:sp>
      <p:sp>
        <p:nvSpPr>
          <p:cNvPr id="50185" name="TextBox 64"/>
          <p:cNvSpPr txBox="1">
            <a:spLocks noChangeArrowheads="1"/>
          </p:cNvSpPr>
          <p:nvPr/>
        </p:nvSpPr>
        <p:spPr bwMode="auto">
          <a:xfrm>
            <a:off x="6629400" y="1906588"/>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资源与人力资源</a:t>
            </a:r>
            <a:endParaRPr lang="zh-CN" altLang="en-US" sz="2000" b="1">
              <a:solidFill>
                <a:srgbClr val="7F7F7F"/>
              </a:solidFill>
              <a:latin typeface="微软雅黑"/>
              <a:ea typeface="微软雅黑"/>
              <a:cs typeface="微软雅黑"/>
            </a:endParaRPr>
          </a:p>
        </p:txBody>
      </p:sp>
      <p:sp>
        <p:nvSpPr>
          <p:cNvPr id="50186" name="TextBox 69"/>
          <p:cNvSpPr txBox="1">
            <a:spLocks noChangeArrowheads="1"/>
          </p:cNvSpPr>
          <p:nvPr/>
        </p:nvSpPr>
        <p:spPr bwMode="auto">
          <a:xfrm>
            <a:off x="6643688" y="2971800"/>
            <a:ext cx="3457575"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人事管理与人力资源管理</a:t>
            </a:r>
            <a:endParaRPr lang="zh-CN" altLang="en-US" sz="2000" b="1">
              <a:solidFill>
                <a:srgbClr val="7F7F7F"/>
              </a:solidFill>
              <a:latin typeface="微软雅黑"/>
              <a:ea typeface="微软雅黑"/>
              <a:cs typeface="微软雅黑"/>
            </a:endParaRPr>
          </a:p>
        </p:txBody>
      </p:sp>
      <p:sp>
        <p:nvSpPr>
          <p:cNvPr id="50187" name="TextBox 70"/>
          <p:cNvSpPr txBox="1">
            <a:spLocks noChangeArrowheads="1"/>
          </p:cNvSpPr>
          <p:nvPr/>
        </p:nvSpPr>
        <p:spPr bwMode="auto">
          <a:xfrm>
            <a:off x="6643688" y="4038600"/>
            <a:ext cx="3744912" cy="400050"/>
          </a:xfrm>
          <a:prstGeom prst="rect">
            <a:avLst/>
          </a:prstGeom>
          <a:noFill/>
          <a:ln w="9525">
            <a:noFill/>
            <a:miter lim="800000"/>
            <a:headEnd/>
            <a:tailEnd/>
          </a:ln>
        </p:spPr>
        <p:txBody>
          <a:bodyPr>
            <a:spAutoFit/>
          </a:bodyPr>
          <a:lstStyle/>
          <a:p>
            <a:r>
              <a:rPr lang="zh-CN" altLang="zh-CN" sz="2000" b="1">
                <a:solidFill>
                  <a:srgbClr val="7F7F7F"/>
                </a:solidFill>
                <a:latin typeface="微软雅黑"/>
                <a:ea typeface="微软雅黑"/>
                <a:cs typeface="微软雅黑"/>
              </a:rPr>
              <a:t>中国人力资源管理的四个阶段</a:t>
            </a:r>
            <a:endParaRPr lang="zh-CN" altLang="en-US" sz="2000" b="1">
              <a:solidFill>
                <a:srgbClr val="7F7F7F"/>
              </a:solidFill>
              <a:latin typeface="微软雅黑"/>
              <a:ea typeface="微软雅黑"/>
              <a:cs typeface="微软雅黑"/>
            </a:endParaRPr>
          </a:p>
        </p:txBody>
      </p:sp>
      <p:sp>
        <p:nvSpPr>
          <p:cNvPr id="48" name="TextBox 71"/>
          <p:cNvSpPr txBox="1">
            <a:spLocks noChangeArrowheads="1"/>
          </p:cNvSpPr>
          <p:nvPr/>
        </p:nvSpPr>
        <p:spPr bwMode="auto">
          <a:xfrm>
            <a:off x="5362575" y="5086350"/>
            <a:ext cx="3455988" cy="400050"/>
          </a:xfrm>
          <a:prstGeom prst="rect">
            <a:avLst/>
          </a:prstGeom>
          <a:noFill/>
          <a:ln w="9525">
            <a:noFill/>
            <a:miter lim="800000"/>
            <a:headEnd/>
            <a:tailEnd/>
          </a:ln>
        </p:spPr>
        <p:txBody>
          <a:bodyPr>
            <a:spAutoFit/>
          </a:bodyPr>
          <a:lstStyle/>
          <a:p>
            <a:r>
              <a:rPr lang="zh-CN" altLang="zh-CN" sz="2000" b="1">
                <a:solidFill>
                  <a:srgbClr val="000000"/>
                </a:solidFill>
                <a:latin typeface="微软雅黑"/>
                <a:ea typeface="微软雅黑"/>
                <a:cs typeface="微软雅黑"/>
              </a:rPr>
              <a:t>人力资源从业概述</a:t>
            </a:r>
            <a:endParaRPr lang="zh-CN" altLang="en-US" sz="2000" b="1">
              <a:solidFill>
                <a:srgbClr val="000000"/>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44"/>
                                        </p:tgtEl>
                                      </p:cBhvr>
                                    </p:animEffect>
                                    <p:animScale>
                                      <p:cBhvr>
                                        <p:cTn id="7" dur="500" autoRev="1" fill="hold"/>
                                        <p:tgtEl>
                                          <p:spTgt spid="44"/>
                                        </p:tgtEl>
                                      </p:cBhvr>
                                      <p:by x="105000" y="105000"/>
                                    </p:animScale>
                                  </p:childTnLst>
                                </p:cTn>
                              </p:par>
                              <p:par>
                                <p:cTn id="8" presetID="26" presetClass="emph" presetSubtype="0" fill="hold" grpId="0" nodeType="withEffect">
                                  <p:stCondLst>
                                    <p:cond delay="0"/>
                                  </p:stCondLst>
                                  <p:childTnLst>
                                    <p:animEffect transition="out" filter="fade">
                                      <p:cBhvr>
                                        <p:cTn id="9" dur="1000" tmFilter="0, 0; .2, .5; .8, .5; 1, 0"/>
                                        <p:tgtEl>
                                          <p:spTgt spid="48"/>
                                        </p:tgtEl>
                                      </p:cBhvr>
                                    </p:animEffect>
                                    <p:animScale>
                                      <p:cBhvr>
                                        <p:cTn id="10" dur="500" autoRev="1" fill="hold"/>
                                        <p:tgtEl>
                                          <p:spTgt spid="48"/>
                                        </p:tgtEl>
                                      </p:cBhvr>
                                      <p:by x="105000" y="105000"/>
                                    </p:animScale>
                                  </p:childTnLst>
                                </p:cTn>
                              </p:par>
                              <p:par>
                                <p:cTn id="11" presetID="26" presetClass="emph" presetSubtype="0" fill="hold" nodeType="withEffect">
                                  <p:stCondLst>
                                    <p:cond delay="0"/>
                                  </p:stCondLst>
                                  <p:childTnLst>
                                    <p:animEffect transition="out" filter="fade">
                                      <p:cBhvr>
                                        <p:cTn id="12" dur="1000" tmFilter="0, 0; .2, .5; .8, .5; 1, 0"/>
                                        <p:tgtEl>
                                          <p:spTgt spid="36"/>
                                        </p:tgtEl>
                                      </p:cBhvr>
                                    </p:animEffect>
                                    <p:animScale>
                                      <p:cBhvr>
                                        <p:cTn id="13" dur="50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a:spLocks noChangeArrowheads="1"/>
          </p:cNvSpPr>
          <p:nvPr/>
        </p:nvSpPr>
        <p:spPr bwMode="auto">
          <a:xfrm>
            <a:off x="2352675" y="1665288"/>
            <a:ext cx="9074150" cy="409575"/>
          </a:xfrm>
          <a:prstGeom prst="rect">
            <a:avLst/>
          </a:prstGeom>
          <a:noFill/>
          <a:ln w="9525">
            <a:noFill/>
            <a:miter lim="800000"/>
            <a:headEnd/>
            <a:tailEnd/>
          </a:ln>
        </p:spPr>
        <p:txBody>
          <a:bodyPr>
            <a:spAutoFit/>
          </a:bodyPr>
          <a:lstStyle/>
          <a:p>
            <a:pPr>
              <a:lnSpc>
                <a:spcPct val="129000"/>
              </a:lnSpc>
              <a:spcAft>
                <a:spcPts val="600"/>
              </a:spcAft>
            </a:pPr>
            <a:r>
              <a:rPr lang="en-US" altLang="zh-CN" sz="1600">
                <a:latin typeface="微软雅黑"/>
                <a:ea typeface="微软雅黑"/>
                <a:cs typeface="微软雅黑"/>
              </a:rPr>
              <a:t>2011</a:t>
            </a:r>
            <a:r>
              <a:rPr lang="zh-CN" altLang="en-US" sz="1600">
                <a:latin typeface="微软雅黑"/>
                <a:ea typeface="微软雅黑"/>
                <a:cs typeface="微软雅黑"/>
              </a:rPr>
              <a:t>年，网络热帖“未来十年十大高薪职业”中，有三个职业分别都是</a:t>
            </a:r>
            <a:r>
              <a:rPr lang="en-US" altLang="zh-CN" sz="1600">
                <a:latin typeface="微软雅黑"/>
                <a:ea typeface="微软雅黑"/>
                <a:cs typeface="微软雅黑"/>
              </a:rPr>
              <a:t>HR</a:t>
            </a:r>
            <a:r>
              <a:rPr lang="zh-CN" altLang="en-US" sz="1600">
                <a:latin typeface="微软雅黑"/>
                <a:ea typeface="微软雅黑"/>
                <a:cs typeface="微软雅黑"/>
              </a:rPr>
              <a:t>职业的相关分支。</a:t>
            </a:r>
          </a:p>
        </p:txBody>
      </p:sp>
      <p:sp>
        <p:nvSpPr>
          <p:cNvPr id="22" name="立方体 21"/>
          <p:cNvSpPr/>
          <p:nvPr/>
        </p:nvSpPr>
        <p:spPr>
          <a:xfrm>
            <a:off x="6934200" y="4094163"/>
            <a:ext cx="3051175" cy="863600"/>
          </a:xfrm>
          <a:prstGeom prst="cube">
            <a:avLst>
              <a:gd name="adj" fmla="val 84671"/>
            </a:avLst>
          </a:prstGeom>
          <a:gradFill flip="none" rotWithShape="1">
            <a:gsLst>
              <a:gs pos="0">
                <a:srgbClr val="570F63"/>
              </a:gs>
              <a:gs pos="20000">
                <a:srgbClr val="6A218B"/>
              </a:gs>
              <a:gs pos="100000">
                <a:srgbClr val="B553A9"/>
              </a:gs>
            </a:gsLst>
            <a:lin ang="16200000" scaled="1"/>
            <a:tileRect/>
          </a:gradFill>
          <a:ln w="12700" cap="flat" cmpd="sng" algn="ctr">
            <a:solidFill>
              <a:srgbClr val="D090C8"/>
            </a:solidFill>
            <a:prstDash val="solid"/>
          </a:ln>
          <a:effectLst>
            <a:outerShdw blurRad="38100" dist="25400" dir="5400000" algn="t" rotWithShape="0">
              <a:prstClr val="black">
                <a:alpha val="32000"/>
              </a:prstClr>
            </a:outerShdw>
          </a:effectLst>
        </p:spPr>
        <p:txBody>
          <a:bodyPr anchor="ctr"/>
          <a:lstStyle/>
          <a:p>
            <a:pPr algn="ctr">
              <a:defRPr/>
            </a:pPr>
            <a:endParaRPr lang="zh-CN" altLang="en-US" kern="0">
              <a:solidFill>
                <a:prstClr val="white"/>
              </a:solidFill>
              <a:latin typeface="微软雅黑"/>
              <a:ea typeface="宋体"/>
            </a:endParaRPr>
          </a:p>
        </p:txBody>
      </p:sp>
      <p:sp>
        <p:nvSpPr>
          <p:cNvPr id="23" name="立方体 22"/>
          <p:cNvSpPr/>
          <p:nvPr/>
        </p:nvSpPr>
        <p:spPr>
          <a:xfrm>
            <a:off x="3011488" y="4049713"/>
            <a:ext cx="2925762" cy="863600"/>
          </a:xfrm>
          <a:prstGeom prst="cube">
            <a:avLst>
              <a:gd name="adj" fmla="val 84671"/>
            </a:avLst>
          </a:prstGeom>
          <a:gradFill flip="none" rotWithShape="1">
            <a:gsLst>
              <a:gs pos="0">
                <a:srgbClr val="9BBB59">
                  <a:shade val="30000"/>
                  <a:satMod val="115000"/>
                </a:srgbClr>
              </a:gs>
              <a:gs pos="27000">
                <a:srgbClr val="92AF37"/>
              </a:gs>
              <a:gs pos="100000">
                <a:srgbClr val="BCD044"/>
              </a:gs>
            </a:gsLst>
            <a:lin ang="16200000" scaled="1"/>
            <a:tileRect/>
          </a:gradFill>
          <a:ln w="12700" cap="flat" cmpd="sng" algn="ctr">
            <a:solidFill>
              <a:srgbClr val="9BBB59">
                <a:lumMod val="60000"/>
                <a:lumOff val="40000"/>
              </a:srgbClr>
            </a:solidFill>
            <a:prstDash val="solid"/>
          </a:ln>
          <a:effectLst>
            <a:outerShdw blurRad="38100" dist="25400" dir="5400000" algn="t" rotWithShape="0">
              <a:prstClr val="black">
                <a:alpha val="32000"/>
              </a:prstClr>
            </a:outerShdw>
          </a:effectLst>
        </p:spPr>
        <p:txBody>
          <a:bodyPr anchor="ctr"/>
          <a:lstStyle/>
          <a:p>
            <a:pPr algn="ctr">
              <a:defRPr/>
            </a:pPr>
            <a:endParaRPr lang="zh-CN" altLang="en-US" kern="0">
              <a:solidFill>
                <a:prstClr val="white"/>
              </a:solidFill>
              <a:latin typeface="微软雅黑"/>
              <a:ea typeface="宋体"/>
            </a:endParaRPr>
          </a:p>
        </p:txBody>
      </p:sp>
      <p:sp>
        <p:nvSpPr>
          <p:cNvPr id="24" name="立方体 23"/>
          <p:cNvSpPr/>
          <p:nvPr/>
        </p:nvSpPr>
        <p:spPr>
          <a:xfrm>
            <a:off x="5070475" y="3705225"/>
            <a:ext cx="3051175" cy="863600"/>
          </a:xfrm>
          <a:prstGeom prst="cube">
            <a:avLst>
              <a:gd name="adj" fmla="val 84671"/>
            </a:avLst>
          </a:prstGeom>
          <a:gradFill flip="none" rotWithShape="1">
            <a:gsLst>
              <a:gs pos="0">
                <a:srgbClr val="F79646">
                  <a:lumMod val="75000"/>
                  <a:shade val="30000"/>
                  <a:satMod val="115000"/>
                </a:srgbClr>
              </a:gs>
              <a:gs pos="14000">
                <a:srgbClr val="F79646">
                  <a:lumMod val="75000"/>
                  <a:shade val="67500"/>
                  <a:satMod val="115000"/>
                </a:srgbClr>
              </a:gs>
              <a:gs pos="100000">
                <a:srgbClr val="FD9907"/>
              </a:gs>
            </a:gsLst>
            <a:lin ang="16200000" scaled="1"/>
            <a:tileRect/>
          </a:gradFill>
          <a:ln w="12700" cap="flat" cmpd="sng" algn="ctr">
            <a:solidFill>
              <a:srgbClr val="FFC000"/>
            </a:solidFill>
            <a:prstDash val="solid"/>
          </a:ln>
          <a:effectLst>
            <a:outerShdw blurRad="38100" dist="25400" dir="5400000" algn="t" rotWithShape="0">
              <a:prstClr val="black">
                <a:alpha val="32000"/>
              </a:prstClr>
            </a:outerShdw>
          </a:effectLst>
        </p:spPr>
        <p:txBody>
          <a:bodyPr anchor="ctr"/>
          <a:lstStyle/>
          <a:p>
            <a:pPr algn="ctr">
              <a:defRPr/>
            </a:pPr>
            <a:endParaRPr lang="zh-CN" altLang="en-US" kern="0">
              <a:solidFill>
                <a:prstClr val="white"/>
              </a:solidFill>
              <a:latin typeface="微软雅黑"/>
              <a:ea typeface="宋体"/>
            </a:endParaRPr>
          </a:p>
        </p:txBody>
      </p:sp>
      <p:sp>
        <p:nvSpPr>
          <p:cNvPr id="25" name="TextBox 7"/>
          <p:cNvSpPr txBox="1"/>
          <p:nvPr/>
        </p:nvSpPr>
        <p:spPr>
          <a:xfrm>
            <a:off x="3515426" y="4137467"/>
            <a:ext cx="1656184" cy="369332"/>
          </a:xfrm>
          <a:prstGeom prst="rect">
            <a:avLst/>
          </a:prstGeom>
          <a:noFill/>
        </p:spPr>
        <p:txBody>
          <a:bodyPr>
            <a:spAutoFit/>
          </a:bodyPr>
          <a:lstStyle/>
          <a:p>
            <a:pPr algn="ctr">
              <a:defRPr/>
            </a:pPr>
            <a:r>
              <a:rPr lang="zh-CN" altLang="en-US"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热门排名</a:t>
            </a:r>
            <a:r>
              <a:rPr lang="en-US" altLang="zh-CN"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3</a:t>
            </a:r>
            <a:endParaRPr lang="zh-CN" altLang="en-US"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endParaRPr>
          </a:p>
        </p:txBody>
      </p:sp>
      <p:sp>
        <p:nvSpPr>
          <p:cNvPr id="26" name="TextBox 8"/>
          <p:cNvSpPr txBox="1"/>
          <p:nvPr/>
        </p:nvSpPr>
        <p:spPr>
          <a:xfrm>
            <a:off x="5768669" y="3790910"/>
            <a:ext cx="1656184" cy="400110"/>
          </a:xfrm>
          <a:prstGeom prst="rect">
            <a:avLst/>
          </a:prstGeom>
          <a:noFill/>
        </p:spPr>
        <p:txBody>
          <a:bodyPr>
            <a:spAutoFit/>
          </a:bodyPr>
          <a:lstStyle/>
          <a:p>
            <a:pPr algn="ctr">
              <a:defRPr/>
            </a:pPr>
            <a:r>
              <a:rPr lang="zh-CN" altLang="en-US" sz="2000"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热门排名</a:t>
            </a:r>
            <a:r>
              <a:rPr lang="en-US" altLang="zh-CN" sz="2000"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2</a:t>
            </a:r>
          </a:p>
        </p:txBody>
      </p:sp>
      <p:sp>
        <p:nvSpPr>
          <p:cNvPr id="27" name="TextBox 9"/>
          <p:cNvSpPr txBox="1"/>
          <p:nvPr/>
        </p:nvSpPr>
        <p:spPr>
          <a:xfrm>
            <a:off x="7763898" y="4183579"/>
            <a:ext cx="1656184" cy="400110"/>
          </a:xfrm>
          <a:prstGeom prst="rect">
            <a:avLst/>
          </a:prstGeom>
          <a:noFill/>
        </p:spPr>
        <p:txBody>
          <a:bodyPr>
            <a:spAutoFit/>
          </a:bodyPr>
          <a:lstStyle/>
          <a:p>
            <a:pPr algn="ctr">
              <a:defRPr/>
            </a:pPr>
            <a:r>
              <a:rPr lang="zh-CN" altLang="en-US" sz="2000"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热门排名</a:t>
            </a:r>
            <a:r>
              <a:rPr lang="en-US" altLang="zh-CN" sz="2000" b="1" dirty="0">
                <a:solidFill>
                  <a:prstClr val="white"/>
                </a:solidFill>
                <a:effectLst>
                  <a:reflection blurRad="6350" stA="50000" endA="300" endPos="50000" dist="60007" dir="5400000" sy="-100000" algn="bl" rotWithShape="0"/>
                </a:effectLst>
                <a:latin typeface="微软雅黑" pitchFamily="34" charset="-122"/>
                <a:ea typeface="微软雅黑" pitchFamily="34" charset="-122"/>
              </a:rPr>
              <a:t>7</a:t>
            </a:r>
          </a:p>
        </p:txBody>
      </p:sp>
      <p:sp>
        <p:nvSpPr>
          <p:cNvPr id="28" name="TextBox 10"/>
          <p:cNvSpPr txBox="1">
            <a:spLocks noChangeArrowheads="1"/>
          </p:cNvSpPr>
          <p:nvPr/>
        </p:nvSpPr>
        <p:spPr bwMode="auto">
          <a:xfrm>
            <a:off x="2940050" y="5145088"/>
            <a:ext cx="2303463" cy="454025"/>
          </a:xfrm>
          <a:prstGeom prst="rect">
            <a:avLst/>
          </a:prstGeom>
          <a:noFill/>
          <a:ln w="9525">
            <a:noFill/>
            <a:miter lim="800000"/>
            <a:headEnd/>
            <a:tailEnd/>
          </a:ln>
        </p:spPr>
        <p:txBody>
          <a:bodyPr>
            <a:spAutoFit/>
          </a:bodyPr>
          <a:lstStyle/>
          <a:p>
            <a:pPr algn="ctr">
              <a:lnSpc>
                <a:spcPct val="130000"/>
              </a:lnSpc>
            </a:pPr>
            <a:r>
              <a:rPr lang="zh-CN" altLang="en-US" sz="2000" b="1">
                <a:solidFill>
                  <a:srgbClr val="595959"/>
                </a:solidFill>
                <a:latin typeface="微软雅黑"/>
                <a:ea typeface="微软雅黑"/>
                <a:cs typeface="微软雅黑"/>
              </a:rPr>
              <a:t>企业培训师</a:t>
            </a:r>
            <a:endParaRPr lang="en-US" altLang="zh-CN" sz="2000" b="1">
              <a:solidFill>
                <a:srgbClr val="595959"/>
              </a:solidFill>
              <a:latin typeface="微软雅黑"/>
              <a:ea typeface="微软雅黑"/>
              <a:cs typeface="微软雅黑"/>
            </a:endParaRPr>
          </a:p>
        </p:txBody>
      </p:sp>
      <p:sp>
        <p:nvSpPr>
          <p:cNvPr id="29" name="TextBox 11"/>
          <p:cNvSpPr txBox="1">
            <a:spLocks noChangeArrowheads="1"/>
          </p:cNvSpPr>
          <p:nvPr/>
        </p:nvSpPr>
        <p:spPr bwMode="auto">
          <a:xfrm>
            <a:off x="5768975" y="3141663"/>
            <a:ext cx="2303463" cy="452437"/>
          </a:xfrm>
          <a:prstGeom prst="rect">
            <a:avLst/>
          </a:prstGeom>
          <a:noFill/>
          <a:ln w="9525">
            <a:noFill/>
            <a:miter lim="800000"/>
            <a:headEnd/>
            <a:tailEnd/>
          </a:ln>
        </p:spPr>
        <p:txBody>
          <a:bodyPr>
            <a:spAutoFit/>
          </a:bodyPr>
          <a:lstStyle/>
          <a:p>
            <a:pPr algn="ctr">
              <a:lnSpc>
                <a:spcPct val="130000"/>
              </a:lnSpc>
            </a:pPr>
            <a:r>
              <a:rPr lang="zh-CN" altLang="en-US" sz="2000" b="1">
                <a:solidFill>
                  <a:srgbClr val="595959"/>
                </a:solidFill>
                <a:latin typeface="微软雅黑"/>
                <a:ea typeface="微软雅黑"/>
                <a:cs typeface="微软雅黑"/>
              </a:rPr>
              <a:t>人力资源管理师</a:t>
            </a:r>
            <a:endParaRPr lang="en-US" altLang="zh-CN" sz="2000" b="1">
              <a:solidFill>
                <a:srgbClr val="595959"/>
              </a:solidFill>
              <a:latin typeface="微软雅黑"/>
              <a:ea typeface="微软雅黑"/>
              <a:cs typeface="微软雅黑"/>
            </a:endParaRPr>
          </a:p>
        </p:txBody>
      </p:sp>
      <p:sp>
        <p:nvSpPr>
          <p:cNvPr id="30" name="TextBox 12"/>
          <p:cNvSpPr txBox="1">
            <a:spLocks noChangeArrowheads="1"/>
          </p:cNvSpPr>
          <p:nvPr/>
        </p:nvSpPr>
        <p:spPr bwMode="auto">
          <a:xfrm>
            <a:off x="6934200" y="5145088"/>
            <a:ext cx="2305050" cy="454025"/>
          </a:xfrm>
          <a:prstGeom prst="rect">
            <a:avLst/>
          </a:prstGeom>
          <a:noFill/>
          <a:ln w="9525">
            <a:noFill/>
            <a:miter lim="800000"/>
            <a:headEnd/>
            <a:tailEnd/>
          </a:ln>
        </p:spPr>
        <p:txBody>
          <a:bodyPr>
            <a:spAutoFit/>
          </a:bodyPr>
          <a:lstStyle/>
          <a:p>
            <a:pPr algn="ctr">
              <a:lnSpc>
                <a:spcPct val="130000"/>
              </a:lnSpc>
            </a:pPr>
            <a:r>
              <a:rPr lang="zh-CN" altLang="en-US" sz="2000" b="1">
                <a:solidFill>
                  <a:srgbClr val="595959"/>
                </a:solidFill>
                <a:latin typeface="微软雅黑"/>
                <a:ea typeface="微软雅黑"/>
                <a:cs typeface="微软雅黑"/>
              </a:rPr>
              <a:t>职业规划师</a:t>
            </a:r>
            <a:endParaRPr lang="en-US" altLang="zh-CN" sz="2000" b="1">
              <a:solidFill>
                <a:srgbClr val="595959"/>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
                                        </p:tgtEl>
                                        <p:attrNameLst>
                                          <p:attrName>ppt_x</p:attrName>
                                          <p:attrName>ppt_y</p:attrName>
                                        </p:attrNameLst>
                                      </p:cBhvr>
                                    </p:animMotion>
                                    <p:animEffect transition="in" filter="fade">
                                      <p:cBhvr>
                                        <p:cTn id="9" dur="1000"/>
                                        <p:tgtEl>
                                          <p:spTgt spid="12"/>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350" fill="hold"/>
                                        <p:tgtEl>
                                          <p:spTgt spid="22"/>
                                        </p:tgtEl>
                                        <p:attrNameLst>
                                          <p:attrName>ppt_x</p:attrName>
                                        </p:attrNameLst>
                                      </p:cBhvr>
                                      <p:tavLst>
                                        <p:tav tm="0">
                                          <p:val>
                                            <p:strVal val="#ppt_x"/>
                                          </p:val>
                                        </p:tav>
                                        <p:tav tm="100000">
                                          <p:val>
                                            <p:strVal val="#ppt_x"/>
                                          </p:val>
                                        </p:tav>
                                      </p:tavLst>
                                    </p:anim>
                                    <p:anim calcmode="lin" valueType="num">
                                      <p:cBhvr additive="base">
                                        <p:cTn id="13" dur="35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350" fill="hold"/>
                                        <p:tgtEl>
                                          <p:spTgt spid="24"/>
                                        </p:tgtEl>
                                        <p:attrNameLst>
                                          <p:attrName>ppt_x</p:attrName>
                                        </p:attrNameLst>
                                      </p:cBhvr>
                                      <p:tavLst>
                                        <p:tav tm="0">
                                          <p:val>
                                            <p:strVal val="#ppt_x"/>
                                          </p:val>
                                        </p:tav>
                                        <p:tav tm="100000">
                                          <p:val>
                                            <p:strVal val="#ppt_x"/>
                                          </p:val>
                                        </p:tav>
                                      </p:tavLst>
                                    </p:anim>
                                    <p:anim calcmode="lin" valueType="num">
                                      <p:cBhvr additive="base">
                                        <p:cTn id="17" dur="350" fill="hold"/>
                                        <p:tgtEl>
                                          <p:spTgt spid="2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350" fill="hold"/>
                                        <p:tgtEl>
                                          <p:spTgt spid="23"/>
                                        </p:tgtEl>
                                        <p:attrNameLst>
                                          <p:attrName>ppt_x</p:attrName>
                                        </p:attrNameLst>
                                      </p:cBhvr>
                                      <p:tavLst>
                                        <p:tav tm="0">
                                          <p:val>
                                            <p:strVal val="#ppt_x"/>
                                          </p:val>
                                        </p:tav>
                                        <p:tav tm="100000">
                                          <p:val>
                                            <p:strVal val="#ppt_x"/>
                                          </p:val>
                                        </p:tav>
                                      </p:tavLst>
                                    </p:anim>
                                    <p:anim calcmode="lin" valueType="num">
                                      <p:cBhvr additive="base">
                                        <p:cTn id="21" dur="350" fill="hold"/>
                                        <p:tgtEl>
                                          <p:spTgt spid="23"/>
                                        </p:tgtEl>
                                        <p:attrNameLst>
                                          <p:attrName>ppt_y</p:attrName>
                                        </p:attrNameLst>
                                      </p:cBhvr>
                                      <p:tavLst>
                                        <p:tav tm="0">
                                          <p:val>
                                            <p:strVal val="1+#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350" fill="hold"/>
                                        <p:tgtEl>
                                          <p:spTgt spid="29"/>
                                        </p:tgtEl>
                                        <p:attrNameLst>
                                          <p:attrName>ppt_x</p:attrName>
                                        </p:attrNameLst>
                                      </p:cBhvr>
                                      <p:tavLst>
                                        <p:tav tm="0">
                                          <p:val>
                                            <p:strVal val="#ppt_x"/>
                                          </p:val>
                                        </p:tav>
                                        <p:tav tm="100000">
                                          <p:val>
                                            <p:strVal val="#ppt_x"/>
                                          </p:val>
                                        </p:tav>
                                      </p:tavLst>
                                    </p:anim>
                                    <p:anim calcmode="lin" valueType="num">
                                      <p:cBhvr additive="base">
                                        <p:cTn id="25" dur="350" fill="hold"/>
                                        <p:tgtEl>
                                          <p:spTgt spid="2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350" fill="hold"/>
                                        <p:tgtEl>
                                          <p:spTgt spid="28"/>
                                        </p:tgtEl>
                                        <p:attrNameLst>
                                          <p:attrName>ppt_x</p:attrName>
                                        </p:attrNameLst>
                                      </p:cBhvr>
                                      <p:tavLst>
                                        <p:tav tm="0">
                                          <p:val>
                                            <p:strVal val="#ppt_x"/>
                                          </p:val>
                                        </p:tav>
                                        <p:tav tm="100000">
                                          <p:val>
                                            <p:strVal val="#ppt_x"/>
                                          </p:val>
                                        </p:tav>
                                      </p:tavLst>
                                    </p:anim>
                                    <p:anim calcmode="lin" valueType="num">
                                      <p:cBhvr additive="base">
                                        <p:cTn id="29" dur="350" fill="hold"/>
                                        <p:tgtEl>
                                          <p:spTgt spid="2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350" fill="hold"/>
                                        <p:tgtEl>
                                          <p:spTgt spid="30"/>
                                        </p:tgtEl>
                                        <p:attrNameLst>
                                          <p:attrName>ppt_x</p:attrName>
                                        </p:attrNameLst>
                                      </p:cBhvr>
                                      <p:tavLst>
                                        <p:tav tm="0">
                                          <p:val>
                                            <p:strVal val="#ppt_x"/>
                                          </p:val>
                                        </p:tav>
                                        <p:tav tm="100000">
                                          <p:val>
                                            <p:strVal val="#ppt_x"/>
                                          </p:val>
                                        </p:tav>
                                      </p:tavLst>
                                    </p:anim>
                                    <p:anim calcmode="lin" valueType="num">
                                      <p:cBhvr additive="base">
                                        <p:cTn id="33" dur="3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animBg="1"/>
      <p:bldP spid="23" grpId="0" animBg="1"/>
      <p:bldP spid="24" grpId="0" animBg="1"/>
      <p:bldP spid="28" grpId="0"/>
      <p:bldP spid="29" grpId="0"/>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热门职业排名</a:t>
            </a:r>
            <a:r>
              <a:rPr lang="en-US" altLang="zh-CN">
                <a:solidFill>
                  <a:schemeClr val="bg1"/>
                </a:solidFill>
                <a:latin typeface="微软雅黑"/>
                <a:ea typeface="微软雅黑"/>
                <a:cs typeface="微软雅黑"/>
              </a:rPr>
              <a:t>2</a:t>
            </a:r>
            <a:r>
              <a:rPr lang="zh-CN" altLang="en-US">
                <a:solidFill>
                  <a:schemeClr val="bg1"/>
                </a:solidFill>
                <a:latin typeface="微软雅黑"/>
                <a:ea typeface="微软雅黑"/>
                <a:cs typeface="微软雅黑"/>
              </a:rPr>
              <a:t>：人力资源管理师</a:t>
            </a:r>
          </a:p>
        </p:txBody>
      </p:sp>
      <p:sp>
        <p:nvSpPr>
          <p:cNvPr id="14" name="TextBox 2"/>
          <p:cNvSpPr txBox="1"/>
          <p:nvPr/>
        </p:nvSpPr>
        <p:spPr>
          <a:xfrm>
            <a:off x="7466013" y="4149725"/>
            <a:ext cx="4392612" cy="1679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随着我国企业国际化深入，人力资源的开发和管理越来越受到重视，一个现代企业，最重要的不是资金是否充足，而是是否有一群有知识有能力并与企业同生共死的员工，而这些需要人力经理去开发、管理和培训。</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5" name="TextBox 3"/>
          <p:cNvSpPr txBox="1">
            <a:spLocks noChangeArrowheads="1"/>
          </p:cNvSpPr>
          <p:nvPr/>
        </p:nvSpPr>
        <p:spPr bwMode="auto">
          <a:xfrm>
            <a:off x="7466013" y="2205038"/>
            <a:ext cx="4392612" cy="16811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在我国的人力资源从业人员中，专业人才十分稀缺。虽然最近几年有高校开设了人力资源专业，但是这些毕业生和市场的需要还有很大的差距。其反映为人才资源队伍的国际化水准不高，国际通用型人才十分紧缺。</a:t>
            </a:r>
          </a:p>
        </p:txBody>
      </p:sp>
      <p:pic>
        <p:nvPicPr>
          <p:cNvPr id="52228" name="图片 1"/>
          <p:cNvPicPr>
            <a:picLocks noChangeAspect="1"/>
          </p:cNvPicPr>
          <p:nvPr/>
        </p:nvPicPr>
        <p:blipFill>
          <a:blip r:embed="rId2" cstate="print"/>
          <a:srcRect/>
          <a:stretch>
            <a:fillRect/>
          </a:stretch>
        </p:blipFill>
        <p:spPr bwMode="auto">
          <a:xfrm>
            <a:off x="1057275" y="1890713"/>
            <a:ext cx="6189663" cy="4124325"/>
          </a:xfrm>
          <a:prstGeom prst="rect">
            <a:avLst/>
          </a:prstGeom>
          <a:solidFill>
            <a:srgbClr val="FFFFFF"/>
          </a:solidFill>
          <a:ln w="9525">
            <a:solidFill>
              <a:schemeClr val="bg1"/>
            </a:solidFill>
            <a:miter lim="800000"/>
            <a:headEnd/>
            <a:tailEnd/>
          </a:ln>
        </p:spPr>
      </p:pic>
      <p:cxnSp>
        <p:nvCxnSpPr>
          <p:cNvPr id="4" name="直接连接符 3"/>
          <p:cNvCxnSpPr/>
          <p:nvPr/>
        </p:nvCxnSpPr>
        <p:spPr>
          <a:xfrm>
            <a:off x="7466013" y="189071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6013" y="601186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858625" y="1890713"/>
            <a:ext cx="0" cy="412432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热门职业排名</a:t>
            </a:r>
            <a:r>
              <a:rPr lang="en-US" altLang="zh-CN">
                <a:solidFill>
                  <a:schemeClr val="bg1"/>
                </a:solidFill>
                <a:latin typeface="微软雅黑"/>
                <a:ea typeface="微软雅黑"/>
                <a:cs typeface="微软雅黑"/>
              </a:rPr>
              <a:t>3</a:t>
            </a:r>
            <a:r>
              <a:rPr lang="zh-CN" altLang="en-US">
                <a:solidFill>
                  <a:schemeClr val="bg1"/>
                </a:solidFill>
                <a:latin typeface="微软雅黑"/>
                <a:ea typeface="微软雅黑"/>
                <a:cs typeface="微软雅黑"/>
              </a:rPr>
              <a:t>：企业培训师</a:t>
            </a:r>
          </a:p>
        </p:txBody>
      </p:sp>
      <p:sp>
        <p:nvSpPr>
          <p:cNvPr id="14" name="TextBox 2"/>
          <p:cNvSpPr txBox="1"/>
          <p:nvPr/>
        </p:nvSpPr>
        <p:spPr>
          <a:xfrm>
            <a:off x="7466013" y="4221163"/>
            <a:ext cx="4392612" cy="1681162"/>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好的培训师每小时的培训收入可以达到</a:t>
            </a:r>
            <a:r>
              <a:rPr lang="en-US" altLang="zh-CN" sz="1600" dirty="0">
                <a:latin typeface="微软雅黑" pitchFamily="34" charset="-122"/>
                <a:ea typeface="微软雅黑" pitchFamily="34" charset="-122"/>
              </a:rPr>
              <a:t>3000</a:t>
            </a:r>
            <a:r>
              <a:rPr lang="zh-CN" altLang="en-US" sz="1600" dirty="0">
                <a:latin typeface="微软雅黑" pitchFamily="34" charset="-122"/>
                <a:ea typeface="微软雅黑" pitchFamily="34" charset="-122"/>
              </a:rPr>
              <a:t>多元（数据来源于网略，仅供参考，下同）。因此，随着企业竞争的不断加剧，企业培训师的市场还将逐年扩大，其缺口将在一段时间内持续存在，职业前景一片光明。</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5" name="TextBox 3"/>
          <p:cNvSpPr txBox="1">
            <a:spLocks noChangeArrowheads="1"/>
          </p:cNvSpPr>
          <p:nvPr/>
        </p:nvSpPr>
        <p:spPr bwMode="auto">
          <a:xfrm>
            <a:off x="7466013" y="2060575"/>
            <a:ext cx="4392612" cy="1968500"/>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培训已成为企业管理的“重头戏”，许多企业为此一掷千金。一方面人才紧缺，另一方面需求旺盛，这是造成企业培训师身价不菲的主要原因。企业顾问或企业培训讲师是一个收入颇丰的职业，掌声和观众也使这一职业非常有成就感。</a:t>
            </a:r>
          </a:p>
        </p:txBody>
      </p:sp>
      <p:cxnSp>
        <p:nvCxnSpPr>
          <p:cNvPr id="4" name="直接连接符 3"/>
          <p:cNvCxnSpPr/>
          <p:nvPr/>
        </p:nvCxnSpPr>
        <p:spPr>
          <a:xfrm>
            <a:off x="7466013" y="189071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6013" y="601186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858625" y="1890713"/>
            <a:ext cx="0" cy="4124325"/>
          </a:xfrm>
          <a:prstGeom prst="line">
            <a:avLst/>
          </a:prstGeom>
        </p:spPr>
        <p:style>
          <a:lnRef idx="1">
            <a:schemeClr val="accent1"/>
          </a:lnRef>
          <a:fillRef idx="0">
            <a:schemeClr val="accent1"/>
          </a:fillRef>
          <a:effectRef idx="0">
            <a:schemeClr val="accent1"/>
          </a:effectRef>
          <a:fontRef idx="minor">
            <a:schemeClr val="tx1"/>
          </a:fontRef>
        </p:style>
      </p:cxnSp>
      <p:pic>
        <p:nvPicPr>
          <p:cNvPr id="53255" name="图片 9"/>
          <p:cNvPicPr>
            <a:picLocks noChangeAspect="1"/>
          </p:cNvPicPr>
          <p:nvPr/>
        </p:nvPicPr>
        <p:blipFill>
          <a:blip r:embed="rId2" cstate="print"/>
          <a:srcRect/>
          <a:stretch>
            <a:fillRect/>
          </a:stretch>
        </p:blipFill>
        <p:spPr bwMode="auto">
          <a:xfrm>
            <a:off x="1057275" y="1890713"/>
            <a:ext cx="6189663" cy="4119562"/>
          </a:xfrm>
          <a:prstGeom prst="rect">
            <a:avLst/>
          </a:prstGeom>
          <a:solidFill>
            <a:srgbClr val="FFFFFF"/>
          </a:solid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 热门职业排名</a:t>
            </a:r>
            <a:r>
              <a:rPr lang="en-US" altLang="zh-CN">
                <a:solidFill>
                  <a:schemeClr val="bg1"/>
                </a:solidFill>
                <a:latin typeface="微软雅黑"/>
                <a:ea typeface="微软雅黑"/>
                <a:cs typeface="微软雅黑"/>
              </a:rPr>
              <a:t>7</a:t>
            </a:r>
            <a:r>
              <a:rPr lang="zh-CN" altLang="en-US">
                <a:solidFill>
                  <a:schemeClr val="bg1"/>
                </a:solidFill>
                <a:latin typeface="微软雅黑"/>
                <a:ea typeface="微软雅黑"/>
                <a:cs typeface="微软雅黑"/>
              </a:rPr>
              <a:t>：职业规划师</a:t>
            </a:r>
          </a:p>
        </p:txBody>
      </p:sp>
      <p:sp>
        <p:nvSpPr>
          <p:cNvPr id="14" name="TextBox 2"/>
          <p:cNvSpPr txBox="1"/>
          <p:nvPr/>
        </p:nvSpPr>
        <p:spPr>
          <a:xfrm>
            <a:off x="7466013" y="3933825"/>
            <a:ext cx="4392612" cy="196691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对于庞大的就业人群来说，现有的职业规划师人数远不能满足需求。因此职业规划师的身价近年不断攀升，业务能力强的年薪可达</a:t>
            </a:r>
            <a:r>
              <a:rPr lang="en-US" altLang="zh-CN" sz="1600" dirty="0">
                <a:latin typeface="微软雅黑" pitchFamily="34" charset="-122"/>
                <a:ea typeface="微软雅黑" pitchFamily="34" charset="-122"/>
              </a:rPr>
              <a:t>20</a:t>
            </a:r>
            <a:r>
              <a:rPr lang="zh-CN" altLang="en-US" sz="1600" dirty="0">
                <a:latin typeface="微软雅黑" pitchFamily="34" charset="-122"/>
                <a:ea typeface="微软雅黑" pitchFamily="34" charset="-122"/>
              </a:rPr>
              <a:t>万元左右。在美国等发达国家，很多</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经过实际工作的积累之后最后选择作职业生涯规划教练，收入每小时达数千美元。</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5" name="TextBox 3"/>
          <p:cNvSpPr txBox="1">
            <a:spLocks noChangeArrowheads="1"/>
          </p:cNvSpPr>
          <p:nvPr/>
        </p:nvSpPr>
        <p:spPr bwMode="auto">
          <a:xfrm>
            <a:off x="7466013" y="2060575"/>
            <a:ext cx="4392612" cy="1681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社会竞争的加剧，人们在求职应聘、职业选择以及职场发展等方面前越来越感到无所适从，职业咨询也已成为迫切的社会需求。目前从事职业规划和咨询的专业人士数量非常有限，其中已取得职业规划师资格认证也不多。</a:t>
            </a:r>
          </a:p>
        </p:txBody>
      </p:sp>
      <p:cxnSp>
        <p:nvCxnSpPr>
          <p:cNvPr id="4" name="直接连接符 3"/>
          <p:cNvCxnSpPr/>
          <p:nvPr/>
        </p:nvCxnSpPr>
        <p:spPr>
          <a:xfrm>
            <a:off x="7466013" y="189071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6013" y="6011863"/>
            <a:ext cx="4392612" cy="0"/>
          </a:xfrm>
          <a:prstGeom prst="line">
            <a:avLst/>
          </a:prstGeom>
          <a:ln>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858625" y="1890713"/>
            <a:ext cx="0" cy="4124325"/>
          </a:xfrm>
          <a:prstGeom prst="line">
            <a:avLst/>
          </a:prstGeom>
        </p:spPr>
        <p:style>
          <a:lnRef idx="1">
            <a:schemeClr val="accent1"/>
          </a:lnRef>
          <a:fillRef idx="0">
            <a:schemeClr val="accent1"/>
          </a:fillRef>
          <a:effectRef idx="0">
            <a:schemeClr val="accent1"/>
          </a:effectRef>
          <a:fontRef idx="minor">
            <a:schemeClr val="tx1"/>
          </a:fontRef>
        </p:style>
      </p:cxnSp>
      <p:pic>
        <p:nvPicPr>
          <p:cNvPr id="54279" name="图片 10"/>
          <p:cNvPicPr>
            <a:picLocks noChangeAspect="1"/>
          </p:cNvPicPr>
          <p:nvPr/>
        </p:nvPicPr>
        <p:blipFill>
          <a:blip r:embed="rId2" cstate="print"/>
          <a:srcRect t="2722" b="2644"/>
          <a:stretch>
            <a:fillRect/>
          </a:stretch>
        </p:blipFill>
        <p:spPr bwMode="auto">
          <a:xfrm>
            <a:off x="1057275" y="1890713"/>
            <a:ext cx="6189663" cy="4119562"/>
          </a:xfrm>
          <a:prstGeom prst="rect">
            <a:avLst/>
          </a:prstGeom>
          <a:solidFill>
            <a:srgbClr val="FFFFFF"/>
          </a:solid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E:\ppt资料\执行技能\人力资源概论ppt用图\鹰2.jpg"/>
          <p:cNvPicPr>
            <a:picLocks noChangeAspect="1" noChangeArrowheads="1"/>
          </p:cNvPicPr>
          <p:nvPr/>
        </p:nvPicPr>
        <p:blipFill>
          <a:blip r:embed="rId2" cstate="print"/>
          <a:srcRect/>
          <a:stretch>
            <a:fillRect/>
          </a:stretch>
        </p:blipFill>
        <p:spPr bwMode="auto">
          <a:xfrm>
            <a:off x="5305425" y="1268413"/>
            <a:ext cx="6567488" cy="4522787"/>
          </a:xfrm>
          <a:prstGeom prst="rect">
            <a:avLst/>
          </a:prstGeom>
          <a:noFill/>
          <a:ln w="9525">
            <a:noFill/>
            <a:miter lim="800000"/>
            <a:headEnd/>
            <a:tailEnd/>
          </a:ln>
        </p:spPr>
      </p:pic>
      <p:sp>
        <p:nvSpPr>
          <p:cNvPr id="16" name="矩形 15"/>
          <p:cNvSpPr/>
          <p:nvPr/>
        </p:nvSpPr>
        <p:spPr>
          <a:xfrm>
            <a:off x="2276475" y="4935538"/>
            <a:ext cx="5334000" cy="1230312"/>
          </a:xfrm>
          <a:prstGeom prst="rect">
            <a:avLst/>
          </a:prstGeom>
          <a:solidFill>
            <a:srgbClr val="E46C0A">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2274888" y="3357563"/>
            <a:ext cx="5335587" cy="1506537"/>
          </a:xfrm>
          <a:prstGeom prst="rect">
            <a:avLst/>
          </a:prstGeom>
          <a:solidFill>
            <a:srgbClr val="E46C0A">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TextBox 2"/>
          <p:cNvSpPr txBox="1">
            <a:spLocks noChangeArrowheads="1"/>
          </p:cNvSpPr>
          <p:nvPr/>
        </p:nvSpPr>
        <p:spPr bwMode="auto">
          <a:xfrm>
            <a:off x="2274888" y="5097463"/>
            <a:ext cx="5118100" cy="1044575"/>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solidFill>
                  <a:schemeClr val="bg1"/>
                </a:solidFill>
                <a:latin typeface="微软雅黑"/>
                <a:ea typeface="微软雅黑"/>
                <a:cs typeface="微软雅黑"/>
              </a:rPr>
              <a:t>一般来讲，一个努力工作的</a:t>
            </a:r>
            <a:r>
              <a:rPr lang="en-US" altLang="zh-CN" sz="1600">
                <a:solidFill>
                  <a:schemeClr val="bg1"/>
                </a:solidFill>
                <a:latin typeface="微软雅黑"/>
                <a:ea typeface="微软雅黑"/>
                <a:cs typeface="微软雅黑"/>
              </a:rPr>
              <a:t>HR</a:t>
            </a:r>
            <a:r>
              <a:rPr lang="zh-CN" altLang="en-US" sz="1600">
                <a:solidFill>
                  <a:schemeClr val="bg1"/>
                </a:solidFill>
                <a:latin typeface="微软雅黑"/>
                <a:ea typeface="微软雅黑"/>
                <a:cs typeface="微软雅黑"/>
              </a:rPr>
              <a:t>管理者首先受益的是眼界的开阔，能够有更多的机会接触到最新最强的管理理念和管理知识，是管理知识的第一受益人。</a:t>
            </a:r>
          </a:p>
        </p:txBody>
      </p:sp>
      <p:sp>
        <p:nvSpPr>
          <p:cNvPr id="12" name="TextBox 3"/>
          <p:cNvSpPr txBox="1">
            <a:spLocks noChangeArrowheads="1"/>
          </p:cNvSpPr>
          <p:nvPr/>
        </p:nvSpPr>
        <p:spPr bwMode="auto">
          <a:xfrm>
            <a:off x="2352675" y="3429000"/>
            <a:ext cx="5113338" cy="13636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solidFill>
                  <a:schemeClr val="bg1"/>
                </a:solidFill>
                <a:latin typeface="微软雅黑"/>
                <a:ea typeface="微软雅黑"/>
                <a:cs typeface="微软雅黑"/>
              </a:rPr>
              <a:t>以上我们看到，</a:t>
            </a:r>
            <a:r>
              <a:rPr lang="en-US" altLang="zh-CN" sz="1600">
                <a:solidFill>
                  <a:schemeClr val="bg1"/>
                </a:solidFill>
                <a:latin typeface="微软雅黑"/>
                <a:ea typeface="微软雅黑"/>
                <a:cs typeface="微软雅黑"/>
              </a:rPr>
              <a:t>HR</a:t>
            </a:r>
            <a:r>
              <a:rPr lang="zh-CN" altLang="en-US" sz="1600">
                <a:solidFill>
                  <a:schemeClr val="bg1"/>
                </a:solidFill>
                <a:latin typeface="微软雅黑"/>
                <a:ea typeface="微软雅黑"/>
                <a:cs typeface="微软雅黑"/>
              </a:rPr>
              <a:t>的前景是非常广阔的，职业生涯的道路也是很宽的，做好了人的管理工作，还有什么管理做不好？这也许正是吸引更多年轻人参与这个职业的原因。</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1000"/>
                                        <p:tgtEl>
                                          <p:spTgt spid="9"/>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Scale>
                                      <p:cBhvr>
                                        <p:cTn id="1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2"/>
                                        </p:tgtEl>
                                        <p:attrNameLst>
                                          <p:attrName>ppt_x</p:attrName>
                                          <p:attrName>ppt_y</p:attrName>
                                        </p:attrNameLst>
                                      </p:cBhvr>
                                    </p:animMotion>
                                    <p:animEffect transition="in" filter="fade">
                                      <p:cBhvr>
                                        <p:cTn id="13" dur="1000"/>
                                        <p:tgtEl>
                                          <p:spTgt spid="12"/>
                                        </p:tgtEl>
                                      </p:cBhvr>
                                    </p:animEffect>
                                  </p:childTnLst>
                                </p:cTn>
                              </p:par>
                              <p:par>
                                <p:cTn id="14" presetID="52" presetClass="entr" presetSubtype="0" fill="hold" grpId="0" nodeType="withEffect">
                                  <p:stCondLst>
                                    <p:cond delay="200"/>
                                  </p:stCondLst>
                                  <p:childTnLst>
                                    <p:set>
                                      <p:cBhvr>
                                        <p:cTn id="15" dur="1" fill="hold">
                                          <p:stCondLst>
                                            <p:cond delay="0"/>
                                          </p:stCondLst>
                                        </p:cTn>
                                        <p:tgtEl>
                                          <p:spTgt spid="10"/>
                                        </p:tgtEl>
                                        <p:attrNameLst>
                                          <p:attrName>style.visibility</p:attrName>
                                        </p:attrNameLst>
                                      </p:cBhvr>
                                      <p:to>
                                        <p:strVal val="visible"/>
                                      </p:to>
                                    </p:set>
                                    <p:animScale>
                                      <p:cBhvr>
                                        <p:cTn id="1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0"/>
                                        </p:tgtEl>
                                        <p:attrNameLst>
                                          <p:attrName>ppt_x</p:attrName>
                                          <p:attrName>ppt_y</p:attrName>
                                        </p:attrNameLst>
                                      </p:cBhvr>
                                    </p:animMotion>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图片 2"/>
          <p:cNvPicPr>
            <a:picLocks noChangeAspect="1"/>
          </p:cNvPicPr>
          <p:nvPr/>
        </p:nvPicPr>
        <p:blipFill>
          <a:blip r:embed="rId2" cstate="print"/>
          <a:srcRect/>
          <a:stretch>
            <a:fillRect/>
          </a:stretch>
        </p:blipFill>
        <p:spPr bwMode="auto">
          <a:xfrm>
            <a:off x="2281238" y="1844675"/>
            <a:ext cx="6113462" cy="4076700"/>
          </a:xfrm>
          <a:prstGeom prst="rect">
            <a:avLst/>
          </a:prstGeom>
          <a:solidFill>
            <a:srgbClr val="FFFFFF"/>
          </a:solidFill>
          <a:ln w="9525">
            <a:noFill/>
            <a:miter lim="800000"/>
            <a:headEnd/>
            <a:tailEnd/>
          </a:ln>
        </p:spPr>
      </p:pic>
      <p:sp>
        <p:nvSpPr>
          <p:cNvPr id="14" name="矩形 13"/>
          <p:cNvSpPr/>
          <p:nvPr/>
        </p:nvSpPr>
        <p:spPr>
          <a:xfrm>
            <a:off x="7321550" y="4872038"/>
            <a:ext cx="4537075" cy="1077912"/>
          </a:xfrm>
          <a:prstGeom prst="rect">
            <a:avLst/>
          </a:prstGeom>
          <a:solidFill>
            <a:srgbClr val="88A705">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7321550" y="2640013"/>
            <a:ext cx="4537075" cy="2151062"/>
          </a:xfrm>
          <a:prstGeom prst="rect">
            <a:avLst/>
          </a:prstGeom>
          <a:solidFill>
            <a:srgbClr val="88A705">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2"/>
          <p:cNvSpPr txBox="1">
            <a:spLocks noChangeArrowheads="1"/>
          </p:cNvSpPr>
          <p:nvPr/>
        </p:nvSpPr>
        <p:spPr bwMode="auto">
          <a:xfrm>
            <a:off x="7392988" y="4868863"/>
            <a:ext cx="4392612" cy="101441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solidFill>
                  <a:schemeClr val="bg1"/>
                </a:solidFill>
                <a:latin typeface="微软雅黑"/>
                <a:ea typeface="微软雅黑"/>
                <a:cs typeface="微软雅黑"/>
              </a:rPr>
              <a:t>据了解</a:t>
            </a:r>
            <a:r>
              <a:rPr lang="en-US" altLang="zh-CN" sz="1600">
                <a:solidFill>
                  <a:schemeClr val="bg1"/>
                </a:solidFill>
                <a:latin typeface="微软雅黑"/>
                <a:ea typeface="微软雅黑"/>
                <a:cs typeface="微软雅黑"/>
              </a:rPr>
              <a:t>HR</a:t>
            </a:r>
            <a:r>
              <a:rPr lang="zh-CN" altLang="en-US" sz="1600">
                <a:solidFill>
                  <a:schemeClr val="bg1"/>
                </a:solidFill>
                <a:latin typeface="微软雅黑"/>
                <a:ea typeface="微软雅黑"/>
                <a:cs typeface="微软雅黑"/>
              </a:rPr>
              <a:t>人才的缺口在全国达</a:t>
            </a:r>
            <a:r>
              <a:rPr lang="en-US" altLang="zh-CN" sz="1600">
                <a:solidFill>
                  <a:schemeClr val="bg1"/>
                </a:solidFill>
                <a:latin typeface="微软雅黑"/>
                <a:ea typeface="微软雅黑"/>
                <a:cs typeface="微软雅黑"/>
              </a:rPr>
              <a:t>50</a:t>
            </a:r>
            <a:r>
              <a:rPr lang="zh-CN" altLang="en-US" sz="1600">
                <a:solidFill>
                  <a:schemeClr val="bg1"/>
                </a:solidFill>
                <a:latin typeface="微软雅黑"/>
                <a:ea typeface="微软雅黑"/>
                <a:cs typeface="微软雅黑"/>
              </a:rPr>
              <a:t>万人以上，仅上海保守估计缺口就在</a:t>
            </a:r>
            <a:r>
              <a:rPr lang="en-US" altLang="zh-CN" sz="1600">
                <a:solidFill>
                  <a:schemeClr val="bg1"/>
                </a:solidFill>
                <a:latin typeface="微软雅黑"/>
                <a:ea typeface="微软雅黑"/>
                <a:cs typeface="微软雅黑"/>
              </a:rPr>
              <a:t>4</a:t>
            </a:r>
            <a:r>
              <a:rPr lang="zh-CN" altLang="en-US" sz="1600">
                <a:solidFill>
                  <a:schemeClr val="bg1"/>
                </a:solidFill>
                <a:latin typeface="微软雅黑"/>
                <a:ea typeface="微软雅黑"/>
                <a:cs typeface="微软雅黑"/>
              </a:rPr>
              <a:t>万人左右，大连已达到</a:t>
            </a:r>
            <a:r>
              <a:rPr lang="en-US" altLang="zh-CN" sz="1600">
                <a:solidFill>
                  <a:schemeClr val="bg1"/>
                </a:solidFill>
                <a:latin typeface="微软雅黑"/>
                <a:ea typeface="微软雅黑"/>
                <a:cs typeface="微软雅黑"/>
              </a:rPr>
              <a:t>3</a:t>
            </a:r>
            <a:r>
              <a:rPr lang="zh-CN" altLang="en-US" sz="1600">
                <a:solidFill>
                  <a:schemeClr val="bg1"/>
                </a:solidFill>
                <a:latin typeface="微软雅黑"/>
                <a:ea typeface="微软雅黑"/>
                <a:cs typeface="微软雅黑"/>
              </a:rPr>
              <a:t>万人左右</a:t>
            </a:r>
            <a:r>
              <a:rPr lang="en-US" altLang="zh-CN" sz="1600">
                <a:solidFill>
                  <a:schemeClr val="bg1"/>
                </a:solidFill>
                <a:latin typeface="微软雅黑"/>
                <a:ea typeface="微软雅黑"/>
                <a:cs typeface="微软雅黑"/>
              </a:rPr>
              <a:t>……</a:t>
            </a:r>
            <a:endParaRPr lang="zh-CN" altLang="en-US" sz="1600">
              <a:solidFill>
                <a:schemeClr val="bg1"/>
              </a:solidFill>
              <a:latin typeface="微软雅黑"/>
              <a:ea typeface="微软雅黑"/>
              <a:cs typeface="微软雅黑"/>
            </a:endParaRPr>
          </a:p>
        </p:txBody>
      </p:sp>
      <p:sp>
        <p:nvSpPr>
          <p:cNvPr id="11" name="TextBox 3"/>
          <p:cNvSpPr txBox="1">
            <a:spLocks noChangeArrowheads="1"/>
          </p:cNvSpPr>
          <p:nvPr/>
        </p:nvSpPr>
        <p:spPr bwMode="auto">
          <a:xfrm>
            <a:off x="7392988" y="2757488"/>
            <a:ext cx="4392612" cy="1998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solidFill>
                  <a:schemeClr val="bg1"/>
                </a:solidFill>
                <a:latin typeface="微软雅黑"/>
                <a:ea typeface="微软雅黑"/>
                <a:cs typeface="微软雅黑"/>
              </a:rPr>
              <a:t>可以说，</a:t>
            </a:r>
            <a:r>
              <a:rPr lang="en-US" altLang="zh-CN" sz="1600">
                <a:solidFill>
                  <a:schemeClr val="bg1"/>
                </a:solidFill>
                <a:latin typeface="微软雅黑"/>
                <a:ea typeface="微软雅黑"/>
                <a:cs typeface="微软雅黑"/>
              </a:rPr>
              <a:t>HR </a:t>
            </a:r>
            <a:r>
              <a:rPr lang="zh-CN" altLang="en-US" sz="1600">
                <a:solidFill>
                  <a:schemeClr val="bg1"/>
                </a:solidFill>
                <a:latin typeface="微软雅黑"/>
                <a:ea typeface="微软雅黑"/>
                <a:cs typeface="微软雅黑"/>
              </a:rPr>
              <a:t>是一个非常</a:t>
            </a:r>
            <a:r>
              <a:rPr lang="en-US" altLang="zh-CN" sz="1600">
                <a:solidFill>
                  <a:schemeClr val="bg1"/>
                </a:solidFill>
                <a:latin typeface="微软雅黑"/>
                <a:ea typeface="微软雅黑"/>
                <a:cs typeface="微软雅黑"/>
              </a:rPr>
              <a:t>EXCITING </a:t>
            </a:r>
            <a:r>
              <a:rPr lang="zh-CN" altLang="en-US" sz="1600">
                <a:solidFill>
                  <a:schemeClr val="bg1"/>
                </a:solidFill>
                <a:latin typeface="微软雅黑"/>
                <a:ea typeface="微软雅黑"/>
                <a:cs typeface="微软雅黑"/>
              </a:rPr>
              <a:t>的职业，</a:t>
            </a:r>
            <a:r>
              <a:rPr lang="en-US" altLang="zh-CN" sz="1600">
                <a:solidFill>
                  <a:schemeClr val="bg1"/>
                </a:solidFill>
                <a:latin typeface="微软雅黑"/>
                <a:ea typeface="微软雅黑"/>
                <a:cs typeface="微软雅黑"/>
              </a:rPr>
              <a:t>HR</a:t>
            </a:r>
            <a:r>
              <a:rPr lang="zh-CN" altLang="en-US" sz="1600">
                <a:solidFill>
                  <a:schemeClr val="bg1"/>
                </a:solidFill>
                <a:latin typeface="微软雅黑"/>
                <a:ea typeface="微软雅黑"/>
                <a:cs typeface="微软雅黑"/>
              </a:rPr>
              <a:t>工作是一个可以通过给企业增加价值从而实现自身价值的工作。目前我国大部分企业中的人事部门已转化为人力资源部门，而掌握专业人力资源管理知识，拥有职业资格证书的从业人员极其稀少。</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descr="E:\ppt资料\执行技能\人力资源概论ppt用图\人力资源管理师证书1.jpg"/>
          <p:cNvPicPr>
            <a:picLocks noChangeAspect="1" noChangeArrowheads="1"/>
          </p:cNvPicPr>
          <p:nvPr/>
        </p:nvPicPr>
        <p:blipFill>
          <a:blip r:embed="rId2" cstate="print"/>
          <a:srcRect/>
          <a:stretch>
            <a:fillRect/>
          </a:stretch>
        </p:blipFill>
        <p:spPr bwMode="auto">
          <a:xfrm>
            <a:off x="2065338" y="3860800"/>
            <a:ext cx="4575175" cy="2016125"/>
          </a:xfrm>
          <a:prstGeom prst="rect">
            <a:avLst/>
          </a:prstGeom>
          <a:noFill/>
          <a:ln w="9525">
            <a:noFill/>
            <a:miter lim="800000"/>
            <a:headEnd/>
            <a:tailEnd/>
          </a:ln>
        </p:spPr>
      </p:pic>
      <p:sp>
        <p:nvSpPr>
          <p:cNvPr id="9" name="TextBox 2"/>
          <p:cNvSpPr txBox="1"/>
          <p:nvPr/>
        </p:nvSpPr>
        <p:spPr>
          <a:xfrm>
            <a:off x="7466013" y="4197350"/>
            <a:ext cx="4392612" cy="1679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中国人力资源和社会保障部负责人力资源专业人员的认证，共分为四个等级：人力资源管理员（国家四级）；助理人力资源管理师（国家三级）；人力资源管理师（国家二级）；高级人力资源管理师（国家一级）。</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0" name="TextBox 3"/>
          <p:cNvSpPr txBox="1">
            <a:spLocks noChangeArrowheads="1"/>
          </p:cNvSpPr>
          <p:nvPr/>
        </p:nvSpPr>
        <p:spPr bwMode="auto">
          <a:xfrm>
            <a:off x="2065338" y="1993900"/>
            <a:ext cx="9793287" cy="1363663"/>
          </a:xfrm>
          <a:prstGeom prst="rect">
            <a:avLst/>
          </a:prstGeom>
          <a:noFill/>
          <a:ln w="9525">
            <a:noFill/>
            <a:miter lim="800000"/>
            <a:headEnd/>
            <a:tailEnd/>
          </a:ln>
        </p:spPr>
        <p:txBody>
          <a:bodyPr>
            <a:spAutoFit/>
          </a:bodyPr>
          <a:lstStyle/>
          <a:p>
            <a:pPr indent="457200">
              <a:lnSpc>
                <a:spcPct val="129000"/>
              </a:lnSpc>
              <a:spcAft>
                <a:spcPts val="600"/>
              </a:spcAft>
            </a:pPr>
            <a:r>
              <a:rPr lang="en-US" altLang="zh-CN" sz="1600">
                <a:latin typeface="微软雅黑"/>
                <a:ea typeface="微软雅黑"/>
                <a:cs typeface="微软雅黑"/>
              </a:rPr>
              <a:t>HR</a:t>
            </a:r>
            <a:r>
              <a:rPr lang="zh-CN" altLang="en-US" sz="1600">
                <a:latin typeface="微软雅黑"/>
                <a:ea typeface="微软雅黑"/>
                <a:cs typeface="微软雅黑"/>
              </a:rPr>
              <a:t>的从业准入门槛也越来越高，具有严格的职业资格认定机制。美国的人力资源管理协会 </a:t>
            </a:r>
            <a:r>
              <a:rPr lang="en-US" altLang="zh-CN" sz="1600">
                <a:latin typeface="微软雅黑"/>
                <a:ea typeface="微软雅黑"/>
                <a:cs typeface="微软雅黑"/>
              </a:rPr>
              <a:t>(Society for Human Resource Management) </a:t>
            </a:r>
            <a:r>
              <a:rPr lang="zh-CN" altLang="en-US" sz="1600">
                <a:latin typeface="微软雅黑"/>
                <a:ea typeface="微软雅黑"/>
                <a:cs typeface="微软雅黑"/>
              </a:rPr>
              <a:t>是美国人力资源专业人员管理与认证机构。英国、瑞典的全国性人力资源管理协会是国家级的专业管理机构，负责建立人力资源管理行业的资格标准和程序确定，并负责资格认定的具体实施。</a:t>
            </a:r>
          </a:p>
        </p:txBody>
      </p:sp>
      <p:cxnSp>
        <p:nvCxnSpPr>
          <p:cNvPr id="12" name="直接连接符 11"/>
          <p:cNvCxnSpPr/>
          <p:nvPr/>
        </p:nvCxnSpPr>
        <p:spPr>
          <a:xfrm>
            <a:off x="6961188" y="3860800"/>
            <a:ext cx="0" cy="204152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Scale>
                                      <p:cBhvr>
                                        <p:cTn id="1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9"/>
                                        </p:tgtEl>
                                        <p:attrNameLst>
                                          <p:attrName>ppt_x</p:attrName>
                                          <p:attrName>ppt_y</p:attrName>
                                        </p:attrNameLst>
                                      </p:cBhvr>
                                    </p:animMotion>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en-US" altLang="zh-CN">
                <a:solidFill>
                  <a:schemeClr val="bg1"/>
                </a:solidFill>
                <a:latin typeface="微软雅黑"/>
                <a:ea typeface="微软雅黑"/>
                <a:cs typeface="微软雅黑"/>
              </a:rPr>
              <a:t>HR</a:t>
            </a:r>
            <a:r>
              <a:rPr lang="zh-CN" altLang="en-US">
                <a:solidFill>
                  <a:schemeClr val="bg1"/>
                </a:solidFill>
                <a:latin typeface="微软雅黑"/>
                <a:ea typeface="微软雅黑"/>
                <a:cs typeface="微软雅黑"/>
              </a:rPr>
              <a:t>从业人员该如何规划职业生涯呢？</a:t>
            </a:r>
          </a:p>
        </p:txBody>
      </p:sp>
      <p:graphicFrame>
        <p:nvGraphicFramePr>
          <p:cNvPr id="8" name="图示 7"/>
          <p:cNvGraphicFramePr/>
          <p:nvPr/>
        </p:nvGraphicFramePr>
        <p:xfrm>
          <a:off x="3721323" y="1844824"/>
          <a:ext cx="777686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8371" name="Picture 3" descr="E:\ppt资料\PPT精美插图\图标\半身.png"/>
          <p:cNvPicPr>
            <a:picLocks noChangeAspect="1" noChangeArrowheads="1"/>
          </p:cNvPicPr>
          <p:nvPr/>
        </p:nvPicPr>
        <p:blipFill>
          <a:blip r:embed="rId7" cstate="print"/>
          <a:srcRect/>
          <a:stretch>
            <a:fillRect/>
          </a:stretch>
        </p:blipFill>
        <p:spPr bwMode="auto">
          <a:xfrm>
            <a:off x="1920875" y="5337175"/>
            <a:ext cx="611188" cy="612775"/>
          </a:xfrm>
          <a:prstGeom prst="rect">
            <a:avLst/>
          </a:prstGeom>
          <a:noFill/>
          <a:ln w="9525">
            <a:noFill/>
            <a:miter lim="800000"/>
            <a:headEnd/>
            <a:tailEnd/>
          </a:ln>
        </p:spPr>
      </p:pic>
      <p:sp>
        <p:nvSpPr>
          <p:cNvPr id="58372" name="TextBox 82943"/>
          <p:cNvSpPr txBox="1">
            <a:spLocks noChangeArrowheads="1"/>
          </p:cNvSpPr>
          <p:nvPr/>
        </p:nvSpPr>
        <p:spPr bwMode="auto">
          <a:xfrm>
            <a:off x="2535238" y="5456238"/>
            <a:ext cx="1512887" cy="368300"/>
          </a:xfrm>
          <a:prstGeom prst="rect">
            <a:avLst/>
          </a:prstGeom>
          <a:noFill/>
          <a:ln w="9525">
            <a:noFill/>
            <a:miter lim="800000"/>
            <a:headEnd/>
            <a:tailEnd/>
          </a:ln>
        </p:spPr>
        <p:txBody>
          <a:bodyPr>
            <a:spAutoFit/>
          </a:bodyPr>
          <a:lstStyle/>
          <a:p>
            <a:r>
              <a:rPr lang="zh-CN" altLang="en-US" b="1">
                <a:latin typeface="微软雅黑"/>
                <a:ea typeface="微软雅黑"/>
                <a:cs typeface="微软雅黑"/>
              </a:rPr>
              <a:t>管理线：</a:t>
            </a:r>
          </a:p>
        </p:txBody>
      </p:sp>
      <p:cxnSp>
        <p:nvCxnSpPr>
          <p:cNvPr id="14" name="直接连接符 13"/>
          <p:cNvCxnSpPr/>
          <p:nvPr/>
        </p:nvCxnSpPr>
        <p:spPr>
          <a:xfrm>
            <a:off x="3721100" y="1773238"/>
            <a:ext cx="0" cy="417671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en-US" altLang="zh-CN">
                <a:solidFill>
                  <a:schemeClr val="bg1"/>
                </a:solidFill>
                <a:latin typeface="微软雅黑"/>
                <a:ea typeface="微软雅黑"/>
                <a:cs typeface="微软雅黑"/>
              </a:rPr>
              <a:t>HR</a:t>
            </a:r>
            <a:r>
              <a:rPr lang="zh-CN" altLang="en-US">
                <a:solidFill>
                  <a:schemeClr val="bg1"/>
                </a:solidFill>
                <a:latin typeface="微软雅黑"/>
                <a:ea typeface="微软雅黑"/>
                <a:cs typeface="微软雅黑"/>
              </a:rPr>
              <a:t>从业人员该如何规划职业生涯呢？</a:t>
            </a:r>
          </a:p>
        </p:txBody>
      </p:sp>
      <p:pic>
        <p:nvPicPr>
          <p:cNvPr id="59394" name="Picture 3" descr="E:\ppt资料\PPT精美插图\图标\半身.png"/>
          <p:cNvPicPr>
            <a:picLocks noChangeAspect="1" noChangeArrowheads="1"/>
          </p:cNvPicPr>
          <p:nvPr/>
        </p:nvPicPr>
        <p:blipFill>
          <a:blip r:embed="rId2" cstate="print"/>
          <a:srcRect/>
          <a:stretch>
            <a:fillRect/>
          </a:stretch>
        </p:blipFill>
        <p:spPr bwMode="auto">
          <a:xfrm>
            <a:off x="1920875" y="5337175"/>
            <a:ext cx="611188" cy="612775"/>
          </a:xfrm>
          <a:prstGeom prst="rect">
            <a:avLst/>
          </a:prstGeom>
          <a:noFill/>
          <a:ln w="9525">
            <a:noFill/>
            <a:miter lim="800000"/>
            <a:headEnd/>
            <a:tailEnd/>
          </a:ln>
        </p:spPr>
      </p:pic>
      <p:sp>
        <p:nvSpPr>
          <p:cNvPr id="59395" name="TextBox 82943"/>
          <p:cNvSpPr txBox="1">
            <a:spLocks noChangeArrowheads="1"/>
          </p:cNvSpPr>
          <p:nvPr/>
        </p:nvSpPr>
        <p:spPr bwMode="auto">
          <a:xfrm>
            <a:off x="2535238" y="5456238"/>
            <a:ext cx="1512887" cy="368300"/>
          </a:xfrm>
          <a:prstGeom prst="rect">
            <a:avLst/>
          </a:prstGeom>
          <a:noFill/>
          <a:ln w="9525">
            <a:noFill/>
            <a:miter lim="800000"/>
            <a:headEnd/>
            <a:tailEnd/>
          </a:ln>
        </p:spPr>
        <p:txBody>
          <a:bodyPr>
            <a:spAutoFit/>
          </a:bodyPr>
          <a:lstStyle/>
          <a:p>
            <a:r>
              <a:rPr lang="zh-CN" altLang="en-US" b="1">
                <a:latin typeface="微软雅黑"/>
                <a:ea typeface="微软雅黑"/>
                <a:cs typeface="微软雅黑"/>
              </a:rPr>
              <a:t>专家线：</a:t>
            </a:r>
          </a:p>
        </p:txBody>
      </p:sp>
      <p:cxnSp>
        <p:nvCxnSpPr>
          <p:cNvPr id="14" name="直接连接符 13"/>
          <p:cNvCxnSpPr/>
          <p:nvPr/>
        </p:nvCxnSpPr>
        <p:spPr>
          <a:xfrm>
            <a:off x="3721100" y="1773238"/>
            <a:ext cx="0" cy="417671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图示 8"/>
          <p:cNvGraphicFramePr/>
          <p:nvPr/>
        </p:nvGraphicFramePr>
        <p:xfrm>
          <a:off x="4019727" y="1804755"/>
          <a:ext cx="7776864"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en-US" altLang="zh-CN">
                <a:solidFill>
                  <a:schemeClr val="bg1"/>
                </a:solidFill>
                <a:latin typeface="微软雅黑"/>
                <a:ea typeface="微软雅黑"/>
                <a:cs typeface="微软雅黑"/>
              </a:rPr>
              <a:t>HR</a:t>
            </a:r>
            <a:r>
              <a:rPr lang="zh-CN" altLang="en-US">
                <a:solidFill>
                  <a:schemeClr val="bg1"/>
                </a:solidFill>
                <a:latin typeface="微软雅黑"/>
                <a:ea typeface="微软雅黑"/>
                <a:cs typeface="微软雅黑"/>
              </a:rPr>
              <a:t>这个职业“钱途”如何？</a:t>
            </a:r>
          </a:p>
        </p:txBody>
      </p:sp>
      <p:graphicFrame>
        <p:nvGraphicFramePr>
          <p:cNvPr id="7" name="Object 133"/>
          <p:cNvGraphicFramePr>
            <a:graphicFrameLocks/>
          </p:cNvGraphicFramePr>
          <p:nvPr/>
        </p:nvGraphicFramePr>
        <p:xfrm>
          <a:off x="2190750" y="1725613"/>
          <a:ext cx="8299450" cy="4503737"/>
        </p:xfrm>
        <a:graphic>
          <a:graphicData uri="http://schemas.openxmlformats.org/presentationml/2006/ole">
            <mc:AlternateContent xmlns:mc="http://schemas.openxmlformats.org/markup-compatibility/2006">
              <mc:Choice xmlns:v="urn:schemas-microsoft-com:vml" Requires="v">
                <p:oleObj spid="_x0000_s1159" name="Worksheet" r:id="rId3" imgW="8305935" imgH="4505299" progId="Excel.Sheet.8">
                  <p:embed/>
                </p:oleObj>
              </mc:Choice>
              <mc:Fallback>
                <p:oleObj name="Worksheet" r:id="rId3" imgW="8305935" imgH="4505299" progId="Excel.Sheet.8">
                  <p:embed/>
                  <p:pic>
                    <p:nvPicPr>
                      <p:cNvPr id="0" name="Picture 13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0" y="1725613"/>
                        <a:ext cx="8299450" cy="4503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59" name="TextBox 8"/>
          <p:cNvSpPr txBox="1">
            <a:spLocks noChangeArrowheads="1"/>
          </p:cNvSpPr>
          <p:nvPr/>
        </p:nvSpPr>
        <p:spPr bwMode="auto">
          <a:xfrm>
            <a:off x="4343400" y="1311275"/>
            <a:ext cx="4824413" cy="307975"/>
          </a:xfrm>
          <a:prstGeom prst="rect">
            <a:avLst/>
          </a:prstGeom>
          <a:noFill/>
          <a:ln w="9525">
            <a:noFill/>
            <a:miter lim="800000"/>
            <a:headEnd/>
            <a:tailEnd/>
          </a:ln>
        </p:spPr>
        <p:txBody>
          <a:bodyPr>
            <a:spAutoFit/>
          </a:bodyPr>
          <a:lstStyle/>
          <a:p>
            <a:r>
              <a:rPr lang="zh-CN" altLang="en-US" sz="1400" b="1">
                <a:solidFill>
                  <a:srgbClr val="0070C0"/>
                </a:solidFill>
                <a:latin typeface="微软雅黑"/>
                <a:ea typeface="微软雅黑"/>
                <a:cs typeface="微软雅黑"/>
              </a:rPr>
              <a:t>人力资源从业者薪资调查数据（</a:t>
            </a:r>
            <a:r>
              <a:rPr lang="en-US" altLang="zh-CN" sz="1400" b="1">
                <a:solidFill>
                  <a:srgbClr val="0070C0"/>
                </a:solidFill>
                <a:latin typeface="微软雅黑"/>
                <a:ea typeface="微软雅黑"/>
                <a:cs typeface="微软雅黑"/>
              </a:rPr>
              <a:t>2010</a:t>
            </a:r>
            <a:r>
              <a:rPr lang="zh-CN" altLang="en-US" sz="1400" b="1">
                <a:solidFill>
                  <a:srgbClr val="0070C0"/>
                </a:solidFill>
                <a:latin typeface="微软雅黑"/>
                <a:ea typeface="微软雅黑"/>
                <a:cs typeface="微软雅黑"/>
              </a:rPr>
              <a:t>年，来源于网络）</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6*min(max(#ppt_w*#ppt_h,.3),1)-7.4)/-.7*#ppt_w"/>
                                          </p:val>
                                        </p:tav>
                                        <p:tav tm="100000">
                                          <p:val>
                                            <p:strVal val="#ppt_w"/>
                                          </p:val>
                                        </p:tav>
                                      </p:tavLst>
                                    </p:anim>
                                    <p:anim calcmode="lin" valueType="num">
                                      <p:cBhvr>
                                        <p:cTn id="8" dur="500" fill="hold"/>
                                        <p:tgtEl>
                                          <p:spTgt spid="7"/>
                                        </p:tgtEl>
                                        <p:attrNameLst>
                                          <p:attrName>ppt_h</p:attrName>
                                        </p:attrNameLst>
                                      </p:cBhvr>
                                      <p:tavLst>
                                        <p:tav tm="0">
                                          <p:val>
                                            <p:strVal val="(6*min(max(#ppt_w*#ppt_h,.3),1)-7.4)/-.7*#ppt_h"/>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Box 2"/>
          <p:cNvSpPr txBox="1">
            <a:spLocks noChangeArrowheads="1"/>
          </p:cNvSpPr>
          <p:nvPr/>
        </p:nvSpPr>
        <p:spPr bwMode="auto">
          <a:xfrm>
            <a:off x="2281238" y="6308725"/>
            <a:ext cx="4103687" cy="369888"/>
          </a:xfrm>
          <a:prstGeom prst="rect">
            <a:avLst/>
          </a:prstGeom>
          <a:noFill/>
          <a:ln w="9525">
            <a:noFill/>
            <a:miter lim="800000"/>
            <a:headEnd/>
            <a:tailEnd/>
          </a:ln>
        </p:spPr>
        <p:txBody>
          <a:bodyPr>
            <a:spAutoFit/>
          </a:bodyPr>
          <a:lstStyle/>
          <a:p>
            <a:r>
              <a:rPr lang="en-US" altLang="zh-CN">
                <a:solidFill>
                  <a:schemeClr val="bg1"/>
                </a:solidFill>
                <a:latin typeface="微软雅黑"/>
                <a:ea typeface="微软雅黑"/>
                <a:cs typeface="微软雅黑"/>
              </a:rPr>
              <a:t>HR</a:t>
            </a:r>
            <a:r>
              <a:rPr lang="zh-CN" altLang="en-US">
                <a:solidFill>
                  <a:schemeClr val="bg1"/>
                </a:solidFill>
                <a:latin typeface="微软雅黑"/>
                <a:ea typeface="微软雅黑"/>
                <a:cs typeface="微软雅黑"/>
              </a:rPr>
              <a:t>这个职业“钱途”如何？</a:t>
            </a:r>
          </a:p>
        </p:txBody>
      </p:sp>
      <p:sp>
        <p:nvSpPr>
          <p:cNvPr id="9" name="TextBox 2"/>
          <p:cNvSpPr txBox="1"/>
          <p:nvPr/>
        </p:nvSpPr>
        <p:spPr>
          <a:xfrm>
            <a:off x="2281238" y="3789363"/>
            <a:ext cx="4608512" cy="1044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衷心祝愿各位</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同行们，早日攀登到</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职业生涯的金字塔尖，赚取沉甸甸的高薪，并努力为中国企业的人力资源管理做出卓越的贡献！</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0" name="TextBox 3"/>
          <p:cNvSpPr txBox="1">
            <a:spLocks noChangeArrowheads="1"/>
          </p:cNvSpPr>
          <p:nvPr/>
        </p:nvSpPr>
        <p:spPr bwMode="auto">
          <a:xfrm>
            <a:off x="2281238" y="1916113"/>
            <a:ext cx="4608512" cy="1363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从普通的人事助理到人力资源总监，其间要经历漫长的过程，少则几年，多则十几年。据说，人力资源总监已经成为国际大公司高层人物必经的职业发展阶梯。</a:t>
            </a:r>
          </a:p>
        </p:txBody>
      </p:sp>
      <p:pic>
        <p:nvPicPr>
          <p:cNvPr id="11" name="Picture 2" descr="E:\ppt资料\执行技能\人力资源概论ppt用图\金字塔1.jpg"/>
          <p:cNvPicPr>
            <a:picLocks noChangeAspect="1" noChangeArrowheads="1"/>
          </p:cNvPicPr>
          <p:nvPr/>
        </p:nvPicPr>
        <p:blipFill>
          <a:blip r:embed="rId2" cstate="print">
            <a:extLst/>
          </a:blip>
          <a:srcRect/>
          <a:stretch>
            <a:fillRect/>
          </a:stretch>
        </p:blipFill>
        <p:spPr bwMode="auto">
          <a:xfrm>
            <a:off x="7033691" y="1695769"/>
            <a:ext cx="4495705" cy="316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Scale>
                                      <p:cBhvr>
                                        <p:cTn id="1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9"/>
                                        </p:tgtEl>
                                        <p:attrNameLst>
                                          <p:attrName>ppt_x</p:attrName>
                                          <p:attrName>ppt_y</p:attrName>
                                        </p:attrNameLst>
                                      </p:cBhvr>
                                    </p:animMotion>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64525" y="692150"/>
            <a:ext cx="3305175" cy="369888"/>
          </a:xfrm>
          <a:prstGeom prst="rect">
            <a:avLst/>
          </a:prstGeom>
        </p:spPr>
        <p:txBody>
          <a:bodyPr wrap="none">
            <a:spAutoFit/>
          </a:bodyPr>
          <a:lstStyle/>
          <a:p>
            <a:pP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我们为什么要成为</a:t>
            </a:r>
            <a:r>
              <a:rPr lang="en-US" altLang="zh-CN" b="1" dirty="0">
                <a:solidFill>
                  <a:schemeClr val="accent6">
                    <a:lumMod val="75000"/>
                  </a:schemeClr>
                </a:solidFill>
                <a:latin typeface="微软雅黑" pitchFamily="34" charset="-122"/>
                <a:ea typeface="微软雅黑" pitchFamily="34" charset="-122"/>
              </a:rPr>
              <a:t>HR</a:t>
            </a:r>
            <a:r>
              <a:rPr lang="zh-CN" altLang="en-US" b="1" dirty="0">
                <a:solidFill>
                  <a:schemeClr val="accent6">
                    <a:lumMod val="75000"/>
                  </a:schemeClr>
                </a:solidFill>
                <a:latin typeface="微软雅黑" pitchFamily="34" charset="-122"/>
                <a:ea typeface="微软雅黑" pitchFamily="34" charset="-122"/>
              </a:rPr>
              <a:t>高手呢？</a:t>
            </a:r>
          </a:p>
        </p:txBody>
      </p:sp>
      <p:cxnSp>
        <p:nvCxnSpPr>
          <p:cNvPr id="4" name="直接连接符 3"/>
          <p:cNvCxnSpPr/>
          <p:nvPr/>
        </p:nvCxnSpPr>
        <p:spPr>
          <a:xfrm>
            <a:off x="8369300"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369300"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15" name="TextBox 2"/>
          <p:cNvSpPr txBox="1"/>
          <p:nvPr/>
        </p:nvSpPr>
        <p:spPr>
          <a:xfrm>
            <a:off x="2281238" y="3824288"/>
            <a:ext cx="4608512" cy="1044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同样，对于日益热门的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职业来说，真正的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高手，也是千载难逢的稀世之珍。话说，我们为什么要成为高手呢？</a:t>
            </a:r>
            <a:endParaRPr lang="zh-CN" altLang="en-US" sz="1600" b="1" dirty="0">
              <a:solidFill>
                <a:schemeClr val="accent6">
                  <a:lumMod val="75000"/>
                </a:schemeClr>
              </a:solidFill>
              <a:latin typeface="微软雅黑" pitchFamily="34" charset="-122"/>
              <a:ea typeface="微软雅黑" pitchFamily="34" charset="-122"/>
            </a:endParaRPr>
          </a:p>
        </p:txBody>
      </p:sp>
      <p:sp>
        <p:nvSpPr>
          <p:cNvPr id="16" name="TextBox 3"/>
          <p:cNvSpPr txBox="1">
            <a:spLocks noChangeArrowheads="1"/>
          </p:cNvSpPr>
          <p:nvPr/>
        </p:nvSpPr>
        <p:spPr bwMode="auto">
          <a:xfrm>
            <a:off x="2281238" y="1951038"/>
            <a:ext cx="4608512" cy="1363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久做招聘的</a:t>
            </a:r>
            <a:r>
              <a:rPr lang="en-US" altLang="zh-CN" sz="1600">
                <a:latin typeface="微软雅黑"/>
                <a:ea typeface="微软雅黑"/>
                <a:cs typeface="微软雅黑"/>
              </a:rPr>
              <a:t>HR</a:t>
            </a:r>
            <a:r>
              <a:rPr lang="zh-CN" altLang="en-US" sz="1600">
                <a:latin typeface="微软雅黑"/>
                <a:ea typeface="微软雅黑"/>
                <a:cs typeface="微软雅黑"/>
              </a:rPr>
              <a:t>同行们，应该都有这样的一种体会，虽然市场上求职的人多如牛毛、门庭若市，但适合公司的人才却很少，尤其是</a:t>
            </a:r>
            <a:r>
              <a:rPr lang="zh-CN" altLang="en-US" sz="1600" b="1">
                <a:solidFill>
                  <a:srgbClr val="FF0000"/>
                </a:solidFill>
                <a:latin typeface="微软雅黑"/>
                <a:ea typeface="微软雅黑"/>
                <a:cs typeface="微软雅黑"/>
              </a:rPr>
              <a:t>职业或行业内的高手，更是凤毛麟角，难以寻觅。</a:t>
            </a:r>
          </a:p>
        </p:txBody>
      </p:sp>
      <p:pic>
        <p:nvPicPr>
          <p:cNvPr id="63494" name="图片 18"/>
          <p:cNvPicPr>
            <a:picLocks noChangeAspect="1"/>
          </p:cNvPicPr>
          <p:nvPr/>
        </p:nvPicPr>
        <p:blipFill>
          <a:blip r:embed="rId2" cstate="print"/>
          <a:srcRect/>
          <a:stretch>
            <a:fillRect/>
          </a:stretch>
        </p:blipFill>
        <p:spPr bwMode="auto">
          <a:xfrm>
            <a:off x="7105650" y="1960563"/>
            <a:ext cx="4575175" cy="2903537"/>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5"/>
                                        </p:tgtEl>
                                        <p:attrNameLst>
                                          <p:attrName>style.visibility</p:attrName>
                                        </p:attrNameLst>
                                      </p:cBhvr>
                                      <p:to>
                                        <p:strVal val="visible"/>
                                      </p:to>
                                    </p:set>
                                    <p:animScale>
                                      <p:cBhvr>
                                        <p:cTn id="1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5"/>
                                        </p:tgtEl>
                                        <p:attrNameLst>
                                          <p:attrName>ppt_x</p:attrName>
                                          <p:attrName>ppt_y</p:attrName>
                                        </p:attrNameLst>
                                      </p:cBhvr>
                                    </p:animMotion>
                                    <p:animEffect transition="in" filter="fade">
                                      <p:cBhvr>
                                        <p:cTn id="1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64525" y="692150"/>
            <a:ext cx="3305175" cy="369888"/>
          </a:xfrm>
          <a:prstGeom prst="rect">
            <a:avLst/>
          </a:prstGeom>
        </p:spPr>
        <p:txBody>
          <a:bodyPr wrap="none">
            <a:spAutoFit/>
          </a:bodyPr>
          <a:lstStyle/>
          <a:p>
            <a:pP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我们为什么要成为</a:t>
            </a:r>
            <a:r>
              <a:rPr lang="en-US" altLang="zh-CN" b="1" dirty="0">
                <a:solidFill>
                  <a:schemeClr val="accent6">
                    <a:lumMod val="75000"/>
                  </a:schemeClr>
                </a:solidFill>
                <a:latin typeface="微软雅黑" pitchFamily="34" charset="-122"/>
                <a:ea typeface="微软雅黑" pitchFamily="34" charset="-122"/>
              </a:rPr>
              <a:t>HR</a:t>
            </a:r>
            <a:r>
              <a:rPr lang="zh-CN" altLang="en-US" b="1" dirty="0">
                <a:solidFill>
                  <a:schemeClr val="accent6">
                    <a:lumMod val="75000"/>
                  </a:schemeClr>
                </a:solidFill>
                <a:latin typeface="微软雅黑" pitchFamily="34" charset="-122"/>
                <a:ea typeface="微软雅黑" pitchFamily="34" charset="-122"/>
              </a:rPr>
              <a:t>高手呢？</a:t>
            </a:r>
          </a:p>
        </p:txBody>
      </p:sp>
      <p:cxnSp>
        <p:nvCxnSpPr>
          <p:cNvPr id="4" name="直接连接符 3"/>
          <p:cNvCxnSpPr/>
          <p:nvPr/>
        </p:nvCxnSpPr>
        <p:spPr>
          <a:xfrm>
            <a:off x="8369300"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369300"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3684588" y="4767263"/>
            <a:ext cx="7797800" cy="857250"/>
          </a:xfrm>
          <a:prstGeom prst="roundRect">
            <a:avLst/>
          </a:prstGeom>
          <a:noFill/>
          <a:ln w="60325">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圆角矩形 8"/>
          <p:cNvSpPr/>
          <p:nvPr/>
        </p:nvSpPr>
        <p:spPr>
          <a:xfrm>
            <a:off x="2836863" y="3460750"/>
            <a:ext cx="7685087" cy="857250"/>
          </a:xfrm>
          <a:prstGeom prst="roundRect">
            <a:avLst/>
          </a:prstGeom>
          <a:noFill/>
          <a:ln w="6032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圆角矩形 9"/>
          <p:cNvSpPr/>
          <p:nvPr/>
        </p:nvSpPr>
        <p:spPr>
          <a:xfrm>
            <a:off x="3684588" y="2127250"/>
            <a:ext cx="7797800" cy="857250"/>
          </a:xfrm>
          <a:prstGeom prst="roundRect">
            <a:avLst/>
          </a:prstGeom>
          <a:noFill/>
          <a:ln w="603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1" name="Group 5"/>
          <p:cNvGrpSpPr>
            <a:grpSpLocks/>
          </p:cNvGrpSpPr>
          <p:nvPr/>
        </p:nvGrpSpPr>
        <p:grpSpPr bwMode="auto">
          <a:xfrm>
            <a:off x="2836863" y="1874838"/>
            <a:ext cx="1238250" cy="1236662"/>
            <a:chOff x="802" y="845"/>
            <a:chExt cx="827" cy="826"/>
          </a:xfrm>
        </p:grpSpPr>
        <p:sp>
          <p:nvSpPr>
            <p:cNvPr id="64534" name="Oval 6"/>
            <p:cNvSpPr>
              <a:spLocks noChangeArrowheads="1"/>
            </p:cNvSpPr>
            <p:nvPr/>
          </p:nvSpPr>
          <p:spPr bwMode="ltGray">
            <a:xfrm>
              <a:off x="802" y="845"/>
              <a:ext cx="827" cy="826"/>
            </a:xfrm>
            <a:prstGeom prst="ellipse">
              <a:avLst/>
            </a:prstGeom>
            <a:solidFill>
              <a:srgbClr val="F8F8F8"/>
            </a:solidFill>
            <a:ln w="38100">
              <a:solidFill>
                <a:srgbClr val="000099"/>
              </a:solidFill>
              <a:round/>
              <a:headEnd/>
              <a:tailEnd/>
            </a:ln>
          </p:spPr>
          <p:txBody>
            <a:bodyPr wrap="none" anchor="ctr"/>
            <a:lstStyle/>
            <a:p>
              <a:endParaRPr lang="zh-CN" altLang="en-US">
                <a:latin typeface="Calibri" pitchFamily="34" charset="0"/>
                <a:cs typeface="Arial" charset="0"/>
              </a:endParaRPr>
            </a:p>
          </p:txBody>
        </p:sp>
        <p:sp>
          <p:nvSpPr>
            <p:cNvPr id="64535" name="Oval 7"/>
            <p:cNvSpPr>
              <a:spLocks noChangeArrowheads="1"/>
            </p:cNvSpPr>
            <p:nvPr/>
          </p:nvSpPr>
          <p:spPr bwMode="ltGray">
            <a:xfrm>
              <a:off x="836" y="879"/>
              <a:ext cx="758" cy="758"/>
            </a:xfrm>
            <a:prstGeom prst="ellipse">
              <a:avLst/>
            </a:prstGeom>
            <a:noFill/>
            <a:ln w="38100">
              <a:solidFill>
                <a:srgbClr val="000099"/>
              </a:solidFill>
              <a:round/>
              <a:headEnd/>
              <a:tailEnd/>
            </a:ln>
          </p:spPr>
          <p:txBody>
            <a:bodyPr wrap="none" anchor="ctr"/>
            <a:lstStyle/>
            <a:p>
              <a:endParaRPr lang="zh-CN" altLang="en-US">
                <a:latin typeface="Calibri" pitchFamily="34" charset="0"/>
                <a:cs typeface="Arial" charset="0"/>
              </a:endParaRPr>
            </a:p>
          </p:txBody>
        </p:sp>
        <p:sp>
          <p:nvSpPr>
            <p:cNvPr id="64536" name="Oval 8"/>
            <p:cNvSpPr>
              <a:spLocks noChangeArrowheads="1"/>
            </p:cNvSpPr>
            <p:nvPr/>
          </p:nvSpPr>
          <p:spPr bwMode="ltGray">
            <a:xfrm>
              <a:off x="870" y="915"/>
              <a:ext cx="690" cy="690"/>
            </a:xfrm>
            <a:prstGeom prst="ellipse">
              <a:avLst/>
            </a:prstGeom>
            <a:noFill/>
            <a:ln w="38100">
              <a:solidFill>
                <a:srgbClr val="000099"/>
              </a:solidFill>
              <a:round/>
              <a:headEnd/>
              <a:tailEnd/>
            </a:ln>
          </p:spPr>
          <p:txBody>
            <a:bodyPr wrap="none" anchor="ctr"/>
            <a:lstStyle/>
            <a:p>
              <a:endParaRPr lang="zh-CN" altLang="en-US">
                <a:latin typeface="Calibri" pitchFamily="34" charset="0"/>
                <a:cs typeface="Arial" charset="0"/>
              </a:endParaRPr>
            </a:p>
          </p:txBody>
        </p:sp>
      </p:grpSp>
      <p:grpSp>
        <p:nvGrpSpPr>
          <p:cNvPr id="18" name="Group 12"/>
          <p:cNvGrpSpPr>
            <a:grpSpLocks/>
          </p:cNvGrpSpPr>
          <p:nvPr/>
        </p:nvGrpSpPr>
        <p:grpSpPr bwMode="auto">
          <a:xfrm>
            <a:off x="10183813" y="3228975"/>
            <a:ext cx="1238250" cy="1236663"/>
            <a:chOff x="802" y="845"/>
            <a:chExt cx="827" cy="826"/>
          </a:xfrm>
        </p:grpSpPr>
        <p:sp>
          <p:nvSpPr>
            <p:cNvPr id="64531" name="Oval 13"/>
            <p:cNvSpPr>
              <a:spLocks noChangeArrowheads="1"/>
            </p:cNvSpPr>
            <p:nvPr/>
          </p:nvSpPr>
          <p:spPr bwMode="gray">
            <a:xfrm>
              <a:off x="802" y="845"/>
              <a:ext cx="827" cy="826"/>
            </a:xfrm>
            <a:prstGeom prst="ellipse">
              <a:avLst/>
            </a:prstGeom>
            <a:solidFill>
              <a:srgbClr val="F8F8F8"/>
            </a:solidFill>
            <a:ln w="38100">
              <a:solidFill>
                <a:srgbClr val="3333FF"/>
              </a:solidFill>
              <a:round/>
              <a:headEnd/>
              <a:tailEnd/>
            </a:ln>
          </p:spPr>
          <p:txBody>
            <a:bodyPr wrap="none" anchor="ctr"/>
            <a:lstStyle/>
            <a:p>
              <a:endParaRPr lang="zh-CN" altLang="en-US">
                <a:latin typeface="Calibri" pitchFamily="34" charset="0"/>
                <a:cs typeface="Arial" charset="0"/>
              </a:endParaRPr>
            </a:p>
          </p:txBody>
        </p:sp>
        <p:sp>
          <p:nvSpPr>
            <p:cNvPr id="64532" name="Oval 14"/>
            <p:cNvSpPr>
              <a:spLocks noChangeArrowheads="1"/>
            </p:cNvSpPr>
            <p:nvPr/>
          </p:nvSpPr>
          <p:spPr bwMode="gray">
            <a:xfrm>
              <a:off x="836" y="879"/>
              <a:ext cx="758" cy="758"/>
            </a:xfrm>
            <a:prstGeom prst="ellipse">
              <a:avLst/>
            </a:prstGeom>
            <a:noFill/>
            <a:ln w="38100">
              <a:solidFill>
                <a:srgbClr val="3333FF"/>
              </a:solidFill>
              <a:round/>
              <a:headEnd/>
              <a:tailEnd/>
            </a:ln>
          </p:spPr>
          <p:txBody>
            <a:bodyPr wrap="none" anchor="ctr"/>
            <a:lstStyle/>
            <a:p>
              <a:endParaRPr lang="zh-CN" altLang="en-US">
                <a:latin typeface="Calibri" pitchFamily="34" charset="0"/>
                <a:cs typeface="Arial" charset="0"/>
              </a:endParaRPr>
            </a:p>
          </p:txBody>
        </p:sp>
        <p:sp>
          <p:nvSpPr>
            <p:cNvPr id="64533" name="Oval 15"/>
            <p:cNvSpPr>
              <a:spLocks noChangeArrowheads="1"/>
            </p:cNvSpPr>
            <p:nvPr/>
          </p:nvSpPr>
          <p:spPr bwMode="gray">
            <a:xfrm>
              <a:off x="870" y="915"/>
              <a:ext cx="690" cy="690"/>
            </a:xfrm>
            <a:prstGeom prst="ellipse">
              <a:avLst/>
            </a:prstGeom>
            <a:noFill/>
            <a:ln w="38100">
              <a:solidFill>
                <a:srgbClr val="3333FF"/>
              </a:solidFill>
              <a:round/>
              <a:headEnd/>
              <a:tailEnd/>
            </a:ln>
          </p:spPr>
          <p:txBody>
            <a:bodyPr wrap="none" anchor="ctr"/>
            <a:lstStyle/>
            <a:p>
              <a:endParaRPr lang="zh-CN" altLang="en-US">
                <a:latin typeface="Calibri" pitchFamily="34" charset="0"/>
                <a:cs typeface="Arial" charset="0"/>
              </a:endParaRPr>
            </a:p>
          </p:txBody>
        </p:sp>
      </p:grpSp>
      <p:grpSp>
        <p:nvGrpSpPr>
          <p:cNvPr id="22" name="Group 19"/>
          <p:cNvGrpSpPr>
            <a:grpSpLocks/>
          </p:cNvGrpSpPr>
          <p:nvPr/>
        </p:nvGrpSpPr>
        <p:grpSpPr bwMode="auto">
          <a:xfrm>
            <a:off x="2827338" y="4606925"/>
            <a:ext cx="1238250" cy="1236663"/>
            <a:chOff x="802" y="845"/>
            <a:chExt cx="827" cy="826"/>
          </a:xfrm>
        </p:grpSpPr>
        <p:sp>
          <p:nvSpPr>
            <p:cNvPr id="64528" name="Oval 20"/>
            <p:cNvSpPr>
              <a:spLocks noChangeArrowheads="1"/>
            </p:cNvSpPr>
            <p:nvPr/>
          </p:nvSpPr>
          <p:spPr bwMode="ltGray">
            <a:xfrm>
              <a:off x="802" y="845"/>
              <a:ext cx="827" cy="826"/>
            </a:xfrm>
            <a:prstGeom prst="ellipse">
              <a:avLst/>
            </a:prstGeom>
            <a:solidFill>
              <a:srgbClr val="F8F8F8"/>
            </a:solidFill>
            <a:ln w="38100">
              <a:solidFill>
                <a:srgbClr val="0099FF"/>
              </a:solidFill>
              <a:round/>
              <a:headEnd/>
              <a:tailEnd/>
            </a:ln>
          </p:spPr>
          <p:txBody>
            <a:bodyPr wrap="none" anchor="ctr"/>
            <a:lstStyle/>
            <a:p>
              <a:endParaRPr lang="zh-CN" altLang="en-US">
                <a:latin typeface="Calibri" pitchFamily="34" charset="0"/>
                <a:cs typeface="Arial" charset="0"/>
              </a:endParaRPr>
            </a:p>
          </p:txBody>
        </p:sp>
        <p:sp>
          <p:nvSpPr>
            <p:cNvPr id="64529" name="Oval 21"/>
            <p:cNvSpPr>
              <a:spLocks noChangeArrowheads="1"/>
            </p:cNvSpPr>
            <p:nvPr/>
          </p:nvSpPr>
          <p:spPr bwMode="ltGray">
            <a:xfrm>
              <a:off x="836" y="879"/>
              <a:ext cx="758" cy="758"/>
            </a:xfrm>
            <a:prstGeom prst="ellipse">
              <a:avLst/>
            </a:prstGeom>
            <a:noFill/>
            <a:ln w="38100">
              <a:solidFill>
                <a:srgbClr val="0099FF"/>
              </a:solidFill>
              <a:round/>
              <a:headEnd/>
              <a:tailEnd/>
            </a:ln>
          </p:spPr>
          <p:txBody>
            <a:bodyPr wrap="none" anchor="ctr"/>
            <a:lstStyle/>
            <a:p>
              <a:endParaRPr lang="zh-CN" altLang="en-US">
                <a:latin typeface="Calibri" pitchFamily="34" charset="0"/>
                <a:cs typeface="Arial" charset="0"/>
              </a:endParaRPr>
            </a:p>
          </p:txBody>
        </p:sp>
        <p:sp>
          <p:nvSpPr>
            <p:cNvPr id="64530" name="Oval 22"/>
            <p:cNvSpPr>
              <a:spLocks noChangeArrowheads="1"/>
            </p:cNvSpPr>
            <p:nvPr/>
          </p:nvSpPr>
          <p:spPr bwMode="ltGray">
            <a:xfrm>
              <a:off x="870" y="915"/>
              <a:ext cx="690" cy="690"/>
            </a:xfrm>
            <a:prstGeom prst="ellipse">
              <a:avLst/>
            </a:prstGeom>
            <a:noFill/>
            <a:ln w="38100">
              <a:solidFill>
                <a:srgbClr val="0099FF"/>
              </a:solidFill>
              <a:round/>
              <a:headEnd/>
              <a:tailEnd/>
            </a:ln>
          </p:spPr>
          <p:txBody>
            <a:bodyPr wrap="none" anchor="ctr"/>
            <a:lstStyle/>
            <a:p>
              <a:endParaRPr lang="zh-CN" altLang="en-US">
                <a:latin typeface="Calibri" pitchFamily="34" charset="0"/>
                <a:cs typeface="Arial" charset="0"/>
              </a:endParaRPr>
            </a:p>
          </p:txBody>
        </p:sp>
      </p:grpSp>
      <p:sp>
        <p:nvSpPr>
          <p:cNvPr id="26" name="TextBox 69"/>
          <p:cNvSpPr txBox="1">
            <a:spLocks noChangeArrowheads="1"/>
          </p:cNvSpPr>
          <p:nvPr/>
        </p:nvSpPr>
        <p:spPr bwMode="auto">
          <a:xfrm>
            <a:off x="2849563" y="2293938"/>
            <a:ext cx="1214437" cy="400050"/>
          </a:xfrm>
          <a:prstGeom prst="rect">
            <a:avLst/>
          </a:prstGeom>
          <a:noFill/>
          <a:ln w="9525">
            <a:noFill/>
            <a:miter lim="800000"/>
            <a:headEnd/>
            <a:tailEnd/>
          </a:ln>
        </p:spPr>
        <p:txBody>
          <a:bodyPr>
            <a:spAutoFit/>
          </a:bodyPr>
          <a:lstStyle/>
          <a:p>
            <a:pPr algn="ctr"/>
            <a:r>
              <a:rPr lang="zh-CN" altLang="en-US" sz="2000" b="1">
                <a:solidFill>
                  <a:srgbClr val="000099"/>
                </a:solidFill>
                <a:latin typeface="微软雅黑"/>
                <a:ea typeface="微软雅黑"/>
                <a:cs typeface="微软雅黑"/>
              </a:rPr>
              <a:t>其一</a:t>
            </a:r>
          </a:p>
        </p:txBody>
      </p:sp>
      <p:sp>
        <p:nvSpPr>
          <p:cNvPr id="27" name="TextBox 70"/>
          <p:cNvSpPr txBox="1">
            <a:spLocks noChangeArrowheads="1"/>
          </p:cNvSpPr>
          <p:nvPr/>
        </p:nvSpPr>
        <p:spPr bwMode="auto">
          <a:xfrm>
            <a:off x="10418763" y="3683000"/>
            <a:ext cx="1000125" cy="400050"/>
          </a:xfrm>
          <a:prstGeom prst="rect">
            <a:avLst/>
          </a:prstGeom>
          <a:noFill/>
          <a:ln w="9525">
            <a:noFill/>
            <a:miter lim="800000"/>
            <a:headEnd/>
            <a:tailEnd/>
          </a:ln>
        </p:spPr>
        <p:txBody>
          <a:bodyPr>
            <a:spAutoFit/>
          </a:bodyPr>
          <a:lstStyle/>
          <a:p>
            <a:r>
              <a:rPr lang="zh-CN" altLang="en-US" sz="2000" b="1">
                <a:solidFill>
                  <a:srgbClr val="3333FF"/>
                </a:solidFill>
                <a:latin typeface="微软雅黑"/>
                <a:ea typeface="微软雅黑"/>
                <a:cs typeface="微软雅黑"/>
              </a:rPr>
              <a:t>其二</a:t>
            </a:r>
          </a:p>
        </p:txBody>
      </p:sp>
      <p:sp>
        <p:nvSpPr>
          <p:cNvPr id="28" name="TextBox 71"/>
          <p:cNvSpPr txBox="1">
            <a:spLocks noChangeArrowheads="1"/>
          </p:cNvSpPr>
          <p:nvPr/>
        </p:nvSpPr>
        <p:spPr bwMode="auto">
          <a:xfrm>
            <a:off x="3081338" y="5053013"/>
            <a:ext cx="1143000" cy="400050"/>
          </a:xfrm>
          <a:prstGeom prst="rect">
            <a:avLst/>
          </a:prstGeom>
          <a:noFill/>
          <a:ln w="9525">
            <a:noFill/>
            <a:miter lim="800000"/>
            <a:headEnd/>
            <a:tailEnd/>
          </a:ln>
        </p:spPr>
        <p:txBody>
          <a:bodyPr>
            <a:spAutoFit/>
          </a:bodyPr>
          <a:lstStyle/>
          <a:p>
            <a:r>
              <a:rPr lang="zh-CN" altLang="en-US" sz="2000" b="1">
                <a:solidFill>
                  <a:srgbClr val="0099FF"/>
                </a:solidFill>
                <a:latin typeface="微软雅黑"/>
                <a:ea typeface="微软雅黑"/>
                <a:cs typeface="微软雅黑"/>
              </a:rPr>
              <a:t>其三</a:t>
            </a:r>
          </a:p>
        </p:txBody>
      </p:sp>
      <p:sp>
        <p:nvSpPr>
          <p:cNvPr id="29" name="TextBox 73"/>
          <p:cNvSpPr txBox="1"/>
          <p:nvPr/>
        </p:nvSpPr>
        <p:spPr>
          <a:xfrm>
            <a:off x="4194175" y="2298700"/>
            <a:ext cx="7148513" cy="523875"/>
          </a:xfrm>
          <a:prstGeom prst="rect">
            <a:avLst/>
          </a:prstGeom>
          <a:noFill/>
        </p:spPr>
        <p:txBody>
          <a:bodyPr>
            <a:spAutoFit/>
          </a:bodyPr>
          <a:lstStyle/>
          <a:p>
            <a:pPr marL="285750" indent="-285750" fontAlgn="auto">
              <a:spcBef>
                <a:spcPts val="0"/>
              </a:spcBef>
              <a:spcAft>
                <a:spcPts val="0"/>
              </a:spcAft>
              <a:buFont typeface="Wingdings" pitchFamily="2" charset="2"/>
              <a:buChar char="l"/>
              <a:defRPr/>
            </a:pPr>
            <a:r>
              <a:rPr lang="zh-CN" altLang="zh-CN" sz="1400" dirty="0">
                <a:latin typeface="微软雅黑" pitchFamily="34" charset="-122"/>
                <a:ea typeface="微软雅黑" pitchFamily="34" charset="-122"/>
              </a:rPr>
              <a:t>高手好找工作，好工作才能有好收成。有了财务自由，我们就可以做自己想做的事儿，过自己想过的人生。</a:t>
            </a: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30" name="TextBox 74"/>
          <p:cNvSpPr txBox="1"/>
          <p:nvPr/>
        </p:nvSpPr>
        <p:spPr>
          <a:xfrm>
            <a:off x="2959100" y="3524250"/>
            <a:ext cx="7170738" cy="984250"/>
          </a:xfrm>
          <a:prstGeom prst="rect">
            <a:avLst/>
          </a:prstGeom>
          <a:noFill/>
        </p:spPr>
        <p:txBody>
          <a:bodyPr>
            <a:spAutoFit/>
          </a:bodyPr>
          <a:lstStyle/>
          <a:p>
            <a:pPr marL="285750" indent="-285750" fontAlgn="auto">
              <a:spcBef>
                <a:spcPts val="0"/>
              </a:spcBef>
              <a:spcAft>
                <a:spcPts val="0"/>
              </a:spcAft>
              <a:buFont typeface="Wingdings" pitchFamily="2" charset="2"/>
              <a:buChar char="l"/>
              <a:defRPr/>
            </a:pPr>
            <a:r>
              <a:rPr lang="zh-CN" altLang="zh-CN" sz="1400" dirty="0">
                <a:latin typeface="微软雅黑" pitchFamily="34" charset="-122"/>
                <a:ea typeface="微软雅黑" pitchFamily="34" charset="-122"/>
              </a:rPr>
              <a:t>高手工作轻松。高手四两拨千斤，对待工作似游戏，似庖丁解牛，另外可再培养一些弟子、助手为自己做一些事务性的、营养低的、重复性劳动，自己则飘飘欲仙，做做顾问与指导。</a:t>
            </a:r>
          </a:p>
          <a:p>
            <a:pPr fontAlgn="auto">
              <a:spcBef>
                <a:spcPts val="0"/>
              </a:spcBef>
              <a:spcAft>
                <a:spcPts val="0"/>
              </a:spcAft>
              <a:defRPr/>
            </a:pP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31" name="TextBox 75"/>
          <p:cNvSpPr txBox="1">
            <a:spLocks noChangeArrowheads="1"/>
          </p:cNvSpPr>
          <p:nvPr/>
        </p:nvSpPr>
        <p:spPr bwMode="auto">
          <a:xfrm>
            <a:off x="4056063" y="4826000"/>
            <a:ext cx="7416800" cy="7381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如果你不是高帅富，也不是白</a:t>
            </a:r>
            <a:r>
              <a:rPr lang="zh-CN" altLang="en-US" sz="1400">
                <a:latin typeface="微软雅黑"/>
                <a:ea typeface="微软雅黑"/>
                <a:cs typeface="微软雅黑"/>
              </a:rPr>
              <a:t>富</a:t>
            </a:r>
            <a:r>
              <a:rPr lang="zh-CN" altLang="zh-CN" sz="1400">
                <a:latin typeface="微软雅黑"/>
                <a:ea typeface="微软雅黑"/>
                <a:cs typeface="微软雅黑"/>
              </a:rPr>
              <a:t>美，那你更应该成为高手了。到什么年龄做什么事情，如果你年纪一大把，还不能炼成职场高手，还在劳心费神地操持许多琐碎杂务，那你如何跟粉嫩卖萌的学弟学妹们竞争？也就是说，如果你不能成为高手，就有可能随时被淘汰。</a:t>
            </a:r>
            <a:endParaRPr lang="zh-CN" altLang="en-US" sz="1400">
              <a:latin typeface="微软雅黑"/>
              <a:ea typeface="微软雅黑"/>
              <a:cs typeface="微软雅黑"/>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0-#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0-#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6" grpId="0"/>
      <p:bldP spid="27" grpId="0"/>
      <p:bldP spid="28" grpId="0"/>
      <p:bldP spid="29" grpId="0"/>
      <p:bldP spid="30" grpId="0"/>
      <p:bldP spid="3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2"/>
          <p:cNvSpPr txBox="1"/>
          <p:nvPr/>
        </p:nvSpPr>
        <p:spPr>
          <a:xfrm>
            <a:off x="2281238" y="3290888"/>
            <a:ext cx="4679950" cy="13620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网上有篇文章</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的七大通病</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（作者：张爱清，现任某跨国公司中国区人力资源经理），将常见的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职业通病做了简要的概况，很有代表性。我们选取其中的观点，并略作修改，分享如下：</a:t>
            </a:r>
            <a:endParaRPr lang="zh-CN" altLang="en-US" sz="1600" b="1" dirty="0">
              <a:solidFill>
                <a:schemeClr val="accent6">
                  <a:lumMod val="75000"/>
                </a:schemeClr>
              </a:solidFill>
              <a:latin typeface="微软雅黑" pitchFamily="34" charset="-122"/>
              <a:ea typeface="微软雅黑" pitchFamily="34" charset="-122"/>
            </a:endParaRPr>
          </a:p>
        </p:txBody>
      </p:sp>
      <p:sp>
        <p:nvSpPr>
          <p:cNvPr id="33" name="TextBox 3"/>
          <p:cNvSpPr txBox="1">
            <a:spLocks noChangeArrowheads="1"/>
          </p:cNvSpPr>
          <p:nvPr/>
        </p:nvSpPr>
        <p:spPr bwMode="auto">
          <a:xfrm>
            <a:off x="2281238" y="2100263"/>
            <a:ext cx="4679950" cy="728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然而，在实际的职场中，许多</a:t>
            </a:r>
            <a:r>
              <a:rPr lang="en-US" altLang="zh-CN" sz="1600">
                <a:latin typeface="微软雅黑"/>
                <a:ea typeface="微软雅黑"/>
                <a:cs typeface="微软雅黑"/>
              </a:rPr>
              <a:t>HR</a:t>
            </a:r>
            <a:r>
              <a:rPr lang="zh-CN" altLang="en-US" sz="1600">
                <a:latin typeface="微软雅黑"/>
                <a:ea typeface="微软雅黑"/>
                <a:cs typeface="微软雅黑"/>
              </a:rPr>
              <a:t>们沉浸在每日繁琐的工作中，渐渐麻木甚至迷失了前进的方向。</a:t>
            </a:r>
          </a:p>
        </p:txBody>
      </p:sp>
      <p:pic>
        <p:nvPicPr>
          <p:cNvPr id="34" name="Picture 5"/>
          <p:cNvPicPr>
            <a:picLocks noChangeAspect="1" noChangeArrowheads="1"/>
          </p:cNvPicPr>
          <p:nvPr/>
        </p:nvPicPr>
        <p:blipFill rotWithShape="1">
          <a:blip r:embed="rId2" cstate="print">
            <a:extLst/>
          </a:blip>
          <a:srcRect b="17888"/>
          <a:stretch/>
        </p:blipFill>
        <p:spPr bwMode="auto">
          <a:xfrm>
            <a:off x="7274760" y="1844824"/>
            <a:ext cx="4163967" cy="30208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nvGraphicFramePr>
        <p:xfrm>
          <a:off x="3493852" y="1895759"/>
          <a:ext cx="6286544" cy="3929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6562" name="TextBox 1"/>
          <p:cNvSpPr txBox="1">
            <a:spLocks noChangeArrowheads="1"/>
          </p:cNvSpPr>
          <p:nvPr/>
        </p:nvSpPr>
        <p:spPr bwMode="auto">
          <a:xfrm rot="-505836">
            <a:off x="6981825" y="1625600"/>
            <a:ext cx="4176713" cy="3079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被各种所谓的理念和工具迷惑，缺乏判断力。</a:t>
            </a:r>
            <a:endParaRPr lang="zh-CN" altLang="en-US" sz="1400">
              <a:latin typeface="微软雅黑"/>
              <a:ea typeface="微软雅黑"/>
              <a:cs typeface="微软雅黑"/>
            </a:endParaRPr>
          </a:p>
        </p:txBody>
      </p:sp>
      <p:sp>
        <p:nvSpPr>
          <p:cNvPr id="66563" name="TextBox 4"/>
          <p:cNvSpPr txBox="1">
            <a:spLocks noChangeArrowheads="1"/>
          </p:cNvSpPr>
          <p:nvPr/>
        </p:nvSpPr>
        <p:spPr bwMode="auto">
          <a:xfrm rot="-607575">
            <a:off x="8291513" y="2441575"/>
            <a:ext cx="3132137" cy="3079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专业知识和实践经验的严重匮乏。</a:t>
            </a:r>
            <a:endParaRPr lang="zh-CN" altLang="en-US" sz="1400">
              <a:latin typeface="微软雅黑"/>
              <a:ea typeface="微软雅黑"/>
              <a:cs typeface="微软雅黑"/>
            </a:endParaRPr>
          </a:p>
        </p:txBody>
      </p:sp>
      <p:sp>
        <p:nvSpPr>
          <p:cNvPr id="66564" name="TextBox 5"/>
          <p:cNvSpPr txBox="1">
            <a:spLocks noChangeArrowheads="1"/>
          </p:cNvSpPr>
          <p:nvPr/>
        </p:nvSpPr>
        <p:spPr bwMode="auto">
          <a:xfrm>
            <a:off x="8607425" y="4057650"/>
            <a:ext cx="2376488" cy="3079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无法认知</a:t>
            </a:r>
            <a:r>
              <a:rPr lang="en-US" altLang="zh-CN" sz="1400">
                <a:latin typeface="微软雅黑"/>
                <a:ea typeface="微软雅黑"/>
                <a:cs typeface="微软雅黑"/>
              </a:rPr>
              <a:t>HR</a:t>
            </a:r>
            <a:r>
              <a:rPr lang="zh-CN" altLang="zh-CN" sz="1400">
                <a:latin typeface="微软雅黑"/>
                <a:ea typeface="微软雅黑"/>
                <a:cs typeface="微软雅黑"/>
              </a:rPr>
              <a:t>的双重角色。</a:t>
            </a:r>
            <a:endParaRPr lang="zh-CN" altLang="en-US" sz="1400">
              <a:latin typeface="微软雅黑"/>
              <a:ea typeface="微软雅黑"/>
              <a:cs typeface="微软雅黑"/>
            </a:endParaRPr>
          </a:p>
        </p:txBody>
      </p:sp>
      <p:sp>
        <p:nvSpPr>
          <p:cNvPr id="66565" name="TextBox 7"/>
          <p:cNvSpPr txBox="1">
            <a:spLocks noChangeArrowheads="1"/>
          </p:cNvSpPr>
          <p:nvPr/>
        </p:nvSpPr>
        <p:spPr bwMode="auto">
          <a:xfrm rot="383696">
            <a:off x="7780338" y="5481638"/>
            <a:ext cx="2619375" cy="3079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无法准确的定位自身。</a:t>
            </a:r>
            <a:endParaRPr lang="zh-CN" altLang="en-US" sz="1400">
              <a:latin typeface="微软雅黑"/>
              <a:ea typeface="微软雅黑"/>
              <a:cs typeface="微软雅黑"/>
            </a:endParaRPr>
          </a:p>
        </p:txBody>
      </p:sp>
      <p:sp>
        <p:nvSpPr>
          <p:cNvPr id="66566" name="TextBox 8"/>
          <p:cNvSpPr txBox="1">
            <a:spLocks noChangeArrowheads="1"/>
          </p:cNvSpPr>
          <p:nvPr/>
        </p:nvSpPr>
        <p:spPr bwMode="auto">
          <a:xfrm rot="398484">
            <a:off x="5810250" y="5889625"/>
            <a:ext cx="1944688" cy="3079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沟通能力的缺乏。</a:t>
            </a:r>
            <a:endParaRPr lang="zh-CN" altLang="en-US" sz="1400">
              <a:latin typeface="微软雅黑"/>
              <a:ea typeface="微软雅黑"/>
              <a:cs typeface="微软雅黑"/>
            </a:endParaRPr>
          </a:p>
        </p:txBody>
      </p:sp>
      <p:sp>
        <p:nvSpPr>
          <p:cNvPr id="66567" name="TextBox 9"/>
          <p:cNvSpPr txBox="1">
            <a:spLocks noChangeArrowheads="1"/>
          </p:cNvSpPr>
          <p:nvPr/>
        </p:nvSpPr>
        <p:spPr bwMode="auto">
          <a:xfrm rot="361464">
            <a:off x="2374900" y="4454525"/>
            <a:ext cx="2433638" cy="7381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缺乏对公司业务的真正理解，眼高手低，综合管理能力不够。</a:t>
            </a:r>
            <a:endParaRPr lang="zh-CN" altLang="en-US" sz="1400">
              <a:latin typeface="微软雅黑"/>
              <a:ea typeface="微软雅黑"/>
              <a:cs typeface="微软雅黑"/>
            </a:endParaRPr>
          </a:p>
        </p:txBody>
      </p:sp>
      <p:sp>
        <p:nvSpPr>
          <p:cNvPr id="66568" name="TextBox 10"/>
          <p:cNvSpPr txBox="1">
            <a:spLocks noChangeArrowheads="1"/>
          </p:cNvSpPr>
          <p:nvPr/>
        </p:nvSpPr>
        <p:spPr bwMode="auto">
          <a:xfrm>
            <a:off x="2706688" y="2590800"/>
            <a:ext cx="2376487" cy="523875"/>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latin typeface="微软雅黑"/>
                <a:ea typeface="微软雅黑"/>
                <a:cs typeface="微软雅黑"/>
              </a:rPr>
              <a:t>缺乏系统的思维和宏观的把控能力。</a:t>
            </a:r>
            <a:endParaRPr lang="zh-CN" altLang="en-US" sz="1400">
              <a:latin typeface="微软雅黑"/>
              <a:ea typeface="微软雅黑"/>
              <a:cs typeface="微软雅黑"/>
            </a:endParaRPr>
          </a:p>
        </p:txBody>
      </p:sp>
    </p:spTree>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zh-CN" b="1" dirty="0">
                  <a:solidFill>
                    <a:schemeClr val="tx1"/>
                  </a:solidFill>
                  <a:latin typeface="微软雅黑" pitchFamily="34" charset="-122"/>
                  <a:ea typeface="微软雅黑" pitchFamily="34" charset="-122"/>
                </a:rPr>
                <a:t>被各种所谓的理念和工具迷惑，缺乏判断力。</a:t>
              </a:r>
              <a:endParaRPr lang="zh-CN" altLang="en-US" b="1" dirty="0">
                <a:solidFill>
                  <a:schemeClr val="tx1"/>
                </a:solidFill>
                <a:latin typeface="微软雅黑" pitchFamily="34" charset="-122"/>
                <a:ea typeface="微软雅黑" pitchFamily="34" charset="-122"/>
              </a:endParaRP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一</a:t>
              </a:r>
              <a:endParaRPr lang="en-US" sz="2400" b="1" dirty="0">
                <a:latin typeface="微软雅黑" pitchFamily="34" charset="-122"/>
                <a:ea typeface="微软雅黑" pitchFamily="34" charset="-122"/>
              </a:endParaRPr>
            </a:p>
          </p:txBody>
        </p:sp>
      </p:grpSp>
      <p:sp>
        <p:nvSpPr>
          <p:cNvPr id="19" name="TextBox 2"/>
          <p:cNvSpPr txBox="1"/>
          <p:nvPr/>
        </p:nvSpPr>
        <p:spPr>
          <a:xfrm>
            <a:off x="7802563" y="3476625"/>
            <a:ext cx="4198937" cy="168116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但是我们很多的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不明白这个道理，反而抱怨老板的理念差、公司的支持力度不够等等，久而久之，郁闷难免就产生了。德鲁克说过：</a:t>
            </a:r>
            <a:r>
              <a:rPr lang="zh-CN" altLang="en-US" sz="1600" b="1" dirty="0">
                <a:solidFill>
                  <a:schemeClr val="accent6">
                    <a:lumMod val="75000"/>
                  </a:schemeClr>
                </a:solidFill>
                <a:latin typeface="微软雅黑" pitchFamily="34" charset="-122"/>
                <a:ea typeface="微软雅黑" pitchFamily="34" charset="-122"/>
              </a:rPr>
              <a:t>管理首先是一种实践，所有的理论必须经过实践的检验才能为大众所接受。</a:t>
            </a:r>
          </a:p>
        </p:txBody>
      </p:sp>
      <p:sp>
        <p:nvSpPr>
          <p:cNvPr id="20" name="TextBox 3"/>
          <p:cNvSpPr txBox="1">
            <a:spLocks noChangeArrowheads="1"/>
          </p:cNvSpPr>
          <p:nvPr/>
        </p:nvSpPr>
        <p:spPr bwMode="auto">
          <a:xfrm>
            <a:off x="7802563" y="1625600"/>
            <a:ext cx="4198937" cy="1681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如今经济发展异常迅速，各种新鲜的管理理念也层出不穷，但许多理念、工具、方法是要跟公司的发展现状和综合管理水准相结合起来的，并不能依葫芦画瓢，拿来就用。否则会水土不服的。</a:t>
            </a:r>
          </a:p>
        </p:txBody>
      </p:sp>
      <p:pic>
        <p:nvPicPr>
          <p:cNvPr id="67588" name="图片 1"/>
          <p:cNvPicPr>
            <a:picLocks noChangeAspect="1"/>
          </p:cNvPicPr>
          <p:nvPr/>
        </p:nvPicPr>
        <p:blipFill>
          <a:blip r:embed="rId2" cstate="print"/>
          <a:srcRect/>
          <a:stretch>
            <a:fillRect/>
          </a:stretch>
        </p:blipFill>
        <p:spPr bwMode="auto">
          <a:xfrm>
            <a:off x="2281238" y="1520825"/>
            <a:ext cx="5256212"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09"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专业知识和实践经验的严重匮乏。</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二</a:t>
              </a:r>
              <a:endParaRPr lang="en-US" sz="2400" b="1" dirty="0">
                <a:latin typeface="微软雅黑" pitchFamily="34" charset="-122"/>
                <a:ea typeface="微软雅黑" pitchFamily="34" charset="-122"/>
              </a:endParaRPr>
            </a:p>
          </p:txBody>
        </p:sp>
      </p:grpSp>
      <p:sp>
        <p:nvSpPr>
          <p:cNvPr id="8" name="TextBox 2"/>
          <p:cNvSpPr txBox="1"/>
          <p:nvPr/>
        </p:nvSpPr>
        <p:spPr>
          <a:xfrm>
            <a:off x="7802563" y="3562350"/>
            <a:ext cx="4198937" cy="136366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另外一个，就是在实践中，不能审时度势，</a:t>
            </a:r>
            <a:r>
              <a:rPr lang="zh-CN" altLang="en-US" sz="1600" b="1" dirty="0">
                <a:solidFill>
                  <a:srgbClr val="FF0000"/>
                </a:solidFill>
                <a:latin typeface="微软雅黑" pitchFamily="34" charset="-122"/>
                <a:ea typeface="微软雅黑" pitchFamily="34" charset="-122"/>
              </a:rPr>
              <a:t>死抱着书本上的内容去做</a:t>
            </a:r>
            <a:r>
              <a:rPr lang="zh-CN" altLang="en-US" sz="1600" dirty="0">
                <a:latin typeface="微软雅黑" pitchFamily="34" charset="-122"/>
                <a:ea typeface="微软雅黑" pitchFamily="34" charset="-122"/>
              </a:rPr>
              <a:t>，过于教条没有变通，有的人力资源管理者考很多的证书来证明自己的能力，这样也会走入死胡同的。</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 name="TextBox 3"/>
          <p:cNvSpPr txBox="1">
            <a:spLocks noChangeArrowheads="1"/>
          </p:cNvSpPr>
          <p:nvPr/>
        </p:nvSpPr>
        <p:spPr bwMode="auto">
          <a:xfrm>
            <a:off x="7802563" y="1711325"/>
            <a:ext cx="4198937" cy="1681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现实生活中，人力资源管理者很多，但是优秀的人力资源管理者少之又少，原因就在于，中国大部分人力资源管理者都比较浮躁，不能用自己的专业知识为企业解决实际的难题。</a:t>
            </a:r>
          </a:p>
        </p:txBody>
      </p:sp>
      <p:pic>
        <p:nvPicPr>
          <p:cNvPr id="68612" name="图片 9"/>
          <p:cNvPicPr>
            <a:picLocks noChangeAspect="1"/>
          </p:cNvPicPr>
          <p:nvPr/>
        </p:nvPicPr>
        <p:blipFill>
          <a:blip r:embed="rId2" cstate="print"/>
          <a:srcRect/>
          <a:stretch>
            <a:fillRect/>
          </a:stretch>
        </p:blipFill>
        <p:spPr bwMode="auto">
          <a:xfrm>
            <a:off x="2281238" y="1517650"/>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3"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无法认知</a:t>
              </a:r>
              <a:r>
                <a:rPr lang="en-US" altLang="zh-CN" b="1" dirty="0">
                  <a:solidFill>
                    <a:schemeClr val="tx1"/>
                  </a:solidFill>
                  <a:latin typeface="微软雅黑" pitchFamily="34" charset="-122"/>
                  <a:ea typeface="微软雅黑" pitchFamily="34" charset="-122"/>
                </a:rPr>
                <a:t>HR</a:t>
              </a:r>
              <a:r>
                <a:rPr lang="zh-CN" altLang="en-US" b="1" dirty="0">
                  <a:solidFill>
                    <a:schemeClr val="tx1"/>
                  </a:solidFill>
                  <a:latin typeface="微软雅黑" pitchFamily="34" charset="-122"/>
                  <a:ea typeface="微软雅黑" pitchFamily="34" charset="-122"/>
                </a:rPr>
                <a:t>的双重角色。</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三</a:t>
              </a:r>
              <a:endParaRPr lang="en-US" sz="2400" b="1" dirty="0">
                <a:latin typeface="微软雅黑" pitchFamily="34" charset="-122"/>
                <a:ea typeface="微软雅黑" pitchFamily="34" charset="-122"/>
              </a:endParaRPr>
            </a:p>
          </p:txBody>
        </p:sp>
      </p:grpSp>
      <p:sp>
        <p:nvSpPr>
          <p:cNvPr id="8" name="TextBox 2"/>
          <p:cNvSpPr txBox="1"/>
          <p:nvPr/>
        </p:nvSpPr>
        <p:spPr>
          <a:xfrm>
            <a:off x="7802563" y="3476625"/>
            <a:ext cx="4198937" cy="168116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从表面上看你是为公司节省了费用，但长久则会导致劳资关系紧张，人员的流动率居高不下，结果企业的效益下降，所以</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千万不要只顾及企业的当前利益而使企业的长远利益受损。</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 name="TextBox 3"/>
          <p:cNvSpPr txBox="1"/>
          <p:nvPr/>
        </p:nvSpPr>
        <p:spPr>
          <a:xfrm>
            <a:off x="7802563" y="1733550"/>
            <a:ext cx="4198937" cy="16795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很多</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没有意识到他们实际上</a:t>
            </a:r>
            <a:r>
              <a:rPr lang="zh-CN" altLang="en-US" sz="1600" b="1" dirty="0">
                <a:solidFill>
                  <a:schemeClr val="accent6">
                    <a:lumMod val="75000"/>
                  </a:schemeClr>
                </a:solidFill>
                <a:latin typeface="微软雅黑" pitchFamily="34" charset="-122"/>
                <a:ea typeface="微软雅黑" pitchFamily="34" charset="-122"/>
              </a:rPr>
              <a:t>既是公司利益的维护者，也是员工利益的代言人</a:t>
            </a:r>
            <a:r>
              <a:rPr lang="zh-CN" altLang="en-US" sz="1600" dirty="0">
                <a:latin typeface="微软雅黑" pitchFamily="34" charset="-122"/>
                <a:ea typeface="微软雅黑" pitchFamily="34" charset="-122"/>
              </a:rPr>
              <a:t>。有的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往往千方百计的为公司节省各类费用，比如降低员工工资、不缴纳各种保险、克扣员工的福利</a:t>
            </a:r>
            <a:r>
              <a:rPr lang="en-US" altLang="zh-CN" sz="1600" dirty="0">
                <a:latin typeface="微软雅黑" pitchFamily="34" charset="-122"/>
                <a:ea typeface="微软雅黑" pitchFamily="34" charset="-122"/>
              </a:rPr>
              <a:t>……</a:t>
            </a:r>
            <a:endParaRPr lang="zh-CN" altLang="en-US" sz="1600" dirty="0">
              <a:latin typeface="微软雅黑" pitchFamily="34" charset="-122"/>
              <a:ea typeface="微软雅黑" pitchFamily="34" charset="-122"/>
            </a:endParaRPr>
          </a:p>
        </p:txBody>
      </p:sp>
      <p:pic>
        <p:nvPicPr>
          <p:cNvPr id="69636" name="图片 10"/>
          <p:cNvPicPr>
            <a:picLocks noChangeAspect="1"/>
          </p:cNvPicPr>
          <p:nvPr/>
        </p:nvPicPr>
        <p:blipFill>
          <a:blip r:embed="rId2" cstate="print"/>
          <a:srcRect/>
          <a:stretch>
            <a:fillRect/>
          </a:stretch>
        </p:blipFill>
        <p:spPr bwMode="auto">
          <a:xfrm>
            <a:off x="2281238" y="1539875"/>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7"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无法准确的定位自身。</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四</a:t>
              </a:r>
              <a:endParaRPr lang="en-US" sz="2400" b="1" dirty="0">
                <a:latin typeface="微软雅黑" pitchFamily="34" charset="-122"/>
                <a:ea typeface="微软雅黑" pitchFamily="34" charset="-122"/>
              </a:endParaRPr>
            </a:p>
          </p:txBody>
        </p:sp>
      </p:grpSp>
      <p:sp>
        <p:nvSpPr>
          <p:cNvPr id="8" name="TextBox 2"/>
          <p:cNvSpPr txBox="1"/>
          <p:nvPr/>
        </p:nvSpPr>
        <p:spPr>
          <a:xfrm>
            <a:off x="7802563" y="3722688"/>
            <a:ext cx="4198937" cy="13620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实际上人力资源管理部门</a:t>
            </a:r>
            <a:r>
              <a:rPr lang="zh-CN" altLang="en-US" sz="1600" b="1" dirty="0">
                <a:solidFill>
                  <a:srgbClr val="FF0000"/>
                </a:solidFill>
                <a:latin typeface="微软雅黑" pitchFamily="34" charset="-122"/>
                <a:ea typeface="微软雅黑" pitchFamily="34" charset="-122"/>
              </a:rPr>
              <a:t>首先是一个服务部门</a:t>
            </a:r>
            <a:r>
              <a:rPr lang="zh-CN" altLang="en-US" sz="1600" dirty="0">
                <a:latin typeface="微软雅黑" pitchFamily="34" charset="-122"/>
                <a:ea typeface="微软雅黑" pitchFamily="34" charset="-122"/>
              </a:rPr>
              <a:t>，要首先为大家做好后勤保障、支持工作，前方的将士（业务部门）才能更好地“攻城略地、奋勇杀敌”。</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 name="TextBox 3"/>
          <p:cNvSpPr txBox="1">
            <a:spLocks noChangeArrowheads="1"/>
          </p:cNvSpPr>
          <p:nvPr/>
        </p:nvSpPr>
        <p:spPr bwMode="auto">
          <a:xfrm>
            <a:off x="7802563" y="1619250"/>
            <a:ext cx="4198937" cy="1998663"/>
          </a:xfrm>
          <a:prstGeom prst="rect">
            <a:avLst/>
          </a:prstGeom>
          <a:noFill/>
          <a:ln w="9525">
            <a:noFill/>
            <a:miter lim="800000"/>
            <a:headEnd/>
            <a:tailEnd/>
          </a:ln>
        </p:spPr>
        <p:txBody>
          <a:bodyPr>
            <a:spAutoFit/>
          </a:bodyPr>
          <a:lstStyle/>
          <a:p>
            <a:pPr indent="457200">
              <a:lnSpc>
                <a:spcPct val="129000"/>
              </a:lnSpc>
              <a:spcAft>
                <a:spcPts val="600"/>
              </a:spcAft>
            </a:pPr>
            <a:r>
              <a:rPr lang="en-US" altLang="zh-CN" sz="1600">
                <a:latin typeface="微软雅黑"/>
                <a:ea typeface="微软雅黑"/>
                <a:cs typeface="微软雅黑"/>
              </a:rPr>
              <a:t>HR</a:t>
            </a:r>
            <a:r>
              <a:rPr lang="zh-CN" altLang="en-US" sz="1600">
                <a:latin typeface="微软雅黑"/>
                <a:ea typeface="微软雅黑"/>
                <a:cs typeface="微软雅黑"/>
              </a:rPr>
              <a:t>应该清楚：本部门是一个不直接创造价值的部门，但是很多</a:t>
            </a:r>
            <a:r>
              <a:rPr lang="en-US" altLang="zh-CN" sz="1600">
                <a:latin typeface="微软雅黑"/>
                <a:ea typeface="微软雅黑"/>
                <a:cs typeface="微软雅黑"/>
              </a:rPr>
              <a:t>HR</a:t>
            </a:r>
            <a:r>
              <a:rPr lang="zh-CN" altLang="en-US" sz="1600">
                <a:latin typeface="微软雅黑"/>
                <a:ea typeface="微软雅黑"/>
                <a:cs typeface="微软雅黑"/>
              </a:rPr>
              <a:t>把自己定位为一个权力部门（或者表现出这样的姿态），你得听我的，但是业务部门往往很难按照理想化的操作去做，于是，双方就产生矛盾，结果</a:t>
            </a:r>
            <a:r>
              <a:rPr lang="en-US" altLang="zh-CN" sz="1600">
                <a:latin typeface="微软雅黑"/>
                <a:ea typeface="微软雅黑"/>
                <a:cs typeface="微软雅黑"/>
              </a:rPr>
              <a:t>HR</a:t>
            </a:r>
            <a:r>
              <a:rPr lang="zh-CN" altLang="en-US" sz="1600">
                <a:latin typeface="微软雅黑"/>
                <a:ea typeface="微软雅黑"/>
                <a:cs typeface="微软雅黑"/>
              </a:rPr>
              <a:t>就开始抱怨人力资源的地位低。</a:t>
            </a:r>
          </a:p>
        </p:txBody>
      </p:sp>
      <p:pic>
        <p:nvPicPr>
          <p:cNvPr id="70660" name="图片 9"/>
          <p:cNvPicPr>
            <a:picLocks noChangeAspect="1"/>
          </p:cNvPicPr>
          <p:nvPr/>
        </p:nvPicPr>
        <p:blipFill>
          <a:blip r:embed="rId2" cstate="print"/>
          <a:srcRect/>
          <a:stretch>
            <a:fillRect/>
          </a:stretch>
        </p:blipFill>
        <p:spPr bwMode="auto">
          <a:xfrm>
            <a:off x="2281238" y="1554163"/>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1"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沟通能力的缺乏。</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五</a:t>
              </a:r>
              <a:endParaRPr lang="en-US" sz="2400" b="1" dirty="0">
                <a:latin typeface="微软雅黑" pitchFamily="34" charset="-122"/>
                <a:ea typeface="微软雅黑" pitchFamily="34" charset="-122"/>
              </a:endParaRPr>
            </a:p>
          </p:txBody>
        </p:sp>
      </p:grpSp>
      <p:sp>
        <p:nvSpPr>
          <p:cNvPr id="8" name="TextBox 2"/>
          <p:cNvSpPr txBox="1"/>
          <p:nvPr/>
        </p:nvSpPr>
        <p:spPr>
          <a:xfrm>
            <a:off x="7802563" y="3429000"/>
            <a:ext cx="4198937" cy="1681163"/>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在实际工作中，还会遇到很多的问题，比如如何更好的和直线部门合作等，这些都是需要沟通技巧的。</a:t>
            </a:r>
            <a:r>
              <a:rPr lang="zh-CN" altLang="en-US" sz="1600" b="1" dirty="0">
                <a:solidFill>
                  <a:schemeClr val="accent6">
                    <a:lumMod val="75000"/>
                  </a:schemeClr>
                </a:solidFill>
                <a:latin typeface="微软雅黑" pitchFamily="34" charset="-122"/>
                <a:ea typeface="微软雅黑" pitchFamily="34" charset="-122"/>
              </a:rPr>
              <a:t>所以人力资源管理者必须是一个沟通的大师</a:t>
            </a:r>
            <a:r>
              <a:rPr lang="zh-CN" altLang="en-US" sz="1600" dirty="0">
                <a:latin typeface="微软雅黑" pitchFamily="34" charset="-122"/>
                <a:ea typeface="微软雅黑" pitchFamily="34" charset="-122"/>
              </a:rPr>
              <a:t>，如果你的沟通能力不行，做人力资源管理成长的时间会长一点。</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 name="TextBox 3"/>
          <p:cNvSpPr txBox="1">
            <a:spLocks noChangeArrowheads="1"/>
          </p:cNvSpPr>
          <p:nvPr/>
        </p:nvSpPr>
        <p:spPr bwMode="auto">
          <a:xfrm>
            <a:off x="7802563" y="1619250"/>
            <a:ext cx="4198937" cy="1362075"/>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很多人力资源管理者，脾气很大，非常强势，这非常要不得，为什么，因为你是在和人打交道，你必须学会团结身边的每一个人（即使你内心有多么地讨厌他）。</a:t>
            </a:r>
          </a:p>
        </p:txBody>
      </p:sp>
      <p:pic>
        <p:nvPicPr>
          <p:cNvPr id="71684" name="图片 10"/>
          <p:cNvPicPr>
            <a:picLocks noChangeAspect="1"/>
          </p:cNvPicPr>
          <p:nvPr/>
        </p:nvPicPr>
        <p:blipFill>
          <a:blip r:embed="rId2" cstate="print"/>
          <a:srcRect t="3873" b="159"/>
          <a:stretch>
            <a:fillRect/>
          </a:stretch>
        </p:blipFill>
        <p:spPr bwMode="auto">
          <a:xfrm>
            <a:off x="2281238" y="1554163"/>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5"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 缺乏对公司业务的真正理解，综合管理能力不够。</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六</a:t>
              </a:r>
              <a:endParaRPr lang="en-US" sz="2400" b="1" dirty="0">
                <a:latin typeface="微软雅黑" pitchFamily="34" charset="-122"/>
                <a:ea typeface="微软雅黑" pitchFamily="34" charset="-122"/>
              </a:endParaRPr>
            </a:p>
          </p:txBody>
        </p:sp>
      </p:grpSp>
      <p:sp>
        <p:nvSpPr>
          <p:cNvPr id="8" name="TextBox 2"/>
          <p:cNvSpPr txBox="1"/>
          <p:nvPr/>
        </p:nvSpPr>
        <p:spPr>
          <a:xfrm>
            <a:off x="7802563" y="3332163"/>
            <a:ext cx="4198937" cy="1681162"/>
          </a:xfrm>
          <a:prstGeom prst="rect">
            <a:avLst/>
          </a:prstGeom>
          <a:noFill/>
        </p:spPr>
        <p:txBody>
          <a:bodyPr>
            <a:spAutoFit/>
          </a:bodyPr>
          <a:lstStyle/>
          <a:p>
            <a:pPr indent="457200" fontAlgn="auto">
              <a:lnSpc>
                <a:spcPct val="129000"/>
              </a:lnSpc>
              <a:spcBef>
                <a:spcPts val="0"/>
              </a:spcBef>
              <a:spcAft>
                <a:spcPts val="600"/>
              </a:spcAft>
              <a:defRPr/>
            </a:pPr>
            <a:r>
              <a:rPr lang="zh-CN" altLang="en-US" sz="1600" b="1" dirty="0">
                <a:solidFill>
                  <a:srgbClr val="FF0000"/>
                </a:solidFill>
                <a:latin typeface="微软雅黑" pitchFamily="34" charset="-122"/>
                <a:ea typeface="微软雅黑" pitchFamily="34" charset="-122"/>
              </a:rPr>
              <a:t>你不了解业务知识，不懂公司的流程，业务部门怎么会把你当回事呢？</a:t>
            </a:r>
            <a:r>
              <a:rPr lang="zh-CN" altLang="en-US" sz="1600" dirty="0">
                <a:latin typeface="微软雅黑" pitchFamily="34" charset="-122"/>
                <a:ea typeface="微软雅黑" pitchFamily="34" charset="-122"/>
              </a:rPr>
              <a:t>只有对公司的整体运营有了比较深刻的了解，你才会意识到业务部门开展工作的艰难，理解他们的真正需求，而不是整天“闭门造车”。</a:t>
            </a:r>
            <a:endParaRPr lang="zh-CN" altLang="en-US" sz="1600" b="1" dirty="0">
              <a:solidFill>
                <a:schemeClr val="accent6">
                  <a:lumMod val="75000"/>
                </a:schemeClr>
              </a:solidFill>
              <a:latin typeface="微软雅黑" pitchFamily="34" charset="-122"/>
              <a:ea typeface="微软雅黑" pitchFamily="34" charset="-122"/>
            </a:endParaRPr>
          </a:p>
        </p:txBody>
      </p:sp>
      <p:sp>
        <p:nvSpPr>
          <p:cNvPr id="9" name="TextBox 3"/>
          <p:cNvSpPr txBox="1">
            <a:spLocks noChangeArrowheads="1"/>
          </p:cNvSpPr>
          <p:nvPr/>
        </p:nvSpPr>
        <p:spPr bwMode="auto">
          <a:xfrm>
            <a:off x="7802563" y="1666875"/>
            <a:ext cx="4198937" cy="1362075"/>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实际上，人力资源管理者必须是一个管理的大师，应具备财务、人力资源、生产、采购、销售、心理等多方面的知识，也就是说：是一个杂家。</a:t>
            </a:r>
          </a:p>
        </p:txBody>
      </p:sp>
      <p:pic>
        <p:nvPicPr>
          <p:cNvPr id="72708" name="图片 9"/>
          <p:cNvPicPr>
            <a:picLocks noChangeAspect="1"/>
          </p:cNvPicPr>
          <p:nvPr/>
        </p:nvPicPr>
        <p:blipFill>
          <a:blip r:embed="rId2" cstate="print"/>
          <a:srcRect/>
          <a:stretch>
            <a:fillRect/>
          </a:stretch>
        </p:blipFill>
        <p:spPr bwMode="auto">
          <a:xfrm>
            <a:off x="2281238" y="1554163"/>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29" name="组合 5"/>
          <p:cNvGrpSpPr>
            <a:grpSpLocks/>
          </p:cNvGrpSpPr>
          <p:nvPr/>
        </p:nvGrpSpPr>
        <p:grpSpPr bwMode="auto">
          <a:xfrm>
            <a:off x="2139950" y="5229225"/>
            <a:ext cx="6261100" cy="792163"/>
            <a:chOff x="1979712" y="2348880"/>
            <a:chExt cx="6261243" cy="792088"/>
          </a:xfrm>
        </p:grpSpPr>
        <p:sp>
          <p:nvSpPr>
            <p:cNvPr id="17" name="单圆角矩形 16"/>
            <p:cNvSpPr/>
            <p:nvPr/>
          </p:nvSpPr>
          <p:spPr>
            <a:xfrm>
              <a:off x="2482961" y="2493329"/>
              <a:ext cx="5757994" cy="503189"/>
            </a:xfrm>
            <a:prstGeom prst="round1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tx1"/>
                  </a:solidFill>
                  <a:latin typeface="微软雅黑" pitchFamily="34" charset="-122"/>
                  <a:ea typeface="微软雅黑" pitchFamily="34" charset="-122"/>
                </a:rPr>
                <a:t>缺乏系统的思维和宏观的把控能力。</a:t>
              </a:r>
            </a:p>
          </p:txBody>
        </p:sp>
        <p:sp>
          <p:nvSpPr>
            <p:cNvPr id="18" name="椭圆 17"/>
            <p:cNvSpPr/>
            <p:nvPr/>
          </p:nvSpPr>
          <p:spPr>
            <a:xfrm>
              <a:off x="1979712" y="2348880"/>
              <a:ext cx="792181" cy="792088"/>
            </a:xfrm>
            <a:prstGeom prst="ellipse">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latin typeface="微软雅黑" pitchFamily="34" charset="-122"/>
                  <a:ea typeface="微软雅黑" pitchFamily="34" charset="-122"/>
                </a:rPr>
                <a:t>七</a:t>
              </a:r>
              <a:endParaRPr lang="en-US" sz="2400" b="1" dirty="0">
                <a:latin typeface="微软雅黑" pitchFamily="34" charset="-122"/>
                <a:ea typeface="微软雅黑" pitchFamily="34" charset="-122"/>
              </a:endParaRPr>
            </a:p>
          </p:txBody>
        </p:sp>
      </p:grpSp>
      <p:sp>
        <p:nvSpPr>
          <p:cNvPr id="8" name="TextBox 2"/>
          <p:cNvSpPr txBox="1">
            <a:spLocks noChangeArrowheads="1"/>
          </p:cNvSpPr>
          <p:nvPr/>
        </p:nvSpPr>
        <p:spPr bwMode="auto">
          <a:xfrm>
            <a:off x="7802563" y="3159125"/>
            <a:ext cx="4198937" cy="19986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作为</a:t>
            </a:r>
            <a:r>
              <a:rPr lang="en-US" altLang="zh-CN" sz="1600">
                <a:latin typeface="微软雅黑"/>
                <a:ea typeface="微软雅黑"/>
                <a:cs typeface="微软雅黑"/>
              </a:rPr>
              <a:t>HR</a:t>
            </a:r>
            <a:r>
              <a:rPr lang="zh-CN" altLang="en-US" sz="1600">
                <a:latin typeface="微软雅黑"/>
                <a:ea typeface="微软雅黑"/>
                <a:cs typeface="微软雅黑"/>
              </a:rPr>
              <a:t>，一定要学会从系统的观点来思考和解决问题。</a:t>
            </a:r>
            <a:r>
              <a:rPr lang="zh-CN" altLang="en-US" sz="1600" b="1">
                <a:solidFill>
                  <a:srgbClr val="FF0000"/>
                </a:solidFill>
                <a:latin typeface="微软雅黑"/>
                <a:ea typeface="微软雅黑"/>
                <a:cs typeface="微软雅黑"/>
              </a:rPr>
              <a:t>企业究竟缺少什么，企业需要解决什么？</a:t>
            </a:r>
            <a:r>
              <a:rPr lang="zh-CN" altLang="en-US" sz="1600">
                <a:latin typeface="微软雅黑"/>
                <a:ea typeface="微软雅黑"/>
                <a:cs typeface="微软雅黑"/>
              </a:rPr>
              <a:t>而不是每天沉湎于事务性的工作上，忙得死去活来，结果自己没有丝毫的成就感，老板也觉得你和这个部门的存在与否无所谓，结果越做越没有信心。</a:t>
            </a:r>
          </a:p>
        </p:txBody>
      </p:sp>
      <p:sp>
        <p:nvSpPr>
          <p:cNvPr id="9" name="TextBox 3"/>
          <p:cNvSpPr txBox="1">
            <a:spLocks noChangeArrowheads="1"/>
          </p:cNvSpPr>
          <p:nvPr/>
        </p:nvSpPr>
        <p:spPr bwMode="auto">
          <a:xfrm>
            <a:off x="7802563" y="1557338"/>
            <a:ext cx="4198937" cy="1362075"/>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大部分</a:t>
            </a:r>
            <a:r>
              <a:rPr lang="en-US" altLang="zh-CN" sz="1600">
                <a:latin typeface="微软雅黑"/>
                <a:ea typeface="微软雅黑"/>
                <a:cs typeface="微软雅黑"/>
              </a:rPr>
              <a:t>HR</a:t>
            </a:r>
            <a:r>
              <a:rPr lang="zh-CN" altLang="en-US" sz="1600">
                <a:latin typeface="微软雅黑"/>
                <a:ea typeface="微软雅黑"/>
                <a:cs typeface="微软雅黑"/>
              </a:rPr>
              <a:t>因为太多的流程性和事务性工作丧失了系统思考的能力，很少从公司的战略方面考虑公司人力资源管理所面临的困境，一方面想做点大事，却又不知道从何做起。</a:t>
            </a:r>
          </a:p>
        </p:txBody>
      </p:sp>
      <p:pic>
        <p:nvPicPr>
          <p:cNvPr id="73732" name="图片 10"/>
          <p:cNvPicPr>
            <a:picLocks noChangeAspect="1"/>
          </p:cNvPicPr>
          <p:nvPr/>
        </p:nvPicPr>
        <p:blipFill>
          <a:blip r:embed="rId2" cstate="print"/>
          <a:srcRect/>
          <a:stretch>
            <a:fillRect/>
          </a:stretch>
        </p:blipFill>
        <p:spPr bwMode="auto">
          <a:xfrm>
            <a:off x="2281238" y="1554163"/>
            <a:ext cx="5240337" cy="34956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Box 2"/>
          <p:cNvSpPr txBox="1">
            <a:spLocks noChangeArrowheads="1"/>
          </p:cNvSpPr>
          <p:nvPr/>
        </p:nvSpPr>
        <p:spPr bwMode="auto">
          <a:xfrm>
            <a:off x="2281238" y="6308725"/>
            <a:ext cx="7272337"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是什么阻碍了我们的职业发展，让我们产生了上述通病？</a:t>
            </a:r>
          </a:p>
        </p:txBody>
      </p:sp>
      <p:sp>
        <p:nvSpPr>
          <p:cNvPr id="74754" name="TextBox 2"/>
          <p:cNvSpPr txBox="1">
            <a:spLocks noChangeArrowheads="1"/>
          </p:cNvSpPr>
          <p:nvPr/>
        </p:nvSpPr>
        <p:spPr bwMode="auto">
          <a:xfrm>
            <a:off x="2209800" y="3379788"/>
            <a:ext cx="7704138" cy="2401887"/>
          </a:xfrm>
          <a:prstGeom prst="rect">
            <a:avLst/>
          </a:prstGeom>
          <a:noFill/>
          <a:ln w="9525">
            <a:noFill/>
            <a:miter lim="800000"/>
            <a:headEnd/>
            <a:tailEnd/>
          </a:ln>
        </p:spPr>
        <p:txBody>
          <a:bodyPr>
            <a:spAutoFit/>
          </a:bodyPr>
          <a:lstStyle/>
          <a:p>
            <a:pPr>
              <a:lnSpc>
                <a:spcPts val="3000"/>
              </a:lnSpc>
            </a:pPr>
            <a:r>
              <a:rPr lang="en-US" altLang="zh-CN" sz="1600">
                <a:latin typeface="微软雅黑"/>
                <a:ea typeface="微软雅黑"/>
                <a:cs typeface="微软雅黑"/>
              </a:rPr>
              <a:t>1</a:t>
            </a:r>
            <a:r>
              <a:rPr lang="zh-CN" altLang="zh-CN" sz="1600">
                <a:latin typeface="微软雅黑"/>
                <a:ea typeface="微软雅黑"/>
                <a:cs typeface="微软雅黑"/>
              </a:rPr>
              <a:t>）甘于现状，没有危机感，没有成就动机；</a:t>
            </a:r>
          </a:p>
          <a:p>
            <a:pPr>
              <a:lnSpc>
                <a:spcPts val="3000"/>
              </a:lnSpc>
            </a:pPr>
            <a:r>
              <a:rPr lang="en-US" altLang="zh-CN" sz="1600">
                <a:latin typeface="微软雅黑"/>
                <a:ea typeface="微软雅黑"/>
                <a:cs typeface="微软雅黑"/>
              </a:rPr>
              <a:t>2</a:t>
            </a:r>
            <a:r>
              <a:rPr lang="zh-CN" altLang="zh-CN" sz="1600">
                <a:latin typeface="微软雅黑"/>
                <a:ea typeface="微软雅黑"/>
                <a:cs typeface="微软雅黑"/>
              </a:rPr>
              <a:t>）没有找到个人的兴趣和爱好，不知道自己到底想做什么，缺乏人生规划；</a:t>
            </a:r>
          </a:p>
          <a:p>
            <a:pPr>
              <a:lnSpc>
                <a:spcPts val="3000"/>
              </a:lnSpc>
            </a:pPr>
            <a:r>
              <a:rPr lang="en-US" altLang="zh-CN" sz="1600">
                <a:latin typeface="微软雅黑"/>
                <a:ea typeface="微软雅黑"/>
                <a:cs typeface="微软雅黑"/>
              </a:rPr>
              <a:t>3</a:t>
            </a:r>
            <a:r>
              <a:rPr lang="zh-CN" altLang="zh-CN" sz="1600">
                <a:latin typeface="微软雅黑"/>
                <a:ea typeface="微软雅黑"/>
                <a:cs typeface="微软雅黑"/>
              </a:rPr>
              <a:t>）不想学习，即使公司组织的培训也是如此；</a:t>
            </a:r>
          </a:p>
          <a:p>
            <a:pPr>
              <a:lnSpc>
                <a:spcPts val="3000"/>
              </a:lnSpc>
            </a:pPr>
            <a:r>
              <a:rPr lang="en-US" altLang="zh-CN" sz="1600">
                <a:latin typeface="微软雅黑"/>
                <a:ea typeface="微软雅黑"/>
                <a:cs typeface="微软雅黑"/>
              </a:rPr>
              <a:t>4</a:t>
            </a:r>
            <a:r>
              <a:rPr lang="zh-CN" altLang="zh-CN" sz="1600">
                <a:latin typeface="微软雅黑"/>
                <a:ea typeface="微软雅黑"/>
                <a:cs typeface="微软雅黑"/>
              </a:rPr>
              <a:t>）封闭自我，听不得别人的良言，将一切不如意都归结于环境、别人等因素；</a:t>
            </a:r>
          </a:p>
          <a:p>
            <a:pPr>
              <a:lnSpc>
                <a:spcPts val="3000"/>
              </a:lnSpc>
            </a:pPr>
            <a:r>
              <a:rPr lang="en-US" altLang="zh-CN" sz="1600">
                <a:latin typeface="微软雅黑"/>
                <a:ea typeface="微软雅黑"/>
                <a:cs typeface="微软雅黑"/>
              </a:rPr>
              <a:t>5</a:t>
            </a:r>
            <a:r>
              <a:rPr lang="zh-CN" altLang="zh-CN" sz="1600">
                <a:latin typeface="微软雅黑"/>
                <a:ea typeface="微软雅黑"/>
                <a:cs typeface="微软雅黑"/>
              </a:rPr>
              <a:t>）不能很好与人沟通，人际沟通界面差；</a:t>
            </a:r>
          </a:p>
          <a:p>
            <a:pPr>
              <a:lnSpc>
                <a:spcPts val="3000"/>
              </a:lnSpc>
            </a:pPr>
            <a:r>
              <a:rPr lang="en-US" altLang="zh-CN" sz="1600">
                <a:latin typeface="微软雅黑"/>
                <a:ea typeface="微软雅黑"/>
                <a:cs typeface="微软雅黑"/>
              </a:rPr>
              <a:t>6</a:t>
            </a:r>
            <a:r>
              <a:rPr lang="zh-CN" altLang="zh-CN" sz="1600">
                <a:latin typeface="微软雅黑"/>
                <a:ea typeface="微软雅黑"/>
                <a:cs typeface="微软雅黑"/>
              </a:rPr>
              <a:t>）缺乏自律，总是把事情拖到明天。</a:t>
            </a:r>
            <a:endParaRPr lang="zh-CN" altLang="en-US"/>
          </a:p>
        </p:txBody>
      </p:sp>
      <p:pic>
        <p:nvPicPr>
          <p:cNvPr id="74755" name="Picture 2"/>
          <p:cNvPicPr>
            <a:picLocks noChangeAspect="1" noChangeArrowheads="1"/>
          </p:cNvPicPr>
          <p:nvPr/>
        </p:nvPicPr>
        <p:blipFill>
          <a:blip r:embed="rId2" cstate="print"/>
          <a:srcRect/>
          <a:stretch>
            <a:fillRect/>
          </a:stretch>
        </p:blipFill>
        <p:spPr bwMode="auto">
          <a:xfrm>
            <a:off x="2225675" y="1981200"/>
            <a:ext cx="3325813" cy="1008063"/>
          </a:xfrm>
          <a:prstGeom prst="rect">
            <a:avLst/>
          </a:prstGeom>
          <a:noFill/>
          <a:ln w="9525">
            <a:noFill/>
            <a:miter lim="800000"/>
            <a:headEnd/>
            <a:tailEnd/>
          </a:ln>
        </p:spPr>
      </p:pic>
      <p:sp>
        <p:nvSpPr>
          <p:cNvPr id="15" name="矩形 14"/>
          <p:cNvSpPr/>
          <p:nvPr/>
        </p:nvSpPr>
        <p:spPr>
          <a:xfrm>
            <a:off x="5918200" y="2565400"/>
            <a:ext cx="1116013" cy="4111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微博段子</a:t>
            </a:r>
            <a:endParaRPr lang="en-US" altLang="zh-CN" sz="1400"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sp>
        <p:nvSpPr>
          <p:cNvPr id="16" name="矩形 15"/>
          <p:cNvSpPr/>
          <p:nvPr/>
        </p:nvSpPr>
        <p:spPr>
          <a:xfrm>
            <a:off x="7294563" y="2565400"/>
            <a:ext cx="3124200" cy="40798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rgbClr val="0070C0"/>
                </a:solidFill>
                <a:latin typeface="微软雅黑" panose="020B0503020204020204" pitchFamily="34" charset="-122"/>
                <a:ea typeface="微软雅黑" panose="020B0503020204020204" pitchFamily="34" charset="-122"/>
                <a:cs typeface="Arial Unicode MS" pitchFamily="34" charset="-122"/>
              </a:rPr>
              <a:t>请对照一下我们自己，是否？</a:t>
            </a:r>
            <a:endParaRPr lang="en-US" altLang="zh-CN" sz="1600" dirty="0">
              <a:solidFill>
                <a:srgbClr val="0070C0"/>
              </a:solidFill>
              <a:latin typeface="微软雅黑" panose="020B0503020204020204" pitchFamily="34" charset="-122"/>
              <a:ea typeface="微软雅黑" panose="020B0503020204020204" pitchFamily="34" charset="-122"/>
              <a:cs typeface="Arial Unicode MS" pitchFamily="34" charset="-122"/>
            </a:endParaRPr>
          </a:p>
        </p:txBody>
      </p:sp>
    </p:spTree>
  </p:cSld>
  <p:clrMapOvr>
    <a:masterClrMapping/>
  </p:clrMapOvr>
  <p:transition spd="slow">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Box 2"/>
          <p:cNvSpPr txBox="1">
            <a:spLocks noChangeArrowheads="1"/>
          </p:cNvSpPr>
          <p:nvPr/>
        </p:nvSpPr>
        <p:spPr bwMode="auto">
          <a:xfrm>
            <a:off x="2281238" y="6308725"/>
            <a:ext cx="7272337" cy="369888"/>
          </a:xfrm>
          <a:prstGeom prst="rect">
            <a:avLst/>
          </a:prstGeom>
          <a:noFill/>
          <a:ln w="9525">
            <a:noFill/>
            <a:miter lim="800000"/>
            <a:headEnd/>
            <a:tailEnd/>
          </a:ln>
        </p:spPr>
        <p:txBody>
          <a:bodyPr>
            <a:spAutoFit/>
          </a:bodyPr>
          <a:lstStyle/>
          <a:p>
            <a:r>
              <a:rPr lang="zh-CN" altLang="en-US">
                <a:solidFill>
                  <a:schemeClr val="bg1"/>
                </a:solidFill>
                <a:latin typeface="微软雅黑"/>
                <a:ea typeface="微软雅黑"/>
                <a:cs typeface="微软雅黑"/>
              </a:rPr>
              <a:t>是什么阻碍了我们的职业发展，让我们产生了上述通病？</a:t>
            </a:r>
          </a:p>
        </p:txBody>
      </p:sp>
      <p:sp>
        <p:nvSpPr>
          <p:cNvPr id="7" name="TextBox 2"/>
          <p:cNvSpPr txBox="1"/>
          <p:nvPr/>
        </p:nvSpPr>
        <p:spPr>
          <a:xfrm>
            <a:off x="6602413" y="3806825"/>
            <a:ext cx="5437187" cy="1998663"/>
          </a:xfrm>
          <a:prstGeom prst="rect">
            <a:avLst/>
          </a:prstGeom>
          <a:noFill/>
        </p:spPr>
        <p:txBody>
          <a:bodyPr>
            <a:spAutoFit/>
          </a:bodyPr>
          <a:lstStyle/>
          <a:p>
            <a:pPr indent="457200" fontAlgn="auto">
              <a:lnSpc>
                <a:spcPct val="129000"/>
              </a:lnSpc>
              <a:spcBef>
                <a:spcPts val="0"/>
              </a:spcBef>
              <a:spcAft>
                <a:spcPts val="600"/>
              </a:spcAft>
              <a:defRPr/>
            </a:pPr>
            <a:r>
              <a:rPr lang="zh-CN" altLang="en-US" sz="1600" b="1" dirty="0">
                <a:solidFill>
                  <a:schemeClr val="accent6">
                    <a:lumMod val="75000"/>
                  </a:schemeClr>
                </a:solidFill>
                <a:latin typeface="微软雅黑" pitchFamily="34" charset="-122"/>
                <a:ea typeface="微软雅黑" pitchFamily="34" charset="-122"/>
              </a:rPr>
              <a:t>只有用心长期的热爱它、专注它，从中不断的学习、实践、总结和积累才会有所收获、有所成绩</a:t>
            </a:r>
            <a:r>
              <a:rPr lang="zh-CN" altLang="en-US" sz="1600" dirty="0">
                <a:latin typeface="微软雅黑" pitchFamily="34" charset="-122"/>
                <a:ea typeface="微软雅黑" pitchFamily="34" charset="-122"/>
              </a:rPr>
              <a:t>。 </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从业者需要在“常立志”和“立长志”之间做出选择；倘若志愿成为一个对组织和个人成长、成功和成就有益的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从业者，也许决定着从事</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工作的高度和结局。我们该成为怎样的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高手呢？微博上，未来十年最缺的</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是这样说的：</a:t>
            </a:r>
          </a:p>
        </p:txBody>
      </p:sp>
      <p:sp>
        <p:nvSpPr>
          <p:cNvPr id="8" name="TextBox 3"/>
          <p:cNvSpPr txBox="1">
            <a:spLocks noChangeArrowheads="1"/>
          </p:cNvSpPr>
          <p:nvPr/>
        </p:nvSpPr>
        <p:spPr bwMode="auto">
          <a:xfrm>
            <a:off x="2281238" y="1458913"/>
            <a:ext cx="5368925" cy="1363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可能很多人从事</a:t>
            </a:r>
            <a:r>
              <a:rPr lang="en-US" altLang="zh-CN" sz="1600">
                <a:latin typeface="微软雅黑"/>
                <a:ea typeface="微软雅黑"/>
                <a:cs typeface="微软雅黑"/>
              </a:rPr>
              <a:t>HR</a:t>
            </a:r>
            <a:r>
              <a:rPr lang="zh-CN" altLang="en-US" sz="1600">
                <a:latin typeface="微软雅黑"/>
                <a:ea typeface="微软雅黑"/>
                <a:cs typeface="微软雅黑"/>
              </a:rPr>
              <a:t>工作是从“随大流”开始的，或者当初有做</a:t>
            </a:r>
            <a:r>
              <a:rPr lang="en-US" altLang="zh-CN" sz="1600">
                <a:latin typeface="微软雅黑"/>
                <a:ea typeface="微软雅黑"/>
                <a:cs typeface="微软雅黑"/>
              </a:rPr>
              <a:t>HR</a:t>
            </a:r>
            <a:r>
              <a:rPr lang="zh-CN" altLang="en-US" sz="1600">
                <a:latin typeface="微软雅黑"/>
                <a:ea typeface="微软雅黑"/>
                <a:cs typeface="微软雅黑"/>
              </a:rPr>
              <a:t>的一个机会也就做了，。但是要把</a:t>
            </a:r>
            <a:r>
              <a:rPr lang="en-US" altLang="zh-CN" sz="1600">
                <a:latin typeface="微软雅黑"/>
                <a:ea typeface="微软雅黑"/>
                <a:cs typeface="微软雅黑"/>
              </a:rPr>
              <a:t>HR</a:t>
            </a:r>
            <a:r>
              <a:rPr lang="zh-CN" altLang="en-US" sz="1600">
                <a:latin typeface="微软雅黑"/>
                <a:ea typeface="微软雅黑"/>
                <a:cs typeface="微软雅黑"/>
              </a:rPr>
              <a:t>作为自己一生的职业是很难的事，只这些都未可厚非，当然若</a:t>
            </a:r>
            <a:r>
              <a:rPr lang="en-US" altLang="zh-CN" sz="1600">
                <a:latin typeface="微软雅黑"/>
                <a:ea typeface="微软雅黑"/>
                <a:cs typeface="微软雅黑"/>
              </a:rPr>
              <a:t>HR</a:t>
            </a:r>
            <a:r>
              <a:rPr lang="zh-CN" altLang="en-US" sz="1600">
                <a:latin typeface="微软雅黑"/>
                <a:ea typeface="微软雅黑"/>
                <a:cs typeface="微软雅黑"/>
              </a:rPr>
              <a:t>从业之初能够有一个高的起点，就是更加幸运的事情。</a:t>
            </a:r>
          </a:p>
        </p:txBody>
      </p:sp>
      <p:pic>
        <p:nvPicPr>
          <p:cNvPr id="75780" name="图片 1"/>
          <p:cNvPicPr>
            <a:picLocks noChangeAspect="1"/>
          </p:cNvPicPr>
          <p:nvPr/>
        </p:nvPicPr>
        <p:blipFill>
          <a:blip r:embed="rId2" cstate="print"/>
          <a:srcRect t="2" b="-719"/>
          <a:stretch>
            <a:fillRect/>
          </a:stretch>
        </p:blipFill>
        <p:spPr bwMode="auto">
          <a:xfrm>
            <a:off x="2281238" y="3157538"/>
            <a:ext cx="4176712" cy="2630487"/>
          </a:xfrm>
          <a:prstGeom prst="rect">
            <a:avLst/>
          </a:prstGeom>
          <a:noFill/>
          <a:ln w="9525">
            <a:noFill/>
            <a:miter lim="800000"/>
            <a:headEnd/>
            <a:tailEnd/>
          </a:ln>
        </p:spPr>
      </p:pic>
      <p:pic>
        <p:nvPicPr>
          <p:cNvPr id="75781" name="图片 2"/>
          <p:cNvPicPr>
            <a:picLocks noChangeAspect="1"/>
          </p:cNvPicPr>
          <p:nvPr/>
        </p:nvPicPr>
        <p:blipFill>
          <a:blip r:embed="rId3" cstate="print"/>
          <a:srcRect/>
          <a:stretch>
            <a:fillRect/>
          </a:stretch>
        </p:blipFill>
        <p:spPr bwMode="auto">
          <a:xfrm>
            <a:off x="7731125" y="690563"/>
            <a:ext cx="4214813" cy="26336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Scale>
                                      <p:cBhvr>
                                        <p:cTn id="1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
                                        </p:tgtEl>
                                        <p:attrNameLst>
                                          <p:attrName>ppt_x</p:attrName>
                                          <p:attrName>ppt_y</p:attrName>
                                        </p:attrNameLst>
                                      </p:cBhvr>
                                    </p:animMotion>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示 18"/>
          <p:cNvGraphicFramePr/>
          <p:nvPr/>
        </p:nvGraphicFramePr>
        <p:xfrm>
          <a:off x="3545552" y="1439088"/>
          <a:ext cx="651696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6802" name="TextBox 12"/>
          <p:cNvSpPr txBox="1">
            <a:spLocks noChangeArrowheads="1"/>
          </p:cNvSpPr>
          <p:nvPr/>
        </p:nvSpPr>
        <p:spPr bwMode="auto">
          <a:xfrm rot="-157246">
            <a:off x="7156450" y="1204913"/>
            <a:ext cx="3235325" cy="585787"/>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懂得在全球范围内寻访人才的招聘高手</a:t>
            </a:r>
            <a:endParaRPr lang="zh-CN" altLang="en-US" sz="1600">
              <a:solidFill>
                <a:srgbClr val="000000"/>
              </a:solidFill>
              <a:latin typeface="微软雅黑"/>
              <a:ea typeface="微软雅黑"/>
              <a:cs typeface="微软雅黑"/>
            </a:endParaRPr>
          </a:p>
        </p:txBody>
      </p:sp>
      <p:sp>
        <p:nvSpPr>
          <p:cNvPr id="76803" name="TextBox 13"/>
          <p:cNvSpPr txBox="1">
            <a:spLocks noChangeArrowheads="1"/>
          </p:cNvSpPr>
          <p:nvPr/>
        </p:nvSpPr>
        <p:spPr bwMode="auto">
          <a:xfrm rot="-152025">
            <a:off x="8497888" y="2047875"/>
            <a:ext cx="2519362" cy="584200"/>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懂得课程规划和开发的培训高手</a:t>
            </a:r>
            <a:endParaRPr lang="zh-CN" altLang="en-US" sz="1600">
              <a:solidFill>
                <a:srgbClr val="000000"/>
              </a:solidFill>
              <a:latin typeface="微软雅黑"/>
              <a:ea typeface="微软雅黑"/>
              <a:cs typeface="微软雅黑"/>
            </a:endParaRPr>
          </a:p>
        </p:txBody>
      </p:sp>
      <p:sp>
        <p:nvSpPr>
          <p:cNvPr id="76804" name="TextBox 14"/>
          <p:cNvSpPr txBox="1">
            <a:spLocks noChangeArrowheads="1"/>
          </p:cNvSpPr>
          <p:nvPr/>
        </p:nvSpPr>
        <p:spPr bwMode="auto">
          <a:xfrm>
            <a:off x="9004300" y="3286125"/>
            <a:ext cx="2066925" cy="830263"/>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懂得目标管理与考核体系设计的绩效高手</a:t>
            </a:r>
            <a:endParaRPr lang="zh-CN" altLang="en-US" sz="1600">
              <a:solidFill>
                <a:srgbClr val="000000"/>
              </a:solidFill>
              <a:latin typeface="微软雅黑"/>
              <a:ea typeface="微软雅黑"/>
              <a:cs typeface="微软雅黑"/>
            </a:endParaRPr>
          </a:p>
        </p:txBody>
      </p:sp>
      <p:sp>
        <p:nvSpPr>
          <p:cNvPr id="76805" name="TextBox 15"/>
          <p:cNvSpPr txBox="1">
            <a:spLocks noChangeArrowheads="1"/>
          </p:cNvSpPr>
          <p:nvPr/>
        </p:nvSpPr>
        <p:spPr bwMode="auto">
          <a:xfrm rot="240966">
            <a:off x="8520113" y="4594225"/>
            <a:ext cx="2233612" cy="830263"/>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懂得根据不同岗位激励要素设计薪酬的薪酬高手</a:t>
            </a:r>
            <a:endParaRPr lang="zh-CN" altLang="en-US" sz="1600">
              <a:solidFill>
                <a:srgbClr val="000000"/>
              </a:solidFill>
              <a:latin typeface="微软雅黑"/>
              <a:ea typeface="微软雅黑"/>
              <a:cs typeface="微软雅黑"/>
            </a:endParaRPr>
          </a:p>
        </p:txBody>
      </p:sp>
      <p:sp>
        <p:nvSpPr>
          <p:cNvPr id="76806" name="TextBox 16"/>
          <p:cNvSpPr txBox="1">
            <a:spLocks noChangeArrowheads="1"/>
          </p:cNvSpPr>
          <p:nvPr/>
        </p:nvSpPr>
        <p:spPr bwMode="auto">
          <a:xfrm rot="192563">
            <a:off x="7191375" y="5691188"/>
            <a:ext cx="3384550" cy="584200"/>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懂得国家法律政策和仲裁规则的劳动关系高手</a:t>
            </a:r>
            <a:endParaRPr lang="zh-CN" altLang="en-US" sz="1600">
              <a:solidFill>
                <a:srgbClr val="000000"/>
              </a:solidFill>
              <a:latin typeface="微软雅黑"/>
              <a:ea typeface="微软雅黑"/>
              <a:cs typeface="微软雅黑"/>
            </a:endParaRPr>
          </a:p>
        </p:txBody>
      </p:sp>
      <p:sp>
        <p:nvSpPr>
          <p:cNvPr id="76807" name="TextBox 17"/>
          <p:cNvSpPr txBox="1">
            <a:spLocks noChangeArrowheads="1"/>
          </p:cNvSpPr>
          <p:nvPr/>
        </p:nvSpPr>
        <p:spPr bwMode="auto">
          <a:xfrm rot="255057">
            <a:off x="2917825" y="4738688"/>
            <a:ext cx="2211388" cy="584200"/>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懂得影响力建设的企业文化高手</a:t>
            </a:r>
            <a:endParaRPr lang="zh-CN" altLang="en-US" sz="1600">
              <a:solidFill>
                <a:srgbClr val="000000"/>
              </a:solidFill>
              <a:latin typeface="微软雅黑"/>
              <a:ea typeface="微软雅黑"/>
              <a:cs typeface="微软雅黑"/>
            </a:endParaRPr>
          </a:p>
        </p:txBody>
      </p:sp>
      <p:sp>
        <p:nvSpPr>
          <p:cNvPr id="76808" name="TextBox 18"/>
          <p:cNvSpPr txBox="1">
            <a:spLocks noChangeArrowheads="1"/>
          </p:cNvSpPr>
          <p:nvPr/>
        </p:nvSpPr>
        <p:spPr bwMode="auto">
          <a:xfrm rot="621679">
            <a:off x="3197225" y="1868488"/>
            <a:ext cx="2016125" cy="585787"/>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懂得运营管理的</a:t>
            </a:r>
            <a:r>
              <a:rPr lang="en-US" altLang="zh-CN" sz="1600">
                <a:solidFill>
                  <a:srgbClr val="000000"/>
                </a:solidFill>
                <a:latin typeface="微软雅黑"/>
                <a:ea typeface="微软雅黑"/>
                <a:cs typeface="微软雅黑"/>
              </a:rPr>
              <a:t>HRM/HRD</a:t>
            </a:r>
            <a:endParaRPr lang="zh-CN" altLang="en-US" sz="1600">
              <a:solidFill>
                <a:srgbClr val="000000"/>
              </a:solidFill>
              <a:latin typeface="微软雅黑"/>
              <a:ea typeface="微软雅黑"/>
              <a:cs typeface="微软雅黑"/>
            </a:endParaRPr>
          </a:p>
        </p:txBody>
      </p:sp>
      <p:sp>
        <p:nvSpPr>
          <p:cNvPr id="76809" name="TextBox 19"/>
          <p:cNvSpPr txBox="1">
            <a:spLocks noChangeArrowheads="1"/>
          </p:cNvSpPr>
          <p:nvPr/>
        </p:nvSpPr>
        <p:spPr bwMode="auto">
          <a:xfrm rot="494294">
            <a:off x="2455863" y="3176588"/>
            <a:ext cx="2160587" cy="585787"/>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600">
                <a:solidFill>
                  <a:srgbClr val="000000"/>
                </a:solidFill>
                <a:latin typeface="微软雅黑"/>
                <a:ea typeface="微软雅黑"/>
                <a:cs typeface="微软雅黑"/>
              </a:rPr>
              <a:t>懂得领导力建设的干部管理高手</a:t>
            </a:r>
            <a:endParaRPr lang="zh-CN" altLang="en-US" sz="1600">
              <a:solidFill>
                <a:srgbClr val="000000"/>
              </a:solidFill>
              <a:latin typeface="微软雅黑"/>
              <a:ea typeface="微软雅黑"/>
              <a:cs typeface="微软雅黑"/>
            </a:endParaRPr>
          </a:p>
        </p:txBody>
      </p:sp>
    </p:spTree>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图示 29"/>
          <p:cNvGraphicFramePr/>
          <p:nvPr/>
        </p:nvGraphicFramePr>
        <p:xfrm>
          <a:off x="2150384" y="2029296"/>
          <a:ext cx="828092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7826" name="TextBox 3"/>
          <p:cNvSpPr txBox="1">
            <a:spLocks noChangeArrowheads="1"/>
          </p:cNvSpPr>
          <p:nvPr/>
        </p:nvSpPr>
        <p:spPr bwMode="auto">
          <a:xfrm>
            <a:off x="2065338" y="5076825"/>
            <a:ext cx="1152525"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发信息，等消息</a:t>
            </a:r>
            <a:endParaRPr lang="zh-CN" altLang="en-US" sz="1400">
              <a:solidFill>
                <a:srgbClr val="000000"/>
              </a:solidFill>
              <a:latin typeface="微软雅黑"/>
              <a:ea typeface="微软雅黑"/>
              <a:cs typeface="微软雅黑"/>
            </a:endParaRPr>
          </a:p>
        </p:txBody>
      </p:sp>
      <p:sp>
        <p:nvSpPr>
          <p:cNvPr id="77827" name="TextBox 7"/>
          <p:cNvSpPr txBox="1">
            <a:spLocks noChangeArrowheads="1"/>
          </p:cNvSpPr>
          <p:nvPr/>
        </p:nvSpPr>
        <p:spPr bwMode="auto">
          <a:xfrm>
            <a:off x="3001963" y="2524125"/>
            <a:ext cx="1150937"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紧跟踪，做分析</a:t>
            </a:r>
            <a:endParaRPr lang="zh-CN" altLang="en-US" sz="1400">
              <a:solidFill>
                <a:srgbClr val="000000"/>
              </a:solidFill>
              <a:latin typeface="微软雅黑"/>
              <a:ea typeface="微软雅黑"/>
              <a:cs typeface="微软雅黑"/>
            </a:endParaRPr>
          </a:p>
        </p:txBody>
      </p:sp>
      <p:sp>
        <p:nvSpPr>
          <p:cNvPr id="77828" name="TextBox 9"/>
          <p:cNvSpPr txBox="1">
            <a:spLocks noChangeArrowheads="1"/>
          </p:cNvSpPr>
          <p:nvPr/>
        </p:nvSpPr>
        <p:spPr bwMode="auto">
          <a:xfrm>
            <a:off x="3905250" y="5083175"/>
            <a:ext cx="1150938"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凭经验，做判断</a:t>
            </a:r>
            <a:endParaRPr lang="zh-CN" altLang="en-US" sz="1400">
              <a:solidFill>
                <a:srgbClr val="000000"/>
              </a:solidFill>
              <a:latin typeface="微软雅黑"/>
              <a:ea typeface="微软雅黑"/>
              <a:cs typeface="微软雅黑"/>
            </a:endParaRPr>
          </a:p>
        </p:txBody>
      </p:sp>
      <p:sp>
        <p:nvSpPr>
          <p:cNvPr id="77829" name="TextBox 10"/>
          <p:cNvSpPr txBox="1">
            <a:spLocks noChangeArrowheads="1"/>
          </p:cNvSpPr>
          <p:nvPr/>
        </p:nvSpPr>
        <p:spPr bwMode="auto">
          <a:xfrm>
            <a:off x="4840288" y="2533650"/>
            <a:ext cx="1152525"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做标准，严考核</a:t>
            </a:r>
            <a:endParaRPr lang="zh-CN" altLang="en-US" sz="1400">
              <a:solidFill>
                <a:srgbClr val="000000"/>
              </a:solidFill>
              <a:latin typeface="微软雅黑"/>
              <a:ea typeface="微软雅黑"/>
              <a:cs typeface="微软雅黑"/>
            </a:endParaRPr>
          </a:p>
        </p:txBody>
      </p:sp>
      <p:sp>
        <p:nvSpPr>
          <p:cNvPr id="77830" name="TextBox 11"/>
          <p:cNvSpPr txBox="1">
            <a:spLocks noChangeArrowheads="1"/>
          </p:cNvSpPr>
          <p:nvPr/>
        </p:nvSpPr>
        <p:spPr bwMode="auto">
          <a:xfrm>
            <a:off x="5810250" y="5083175"/>
            <a:ext cx="1150938"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做交底</a:t>
            </a:r>
            <a:r>
              <a:rPr lang="zh-CN" altLang="en-US" sz="1400">
                <a:solidFill>
                  <a:srgbClr val="000000"/>
                </a:solidFill>
                <a:latin typeface="微软雅黑"/>
                <a:ea typeface="微软雅黑"/>
                <a:cs typeface="微软雅黑"/>
              </a:rPr>
              <a:t>、</a:t>
            </a:r>
            <a:r>
              <a:rPr lang="zh-CN" altLang="zh-CN" sz="1400">
                <a:solidFill>
                  <a:srgbClr val="000000"/>
                </a:solidFill>
                <a:latin typeface="微软雅黑"/>
                <a:ea typeface="微软雅黑"/>
                <a:cs typeface="微软雅黑"/>
              </a:rPr>
              <a:t>给推荐</a:t>
            </a:r>
            <a:endParaRPr lang="zh-CN" altLang="en-US" sz="1400">
              <a:solidFill>
                <a:srgbClr val="000000"/>
              </a:solidFill>
              <a:latin typeface="微软雅黑"/>
              <a:ea typeface="微软雅黑"/>
              <a:cs typeface="微软雅黑"/>
            </a:endParaRPr>
          </a:p>
        </p:txBody>
      </p:sp>
      <p:sp>
        <p:nvSpPr>
          <p:cNvPr id="77831" name="TextBox 12"/>
          <p:cNvSpPr txBox="1">
            <a:spLocks noChangeArrowheads="1"/>
          </p:cNvSpPr>
          <p:nvPr/>
        </p:nvSpPr>
        <p:spPr bwMode="auto">
          <a:xfrm>
            <a:off x="6689725" y="2533650"/>
            <a:ext cx="1152525"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做培训、做监督</a:t>
            </a:r>
            <a:endParaRPr lang="zh-CN" altLang="en-US" sz="1400">
              <a:solidFill>
                <a:srgbClr val="000000"/>
              </a:solidFill>
              <a:latin typeface="微软雅黑"/>
              <a:ea typeface="微软雅黑"/>
              <a:cs typeface="微软雅黑"/>
            </a:endParaRPr>
          </a:p>
        </p:txBody>
      </p:sp>
      <p:sp>
        <p:nvSpPr>
          <p:cNvPr id="77832" name="TextBox 13"/>
          <p:cNvSpPr txBox="1">
            <a:spLocks noChangeArrowheads="1"/>
          </p:cNvSpPr>
          <p:nvPr/>
        </p:nvSpPr>
        <p:spPr bwMode="auto">
          <a:xfrm>
            <a:off x="7666038" y="5083175"/>
            <a:ext cx="1150937"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做文化、做推动</a:t>
            </a:r>
            <a:endParaRPr lang="zh-CN" altLang="en-US" sz="1400">
              <a:solidFill>
                <a:srgbClr val="000000"/>
              </a:solidFill>
              <a:latin typeface="微软雅黑"/>
              <a:ea typeface="微软雅黑"/>
              <a:cs typeface="微软雅黑"/>
            </a:endParaRPr>
          </a:p>
        </p:txBody>
      </p:sp>
      <p:sp>
        <p:nvSpPr>
          <p:cNvPr id="77833" name="TextBox 14"/>
          <p:cNvSpPr txBox="1">
            <a:spLocks noChangeArrowheads="1"/>
          </p:cNvSpPr>
          <p:nvPr/>
        </p:nvSpPr>
        <p:spPr bwMode="auto">
          <a:xfrm>
            <a:off x="8483600" y="2533650"/>
            <a:ext cx="1152525"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做战略、做梯队</a:t>
            </a:r>
            <a:endParaRPr lang="zh-CN" altLang="en-US" sz="1400">
              <a:solidFill>
                <a:srgbClr val="000000"/>
              </a:solidFill>
              <a:latin typeface="微软雅黑"/>
              <a:ea typeface="微软雅黑"/>
              <a:cs typeface="微软雅黑"/>
            </a:endParaRPr>
          </a:p>
        </p:txBody>
      </p:sp>
      <p:sp>
        <p:nvSpPr>
          <p:cNvPr id="77834" name="TextBox 15"/>
          <p:cNvSpPr txBox="1">
            <a:spLocks noChangeArrowheads="1"/>
          </p:cNvSpPr>
          <p:nvPr/>
        </p:nvSpPr>
        <p:spPr bwMode="auto">
          <a:xfrm>
            <a:off x="9553575" y="5086350"/>
            <a:ext cx="1152525" cy="522288"/>
          </a:xfrm>
          <a:prstGeom prst="rect">
            <a:avLst/>
          </a:prstGeom>
          <a:noFill/>
          <a:ln w="9525">
            <a:noFill/>
            <a:miter lim="800000"/>
            <a:headEnd/>
            <a:tailEnd/>
          </a:ln>
        </p:spPr>
        <p:txBody>
          <a:bodyPr>
            <a:spAutoFit/>
          </a:bodyPr>
          <a:lstStyle/>
          <a:p>
            <a:pPr marL="285750" indent="-285750">
              <a:buFont typeface="Wingdings" pitchFamily="2" charset="2"/>
              <a:buChar char="l"/>
            </a:pPr>
            <a:r>
              <a:rPr lang="zh-CN" altLang="zh-CN" sz="1400">
                <a:solidFill>
                  <a:srgbClr val="000000"/>
                </a:solidFill>
                <a:latin typeface="微软雅黑"/>
                <a:ea typeface="微软雅黑"/>
                <a:cs typeface="微软雅黑"/>
              </a:rPr>
              <a:t>做流程、做传承</a:t>
            </a:r>
            <a:endParaRPr lang="zh-CN" altLang="en-US" sz="1400">
              <a:solidFill>
                <a:srgbClr val="000000"/>
              </a:solidFill>
              <a:latin typeface="微软雅黑"/>
              <a:ea typeface="微软雅黑"/>
              <a:cs typeface="微软雅黑"/>
            </a:endParaRPr>
          </a:p>
        </p:txBody>
      </p:sp>
      <p:sp>
        <p:nvSpPr>
          <p:cNvPr id="40" name="矩形 39"/>
          <p:cNvSpPr/>
          <p:nvPr/>
        </p:nvSpPr>
        <p:spPr>
          <a:xfrm>
            <a:off x="8328025" y="692150"/>
            <a:ext cx="3074988"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九段</a:t>
            </a:r>
            <a:r>
              <a:rPr lang="en-US" altLang="zh-CN" b="1" dirty="0">
                <a:solidFill>
                  <a:schemeClr val="accent6">
                    <a:lumMod val="75000"/>
                  </a:schemeClr>
                </a:solidFill>
                <a:latin typeface="微软雅黑" pitchFamily="34" charset="-122"/>
                <a:ea typeface="微软雅黑" pitchFamily="34" charset="-122"/>
              </a:rPr>
              <a:t>HR</a:t>
            </a:r>
            <a:r>
              <a:rPr lang="zh-CN" altLang="en-US" b="1" dirty="0">
                <a:solidFill>
                  <a:schemeClr val="accent6">
                    <a:lumMod val="75000"/>
                  </a:schemeClr>
                </a:solidFill>
                <a:latin typeface="微软雅黑" pitchFamily="34" charset="-122"/>
                <a:ea typeface="微软雅黑" pitchFamily="34" charset="-122"/>
              </a:rPr>
              <a:t>理论（以招聘为例）</a:t>
            </a:r>
          </a:p>
        </p:txBody>
      </p:sp>
      <p:cxnSp>
        <p:nvCxnSpPr>
          <p:cNvPr id="41" name="直接连接符 40"/>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5559425" y="4349750"/>
            <a:ext cx="1816100" cy="1816100"/>
          </a:xfrm>
          <a:custGeom>
            <a:avLst/>
            <a:gdLst>
              <a:gd name="connsiteX0" fmla="*/ 0 w 1815262"/>
              <a:gd name="connsiteY0" fmla="*/ 907631 h 1815262"/>
              <a:gd name="connsiteX1" fmla="*/ 907631 w 1815262"/>
              <a:gd name="connsiteY1" fmla="*/ 0 h 1815262"/>
              <a:gd name="connsiteX2" fmla="*/ 1815262 w 1815262"/>
              <a:gd name="connsiteY2" fmla="*/ 907631 h 1815262"/>
              <a:gd name="connsiteX3" fmla="*/ 907631 w 1815262"/>
              <a:gd name="connsiteY3" fmla="*/ 1815262 h 1815262"/>
              <a:gd name="connsiteX4" fmla="*/ 0 w 1815262"/>
              <a:gd name="connsiteY4" fmla="*/ 907631 h 181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262" h="1815262">
                <a:moveTo>
                  <a:pt x="0" y="907631"/>
                </a:moveTo>
                <a:cubicBezTo>
                  <a:pt x="0" y="406360"/>
                  <a:pt x="406360" y="0"/>
                  <a:pt x="907631" y="0"/>
                </a:cubicBezTo>
                <a:cubicBezTo>
                  <a:pt x="1408902" y="0"/>
                  <a:pt x="1815262" y="406360"/>
                  <a:pt x="1815262" y="907631"/>
                </a:cubicBezTo>
                <a:cubicBezTo>
                  <a:pt x="1815262" y="1408902"/>
                  <a:pt x="1408902" y="1815262"/>
                  <a:pt x="907631" y="1815262"/>
                </a:cubicBezTo>
                <a:cubicBezTo>
                  <a:pt x="406360" y="1815262"/>
                  <a:pt x="0" y="1408902"/>
                  <a:pt x="0" y="907631"/>
                </a:cubicBez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278539" tIns="278539" rIns="278539" bIns="278539" spcCol="1270" anchor="ctr"/>
          <a:lstStyle/>
          <a:p>
            <a:pPr algn="ctr" defTabSz="889000" fontAlgn="auto">
              <a:lnSpc>
                <a:spcPct val="90000"/>
              </a:lnSpc>
              <a:spcAft>
                <a:spcPct val="35000"/>
              </a:spcAft>
              <a:defRPr/>
            </a:pPr>
            <a:r>
              <a:rPr lang="zh-CN" altLang="en-US"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如何成为ＨＲ高手</a:t>
            </a:r>
          </a:p>
        </p:txBody>
      </p:sp>
      <p:sp>
        <p:nvSpPr>
          <p:cNvPr id="13" name="左箭头 12"/>
          <p:cNvSpPr/>
          <p:nvPr/>
        </p:nvSpPr>
        <p:spPr>
          <a:xfrm rot="10800000">
            <a:off x="3008313" y="4999038"/>
            <a:ext cx="2411412"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4" name="任意多边形 13"/>
          <p:cNvSpPr/>
          <p:nvPr/>
        </p:nvSpPr>
        <p:spPr>
          <a:xfrm>
            <a:off x="2373313" y="4749800"/>
            <a:ext cx="1270000" cy="1016000"/>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恶补</a:t>
            </a:r>
            <a:r>
              <a:rPr 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HR</a:t>
            </a:r>
            <a:r>
              <a:rPr 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专业知识</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左箭头 14"/>
          <p:cNvSpPr/>
          <p:nvPr/>
        </p:nvSpPr>
        <p:spPr>
          <a:xfrm rot="12342857">
            <a:off x="3230563" y="4021138"/>
            <a:ext cx="2411412"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6" name="任意多边形 15"/>
          <p:cNvSpPr/>
          <p:nvPr/>
        </p:nvSpPr>
        <p:spPr>
          <a:xfrm>
            <a:off x="2714625" y="3248025"/>
            <a:ext cx="1271588" cy="1017588"/>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除了实践，还是实践</a:t>
            </a:r>
          </a:p>
        </p:txBody>
      </p:sp>
      <p:sp>
        <p:nvSpPr>
          <p:cNvPr id="17" name="左箭头 16"/>
          <p:cNvSpPr/>
          <p:nvPr/>
        </p:nvSpPr>
        <p:spPr>
          <a:xfrm rot="13885714">
            <a:off x="3857625" y="3236913"/>
            <a:ext cx="2409825"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18" name="任意多边形 17"/>
          <p:cNvSpPr/>
          <p:nvPr/>
        </p:nvSpPr>
        <p:spPr>
          <a:xfrm>
            <a:off x="3675063" y="2044700"/>
            <a:ext cx="1271587" cy="1016000"/>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系统思考，构建自己的</a:t>
            </a:r>
            <a:r>
              <a:rPr 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HR</a:t>
            </a:r>
            <a:r>
              <a:rPr 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体系</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9" name="左箭头 18"/>
          <p:cNvSpPr/>
          <p:nvPr/>
        </p:nvSpPr>
        <p:spPr>
          <a:xfrm rot="15428571">
            <a:off x="4760119" y="2801144"/>
            <a:ext cx="2411413"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0" name="任意多边形 19"/>
          <p:cNvSpPr/>
          <p:nvPr/>
        </p:nvSpPr>
        <p:spPr>
          <a:xfrm>
            <a:off x="5062538" y="1376363"/>
            <a:ext cx="1270000" cy="1017587"/>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分享观点，与高手过招</a:t>
            </a:r>
          </a:p>
        </p:txBody>
      </p:sp>
      <p:sp>
        <p:nvSpPr>
          <p:cNvPr id="21" name="左箭头 20"/>
          <p:cNvSpPr/>
          <p:nvPr/>
        </p:nvSpPr>
        <p:spPr>
          <a:xfrm rot="16971429">
            <a:off x="5763419" y="2801144"/>
            <a:ext cx="2411413"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2" name="任意多边形 21"/>
          <p:cNvSpPr/>
          <p:nvPr/>
        </p:nvSpPr>
        <p:spPr>
          <a:xfrm>
            <a:off x="6602413" y="1376363"/>
            <a:ext cx="1270000" cy="1017587"/>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拜高手为师，向高手学习</a:t>
            </a:r>
          </a:p>
        </p:txBody>
      </p:sp>
      <p:sp>
        <p:nvSpPr>
          <p:cNvPr id="23" name="左箭头 22"/>
          <p:cNvSpPr/>
          <p:nvPr/>
        </p:nvSpPr>
        <p:spPr>
          <a:xfrm rot="18514286">
            <a:off x="6667500" y="3236913"/>
            <a:ext cx="2409825"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4" name="任意多边形 23"/>
          <p:cNvSpPr/>
          <p:nvPr/>
        </p:nvSpPr>
        <p:spPr>
          <a:xfrm>
            <a:off x="7988300" y="2044700"/>
            <a:ext cx="1271588" cy="1016000"/>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加入顶级公司，充分历练</a:t>
            </a:r>
          </a:p>
        </p:txBody>
      </p:sp>
      <p:sp>
        <p:nvSpPr>
          <p:cNvPr id="25" name="左箭头 24"/>
          <p:cNvSpPr/>
          <p:nvPr/>
        </p:nvSpPr>
        <p:spPr>
          <a:xfrm rot="20057143">
            <a:off x="7292975" y="4021138"/>
            <a:ext cx="2409825"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6" name="任意多边形 25"/>
          <p:cNvSpPr/>
          <p:nvPr/>
        </p:nvSpPr>
        <p:spPr>
          <a:xfrm>
            <a:off x="8948738" y="3248025"/>
            <a:ext cx="1270000" cy="1017588"/>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系统研究顶级公司案例</a:t>
            </a:r>
          </a:p>
        </p:txBody>
      </p:sp>
      <p:sp>
        <p:nvSpPr>
          <p:cNvPr id="27" name="左箭头 26"/>
          <p:cNvSpPr/>
          <p:nvPr/>
        </p:nvSpPr>
        <p:spPr>
          <a:xfrm>
            <a:off x="7515225" y="4999038"/>
            <a:ext cx="2411413" cy="517525"/>
          </a:xfrm>
          <a:prstGeom prst="leftArrow">
            <a:avLst>
              <a:gd name="adj1" fmla="val 60000"/>
              <a:gd name="adj2" fmla="val 50000"/>
            </a:avLst>
          </a:prstGeom>
          <a:solidFill>
            <a:srgbClr val="0066CC"/>
          </a:solidFill>
        </p:spPr>
        <p:style>
          <a:lnRef idx="0">
            <a:schemeClr val="accent1">
              <a:tint val="60000"/>
              <a:hueOff val="0"/>
              <a:satOff val="0"/>
              <a:lumOff val="0"/>
              <a:alphaOff val="0"/>
            </a:schemeClr>
          </a:lnRef>
          <a:fillRef idx="1">
            <a:scrgbClr r="0" g="0" b="0"/>
          </a:fillRef>
          <a:effectRef idx="1">
            <a:schemeClr val="accent1">
              <a:tint val="60000"/>
              <a:hueOff val="0"/>
              <a:satOff val="0"/>
              <a:lumOff val="0"/>
              <a:alphaOff val="0"/>
            </a:schemeClr>
          </a:effectRef>
          <a:fontRef idx="minor">
            <a:schemeClr val="lt1"/>
          </a:fontRef>
        </p:style>
      </p:sp>
      <p:sp>
        <p:nvSpPr>
          <p:cNvPr id="28" name="任意多边形 27"/>
          <p:cNvSpPr/>
          <p:nvPr/>
        </p:nvSpPr>
        <p:spPr>
          <a:xfrm>
            <a:off x="9291638" y="4749800"/>
            <a:ext cx="1270000" cy="1016000"/>
          </a:xfrm>
          <a:custGeom>
            <a:avLst/>
            <a:gdLst>
              <a:gd name="connsiteX0" fmla="*/ 0 w 1270684"/>
              <a:gd name="connsiteY0" fmla="*/ 101655 h 1016547"/>
              <a:gd name="connsiteX1" fmla="*/ 101655 w 1270684"/>
              <a:gd name="connsiteY1" fmla="*/ 0 h 1016547"/>
              <a:gd name="connsiteX2" fmla="*/ 1169029 w 1270684"/>
              <a:gd name="connsiteY2" fmla="*/ 0 h 1016547"/>
              <a:gd name="connsiteX3" fmla="*/ 1270684 w 1270684"/>
              <a:gd name="connsiteY3" fmla="*/ 101655 h 1016547"/>
              <a:gd name="connsiteX4" fmla="*/ 1270684 w 1270684"/>
              <a:gd name="connsiteY4" fmla="*/ 914892 h 1016547"/>
              <a:gd name="connsiteX5" fmla="*/ 1169029 w 1270684"/>
              <a:gd name="connsiteY5" fmla="*/ 1016547 h 1016547"/>
              <a:gd name="connsiteX6" fmla="*/ 101655 w 1270684"/>
              <a:gd name="connsiteY6" fmla="*/ 1016547 h 1016547"/>
              <a:gd name="connsiteX7" fmla="*/ 0 w 1270684"/>
              <a:gd name="connsiteY7" fmla="*/ 914892 h 1016547"/>
              <a:gd name="connsiteX8" fmla="*/ 0 w 1270684"/>
              <a:gd name="connsiteY8" fmla="*/ 101655 h 10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684" h="1016547">
                <a:moveTo>
                  <a:pt x="0" y="101655"/>
                </a:moveTo>
                <a:cubicBezTo>
                  <a:pt x="0" y="45512"/>
                  <a:pt x="45512" y="0"/>
                  <a:pt x="101655" y="0"/>
                </a:cubicBezTo>
                <a:lnTo>
                  <a:pt x="1169029" y="0"/>
                </a:lnTo>
                <a:cubicBezTo>
                  <a:pt x="1225172" y="0"/>
                  <a:pt x="1270684" y="45512"/>
                  <a:pt x="1270684" y="101655"/>
                </a:cubicBezTo>
                <a:lnTo>
                  <a:pt x="1270684" y="914892"/>
                </a:lnTo>
                <a:cubicBezTo>
                  <a:pt x="1270684" y="971035"/>
                  <a:pt x="1225172" y="1016547"/>
                  <a:pt x="1169029" y="1016547"/>
                </a:cubicBezTo>
                <a:lnTo>
                  <a:pt x="101655" y="1016547"/>
                </a:lnTo>
                <a:cubicBezTo>
                  <a:pt x="45512" y="1016547"/>
                  <a:pt x="0" y="971035"/>
                  <a:pt x="0" y="914892"/>
                </a:cubicBezTo>
                <a:lnTo>
                  <a:pt x="0" y="101655"/>
                </a:lnTo>
                <a:close/>
              </a:path>
            </a:pathLst>
          </a:custGeom>
          <a:solidFill>
            <a:srgbClr val="0066CC"/>
          </a:solidFill>
          <a:ln>
            <a:no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lIns="60254" tIns="60254" rIns="60254" bIns="60254" spcCol="1270" anchor="ctr"/>
          <a:lstStyle/>
          <a:p>
            <a:pPr defTabSz="711200" fontAlgn="auto">
              <a:lnSpc>
                <a:spcPct val="90000"/>
              </a:lnSpc>
              <a:spcAft>
                <a:spcPct val="35000"/>
              </a:spcAft>
              <a:defRPr/>
            </a:pPr>
            <a:r>
              <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一万小时练习法</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9"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0-#ppt_h/2"/>
                                          </p:val>
                                        </p:tav>
                                        <p:tav tm="100000">
                                          <p:val>
                                            <p:strVal val="#ppt_y"/>
                                          </p:val>
                                        </p:tav>
                                      </p:tavLst>
                                    </p:anim>
                                  </p:childTnLst>
                                </p:cTn>
                              </p:par>
                              <p:par>
                                <p:cTn id="30" presetID="2" presetClass="entr" presetSubtype="9"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0-#ppt_h/2"/>
                                          </p:val>
                                        </p:tav>
                                        <p:tav tm="100000">
                                          <p:val>
                                            <p:strVal val="#ppt_y"/>
                                          </p:val>
                                        </p:tav>
                                      </p:tavLst>
                                    </p:anim>
                                  </p:childTnLst>
                                </p:cTn>
                              </p:par>
                              <p:par>
                                <p:cTn id="46" presetID="2" presetClass="entr" presetSubtype="1"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0-#ppt_h/2"/>
                                          </p:val>
                                        </p:tav>
                                        <p:tav tm="100000">
                                          <p:val>
                                            <p:strVal val="#ppt_y"/>
                                          </p:val>
                                        </p:tav>
                                      </p:tavLst>
                                    </p:anim>
                                  </p:childTnLst>
                                </p:cTn>
                              </p:par>
                              <p:par>
                                <p:cTn id="50" presetID="2" presetClass="entr" presetSubtype="3"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1+#ppt_w/2"/>
                                          </p:val>
                                        </p:tav>
                                        <p:tav tm="100000">
                                          <p:val>
                                            <p:strVal val="#ppt_x"/>
                                          </p:val>
                                        </p:tav>
                                      </p:tavLst>
                                    </p:anim>
                                    <p:anim calcmode="lin" valueType="num">
                                      <p:cBhvr additive="base">
                                        <p:cTn id="53" dur="500" fill="hold"/>
                                        <p:tgtEl>
                                          <p:spTgt spid="24"/>
                                        </p:tgtEl>
                                        <p:attrNameLst>
                                          <p:attrName>ppt_y</p:attrName>
                                        </p:attrNameLst>
                                      </p:cBhvr>
                                      <p:tavLst>
                                        <p:tav tm="0">
                                          <p:val>
                                            <p:strVal val="0-#ppt_h/2"/>
                                          </p:val>
                                        </p:tav>
                                        <p:tav tm="100000">
                                          <p:val>
                                            <p:strVal val="#ppt_y"/>
                                          </p:val>
                                        </p:tav>
                                      </p:tavLst>
                                    </p:anim>
                                  </p:childTnLst>
                                </p:cTn>
                              </p:par>
                              <p:par>
                                <p:cTn id="54" presetID="2" presetClass="entr" presetSubtype="3"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0-#ppt_h/2"/>
                                          </p:val>
                                        </p:tav>
                                        <p:tav tm="100000">
                                          <p:val>
                                            <p:strVal val="#ppt_y"/>
                                          </p:val>
                                        </p:tav>
                                      </p:tavLst>
                                    </p:anim>
                                  </p:childTnLst>
                                </p:cTn>
                              </p:par>
                              <p:par>
                                <p:cTn id="58" presetID="2" presetClass="entr" presetSubtype="3"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1+#ppt_w/2"/>
                                          </p:val>
                                        </p:tav>
                                        <p:tav tm="100000">
                                          <p:val>
                                            <p:strVal val="#ppt_x"/>
                                          </p:val>
                                        </p:tav>
                                      </p:tavLst>
                                    </p:anim>
                                    <p:anim calcmode="lin" valueType="num">
                                      <p:cBhvr additive="base">
                                        <p:cTn id="61" dur="500" fill="hold"/>
                                        <p:tgtEl>
                                          <p:spTgt spid="26"/>
                                        </p:tgtEl>
                                        <p:attrNameLst>
                                          <p:attrName>ppt_y</p:attrName>
                                        </p:attrNameLst>
                                      </p:cBhvr>
                                      <p:tavLst>
                                        <p:tav tm="0">
                                          <p:val>
                                            <p:strVal val="0-#ppt_h/2"/>
                                          </p:val>
                                        </p:tav>
                                        <p:tav tm="100000">
                                          <p:val>
                                            <p:strVal val="#ppt_y"/>
                                          </p:val>
                                        </p:tav>
                                      </p:tavLst>
                                    </p:anim>
                                  </p:childTnLst>
                                </p:cTn>
                              </p:par>
                              <p:par>
                                <p:cTn id="62" presetID="2" presetClass="entr" presetSubtype="3"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1+#ppt_w/2"/>
                                          </p:val>
                                        </p:tav>
                                        <p:tav tm="100000">
                                          <p:val>
                                            <p:strVal val="#ppt_x"/>
                                          </p:val>
                                        </p:tav>
                                      </p:tavLst>
                                    </p:anim>
                                    <p:anim calcmode="lin" valueType="num">
                                      <p:cBhvr additive="base">
                                        <p:cTn id="65" dur="500" fill="hold"/>
                                        <p:tgtEl>
                                          <p:spTgt spid="25"/>
                                        </p:tgtEl>
                                        <p:attrNameLst>
                                          <p:attrName>ppt_y</p:attrName>
                                        </p:attrNameLst>
                                      </p:cBhvr>
                                      <p:tavLst>
                                        <p:tav tm="0">
                                          <p:val>
                                            <p:strVal val="0-#ppt_h/2"/>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1+#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P spid="20" grpId="0" animBg="1"/>
      <p:bldP spid="22" grpId="0" animBg="1"/>
      <p:bldP spid="24" grpId="0" animBg="1"/>
      <p:bldP spid="26" grpId="0" animBg="1"/>
      <p:bldP spid="2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699500" y="692150"/>
            <a:ext cx="2330450"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① 恶补ＨＲ专业知识</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p:nvPr/>
        </p:nvSpPr>
        <p:spPr>
          <a:xfrm>
            <a:off x="7392988" y="3694113"/>
            <a:ext cx="4200525" cy="1997075"/>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其实，从我们招聘的角度来讲，我们对候选人素质模型要求的第一个维度就是专业知识维度，那么对我们</a:t>
            </a:r>
            <a:r>
              <a:rPr lang="en-US" altLang="zh-CN" sz="1600" dirty="0">
                <a:latin typeface="微软雅黑" pitchFamily="34" charset="-122"/>
                <a:ea typeface="微软雅黑" pitchFamily="34" charset="-122"/>
              </a:rPr>
              <a:t>HR</a:t>
            </a:r>
            <a:r>
              <a:rPr lang="zh-CN" altLang="en-US" sz="1600" dirty="0">
                <a:latin typeface="微软雅黑" pitchFamily="34" charset="-122"/>
                <a:ea typeface="微软雅黑" pitchFamily="34" charset="-122"/>
              </a:rPr>
              <a:t>自己来说，我们的专业知识又掌握的如何？因此，</a:t>
            </a:r>
            <a:r>
              <a:rPr lang="zh-CN" altLang="en-US" sz="1600" b="1" dirty="0">
                <a:solidFill>
                  <a:schemeClr val="accent6">
                    <a:lumMod val="75000"/>
                  </a:schemeClr>
                </a:solidFill>
                <a:latin typeface="微软雅黑" pitchFamily="34" charset="-122"/>
                <a:ea typeface="微软雅黑" pitchFamily="34" charset="-122"/>
              </a:rPr>
              <a:t>若想成为高手，首先必须要全面、深入地学习、钻研</a:t>
            </a:r>
            <a:r>
              <a:rPr lang="en-US" altLang="zh-CN" sz="1600" b="1" dirty="0">
                <a:solidFill>
                  <a:schemeClr val="accent6">
                    <a:lumMod val="75000"/>
                  </a:schemeClr>
                </a:solidFill>
                <a:latin typeface="微软雅黑" pitchFamily="34" charset="-122"/>
                <a:ea typeface="微软雅黑" pitchFamily="34" charset="-122"/>
              </a:rPr>
              <a:t>HR</a:t>
            </a:r>
            <a:r>
              <a:rPr lang="zh-CN" altLang="en-US" sz="1600" b="1" dirty="0">
                <a:solidFill>
                  <a:schemeClr val="accent6">
                    <a:lumMod val="75000"/>
                  </a:schemeClr>
                </a:solidFill>
                <a:latin typeface="微软雅黑" pitchFamily="34" charset="-122"/>
                <a:ea typeface="微软雅黑" pitchFamily="34" charset="-122"/>
              </a:rPr>
              <a:t>的专业知识。</a:t>
            </a:r>
          </a:p>
        </p:txBody>
      </p:sp>
      <p:sp>
        <p:nvSpPr>
          <p:cNvPr id="33" name="TextBox 3"/>
          <p:cNvSpPr txBox="1">
            <a:spLocks noChangeArrowheads="1"/>
          </p:cNvSpPr>
          <p:nvPr/>
        </p:nvSpPr>
        <p:spPr bwMode="auto">
          <a:xfrm>
            <a:off x="7392988" y="2341563"/>
            <a:ext cx="4200525" cy="10461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前面已经分析到，</a:t>
            </a:r>
            <a:r>
              <a:rPr lang="en-US" altLang="zh-CN" sz="1600">
                <a:latin typeface="微软雅黑"/>
                <a:ea typeface="微软雅黑"/>
                <a:cs typeface="微软雅黑"/>
              </a:rPr>
              <a:t>HR</a:t>
            </a:r>
            <a:r>
              <a:rPr lang="zh-CN" altLang="en-US" sz="1600">
                <a:latin typeface="微软雅黑"/>
                <a:ea typeface="微软雅黑"/>
                <a:cs typeface="微软雅黑"/>
              </a:rPr>
              <a:t>常见通病就是专业知识匮乏，对常见的理念和工具缺乏深入的理解和钻研，人云亦云，缺乏判断力。</a:t>
            </a:r>
          </a:p>
        </p:txBody>
      </p:sp>
      <p:pic>
        <p:nvPicPr>
          <p:cNvPr id="79879" name="图片 2"/>
          <p:cNvPicPr>
            <a:picLocks noChangeAspect="1"/>
          </p:cNvPicPr>
          <p:nvPr/>
        </p:nvPicPr>
        <p:blipFill>
          <a:blip r:embed="rId2" cstate="print"/>
          <a:srcRect/>
          <a:stretch>
            <a:fillRect/>
          </a:stretch>
        </p:blipFill>
        <p:spPr bwMode="auto">
          <a:xfrm>
            <a:off x="1803400" y="2143125"/>
            <a:ext cx="5419725" cy="3614738"/>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162925" y="692150"/>
            <a:ext cx="3405188"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② 实践、实践、还是</a:t>
            </a:r>
            <a:r>
              <a:rPr lang="en-US" altLang="zh-CN" b="1" dirty="0">
                <a:solidFill>
                  <a:schemeClr val="accent6">
                    <a:lumMod val="75000"/>
                  </a:schemeClr>
                </a:solidFill>
                <a:latin typeface="微软雅黑" pitchFamily="34" charset="-122"/>
                <a:ea typeface="微软雅黑" pitchFamily="34" charset="-122"/>
              </a:rPr>
              <a:t>TM</a:t>
            </a:r>
            <a:r>
              <a:rPr lang="zh-CN" altLang="en-US" b="1" dirty="0">
                <a:solidFill>
                  <a:schemeClr val="accent6">
                    <a:lumMod val="75000"/>
                  </a:schemeClr>
                </a:solidFill>
                <a:latin typeface="微软雅黑" pitchFamily="34" charset="-122"/>
                <a:ea typeface="微软雅黑" pitchFamily="34" charset="-122"/>
              </a:rPr>
              <a:t>的实践</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p:nvPr/>
        </p:nvSpPr>
        <p:spPr>
          <a:xfrm>
            <a:off x="7392988" y="4154488"/>
            <a:ext cx="4200525" cy="1681162"/>
          </a:xfrm>
          <a:prstGeom prst="rect">
            <a:avLst/>
          </a:prstGeom>
          <a:noFill/>
        </p:spPr>
        <p:txBody>
          <a:bodyPr>
            <a:spAutoFit/>
          </a:bodyPr>
          <a:lstStyle/>
          <a:p>
            <a:pPr indent="457200" fontAlgn="auto">
              <a:lnSpc>
                <a:spcPct val="129000"/>
              </a:lnSpc>
              <a:spcBef>
                <a:spcPts val="0"/>
              </a:spcBef>
              <a:spcAft>
                <a:spcPts val="600"/>
              </a:spcAft>
              <a:defRPr/>
            </a:pPr>
            <a:r>
              <a:rPr lang="zh-CN" altLang="en-US" sz="1600" dirty="0">
                <a:latin typeface="微软雅黑" pitchFamily="34" charset="-122"/>
                <a:ea typeface="微软雅黑" pitchFamily="34" charset="-122"/>
              </a:rPr>
              <a:t>实际上，</a:t>
            </a:r>
            <a:r>
              <a:rPr lang="zh-CN" altLang="en-US" sz="1600" b="1" dirty="0">
                <a:solidFill>
                  <a:srgbClr val="FF0000"/>
                </a:solidFill>
                <a:latin typeface="微软雅黑" pitchFamily="34" charset="-122"/>
                <a:ea typeface="微软雅黑" pitchFamily="34" charset="-122"/>
              </a:rPr>
              <a:t>你以为你有几年工作经验，其实你只是一年工作经验用了几年</a:t>
            </a:r>
            <a:r>
              <a:rPr lang="zh-CN" altLang="en-US" sz="1600" dirty="0">
                <a:latin typeface="微软雅黑" pitchFamily="34" charset="-122"/>
                <a:ea typeface="微软雅黑" pitchFamily="34" charset="-122"/>
              </a:rPr>
              <a:t>；你以为你犯了几百个错误，其实你只是一个错误犯了几百次；舍近求远和原地踏步，是我们职业生涯里最容易习以为常的状态。</a:t>
            </a:r>
            <a:endParaRPr lang="zh-CN" altLang="en-US" sz="1600" b="1" dirty="0">
              <a:solidFill>
                <a:schemeClr val="accent6">
                  <a:lumMod val="75000"/>
                </a:schemeClr>
              </a:solidFill>
              <a:latin typeface="微软雅黑" pitchFamily="34" charset="-122"/>
              <a:ea typeface="微软雅黑" pitchFamily="34" charset="-122"/>
            </a:endParaRPr>
          </a:p>
        </p:txBody>
      </p:sp>
      <p:sp>
        <p:nvSpPr>
          <p:cNvPr id="33" name="TextBox 3"/>
          <p:cNvSpPr txBox="1">
            <a:spLocks noChangeArrowheads="1"/>
          </p:cNvSpPr>
          <p:nvPr/>
        </p:nvSpPr>
        <p:spPr bwMode="auto">
          <a:xfrm>
            <a:off x="7392988" y="2276475"/>
            <a:ext cx="4200525" cy="1651000"/>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许多人只是平常工作中领导让做什么，就做什么，既不主动去创新，去主动争取实践新知识、新理念、新工具的机会，对现有的工作也是浅尝辄止，通过熬资历熬出自己那点可怜的经验。</a:t>
            </a:r>
          </a:p>
        </p:txBody>
      </p:sp>
      <p:pic>
        <p:nvPicPr>
          <p:cNvPr id="80903" name="图片 9"/>
          <p:cNvPicPr>
            <a:picLocks noChangeAspect="1"/>
          </p:cNvPicPr>
          <p:nvPr/>
        </p:nvPicPr>
        <p:blipFill>
          <a:blip r:embed="rId2" cstate="print"/>
          <a:srcRect/>
          <a:stretch>
            <a:fillRect/>
          </a:stretch>
        </p:blipFill>
        <p:spPr bwMode="auto">
          <a:xfrm>
            <a:off x="1803400" y="2143125"/>
            <a:ext cx="5397500" cy="3600450"/>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062913" y="692150"/>
            <a:ext cx="3605212"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③ 系统思考，构建自己的</a:t>
            </a:r>
            <a:r>
              <a:rPr lang="en-US" altLang="zh-CN" b="1" dirty="0">
                <a:solidFill>
                  <a:schemeClr val="accent6">
                    <a:lumMod val="75000"/>
                  </a:schemeClr>
                </a:solidFill>
                <a:latin typeface="微软雅黑" pitchFamily="34" charset="-122"/>
                <a:ea typeface="微软雅黑" pitchFamily="34" charset="-122"/>
              </a:rPr>
              <a:t>HR</a:t>
            </a:r>
            <a:r>
              <a:rPr lang="zh-CN" altLang="en-US" b="1" dirty="0">
                <a:solidFill>
                  <a:schemeClr val="accent6">
                    <a:lumMod val="75000"/>
                  </a:schemeClr>
                </a:solidFill>
                <a:latin typeface="微软雅黑" pitchFamily="34" charset="-122"/>
                <a:ea typeface="微软雅黑" pitchFamily="34" charset="-122"/>
              </a:rPr>
              <a:t>体系</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3489325"/>
            <a:ext cx="4200525" cy="2316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说白了就是开始自己的知识管理，写自己的兵法，我们都知道孙子有</a:t>
            </a:r>
            <a:r>
              <a:rPr lang="en-US" altLang="zh-CN" sz="1600">
                <a:latin typeface="微软雅黑"/>
                <a:ea typeface="微软雅黑"/>
                <a:cs typeface="微软雅黑"/>
              </a:rPr>
              <a:t>《</a:t>
            </a:r>
            <a:r>
              <a:rPr lang="zh-CN" altLang="en-US" sz="1600">
                <a:latin typeface="微软雅黑"/>
                <a:ea typeface="微软雅黑"/>
                <a:cs typeface="微软雅黑"/>
              </a:rPr>
              <a:t>孙子兵法</a:t>
            </a:r>
            <a:r>
              <a:rPr lang="en-US" altLang="zh-CN" sz="1600">
                <a:latin typeface="微软雅黑"/>
                <a:ea typeface="微软雅黑"/>
                <a:cs typeface="微软雅黑"/>
              </a:rPr>
              <a:t>》</a:t>
            </a:r>
            <a:r>
              <a:rPr lang="zh-CN" altLang="en-US" sz="1600">
                <a:latin typeface="微软雅黑"/>
                <a:ea typeface="微软雅黑"/>
                <a:cs typeface="微软雅黑"/>
              </a:rPr>
              <a:t>，其实，很多高人都有自己的兵法，比如诸葛亮的</a:t>
            </a:r>
            <a:r>
              <a:rPr lang="en-US" altLang="zh-CN" sz="1600">
                <a:latin typeface="微软雅黑"/>
                <a:ea typeface="微软雅黑"/>
                <a:cs typeface="微软雅黑"/>
              </a:rPr>
              <a:t>《</a:t>
            </a:r>
            <a:r>
              <a:rPr lang="zh-CN" altLang="en-US" sz="1600">
                <a:latin typeface="微软雅黑"/>
                <a:ea typeface="微软雅黑"/>
                <a:cs typeface="微软雅黑"/>
              </a:rPr>
              <a:t>兵法</a:t>
            </a:r>
            <a:r>
              <a:rPr lang="en-US" altLang="zh-CN" sz="1600">
                <a:latin typeface="微软雅黑"/>
                <a:ea typeface="微软雅黑"/>
                <a:cs typeface="微软雅黑"/>
              </a:rPr>
              <a:t>24</a:t>
            </a:r>
            <a:r>
              <a:rPr lang="zh-CN" altLang="en-US" sz="1600">
                <a:latin typeface="微软雅黑"/>
                <a:ea typeface="微软雅黑"/>
                <a:cs typeface="微软雅黑"/>
              </a:rPr>
              <a:t>篇</a:t>
            </a:r>
            <a:r>
              <a:rPr lang="en-US" altLang="zh-CN" sz="1600">
                <a:latin typeface="微软雅黑"/>
                <a:ea typeface="微软雅黑"/>
                <a:cs typeface="微软雅黑"/>
              </a:rPr>
              <a:t>》</a:t>
            </a:r>
            <a:r>
              <a:rPr lang="zh-CN" altLang="en-US" sz="1600">
                <a:latin typeface="微软雅黑"/>
                <a:ea typeface="微软雅黑"/>
                <a:cs typeface="微软雅黑"/>
              </a:rPr>
              <a:t>（后传给姜维）、曹操的</a:t>
            </a:r>
            <a:r>
              <a:rPr lang="en-US" altLang="zh-CN" sz="1600">
                <a:latin typeface="微软雅黑"/>
                <a:ea typeface="微软雅黑"/>
                <a:cs typeface="微软雅黑"/>
              </a:rPr>
              <a:t>《</a:t>
            </a:r>
            <a:r>
              <a:rPr lang="zh-CN" altLang="en-US" sz="1600">
                <a:latin typeface="微软雅黑"/>
                <a:ea typeface="微软雅黑"/>
                <a:cs typeface="微软雅黑"/>
              </a:rPr>
              <a:t>孟德新书</a:t>
            </a:r>
            <a:r>
              <a:rPr lang="en-US" altLang="zh-CN" sz="1600">
                <a:latin typeface="微软雅黑"/>
                <a:ea typeface="微软雅黑"/>
                <a:cs typeface="微软雅黑"/>
              </a:rPr>
              <a:t>》</a:t>
            </a:r>
            <a:r>
              <a:rPr lang="zh-CN" altLang="en-US" sz="1600">
                <a:latin typeface="微软雅黑"/>
                <a:ea typeface="微软雅黑"/>
                <a:cs typeface="微软雅黑"/>
              </a:rPr>
              <a:t>（竟然烧掉了）。所以，</a:t>
            </a:r>
            <a:r>
              <a:rPr lang="zh-CN" altLang="en-US" sz="1600" b="1">
                <a:solidFill>
                  <a:srgbClr val="E46C0A"/>
                </a:solidFill>
                <a:latin typeface="微软雅黑"/>
                <a:ea typeface="微软雅黑"/>
                <a:cs typeface="微软雅黑"/>
              </a:rPr>
              <a:t>我们可以像编教材、写兵法那样，去编写自己的专业知识体系。</a:t>
            </a:r>
          </a:p>
        </p:txBody>
      </p:sp>
      <p:sp>
        <p:nvSpPr>
          <p:cNvPr id="33" name="TextBox 3"/>
          <p:cNvSpPr txBox="1">
            <a:spLocks noChangeArrowheads="1"/>
          </p:cNvSpPr>
          <p:nvPr/>
        </p:nvSpPr>
        <p:spPr bwMode="auto">
          <a:xfrm>
            <a:off x="7392988" y="2276475"/>
            <a:ext cx="4200525" cy="1046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结合自己的专业知识学习和工作实践，深入思考，认真梳理和总结，写下来，形成自己的</a:t>
            </a:r>
            <a:r>
              <a:rPr lang="en-US" altLang="zh-CN" sz="1600">
                <a:latin typeface="微软雅黑"/>
                <a:ea typeface="微软雅黑"/>
                <a:cs typeface="微软雅黑"/>
              </a:rPr>
              <a:t>HR</a:t>
            </a:r>
            <a:r>
              <a:rPr lang="zh-CN" altLang="en-US" sz="1600">
                <a:latin typeface="微软雅黑"/>
                <a:ea typeface="微软雅黑"/>
                <a:cs typeface="微软雅黑"/>
              </a:rPr>
              <a:t>知识和工作体系。</a:t>
            </a:r>
          </a:p>
        </p:txBody>
      </p:sp>
      <p:pic>
        <p:nvPicPr>
          <p:cNvPr id="81927" name="图片 10"/>
          <p:cNvPicPr>
            <a:picLocks noChangeAspect="1"/>
          </p:cNvPicPr>
          <p:nvPr/>
        </p:nvPicPr>
        <p:blipFill>
          <a:blip r:embed="rId2" cstate="print"/>
          <a:srcRect/>
          <a:stretch>
            <a:fillRect/>
          </a:stretch>
        </p:blipFill>
        <p:spPr bwMode="auto">
          <a:xfrm>
            <a:off x="1803400" y="2143125"/>
            <a:ext cx="5397500" cy="3600450"/>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469313" y="692150"/>
            <a:ext cx="2792412"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④ 分享观点，与高手过招</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3878263"/>
            <a:ext cx="4200525" cy="19986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比如，可以通过博客、微博、论坛（如高手云集的天涯）、</a:t>
            </a:r>
            <a:r>
              <a:rPr lang="en-US" altLang="zh-CN" sz="1600">
                <a:latin typeface="微软雅黑"/>
                <a:ea typeface="微软雅黑"/>
                <a:cs typeface="微软雅黑"/>
              </a:rPr>
              <a:t>SNS</a:t>
            </a:r>
            <a:r>
              <a:rPr lang="zh-CN" altLang="en-US" sz="1600">
                <a:latin typeface="微软雅黑"/>
                <a:ea typeface="微软雅黑"/>
                <a:cs typeface="微软雅黑"/>
              </a:rPr>
              <a:t>社区等写文章（注重原创）、跟评论的方式大胆抛出自己的观点、看法、心得、感悟等，和圈内高手交流学习、共同成长。同时，这也起到了个人品牌营销和人脉建设的作用。</a:t>
            </a:r>
            <a:endParaRPr lang="zh-CN" altLang="en-US" sz="1600" b="1">
              <a:solidFill>
                <a:srgbClr val="E46C0A"/>
              </a:solidFill>
              <a:latin typeface="微软雅黑"/>
              <a:ea typeface="微软雅黑"/>
              <a:cs typeface="微软雅黑"/>
            </a:endParaRPr>
          </a:p>
        </p:txBody>
      </p:sp>
      <p:sp>
        <p:nvSpPr>
          <p:cNvPr id="33" name="TextBox 3"/>
          <p:cNvSpPr txBox="1">
            <a:spLocks noChangeArrowheads="1"/>
          </p:cNvSpPr>
          <p:nvPr/>
        </p:nvSpPr>
        <p:spPr bwMode="auto">
          <a:xfrm>
            <a:off x="7392988" y="2276475"/>
            <a:ext cx="4200525" cy="13636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通过以上努力，这个时候，我们已经有了自己的核心知识体系和观点集成，那么，就该和业内高手们多过过招，</a:t>
            </a:r>
            <a:r>
              <a:rPr lang="zh-CN" altLang="en-US" sz="1600" b="1">
                <a:solidFill>
                  <a:srgbClr val="E46C0A"/>
                </a:solidFill>
                <a:latin typeface="微软雅黑"/>
                <a:ea typeface="微软雅黑"/>
                <a:cs typeface="微软雅黑"/>
              </a:rPr>
              <a:t>了解一下自己的份量，也互通有无，相互学习。</a:t>
            </a:r>
          </a:p>
        </p:txBody>
      </p:sp>
      <p:pic>
        <p:nvPicPr>
          <p:cNvPr id="82951" name="图片 11"/>
          <p:cNvPicPr>
            <a:picLocks noChangeAspect="1"/>
          </p:cNvPicPr>
          <p:nvPr/>
        </p:nvPicPr>
        <p:blipFill>
          <a:blip r:embed="rId2" cstate="print"/>
          <a:srcRect t="5241" b="5241"/>
          <a:stretch>
            <a:fillRect/>
          </a:stretch>
        </p:blipFill>
        <p:spPr bwMode="auto">
          <a:xfrm>
            <a:off x="1803400" y="2143125"/>
            <a:ext cx="2681288" cy="3600450"/>
          </a:xfrm>
          <a:prstGeom prst="rect">
            <a:avLst/>
          </a:prstGeom>
          <a:noFill/>
          <a:ln w="28575">
            <a:solidFill>
              <a:schemeClr val="bg1"/>
            </a:solidFill>
            <a:miter lim="800000"/>
            <a:headEnd/>
            <a:tailEnd/>
          </a:ln>
        </p:spPr>
      </p:pic>
      <p:pic>
        <p:nvPicPr>
          <p:cNvPr id="82952" name="图片 12"/>
          <p:cNvPicPr>
            <a:picLocks noChangeAspect="1"/>
          </p:cNvPicPr>
          <p:nvPr/>
        </p:nvPicPr>
        <p:blipFill>
          <a:blip r:embed="rId3" cstate="print"/>
          <a:srcRect/>
          <a:stretch>
            <a:fillRect/>
          </a:stretch>
        </p:blipFill>
        <p:spPr bwMode="auto">
          <a:xfrm>
            <a:off x="4518025" y="2143125"/>
            <a:ext cx="2697163" cy="3600450"/>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353425" y="692150"/>
            <a:ext cx="3022600"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⑤ 拜高手为师，向高手学习</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3500438"/>
            <a:ext cx="4200525" cy="231616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但是，高人可遇不可求，所以，</a:t>
            </a:r>
            <a:r>
              <a:rPr lang="zh-CN" altLang="en-US" sz="1600" b="1">
                <a:solidFill>
                  <a:srgbClr val="E46C0A"/>
                </a:solidFill>
                <a:latin typeface="微软雅黑"/>
                <a:ea typeface="微软雅黑"/>
                <a:cs typeface="微软雅黑"/>
              </a:rPr>
              <a:t>如果身边有高人，一定不能放过他</a:t>
            </a:r>
            <a:r>
              <a:rPr lang="zh-CN" altLang="en-US" sz="1600">
                <a:latin typeface="微软雅黑"/>
                <a:ea typeface="微软雅黑"/>
                <a:cs typeface="微软雅黑"/>
              </a:rPr>
              <a:t>，多观摩高手的做法，模仿之；一旦有空，就多向高手请教、学习，请高手多批评、多指正。另外，可以在职场之外认识比你专业水平更高的人，有空没空多请教，所谓“听君一席话，胜读十年书”。</a:t>
            </a:r>
            <a:endParaRPr lang="zh-CN" altLang="en-US" sz="1600" b="1">
              <a:solidFill>
                <a:srgbClr val="E46C0A"/>
              </a:solidFill>
              <a:latin typeface="微软雅黑"/>
              <a:ea typeface="微软雅黑"/>
              <a:cs typeface="微软雅黑"/>
            </a:endParaRPr>
          </a:p>
        </p:txBody>
      </p:sp>
      <p:sp>
        <p:nvSpPr>
          <p:cNvPr id="33" name="TextBox 3"/>
          <p:cNvSpPr txBox="1">
            <a:spLocks noChangeArrowheads="1"/>
          </p:cNvSpPr>
          <p:nvPr/>
        </p:nvSpPr>
        <p:spPr bwMode="auto">
          <a:xfrm>
            <a:off x="7392988" y="2276475"/>
            <a:ext cx="4200525" cy="1046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所谓“名师出高徒”，</a:t>
            </a:r>
            <a:r>
              <a:rPr lang="en-US" altLang="zh-CN" sz="1600">
                <a:latin typeface="微软雅黑"/>
                <a:ea typeface="微软雅黑"/>
                <a:cs typeface="微软雅黑"/>
              </a:rPr>
              <a:t>《</a:t>
            </a:r>
            <a:r>
              <a:rPr lang="zh-CN" altLang="en-US" sz="1600">
                <a:latin typeface="微软雅黑"/>
                <a:ea typeface="微软雅黑"/>
                <a:cs typeface="微软雅黑"/>
              </a:rPr>
              <a:t>射雕英雄传</a:t>
            </a:r>
            <a:r>
              <a:rPr lang="en-US" altLang="zh-CN" sz="1600">
                <a:latin typeface="微软雅黑"/>
                <a:ea typeface="微软雅黑"/>
                <a:cs typeface="微软雅黑"/>
              </a:rPr>
              <a:t>》</a:t>
            </a:r>
            <a:r>
              <a:rPr lang="zh-CN" altLang="en-US" sz="1600">
                <a:latin typeface="微软雅黑"/>
                <a:ea typeface="微软雅黑"/>
                <a:cs typeface="微软雅黑"/>
              </a:rPr>
              <a:t>中的郭靖为什么是江湖公认的“武林最高手”，你想想看他有多少的高手师傅？</a:t>
            </a:r>
            <a:endParaRPr lang="zh-CN" altLang="en-US" sz="1600" b="1">
              <a:solidFill>
                <a:srgbClr val="E46C0A"/>
              </a:solidFill>
              <a:latin typeface="微软雅黑"/>
              <a:ea typeface="微软雅黑"/>
              <a:cs typeface="微软雅黑"/>
            </a:endParaRPr>
          </a:p>
        </p:txBody>
      </p:sp>
      <p:pic>
        <p:nvPicPr>
          <p:cNvPr id="83975" name="图片 10"/>
          <p:cNvPicPr>
            <a:picLocks noChangeAspect="1"/>
          </p:cNvPicPr>
          <p:nvPr/>
        </p:nvPicPr>
        <p:blipFill>
          <a:blip r:embed="rId2" cstate="print"/>
          <a:srcRect/>
          <a:stretch>
            <a:fillRect/>
          </a:stretch>
        </p:blipFill>
        <p:spPr bwMode="auto">
          <a:xfrm>
            <a:off x="1836738" y="2143125"/>
            <a:ext cx="5403850" cy="3600450"/>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353425" y="692150"/>
            <a:ext cx="3022600"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⑥ 加入顶级公司，充分历练</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3806825"/>
            <a:ext cx="4200525" cy="1998663"/>
          </a:xfrm>
          <a:prstGeom prst="rect">
            <a:avLst/>
          </a:prstGeom>
          <a:noFill/>
          <a:ln w="9525">
            <a:noFill/>
            <a:miter lim="800000"/>
            <a:headEnd/>
            <a:tailEnd/>
          </a:ln>
        </p:spPr>
        <p:txBody>
          <a:bodyPr>
            <a:spAutoFit/>
          </a:bodyPr>
          <a:lstStyle/>
          <a:p>
            <a:pPr indent="457200">
              <a:lnSpc>
                <a:spcPct val="129000"/>
              </a:lnSpc>
              <a:spcAft>
                <a:spcPts val="600"/>
              </a:spcAft>
            </a:pPr>
            <a:r>
              <a:rPr lang="en-US" altLang="zh-CN" sz="1600">
                <a:latin typeface="微软雅黑"/>
                <a:ea typeface="微软雅黑"/>
                <a:cs typeface="微软雅黑"/>
              </a:rPr>
              <a:t>1990</a:t>
            </a:r>
            <a:r>
              <a:rPr lang="zh-CN" altLang="en-US" sz="1600">
                <a:latin typeface="微软雅黑"/>
                <a:ea typeface="微软雅黑"/>
                <a:cs typeface="微软雅黑"/>
              </a:rPr>
              <a:t>年，张晓彤毕业于首都师范大学；</a:t>
            </a:r>
            <a:r>
              <a:rPr lang="en-US" altLang="zh-CN" sz="1600">
                <a:latin typeface="微软雅黑"/>
                <a:ea typeface="微软雅黑"/>
                <a:cs typeface="微软雅黑"/>
              </a:rPr>
              <a:t>1992</a:t>
            </a:r>
            <a:r>
              <a:rPr lang="zh-CN" altLang="zh-CN" sz="1600">
                <a:latin typeface="微软雅黑"/>
                <a:ea typeface="微软雅黑"/>
                <a:cs typeface="微软雅黑"/>
              </a:rPr>
              <a:t>年，张晓彤凭借英语优势跳槽到英美烟草公司，从文员做到办公室经理。</a:t>
            </a:r>
            <a:r>
              <a:rPr lang="en-US" altLang="zh-CN" sz="1600">
                <a:latin typeface="微软雅黑"/>
                <a:ea typeface="微软雅黑"/>
                <a:cs typeface="微软雅黑"/>
              </a:rPr>
              <a:t>1994</a:t>
            </a:r>
            <a:r>
              <a:rPr lang="zh-CN" altLang="en-US" sz="1600">
                <a:latin typeface="微软雅黑"/>
                <a:ea typeface="微软雅黑"/>
                <a:cs typeface="微软雅黑"/>
              </a:rPr>
              <a:t>年，她又跳槽到诺基亚从人事秘书干起，然后到招聘专员、人事主管，再到到北方区人力资源经理、诺基亚学院非技术课程经理。</a:t>
            </a:r>
          </a:p>
        </p:txBody>
      </p:sp>
      <p:sp>
        <p:nvSpPr>
          <p:cNvPr id="33" name="TextBox 3"/>
          <p:cNvSpPr txBox="1">
            <a:spLocks noChangeArrowheads="1"/>
          </p:cNvSpPr>
          <p:nvPr/>
        </p:nvSpPr>
        <p:spPr bwMode="auto">
          <a:xfrm>
            <a:off x="7392988" y="2276475"/>
            <a:ext cx="4200525" cy="13636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我是从学习张晓彤女士的讲座，起步</a:t>
            </a:r>
            <a:r>
              <a:rPr lang="en-US" altLang="zh-CN" sz="1600">
                <a:latin typeface="微软雅黑"/>
                <a:ea typeface="微软雅黑"/>
                <a:cs typeface="微软雅黑"/>
              </a:rPr>
              <a:t>HR</a:t>
            </a:r>
            <a:r>
              <a:rPr lang="zh-CN" altLang="en-US" sz="1600">
                <a:latin typeface="微软雅黑"/>
                <a:ea typeface="微软雅黑"/>
                <a:cs typeface="微软雅黑"/>
              </a:rPr>
              <a:t>的工作的。</a:t>
            </a:r>
            <a:r>
              <a:rPr lang="en-US" altLang="zh-CN" sz="1600">
                <a:latin typeface="微软雅黑"/>
                <a:ea typeface="微软雅黑"/>
                <a:cs typeface="微软雅黑"/>
              </a:rPr>
              <a:t>HR</a:t>
            </a:r>
            <a:r>
              <a:rPr lang="zh-CN" altLang="en-US" sz="1600">
                <a:latin typeface="微软雅黑"/>
                <a:ea typeface="微软雅黑"/>
                <a:cs typeface="微软雅黑"/>
              </a:rPr>
              <a:t>界，张晓彤已是大家熟知的人力资源专家。其实，她跟我们每一个人一样，都是</a:t>
            </a:r>
            <a:r>
              <a:rPr lang="zh-CN" altLang="en-US" sz="1600" b="1">
                <a:solidFill>
                  <a:srgbClr val="E46C0A"/>
                </a:solidFill>
                <a:latin typeface="微软雅黑"/>
                <a:ea typeface="微软雅黑"/>
                <a:cs typeface="微软雅黑"/>
              </a:rPr>
              <a:t>起步于微尘。</a:t>
            </a:r>
          </a:p>
        </p:txBody>
      </p:sp>
      <p:pic>
        <p:nvPicPr>
          <p:cNvPr id="84999" name="图片 9"/>
          <p:cNvPicPr>
            <a:picLocks noChangeAspect="1"/>
          </p:cNvPicPr>
          <p:nvPr/>
        </p:nvPicPr>
        <p:blipFill>
          <a:blip r:embed="rId2" cstate="print"/>
          <a:srcRect/>
          <a:stretch>
            <a:fillRect/>
          </a:stretch>
        </p:blipFill>
        <p:spPr bwMode="auto">
          <a:xfrm>
            <a:off x="1820863" y="2143125"/>
            <a:ext cx="5419725" cy="3614738"/>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469313" y="692150"/>
            <a:ext cx="2792412"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⑦ 系统研究顶级公司案例</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4154488"/>
            <a:ext cx="4200525" cy="1651000"/>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比如，华为算得上是中国的顶尖公司了，但他也是在不断的学习与模仿中成长的。任正非曾几次去丰田考察学习，那篇著名的</a:t>
            </a:r>
            <a:r>
              <a:rPr lang="en-US" altLang="zh-CN" sz="1600">
                <a:latin typeface="微软雅黑"/>
                <a:ea typeface="微软雅黑"/>
                <a:cs typeface="微软雅黑"/>
              </a:rPr>
              <a:t>《</a:t>
            </a:r>
            <a:r>
              <a:rPr lang="zh-CN" altLang="en-US" sz="1600">
                <a:latin typeface="微软雅黑"/>
                <a:ea typeface="微软雅黑"/>
                <a:cs typeface="微软雅黑"/>
              </a:rPr>
              <a:t>华为的冬天</a:t>
            </a:r>
            <a:r>
              <a:rPr lang="en-US" altLang="zh-CN" sz="1600">
                <a:latin typeface="微软雅黑"/>
                <a:ea typeface="微软雅黑"/>
                <a:cs typeface="微软雅黑"/>
              </a:rPr>
              <a:t>》</a:t>
            </a:r>
            <a:r>
              <a:rPr lang="zh-CN" altLang="en-US" sz="1600">
                <a:latin typeface="微软雅黑"/>
                <a:ea typeface="微软雅黑"/>
                <a:cs typeface="微软雅黑"/>
              </a:rPr>
              <a:t>，就是在考察了丰田如何过冬之后写出来的。</a:t>
            </a:r>
            <a:endParaRPr lang="zh-CN" altLang="en-US" sz="1600" b="1">
              <a:solidFill>
                <a:srgbClr val="E46C0A"/>
              </a:solidFill>
              <a:latin typeface="微软雅黑"/>
              <a:ea typeface="微软雅黑"/>
              <a:cs typeface="微软雅黑"/>
            </a:endParaRPr>
          </a:p>
        </p:txBody>
      </p:sp>
      <p:sp>
        <p:nvSpPr>
          <p:cNvPr id="33" name="TextBox 3"/>
          <p:cNvSpPr txBox="1">
            <a:spLocks noChangeArrowheads="1"/>
          </p:cNvSpPr>
          <p:nvPr/>
        </p:nvSpPr>
        <p:spPr bwMode="auto">
          <a:xfrm>
            <a:off x="7392988" y="2276475"/>
            <a:ext cx="4200525" cy="16811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b="1">
                <a:solidFill>
                  <a:srgbClr val="E46C0A"/>
                </a:solidFill>
                <a:latin typeface="微软雅黑"/>
                <a:ea typeface="微软雅黑"/>
                <a:cs typeface="微软雅黑"/>
              </a:rPr>
              <a:t>学习从模仿开始。</a:t>
            </a:r>
            <a:r>
              <a:rPr lang="zh-CN" altLang="en-US" sz="1600">
                <a:latin typeface="微软雅黑"/>
                <a:ea typeface="微软雅黑"/>
                <a:cs typeface="微软雅黑"/>
              </a:rPr>
              <a:t>不是每一个人都有机会加入到顶级公司工作。那么，我们可以通过研究行业顶级公司，来学习、研究</a:t>
            </a:r>
            <a:r>
              <a:rPr lang="en-US" altLang="zh-CN" sz="1600">
                <a:latin typeface="微软雅黑"/>
                <a:ea typeface="微软雅黑"/>
                <a:cs typeface="微软雅黑"/>
              </a:rPr>
              <a:t>HR</a:t>
            </a:r>
            <a:r>
              <a:rPr lang="zh-CN" altLang="en-US" sz="1600">
                <a:latin typeface="微软雅黑"/>
                <a:ea typeface="微软雅黑"/>
                <a:cs typeface="微软雅黑"/>
              </a:rPr>
              <a:t>的管理体系，比如华为的人力资源体系、</a:t>
            </a:r>
            <a:r>
              <a:rPr lang="en-US" altLang="zh-CN" sz="1600">
                <a:latin typeface="微软雅黑"/>
                <a:ea typeface="微软雅黑"/>
                <a:cs typeface="微软雅黑"/>
              </a:rPr>
              <a:t>google</a:t>
            </a:r>
            <a:r>
              <a:rPr lang="zh-CN" altLang="en-US" sz="1600">
                <a:latin typeface="微软雅黑"/>
                <a:ea typeface="微软雅黑"/>
                <a:cs typeface="微软雅黑"/>
              </a:rPr>
              <a:t>的企业文化建设等等。</a:t>
            </a:r>
            <a:endParaRPr lang="zh-CN" altLang="en-US" sz="1600" b="1">
              <a:solidFill>
                <a:srgbClr val="E46C0A"/>
              </a:solidFill>
              <a:latin typeface="微软雅黑"/>
              <a:ea typeface="微软雅黑"/>
              <a:cs typeface="微软雅黑"/>
            </a:endParaRPr>
          </a:p>
        </p:txBody>
      </p:sp>
      <p:pic>
        <p:nvPicPr>
          <p:cNvPr id="86023" name="图片 9"/>
          <p:cNvPicPr>
            <a:picLocks noChangeAspect="1"/>
          </p:cNvPicPr>
          <p:nvPr/>
        </p:nvPicPr>
        <p:blipFill>
          <a:blip r:embed="rId2" cstate="print"/>
          <a:srcRect/>
          <a:stretch>
            <a:fillRect/>
          </a:stretch>
        </p:blipFill>
        <p:spPr bwMode="auto">
          <a:xfrm>
            <a:off x="1836738" y="2143125"/>
            <a:ext cx="5373687" cy="3600450"/>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3538" y="1951038"/>
            <a:ext cx="10152062" cy="3998912"/>
          </a:xfrm>
          <a:prstGeom prst="rect">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p:nvPr/>
        </p:nvSpPr>
        <p:spPr>
          <a:xfrm>
            <a:off x="8699500" y="692150"/>
            <a:ext cx="2330450" cy="369888"/>
          </a:xfrm>
          <a:prstGeom prst="rect">
            <a:avLst/>
          </a:prstGeom>
        </p:spPr>
        <p:txBody>
          <a:bodyPr wrap="none">
            <a:spAutoFit/>
          </a:bodyPr>
          <a:lstStyle/>
          <a:p>
            <a:pPr algn="ctr" fontAlgn="auto">
              <a:spcBef>
                <a:spcPts val="0"/>
              </a:spcBef>
              <a:spcAft>
                <a:spcPts val="0"/>
              </a:spcAft>
              <a:defRPr/>
            </a:pPr>
            <a:r>
              <a:rPr lang="zh-CN" altLang="en-US" b="1" dirty="0">
                <a:solidFill>
                  <a:schemeClr val="accent6">
                    <a:lumMod val="75000"/>
                  </a:schemeClr>
                </a:solidFill>
                <a:latin typeface="微软雅黑" pitchFamily="34" charset="-122"/>
                <a:ea typeface="微软雅黑" pitchFamily="34" charset="-122"/>
              </a:rPr>
              <a:t>⑧ 一万小时练习法。</a:t>
            </a:r>
          </a:p>
        </p:txBody>
      </p:sp>
      <p:cxnSp>
        <p:nvCxnSpPr>
          <p:cNvPr id="30" name="直接连接符 29"/>
          <p:cNvCxnSpPr/>
          <p:nvPr/>
        </p:nvCxnSpPr>
        <p:spPr>
          <a:xfrm>
            <a:off x="8316913" y="692150"/>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16913" y="1052513"/>
            <a:ext cx="3095625" cy="0"/>
          </a:xfrm>
          <a:prstGeom prst="line">
            <a:avLst/>
          </a:prstGeom>
          <a:ln>
            <a:solidFill>
              <a:srgbClr val="E46C0A"/>
            </a:solidFill>
          </a:ln>
        </p:spPr>
        <p:style>
          <a:lnRef idx="1">
            <a:schemeClr val="accent1"/>
          </a:lnRef>
          <a:fillRef idx="0">
            <a:schemeClr val="accent1"/>
          </a:fillRef>
          <a:effectRef idx="0">
            <a:schemeClr val="accent1"/>
          </a:effectRef>
          <a:fontRef idx="minor">
            <a:schemeClr val="tx1"/>
          </a:fontRef>
        </p:style>
      </p:cxnSp>
      <p:sp>
        <p:nvSpPr>
          <p:cNvPr id="32" name="TextBox 2"/>
          <p:cNvSpPr txBox="1">
            <a:spLocks noChangeArrowheads="1"/>
          </p:cNvSpPr>
          <p:nvPr/>
        </p:nvSpPr>
        <p:spPr bwMode="auto">
          <a:xfrm>
            <a:off x="7392988" y="4400550"/>
            <a:ext cx="4200525" cy="1363663"/>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以上是本人的几点思索，以期抛砖引玉，与</a:t>
            </a:r>
            <a:r>
              <a:rPr lang="en-US" altLang="zh-CN" sz="1600">
                <a:latin typeface="微软雅黑"/>
                <a:ea typeface="微软雅黑"/>
                <a:cs typeface="微软雅黑"/>
              </a:rPr>
              <a:t>HR</a:t>
            </a:r>
            <a:r>
              <a:rPr lang="zh-CN" altLang="en-US" sz="1600">
                <a:latin typeface="微软雅黑"/>
                <a:ea typeface="微软雅黑"/>
                <a:cs typeface="微软雅黑"/>
              </a:rPr>
              <a:t>同行共同探讨。祝愿各位同行都能成为顶尖高手，实现职场辉煌与财务自由，然后做自己想做的事儿，过自己想过的人生。</a:t>
            </a:r>
            <a:endParaRPr lang="zh-CN" altLang="en-US" sz="1600" b="1">
              <a:solidFill>
                <a:srgbClr val="E46C0A"/>
              </a:solidFill>
              <a:latin typeface="微软雅黑"/>
              <a:ea typeface="微软雅黑"/>
              <a:cs typeface="微软雅黑"/>
            </a:endParaRPr>
          </a:p>
        </p:txBody>
      </p:sp>
      <p:sp>
        <p:nvSpPr>
          <p:cNvPr id="33" name="TextBox 3"/>
          <p:cNvSpPr txBox="1">
            <a:spLocks noChangeArrowheads="1"/>
          </p:cNvSpPr>
          <p:nvPr/>
        </p:nvSpPr>
        <p:spPr bwMode="auto">
          <a:xfrm>
            <a:off x="7392988" y="2205038"/>
            <a:ext cx="4200525" cy="1966912"/>
          </a:xfrm>
          <a:prstGeom prst="rect">
            <a:avLst/>
          </a:prstGeom>
          <a:noFill/>
          <a:ln w="9525">
            <a:noFill/>
            <a:miter lim="800000"/>
            <a:headEnd/>
            <a:tailEnd/>
          </a:ln>
        </p:spPr>
        <p:txBody>
          <a:bodyPr>
            <a:spAutoFit/>
          </a:bodyPr>
          <a:lstStyle/>
          <a:p>
            <a:pPr indent="457200">
              <a:lnSpc>
                <a:spcPct val="129000"/>
              </a:lnSpc>
              <a:spcAft>
                <a:spcPts val="600"/>
              </a:spcAft>
            </a:pPr>
            <a:r>
              <a:rPr lang="zh-CN" altLang="en-US" sz="1600">
                <a:latin typeface="微软雅黑"/>
                <a:ea typeface="微软雅黑"/>
                <a:cs typeface="微软雅黑"/>
              </a:rPr>
              <a:t>加拿大畅销书作家</a:t>
            </a:r>
            <a:r>
              <a:rPr lang="en-US" altLang="zh-CN" sz="1600">
                <a:latin typeface="微软雅黑"/>
                <a:ea typeface="微软雅黑"/>
                <a:cs typeface="微软雅黑"/>
              </a:rPr>
              <a:t>Malcolm Gladwell</a:t>
            </a:r>
            <a:r>
              <a:rPr lang="zh-CN" altLang="en-US" sz="1600">
                <a:latin typeface="微软雅黑"/>
                <a:ea typeface="微软雅黑"/>
                <a:cs typeface="微软雅黑"/>
              </a:rPr>
              <a:t>在</a:t>
            </a:r>
            <a:r>
              <a:rPr lang="en-US" altLang="zh-CN" sz="1600">
                <a:latin typeface="微软雅黑"/>
                <a:ea typeface="微软雅黑"/>
                <a:cs typeface="微软雅黑"/>
              </a:rPr>
              <a:t>《</a:t>
            </a:r>
            <a:r>
              <a:rPr lang="zh-CN" altLang="en-US" sz="1600">
                <a:latin typeface="微软雅黑"/>
                <a:ea typeface="微软雅黑"/>
                <a:cs typeface="微软雅黑"/>
              </a:rPr>
              <a:t>异数</a:t>
            </a:r>
            <a:r>
              <a:rPr lang="en-US" altLang="zh-CN" sz="1600">
                <a:latin typeface="微软雅黑"/>
                <a:ea typeface="微软雅黑"/>
                <a:cs typeface="微软雅黑"/>
              </a:rPr>
              <a:t>》</a:t>
            </a:r>
            <a:r>
              <a:rPr lang="zh-CN" altLang="en-US" sz="1600">
                <a:latin typeface="微软雅黑"/>
                <a:ea typeface="微软雅黑"/>
                <a:cs typeface="微软雅黑"/>
              </a:rPr>
              <a:t>一书中指出：“人们眼中的天才之所以卓越非凡，并非天资超人一等，而是付出了持续不断的努力。</a:t>
            </a:r>
            <a:r>
              <a:rPr lang="zh-CN" altLang="en-US" sz="1600" b="1">
                <a:solidFill>
                  <a:srgbClr val="E46C0A"/>
                </a:solidFill>
                <a:latin typeface="微软雅黑"/>
                <a:ea typeface="微软雅黑"/>
                <a:cs typeface="微软雅黑"/>
              </a:rPr>
              <a:t>只要经过</a:t>
            </a:r>
            <a:r>
              <a:rPr lang="en-US" altLang="zh-CN" sz="1600" b="1">
                <a:solidFill>
                  <a:srgbClr val="E46C0A"/>
                </a:solidFill>
                <a:latin typeface="微软雅黑"/>
                <a:ea typeface="微软雅黑"/>
                <a:cs typeface="微软雅黑"/>
              </a:rPr>
              <a:t>1</a:t>
            </a:r>
            <a:r>
              <a:rPr lang="zh-CN" altLang="en-US" sz="1600" b="1">
                <a:solidFill>
                  <a:srgbClr val="E46C0A"/>
                </a:solidFill>
                <a:latin typeface="微软雅黑"/>
                <a:ea typeface="微软雅黑"/>
                <a:cs typeface="微软雅黑"/>
              </a:rPr>
              <a:t>万小时的锤炼，任何人都能从平凡变成超凡。”</a:t>
            </a:r>
            <a:r>
              <a:rPr lang="zh-CN" altLang="en-US" sz="1600">
                <a:latin typeface="微软雅黑"/>
                <a:ea typeface="微软雅黑"/>
                <a:cs typeface="微软雅黑"/>
              </a:rPr>
              <a:t>他将此称为</a:t>
            </a:r>
            <a:r>
              <a:rPr lang="zh-CN" altLang="en-US" sz="1600" b="1">
                <a:solidFill>
                  <a:srgbClr val="E46C0A"/>
                </a:solidFill>
                <a:latin typeface="微软雅黑"/>
                <a:ea typeface="微软雅黑"/>
                <a:cs typeface="微软雅黑"/>
              </a:rPr>
              <a:t>“一万小时定律”。</a:t>
            </a:r>
          </a:p>
        </p:txBody>
      </p:sp>
      <p:pic>
        <p:nvPicPr>
          <p:cNvPr id="87047" name="图片 10"/>
          <p:cNvPicPr>
            <a:picLocks noChangeAspect="1"/>
          </p:cNvPicPr>
          <p:nvPr/>
        </p:nvPicPr>
        <p:blipFill>
          <a:blip r:embed="rId2" cstate="print"/>
          <a:srcRect/>
          <a:stretch>
            <a:fillRect/>
          </a:stretch>
        </p:blipFill>
        <p:spPr bwMode="auto">
          <a:xfrm>
            <a:off x="1836738" y="2178050"/>
            <a:ext cx="5364162" cy="3573463"/>
          </a:xfrm>
          <a:prstGeom prst="rect">
            <a:avLst/>
          </a:prstGeom>
          <a:noFill/>
          <a:ln w="28575">
            <a:solidFill>
              <a:schemeClr val="bg1"/>
            </a:solid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32"/>
                                        </p:tgtEl>
                                        <p:attrNameLst>
                                          <p:attrName>style.visibility</p:attrName>
                                        </p:attrNameLst>
                                      </p:cBhvr>
                                      <p:to>
                                        <p:strVal val="visible"/>
                                      </p:to>
                                    </p:set>
                                    <p:animScale>
                                      <p:cBhvr>
                                        <p:cTn id="1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2"/>
                                        </p:tgtEl>
                                        <p:attrNameLst>
                                          <p:attrName>ppt_x</p:attrName>
                                          <p:attrName>ppt_y</p:attrName>
                                        </p:attrNameLst>
                                      </p:cBhvr>
                                    </p:animMotion>
                                    <p:animEffect transition="in" filter="fade">
                                      <p:cBhvr>
                                        <p:cTn id="1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桌面\新建文件夹\为高手鼓掌.jpg"/>
          <p:cNvPicPr>
            <a:picLocks noChangeAspect="1" noChangeArrowheads="1"/>
          </p:cNvPicPr>
          <p:nvPr/>
        </p:nvPicPr>
        <p:blipFill>
          <a:blip r:embed="rId2" cstate="print"/>
          <a:srcRect/>
          <a:stretch>
            <a:fillRect/>
          </a:stretch>
        </p:blipFill>
        <p:spPr bwMode="auto">
          <a:xfrm>
            <a:off x="79375" y="4637088"/>
            <a:ext cx="2908300" cy="1817687"/>
          </a:xfrm>
          <a:prstGeom prst="rect">
            <a:avLst/>
          </a:prstGeom>
          <a:noFill/>
          <a:ln w="28575">
            <a:solidFill>
              <a:srgbClr val="00B0F0"/>
            </a:solidFill>
            <a:miter lim="800000"/>
            <a:headEnd/>
            <a:tailEnd/>
          </a:ln>
        </p:spPr>
      </p:pic>
      <p:pic>
        <p:nvPicPr>
          <p:cNvPr id="21" name="Picture 3" descr="C:\Documents and Settings\tdz\桌面\新建文件夹\20121281732304920306.jpg"/>
          <p:cNvPicPr>
            <a:picLocks noChangeAspect="1" noChangeArrowheads="1"/>
          </p:cNvPicPr>
          <p:nvPr/>
        </p:nvPicPr>
        <p:blipFill>
          <a:blip r:embed="rId3" cstate="print"/>
          <a:srcRect/>
          <a:stretch>
            <a:fillRect/>
          </a:stretch>
        </p:blipFill>
        <p:spPr bwMode="auto">
          <a:xfrm>
            <a:off x="3125788" y="4637088"/>
            <a:ext cx="2908300" cy="1817687"/>
          </a:xfrm>
          <a:prstGeom prst="rect">
            <a:avLst/>
          </a:prstGeom>
          <a:noFill/>
          <a:ln w="28575">
            <a:solidFill>
              <a:srgbClr val="00B0F0"/>
            </a:solidFill>
            <a:miter lim="800000"/>
            <a:headEnd/>
            <a:tailEnd/>
          </a:ln>
        </p:spPr>
      </p:pic>
      <p:pic>
        <p:nvPicPr>
          <p:cNvPr id="22" name="Picture 4" descr="C:\Documents and Settings\tdz\桌面\新建文件夹\2012511855371554.jpg"/>
          <p:cNvPicPr>
            <a:picLocks noChangeAspect="1" noChangeArrowheads="1"/>
          </p:cNvPicPr>
          <p:nvPr/>
        </p:nvPicPr>
        <p:blipFill>
          <a:blip r:embed="rId4" cstate="print"/>
          <a:srcRect/>
          <a:stretch>
            <a:fillRect/>
          </a:stretch>
        </p:blipFill>
        <p:spPr bwMode="auto">
          <a:xfrm>
            <a:off x="6154738" y="4637088"/>
            <a:ext cx="2908300" cy="1817687"/>
          </a:xfrm>
          <a:prstGeom prst="rect">
            <a:avLst/>
          </a:prstGeom>
          <a:noFill/>
          <a:ln w="28575">
            <a:solidFill>
              <a:srgbClr val="00B0F0"/>
            </a:solidFill>
            <a:miter lim="800000"/>
            <a:headEnd/>
            <a:tailEnd/>
          </a:ln>
        </p:spPr>
      </p:pic>
      <p:sp>
        <p:nvSpPr>
          <p:cNvPr id="88068" name="Oval 60">
            <a:hlinkClick r:id="rId5"/>
          </p:cNvPr>
          <p:cNvSpPr>
            <a:spLocks noChangeArrowheads="1"/>
          </p:cNvSpPr>
          <p:nvPr/>
        </p:nvSpPr>
        <p:spPr bwMode="auto">
          <a:xfrm>
            <a:off x="5965825" y="2757488"/>
            <a:ext cx="444500" cy="523875"/>
          </a:xfrm>
          <a:prstGeom prst="ellipse">
            <a:avLst/>
          </a:prstGeom>
          <a:solidFill>
            <a:srgbClr val="0079C5">
              <a:alpha val="0"/>
            </a:srgbClr>
          </a:solidFill>
          <a:ln w="33338">
            <a:noFill/>
            <a:miter lim="800000"/>
            <a:headEnd/>
            <a:tailEnd/>
          </a:ln>
        </p:spPr>
        <p:txBody>
          <a:bodyPr lIns="91417" tIns="45708" rIns="91417" bIns="45708"/>
          <a:lstStyle/>
          <a:p>
            <a:endParaRPr lang="zh-CN" altLang="en-US">
              <a:solidFill>
                <a:srgbClr val="000000"/>
              </a:solidFill>
            </a:endParaRPr>
          </a:p>
        </p:txBody>
      </p:sp>
      <p:sp>
        <p:nvSpPr>
          <p:cNvPr id="88069" name="Oval 61">
            <a:hlinkClick r:id="rId6"/>
          </p:cNvPr>
          <p:cNvSpPr>
            <a:spLocks noChangeArrowheads="1"/>
          </p:cNvSpPr>
          <p:nvPr/>
        </p:nvSpPr>
        <p:spPr bwMode="auto">
          <a:xfrm>
            <a:off x="5978525" y="3567113"/>
            <a:ext cx="419100" cy="520700"/>
          </a:xfrm>
          <a:prstGeom prst="ellipse">
            <a:avLst/>
          </a:prstGeom>
          <a:solidFill>
            <a:srgbClr val="0079C5">
              <a:alpha val="0"/>
            </a:srgbClr>
          </a:solidFill>
          <a:ln w="33338">
            <a:noFill/>
            <a:miter lim="800000"/>
            <a:headEnd/>
            <a:tailEnd/>
          </a:ln>
        </p:spPr>
        <p:txBody>
          <a:bodyPr lIns="91417" tIns="45708" rIns="91417" bIns="45708"/>
          <a:lstStyle/>
          <a:p>
            <a:endParaRPr lang="zh-CN" altLang="en-US">
              <a:solidFill>
                <a:srgbClr val="000000"/>
              </a:solidFill>
            </a:endParaRPr>
          </a:p>
        </p:txBody>
      </p:sp>
      <p:sp>
        <p:nvSpPr>
          <p:cNvPr id="26" name="矩形​​ 5"/>
          <p:cNvSpPr>
            <a:spLocks noChangeArrowheads="1"/>
          </p:cNvSpPr>
          <p:nvPr/>
        </p:nvSpPr>
        <p:spPr bwMode="auto">
          <a:xfrm>
            <a:off x="0" y="404813"/>
            <a:ext cx="12187238" cy="40814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zh-CN" dirty="0">
              <a:sym typeface="Arial" pitchFamily="34" charset="0"/>
            </a:endParaRPr>
          </a:p>
        </p:txBody>
      </p:sp>
      <p:sp>
        <p:nvSpPr>
          <p:cNvPr id="28" name="Line 33"/>
          <p:cNvSpPr>
            <a:spLocks noChangeShapeType="1"/>
          </p:cNvSpPr>
          <p:nvPr/>
        </p:nvSpPr>
        <p:spPr bwMode="auto">
          <a:xfrm flipV="1">
            <a:off x="6186488" y="1671638"/>
            <a:ext cx="1587" cy="2700337"/>
          </a:xfrm>
          <a:prstGeom prst="line">
            <a:avLst/>
          </a:prstGeom>
          <a:noFill/>
          <a:ln w="33338">
            <a:solidFill>
              <a:srgbClr val="FFFFFF"/>
            </a:solidFill>
            <a:miter lim="800000"/>
            <a:headEnd/>
            <a:tailEnd/>
          </a:ln>
        </p:spPr>
        <p:txBody>
          <a:bodyPr lIns="91417" tIns="45708" rIns="91417" bIns="45708"/>
          <a:lstStyle/>
          <a:p>
            <a:endParaRPr lang="zh-CN" altLang="en-US"/>
          </a:p>
        </p:txBody>
      </p:sp>
      <p:sp>
        <p:nvSpPr>
          <p:cNvPr id="29" name="Line 5"/>
          <p:cNvSpPr>
            <a:spLocks noChangeShapeType="1"/>
          </p:cNvSpPr>
          <p:nvPr/>
        </p:nvSpPr>
        <p:spPr bwMode="auto">
          <a:xfrm>
            <a:off x="0" y="3914775"/>
            <a:ext cx="1922463" cy="14288"/>
          </a:xfrm>
          <a:prstGeom prst="line">
            <a:avLst/>
          </a:prstGeom>
          <a:noFill/>
          <a:ln w="33338">
            <a:solidFill>
              <a:srgbClr val="FFFFFF"/>
            </a:solidFill>
            <a:miter lim="800000"/>
            <a:headEnd/>
            <a:tailEnd/>
          </a:ln>
        </p:spPr>
        <p:txBody>
          <a:bodyPr lIns="91417" tIns="45708" rIns="91417" bIns="45708"/>
          <a:lstStyle/>
          <a:p>
            <a:endParaRPr lang="zh-CN" altLang="en-US"/>
          </a:p>
        </p:txBody>
      </p:sp>
      <p:sp>
        <p:nvSpPr>
          <p:cNvPr id="31" name="Line 19"/>
          <p:cNvSpPr>
            <a:spLocks noChangeShapeType="1"/>
          </p:cNvSpPr>
          <p:nvPr/>
        </p:nvSpPr>
        <p:spPr bwMode="auto">
          <a:xfrm flipH="1">
            <a:off x="1922463" y="2741613"/>
            <a:ext cx="200025" cy="1187450"/>
          </a:xfrm>
          <a:prstGeom prst="line">
            <a:avLst/>
          </a:prstGeom>
          <a:noFill/>
          <a:ln w="33338">
            <a:solidFill>
              <a:schemeClr val="bg1"/>
            </a:solidFill>
            <a:miter lim="800000"/>
            <a:headEnd/>
            <a:tailEnd/>
          </a:ln>
        </p:spPr>
        <p:txBody>
          <a:bodyPr lIns="91417" tIns="45708" rIns="91417" bIns="45708"/>
          <a:lstStyle/>
          <a:p>
            <a:endParaRPr lang="zh-CN" altLang="en-US"/>
          </a:p>
        </p:txBody>
      </p:sp>
      <p:sp>
        <p:nvSpPr>
          <p:cNvPr id="32" name="Line 21"/>
          <p:cNvSpPr>
            <a:spLocks noChangeShapeType="1"/>
          </p:cNvSpPr>
          <p:nvPr/>
        </p:nvSpPr>
        <p:spPr bwMode="auto">
          <a:xfrm>
            <a:off x="3135313" y="2562225"/>
            <a:ext cx="7937" cy="1806575"/>
          </a:xfrm>
          <a:prstGeom prst="line">
            <a:avLst/>
          </a:prstGeom>
          <a:noFill/>
          <a:ln w="33338">
            <a:solidFill>
              <a:schemeClr val="bg1"/>
            </a:solidFill>
            <a:miter lim="800000"/>
            <a:headEnd/>
            <a:tailEnd/>
          </a:ln>
        </p:spPr>
        <p:txBody>
          <a:bodyPr lIns="91417" tIns="45708" rIns="91417" bIns="45708"/>
          <a:lstStyle/>
          <a:p>
            <a:endParaRPr lang="zh-CN" altLang="en-US"/>
          </a:p>
        </p:txBody>
      </p:sp>
      <p:sp>
        <p:nvSpPr>
          <p:cNvPr id="34" name="Oval 22"/>
          <p:cNvSpPr>
            <a:spLocks noChangeArrowheads="1"/>
          </p:cNvSpPr>
          <p:nvPr/>
        </p:nvSpPr>
        <p:spPr bwMode="auto">
          <a:xfrm>
            <a:off x="5678488" y="692150"/>
            <a:ext cx="1008062" cy="979488"/>
          </a:xfrm>
          <a:prstGeom prst="ellipse">
            <a:avLst/>
          </a:prstGeom>
          <a:noFill/>
          <a:ln w="33338">
            <a:solidFill>
              <a:srgbClr val="FFFFFF"/>
            </a:solidFill>
            <a:miter lim="800000"/>
            <a:headEnd/>
            <a:tailEnd/>
          </a:ln>
        </p:spPr>
        <p:txBody>
          <a:bodyPr lIns="91417" tIns="45708" rIns="91417" bIns="45708"/>
          <a:lstStyle/>
          <a:p>
            <a:r>
              <a:rPr lang="zh-CN" altLang="en-US" sz="2000" b="1">
                <a:solidFill>
                  <a:srgbClr val="FFFFFF"/>
                </a:solidFill>
                <a:latin typeface="微软雅黑"/>
                <a:ea typeface="微软雅黑"/>
                <a:cs typeface="微软雅黑"/>
              </a:rPr>
              <a:t>课件制作</a:t>
            </a:r>
          </a:p>
        </p:txBody>
      </p:sp>
      <p:grpSp>
        <p:nvGrpSpPr>
          <p:cNvPr id="35" name="Group 63"/>
          <p:cNvGrpSpPr>
            <a:grpSpLocks/>
          </p:cNvGrpSpPr>
          <p:nvPr/>
        </p:nvGrpSpPr>
        <p:grpSpPr bwMode="auto">
          <a:xfrm>
            <a:off x="5905500" y="2757488"/>
            <a:ext cx="563563" cy="523875"/>
            <a:chOff x="3073" y="2610"/>
            <a:chExt cx="438" cy="440"/>
          </a:xfrm>
        </p:grpSpPr>
        <p:sp>
          <p:nvSpPr>
            <p:cNvPr id="88098"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endParaRPr lang="zh-CN" altLang="en-US">
                <a:solidFill>
                  <a:srgbClr val="000000"/>
                </a:solidFill>
              </a:endParaRPr>
            </a:p>
          </p:txBody>
        </p:sp>
        <p:sp>
          <p:nvSpPr>
            <p:cNvPr id="88099" name="Freeform 29"/>
            <p:cNvSpPr>
              <a:spLocks/>
            </p:cNvSpPr>
            <p:nvPr/>
          </p:nvSpPr>
          <p:spPr bwMode="auto">
            <a:xfrm>
              <a:off x="3182" y="2748"/>
              <a:ext cx="220" cy="110"/>
            </a:xfrm>
            <a:custGeom>
              <a:avLst/>
              <a:gdLst>
                <a:gd name="T0" fmla="*/ 0 w 278"/>
                <a:gd name="T1" fmla="*/ 0 h 140"/>
                <a:gd name="T2" fmla="*/ 109 w 278"/>
                <a:gd name="T3" fmla="*/ 110 h 140"/>
                <a:gd name="T4" fmla="*/ 220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endParaRPr lang="zh-CN" altLang="en-US"/>
            </a:p>
          </p:txBody>
        </p:sp>
        <p:sp>
          <p:nvSpPr>
            <p:cNvPr id="88100"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endParaRPr lang="zh-CN" altLang="en-US">
                <a:solidFill>
                  <a:srgbClr val="000000"/>
                </a:solidFill>
              </a:endParaRPr>
            </a:p>
          </p:txBody>
        </p:sp>
      </p:grpSp>
      <p:grpSp>
        <p:nvGrpSpPr>
          <p:cNvPr id="39" name="Group 64"/>
          <p:cNvGrpSpPr>
            <a:grpSpLocks/>
          </p:cNvGrpSpPr>
          <p:nvPr/>
        </p:nvGrpSpPr>
        <p:grpSpPr bwMode="auto">
          <a:xfrm>
            <a:off x="5905500" y="3567113"/>
            <a:ext cx="563563" cy="520700"/>
            <a:chOff x="3073" y="3289"/>
            <a:chExt cx="438" cy="438"/>
          </a:xfrm>
        </p:grpSpPr>
        <p:sp>
          <p:nvSpPr>
            <p:cNvPr id="88096" name="Freeform 32"/>
            <p:cNvSpPr>
              <a:spLocks/>
            </p:cNvSpPr>
            <p:nvPr/>
          </p:nvSpPr>
          <p:spPr bwMode="auto">
            <a:xfrm>
              <a:off x="3173" y="3389"/>
              <a:ext cx="240" cy="241"/>
            </a:xfrm>
            <a:custGeom>
              <a:avLst/>
              <a:gdLst>
                <a:gd name="T0" fmla="*/ 240 w 303"/>
                <a:gd name="T1" fmla="*/ 208 h 305"/>
                <a:gd name="T2" fmla="*/ 135 w 303"/>
                <a:gd name="T3" fmla="*/ 104 h 305"/>
                <a:gd name="T4" fmla="*/ 177 w 303"/>
                <a:gd name="T5" fmla="*/ 61 h 305"/>
                <a:gd name="T6" fmla="*/ 0 w 303"/>
                <a:gd name="T7" fmla="*/ 0 h 305"/>
                <a:gd name="T8" fmla="*/ 60 w 303"/>
                <a:gd name="T9" fmla="*/ 177 h 305"/>
                <a:gd name="T10" fmla="*/ 102 w 303"/>
                <a:gd name="T11" fmla="*/ 134 h 305"/>
                <a:gd name="T12" fmla="*/ 208 w 303"/>
                <a:gd name="T13" fmla="*/ 241 h 305"/>
                <a:gd name="T14" fmla="*/ 240 w 303"/>
                <a:gd name="T15" fmla="*/ 208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endParaRPr lang="zh-CN" altLang="en-US"/>
            </a:p>
          </p:txBody>
        </p:sp>
        <p:sp>
          <p:nvSpPr>
            <p:cNvPr id="88097"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endParaRPr lang="zh-CN" altLang="en-US">
                <a:solidFill>
                  <a:srgbClr val="000000"/>
                </a:solidFill>
              </a:endParaRPr>
            </a:p>
          </p:txBody>
        </p:sp>
      </p:grpSp>
      <p:sp>
        <p:nvSpPr>
          <p:cNvPr id="53" name="Freeform 11"/>
          <p:cNvSpPr>
            <a:spLocks/>
          </p:cNvSpPr>
          <p:nvPr/>
        </p:nvSpPr>
        <p:spPr bwMode="auto">
          <a:xfrm>
            <a:off x="1154113" y="2738438"/>
            <a:ext cx="981075" cy="200025"/>
          </a:xfrm>
          <a:custGeom>
            <a:avLst/>
            <a:gdLst>
              <a:gd name="T0" fmla="*/ 0 w 618"/>
              <a:gd name="T1" fmla="*/ 198880 h 167"/>
              <a:gd name="T2" fmla="*/ 977645 w 618"/>
              <a:gd name="T3" fmla="*/ 23818 h 167"/>
              <a:gd name="T4" fmla="*/ 980819 w 618"/>
              <a:gd name="T5" fmla="*/ 0 h 167"/>
              <a:gd name="T6" fmla="*/ 3174 w 618"/>
              <a:gd name="T7" fmla="*/ 182207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endParaRPr lang="zh-CN" altLang="en-US"/>
          </a:p>
        </p:txBody>
      </p:sp>
      <p:sp>
        <p:nvSpPr>
          <p:cNvPr id="54" name="Freeform 13"/>
          <p:cNvSpPr>
            <a:spLocks/>
          </p:cNvSpPr>
          <p:nvPr/>
        </p:nvSpPr>
        <p:spPr bwMode="auto">
          <a:xfrm>
            <a:off x="2103438" y="2460625"/>
            <a:ext cx="1566862" cy="309563"/>
          </a:xfrm>
          <a:custGeom>
            <a:avLst/>
            <a:gdLst>
              <a:gd name="T0" fmla="*/ 0 w 987"/>
              <a:gd name="T1" fmla="*/ 309635 h 260"/>
              <a:gd name="T2" fmla="*/ 1563281 w 987"/>
              <a:gd name="T3" fmla="*/ 22627 h 260"/>
              <a:gd name="T4" fmla="*/ 1566455 w 987"/>
              <a:gd name="T5" fmla="*/ 0 h 260"/>
              <a:gd name="T6" fmla="*/ 12697 w 987"/>
              <a:gd name="T7" fmla="*/ 283435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endParaRPr lang="zh-CN" altLang="en-US"/>
          </a:p>
        </p:txBody>
      </p:sp>
      <p:sp>
        <p:nvSpPr>
          <p:cNvPr id="55" name="Freeform 15"/>
          <p:cNvSpPr>
            <a:spLocks/>
          </p:cNvSpPr>
          <p:nvPr/>
        </p:nvSpPr>
        <p:spPr bwMode="auto">
          <a:xfrm>
            <a:off x="1260475" y="946150"/>
            <a:ext cx="2541588" cy="846138"/>
          </a:xfrm>
          <a:custGeom>
            <a:avLst/>
            <a:gdLst>
              <a:gd name="T0" fmla="*/ 2540925 w 1002"/>
              <a:gd name="T1" fmla="*/ 6406 h 396"/>
              <a:gd name="T2" fmla="*/ 2528246 w 1002"/>
              <a:gd name="T3" fmla="*/ 25622 h 396"/>
              <a:gd name="T4" fmla="*/ 2518102 w 1002"/>
              <a:gd name="T5" fmla="*/ 23487 h 396"/>
              <a:gd name="T6" fmla="*/ 2490208 w 1002"/>
              <a:gd name="T7" fmla="*/ 19217 h 396"/>
              <a:gd name="T8" fmla="*/ 2452170 w 1002"/>
              <a:gd name="T9" fmla="*/ 19217 h 396"/>
              <a:gd name="T10" fmla="*/ 2416668 w 1002"/>
              <a:gd name="T11" fmla="*/ 23487 h 396"/>
              <a:gd name="T12" fmla="*/ 2381166 w 1002"/>
              <a:gd name="T13" fmla="*/ 34163 h 396"/>
              <a:gd name="T14" fmla="*/ 1075202 w 1002"/>
              <a:gd name="T15" fmla="*/ 478285 h 396"/>
              <a:gd name="T16" fmla="*/ 953481 w 1002"/>
              <a:gd name="T17" fmla="*/ 520989 h 396"/>
              <a:gd name="T18" fmla="*/ 2536 w 1002"/>
              <a:gd name="T19" fmla="*/ 845540 h 396"/>
              <a:gd name="T20" fmla="*/ 0 w 1002"/>
              <a:gd name="T21" fmla="*/ 832729 h 396"/>
              <a:gd name="T22" fmla="*/ 956017 w 1002"/>
              <a:gd name="T23" fmla="*/ 506043 h 396"/>
              <a:gd name="T24" fmla="*/ 1075202 w 1002"/>
              <a:gd name="T25" fmla="*/ 465474 h 396"/>
              <a:gd name="T26" fmla="*/ 2378630 w 1002"/>
              <a:gd name="T27" fmla="*/ 17082 h 396"/>
              <a:gd name="T28" fmla="*/ 2419204 w 1002"/>
              <a:gd name="T29" fmla="*/ 6406 h 396"/>
              <a:gd name="T30" fmla="*/ 2462314 w 1002"/>
              <a:gd name="T31" fmla="*/ 2135 h 396"/>
              <a:gd name="T32" fmla="*/ 2502887 w 1002"/>
              <a:gd name="T33" fmla="*/ 0 h 396"/>
              <a:gd name="T34" fmla="*/ 2535853 w 1002"/>
              <a:gd name="T35" fmla="*/ 6406 h 396"/>
              <a:gd name="T36" fmla="*/ 2540925 w 1002"/>
              <a:gd name="T37" fmla="*/ 6406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endParaRPr lang="zh-CN" altLang="en-US"/>
          </a:p>
        </p:txBody>
      </p:sp>
      <p:sp>
        <p:nvSpPr>
          <p:cNvPr id="56" name="Freeform 16"/>
          <p:cNvSpPr>
            <a:spLocks/>
          </p:cNvSpPr>
          <p:nvPr/>
        </p:nvSpPr>
        <p:spPr bwMode="auto">
          <a:xfrm>
            <a:off x="938213" y="1779588"/>
            <a:ext cx="325437" cy="1190625"/>
          </a:xfrm>
          <a:custGeom>
            <a:avLst/>
            <a:gdLst>
              <a:gd name="T0" fmla="*/ 325353 w 128"/>
              <a:gd name="T1" fmla="*/ 12805 h 558"/>
              <a:gd name="T2" fmla="*/ 315186 w 128"/>
              <a:gd name="T3" fmla="*/ 14940 h 558"/>
              <a:gd name="T4" fmla="*/ 299935 w 128"/>
              <a:gd name="T5" fmla="*/ 23477 h 558"/>
              <a:gd name="T6" fmla="*/ 284684 w 128"/>
              <a:gd name="T7" fmla="*/ 36282 h 558"/>
              <a:gd name="T8" fmla="*/ 274517 w 128"/>
              <a:gd name="T9" fmla="*/ 51222 h 558"/>
              <a:gd name="T10" fmla="*/ 269433 w 128"/>
              <a:gd name="T11" fmla="*/ 66161 h 558"/>
              <a:gd name="T12" fmla="*/ 162677 w 128"/>
              <a:gd name="T13" fmla="*/ 512215 h 558"/>
              <a:gd name="T14" fmla="*/ 139800 w 128"/>
              <a:gd name="T15" fmla="*/ 612524 h 558"/>
              <a:gd name="T16" fmla="*/ 17793 w 128"/>
              <a:gd name="T17" fmla="*/ 1131143 h 558"/>
              <a:gd name="T18" fmla="*/ 15251 w 128"/>
              <a:gd name="T19" fmla="*/ 1150351 h 558"/>
              <a:gd name="T20" fmla="*/ 20335 w 128"/>
              <a:gd name="T21" fmla="*/ 1163156 h 558"/>
              <a:gd name="T22" fmla="*/ 33044 w 128"/>
              <a:gd name="T23" fmla="*/ 1171693 h 558"/>
              <a:gd name="T24" fmla="*/ 48295 w 128"/>
              <a:gd name="T25" fmla="*/ 1173827 h 558"/>
              <a:gd name="T26" fmla="*/ 218597 w 128"/>
              <a:gd name="T27" fmla="*/ 1141814 h 558"/>
              <a:gd name="T28" fmla="*/ 216055 w 128"/>
              <a:gd name="T29" fmla="*/ 1158888 h 558"/>
              <a:gd name="T30" fmla="*/ 43211 w 128"/>
              <a:gd name="T31" fmla="*/ 1190901 h 558"/>
              <a:gd name="T32" fmla="*/ 22876 w 128"/>
              <a:gd name="T33" fmla="*/ 1188767 h 558"/>
              <a:gd name="T34" fmla="*/ 7625 w 128"/>
              <a:gd name="T35" fmla="*/ 1178096 h 558"/>
              <a:gd name="T36" fmla="*/ 0 w 128"/>
              <a:gd name="T37" fmla="*/ 1158888 h 558"/>
              <a:gd name="T38" fmla="*/ 2542 w 128"/>
              <a:gd name="T39" fmla="*/ 1133277 h 558"/>
              <a:gd name="T40" fmla="*/ 124549 w 128"/>
              <a:gd name="T41" fmla="*/ 616793 h 558"/>
              <a:gd name="T42" fmla="*/ 147426 w 128"/>
              <a:gd name="T43" fmla="*/ 516484 h 558"/>
              <a:gd name="T44" fmla="*/ 254182 w 128"/>
              <a:gd name="T45" fmla="*/ 70430 h 558"/>
              <a:gd name="T46" fmla="*/ 264349 w 128"/>
              <a:gd name="T47" fmla="*/ 49087 h 558"/>
              <a:gd name="T48" fmla="*/ 279600 w 128"/>
              <a:gd name="T49" fmla="*/ 29879 h 558"/>
              <a:gd name="T50" fmla="*/ 297393 w 128"/>
              <a:gd name="T51" fmla="*/ 12805 h 558"/>
              <a:gd name="T52" fmla="*/ 320269 w 128"/>
              <a:gd name="T53" fmla="*/ 2134 h 558"/>
              <a:gd name="T54" fmla="*/ 322811 w 128"/>
              <a:gd name="T55" fmla="*/ 0 h 558"/>
              <a:gd name="T56" fmla="*/ 325353 w 128"/>
              <a:gd name="T57" fmla="*/ 12805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endParaRPr lang="zh-CN" altLang="en-US"/>
          </a:p>
        </p:txBody>
      </p:sp>
      <p:sp>
        <p:nvSpPr>
          <p:cNvPr id="57" name="Freeform 17"/>
          <p:cNvSpPr>
            <a:spLocks/>
          </p:cNvSpPr>
          <p:nvPr/>
        </p:nvSpPr>
        <p:spPr bwMode="auto">
          <a:xfrm>
            <a:off x="3673475" y="952500"/>
            <a:ext cx="1308100" cy="1528763"/>
          </a:xfrm>
          <a:custGeom>
            <a:avLst/>
            <a:gdLst>
              <a:gd name="T0" fmla="*/ 116583 w 516"/>
              <a:gd name="T1" fmla="*/ 19221 h 716"/>
              <a:gd name="T2" fmla="*/ 1229192 w 516"/>
              <a:gd name="T3" fmla="*/ 316074 h 716"/>
              <a:gd name="T4" fmla="*/ 1257070 w 516"/>
              <a:gd name="T5" fmla="*/ 328888 h 716"/>
              <a:gd name="T6" fmla="*/ 1269742 w 516"/>
              <a:gd name="T7" fmla="*/ 350245 h 716"/>
              <a:gd name="T8" fmla="*/ 1269742 w 516"/>
              <a:gd name="T9" fmla="*/ 373737 h 716"/>
              <a:gd name="T10" fmla="*/ 1252002 w 516"/>
              <a:gd name="T11" fmla="*/ 399364 h 716"/>
              <a:gd name="T12" fmla="*/ 286389 w 516"/>
              <a:gd name="T13" fmla="*/ 1400979 h 716"/>
              <a:gd name="T14" fmla="*/ 253442 w 516"/>
              <a:gd name="T15" fmla="*/ 1426606 h 716"/>
              <a:gd name="T16" fmla="*/ 212891 w 516"/>
              <a:gd name="T17" fmla="*/ 1450098 h 716"/>
              <a:gd name="T18" fmla="*/ 167271 w 516"/>
              <a:gd name="T19" fmla="*/ 1471455 h 716"/>
              <a:gd name="T20" fmla="*/ 124186 w 516"/>
              <a:gd name="T21" fmla="*/ 1482133 h 716"/>
              <a:gd name="T22" fmla="*/ 0 w 516"/>
              <a:gd name="T23" fmla="*/ 1505625 h 716"/>
              <a:gd name="T24" fmla="*/ 0 w 516"/>
              <a:gd name="T25" fmla="*/ 1529117 h 716"/>
              <a:gd name="T26" fmla="*/ 126721 w 516"/>
              <a:gd name="T27" fmla="*/ 1505625 h 716"/>
              <a:gd name="T28" fmla="*/ 174875 w 516"/>
              <a:gd name="T29" fmla="*/ 1492811 h 716"/>
              <a:gd name="T30" fmla="*/ 225563 w 516"/>
              <a:gd name="T31" fmla="*/ 1471455 h 716"/>
              <a:gd name="T32" fmla="*/ 273717 w 516"/>
              <a:gd name="T33" fmla="*/ 1443691 h 716"/>
              <a:gd name="T34" fmla="*/ 309199 w 516"/>
              <a:gd name="T35" fmla="*/ 1411657 h 716"/>
              <a:gd name="T36" fmla="*/ 1282415 w 516"/>
              <a:gd name="T37" fmla="*/ 405771 h 716"/>
              <a:gd name="T38" fmla="*/ 1305225 w 516"/>
              <a:gd name="T39" fmla="*/ 371601 h 716"/>
              <a:gd name="T40" fmla="*/ 1305225 w 516"/>
              <a:gd name="T41" fmla="*/ 339566 h 716"/>
              <a:gd name="T42" fmla="*/ 1287483 w 516"/>
              <a:gd name="T43" fmla="*/ 313939 h 716"/>
              <a:gd name="T44" fmla="*/ 1249467 w 516"/>
              <a:gd name="T45" fmla="*/ 294718 h 716"/>
              <a:gd name="T46" fmla="*/ 129255 w 516"/>
              <a:gd name="T47" fmla="*/ 0 h 716"/>
              <a:gd name="T48" fmla="*/ 116583 w 516"/>
              <a:gd name="T49" fmla="*/ 19221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endParaRPr lang="zh-CN" altLang="en-US"/>
          </a:p>
        </p:txBody>
      </p:sp>
      <p:sp>
        <p:nvSpPr>
          <p:cNvPr id="58" name="Line 51"/>
          <p:cNvSpPr>
            <a:spLocks noChangeShapeType="1"/>
          </p:cNvSpPr>
          <p:nvPr/>
        </p:nvSpPr>
        <p:spPr bwMode="auto">
          <a:xfrm>
            <a:off x="3128963" y="4367213"/>
            <a:ext cx="3070225" cy="1587"/>
          </a:xfrm>
          <a:prstGeom prst="line">
            <a:avLst/>
          </a:prstGeom>
          <a:noFill/>
          <a:ln w="33338">
            <a:solidFill>
              <a:srgbClr val="FFFFFF"/>
            </a:solidFill>
            <a:miter lim="800000"/>
            <a:headEnd/>
            <a:tailEnd/>
          </a:ln>
        </p:spPr>
        <p:txBody>
          <a:bodyPr lIns="91417" tIns="45708" rIns="91417" bIns="45708"/>
          <a:lstStyle/>
          <a:p>
            <a:endParaRPr lang="zh-CN" altLang="en-US"/>
          </a:p>
        </p:txBody>
      </p:sp>
      <p:sp>
        <p:nvSpPr>
          <p:cNvPr id="63" name="TextBox 29"/>
          <p:cNvSpPr txBox="1">
            <a:spLocks noChangeArrowheads="1"/>
          </p:cNvSpPr>
          <p:nvPr/>
        </p:nvSpPr>
        <p:spPr bwMode="auto">
          <a:xfrm rot="-1154752">
            <a:off x="1390650" y="1492250"/>
            <a:ext cx="2954338" cy="923925"/>
          </a:xfrm>
          <a:prstGeom prst="rect">
            <a:avLst/>
          </a:prstGeom>
          <a:noFill/>
          <a:ln w="9525">
            <a:noFill/>
            <a:miter lim="800000"/>
            <a:headEnd/>
            <a:tailEnd/>
          </a:ln>
        </p:spPr>
        <p:txBody>
          <a:bodyPr wrap="none" lIns="91417" tIns="45708" rIns="91417" bIns="45708">
            <a:spAutoFit/>
          </a:bodyPr>
          <a:lstStyle/>
          <a:p>
            <a:r>
              <a:rPr lang="zh-CN" altLang="en-US" sz="5400" b="1">
                <a:solidFill>
                  <a:srgbClr val="FFFFFF"/>
                </a:solidFill>
                <a:latin typeface="微软雅黑"/>
                <a:ea typeface="微软雅黑"/>
                <a:cs typeface="微软雅黑"/>
              </a:rPr>
              <a:t>谢谢观看</a:t>
            </a:r>
          </a:p>
        </p:txBody>
      </p:sp>
      <p:pic>
        <p:nvPicPr>
          <p:cNvPr id="64" name="Picture 3" descr="C:\Documents and Settings\tdz\桌面\未标题-2.png"/>
          <p:cNvPicPr>
            <a:picLocks noChangeAspect="1" noChangeArrowheads="1"/>
          </p:cNvPicPr>
          <p:nvPr/>
        </p:nvPicPr>
        <p:blipFill>
          <a:blip r:embed="rId7" cstate="print"/>
          <a:srcRect/>
          <a:stretch>
            <a:fillRect/>
          </a:stretch>
        </p:blipFill>
        <p:spPr bwMode="auto">
          <a:xfrm>
            <a:off x="5970588" y="3633788"/>
            <a:ext cx="457200" cy="411162"/>
          </a:xfrm>
          <a:prstGeom prst="rect">
            <a:avLst/>
          </a:prstGeom>
          <a:noFill/>
          <a:ln w="9525">
            <a:noFill/>
            <a:miter lim="800000"/>
            <a:headEnd/>
            <a:tailEnd/>
          </a:ln>
        </p:spPr>
      </p:pic>
      <p:pic>
        <p:nvPicPr>
          <p:cNvPr id="66" name="Picture 4" descr="C:\Documents and Settings\tdz\桌面\新建文件夹\欢迎02.jpg"/>
          <p:cNvPicPr>
            <a:picLocks noChangeAspect="1" noChangeArrowheads="1"/>
          </p:cNvPicPr>
          <p:nvPr/>
        </p:nvPicPr>
        <p:blipFill>
          <a:blip r:embed="rId8" cstate="print"/>
          <a:srcRect/>
          <a:stretch>
            <a:fillRect/>
          </a:stretch>
        </p:blipFill>
        <p:spPr bwMode="auto">
          <a:xfrm>
            <a:off x="9191625" y="4637088"/>
            <a:ext cx="2908300" cy="1817687"/>
          </a:xfrm>
          <a:prstGeom prst="rect">
            <a:avLst/>
          </a:prstGeom>
          <a:noFill/>
          <a:ln w="28575">
            <a:solidFill>
              <a:srgbClr val="00B0F0"/>
            </a:solidFill>
            <a:miter lim="800000"/>
            <a:headEnd/>
            <a:tailEnd/>
          </a:ln>
        </p:spPr>
      </p:pic>
      <p:pic>
        <p:nvPicPr>
          <p:cNvPr id="67" name="Picture 3" descr="C:\Users\user\Desktop\未标题-4 拷贝.png"/>
          <p:cNvPicPr>
            <a:picLocks noChangeAspect="1" noChangeArrowheads="1"/>
          </p:cNvPicPr>
          <p:nvPr/>
        </p:nvPicPr>
        <p:blipFill>
          <a:blip r:embed="rId9" cstate="print"/>
          <a:srcRect/>
          <a:stretch>
            <a:fillRect/>
          </a:stretch>
        </p:blipFill>
        <p:spPr bwMode="auto">
          <a:xfrm>
            <a:off x="6010275" y="2795588"/>
            <a:ext cx="357188" cy="454025"/>
          </a:xfrm>
          <a:prstGeom prst="rect">
            <a:avLst/>
          </a:prstGeom>
          <a:noFill/>
          <a:ln w="9525">
            <a:noFill/>
            <a:miter lim="800000"/>
            <a:headEnd/>
            <a:tailEnd/>
          </a:ln>
        </p:spPr>
      </p:pic>
      <p:grpSp>
        <p:nvGrpSpPr>
          <p:cNvPr id="68" name="组合 67"/>
          <p:cNvGrpSpPr>
            <a:grpSpLocks/>
          </p:cNvGrpSpPr>
          <p:nvPr/>
        </p:nvGrpSpPr>
        <p:grpSpPr bwMode="auto">
          <a:xfrm>
            <a:off x="5905500" y="1965325"/>
            <a:ext cx="563563" cy="523875"/>
            <a:chOff x="5907429" y="1965479"/>
            <a:chExt cx="564102" cy="523876"/>
          </a:xfrm>
        </p:grpSpPr>
        <p:sp>
          <p:nvSpPr>
            <p:cNvPr id="88094"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endParaRPr lang="zh-CN" altLang="en-US">
                <a:solidFill>
                  <a:srgbClr val="000000"/>
                </a:solidFill>
              </a:endParaRPr>
            </a:p>
          </p:txBody>
        </p:sp>
        <p:pic>
          <p:nvPicPr>
            <p:cNvPr id="88095" name="Picture 4" descr="C:\Users\user\Desktop\未标题-5 拷贝.png"/>
            <p:cNvPicPr>
              <a:picLocks noChangeAspect="1" noChangeArrowheads="1"/>
            </p:cNvPicPr>
            <p:nvPr/>
          </p:nvPicPr>
          <p:blipFill>
            <a:blip r:embed="rId10" cstate="print"/>
            <a:srcRect/>
            <a:stretch>
              <a:fillRect/>
            </a:stretch>
          </p:blipFill>
          <p:spPr bwMode="auto">
            <a:xfrm>
              <a:off x="6007082" y="2021384"/>
              <a:ext cx="448164" cy="401263"/>
            </a:xfrm>
            <a:prstGeom prst="rect">
              <a:avLst/>
            </a:prstGeom>
            <a:noFill/>
            <a:ln w="9525">
              <a:noFill/>
              <a:miter lim="800000"/>
              <a:headEnd/>
              <a:tailEnd/>
            </a:ln>
          </p:spPr>
        </p:pic>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right)">
                                      <p:cBhvr>
                                        <p:cTn id="59" dur="500"/>
                                        <p:tgtEl>
                                          <p:spTgt spid="53"/>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500"/>
                                        <p:tgtEl>
                                          <p:spTgt spid="56"/>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down)">
                                      <p:cBhvr>
                                        <p:cTn id="67" dur="500"/>
                                        <p:tgtEl>
                                          <p:spTgt spid="55"/>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up)">
                                      <p:cBhvr>
                                        <p:cTn id="71" dur="500"/>
                                        <p:tgtEl>
                                          <p:spTgt spid="57"/>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up)">
                                      <p:cBhvr>
                                        <p:cTn id="75" dur="500"/>
                                        <p:tgtEl>
                                          <p:spTgt spid="54"/>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up)">
                                      <p:cBhvr>
                                        <p:cTn id="79" dur="500"/>
                                        <p:tgtEl>
                                          <p:spTgt spid="32"/>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63">
                                            <p:txEl>
                                              <p:pRg st="0" end="0"/>
                                            </p:txEl>
                                          </p:spTgt>
                                        </p:tgtEl>
                                        <p:attrNameLst>
                                          <p:attrName>style.visibility</p:attrName>
                                        </p:attrNameLst>
                                      </p:cBhvr>
                                      <p:to>
                                        <p:strVal val="visible"/>
                                      </p:to>
                                    </p:set>
                                    <p:animEffect transition="in" filter="wipe(left)">
                                      <p:cBhvr>
                                        <p:cTn id="83" dur="500"/>
                                        <p:tgtEl>
                                          <p:spTgt spid="63">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68"/>
                                        </p:tgtEl>
                                        <p:attrNameLst>
                                          <p:attrName>style.visibility</p:attrName>
                                        </p:attrNameLst>
                                      </p:cBhvr>
                                      <p:to>
                                        <p:strVal val="visible"/>
                                      </p:to>
                                    </p:set>
                                    <p:anim calcmode="lin" valueType="num">
                                      <p:cBhvr>
                                        <p:cTn id="99" dur="500" fill="hold"/>
                                        <p:tgtEl>
                                          <p:spTgt spid="68"/>
                                        </p:tgtEl>
                                        <p:attrNameLst>
                                          <p:attrName>ppt_w</p:attrName>
                                        </p:attrNameLst>
                                      </p:cBhvr>
                                      <p:tavLst>
                                        <p:tav tm="0">
                                          <p:val>
                                            <p:fltVal val="0"/>
                                          </p:val>
                                        </p:tav>
                                        <p:tav tm="100000">
                                          <p:val>
                                            <p:strVal val="#ppt_w"/>
                                          </p:val>
                                        </p:tav>
                                      </p:tavLst>
                                    </p:anim>
                                    <p:anim calcmode="lin" valueType="num">
                                      <p:cBhvr>
                                        <p:cTn id="100" dur="500" fill="hold"/>
                                        <p:tgtEl>
                                          <p:spTgt spid="68"/>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17" presetClass="entr" presetSubtype="10" fill="hold"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500" fill="hold"/>
                                        <p:tgtEl>
                                          <p:spTgt spid="35"/>
                                        </p:tgtEl>
                                        <p:attrNameLst>
                                          <p:attrName>ppt_w</p:attrName>
                                        </p:attrNameLst>
                                      </p:cBhvr>
                                      <p:tavLst>
                                        <p:tav tm="0">
                                          <p:val>
                                            <p:fltVal val="0"/>
                                          </p:val>
                                        </p:tav>
                                        <p:tav tm="100000">
                                          <p:val>
                                            <p:strVal val="#ppt_w"/>
                                          </p:val>
                                        </p:tav>
                                      </p:tavLst>
                                    </p:anim>
                                    <p:anim calcmode="lin" valueType="num">
                                      <p:cBhvr>
                                        <p:cTn id="105" dur="500" fill="hold"/>
                                        <p:tgtEl>
                                          <p:spTgt spid="35"/>
                                        </p:tgtEl>
                                        <p:attrNameLst>
                                          <p:attrName>ppt_h</p:attrName>
                                        </p:attrNameLst>
                                      </p:cBhvr>
                                      <p:tavLst>
                                        <p:tav tm="0">
                                          <p:val>
                                            <p:strVal val="#ppt_h"/>
                                          </p:val>
                                        </p:tav>
                                        <p:tav tm="100000">
                                          <p:val>
                                            <p:strVal val="#ppt_h"/>
                                          </p:val>
                                        </p:tav>
                                      </p:tavLst>
                                    </p:anim>
                                  </p:childTnLst>
                                </p:cTn>
                              </p:par>
                              <p:par>
                                <p:cTn id="106" presetID="17" presetClass="entr" presetSubtype="10" fill="hold" nodeType="with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p:cTn id="108" dur="500" fill="hold"/>
                                        <p:tgtEl>
                                          <p:spTgt spid="67"/>
                                        </p:tgtEl>
                                        <p:attrNameLst>
                                          <p:attrName>ppt_w</p:attrName>
                                        </p:attrNameLst>
                                      </p:cBhvr>
                                      <p:tavLst>
                                        <p:tav tm="0">
                                          <p:val>
                                            <p:fltVal val="0"/>
                                          </p:val>
                                        </p:tav>
                                        <p:tav tm="100000">
                                          <p:val>
                                            <p:strVal val="#ppt_w"/>
                                          </p:val>
                                        </p:tav>
                                      </p:tavLst>
                                    </p:anim>
                                    <p:anim calcmode="lin" valueType="num">
                                      <p:cBhvr>
                                        <p:cTn id="109" dur="500" fill="hold"/>
                                        <p:tgtEl>
                                          <p:spTgt spid="67"/>
                                        </p:tgtEl>
                                        <p:attrNameLst>
                                          <p:attrName>ppt_h</p:attrName>
                                        </p:attrNameLst>
                                      </p:cBhvr>
                                      <p:tavLst>
                                        <p:tav tm="0">
                                          <p:val>
                                            <p:strVal val="#ppt_h"/>
                                          </p:val>
                                        </p:tav>
                                        <p:tav tm="100000">
                                          <p:val>
                                            <p:strVal val="#ppt_h"/>
                                          </p:val>
                                        </p:tav>
                                      </p:tavLst>
                                    </p:anim>
                                  </p:childTnLst>
                                </p:cTn>
                              </p:par>
                              <p:par>
                                <p:cTn id="110" presetID="17" presetClass="entr" presetSubtype="10" fill="hold" nodeType="withEffect">
                                  <p:stCondLst>
                                    <p:cond delay="0"/>
                                  </p:stCondLst>
                                  <p:childTnLst>
                                    <p:set>
                                      <p:cBhvr>
                                        <p:cTn id="111" dur="1" fill="hold">
                                          <p:stCondLst>
                                            <p:cond delay="0"/>
                                          </p:stCondLst>
                                        </p:cTn>
                                        <p:tgtEl>
                                          <p:spTgt spid="39"/>
                                        </p:tgtEl>
                                        <p:attrNameLst>
                                          <p:attrName>style.visibility</p:attrName>
                                        </p:attrNameLst>
                                      </p:cBhvr>
                                      <p:to>
                                        <p:strVal val="visible"/>
                                      </p:to>
                                    </p:set>
                                    <p:anim calcmode="lin" valueType="num">
                                      <p:cBhvr>
                                        <p:cTn id="112" dur="500" fill="hold"/>
                                        <p:tgtEl>
                                          <p:spTgt spid="39"/>
                                        </p:tgtEl>
                                        <p:attrNameLst>
                                          <p:attrName>ppt_w</p:attrName>
                                        </p:attrNameLst>
                                      </p:cBhvr>
                                      <p:tavLst>
                                        <p:tav tm="0">
                                          <p:val>
                                            <p:fltVal val="0"/>
                                          </p:val>
                                        </p:tav>
                                        <p:tav tm="100000">
                                          <p:val>
                                            <p:strVal val="#ppt_w"/>
                                          </p:val>
                                        </p:tav>
                                      </p:tavLst>
                                    </p:anim>
                                    <p:anim calcmode="lin" valueType="num">
                                      <p:cBhvr>
                                        <p:cTn id="113" dur="500" fill="hold"/>
                                        <p:tgtEl>
                                          <p:spTgt spid="39"/>
                                        </p:tgtEl>
                                        <p:attrNameLst>
                                          <p:attrName>ppt_h</p:attrName>
                                        </p:attrNameLst>
                                      </p:cBhvr>
                                      <p:tavLst>
                                        <p:tav tm="0">
                                          <p:val>
                                            <p:strVal val="#ppt_h"/>
                                          </p:val>
                                        </p:tav>
                                        <p:tav tm="100000">
                                          <p:val>
                                            <p:strVal val="#ppt_h"/>
                                          </p:val>
                                        </p:tav>
                                      </p:tavLst>
                                    </p:anim>
                                  </p:childTnLst>
                                </p:cTn>
                              </p:par>
                              <p:par>
                                <p:cTn id="114" presetID="17" presetClass="entr" presetSubtype="10" fill="hold" nodeType="withEffect">
                                  <p:stCondLst>
                                    <p:cond delay="0"/>
                                  </p:stCondLst>
                                  <p:childTnLst>
                                    <p:set>
                                      <p:cBhvr>
                                        <p:cTn id="115" dur="1" fill="hold">
                                          <p:stCondLst>
                                            <p:cond delay="0"/>
                                          </p:stCondLst>
                                        </p:cTn>
                                        <p:tgtEl>
                                          <p:spTgt spid="64"/>
                                        </p:tgtEl>
                                        <p:attrNameLst>
                                          <p:attrName>style.visibility</p:attrName>
                                        </p:attrNameLst>
                                      </p:cBhvr>
                                      <p:to>
                                        <p:strVal val="visible"/>
                                      </p:to>
                                    </p:set>
                                    <p:anim calcmode="lin" valueType="num">
                                      <p:cBhvr>
                                        <p:cTn id="116" dur="500" fill="hold"/>
                                        <p:tgtEl>
                                          <p:spTgt spid="64"/>
                                        </p:tgtEl>
                                        <p:attrNameLst>
                                          <p:attrName>ppt_w</p:attrName>
                                        </p:attrNameLst>
                                      </p:cBhvr>
                                      <p:tavLst>
                                        <p:tav tm="0">
                                          <p:val>
                                            <p:fltVal val="0"/>
                                          </p:val>
                                        </p:tav>
                                        <p:tav tm="100000">
                                          <p:val>
                                            <p:strVal val="#ppt_w"/>
                                          </p:val>
                                        </p:tav>
                                      </p:tavLst>
                                    </p:anim>
                                    <p:anim calcmode="lin" valueType="num">
                                      <p:cBhvr>
                                        <p:cTn id="117" dur="5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29" grpId="0" animBg="1"/>
      <p:bldP spid="31" grpId="0" animBg="1"/>
      <p:bldP spid="32" grpId="0" animBg="1"/>
      <p:bldP spid="34" grpId="0" animBg="1"/>
      <p:bldP spid="53" grpId="0" animBg="1"/>
      <p:bldP spid="54" grpId="0" animBg="1"/>
      <p:bldP spid="55" grpId="0" animBg="1"/>
      <p:bldP spid="56" grpId="0" animBg="1"/>
      <p:bldP spid="57" grpId="0" animBg="1"/>
      <p:bldP spid="58"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12986</TotalTime>
  <Words>10136</Words>
  <Application>Microsoft Office PowerPoint</Application>
  <PresentationFormat>自定义</PresentationFormat>
  <Paragraphs>380</Paragraphs>
  <Slides>67</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67</vt:i4>
      </vt:variant>
    </vt:vector>
  </HeadingPairs>
  <TitlesOfParts>
    <vt:vector size="80" baseType="lpstr">
      <vt:lpstr>Arial Unicode MS</vt:lpstr>
      <vt:lpstr>Dotum</vt:lpstr>
      <vt:lpstr>黑体</vt:lpstr>
      <vt:lpstr>华文细黑</vt:lpstr>
      <vt:lpstr>宋体</vt:lpstr>
      <vt:lpstr>微软雅黑</vt:lpstr>
      <vt:lpstr>Arial</vt:lpstr>
      <vt:lpstr>Calibri</vt:lpstr>
      <vt:lpstr>Impact</vt:lpstr>
      <vt:lpstr>Times New Roman</vt:lpstr>
      <vt:lpstr>Wingdings</vt:lpstr>
      <vt:lpstr>Office 主题</vt:lpstr>
      <vt:lpstr>Worksheet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3003</cp:revision>
  <dcterms:created xsi:type="dcterms:W3CDTF">2012-10-07T00:28:30Z</dcterms:created>
  <dcterms:modified xsi:type="dcterms:W3CDTF">2018-02-25T02:15:59Z</dcterms:modified>
</cp:coreProperties>
</file>