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3" r:id="rId5"/>
    <p:sldId id="264" r:id="rId6"/>
    <p:sldId id="265" r:id="rId7"/>
    <p:sldId id="266" r:id="rId8"/>
    <p:sldId id="267" r:id="rId9"/>
    <p:sldId id="260" r:id="rId10"/>
    <p:sldId id="268" r:id="rId11"/>
    <p:sldId id="269" r:id="rId12"/>
    <p:sldId id="270" r:id="rId13"/>
    <p:sldId id="261" r:id="rId14"/>
    <p:sldId id="271" r:id="rId15"/>
    <p:sldId id="272" r:id="rId16"/>
    <p:sldId id="262" r:id="rId17"/>
    <p:sldId id="273" r:id="rId18"/>
    <p:sldId id="274" r:id="rId19"/>
    <p:sldId id="275" r:id="rId20"/>
    <p:sldId id="27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16" userDrawn="1">
          <p15:clr>
            <a:srgbClr val="A4A3A4"/>
          </p15:clr>
        </p15:guide>
        <p15:guide id="4" pos="7256" userDrawn="1">
          <p15:clr>
            <a:srgbClr val="A4A3A4"/>
          </p15:clr>
        </p15:guide>
        <p15:guide id="5" orient="horz" pos="648" userDrawn="1">
          <p15:clr>
            <a:srgbClr val="A4A3A4"/>
          </p15:clr>
        </p15:guide>
        <p15:guide id="6" orient="horz" pos="712" userDrawn="1">
          <p15:clr>
            <a:srgbClr val="A4A3A4"/>
          </p15:clr>
        </p15:guide>
        <p15:guide id="7" orient="horz" pos="3928" userDrawn="1">
          <p15:clr>
            <a:srgbClr val="A4A3A4"/>
          </p15:clr>
        </p15:guide>
        <p15:guide id="8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222"/>
    <a:srgbClr val="D9463B"/>
    <a:srgbClr val="069B88"/>
    <a:srgbClr val="5CD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288"/>
        <p:guide pos="3840"/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7D6C5-D94C-441D-A6A5-B64599A216F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5E98E-CD11-4ED9-87E3-4A15C20376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008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84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302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680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91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836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447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92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192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660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32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8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8340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377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81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677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1542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249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826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E98E-CD11-4ED9-87E3-4A15C20376E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54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79A403E-E413-4327-B635-76BDF0E1B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E098D3A4-4D67-4B81-9DCC-92E3D5DD47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D982FC9-853D-4B4C-9146-EFCCE35DC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56F-90EE-420E-8139-D202FA1172F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EB59B9C-55D7-4686-BFA4-56670E59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228BE8F-89C9-4E90-AD64-E888C7F1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54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7D24EDE-F370-496F-8F95-39C93B297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42E80FF-63B2-4668-9A55-CBB1E05C8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02D9C8D-28DB-4CEC-8E84-B9B42BF06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56F-90EE-420E-8139-D202FA1172F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15571DB-5390-40DD-851D-90FA0333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A52FC43-DB80-45C6-9B84-60E4770F4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30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47E353A-7C21-4D3B-A23E-530F263F7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2BCB1DC-0278-4678-86EB-BBAAC66DF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9774F93-D1E0-423F-BB2A-10F915918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56F-90EE-420E-8139-D202FA1172F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01B27EA-B097-4B4C-9C26-7D8EAEEC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10A4138-FD26-47FF-A43B-1BD017721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26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2955467-579F-4205-B7CB-B5D97E59E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728B251-DB98-4062-9207-537C3832E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DD0ACC5-2D17-4C67-9840-50024661E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EC977AC-484A-45E6-B1FC-90B8F754A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56F-90EE-420E-8139-D202FA1172F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1563160-041D-4006-9C4A-502958EB2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B3712BB-8ED3-4DD3-9577-61C6BBC7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30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6C4771A-45AE-42C4-80AD-D49B6B6D4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4A80B3F-AA49-430A-9A0F-2AF0D58D4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66C2D90-6475-4B76-AF2C-EF0152E69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2239" y="2551112"/>
            <a:ext cx="5157787" cy="3684588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33600C57-9034-4FEA-A35D-7846F64612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4D1BA7ED-7198-4598-9E99-16B96CFDF1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92D8B2E-3547-420B-ABA4-415521DEAC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208" y="5151842"/>
            <a:ext cx="27432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35780C95-6D12-43D8-8E88-EF62A2B7E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3055568-3204-4ED1-A81E-A46EEE30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60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8C1FD72-A77E-477B-883B-7698F93AB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F2E2B20-75C7-4019-8FD1-D2C682E05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56F-90EE-420E-8139-D202FA1172F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6785424E-E504-4D8F-9D47-B8FFBD3EE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3CB836FF-F280-489E-B576-A10C16F0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05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04D6F274-84C5-4386-9866-B77BEAE18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56F-90EE-420E-8139-D202FA1172F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C7A9ECCC-3CD5-46A7-8959-F9A89566D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FB2C6C7-619B-4ABC-8405-3B4437475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12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BDFE696-F911-496C-835B-4C738EDCF1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4"/>
          <a:stretch/>
        </p:blipFill>
        <p:spPr>
          <a:xfrm>
            <a:off x="-1" y="5289176"/>
            <a:ext cx="12192000" cy="1568824"/>
          </a:xfrm>
          <a:prstGeom prst="rect">
            <a:avLst/>
          </a:prstGeom>
        </p:spPr>
      </p:pic>
      <p:sp>
        <p:nvSpPr>
          <p:cNvPr id="9" name="五角星 40">
            <a:extLst>
              <a:ext uri="{FF2B5EF4-FFF2-40B4-BE49-F238E27FC236}">
                <a16:creationId xmlns:a16="http://schemas.microsoft.com/office/drawing/2014/main" xmlns="" id="{05A97925-FC05-47DA-B42C-3D8F9A040B33}"/>
              </a:ext>
            </a:extLst>
          </p:cNvPr>
          <p:cNvSpPr/>
          <p:nvPr userDrawn="1"/>
        </p:nvSpPr>
        <p:spPr>
          <a:xfrm rot="19903756">
            <a:off x="506491" y="632563"/>
            <a:ext cx="792273" cy="79227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五角星 41">
            <a:extLst>
              <a:ext uri="{FF2B5EF4-FFF2-40B4-BE49-F238E27FC236}">
                <a16:creationId xmlns:a16="http://schemas.microsoft.com/office/drawing/2014/main" xmlns="" id="{ADD70EE6-4BBE-42C4-A6D0-0AA37CAA345F}"/>
              </a:ext>
            </a:extLst>
          </p:cNvPr>
          <p:cNvSpPr/>
          <p:nvPr userDrawn="1"/>
        </p:nvSpPr>
        <p:spPr>
          <a:xfrm rot="21380687">
            <a:off x="380261" y="2061471"/>
            <a:ext cx="458393" cy="45839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角星 42">
            <a:extLst>
              <a:ext uri="{FF2B5EF4-FFF2-40B4-BE49-F238E27FC236}">
                <a16:creationId xmlns:a16="http://schemas.microsoft.com/office/drawing/2014/main" xmlns="" id="{8A24993B-D8AA-4656-8568-3C1A4BF71A5D}"/>
              </a:ext>
            </a:extLst>
          </p:cNvPr>
          <p:cNvSpPr/>
          <p:nvPr userDrawn="1"/>
        </p:nvSpPr>
        <p:spPr>
          <a:xfrm rot="19938392">
            <a:off x="615083" y="3409130"/>
            <a:ext cx="364784" cy="364784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solidFill>
            <a:srgbClr val="FFFF00"/>
          </a:solid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五角星 43">
            <a:extLst>
              <a:ext uri="{FF2B5EF4-FFF2-40B4-BE49-F238E27FC236}">
                <a16:creationId xmlns:a16="http://schemas.microsoft.com/office/drawing/2014/main" xmlns="" id="{47EC83D3-6BF9-4851-BF58-73308D992F0D}"/>
              </a:ext>
            </a:extLst>
          </p:cNvPr>
          <p:cNvSpPr/>
          <p:nvPr userDrawn="1"/>
        </p:nvSpPr>
        <p:spPr>
          <a:xfrm rot="19938392">
            <a:off x="1147583" y="2587946"/>
            <a:ext cx="364784" cy="364784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五角星 42">
            <a:extLst>
              <a:ext uri="{FF2B5EF4-FFF2-40B4-BE49-F238E27FC236}">
                <a16:creationId xmlns:a16="http://schemas.microsoft.com/office/drawing/2014/main" xmlns="" id="{8565C1DC-52F4-44B8-9069-81F990927002}"/>
              </a:ext>
            </a:extLst>
          </p:cNvPr>
          <p:cNvSpPr/>
          <p:nvPr userDrawn="1"/>
        </p:nvSpPr>
        <p:spPr>
          <a:xfrm rot="19938392">
            <a:off x="579605" y="4468375"/>
            <a:ext cx="237460" cy="237460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solidFill>
            <a:srgbClr val="C00000"/>
          </a:solid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1F29F45B-71A8-4BFD-8C40-28F686F1B515}"/>
              </a:ext>
            </a:extLst>
          </p:cNvPr>
          <p:cNvSpPr/>
          <p:nvPr userDrawn="1"/>
        </p:nvSpPr>
        <p:spPr>
          <a:xfrm>
            <a:off x="1576239" y="935746"/>
            <a:ext cx="2363821" cy="41639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63500">
            <a:solidFill>
              <a:schemeClr val="bg1"/>
            </a:solidFill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内容占位符 18">
            <a:extLst>
              <a:ext uri="{FF2B5EF4-FFF2-40B4-BE49-F238E27FC236}">
                <a16:creationId xmlns:a16="http://schemas.microsoft.com/office/drawing/2014/main" xmlns="" id="{5A6AA4A3-C141-4366-902A-C90555D0FE8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07224" y="982020"/>
            <a:ext cx="2101850" cy="323850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410500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5927ED-A3AF-46EB-883C-19F8BEB74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E84C676-28BE-487D-BC21-700BB448DB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48AC1E2-4AF8-4E6A-9CB8-63C475EB60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F7F9AAF-7DD3-447E-920D-17B1FB47F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56F-90EE-420E-8139-D202FA1172F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1B9662F-C884-4A75-81E9-27BD5985B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0E1CFC9-1414-4951-83E7-AF81F7BC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97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74648AA-33D7-4545-8AA7-4B1385246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DDB49E9-AF0E-4AD9-A114-0102DAE00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B6BCF36-B9CD-40DC-A2B9-2B12E611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56F-90EE-420E-8139-D202FA1172F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3FCD133-7EBE-4E06-B82D-872B1B254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AB0EAA1-C78E-4E20-9544-061D2C3EE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12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B94571EF-3C48-4B26-A7B5-66D919592E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18F9159-DD50-4834-B518-71EEBE307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EC8C266-3485-4329-9501-2846B487C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956F-90EE-420E-8139-D202FA1172F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F6916B1-7611-4349-A315-9B4F0E55C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CB9ED31-CEE0-4A1C-87FE-83AD35013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40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D5828A22-8F34-444A-BA39-CF50E8F25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04344ED-1B76-4B96-8353-BA38AC663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1474432-A3D5-4169-934D-7F4D425AD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2956F-90EE-420E-8139-D202FA1172F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7983070-260F-49AA-8B1C-29E41ACD8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8EDE0CF-2D7F-4C09-BA91-CC1AAE627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01D64-69B2-4D23-ABC0-AF7C70A9F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94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2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16" userDrawn="1">
          <p15:clr>
            <a:srgbClr val="F26B43"/>
          </p15:clr>
        </p15:guide>
        <p15:guide id="4" pos="7256" userDrawn="1">
          <p15:clr>
            <a:srgbClr val="F26B43"/>
          </p15:clr>
        </p15:guide>
        <p15:guide id="5" orient="horz" pos="648" userDrawn="1">
          <p15:clr>
            <a:srgbClr val="F26B43"/>
          </p15:clr>
        </p15:guide>
        <p15:guide id="6" orient="horz" pos="712" userDrawn="1">
          <p15:clr>
            <a:srgbClr val="F26B43"/>
          </p15:clr>
        </p15:guide>
        <p15:guide id="7" orient="horz" pos="3928" userDrawn="1">
          <p15:clr>
            <a:srgbClr val="F26B43"/>
          </p15:clr>
        </p15:guide>
        <p15:guide id="8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51miz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7AC62C5-5269-4C69-8355-8DBFA147CF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5" b="27936"/>
          <a:stretch/>
        </p:blipFill>
        <p:spPr>
          <a:xfrm>
            <a:off x="530224" y="885149"/>
            <a:ext cx="11131552" cy="344366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43DCE0B4-9735-4160-9533-E55AC340DF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astelsSmooth trans="56000" scaling="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363" y="1230659"/>
            <a:ext cx="8485273" cy="18644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0848230-F99E-4806-9986-503C816C0458}"/>
              </a:ext>
            </a:extLst>
          </p:cNvPr>
          <p:cNvSpPr/>
          <p:nvPr/>
        </p:nvSpPr>
        <p:spPr>
          <a:xfrm>
            <a:off x="2233403" y="2988895"/>
            <a:ext cx="772519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00B0F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初中生新学期</a:t>
            </a:r>
            <a:r>
              <a:rPr lang="en-US" altLang="zh-CN" sz="6000" b="1" dirty="0" err="1">
                <a:solidFill>
                  <a:srgbClr val="00B0F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ppt</a:t>
            </a:r>
            <a:r>
              <a:rPr lang="zh-CN" altLang="en-US" sz="6000" b="1" dirty="0">
                <a:solidFill>
                  <a:srgbClr val="00B0F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模板</a:t>
            </a:r>
            <a:endParaRPr lang="zh-CN" altLang="en-US" sz="6000" b="1" dirty="0">
              <a:solidFill>
                <a:srgbClr val="FFC000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7708A47-976E-4AD7-B59E-7F5DD287667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4"/>
          <a:stretch/>
        </p:blipFill>
        <p:spPr>
          <a:xfrm>
            <a:off x="-1" y="5289176"/>
            <a:ext cx="12192000" cy="15688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B6DC790-69C1-4519-B1FB-1DCF24C6D36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7804160" y="3966972"/>
            <a:ext cx="4527176" cy="1645258"/>
          </a:xfrm>
          <a:prstGeom prst="rect">
            <a:avLst/>
          </a:prstGeom>
        </p:spPr>
      </p:pic>
      <p:pic>
        <p:nvPicPr>
          <p:cNvPr id="8" name="Picture 158" descr="200712419435657_1">
            <a:extLst>
              <a:ext uri="{FF2B5EF4-FFF2-40B4-BE49-F238E27FC236}">
                <a16:creationId xmlns:a16="http://schemas.microsoft.com/office/drawing/2014/main" xmlns="" id="{CE2E1DEE-7EBD-46AB-8BAB-26A8F849AF4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98" y="453718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9" descr="10004015438746072987">
            <a:extLst>
              <a:ext uri="{FF2B5EF4-FFF2-40B4-BE49-F238E27FC236}">
                <a16:creationId xmlns:a16="http://schemas.microsoft.com/office/drawing/2014/main" xmlns="" id="{5C363181-7A32-4406-92F9-72D0D06024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1862" flipH="1">
            <a:off x="2193028" y="4145654"/>
            <a:ext cx="992187" cy="99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青蛙 - 小跳蛙">
            <a:hlinkClick r:id="" action="ppaction://media"/>
            <a:extLst>
              <a:ext uri="{FF2B5EF4-FFF2-40B4-BE49-F238E27FC236}">
                <a16:creationId xmlns:a16="http://schemas.microsoft.com/office/drawing/2014/main" xmlns="" id="{E31FE320-A76E-4E88-8FD6-6F46AB2753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2164715" y="-3663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1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52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35" dur="4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33333E-6 4.81481E-6 C -0.02066 -0.00093 -0.08525 -0.00031 -0.12361 -0.00463 C -0.16198 -0.00896 -0.16268 0.02283 -0.23073 -0.02624 C -0.29879 -0.07531 -0.4375 -0.19538 -0.53229 -0.29908 C -0.62726 -0.40278 -0.72934 -0.52717 -0.80104 -0.64908 C -0.87275 -0.77099 -0.92882 -0.95124 -0.9625 -1.03056 " pathEditMode="relative" rAng="0" ptsTypes="aaaaaa">
                                      <p:cBhvr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25" y="-50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2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933A1EF-4D35-4C7B-A8A2-DF028723A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" y="1966301"/>
            <a:ext cx="5404115" cy="90525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55D0F30F-7EA8-4800-B775-6399AB78EAE9}"/>
              </a:ext>
            </a:extLst>
          </p:cNvPr>
          <p:cNvSpPr txBox="1"/>
          <p:nvPr/>
        </p:nvSpPr>
        <p:spPr>
          <a:xfrm>
            <a:off x="1352145" y="735583"/>
            <a:ext cx="2811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C00000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目录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8FC214B8-7B14-4DEB-90DC-A23C8B4D37CF}"/>
              </a:ext>
            </a:extLst>
          </p:cNvPr>
          <p:cNvGrpSpPr/>
          <p:nvPr/>
        </p:nvGrpSpPr>
        <p:grpSpPr>
          <a:xfrm>
            <a:off x="1463401" y="2664847"/>
            <a:ext cx="2588779" cy="2612169"/>
            <a:chOff x="4252218" y="1936410"/>
            <a:chExt cx="3761626" cy="379561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53E41502-421D-4AD4-B92C-D96882913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2218" y="1936410"/>
              <a:ext cx="3761626" cy="3761626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0E098051-47F1-479C-98F4-EF14A87D22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80" r="7072"/>
            <a:stretch/>
          </p:blipFill>
          <p:spPr>
            <a:xfrm>
              <a:off x="4310461" y="2194504"/>
              <a:ext cx="3549269" cy="3537519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2BCD0DD-9962-41E7-87E0-3981C270C2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4"/>
          <a:stretch/>
        </p:blipFill>
        <p:spPr>
          <a:xfrm>
            <a:off x="-1" y="5289176"/>
            <a:ext cx="12192000" cy="156882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1B547483-5DA8-4532-AFF6-E52D5B2755B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50" b="74483"/>
          <a:stretch/>
        </p:blipFill>
        <p:spPr>
          <a:xfrm>
            <a:off x="5739053" y="1181310"/>
            <a:ext cx="925887" cy="90688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872983D-1A6D-47B8-8AB0-9965E10C84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8" r="34941" b="74655"/>
          <a:stretch/>
        </p:blipFill>
        <p:spPr>
          <a:xfrm>
            <a:off x="5701514" y="2295493"/>
            <a:ext cx="1000964" cy="94652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E413425-1177-4007-90A8-25A47FD0559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79" b="75342"/>
          <a:stretch/>
        </p:blipFill>
        <p:spPr>
          <a:xfrm>
            <a:off x="5681581" y="3449317"/>
            <a:ext cx="1020897" cy="87692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F2292C68-FBE1-4BA1-98EE-841BC0CEA7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1" r="70838" b="50086"/>
          <a:stretch/>
        </p:blipFill>
        <p:spPr>
          <a:xfrm>
            <a:off x="5739053" y="4533540"/>
            <a:ext cx="977153" cy="865845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7A9EC44E-3663-4472-B076-35230C92862C}"/>
              </a:ext>
            </a:extLst>
          </p:cNvPr>
          <p:cNvGrpSpPr/>
          <p:nvPr/>
        </p:nvGrpSpPr>
        <p:grpSpPr>
          <a:xfrm>
            <a:off x="7229271" y="1335747"/>
            <a:ext cx="4132635" cy="598009"/>
            <a:chOff x="7229271" y="1335747"/>
            <a:chExt cx="4132635" cy="598009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xmlns="" id="{72E5F3C7-82D1-475F-ABF8-DA65D018F80E}"/>
                </a:ext>
              </a:extLst>
            </p:cNvPr>
            <p:cNvSpPr/>
            <p:nvPr/>
          </p:nvSpPr>
          <p:spPr>
            <a:xfrm>
              <a:off x="7229271" y="1335747"/>
              <a:ext cx="4132635" cy="598009"/>
            </a:xfrm>
            <a:prstGeom prst="roundRect">
              <a:avLst>
                <a:gd name="adj" fmla="val 50000"/>
              </a:avLst>
            </a:prstGeom>
            <a:solidFill>
              <a:srgbClr val="D9463B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1E25FE44-2DAC-47A1-9F4A-0658C53D6124}"/>
                </a:ext>
              </a:extLst>
            </p:cNvPr>
            <p:cNvSpPr/>
            <p:nvPr/>
          </p:nvSpPr>
          <p:spPr>
            <a:xfrm>
              <a:off x="7664371" y="1434696"/>
              <a:ext cx="32624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孩子入园初期会出现的情况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EB09736E-F141-4A31-BDC0-157D7B2746F0}"/>
              </a:ext>
            </a:extLst>
          </p:cNvPr>
          <p:cNvGrpSpPr/>
          <p:nvPr/>
        </p:nvGrpSpPr>
        <p:grpSpPr>
          <a:xfrm>
            <a:off x="7229271" y="2477865"/>
            <a:ext cx="4132635" cy="598009"/>
            <a:chOff x="7229271" y="2477865"/>
            <a:chExt cx="4132635" cy="598009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xmlns="" id="{B82F9B76-881F-46B8-B9BE-EFB2F6264539}"/>
                </a:ext>
              </a:extLst>
            </p:cNvPr>
            <p:cNvSpPr/>
            <p:nvPr/>
          </p:nvSpPr>
          <p:spPr>
            <a:xfrm>
              <a:off x="7229271" y="2477865"/>
              <a:ext cx="4132635" cy="598009"/>
            </a:xfrm>
            <a:prstGeom prst="roundRect">
              <a:avLst>
                <a:gd name="adj" fmla="val 50000"/>
              </a:avLst>
            </a:prstGeom>
            <a:solidFill>
              <a:srgbClr val="FFC222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36293AFF-62FF-4214-9309-B749C552B552}"/>
                </a:ext>
              </a:extLst>
            </p:cNvPr>
            <p:cNvSpPr/>
            <p:nvPr/>
          </p:nvSpPr>
          <p:spPr>
            <a:xfrm>
              <a:off x="8433812" y="2576814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我们需要做的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: 圆角 18">
            <a:extLst>
              <a:ext uri="{FF2B5EF4-FFF2-40B4-BE49-F238E27FC236}">
                <a16:creationId xmlns:a16="http://schemas.microsoft.com/office/drawing/2014/main" xmlns="" id="{D9884703-C8BA-4FD1-8F6C-E4D87232063D}"/>
              </a:ext>
            </a:extLst>
          </p:cNvPr>
          <p:cNvSpPr/>
          <p:nvPr/>
        </p:nvSpPr>
        <p:spPr>
          <a:xfrm>
            <a:off x="7229268" y="3588774"/>
            <a:ext cx="4132635" cy="598009"/>
          </a:xfrm>
          <a:prstGeom prst="roundRect">
            <a:avLst>
              <a:gd name="adj" fmla="val 50000"/>
            </a:avLst>
          </a:prstGeom>
          <a:solidFill>
            <a:srgbClr val="5CD193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规律作息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xmlns="" id="{CB1B6B32-D3B7-42B3-9B5E-EF06E7AEFCF3}"/>
              </a:ext>
            </a:extLst>
          </p:cNvPr>
          <p:cNvSpPr/>
          <p:nvPr/>
        </p:nvSpPr>
        <p:spPr>
          <a:xfrm>
            <a:off x="7229268" y="4663731"/>
            <a:ext cx="4132635" cy="598009"/>
          </a:xfrm>
          <a:prstGeom prst="roundRect">
            <a:avLst>
              <a:gd name="adj" fmla="val 50000"/>
            </a:avLst>
          </a:prstGeom>
          <a:solidFill>
            <a:srgbClr val="069B88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理解支持配合教师工作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09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97354BF6-7738-49C3-9941-1CC67A8617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4"/>
          <a:stretch/>
        </p:blipFill>
        <p:spPr>
          <a:xfrm>
            <a:off x="-1" y="5289176"/>
            <a:ext cx="12192000" cy="1568824"/>
          </a:xfrm>
          <a:prstGeom prst="rect">
            <a:avLst/>
          </a:prstGeom>
        </p:spPr>
      </p:pic>
      <p:pic>
        <p:nvPicPr>
          <p:cNvPr id="3" name="Picture 5" descr="C:\Users\Administrator\Desktop\小鸟.png">
            <a:extLst>
              <a:ext uri="{FF2B5EF4-FFF2-40B4-BE49-F238E27FC236}">
                <a16:creationId xmlns:a16="http://schemas.microsoft.com/office/drawing/2014/main" xmlns="" id="{EDB96D23-5AA1-412C-8F16-A3DFF1768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062" y="522863"/>
            <a:ext cx="145174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42C3196-27A5-4195-B934-FD6D3D1ED1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436664" y="2312166"/>
            <a:ext cx="4527176" cy="164525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568955F-808B-4156-A083-59B93466F0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50" b="74483"/>
          <a:stretch/>
        </p:blipFill>
        <p:spPr>
          <a:xfrm>
            <a:off x="5025210" y="1579921"/>
            <a:ext cx="2141578" cy="209762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4A4E8E9-20EF-4954-A412-8F3FBE2B3F57}"/>
              </a:ext>
            </a:extLst>
          </p:cNvPr>
          <p:cNvSpPr/>
          <p:nvPr/>
        </p:nvSpPr>
        <p:spPr>
          <a:xfrm>
            <a:off x="2618123" y="3853858"/>
            <a:ext cx="69557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孩子入园初期会出现的情况</a:t>
            </a:r>
            <a:endParaRPr lang="en-US" altLang="zh-CN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442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<p:cBhvr>
                                        <p:cTn id="16" dur="6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41FA7381-22AF-46C2-AF5D-181D1949540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情感上的不适应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A8A281D-69F6-4BA2-95DC-C061A78935F3}"/>
              </a:ext>
            </a:extLst>
          </p:cNvPr>
          <p:cNvSpPr/>
          <p:nvPr/>
        </p:nvSpPr>
        <p:spPr>
          <a:xfrm>
            <a:off x="1707224" y="1537552"/>
            <a:ext cx="6096000" cy="37828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1、新入园幼儿情感不适应的表现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哭闹不止型：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与亲人分离的恐惧和对陌生环境的不安全一直伴随着他，从早到晚哭闹不止。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间歇哭闹型：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快乐的游戏或亲密的伙伴会使这类幼儿暂时忘记对陌生环境的恐惧，但在游戏结束或在伙伴突然离开后会继续哭闹。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焦躁不安型：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这类幼儿情绪极为不安，常为了一点儿小事情大闹不止。甚至表现出现破坏性行为，以表现自己对亲人分离的不满，发泄怨恨。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23F10B2-3EEB-467F-B970-1DE8A6697A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0" r="73750" b="22876"/>
          <a:stretch/>
        </p:blipFill>
        <p:spPr>
          <a:xfrm>
            <a:off x="7803224" y="1740753"/>
            <a:ext cx="3983756" cy="378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9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FD318083-FFAA-4039-BC89-9D33769E0F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情感上的不适应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17B118A-6707-48F5-94C9-F00F52FAEEF0}"/>
              </a:ext>
            </a:extLst>
          </p:cNvPr>
          <p:cNvSpPr/>
          <p:nvPr/>
        </p:nvSpPr>
        <p:spPr>
          <a:xfrm>
            <a:off x="1707224" y="1953051"/>
            <a:ext cx="6096000" cy="29518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沉默孤僻型：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这类幼儿多事内向的孩子，以沉默表现出和亲人分离的无奈，对周围的环境或游戏不感兴趣，独立于群体之外，不合群。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生活环节不适应型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：这类幼儿在家中多是溺爱包庇型幼儿，在家中吃饭、入厕、睡觉等都有专人守护，而幼儿园都要自己动手，因此，在这些环节中表现不适应。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9A4BA93-059B-4E29-B881-80C0F267BA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71" t="21307" r="14965" b="22876"/>
          <a:stretch/>
        </p:blipFill>
        <p:spPr>
          <a:xfrm>
            <a:off x="8696379" y="1515035"/>
            <a:ext cx="2263295" cy="382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9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2ECCED52-AF58-4D4F-BBF6-00785B602CE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情感上的不适应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A4A2D23-0032-488B-BA1C-25EA6E90D86A}"/>
              </a:ext>
            </a:extLst>
          </p:cNvPr>
          <p:cNvSpPr/>
          <p:nvPr/>
        </p:nvSpPr>
        <p:spPr>
          <a:xfrm>
            <a:off x="1707223" y="1523275"/>
            <a:ext cx="9236393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恋物型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这类幼儿将对亲人的依恋转移到家中自己活以恋人的日常用品上，如妈妈的丝巾、从婴儿期玩耍的玩具、被单等。这些物品熟悉的气味会使他们感到亲切，环节分离的焦虑情绪，为此无论游戏、睡觉、进餐中这些物品都会寸步不离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谈判协商型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：这类幼儿哭哭闹闹入园，然后和成人谈条件，如：“妈妈中午来接我”“老师，我不睡觉”“老师，你喂我吃饭”等。答应了，妈妈才能离开，并且在一日活动中时时提醒老师兑现他的条件。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900E458-9980-4EF7-9411-FE7C7048CB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990" y="4082777"/>
            <a:ext cx="3728755" cy="26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4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2ECCED52-AF58-4D4F-BBF6-00785B602CE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生活上的不适应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69F59DE-6E07-4242-95CA-251F3D8D7F26}"/>
              </a:ext>
            </a:extLst>
          </p:cNvPr>
          <p:cNvSpPr/>
          <p:nvPr/>
        </p:nvSpPr>
        <p:spPr>
          <a:xfrm>
            <a:off x="1707224" y="1537552"/>
            <a:ext cx="9811676" cy="33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惊醒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新入园幼儿可能会出现梦中惊醒的现象，主要是因为孩子进入新的环境，身体、心理不适应。家长尽量给孩子心理上的安慰，使幼儿有安全感，引导幼儿发现幼儿园的乐趣，帮助他们亲近班里的老师和小朋友，对老师有信赖感 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憋尿和大便、尿裤子、尿床。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尿和大便，特别是大便，一般的孩子都会憋着，一直憋回家，他会紧张，因为他这个是很隐私的事。由于老师掌握孩子的规律需要一定的时间，对于自立能力弱的孩子而言，来到一个新环境，有可能会出现这样的情况，只要家长多带上几套换洗衣裤就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阶段性体质敏感。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由于新环境使孩子情绪波动较大，加上哭闹、紧张，体能消耗也较大，出现代谢紊乱，进而在一定阶段内引起体质敏感、易生病。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54AD3A0-6919-4922-BBA6-054C1F49DE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4814111" y="4590442"/>
            <a:ext cx="4527176" cy="164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2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2ECCED52-AF58-4D4F-BBF6-00785B602CE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人际关系的不适应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7B2E63F-D4D9-49EA-957D-9B4973C49339}"/>
              </a:ext>
            </a:extLst>
          </p:cNvPr>
          <p:cNvSpPr/>
          <p:nvPr/>
        </p:nvSpPr>
        <p:spPr>
          <a:xfrm>
            <a:off x="1707224" y="3941934"/>
            <a:ext cx="3819728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怕生。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不愿意与老师和陌生的小朋友交往，抵抗交往，躲避，缩在角落或没有人的地方。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ED90962-DDE3-4DB8-9C69-5080FB6A4B84}"/>
              </a:ext>
            </a:extLst>
          </p:cNvPr>
          <p:cNvSpPr/>
          <p:nvPr/>
        </p:nvSpPr>
        <p:spPr>
          <a:xfrm>
            <a:off x="6665050" y="3941934"/>
            <a:ext cx="3567883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强烈抵抗。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表现为哭闹打人、咬人、摔东西、抢玩具等。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907A959-3212-4866-8A18-5139F1E22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693" y="1690192"/>
            <a:ext cx="2841639" cy="225174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5910B92-66C0-4D4A-88AF-7C19ECFAD3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067" y="1687937"/>
            <a:ext cx="2841639" cy="225399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390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97354BF6-7738-49C3-9941-1CC67A8617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4"/>
          <a:stretch/>
        </p:blipFill>
        <p:spPr>
          <a:xfrm>
            <a:off x="-1" y="5289176"/>
            <a:ext cx="12192000" cy="1568824"/>
          </a:xfrm>
          <a:prstGeom prst="rect">
            <a:avLst/>
          </a:prstGeom>
        </p:spPr>
      </p:pic>
      <p:pic>
        <p:nvPicPr>
          <p:cNvPr id="3" name="Picture 5" descr="C:\Users\Administrator\Desktop\小鸟.png">
            <a:extLst>
              <a:ext uri="{FF2B5EF4-FFF2-40B4-BE49-F238E27FC236}">
                <a16:creationId xmlns:a16="http://schemas.microsoft.com/office/drawing/2014/main" xmlns="" id="{EDB96D23-5AA1-412C-8F16-A3DFF1768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062" y="522863"/>
            <a:ext cx="145174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42C3196-27A5-4195-B934-FD6D3D1ED1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436664" y="2312166"/>
            <a:ext cx="4527176" cy="164525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4A4E8E9-20EF-4954-A412-8F3FBE2B3F57}"/>
              </a:ext>
            </a:extLst>
          </p:cNvPr>
          <p:cNvSpPr/>
          <p:nvPr/>
        </p:nvSpPr>
        <p:spPr>
          <a:xfrm>
            <a:off x="4310894" y="3853858"/>
            <a:ext cx="35702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我们需要做的</a:t>
            </a:r>
            <a:endParaRPr lang="en-US" altLang="zh-CN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9702FD1-C13D-4746-96FD-92BC3D076B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8" r="34941" b="74655"/>
          <a:stretch/>
        </p:blipFill>
        <p:spPr>
          <a:xfrm>
            <a:off x="5025211" y="1652439"/>
            <a:ext cx="2141578" cy="202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8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78DF7E5A-9465-4472-BB0B-5533010314A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>
                <a:latin typeface="隶书" panose="02010509060101010101" pitchFamily="49" charset="-122"/>
              </a:rPr>
              <a:t>情感准备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2C6B042-9E97-4FC8-9D7B-07FF1F4DD9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9" t="48554" r="50068" b="28958"/>
          <a:stretch/>
        </p:blipFill>
        <p:spPr>
          <a:xfrm>
            <a:off x="4739776" y="1532792"/>
            <a:ext cx="3471205" cy="379241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EF96187-EE9B-44EC-8E61-43375AA449E0}"/>
              </a:ext>
            </a:extLst>
          </p:cNvPr>
          <p:cNvSpPr/>
          <p:nvPr/>
        </p:nvSpPr>
        <p:spPr>
          <a:xfrm>
            <a:off x="1637488" y="2077247"/>
            <a:ext cx="3226342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自豪：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我已经长大了，我是个能干的孩子，所以我要上幼儿园啦！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B8715EB-8216-4C67-9C28-1FFEA2AC33A2}"/>
              </a:ext>
            </a:extLst>
          </p:cNvPr>
          <p:cNvSpPr/>
          <p:nvPr/>
        </p:nvSpPr>
        <p:spPr>
          <a:xfrm>
            <a:off x="7966118" y="2122123"/>
            <a:ext cx="3440727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向往：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幼儿园里可以学到很多本领，有很多小朋友一起玩，可开心啦！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3B632F38-2A6F-4B5D-8DEC-D88077F0C05C}"/>
              </a:ext>
            </a:extLst>
          </p:cNvPr>
          <p:cNvSpPr/>
          <p:nvPr/>
        </p:nvSpPr>
        <p:spPr>
          <a:xfrm>
            <a:off x="1637488" y="3980957"/>
            <a:ext cx="3333534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熟悉：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我知道我的幼儿园是什么样子，我去玩儿过，妈妈告诉过我。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28099E3-9D37-47C8-9994-34EFBB9D26B4}"/>
              </a:ext>
            </a:extLst>
          </p:cNvPr>
          <p:cNvSpPr/>
          <p:nvPr/>
        </p:nvSpPr>
        <p:spPr>
          <a:xfrm>
            <a:off x="7966118" y="3980957"/>
            <a:ext cx="3440726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安心：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爸爸妈妈都很爱我，老师、阿姨也会喜欢我。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052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203E00DF-1119-4639-A783-DB2679D9E5A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能力习惯准备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E8CC6BD-21D4-409C-8731-1E753A813E1D}"/>
              </a:ext>
            </a:extLst>
          </p:cNvPr>
          <p:cNvSpPr/>
          <p:nvPr/>
        </p:nvSpPr>
        <p:spPr>
          <a:xfrm>
            <a:off x="1707224" y="363220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自理能力：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独立吃饭、自己大小便、学习穿脱衣服鞋袜。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行为习惯：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按时作息、午睡、遵守规则、与人合作分享。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语言表达：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表达不适、表达需求、与人交往。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16089E1-4FA9-44B1-8A31-698D740EFC31}"/>
              </a:ext>
            </a:extLst>
          </p:cNvPr>
          <p:cNvGrpSpPr/>
          <p:nvPr/>
        </p:nvGrpSpPr>
        <p:grpSpPr>
          <a:xfrm>
            <a:off x="7803224" y="1763632"/>
            <a:ext cx="4075944" cy="3737135"/>
            <a:chOff x="2078276" y="2133371"/>
            <a:chExt cx="2389005" cy="2190421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BE550B25-A9A3-4022-92DA-938C01F306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276" b="66862"/>
            <a:stretch/>
          </p:blipFill>
          <p:spPr>
            <a:xfrm>
              <a:off x="2078276" y="2133371"/>
              <a:ext cx="2389005" cy="219042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898DE458-88CD-4BE9-A51B-62B1B0C71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5524" y="2912017"/>
              <a:ext cx="1260050" cy="1260050"/>
            </a:xfrm>
            <a:prstGeom prst="rect">
              <a:avLst/>
            </a:prstGeom>
          </p:spPr>
        </p:pic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E224FE98-4A0D-4C5F-B3C5-4A79F557D5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2716260" y="1763632"/>
            <a:ext cx="4077928" cy="148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3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052C43D6-F554-4D1E-BBC9-A229DE8F763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人际关系建立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46A804A-0724-49D7-9391-FC55734757EA}"/>
              </a:ext>
            </a:extLst>
          </p:cNvPr>
          <p:cNvSpPr/>
          <p:nvPr/>
        </p:nvSpPr>
        <p:spPr>
          <a:xfrm>
            <a:off x="4829513" y="1745301"/>
            <a:ext cx="6689387" cy="33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家长可利用入园和离园时间，认识本班的一个或者几个小朋友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互相介绍后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鼓励孩子在一起，手拉手，玩一玩。另外，老师也是孩子的新朋友。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开学前几天，家长可利用离园时间和老师交谈，老师会及时表扬你的孩子，增强孩子上幼儿园的信心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日常生活中注意培养孩子语言表达能力。教孩子学会交往。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8C32BF5-5DBA-47BB-A1F0-8E0F5F695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144" y="1711264"/>
            <a:ext cx="2955286" cy="384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0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97354BF6-7738-49C3-9941-1CC67A8617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4"/>
          <a:stretch/>
        </p:blipFill>
        <p:spPr>
          <a:xfrm>
            <a:off x="-1" y="5289176"/>
            <a:ext cx="12192000" cy="1568824"/>
          </a:xfrm>
          <a:prstGeom prst="rect">
            <a:avLst/>
          </a:prstGeom>
        </p:spPr>
      </p:pic>
      <p:pic>
        <p:nvPicPr>
          <p:cNvPr id="3" name="Picture 5" descr="C:\Users\Administrator\Desktop\小鸟.png">
            <a:extLst>
              <a:ext uri="{FF2B5EF4-FFF2-40B4-BE49-F238E27FC236}">
                <a16:creationId xmlns:a16="http://schemas.microsoft.com/office/drawing/2014/main" xmlns="" id="{EDB96D23-5AA1-412C-8F16-A3DFF1768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062" y="522863"/>
            <a:ext cx="145174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42C3196-27A5-4195-B934-FD6D3D1ED1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436664" y="2312166"/>
            <a:ext cx="4527176" cy="164525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4A4E8E9-20EF-4954-A412-8F3FBE2B3F57}"/>
              </a:ext>
            </a:extLst>
          </p:cNvPr>
          <p:cNvSpPr/>
          <p:nvPr/>
        </p:nvSpPr>
        <p:spPr>
          <a:xfrm>
            <a:off x="4875151" y="3853858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规律作息</a:t>
            </a:r>
            <a:endParaRPr lang="en-US" altLang="zh-CN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9601DEA-DCF6-42A5-A474-9C3AD32370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79" b="75342"/>
          <a:stretch/>
        </p:blipFill>
        <p:spPr>
          <a:xfrm>
            <a:off x="4963840" y="1700051"/>
            <a:ext cx="2249367" cy="193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2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EF0B0554-C155-4548-BE9E-B0341B7851F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规律作息</a:t>
            </a:r>
            <a:endParaRPr lang="en-US" altLang="zh-CN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B89DC07-0133-4883-A98E-A2001F3FE5C8}"/>
              </a:ext>
            </a:extLst>
          </p:cNvPr>
          <p:cNvSpPr/>
          <p:nvPr/>
        </p:nvSpPr>
        <p:spPr>
          <a:xfrm>
            <a:off x="5243208" y="1740752"/>
            <a:ext cx="5664047" cy="37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家长应每天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8:30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前入园送孩子入园参加幼儿园活动。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共同配合，共同教育。送完孩子后即可离去避免刺激孩子。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规律生活，合理穿衣，注意身体。 环境变化，幼儿接触更多的人群，加之情绪上的紧张和焦虑，孩子身体上会产生不适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家长需给幼儿合理穿衣，注意保证孩子夜晚足够的睡眠时间。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1AFFDBA4-4A6C-4298-BAF6-205F36B7D7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42" t="30049" r="8620" b="49993"/>
          <a:stretch/>
        </p:blipFill>
        <p:spPr>
          <a:xfrm flipH="1">
            <a:off x="1284745" y="1740752"/>
            <a:ext cx="4224507" cy="4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37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EF0B0554-C155-4548-BE9E-B0341B7851F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规律作息</a:t>
            </a:r>
            <a:endParaRPr lang="en-US" altLang="zh-CN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973DAA2-6558-4EAC-991A-E141EBBCBA5C}"/>
              </a:ext>
            </a:extLst>
          </p:cNvPr>
          <p:cNvSpPr/>
          <p:nvPr/>
        </p:nvSpPr>
        <p:spPr>
          <a:xfrm>
            <a:off x="1707224" y="2024232"/>
            <a:ext cx="6096000" cy="29518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夜晚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点前入睡，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岁左右的幼儿夜晚睡眠时间保证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小时。全天保证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12-13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小时睡眠时间。避免夜晚入睡着凉。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新生入园宜早接。刚入园的幼儿特别希望家长早点来接，体验与家长团聚的欣慰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放学时间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5:20</a:t>
            </a: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家园配合，共同培养自理能力。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DCE9C6A-323D-42EB-8367-D01E6E2D1C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51"/>
          <a:stretch/>
        </p:blipFill>
        <p:spPr>
          <a:xfrm>
            <a:off x="7788990" y="2152203"/>
            <a:ext cx="3254114" cy="320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0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97354BF6-7738-49C3-9941-1CC67A8617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4"/>
          <a:stretch/>
        </p:blipFill>
        <p:spPr>
          <a:xfrm>
            <a:off x="-1" y="5289176"/>
            <a:ext cx="12192000" cy="1568824"/>
          </a:xfrm>
          <a:prstGeom prst="rect">
            <a:avLst/>
          </a:prstGeom>
        </p:spPr>
      </p:pic>
      <p:pic>
        <p:nvPicPr>
          <p:cNvPr id="3" name="Picture 5" descr="C:\Users\Administrator\Desktop\小鸟.png">
            <a:extLst>
              <a:ext uri="{FF2B5EF4-FFF2-40B4-BE49-F238E27FC236}">
                <a16:creationId xmlns:a16="http://schemas.microsoft.com/office/drawing/2014/main" xmlns="" id="{EDB96D23-5AA1-412C-8F16-A3DFF1768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062" y="522863"/>
            <a:ext cx="145174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42C3196-27A5-4195-B934-FD6D3D1ED1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436664" y="2312166"/>
            <a:ext cx="4527176" cy="164525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4A4E8E9-20EF-4954-A412-8F3FBE2B3F57}"/>
              </a:ext>
            </a:extLst>
          </p:cNvPr>
          <p:cNvSpPr/>
          <p:nvPr/>
        </p:nvSpPr>
        <p:spPr>
          <a:xfrm>
            <a:off x="3182380" y="3853858"/>
            <a:ext cx="58272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理解支持配合教师工作</a:t>
            </a:r>
            <a:endParaRPr lang="en-US" altLang="zh-CN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E58AAD58-236F-4557-9FF8-B8705D500C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1" r="70838" b="50086"/>
          <a:stretch/>
        </p:blipFill>
        <p:spPr>
          <a:xfrm>
            <a:off x="5094756" y="1940787"/>
            <a:ext cx="2002487" cy="177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7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381268C2-61C1-45AB-84CE-9F874DDBCF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沟通方式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B583921-F49D-4537-A709-C197BDCAFFF5}"/>
              </a:ext>
            </a:extLst>
          </p:cNvPr>
          <p:cNvSpPr/>
          <p:nvPr/>
        </p:nvSpPr>
        <p:spPr>
          <a:xfrm>
            <a:off x="1599399" y="1533003"/>
            <a:ext cx="8993202" cy="419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电话是我们最为常用的沟通方式，幼儿入园时，请尽量详细、全面的填写电话号码。如果您的电话有变动，请尽快通知我们最新的电话号码。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网页也是交流沟通的渠道之一，我园开通的网站随时为家长更新幼儿园活动，如果您对其内容有任何意见，请联系幼儿园办公室教师，或直接发邮件。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（园内网站：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www.51miz.com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有时我们会通过网站、便签或电话等方式与您取得联系，也可能采取面对面的方式。我们鼓励家长更大程度地参与幼儿发展过程，更大程度地与老师沟通交流。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0" indent="-857250">
              <a:lnSpc>
                <a:spcPct val="150000"/>
              </a:lnSpc>
              <a:buFont typeface="+mj-lt"/>
              <a:buAutoNum type="arabicPeriod" startAt="5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办公电话： 85509493  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8550421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         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85504218</a:t>
            </a:r>
          </a:p>
        </p:txBody>
      </p:sp>
    </p:spTree>
    <p:extLst>
      <p:ext uri="{BB962C8B-B14F-4D97-AF65-F5344CB8AC3E}">
        <p14:creationId xmlns:p14="http://schemas.microsoft.com/office/powerpoint/2010/main" val="339430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ED4067B7-152D-4F67-81AE-233FFF019C9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接送要求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3B92FC5-8A27-4F5C-8FE2-9CDEF886CAE1}"/>
              </a:ext>
            </a:extLst>
          </p:cNvPr>
          <p:cNvSpPr/>
          <p:nvPr/>
        </p:nvSpPr>
        <p:spPr>
          <a:xfrm>
            <a:off x="1707224" y="1616148"/>
            <a:ext cx="9811676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遵守幼儿园的作息时间，使幼儿养成良好的生活习惯，对幼儿的身心发展极为重要。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接送时间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入园时间：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 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离园时间：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30—18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幼儿的晚餐时间，请家长不要随意接孩子，这样会影响其他幼儿安心吃晚餐。如有事，家长可在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前将幼儿接走，请家长配合。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为保证幼儿的安全，入园接送幼儿时请家长务必携带接送卡。 </a:t>
            </a:r>
          </a:p>
        </p:txBody>
      </p:sp>
      <p:pic>
        <p:nvPicPr>
          <p:cNvPr id="5" name="Picture 5" descr="C:\Users\Administrator\Desktop\小鸟.png">
            <a:extLst>
              <a:ext uri="{FF2B5EF4-FFF2-40B4-BE49-F238E27FC236}">
                <a16:creationId xmlns:a16="http://schemas.microsoft.com/office/drawing/2014/main" xmlns="" id="{5D57D9D2-A019-4E3A-A39A-EB779AF90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127" y="4878324"/>
            <a:ext cx="145174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86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FFE34937-8B9F-43E1-9E67-93BF819A45C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zh-CN" altLang="en-US" dirty="0"/>
              <a:t>物品准备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89773330-6127-4B29-BDBC-1EBEEBA46E14}"/>
              </a:ext>
            </a:extLst>
          </p:cNvPr>
          <p:cNvSpPr/>
          <p:nvPr/>
        </p:nvSpPr>
        <p:spPr>
          <a:xfrm>
            <a:off x="5422900" y="2279463"/>
            <a:ext cx="6096000" cy="25364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服装：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为幼儿准备好舒适、安全、宽松、便于穿脱的衣物。最好多带一套换洗的衣服放在班里，及时清洗更换。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鞋子：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为了便于幼儿运动，防止意外事故的发生，幼儿所穿鞋子要大小合适，最好是球鞋或布鞋。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请新生家长在幼儿衣裤、被套等私人物品上绣上幼儿的名字 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39B27D8F-7527-4D33-9195-08BF9E851E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4" r="10651" b="21236"/>
          <a:stretch/>
        </p:blipFill>
        <p:spPr>
          <a:xfrm>
            <a:off x="1002363" y="2279463"/>
            <a:ext cx="4282941" cy="298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9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7AC62C5-5269-4C69-8355-8DBFA147CF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5" b="27936"/>
          <a:stretch/>
        </p:blipFill>
        <p:spPr>
          <a:xfrm>
            <a:off x="530224" y="885149"/>
            <a:ext cx="11131552" cy="344366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43DCE0B4-9735-4160-9533-E55AC340D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astelsSmooth trans="56000" scaling="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363" y="1230659"/>
            <a:ext cx="8485273" cy="18644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0848230-F99E-4806-9986-503C816C0458}"/>
              </a:ext>
            </a:extLst>
          </p:cNvPr>
          <p:cNvSpPr/>
          <p:nvPr/>
        </p:nvSpPr>
        <p:spPr>
          <a:xfrm>
            <a:off x="3241438" y="3006336"/>
            <a:ext cx="57342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00B0F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谢谢</a:t>
            </a:r>
            <a:r>
              <a:rPr lang="zh-CN" altLang="en-US" sz="7200" b="1" dirty="0">
                <a:solidFill>
                  <a:srgbClr val="D9463B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你的</a:t>
            </a:r>
            <a:r>
              <a:rPr lang="zh-CN" altLang="en-US" sz="7200" b="1" dirty="0">
                <a:solidFill>
                  <a:srgbClr val="FFC222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参与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7708A47-976E-4AD7-B59E-7F5DD28766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4"/>
          <a:stretch/>
        </p:blipFill>
        <p:spPr>
          <a:xfrm>
            <a:off x="-1" y="5289176"/>
            <a:ext cx="12192000" cy="156882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6F412FC1-0DC4-4E46-A350-CD0A711E536E}"/>
              </a:ext>
            </a:extLst>
          </p:cNvPr>
          <p:cNvSpPr/>
          <p:nvPr/>
        </p:nvSpPr>
        <p:spPr>
          <a:xfrm>
            <a:off x="4387840" y="435501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B6DC790-69C1-4519-B1FB-1DCF24C6D36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7804160" y="3966972"/>
            <a:ext cx="4527176" cy="1645258"/>
          </a:xfrm>
          <a:prstGeom prst="rect">
            <a:avLst/>
          </a:prstGeom>
        </p:spPr>
      </p:pic>
      <p:pic>
        <p:nvPicPr>
          <p:cNvPr id="8" name="Picture 158" descr="200712419435657_1">
            <a:extLst>
              <a:ext uri="{FF2B5EF4-FFF2-40B4-BE49-F238E27FC236}">
                <a16:creationId xmlns:a16="http://schemas.microsoft.com/office/drawing/2014/main" xmlns="" id="{CE2E1DEE-7EBD-46AB-8BAB-26A8F849AF4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98" y="453718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9" descr="10004015438746072987">
            <a:extLst>
              <a:ext uri="{FF2B5EF4-FFF2-40B4-BE49-F238E27FC236}">
                <a16:creationId xmlns:a16="http://schemas.microsoft.com/office/drawing/2014/main" xmlns="" id="{5C363181-7A32-4406-92F9-72D0D06024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1862" flipH="1">
            <a:off x="2193028" y="4145654"/>
            <a:ext cx="992187" cy="99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06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1325</Words>
  <Application>Microsoft Office PowerPoint</Application>
  <PresentationFormat>宽屏</PresentationFormat>
  <Paragraphs>98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等线 Light</vt:lpstr>
      <vt:lpstr>汉仪乐喵体W</vt:lpstr>
      <vt:lpstr>汉仪小麦体简</vt:lpstr>
      <vt:lpstr>隶书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 威廉</dc:creator>
  <cp:lastModifiedBy>faith123</cp:lastModifiedBy>
  <cp:revision>17</cp:revision>
  <dcterms:created xsi:type="dcterms:W3CDTF">2018-08-11T08:20:22Z</dcterms:created>
  <dcterms:modified xsi:type="dcterms:W3CDTF">2019-02-27T05:44:31Z</dcterms:modified>
</cp:coreProperties>
</file>