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8" r:id="rId3"/>
    <p:sldId id="260" r:id="rId4"/>
    <p:sldId id="261" r:id="rId5"/>
    <p:sldId id="259" r:id="rId6"/>
    <p:sldId id="262" r:id="rId7"/>
    <p:sldId id="263" r:id="rId8"/>
    <p:sldId id="264" r:id="rId9"/>
    <p:sldId id="282" r:id="rId10"/>
    <p:sldId id="265" r:id="rId11"/>
    <p:sldId id="266" r:id="rId12"/>
    <p:sldId id="268" r:id="rId13"/>
    <p:sldId id="283" r:id="rId14"/>
    <p:sldId id="269" r:id="rId15"/>
    <p:sldId id="270" r:id="rId16"/>
    <p:sldId id="271" r:id="rId17"/>
    <p:sldId id="273" r:id="rId18"/>
    <p:sldId id="274" r:id="rId19"/>
    <p:sldId id="275" r:id="rId20"/>
    <p:sldId id="276" r:id="rId21"/>
    <p:sldId id="284" r:id="rId22"/>
    <p:sldId id="277" r:id="rId23"/>
    <p:sldId id="278" r:id="rId24"/>
    <p:sldId id="279" r:id="rId25"/>
    <p:sldId id="281" r:id="rId26"/>
    <p:sldId id="286"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9F95"/>
    <a:srgbClr val="7BAD51"/>
    <a:srgbClr val="A5A5A5"/>
    <a:srgbClr val="71A54A"/>
    <a:srgbClr val="6AA141"/>
    <a:srgbClr val="C3CBC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09" autoAdjust="0"/>
    <p:restoredTop sz="94660"/>
  </p:normalViewPr>
  <p:slideViewPr>
    <p:cSldViewPr snapToGrid="0">
      <p:cViewPr varScale="1">
        <p:scale>
          <a:sx n="92" d="100"/>
          <a:sy n="92" d="100"/>
        </p:scale>
        <p:origin x="64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5214A2-E763-4D29-B20E-53B9E60C633F}" type="datetimeFigureOut">
              <a:rPr lang="zh-CN" altLang="en-US" smtClean="0"/>
              <a:t>2018/12/12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521E4-A3EE-4B78-BF5D-A181EA99499B}" type="slidenum">
              <a:rPr lang="zh-CN" altLang="en-US" smtClean="0"/>
              <a:t>‹#›</a:t>
            </a:fld>
            <a:endParaRPr lang="zh-CN" altLang="en-US"/>
          </a:p>
        </p:txBody>
      </p:sp>
    </p:spTree>
    <p:extLst>
      <p:ext uri="{BB962C8B-B14F-4D97-AF65-F5344CB8AC3E}">
        <p14:creationId xmlns:p14="http://schemas.microsoft.com/office/powerpoint/2010/main" val="1171047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a:t>
            </a:fld>
            <a:endParaRPr lang="zh-CN" altLang="en-US"/>
          </a:p>
        </p:txBody>
      </p:sp>
    </p:spTree>
    <p:extLst>
      <p:ext uri="{BB962C8B-B14F-4D97-AF65-F5344CB8AC3E}">
        <p14:creationId xmlns:p14="http://schemas.microsoft.com/office/powerpoint/2010/main" val="591143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a:t>
            </a:fld>
            <a:endParaRPr lang="zh-CN" altLang="en-US"/>
          </a:p>
        </p:txBody>
      </p:sp>
    </p:spTree>
    <p:extLst>
      <p:ext uri="{BB962C8B-B14F-4D97-AF65-F5344CB8AC3E}">
        <p14:creationId xmlns:p14="http://schemas.microsoft.com/office/powerpoint/2010/main" val="1514228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3</a:t>
            </a:fld>
            <a:endParaRPr lang="zh-CN" altLang="en-US"/>
          </a:p>
        </p:txBody>
      </p:sp>
    </p:spTree>
    <p:extLst>
      <p:ext uri="{BB962C8B-B14F-4D97-AF65-F5344CB8AC3E}">
        <p14:creationId xmlns:p14="http://schemas.microsoft.com/office/powerpoint/2010/main" val="2202267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4</a:t>
            </a:fld>
            <a:endParaRPr lang="zh-CN" altLang="en-US"/>
          </a:p>
        </p:txBody>
      </p:sp>
    </p:spTree>
    <p:extLst>
      <p:ext uri="{BB962C8B-B14F-4D97-AF65-F5344CB8AC3E}">
        <p14:creationId xmlns:p14="http://schemas.microsoft.com/office/powerpoint/2010/main" val="2386451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5</a:t>
            </a:fld>
            <a:endParaRPr lang="zh-CN" altLang="en-US"/>
          </a:p>
        </p:txBody>
      </p:sp>
    </p:spTree>
    <p:extLst>
      <p:ext uri="{BB962C8B-B14F-4D97-AF65-F5344CB8AC3E}">
        <p14:creationId xmlns:p14="http://schemas.microsoft.com/office/powerpoint/2010/main" val="2230941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6</a:t>
            </a:fld>
            <a:endParaRPr lang="zh-CN" altLang="en-US"/>
          </a:p>
        </p:txBody>
      </p:sp>
    </p:spTree>
    <p:extLst>
      <p:ext uri="{BB962C8B-B14F-4D97-AF65-F5344CB8AC3E}">
        <p14:creationId xmlns:p14="http://schemas.microsoft.com/office/powerpoint/2010/main" val="3188043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7</a:t>
            </a:fld>
            <a:endParaRPr lang="zh-CN" altLang="en-US"/>
          </a:p>
        </p:txBody>
      </p:sp>
    </p:spTree>
    <p:extLst>
      <p:ext uri="{BB962C8B-B14F-4D97-AF65-F5344CB8AC3E}">
        <p14:creationId xmlns:p14="http://schemas.microsoft.com/office/powerpoint/2010/main" val="1842428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8</a:t>
            </a:fld>
            <a:endParaRPr lang="zh-CN" altLang="en-US"/>
          </a:p>
        </p:txBody>
      </p:sp>
    </p:spTree>
    <p:extLst>
      <p:ext uri="{BB962C8B-B14F-4D97-AF65-F5344CB8AC3E}">
        <p14:creationId xmlns:p14="http://schemas.microsoft.com/office/powerpoint/2010/main" val="3906829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9</a:t>
            </a:fld>
            <a:endParaRPr lang="zh-CN" altLang="en-US"/>
          </a:p>
        </p:txBody>
      </p:sp>
    </p:spTree>
    <p:extLst>
      <p:ext uri="{BB962C8B-B14F-4D97-AF65-F5344CB8AC3E}">
        <p14:creationId xmlns:p14="http://schemas.microsoft.com/office/powerpoint/2010/main" val="2055340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10</a:t>
            </a:fld>
            <a:endParaRPr lang="zh-CN" altLang="en-US"/>
          </a:p>
        </p:txBody>
      </p:sp>
    </p:spTree>
    <p:extLst>
      <p:ext uri="{BB962C8B-B14F-4D97-AF65-F5344CB8AC3E}">
        <p14:creationId xmlns:p14="http://schemas.microsoft.com/office/powerpoint/2010/main" val="3443733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11</a:t>
            </a:fld>
            <a:endParaRPr lang="zh-CN" altLang="en-US"/>
          </a:p>
        </p:txBody>
      </p:sp>
    </p:spTree>
    <p:extLst>
      <p:ext uri="{BB962C8B-B14F-4D97-AF65-F5344CB8AC3E}">
        <p14:creationId xmlns:p14="http://schemas.microsoft.com/office/powerpoint/2010/main" val="2303569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12</a:t>
            </a:fld>
            <a:endParaRPr lang="zh-CN" altLang="en-US"/>
          </a:p>
        </p:txBody>
      </p:sp>
    </p:spTree>
    <p:extLst>
      <p:ext uri="{BB962C8B-B14F-4D97-AF65-F5344CB8AC3E}">
        <p14:creationId xmlns:p14="http://schemas.microsoft.com/office/powerpoint/2010/main" val="1854956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13</a:t>
            </a:fld>
            <a:endParaRPr lang="zh-CN" altLang="en-US"/>
          </a:p>
        </p:txBody>
      </p:sp>
    </p:spTree>
    <p:extLst>
      <p:ext uri="{BB962C8B-B14F-4D97-AF65-F5344CB8AC3E}">
        <p14:creationId xmlns:p14="http://schemas.microsoft.com/office/powerpoint/2010/main" val="864317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14</a:t>
            </a:fld>
            <a:endParaRPr lang="zh-CN" altLang="en-US"/>
          </a:p>
        </p:txBody>
      </p:sp>
    </p:spTree>
    <p:extLst>
      <p:ext uri="{BB962C8B-B14F-4D97-AF65-F5344CB8AC3E}">
        <p14:creationId xmlns:p14="http://schemas.microsoft.com/office/powerpoint/2010/main" val="2441008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15</a:t>
            </a:fld>
            <a:endParaRPr lang="zh-CN" altLang="en-US"/>
          </a:p>
        </p:txBody>
      </p:sp>
    </p:spTree>
    <p:extLst>
      <p:ext uri="{BB962C8B-B14F-4D97-AF65-F5344CB8AC3E}">
        <p14:creationId xmlns:p14="http://schemas.microsoft.com/office/powerpoint/2010/main" val="1698057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16</a:t>
            </a:fld>
            <a:endParaRPr lang="zh-CN" altLang="en-US"/>
          </a:p>
        </p:txBody>
      </p:sp>
    </p:spTree>
    <p:extLst>
      <p:ext uri="{BB962C8B-B14F-4D97-AF65-F5344CB8AC3E}">
        <p14:creationId xmlns:p14="http://schemas.microsoft.com/office/powerpoint/2010/main" val="1296576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17</a:t>
            </a:fld>
            <a:endParaRPr lang="zh-CN" altLang="en-US"/>
          </a:p>
        </p:txBody>
      </p:sp>
    </p:spTree>
    <p:extLst>
      <p:ext uri="{BB962C8B-B14F-4D97-AF65-F5344CB8AC3E}">
        <p14:creationId xmlns:p14="http://schemas.microsoft.com/office/powerpoint/2010/main" val="1245926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18</a:t>
            </a:fld>
            <a:endParaRPr lang="zh-CN" altLang="en-US"/>
          </a:p>
        </p:txBody>
      </p:sp>
    </p:spTree>
    <p:extLst>
      <p:ext uri="{BB962C8B-B14F-4D97-AF65-F5344CB8AC3E}">
        <p14:creationId xmlns:p14="http://schemas.microsoft.com/office/powerpoint/2010/main" val="3127904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19</a:t>
            </a:fld>
            <a:endParaRPr lang="zh-CN" altLang="en-US"/>
          </a:p>
        </p:txBody>
      </p:sp>
    </p:spTree>
    <p:extLst>
      <p:ext uri="{BB962C8B-B14F-4D97-AF65-F5344CB8AC3E}">
        <p14:creationId xmlns:p14="http://schemas.microsoft.com/office/powerpoint/2010/main" val="108188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20</a:t>
            </a:fld>
            <a:endParaRPr lang="zh-CN" altLang="en-US"/>
          </a:p>
        </p:txBody>
      </p:sp>
    </p:spTree>
    <p:extLst>
      <p:ext uri="{BB962C8B-B14F-4D97-AF65-F5344CB8AC3E}">
        <p14:creationId xmlns:p14="http://schemas.microsoft.com/office/powerpoint/2010/main" val="1441054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21</a:t>
            </a:fld>
            <a:endParaRPr lang="zh-CN" altLang="en-US"/>
          </a:p>
        </p:txBody>
      </p:sp>
    </p:spTree>
    <p:extLst>
      <p:ext uri="{BB962C8B-B14F-4D97-AF65-F5344CB8AC3E}">
        <p14:creationId xmlns:p14="http://schemas.microsoft.com/office/powerpoint/2010/main" val="3339186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22</a:t>
            </a:fld>
            <a:endParaRPr lang="zh-CN" altLang="en-US"/>
          </a:p>
        </p:txBody>
      </p:sp>
    </p:spTree>
    <p:extLst>
      <p:ext uri="{BB962C8B-B14F-4D97-AF65-F5344CB8AC3E}">
        <p14:creationId xmlns:p14="http://schemas.microsoft.com/office/powerpoint/2010/main" val="3429119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23</a:t>
            </a:fld>
            <a:endParaRPr lang="zh-CN" altLang="en-US"/>
          </a:p>
        </p:txBody>
      </p:sp>
    </p:spTree>
    <p:extLst>
      <p:ext uri="{BB962C8B-B14F-4D97-AF65-F5344CB8AC3E}">
        <p14:creationId xmlns:p14="http://schemas.microsoft.com/office/powerpoint/2010/main" val="7982585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24</a:t>
            </a:fld>
            <a:endParaRPr lang="zh-CN" altLang="en-US"/>
          </a:p>
        </p:txBody>
      </p:sp>
    </p:spTree>
    <p:extLst>
      <p:ext uri="{BB962C8B-B14F-4D97-AF65-F5344CB8AC3E}">
        <p14:creationId xmlns:p14="http://schemas.microsoft.com/office/powerpoint/2010/main" val="28632589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25</a:t>
            </a:fld>
            <a:endParaRPr lang="zh-CN" altLang="en-US"/>
          </a:p>
        </p:txBody>
      </p:sp>
    </p:spTree>
    <p:extLst>
      <p:ext uri="{BB962C8B-B14F-4D97-AF65-F5344CB8AC3E}">
        <p14:creationId xmlns:p14="http://schemas.microsoft.com/office/powerpoint/2010/main" val="4893129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26</a:t>
            </a:fld>
            <a:endParaRPr lang="zh-CN" altLang="en-US"/>
          </a:p>
        </p:txBody>
      </p:sp>
    </p:spTree>
    <p:extLst>
      <p:ext uri="{BB962C8B-B14F-4D97-AF65-F5344CB8AC3E}">
        <p14:creationId xmlns:p14="http://schemas.microsoft.com/office/powerpoint/2010/main" val="4113331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2018/12/12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2018/12/12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1FCE639-2F04-4BFF-8656-A92B8605F7F6}" type="datetimeFigureOut">
              <a:rPr lang="zh-CN" altLang="en-US" smtClean="0"/>
              <a:t>2018/12/12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1FCE639-2F04-4BFF-8656-A92B8605F7F6}" type="datetimeFigureOut">
              <a:rPr lang="zh-CN" altLang="en-US" smtClean="0"/>
              <a:t>2018/12/12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1FCE639-2F04-4BFF-8656-A92B8605F7F6}" type="datetimeFigureOut">
              <a:rPr lang="zh-CN" altLang="en-US" smtClean="0"/>
              <a:t>2018/12/12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1FCE639-2F04-4BFF-8656-A92B8605F7F6}" type="datetimeFigureOut">
              <a:rPr lang="zh-CN" altLang="en-US" smtClean="0"/>
              <a:t>2018/12/12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1FCE639-2F04-4BFF-8656-A92B8605F7F6}" type="datetimeFigureOut">
              <a:rPr lang="zh-CN" altLang="en-US" smtClean="0"/>
              <a:t>2018/12/12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1FCE639-2F04-4BFF-8656-A92B8605F7F6}" type="datetimeFigureOut">
              <a:rPr lang="zh-CN" altLang="en-US" smtClean="0"/>
              <a:t>2018/12/12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1FCE639-2F04-4BFF-8656-A92B8605F7F6}" type="datetimeFigureOut">
              <a:rPr lang="zh-CN" altLang="en-US" smtClean="0"/>
              <a:t>2018/12/12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2018/12/12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2018/12/12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FCE639-2F04-4BFF-8656-A92B8605F7F6}" type="datetimeFigureOut">
              <a:rPr lang="zh-CN" altLang="en-US" smtClean="0"/>
              <a:t>2018/12/12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F343C-B955-424E-B4D2-60279EB6359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10.png"/><Relationship Id="rId12"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audio" Target="../media/audio1.wav"/><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1.png"/><Relationship Id="rId9" Type="http://schemas.openxmlformats.org/officeDocument/2006/relationships/image" Target="../media/image21.jp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239589" y="1985554"/>
            <a:ext cx="5734594" cy="2899955"/>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018183" y="1842656"/>
            <a:ext cx="1282616" cy="110987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760"/>
            <a:ext cx="3073603" cy="2581826"/>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163251" y="-717514"/>
            <a:ext cx="3299550" cy="475795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14" y="2541520"/>
            <a:ext cx="4079849" cy="4316479"/>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015487" y="3151616"/>
            <a:ext cx="5176513" cy="3706384"/>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5099734" y="4847333"/>
            <a:ext cx="1709751" cy="2311583"/>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0113630" y="2748805"/>
            <a:ext cx="2078370" cy="4007097"/>
          </a:xfrm>
          <a:prstGeom prst="rect">
            <a:avLst/>
          </a:prstGeom>
        </p:spPr>
      </p:pic>
      <p:pic>
        <p:nvPicPr>
          <p:cNvPr id="15" name="图片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75974" y="191411"/>
            <a:ext cx="2288167" cy="2571900"/>
          </a:xfrm>
          <a:prstGeom prst="rect">
            <a:avLst/>
          </a:prstGeom>
        </p:spPr>
      </p:pic>
      <p:pic>
        <p:nvPicPr>
          <p:cNvPr id="16" name="图片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16532" y="191411"/>
            <a:ext cx="2680128" cy="1881450"/>
          </a:xfrm>
          <a:prstGeom prst="rect">
            <a:avLst/>
          </a:prstGeom>
        </p:spPr>
      </p:pic>
      <p:pic>
        <p:nvPicPr>
          <p:cNvPr id="8" name="图片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31096" y="1016517"/>
            <a:ext cx="2025123" cy="1936017"/>
          </a:xfrm>
          <a:prstGeom prst="rect">
            <a:avLst/>
          </a:prstGeom>
        </p:spPr>
      </p:pic>
      <p:sp>
        <p:nvSpPr>
          <p:cNvPr id="23" name="文本框 5"/>
          <p:cNvSpPr txBox="1">
            <a:spLocks noChangeArrowheads="1"/>
          </p:cNvSpPr>
          <p:nvPr/>
        </p:nvSpPr>
        <p:spPr bwMode="auto">
          <a:xfrm>
            <a:off x="3311890" y="2953468"/>
            <a:ext cx="55899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4000" b="1" dirty="0">
                <a:solidFill>
                  <a:srgbClr val="71A54A"/>
                </a:solidFill>
                <a:latin typeface="幼圆" panose="02010509060101010101" pitchFamily="49" charset="-122"/>
                <a:ea typeface="幼圆" panose="02010509060101010101" pitchFamily="49" charset="-122"/>
              </a:rPr>
              <a:t>技术类岗位竞聘</a:t>
            </a:r>
            <a:r>
              <a:rPr lang="en-US" altLang="zh-CN" sz="4000" b="1" dirty="0" err="1">
                <a:solidFill>
                  <a:srgbClr val="71A54A"/>
                </a:solidFill>
                <a:latin typeface="幼圆" panose="02010509060101010101" pitchFamily="49" charset="-122"/>
                <a:ea typeface="幼圆" panose="02010509060101010101" pitchFamily="49" charset="-122"/>
              </a:rPr>
              <a:t>ppt</a:t>
            </a:r>
            <a:r>
              <a:rPr lang="zh-CN" altLang="en-US" sz="4000" b="1" dirty="0">
                <a:solidFill>
                  <a:srgbClr val="71A54A"/>
                </a:solidFill>
                <a:latin typeface="幼圆" panose="02010509060101010101" pitchFamily="49" charset="-122"/>
                <a:ea typeface="幼圆" panose="02010509060101010101" pitchFamily="49" charset="-122"/>
              </a:rPr>
              <a:t>模板</a:t>
            </a:r>
          </a:p>
        </p:txBody>
      </p:sp>
      <p:grpSp>
        <p:nvGrpSpPr>
          <p:cNvPr id="28" name="组合 27"/>
          <p:cNvGrpSpPr/>
          <p:nvPr/>
        </p:nvGrpSpPr>
        <p:grpSpPr>
          <a:xfrm>
            <a:off x="4572650" y="3996196"/>
            <a:ext cx="3068470" cy="535199"/>
            <a:chOff x="4572650" y="3996196"/>
            <a:chExt cx="3068470" cy="535199"/>
          </a:xfrm>
        </p:grpSpPr>
        <p:sp>
          <p:nvSpPr>
            <p:cNvPr id="25" name="矩形 24"/>
            <p:cNvSpPr/>
            <p:nvPr/>
          </p:nvSpPr>
          <p:spPr>
            <a:xfrm>
              <a:off x="4572650" y="3996196"/>
              <a:ext cx="3068470" cy="318792"/>
            </a:xfrm>
            <a:prstGeom prst="rect">
              <a:avLst/>
            </a:prstGeom>
            <a:solidFill>
              <a:srgbClr val="C3CB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5"/>
            <p:cNvSpPr txBox="1">
              <a:spLocks noChangeArrowheads="1"/>
            </p:cNvSpPr>
            <p:nvPr/>
          </p:nvSpPr>
          <p:spPr bwMode="auto">
            <a:xfrm>
              <a:off x="4572651" y="4008175"/>
              <a:ext cx="306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1400" b="1" dirty="0" smtClean="0">
                  <a:solidFill>
                    <a:schemeClr val="bg1"/>
                  </a:solidFill>
                  <a:latin typeface="微软雅黑" panose="020B0503020204020204" charset="-122"/>
                  <a:ea typeface="幼圆" panose="02010509060101010101" pitchFamily="49" charset="-122"/>
                </a:rPr>
                <a:t>市场部：</a:t>
              </a:r>
              <a:r>
                <a:rPr lang="en-US" altLang="zh-CN" sz="1400" b="1" dirty="0" smtClean="0">
                  <a:solidFill>
                    <a:schemeClr val="bg1"/>
                  </a:solidFill>
                  <a:latin typeface="微软雅黑" panose="020B0503020204020204" charset="-122"/>
                  <a:ea typeface="幼圆" panose="02010509060101010101" pitchFamily="49" charset="-122"/>
                </a:rPr>
                <a:t>×××       </a:t>
              </a:r>
              <a:r>
                <a:rPr lang="zh-CN" altLang="en-US" sz="1400" b="1" dirty="0" smtClean="0">
                  <a:solidFill>
                    <a:schemeClr val="bg1"/>
                  </a:solidFill>
                  <a:latin typeface="微软雅黑" panose="020B0503020204020204" charset="-122"/>
                  <a:ea typeface="幼圆" panose="02010509060101010101" pitchFamily="49" charset="-122"/>
                </a:rPr>
                <a:t>汇报</a:t>
              </a:r>
              <a:r>
                <a:rPr lang="zh-CN" altLang="en-US" sz="1400" b="1" dirty="0">
                  <a:solidFill>
                    <a:schemeClr val="bg1"/>
                  </a:solidFill>
                  <a:latin typeface="微软雅黑" panose="020B0503020204020204" charset="-122"/>
                  <a:ea typeface="幼圆" panose="02010509060101010101" pitchFamily="49" charset="-122"/>
                </a:rPr>
                <a:t>人：</a:t>
              </a:r>
              <a:r>
                <a:rPr lang="en-US" altLang="zh-CN" sz="1400" b="1" dirty="0">
                  <a:solidFill>
                    <a:schemeClr val="bg1"/>
                  </a:solidFill>
                  <a:latin typeface="微软雅黑" panose="020B0503020204020204" charset="-122"/>
                  <a:ea typeface="幼圆" panose="02010509060101010101" pitchFamily="49" charset="-122"/>
                </a:rPr>
                <a:t>×××</a:t>
              </a:r>
              <a:endParaRPr lang="zh-CN" altLang="en-US" sz="1400" b="1" dirty="0">
                <a:solidFill>
                  <a:schemeClr val="bg1"/>
                </a:solidFill>
                <a:latin typeface="微软雅黑" panose="020B0503020204020204" charset="-122"/>
                <a:ea typeface="幼圆" panose="02010509060101010101" pitchFamily="49" charset="-122"/>
              </a:endParaRPr>
            </a:p>
            <a:p>
              <a:pPr algn="ctr" defTabSz="514350" fontAlgn="base">
                <a:spcBef>
                  <a:spcPct val="0"/>
                </a:spcBef>
                <a:spcAft>
                  <a:spcPct val="0"/>
                </a:spcAft>
                <a:defRPr/>
              </a:pPr>
              <a:r>
                <a:rPr lang="en-US" altLang="zh-CN" sz="1400" b="1" dirty="0" smtClean="0">
                  <a:solidFill>
                    <a:srgbClr val="78B00F"/>
                  </a:solidFill>
                  <a:latin typeface="微软雅黑" panose="020B0503020204020204" charset="-122"/>
                  <a:ea typeface="幼圆" panose="02010509060101010101" pitchFamily="49" charset="-122"/>
                </a:rPr>
                <a:t>       </a:t>
              </a:r>
              <a:endParaRPr lang="zh-CN" altLang="en-US" sz="1400" b="1" dirty="0">
                <a:solidFill>
                  <a:srgbClr val="78B00F"/>
                </a:solidFill>
                <a:latin typeface="微软雅黑" panose="020B0503020204020204" charset="-122"/>
                <a:ea typeface="幼圆" panose="02010509060101010101" pitchFamily="49"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5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1+#ppt_w/2"/>
                                          </p:val>
                                        </p:tav>
                                        <p:tav tm="100000">
                                          <p:val>
                                            <p:strVal val="#ppt_x"/>
                                          </p:val>
                                        </p:tav>
                                      </p:tavLst>
                                    </p:anim>
                                    <p:anim calcmode="lin" valueType="num">
                                      <p:cBhvr additive="base">
                                        <p:cTn id="8" dur="1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decel="15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0-#ppt_w/2"/>
                                          </p:val>
                                        </p:tav>
                                        <p:tav tm="100000">
                                          <p:val>
                                            <p:strVal val="#ppt_x"/>
                                          </p:val>
                                        </p:tav>
                                      </p:tavLst>
                                    </p:anim>
                                    <p:anim calcmode="lin" valueType="num">
                                      <p:cBhvr additive="base">
                                        <p:cTn id="12" dur="1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decel="15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2" decel="150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0-#ppt_w/2"/>
                                          </p:val>
                                        </p:tav>
                                        <p:tav tm="100000">
                                          <p:val>
                                            <p:strVal val="#ppt_x"/>
                                          </p:val>
                                        </p:tav>
                                      </p:tavLst>
                                    </p:anim>
                                    <p:anim calcmode="lin" valueType="num">
                                      <p:cBhvr additive="base">
                                        <p:cTn id="20" dur="1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6" presetClass="entr" presetSubtype="16"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ircle(in)">
                                      <p:cBhvr>
                                        <p:cTn id="24" dur="2000"/>
                                        <p:tgtEl>
                                          <p:spTgt spid="18"/>
                                        </p:tgtEl>
                                      </p:cBhvr>
                                    </p:animEffect>
                                  </p:childTnLst>
                                </p:cTn>
                              </p:par>
                            </p:childTnLst>
                          </p:cTn>
                        </p:par>
                        <p:par>
                          <p:cTn id="25" fill="hold">
                            <p:stCondLst>
                              <p:cond delay="3500"/>
                            </p:stCondLst>
                            <p:childTnLst>
                              <p:par>
                                <p:cTn id="26" presetID="25"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8"/>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par>
                                <p:cTn id="43" presetID="22" presetClass="entr" presetSubtype="1"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5000"/>
                            </p:stCondLst>
                            <p:childTnLst>
                              <p:par>
                                <p:cTn id="47" presetID="9"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dissolve">
                                      <p:cBhvr>
                                        <p:cTn id="52" dur="500"/>
                                        <p:tgtEl>
                                          <p:spTgt spid="14"/>
                                        </p:tgtEl>
                                      </p:cBhvr>
                                    </p:animEffect>
                                  </p:childTnLst>
                                </p:cTn>
                              </p:par>
                              <p:par>
                                <p:cTn id="53" presetID="41" presetClass="entr" presetSubtype="0" fill="hold" grpId="0" nodeType="withEffect">
                                  <p:stCondLst>
                                    <p:cond delay="0"/>
                                  </p:stCondLst>
                                  <p:iterate type="lt">
                                    <p:tmPct val="10000"/>
                                  </p:iterate>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6" dur="1000" fill="hold"/>
                                        <p:tgtEl>
                                          <p:spTgt spid="23"/>
                                        </p:tgtEl>
                                        <p:attrNameLst>
                                          <p:attrName>ppt_y</p:attrName>
                                        </p:attrNameLst>
                                      </p:cBhvr>
                                      <p:tavLst>
                                        <p:tav tm="0">
                                          <p:val>
                                            <p:strVal val="#ppt_y"/>
                                          </p:val>
                                        </p:tav>
                                        <p:tav tm="100000">
                                          <p:val>
                                            <p:strVal val="#ppt_y"/>
                                          </p:val>
                                        </p:tav>
                                      </p:tavLst>
                                    </p:anim>
                                    <p:anim calcmode="lin" valueType="num">
                                      <p:cBhvr>
                                        <p:cTn id="57"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8"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9" dur="1000" tmFilter="0,0; .5, 1; 1, 1"/>
                                        <p:tgtEl>
                                          <p:spTgt spid="23"/>
                                        </p:tgtEl>
                                      </p:cBhvr>
                                    </p:animEffect>
                                  </p:childTnLst>
                                </p:cTn>
                              </p:par>
                            </p:childTnLst>
                          </p:cTn>
                        </p:par>
                        <p:par>
                          <p:cTn id="60" fill="hold">
                            <p:stCondLst>
                              <p:cond delay="7100"/>
                            </p:stCondLst>
                            <p:childTnLst>
                              <p:par>
                                <p:cTn id="61" presetID="16" presetClass="entr" presetSubtype="37"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 y="1760"/>
            <a:ext cx="3350035" cy="2814028"/>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8843197" y="1760"/>
            <a:ext cx="3348803" cy="3543033"/>
          </a:xfrm>
          <a:prstGeom prst="rect">
            <a:avLst/>
          </a:prstGeom>
        </p:spPr>
      </p:pic>
      <p:grpSp>
        <p:nvGrpSpPr>
          <p:cNvPr id="2" name="组合 1"/>
          <p:cNvGrpSpPr/>
          <p:nvPr/>
        </p:nvGrpSpPr>
        <p:grpSpPr>
          <a:xfrm>
            <a:off x="345568" y="3283527"/>
            <a:ext cx="2159856" cy="3045866"/>
            <a:chOff x="345568" y="3283527"/>
            <a:chExt cx="2159856" cy="3045866"/>
          </a:xfrm>
        </p:grpSpPr>
        <p:sp>
          <p:nvSpPr>
            <p:cNvPr id="18" name="矩形 17"/>
            <p:cNvSpPr/>
            <p:nvPr/>
          </p:nvSpPr>
          <p:spPr>
            <a:xfrm>
              <a:off x="848037" y="3510914"/>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568" y="3283527"/>
              <a:ext cx="2064026" cy="2319966"/>
            </a:xfrm>
            <a:prstGeom prst="rect">
              <a:avLst/>
            </a:prstGeom>
          </p:spPr>
        </p:pic>
        <p:sp>
          <p:nvSpPr>
            <p:cNvPr id="6" name="文本框 5"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875581" y="4655230"/>
              <a:ext cx="1422184"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工作回顾</a:t>
              </a:r>
            </a:p>
          </p:txBody>
        </p:sp>
        <p:pic>
          <p:nvPicPr>
            <p:cNvPr id="26" name="图片 25"/>
            <p:cNvPicPr>
              <a:picLocks noChangeAspect="1"/>
            </p:cNvPicPr>
            <p:nvPr/>
          </p:nvPicPr>
          <p:blipFill>
            <a:blip r:embed="rId6">
              <a:extLst>
                <a:ext uri="{28A0092B-C50C-407E-A947-70E740481C1C}">
                  <a14:useLocalDpi xmlns:a14="http://schemas.microsoft.com/office/drawing/2010/main" val="0"/>
                </a:ext>
              </a:extLst>
            </a:blip>
            <a:srcRect l="56162" t="56063"/>
            <a:stretch>
              <a:fillRect/>
            </a:stretch>
          </p:blipFill>
          <p:spPr>
            <a:xfrm flipH="1">
              <a:off x="1177636" y="5376553"/>
              <a:ext cx="1327788" cy="952839"/>
            </a:xfrm>
            <a:custGeom>
              <a:avLst/>
              <a:gdLst>
                <a:gd name="connsiteX0" fmla="*/ 1547758 w 1547758"/>
                <a:gd name="connsiteY0" fmla="*/ 0 h 1110692"/>
                <a:gd name="connsiteX1" fmla="*/ 0 w 1547758"/>
                <a:gd name="connsiteY1" fmla="*/ 0 h 1110692"/>
                <a:gd name="connsiteX2" fmla="*/ 0 w 1547758"/>
                <a:gd name="connsiteY2" fmla="*/ 1110692 h 1110692"/>
                <a:gd name="connsiteX3" fmla="*/ 1547758 w 1547758"/>
                <a:gd name="connsiteY3" fmla="*/ 1110692 h 1110692"/>
              </a:gdLst>
              <a:ahLst/>
              <a:cxnLst>
                <a:cxn ang="0">
                  <a:pos x="connsiteX0" y="connsiteY0"/>
                </a:cxn>
                <a:cxn ang="0">
                  <a:pos x="connsiteX1" y="connsiteY1"/>
                </a:cxn>
                <a:cxn ang="0">
                  <a:pos x="connsiteX2" y="connsiteY2"/>
                </a:cxn>
                <a:cxn ang="0">
                  <a:pos x="connsiteX3" y="connsiteY3"/>
                </a:cxn>
              </a:cxnLst>
              <a:rect l="l" t="t" r="r" b="b"/>
              <a:pathLst>
                <a:path w="1547758" h="1110692">
                  <a:moveTo>
                    <a:pt x="1547758" y="0"/>
                  </a:moveTo>
                  <a:lnTo>
                    <a:pt x="0" y="0"/>
                  </a:lnTo>
                  <a:lnTo>
                    <a:pt x="0" y="1110692"/>
                  </a:lnTo>
                  <a:lnTo>
                    <a:pt x="1547758" y="1110692"/>
                  </a:lnTo>
                  <a:close/>
                </a:path>
              </a:pathLst>
            </a:custGeom>
          </p:spPr>
        </p:pic>
      </p:grpSp>
      <p:grpSp>
        <p:nvGrpSpPr>
          <p:cNvPr id="5" name="组合 4"/>
          <p:cNvGrpSpPr/>
          <p:nvPr/>
        </p:nvGrpSpPr>
        <p:grpSpPr>
          <a:xfrm>
            <a:off x="3350034" y="3465249"/>
            <a:ext cx="2083059" cy="2962403"/>
            <a:chOff x="3350034" y="3465249"/>
            <a:chExt cx="2083059" cy="2962403"/>
          </a:xfrm>
        </p:grpSpPr>
        <p:sp>
          <p:nvSpPr>
            <p:cNvPr id="7" name="文本框 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3972656" y="4650306"/>
              <a:ext cx="1415772"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自我评价</a:t>
              </a:r>
            </a:p>
          </p:txBody>
        </p:sp>
        <p:sp>
          <p:nvSpPr>
            <p:cNvPr id="19" name="矩形 18"/>
            <p:cNvSpPr/>
            <p:nvPr/>
          </p:nvSpPr>
          <p:spPr>
            <a:xfrm>
              <a:off x="3884302" y="3465249"/>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6373" y="3491144"/>
              <a:ext cx="1317793" cy="1106946"/>
            </a:xfrm>
            <a:prstGeom prst="rect">
              <a:avLst/>
            </a:prstGeom>
          </p:spPr>
        </p:pic>
        <p:pic>
          <p:nvPicPr>
            <p:cNvPr id="28" name="图片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V="1">
              <a:off x="3350034" y="5228882"/>
              <a:ext cx="1707649" cy="1198770"/>
            </a:xfrm>
            <a:prstGeom prst="rect">
              <a:avLst/>
            </a:prstGeom>
          </p:spPr>
        </p:pic>
      </p:grpSp>
      <p:grpSp>
        <p:nvGrpSpPr>
          <p:cNvPr id="10" name="组合 9"/>
          <p:cNvGrpSpPr/>
          <p:nvPr/>
        </p:nvGrpSpPr>
        <p:grpSpPr>
          <a:xfrm>
            <a:off x="6875005" y="2957291"/>
            <a:ext cx="1664569" cy="3326437"/>
            <a:chOff x="6875005" y="2957291"/>
            <a:chExt cx="1664569" cy="3326437"/>
          </a:xfrm>
        </p:grpSpPr>
        <p:sp>
          <p:nvSpPr>
            <p:cNvPr id="8" name="文本框 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6900993" y="4656646"/>
              <a:ext cx="1415772"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工作体会</a:t>
              </a:r>
            </a:p>
          </p:txBody>
        </p:sp>
        <p:sp>
          <p:nvSpPr>
            <p:cNvPr id="20" name="矩形 19"/>
            <p:cNvSpPr/>
            <p:nvPr/>
          </p:nvSpPr>
          <p:spPr>
            <a:xfrm>
              <a:off x="6875005" y="3465249"/>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6896526" y="5371708"/>
              <a:ext cx="862019" cy="912016"/>
            </a:xfrm>
            <a:prstGeom prst="rect">
              <a:avLst/>
            </a:prstGeom>
          </p:spPr>
        </p:pic>
        <p:pic>
          <p:nvPicPr>
            <p:cNvPr id="31" name="图片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6989347" y="2957291"/>
              <a:ext cx="1550227" cy="1742456"/>
            </a:xfrm>
            <a:prstGeom prst="rect">
              <a:avLst/>
            </a:prstGeom>
          </p:spPr>
        </p:pic>
      </p:grpSp>
      <p:grpSp>
        <p:nvGrpSpPr>
          <p:cNvPr id="12" name="组合 11"/>
          <p:cNvGrpSpPr/>
          <p:nvPr/>
        </p:nvGrpSpPr>
        <p:grpSpPr>
          <a:xfrm>
            <a:off x="9498920" y="3465248"/>
            <a:ext cx="2037356" cy="3265993"/>
            <a:chOff x="9498920" y="3465248"/>
            <a:chExt cx="2037356" cy="3265993"/>
          </a:xfrm>
        </p:grpSpPr>
        <p:sp>
          <p:nvSpPr>
            <p:cNvPr id="9" name="文本框 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9886055" y="4643654"/>
              <a:ext cx="1422184"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工作规划</a:t>
              </a:r>
            </a:p>
          </p:txBody>
        </p:sp>
        <p:sp>
          <p:nvSpPr>
            <p:cNvPr id="21" name="矩形 20"/>
            <p:cNvSpPr/>
            <p:nvPr/>
          </p:nvSpPr>
          <p:spPr>
            <a:xfrm>
              <a:off x="9796403" y="3465248"/>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200000">
              <a:off x="10217674" y="3287064"/>
              <a:ext cx="923440" cy="1331600"/>
            </a:xfrm>
            <a:prstGeom prst="rect">
              <a:avLst/>
            </a:prstGeom>
          </p:spPr>
        </p:pic>
        <p:pic>
          <p:nvPicPr>
            <p:cNvPr id="32" name="图片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29255" flipH="1" flipV="1">
              <a:off x="9498920" y="5301017"/>
              <a:ext cx="2037356" cy="1430224"/>
            </a:xfrm>
            <a:prstGeom prst="rect">
              <a:avLst/>
            </a:prstGeom>
          </p:spPr>
        </p:pic>
      </p:grpSp>
      <p:pic>
        <p:nvPicPr>
          <p:cNvPr id="34" name="图片 3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5400000" flipV="1">
            <a:off x="4184818" y="-449581"/>
            <a:ext cx="2448200" cy="3309966"/>
          </a:xfrm>
          <a:prstGeom prst="rect">
            <a:avLst/>
          </a:prstGeom>
        </p:spPr>
      </p:pic>
      <p:pic>
        <p:nvPicPr>
          <p:cNvPr id="36" name="图片 3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6200000" flipH="1">
            <a:off x="8100813" y="-964362"/>
            <a:ext cx="2078370" cy="4007097"/>
          </a:xfrm>
          <a:prstGeom prst="rect">
            <a:avLst/>
          </a:prstGeom>
        </p:spPr>
      </p:pic>
      <p:sp>
        <p:nvSpPr>
          <p:cNvPr id="33" name="Rectangle 18"/>
          <p:cNvSpPr>
            <a:spLocks noChangeArrowheads="1"/>
          </p:cNvSpPr>
          <p:nvPr/>
        </p:nvSpPr>
        <p:spPr bwMode="auto">
          <a:xfrm>
            <a:off x="4169444" y="707221"/>
            <a:ext cx="2557144" cy="97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p>
            <a:pPr algn="ctr">
              <a:buFont typeface="Arial" panose="020B0604020202020204" pitchFamily="34" charset="0"/>
              <a:buNone/>
            </a:pPr>
            <a:r>
              <a:rPr lang="zh-CN" altLang="en-US" sz="5400" b="1" dirty="0" smtClean="0">
                <a:solidFill>
                  <a:srgbClr val="71A54A"/>
                </a:solidFill>
                <a:latin typeface="微软雅黑" panose="020B0503020204020204" charset="-122"/>
                <a:ea typeface="微软雅黑" panose="020B0503020204020204" charset="-122"/>
              </a:rPr>
              <a:t>目   录</a:t>
            </a:r>
            <a:endParaRPr lang="zh-CN" altLang="en-US" sz="4000" dirty="0">
              <a:solidFill>
                <a:srgbClr val="71A54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0-#ppt_w/2"/>
                                          </p:val>
                                        </p:tav>
                                        <p:tav tm="100000">
                                          <p:val>
                                            <p:strVal val="#ppt_x"/>
                                          </p:val>
                                        </p:tav>
                                      </p:tavLst>
                                    </p:anim>
                                    <p:anim calcmode="lin" valueType="num">
                                      <p:cBhvr additive="base">
                                        <p:cTn id="8" dur="1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1+#ppt_w/2"/>
                                          </p:val>
                                        </p:tav>
                                        <p:tav tm="100000">
                                          <p:val>
                                            <p:strVal val="#ppt_x"/>
                                          </p:val>
                                        </p:tav>
                                      </p:tavLst>
                                    </p:anim>
                                    <p:anim calcmode="lin" valueType="num">
                                      <p:cBhvr additive="base">
                                        <p:cTn id="12" dur="150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4" presetClass="entr" presetSubtype="10"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randombar(horizontal)">
                                      <p:cBhvr>
                                        <p:cTn id="16" dur="500"/>
                                        <p:tgtEl>
                                          <p:spTgt spid="36"/>
                                        </p:tgtEl>
                                      </p:cBhvr>
                                    </p:animEffect>
                                  </p:childTnLst>
                                </p:cTn>
                              </p:par>
                              <p:par>
                                <p:cTn id="17" presetID="14" presetClass="entr" presetSubtype="1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randombar(horizontal)">
                                      <p:cBhvr>
                                        <p:cTn id="19" dur="500"/>
                                        <p:tgtEl>
                                          <p:spTgt spid="3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anim calcmode="lin" valueType="num">
                                      <p:cBhvr>
                                        <p:cTn id="24" dur="1000" fill="hold"/>
                                        <p:tgtEl>
                                          <p:spTgt spid="33"/>
                                        </p:tgtEl>
                                        <p:attrNameLst>
                                          <p:attrName>ppt_x</p:attrName>
                                        </p:attrNameLst>
                                      </p:cBhvr>
                                      <p:tavLst>
                                        <p:tav tm="0">
                                          <p:val>
                                            <p:strVal val="#ppt_x"/>
                                          </p:val>
                                        </p:tav>
                                        <p:tav tm="100000">
                                          <p:val>
                                            <p:strVal val="#ppt_x"/>
                                          </p:val>
                                        </p:tav>
                                      </p:tavLst>
                                    </p:anim>
                                    <p:anim calcmode="lin" valueType="num">
                                      <p:cBhvr>
                                        <p:cTn id="25" dur="1000" fill="hold"/>
                                        <p:tgtEl>
                                          <p:spTgt spid="33"/>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5"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32" dur="1000" fill="hold"/>
                                        <p:tgtEl>
                                          <p:spTgt spid="2"/>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2"/>
                                        </p:tgtEl>
                                      </p:cBhvr>
                                    </p:animEffect>
                                  </p:childTnLst>
                                </p:cTn>
                              </p:par>
                              <p:par>
                                <p:cTn id="37" presetID="25" presetClass="entr" presetSubtype="0" fill="hold" nodeType="withEffect">
                                  <p:stCondLst>
                                    <p:cond delay="25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2" dur="1000" fill="hold"/>
                                        <p:tgtEl>
                                          <p:spTgt spid="5"/>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5"/>
                                        </p:tgtEl>
                                      </p:cBhvr>
                                    </p:animEffect>
                                  </p:childTnLst>
                                </p:cTn>
                              </p:par>
                              <p:par>
                                <p:cTn id="47" presetID="25"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52" dur="1000" fill="hold"/>
                                        <p:tgtEl>
                                          <p:spTgt spid="10"/>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10"/>
                                        </p:tgtEl>
                                      </p:cBhvr>
                                    </p:animEffect>
                                  </p:childTnLst>
                                </p:cTn>
                              </p:par>
                              <p:par>
                                <p:cTn id="57" presetID="25" presetClass="entr" presetSubtype="0" fill="hold" nodeType="withEffect">
                                  <p:stCondLst>
                                    <p:cond delay="75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62" dur="1000" fill="hold"/>
                                        <p:tgtEl>
                                          <p:spTgt spid="12"/>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10"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42269" y="2241449"/>
            <a:ext cx="1707461" cy="1707461"/>
          </a:xfrm>
          <a:custGeom>
            <a:avLst/>
            <a:gdLst>
              <a:gd name="T0" fmla="*/ 461 w 610"/>
              <a:gd name="T1" fmla="*/ 0 h 610"/>
              <a:gd name="T2" fmla="*/ 461 w 610"/>
              <a:gd name="T3" fmla="*/ 592 h 610"/>
              <a:gd name="T4" fmla="*/ 610 w 610"/>
              <a:gd name="T5" fmla="*/ 592 h 610"/>
              <a:gd name="T6" fmla="*/ 610 w 610"/>
              <a:gd name="T7" fmla="*/ 610 h 610"/>
              <a:gd name="T8" fmla="*/ 461 w 610"/>
              <a:gd name="T9" fmla="*/ 610 h 610"/>
              <a:gd name="T10" fmla="*/ 149 w 610"/>
              <a:gd name="T11" fmla="*/ 610 h 610"/>
              <a:gd name="T12" fmla="*/ 0 w 610"/>
              <a:gd name="T13" fmla="*/ 610 h 610"/>
              <a:gd name="T14" fmla="*/ 0 w 610"/>
              <a:gd name="T15" fmla="*/ 592 h 610"/>
              <a:gd name="T16" fmla="*/ 149 w 610"/>
              <a:gd name="T17" fmla="*/ 592 h 610"/>
              <a:gd name="T18" fmla="*/ 149 w 610"/>
              <a:gd name="T19" fmla="*/ 174 h 610"/>
              <a:gd name="T20" fmla="*/ 18 w 610"/>
              <a:gd name="T21" fmla="*/ 187 h 610"/>
              <a:gd name="T22" fmla="*/ 0 w 610"/>
              <a:gd name="T23" fmla="*/ 187 h 610"/>
              <a:gd name="T24" fmla="*/ 0 w 610"/>
              <a:gd name="T25" fmla="*/ 169 h 610"/>
              <a:gd name="T26" fmla="*/ 18 w 610"/>
              <a:gd name="T27" fmla="*/ 170 h 610"/>
              <a:gd name="T28" fmla="*/ 181 w 610"/>
              <a:gd name="T29" fmla="*/ 147 h 610"/>
              <a:gd name="T30" fmla="*/ 275 w 610"/>
              <a:gd name="T31" fmla="*/ 112 h 610"/>
              <a:gd name="T32" fmla="*/ 435 w 610"/>
              <a:gd name="T33" fmla="*/ 0 h 610"/>
              <a:gd name="T34" fmla="*/ 461 w 610"/>
              <a:gd name="T35"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0" h="610">
                <a:moveTo>
                  <a:pt x="461" y="0"/>
                </a:moveTo>
                <a:cubicBezTo>
                  <a:pt x="461" y="592"/>
                  <a:pt x="461" y="592"/>
                  <a:pt x="461" y="592"/>
                </a:cubicBezTo>
                <a:cubicBezTo>
                  <a:pt x="610" y="592"/>
                  <a:pt x="610" y="592"/>
                  <a:pt x="610" y="592"/>
                </a:cubicBezTo>
                <a:cubicBezTo>
                  <a:pt x="610" y="610"/>
                  <a:pt x="610" y="610"/>
                  <a:pt x="610" y="610"/>
                </a:cubicBezTo>
                <a:cubicBezTo>
                  <a:pt x="461" y="610"/>
                  <a:pt x="461" y="610"/>
                  <a:pt x="461" y="610"/>
                </a:cubicBezTo>
                <a:cubicBezTo>
                  <a:pt x="149" y="610"/>
                  <a:pt x="149" y="610"/>
                  <a:pt x="149" y="610"/>
                </a:cubicBezTo>
                <a:cubicBezTo>
                  <a:pt x="0" y="610"/>
                  <a:pt x="0" y="610"/>
                  <a:pt x="0" y="610"/>
                </a:cubicBezTo>
                <a:cubicBezTo>
                  <a:pt x="0" y="592"/>
                  <a:pt x="0" y="592"/>
                  <a:pt x="0" y="592"/>
                </a:cubicBezTo>
                <a:cubicBezTo>
                  <a:pt x="149" y="592"/>
                  <a:pt x="149" y="592"/>
                  <a:pt x="149" y="592"/>
                </a:cubicBezTo>
                <a:cubicBezTo>
                  <a:pt x="149" y="174"/>
                  <a:pt x="149" y="174"/>
                  <a:pt x="149" y="174"/>
                </a:cubicBezTo>
                <a:cubicBezTo>
                  <a:pt x="106" y="183"/>
                  <a:pt x="63" y="187"/>
                  <a:pt x="18" y="187"/>
                </a:cubicBezTo>
                <a:cubicBezTo>
                  <a:pt x="12" y="187"/>
                  <a:pt x="6" y="187"/>
                  <a:pt x="0" y="187"/>
                </a:cubicBezTo>
                <a:cubicBezTo>
                  <a:pt x="0" y="169"/>
                  <a:pt x="0" y="169"/>
                  <a:pt x="0" y="169"/>
                </a:cubicBezTo>
                <a:cubicBezTo>
                  <a:pt x="6" y="169"/>
                  <a:pt x="12" y="170"/>
                  <a:pt x="18" y="170"/>
                </a:cubicBezTo>
                <a:cubicBezTo>
                  <a:pt x="75" y="170"/>
                  <a:pt x="129" y="162"/>
                  <a:pt x="181" y="147"/>
                </a:cubicBezTo>
                <a:cubicBezTo>
                  <a:pt x="204" y="140"/>
                  <a:pt x="238" y="129"/>
                  <a:pt x="275" y="112"/>
                </a:cubicBezTo>
                <a:cubicBezTo>
                  <a:pt x="334" y="84"/>
                  <a:pt x="388" y="46"/>
                  <a:pt x="435" y="0"/>
                </a:cubicBezTo>
                <a:lnTo>
                  <a:pt x="461" y="0"/>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a:solidFill>
                  <a:srgbClr val="6AA141"/>
                </a:solidFill>
                <a:latin typeface="幼圆" panose="02010509060101010101" pitchFamily="49" charset="-122"/>
                <a:ea typeface="幼圆" panose="02010509060101010101" pitchFamily="49" charset="-122"/>
              </a:rPr>
              <a:t>工作回顾</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0"/>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工作岗位及职责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AutoShape 4"/>
          <p:cNvSpPr/>
          <p:nvPr/>
        </p:nvSpPr>
        <p:spPr bwMode="auto">
          <a:xfrm rot="16200000">
            <a:off x="2392804" y="1672434"/>
            <a:ext cx="1867412" cy="3664933"/>
          </a:xfrm>
          <a:custGeom>
            <a:avLst/>
            <a:gdLst>
              <a:gd name="T0" fmla="*/ 0 w 21600"/>
              <a:gd name="T1" fmla="*/ 681 h 21600"/>
              <a:gd name="T2" fmla="*/ 177 w 21600"/>
              <a:gd name="T3" fmla="*/ 3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cubicBezTo>
                  <a:pt x="11925" y="21600"/>
                  <a:pt x="21600" y="16767"/>
                  <a:pt x="21600" y="10804"/>
                </a:cubicBezTo>
                <a:cubicBezTo>
                  <a:pt x="21600" y="4840"/>
                  <a:pt x="11925" y="0"/>
                  <a:pt x="0" y="0"/>
                </a:cubicBezTo>
              </a:path>
            </a:pathLst>
          </a:custGeom>
          <a:noFill/>
          <a:ln w="19050" cap="flat">
            <a:solidFill>
              <a:srgbClr val="546E7A"/>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nvGrpSpPr>
          <p:cNvPr id="11" name="组合 10"/>
          <p:cNvGrpSpPr/>
          <p:nvPr/>
        </p:nvGrpSpPr>
        <p:grpSpPr>
          <a:xfrm>
            <a:off x="1884529" y="3094911"/>
            <a:ext cx="2730538" cy="3272271"/>
            <a:chOff x="2097288" y="2827131"/>
            <a:chExt cx="2730538" cy="3272271"/>
          </a:xfrm>
        </p:grpSpPr>
        <p:sp>
          <p:nvSpPr>
            <p:cNvPr id="12" name="椭圆 11"/>
            <p:cNvSpPr/>
            <p:nvPr/>
          </p:nvSpPr>
          <p:spPr>
            <a:xfrm>
              <a:off x="2097288" y="5658815"/>
              <a:ext cx="2730538" cy="440587"/>
            </a:xfrm>
            <a:prstGeom prst="ellips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 name="Group 10"/>
            <p:cNvGrpSpPr/>
            <p:nvPr/>
          </p:nvGrpSpPr>
          <p:grpSpPr bwMode="auto">
            <a:xfrm>
              <a:off x="2975285" y="2827131"/>
              <a:ext cx="923403" cy="3272271"/>
              <a:chOff x="0" y="0"/>
              <a:chExt cx="966" cy="3423"/>
            </a:xfrm>
            <a:blipFill>
              <a:blip r:embed="rId7"/>
              <a:stretch>
                <a:fillRect/>
              </a:stretch>
            </a:blipFill>
          </p:grpSpPr>
          <p:sp>
            <p:nvSpPr>
              <p:cNvPr id="14" name="AutoShape 11"/>
              <p:cNvSpPr/>
              <p:nvPr/>
            </p:nvSpPr>
            <p:spPr bwMode="auto">
              <a:xfrm>
                <a:off x="0" y="0"/>
                <a:ext cx="966" cy="3423"/>
              </a:xfrm>
              <a:custGeom>
                <a:avLst/>
                <a:gdLst>
                  <a:gd name="T0" fmla="*/ 26 w 20967"/>
                  <a:gd name="T1" fmla="*/ 0 h 21600"/>
                  <a:gd name="T2" fmla="*/ 19 w 20967"/>
                  <a:gd name="T3" fmla="*/ 27 h 21600"/>
                  <a:gd name="T4" fmla="*/ 19 w 20967"/>
                  <a:gd name="T5" fmla="*/ 55 h 21600"/>
                  <a:gd name="T6" fmla="*/ 20 w 20967"/>
                  <a:gd name="T7" fmla="*/ 60 h 21600"/>
                  <a:gd name="T8" fmla="*/ 21 w 20967"/>
                  <a:gd name="T9" fmla="*/ 73 h 21600"/>
                  <a:gd name="T10" fmla="*/ 22 w 20967"/>
                  <a:gd name="T11" fmla="*/ 80 h 21600"/>
                  <a:gd name="T12" fmla="*/ 21 w 20967"/>
                  <a:gd name="T13" fmla="*/ 90 h 21600"/>
                  <a:gd name="T14" fmla="*/ 14 w 20967"/>
                  <a:gd name="T15" fmla="*/ 100 h 21600"/>
                  <a:gd name="T16" fmla="*/ 9 w 20967"/>
                  <a:gd name="T17" fmla="*/ 116 h 21600"/>
                  <a:gd name="T18" fmla="*/ 4 w 20967"/>
                  <a:gd name="T19" fmla="*/ 142 h 21600"/>
                  <a:gd name="T20" fmla="*/ 0 w 20967"/>
                  <a:gd name="T21" fmla="*/ 174 h 21600"/>
                  <a:gd name="T22" fmla="*/ 8 w 20967"/>
                  <a:gd name="T23" fmla="*/ 189 h 21600"/>
                  <a:gd name="T24" fmla="*/ 11 w 20967"/>
                  <a:gd name="T25" fmla="*/ 183 h 21600"/>
                  <a:gd name="T26" fmla="*/ 9 w 20967"/>
                  <a:gd name="T27" fmla="*/ 232 h 21600"/>
                  <a:gd name="T28" fmla="*/ 7 w 20967"/>
                  <a:gd name="T29" fmla="*/ 283 h 21600"/>
                  <a:gd name="T30" fmla="*/ 10 w 20967"/>
                  <a:gd name="T31" fmla="*/ 289 h 21600"/>
                  <a:gd name="T32" fmla="*/ 12 w 20967"/>
                  <a:gd name="T33" fmla="*/ 354 h 21600"/>
                  <a:gd name="T34" fmla="*/ 15 w 20967"/>
                  <a:gd name="T35" fmla="*/ 416 h 21600"/>
                  <a:gd name="T36" fmla="*/ 15 w 20967"/>
                  <a:gd name="T37" fmla="*/ 456 h 21600"/>
                  <a:gd name="T38" fmla="*/ 10 w 20967"/>
                  <a:gd name="T39" fmla="*/ 481 h 21600"/>
                  <a:gd name="T40" fmla="*/ 4 w 20967"/>
                  <a:gd name="T41" fmla="*/ 486 h 21600"/>
                  <a:gd name="T42" fmla="*/ 5 w 20967"/>
                  <a:gd name="T43" fmla="*/ 495 h 21600"/>
                  <a:gd name="T44" fmla="*/ 15 w 20967"/>
                  <a:gd name="T45" fmla="*/ 492 h 21600"/>
                  <a:gd name="T46" fmla="*/ 18 w 20967"/>
                  <a:gd name="T47" fmla="*/ 487 h 21600"/>
                  <a:gd name="T48" fmla="*/ 21 w 20967"/>
                  <a:gd name="T49" fmla="*/ 493 h 21600"/>
                  <a:gd name="T50" fmla="*/ 25 w 20967"/>
                  <a:gd name="T51" fmla="*/ 485 h 21600"/>
                  <a:gd name="T52" fmla="*/ 25 w 20967"/>
                  <a:gd name="T53" fmla="*/ 464 h 21600"/>
                  <a:gd name="T54" fmla="*/ 24 w 20967"/>
                  <a:gd name="T55" fmla="*/ 439 h 21600"/>
                  <a:gd name="T56" fmla="*/ 26 w 20967"/>
                  <a:gd name="T57" fmla="*/ 405 h 21600"/>
                  <a:gd name="T58" fmla="*/ 26 w 20967"/>
                  <a:gd name="T59" fmla="*/ 377 h 21600"/>
                  <a:gd name="T60" fmla="*/ 25 w 20967"/>
                  <a:gd name="T61" fmla="*/ 350 h 21600"/>
                  <a:gd name="T62" fmla="*/ 25 w 20967"/>
                  <a:gd name="T63" fmla="*/ 333 h 21600"/>
                  <a:gd name="T64" fmla="*/ 28 w 20967"/>
                  <a:gd name="T65" fmla="*/ 383 h 21600"/>
                  <a:gd name="T66" fmla="*/ 29 w 20967"/>
                  <a:gd name="T67" fmla="*/ 442 h 21600"/>
                  <a:gd name="T68" fmla="*/ 32 w 20967"/>
                  <a:gd name="T69" fmla="*/ 478 h 21600"/>
                  <a:gd name="T70" fmla="*/ 33 w 20967"/>
                  <a:gd name="T71" fmla="*/ 494 h 21600"/>
                  <a:gd name="T72" fmla="*/ 31 w 20967"/>
                  <a:gd name="T73" fmla="*/ 515 h 21600"/>
                  <a:gd name="T74" fmla="*/ 32 w 20967"/>
                  <a:gd name="T75" fmla="*/ 542 h 21600"/>
                  <a:gd name="T76" fmla="*/ 40 w 20967"/>
                  <a:gd name="T77" fmla="*/ 525 h 21600"/>
                  <a:gd name="T78" fmla="*/ 40 w 20967"/>
                  <a:gd name="T79" fmla="*/ 497 h 21600"/>
                  <a:gd name="T80" fmla="*/ 41 w 20967"/>
                  <a:gd name="T81" fmla="*/ 475 h 21600"/>
                  <a:gd name="T82" fmla="*/ 41 w 20967"/>
                  <a:gd name="T83" fmla="*/ 445 h 21600"/>
                  <a:gd name="T84" fmla="*/ 40 w 20967"/>
                  <a:gd name="T85" fmla="*/ 391 h 21600"/>
                  <a:gd name="T86" fmla="*/ 38 w 20967"/>
                  <a:gd name="T87" fmla="*/ 326 h 21600"/>
                  <a:gd name="T88" fmla="*/ 38 w 20967"/>
                  <a:gd name="T89" fmla="*/ 291 h 21600"/>
                  <a:gd name="T90" fmla="*/ 43 w 20967"/>
                  <a:gd name="T91" fmla="*/ 284 h 21600"/>
                  <a:gd name="T92" fmla="*/ 41 w 20967"/>
                  <a:gd name="T93" fmla="*/ 244 h 21600"/>
                  <a:gd name="T94" fmla="*/ 39 w 20967"/>
                  <a:gd name="T95" fmla="*/ 202 h 21600"/>
                  <a:gd name="T96" fmla="*/ 39 w 20967"/>
                  <a:gd name="T97" fmla="*/ 175 h 21600"/>
                  <a:gd name="T98" fmla="*/ 43 w 20967"/>
                  <a:gd name="T99" fmla="*/ 139 h 21600"/>
                  <a:gd name="T100" fmla="*/ 44 w 20967"/>
                  <a:gd name="T101" fmla="*/ 98 h 21600"/>
                  <a:gd name="T102" fmla="*/ 37 w 20967"/>
                  <a:gd name="T103" fmla="*/ 90 h 21600"/>
                  <a:gd name="T104" fmla="*/ 33 w 20967"/>
                  <a:gd name="T105" fmla="*/ 75 h 21600"/>
                  <a:gd name="T106" fmla="*/ 32 w 20967"/>
                  <a:gd name="T107" fmla="*/ 69 h 21600"/>
                  <a:gd name="T108" fmla="*/ 32 w 20967"/>
                  <a:gd name="T109" fmla="*/ 60 h 21600"/>
                  <a:gd name="T110" fmla="*/ 34 w 20967"/>
                  <a:gd name="T111" fmla="*/ 51 h 21600"/>
                  <a:gd name="T112" fmla="*/ 34 w 20967"/>
                  <a:gd name="T113" fmla="*/ 22 h 21600"/>
                  <a:gd name="T114" fmla="*/ 26 w 20967"/>
                  <a:gd name="T115" fmla="*/ 0 h 21600"/>
                  <a:gd name="T116" fmla="*/ 26 w 20967"/>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967" h="2160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8"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7"/>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moveTo>
                      <a:pt x="12347" y="0"/>
                    </a:moveTo>
                  </a:path>
                </a:pathLst>
              </a:custGeom>
              <a:solidFill>
                <a:srgbClr val="7BAD5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5" name="AutoShape 12"/>
              <p:cNvSpPr/>
              <p:nvPr/>
            </p:nvSpPr>
            <p:spPr bwMode="auto">
              <a:xfrm>
                <a:off x="460" y="446"/>
                <a:ext cx="246" cy="188"/>
              </a:xfrm>
              <a:custGeom>
                <a:avLst/>
                <a:gdLst>
                  <a:gd name="T0" fmla="*/ 0 w 21600"/>
                  <a:gd name="T1" fmla="*/ 1 h 21600"/>
                  <a:gd name="T2" fmla="*/ 0 w 21600"/>
                  <a:gd name="T3" fmla="*/ 1 h 21600"/>
                  <a:gd name="T4" fmla="*/ 0 w 21600"/>
                  <a:gd name="T5" fmla="*/ 2 h 21600"/>
                  <a:gd name="T6" fmla="*/ 1 w 21600"/>
                  <a:gd name="T7" fmla="*/ 1 h 21600"/>
                  <a:gd name="T8" fmla="*/ 1 w 21600"/>
                  <a:gd name="T9" fmla="*/ 1 h 21600"/>
                  <a:gd name="T10" fmla="*/ 1 w 21600"/>
                  <a:gd name="T11" fmla="*/ 2 h 21600"/>
                  <a:gd name="T12" fmla="*/ 3 w 21600"/>
                  <a:gd name="T13" fmla="*/ 0 h 21600"/>
                  <a:gd name="T14" fmla="*/ 3 w 21600"/>
                  <a:gd name="T15" fmla="*/ 0 h 21600"/>
                  <a:gd name="T16" fmla="*/ 1 w 21600"/>
                  <a:gd name="T17" fmla="*/ 1 h 21600"/>
                  <a:gd name="T18" fmla="*/ 0 w 21600"/>
                  <a:gd name="T19" fmla="*/ 1 h 21600"/>
                  <a:gd name="T20" fmla="*/ 0 w 21600"/>
                  <a:gd name="T21" fmla="*/ 1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9"/>
                      <a:pt x="9529" y="20769"/>
                    </a:cubicBezTo>
                    <a:cubicBezTo>
                      <a:pt x="9529" y="20769"/>
                      <a:pt x="19059" y="7477"/>
                      <a:pt x="21600" y="3323"/>
                    </a:cubicBezTo>
                    <a:cubicBezTo>
                      <a:pt x="20329" y="2492"/>
                      <a:pt x="19694" y="1662"/>
                      <a:pt x="19694" y="0"/>
                    </a:cubicBezTo>
                    <a:cubicBezTo>
                      <a:pt x="16518" y="4154"/>
                      <a:pt x="9529" y="11631"/>
                      <a:pt x="5718" y="11631"/>
                    </a:cubicBezTo>
                    <a:cubicBezTo>
                      <a:pt x="3812" y="11631"/>
                      <a:pt x="2541" y="10800"/>
                      <a:pt x="1271" y="9969"/>
                    </a:cubicBezTo>
                    <a:close/>
                    <a:moveTo>
                      <a:pt x="1271" y="9969"/>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6" name="AutoShape 13"/>
              <p:cNvSpPr/>
              <p:nvPr/>
            </p:nvSpPr>
            <p:spPr bwMode="auto">
              <a:xfrm>
                <a:off x="343" y="958"/>
                <a:ext cx="102" cy="145"/>
              </a:xfrm>
              <a:custGeom>
                <a:avLst/>
                <a:gdLst>
                  <a:gd name="T0" fmla="*/ 0 w 20000"/>
                  <a:gd name="T1" fmla="*/ 0 h 21600"/>
                  <a:gd name="T2" fmla="*/ 1 w 20000"/>
                  <a:gd name="T3" fmla="*/ 0 h 21600"/>
                  <a:gd name="T4" fmla="*/ 0 w 20000"/>
                  <a:gd name="T5" fmla="*/ 1 h 21600"/>
                  <a:gd name="T6" fmla="*/ 0 w 20000"/>
                  <a:gd name="T7" fmla="*/ 1 h 21600"/>
                  <a:gd name="T8" fmla="*/ 0 w 20000"/>
                  <a:gd name="T9" fmla="*/ 1 h 21600"/>
                  <a:gd name="T10" fmla="*/ 0 w 20000"/>
                  <a:gd name="T11" fmla="*/ 0 h 21600"/>
                  <a:gd name="T12" fmla="*/ 0 w 20000"/>
                  <a:gd name="T13" fmla="*/ 0 h 21600"/>
                  <a:gd name="T14" fmla="*/ 0 w 200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000" h="21600">
                    <a:moveTo>
                      <a:pt x="8480" y="1080"/>
                    </a:moveTo>
                    <a:cubicBezTo>
                      <a:pt x="20000" y="0"/>
                      <a:pt x="20000" y="0"/>
                      <a:pt x="20000" y="0"/>
                    </a:cubicBezTo>
                    <a:cubicBezTo>
                      <a:pt x="20000" y="0"/>
                      <a:pt x="9920" y="5400"/>
                      <a:pt x="9920" y="11880"/>
                    </a:cubicBezTo>
                    <a:cubicBezTo>
                      <a:pt x="9920" y="17280"/>
                      <a:pt x="9920" y="19440"/>
                      <a:pt x="9920" y="19440"/>
                    </a:cubicBezTo>
                    <a:cubicBezTo>
                      <a:pt x="1280" y="21600"/>
                      <a:pt x="1280" y="21600"/>
                      <a:pt x="1280" y="21600"/>
                    </a:cubicBezTo>
                    <a:cubicBezTo>
                      <a:pt x="1280" y="21600"/>
                      <a:pt x="-1600" y="15120"/>
                      <a:pt x="1280" y="9720"/>
                    </a:cubicBezTo>
                    <a:cubicBezTo>
                      <a:pt x="4160" y="4320"/>
                      <a:pt x="7040" y="2160"/>
                      <a:pt x="8480" y="1080"/>
                    </a:cubicBezTo>
                    <a:close/>
                    <a:moveTo>
                      <a:pt x="8480" y="1080"/>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7" name="AutoShape 14"/>
              <p:cNvSpPr/>
              <p:nvPr/>
            </p:nvSpPr>
            <p:spPr bwMode="auto">
              <a:xfrm>
                <a:off x="344" y="1306"/>
                <a:ext cx="43" cy="126"/>
              </a:xfrm>
              <a:custGeom>
                <a:avLst/>
                <a:gdLst>
                  <a:gd name="T0" fmla="*/ 0 w 21600"/>
                  <a:gd name="T1" fmla="*/ 0 h 21600"/>
                  <a:gd name="T2" fmla="*/ 0 w 21600"/>
                  <a:gd name="T3" fmla="*/ 1 h 21600"/>
                  <a:gd name="T4" fmla="*/ 0 w 21600"/>
                  <a:gd name="T5" fmla="*/ 1 h 21600"/>
                  <a:gd name="T6" fmla="*/ 0 w 21600"/>
                  <a:gd name="T7" fmla="*/ 1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4400" y="0"/>
                    </a:moveTo>
                    <a:cubicBezTo>
                      <a:pt x="14400" y="0"/>
                      <a:pt x="18000" y="11435"/>
                      <a:pt x="18000" y="16518"/>
                    </a:cubicBezTo>
                    <a:cubicBezTo>
                      <a:pt x="21600" y="20329"/>
                      <a:pt x="21600" y="21600"/>
                      <a:pt x="21600" y="21600"/>
                    </a:cubicBezTo>
                    <a:cubicBezTo>
                      <a:pt x="0" y="20329"/>
                      <a:pt x="0" y="20329"/>
                      <a:pt x="0" y="20329"/>
                    </a:cubicBezTo>
                    <a:cubicBezTo>
                      <a:pt x="0" y="20329"/>
                      <a:pt x="3600" y="10165"/>
                      <a:pt x="14400" y="0"/>
                    </a:cubicBezTo>
                    <a:close/>
                    <a:moveTo>
                      <a:pt x="14400" y="0"/>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grpSp>
      </p:grpSp>
      <p:sp>
        <p:nvSpPr>
          <p:cNvPr id="18" name="Oval 82"/>
          <p:cNvSpPr>
            <a:spLocks noChangeAspect="1"/>
          </p:cNvSpPr>
          <p:nvPr/>
        </p:nvSpPr>
        <p:spPr>
          <a:xfrm>
            <a:off x="6969667" y="3888135"/>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03</a:t>
            </a:r>
            <a:endParaRPr lang="en-US" sz="2000" b="1" kern="0" dirty="0">
              <a:solidFill>
                <a:prstClr val="white"/>
              </a:solidFill>
              <a:cs typeface="Arial" panose="020B0604020202020204" pitchFamily="34" charset="0"/>
            </a:endParaRPr>
          </a:p>
        </p:txBody>
      </p:sp>
      <p:sp>
        <p:nvSpPr>
          <p:cNvPr id="19" name="Oval 83"/>
          <p:cNvSpPr>
            <a:spLocks noChangeAspect="1"/>
          </p:cNvSpPr>
          <p:nvPr/>
        </p:nvSpPr>
        <p:spPr>
          <a:xfrm>
            <a:off x="6969667" y="4789007"/>
            <a:ext cx="633853" cy="633853"/>
          </a:xfrm>
          <a:prstGeom prst="ellipse">
            <a:avLst/>
          </a:pr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04</a:t>
            </a:r>
            <a:endParaRPr lang="en-US" sz="2000" b="1" kern="0" dirty="0">
              <a:solidFill>
                <a:prstClr val="white"/>
              </a:solidFill>
              <a:cs typeface="Arial" panose="020B0604020202020204" pitchFamily="34" charset="0"/>
            </a:endParaRPr>
          </a:p>
        </p:txBody>
      </p:sp>
      <p:sp>
        <p:nvSpPr>
          <p:cNvPr id="20" name="Oval 84"/>
          <p:cNvSpPr>
            <a:spLocks noChangeAspect="1"/>
          </p:cNvSpPr>
          <p:nvPr/>
        </p:nvSpPr>
        <p:spPr>
          <a:xfrm>
            <a:off x="6969667" y="5689879"/>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05</a:t>
            </a:r>
            <a:endParaRPr lang="en-US" sz="2000" b="1" kern="0" dirty="0">
              <a:solidFill>
                <a:prstClr val="white"/>
              </a:solidFill>
              <a:cs typeface="Arial" panose="020B0604020202020204" pitchFamily="34" charset="0"/>
            </a:endParaRPr>
          </a:p>
        </p:txBody>
      </p:sp>
      <p:sp>
        <p:nvSpPr>
          <p:cNvPr id="21" name="Oval 85"/>
          <p:cNvSpPr>
            <a:spLocks noChangeAspect="1"/>
          </p:cNvSpPr>
          <p:nvPr/>
        </p:nvSpPr>
        <p:spPr>
          <a:xfrm>
            <a:off x="6969667" y="2086391"/>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b="1" kern="0" dirty="0">
                <a:solidFill>
                  <a:prstClr val="white"/>
                </a:solidFill>
              </a:rPr>
              <a:t>01</a:t>
            </a:r>
            <a:endParaRPr lang="en-US" b="1" kern="0" dirty="0">
              <a:solidFill>
                <a:prstClr val="white"/>
              </a:solidFill>
              <a:cs typeface="Arial" panose="020B0604020202020204" pitchFamily="34" charset="0"/>
            </a:endParaRPr>
          </a:p>
        </p:txBody>
      </p:sp>
      <p:sp>
        <p:nvSpPr>
          <p:cNvPr id="22" name="Oval 86"/>
          <p:cNvSpPr>
            <a:spLocks noChangeAspect="1"/>
          </p:cNvSpPr>
          <p:nvPr/>
        </p:nvSpPr>
        <p:spPr>
          <a:xfrm>
            <a:off x="6969667" y="2987263"/>
            <a:ext cx="633853" cy="633853"/>
          </a:xfrm>
          <a:prstGeom prst="ellipse">
            <a:avLst/>
          </a:pr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02</a:t>
            </a:r>
            <a:endParaRPr lang="en-US" sz="2000" b="1" kern="0" dirty="0">
              <a:solidFill>
                <a:prstClr val="white"/>
              </a:solidFill>
              <a:cs typeface="Arial" panose="020B0604020202020204" pitchFamily="34" charset="0"/>
            </a:endParaRPr>
          </a:p>
        </p:txBody>
      </p:sp>
      <p:grpSp>
        <p:nvGrpSpPr>
          <p:cNvPr id="23" name="组合 22"/>
          <p:cNvGrpSpPr/>
          <p:nvPr/>
        </p:nvGrpSpPr>
        <p:grpSpPr>
          <a:xfrm>
            <a:off x="606449" y="4149511"/>
            <a:ext cx="1164806" cy="646331"/>
            <a:chOff x="819208" y="3881731"/>
            <a:chExt cx="1164806" cy="646331"/>
          </a:xfrm>
        </p:grpSpPr>
        <p:sp>
          <p:nvSpPr>
            <p:cNvPr id="24" name="AutoShape 7"/>
            <p:cNvSpPr/>
            <p:nvPr/>
          </p:nvSpPr>
          <p:spPr bwMode="auto">
            <a:xfrm>
              <a:off x="1436281"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2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25" name="AutoShape 15"/>
            <p:cNvSpPr/>
            <p:nvPr/>
          </p:nvSpPr>
          <p:spPr bwMode="auto">
            <a:xfrm>
              <a:off x="1560548" y="4088637"/>
              <a:ext cx="297286" cy="297219"/>
            </a:xfrm>
            <a:custGeom>
              <a:avLst/>
              <a:gdLst>
                <a:gd name="T0" fmla="*/ 4 w 21600"/>
                <a:gd name="T1" fmla="*/ 2 h 21600"/>
                <a:gd name="T2" fmla="*/ 4 w 21600"/>
                <a:gd name="T3" fmla="*/ 2 h 21600"/>
                <a:gd name="T4" fmla="*/ 4 w 21600"/>
                <a:gd name="T5" fmla="*/ 3 h 21600"/>
                <a:gd name="T6" fmla="*/ 4 w 21600"/>
                <a:gd name="T7" fmla="*/ 3 h 21600"/>
                <a:gd name="T8" fmla="*/ 4 w 21600"/>
                <a:gd name="T9" fmla="*/ 3 h 21600"/>
                <a:gd name="T10" fmla="*/ 4 w 21600"/>
                <a:gd name="T11" fmla="*/ 3 h 21600"/>
                <a:gd name="T12" fmla="*/ 4 w 21600"/>
                <a:gd name="T13" fmla="*/ 4 h 21600"/>
                <a:gd name="T14" fmla="*/ 4 w 21600"/>
                <a:gd name="T15" fmla="*/ 4 h 21600"/>
                <a:gd name="T16" fmla="*/ 3 w 21600"/>
                <a:gd name="T17" fmla="*/ 4 h 21600"/>
                <a:gd name="T18" fmla="*/ 3 w 21600"/>
                <a:gd name="T19" fmla="*/ 4 h 21600"/>
                <a:gd name="T20" fmla="*/ 3 w 21600"/>
                <a:gd name="T21" fmla="*/ 4 h 21600"/>
                <a:gd name="T22" fmla="*/ 3 w 21600"/>
                <a:gd name="T23" fmla="*/ 4 h 21600"/>
                <a:gd name="T24" fmla="*/ 3 w 21600"/>
                <a:gd name="T25" fmla="*/ 4 h 21600"/>
                <a:gd name="T26" fmla="*/ 2 w 21600"/>
                <a:gd name="T27" fmla="*/ 4 h 21600"/>
                <a:gd name="T28" fmla="*/ 2 w 21600"/>
                <a:gd name="T29" fmla="*/ 4 h 21600"/>
                <a:gd name="T30" fmla="*/ 1 w 21600"/>
                <a:gd name="T31" fmla="*/ 4 h 21600"/>
                <a:gd name="T32" fmla="*/ 1 w 21600"/>
                <a:gd name="T33" fmla="*/ 4 h 21600"/>
                <a:gd name="T34" fmla="*/ 1 w 21600"/>
                <a:gd name="T35" fmla="*/ 4 h 21600"/>
                <a:gd name="T36" fmla="*/ 1 w 21600"/>
                <a:gd name="T37" fmla="*/ 4 h 21600"/>
                <a:gd name="T38" fmla="*/ 0 w 21600"/>
                <a:gd name="T39" fmla="*/ 3 h 21600"/>
                <a:gd name="T40" fmla="*/ 1 w 21600"/>
                <a:gd name="T41" fmla="*/ 3 h 21600"/>
                <a:gd name="T42" fmla="*/ 1 w 21600"/>
                <a:gd name="T43" fmla="*/ 3 h 21600"/>
                <a:gd name="T44" fmla="*/ 0 w 21600"/>
                <a:gd name="T45" fmla="*/ 3 h 21600"/>
                <a:gd name="T46" fmla="*/ 0 w 21600"/>
                <a:gd name="T47" fmla="*/ 2 h 21600"/>
                <a:gd name="T48" fmla="*/ 0 w 21600"/>
                <a:gd name="T49" fmla="*/ 2 h 21600"/>
                <a:gd name="T50" fmla="*/ 1 w 21600"/>
                <a:gd name="T51" fmla="*/ 2 h 21600"/>
                <a:gd name="T52" fmla="*/ 0 w 21600"/>
                <a:gd name="T53" fmla="*/ 1 h 21600"/>
                <a:gd name="T54" fmla="*/ 0 w 21600"/>
                <a:gd name="T55" fmla="*/ 1 h 21600"/>
                <a:gd name="T56" fmla="*/ 1 w 21600"/>
                <a:gd name="T57" fmla="*/ 0 h 21600"/>
                <a:gd name="T58" fmla="*/ 1 w 21600"/>
                <a:gd name="T59" fmla="*/ 0 h 21600"/>
                <a:gd name="T60" fmla="*/ 1 w 21600"/>
                <a:gd name="T61" fmla="*/ 1 h 21600"/>
                <a:gd name="T62" fmla="*/ 2 w 21600"/>
                <a:gd name="T63" fmla="*/ 1 h 21600"/>
                <a:gd name="T64" fmla="*/ 2 w 21600"/>
                <a:gd name="T65" fmla="*/ 0 h 21600"/>
                <a:gd name="T66" fmla="*/ 2 w 21600"/>
                <a:gd name="T67" fmla="*/ 0 h 21600"/>
                <a:gd name="T68" fmla="*/ 3 w 21600"/>
                <a:gd name="T69" fmla="*/ 0 h 21600"/>
                <a:gd name="T70" fmla="*/ 3 w 21600"/>
                <a:gd name="T71" fmla="*/ 0 h 21600"/>
                <a:gd name="T72" fmla="*/ 3 w 21600"/>
                <a:gd name="T73" fmla="*/ 1 h 21600"/>
                <a:gd name="T74" fmla="*/ 3 w 21600"/>
                <a:gd name="T75" fmla="*/ 1 h 21600"/>
                <a:gd name="T76" fmla="*/ 3 w 21600"/>
                <a:gd name="T77" fmla="*/ 0 h 21600"/>
                <a:gd name="T78" fmla="*/ 4 w 21600"/>
                <a:gd name="T79" fmla="*/ 0 h 21600"/>
                <a:gd name="T80" fmla="*/ 4 w 21600"/>
                <a:gd name="T81" fmla="*/ 1 h 21600"/>
                <a:gd name="T82" fmla="*/ 4 w 21600"/>
                <a:gd name="T83" fmla="*/ 1 h 21600"/>
                <a:gd name="T84" fmla="*/ 4 w 21600"/>
                <a:gd name="T85" fmla="*/ 1 h 21600"/>
                <a:gd name="T86" fmla="*/ 2 w 21600"/>
                <a:gd name="T87" fmla="*/ 3 h 21600"/>
                <a:gd name="T88" fmla="*/ 3 w 21600"/>
                <a:gd name="T89" fmla="*/ 3 h 21600"/>
                <a:gd name="T90" fmla="*/ 3 w 21600"/>
                <a:gd name="T91" fmla="*/ 2 h 21600"/>
                <a:gd name="T92" fmla="*/ 3 w 21600"/>
                <a:gd name="T93" fmla="*/ 2 h 21600"/>
                <a:gd name="T94" fmla="*/ 2 w 21600"/>
                <a:gd name="T95" fmla="*/ 2 h 21600"/>
                <a:gd name="T96" fmla="*/ 2 w 21600"/>
                <a:gd name="T97" fmla="*/ 2 h 21600"/>
                <a:gd name="T98" fmla="*/ 2 w 21600"/>
                <a:gd name="T99" fmla="*/ 2 h 21600"/>
                <a:gd name="T100" fmla="*/ 2 w 21600"/>
                <a:gd name="T101" fmla="*/ 3 h 21600"/>
                <a:gd name="T102" fmla="*/ 2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3"/>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9"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8"/>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2"/>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5"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2"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30"/>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30"/>
                    <a:pt x="8200" y="12774"/>
                    <a:pt x="8494" y="13070"/>
                  </a:cubicBezTo>
                  <a:cubicBezTo>
                    <a:pt x="8786" y="13370"/>
                    <a:pt x="9135" y="13607"/>
                    <a:pt x="9537" y="13779"/>
                  </a:cubicBezTo>
                  <a:cubicBezTo>
                    <a:pt x="9939" y="13957"/>
                    <a:pt x="10361" y="14044"/>
                    <a:pt x="10806" y="14044"/>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26" name="文本框 25"/>
            <p:cNvSpPr txBox="1"/>
            <p:nvPr/>
          </p:nvSpPr>
          <p:spPr>
            <a:xfrm>
              <a:off x="819208" y="3881731"/>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01</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grpSp>
        <p:nvGrpSpPr>
          <p:cNvPr id="27" name="组合 26"/>
          <p:cNvGrpSpPr/>
          <p:nvPr/>
        </p:nvGrpSpPr>
        <p:grpSpPr>
          <a:xfrm>
            <a:off x="946423" y="2925751"/>
            <a:ext cx="1211973" cy="646331"/>
            <a:chOff x="1159182" y="2657971"/>
            <a:chExt cx="1211973" cy="646331"/>
          </a:xfrm>
        </p:grpSpPr>
        <p:sp>
          <p:nvSpPr>
            <p:cNvPr id="28" name="AutoShape 9"/>
            <p:cNvSpPr/>
            <p:nvPr/>
          </p:nvSpPr>
          <p:spPr bwMode="auto">
            <a:xfrm>
              <a:off x="1823422"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29" name="AutoShape 16"/>
            <p:cNvSpPr/>
            <p:nvPr/>
          </p:nvSpPr>
          <p:spPr bwMode="auto">
            <a:xfrm>
              <a:off x="1954381" y="2836688"/>
              <a:ext cx="297286" cy="298174"/>
            </a:xfrm>
            <a:custGeom>
              <a:avLst/>
              <a:gdLst>
                <a:gd name="T0" fmla="*/ 4 w 21376"/>
                <a:gd name="T1" fmla="*/ 4 h 21600"/>
                <a:gd name="T2" fmla="*/ 4 w 21376"/>
                <a:gd name="T3" fmla="*/ 4 h 21600"/>
                <a:gd name="T4" fmla="*/ 4 w 21376"/>
                <a:gd name="T5" fmla="*/ 4 h 21600"/>
                <a:gd name="T6" fmla="*/ 4 w 21376"/>
                <a:gd name="T7" fmla="*/ 5 h 21600"/>
                <a:gd name="T8" fmla="*/ 0 w 21376"/>
                <a:gd name="T9" fmla="*/ 5 h 21600"/>
                <a:gd name="T10" fmla="*/ 0 w 21376"/>
                <a:gd name="T11" fmla="*/ 4 h 21600"/>
                <a:gd name="T12" fmla="*/ 0 w 21376"/>
                <a:gd name="T13" fmla="*/ 4 h 21600"/>
                <a:gd name="T14" fmla="*/ 0 w 21376"/>
                <a:gd name="T15" fmla="*/ 4 h 21600"/>
                <a:gd name="T16" fmla="*/ 2 w 21376"/>
                <a:gd name="T17" fmla="*/ 2 h 21600"/>
                <a:gd name="T18" fmla="*/ 2 w 21376"/>
                <a:gd name="T19" fmla="*/ 0 h 21600"/>
                <a:gd name="T20" fmla="*/ 1 w 21376"/>
                <a:gd name="T21" fmla="*/ 0 h 21600"/>
                <a:gd name="T22" fmla="*/ 1 w 21376"/>
                <a:gd name="T23" fmla="*/ 0 h 21600"/>
                <a:gd name="T24" fmla="*/ 1 w 21376"/>
                <a:gd name="T25" fmla="*/ 0 h 21600"/>
                <a:gd name="T26" fmla="*/ 1 w 21376"/>
                <a:gd name="T27" fmla="*/ 0 h 21600"/>
                <a:gd name="T28" fmla="*/ 1 w 21376"/>
                <a:gd name="T29" fmla="*/ 0 h 21600"/>
                <a:gd name="T30" fmla="*/ 3 w 21376"/>
                <a:gd name="T31" fmla="*/ 0 h 21600"/>
                <a:gd name="T32" fmla="*/ 3 w 21376"/>
                <a:gd name="T33" fmla="*/ 0 h 21600"/>
                <a:gd name="T34" fmla="*/ 3 w 21376"/>
                <a:gd name="T35" fmla="*/ 0 h 21600"/>
                <a:gd name="T36" fmla="*/ 3 w 21376"/>
                <a:gd name="T37" fmla="*/ 0 h 21600"/>
                <a:gd name="T38" fmla="*/ 3 w 21376"/>
                <a:gd name="T39" fmla="*/ 0 h 21600"/>
                <a:gd name="T40" fmla="*/ 3 w 21376"/>
                <a:gd name="T41" fmla="*/ 0 h 21600"/>
                <a:gd name="T42" fmla="*/ 3 w 21376"/>
                <a:gd name="T43" fmla="*/ 2 h 21600"/>
                <a:gd name="T44" fmla="*/ 4 w 21376"/>
                <a:gd name="T45" fmla="*/ 4 h 21600"/>
                <a:gd name="T46" fmla="*/ 1 w 21376"/>
                <a:gd name="T47" fmla="*/ 3 h 21600"/>
                <a:gd name="T48" fmla="*/ 3 w 21376"/>
                <a:gd name="T49" fmla="*/ 3 h 21600"/>
                <a:gd name="T50" fmla="*/ 2 w 21376"/>
                <a:gd name="T51" fmla="*/ 2 h 21600"/>
                <a:gd name="T52" fmla="*/ 2 w 21376"/>
                <a:gd name="T53" fmla="*/ 0 h 21600"/>
                <a:gd name="T54" fmla="*/ 2 w 21376"/>
                <a:gd name="T55" fmla="*/ 0 h 21600"/>
                <a:gd name="T56" fmla="*/ 2 w 21376"/>
                <a:gd name="T57" fmla="*/ 2 h 21600"/>
                <a:gd name="T58" fmla="*/ 1 w 21376"/>
                <a:gd name="T59" fmla="*/ 3 h 21600"/>
                <a:gd name="T60" fmla="*/ 1 w 21376"/>
                <a:gd name="T61" fmla="*/ 3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376" h="21600">
                  <a:moveTo>
                    <a:pt x="21036" y="18604"/>
                  </a:moveTo>
                  <a:cubicBezTo>
                    <a:pt x="21454" y="19262"/>
                    <a:pt x="21486" y="19923"/>
                    <a:pt x="21135" y="20587"/>
                  </a:cubicBezTo>
                  <a:cubicBezTo>
                    <a:pt x="20970" y="20916"/>
                    <a:pt x="20732" y="21168"/>
                    <a:pt x="20427" y="21339"/>
                  </a:cubicBezTo>
                  <a:cubicBezTo>
                    <a:pt x="20123" y="21515"/>
                    <a:pt x="19798" y="21600"/>
                    <a:pt x="19455" y="21600"/>
                  </a:cubicBezTo>
                  <a:lnTo>
                    <a:pt x="1928" y="21600"/>
                  </a:lnTo>
                  <a:cubicBezTo>
                    <a:pt x="1586" y="21600"/>
                    <a:pt x="1264" y="21515"/>
                    <a:pt x="965" y="21339"/>
                  </a:cubicBezTo>
                  <a:cubicBezTo>
                    <a:pt x="663" y="21168"/>
                    <a:pt x="426" y="20916"/>
                    <a:pt x="249" y="20587"/>
                  </a:cubicBezTo>
                  <a:cubicBezTo>
                    <a:pt x="-114" y="19914"/>
                    <a:pt x="-79" y="19250"/>
                    <a:pt x="344" y="18604"/>
                  </a:cubicBezTo>
                  <a:lnTo>
                    <a:pt x="7510" y="7314"/>
                  </a:lnTo>
                  <a:lnTo>
                    <a:pt x="7510" y="2168"/>
                  </a:lnTo>
                  <a:lnTo>
                    <a:pt x="6428" y="2168"/>
                  </a:lnTo>
                  <a:cubicBezTo>
                    <a:pt x="6123" y="2168"/>
                    <a:pt x="5871" y="2062"/>
                    <a:pt x="5670" y="1850"/>
                  </a:cubicBezTo>
                  <a:cubicBezTo>
                    <a:pt x="5473" y="1639"/>
                    <a:pt x="5372" y="1380"/>
                    <a:pt x="5372" y="1072"/>
                  </a:cubicBezTo>
                  <a:cubicBezTo>
                    <a:pt x="5372" y="778"/>
                    <a:pt x="5473" y="529"/>
                    <a:pt x="5670" y="320"/>
                  </a:cubicBezTo>
                  <a:cubicBezTo>
                    <a:pt x="5871" y="109"/>
                    <a:pt x="6123" y="0"/>
                    <a:pt x="6428" y="0"/>
                  </a:cubicBezTo>
                  <a:lnTo>
                    <a:pt x="14953" y="0"/>
                  </a:lnTo>
                  <a:cubicBezTo>
                    <a:pt x="15261" y="0"/>
                    <a:pt x="15516" y="109"/>
                    <a:pt x="15725" y="320"/>
                  </a:cubicBezTo>
                  <a:cubicBezTo>
                    <a:pt x="15934" y="529"/>
                    <a:pt x="16038" y="778"/>
                    <a:pt x="16038" y="1072"/>
                  </a:cubicBezTo>
                  <a:cubicBezTo>
                    <a:pt x="16038" y="1380"/>
                    <a:pt x="15934" y="1639"/>
                    <a:pt x="15725" y="1850"/>
                  </a:cubicBezTo>
                  <a:cubicBezTo>
                    <a:pt x="15516" y="2062"/>
                    <a:pt x="15261" y="2168"/>
                    <a:pt x="14953" y="2168"/>
                  </a:cubicBezTo>
                  <a:lnTo>
                    <a:pt x="13900" y="2168"/>
                  </a:lnTo>
                  <a:lnTo>
                    <a:pt x="13900" y="7340"/>
                  </a:lnTo>
                  <a:lnTo>
                    <a:pt x="21036" y="18604"/>
                  </a:lnTo>
                  <a:close/>
                  <a:moveTo>
                    <a:pt x="5261" y="14865"/>
                  </a:moveTo>
                  <a:lnTo>
                    <a:pt x="16122" y="14865"/>
                  </a:lnTo>
                  <a:lnTo>
                    <a:pt x="11774" y="7974"/>
                  </a:lnTo>
                  <a:lnTo>
                    <a:pt x="11774" y="2168"/>
                  </a:lnTo>
                  <a:lnTo>
                    <a:pt x="9636" y="2168"/>
                  </a:lnTo>
                  <a:lnTo>
                    <a:pt x="9636" y="7948"/>
                  </a:lnTo>
                  <a:lnTo>
                    <a:pt x="5261" y="14865"/>
                  </a:lnTo>
                  <a:close/>
                  <a:moveTo>
                    <a:pt x="5261" y="14865"/>
                  </a:move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0" name="文本框 29"/>
            <p:cNvSpPr txBox="1"/>
            <p:nvPr/>
          </p:nvSpPr>
          <p:spPr>
            <a:xfrm>
              <a:off x="1159182" y="2657971"/>
              <a:ext cx="713657" cy="646331"/>
            </a:xfrm>
            <a:prstGeom prst="rect">
              <a:avLst/>
            </a:prstGeom>
            <a:noFill/>
          </p:spPr>
          <p:txBody>
            <a:bodyPr wrap="none" rtlCol="0">
              <a:spAutoFit/>
            </a:bodyPr>
            <a:lstStyle/>
            <a:p>
              <a:r>
                <a:rPr lang="en-US" altLang="zh-CN" sz="3600" dirty="0">
                  <a:solidFill>
                    <a:srgbClr val="F69F95"/>
                  </a:solidFill>
                  <a:latin typeface="方正中等线简体" panose="02010601030101010101" pitchFamily="2" charset="-122"/>
                  <a:ea typeface="方正中等线简体" panose="02010601030101010101" pitchFamily="2" charset="-122"/>
                </a:rPr>
                <a:t>02</a:t>
              </a:r>
              <a:endParaRPr lang="zh-CN" altLang="en-US" sz="3600" dirty="0">
                <a:solidFill>
                  <a:srgbClr val="F69F95"/>
                </a:solidFill>
                <a:latin typeface="方正中等线简体" panose="02010601030101010101" pitchFamily="2" charset="-122"/>
                <a:ea typeface="方正中等线简体" panose="02010601030101010101" pitchFamily="2" charset="-122"/>
              </a:endParaRPr>
            </a:p>
          </p:txBody>
        </p:sp>
      </p:grpSp>
      <p:grpSp>
        <p:nvGrpSpPr>
          <p:cNvPr id="31" name="组合 30"/>
          <p:cNvGrpSpPr/>
          <p:nvPr/>
        </p:nvGrpSpPr>
        <p:grpSpPr>
          <a:xfrm>
            <a:off x="4889411" y="4204558"/>
            <a:ext cx="1275462" cy="646331"/>
            <a:chOff x="5102170" y="3936778"/>
            <a:chExt cx="1275462" cy="646331"/>
          </a:xfrm>
        </p:grpSpPr>
        <p:sp>
          <p:nvSpPr>
            <p:cNvPr id="32" name="AutoShape 8"/>
            <p:cNvSpPr/>
            <p:nvPr/>
          </p:nvSpPr>
          <p:spPr bwMode="auto">
            <a:xfrm>
              <a:off x="5102170"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33" name="AutoShape 19"/>
            <p:cNvSpPr/>
            <p:nvPr/>
          </p:nvSpPr>
          <p:spPr bwMode="auto">
            <a:xfrm>
              <a:off x="5215923" y="4076214"/>
              <a:ext cx="297286" cy="297219"/>
            </a:xfrm>
            <a:custGeom>
              <a:avLst/>
              <a:gdLst>
                <a:gd name="T0" fmla="*/ 4 w 21600"/>
                <a:gd name="T1" fmla="*/ 3 h 21600"/>
                <a:gd name="T2" fmla="*/ 4 w 21600"/>
                <a:gd name="T3" fmla="*/ 3 h 21600"/>
                <a:gd name="T4" fmla="*/ 4 w 21600"/>
                <a:gd name="T5" fmla="*/ 4 h 21600"/>
                <a:gd name="T6" fmla="*/ 3 w 21600"/>
                <a:gd name="T7" fmla="*/ 4 h 21600"/>
                <a:gd name="T8" fmla="*/ 3 w 21600"/>
                <a:gd name="T9" fmla="*/ 4 h 21600"/>
                <a:gd name="T10" fmla="*/ 2 w 21600"/>
                <a:gd name="T11" fmla="*/ 4 h 21600"/>
                <a:gd name="T12" fmla="*/ 0 w 21600"/>
                <a:gd name="T13" fmla="*/ 4 h 21600"/>
                <a:gd name="T14" fmla="*/ 0 w 21600"/>
                <a:gd name="T15" fmla="*/ 4 h 21600"/>
                <a:gd name="T16" fmla="*/ 0 w 21600"/>
                <a:gd name="T17" fmla="*/ 2 h 21600"/>
                <a:gd name="T18" fmla="*/ 1 w 21600"/>
                <a:gd name="T19" fmla="*/ 2 h 21600"/>
                <a:gd name="T20" fmla="*/ 2 w 21600"/>
                <a:gd name="T21" fmla="*/ 2 h 21600"/>
                <a:gd name="T22" fmla="*/ 2 w 21600"/>
                <a:gd name="T23" fmla="*/ 1 h 21600"/>
                <a:gd name="T24" fmla="*/ 2 w 21600"/>
                <a:gd name="T25" fmla="*/ 1 h 21600"/>
                <a:gd name="T26" fmla="*/ 2 w 21600"/>
                <a:gd name="T27" fmla="*/ 1 h 21600"/>
                <a:gd name="T28" fmla="*/ 2 w 21600"/>
                <a:gd name="T29" fmla="*/ 0 h 21600"/>
                <a:gd name="T30" fmla="*/ 3 w 21600"/>
                <a:gd name="T31" fmla="*/ 0 h 21600"/>
                <a:gd name="T32" fmla="*/ 3 w 21600"/>
                <a:gd name="T33" fmla="*/ 0 h 21600"/>
                <a:gd name="T34" fmla="*/ 3 w 21600"/>
                <a:gd name="T35" fmla="*/ 1 h 21600"/>
                <a:gd name="T36" fmla="*/ 3 w 21600"/>
                <a:gd name="T37" fmla="*/ 1 h 21600"/>
                <a:gd name="T38" fmla="*/ 4 w 21600"/>
                <a:gd name="T39" fmla="*/ 1 h 21600"/>
                <a:gd name="T40" fmla="*/ 4 w 21600"/>
                <a:gd name="T41" fmla="*/ 2 h 21600"/>
                <a:gd name="T42" fmla="*/ 4 w 21600"/>
                <a:gd name="T43" fmla="*/ 2 h 21600"/>
                <a:gd name="T44" fmla="*/ 4 w 21600"/>
                <a:gd name="T45" fmla="*/ 2 h 21600"/>
                <a:gd name="T46" fmla="*/ 1 w 21600"/>
                <a:gd name="T47" fmla="*/ 4 h 21600"/>
                <a:gd name="T48" fmla="*/ 1 w 21600"/>
                <a:gd name="T49" fmla="*/ 3 h 21600"/>
                <a:gd name="T50" fmla="*/ 1 w 21600"/>
                <a:gd name="T51" fmla="*/ 3 h 21600"/>
                <a:gd name="T52" fmla="*/ 1 w 21600"/>
                <a:gd name="T53" fmla="*/ 4 h 21600"/>
                <a:gd name="T54" fmla="*/ 4 w 21600"/>
                <a:gd name="T55" fmla="*/ 3 h 21600"/>
                <a:gd name="T56" fmla="*/ 4 w 21600"/>
                <a:gd name="T57" fmla="*/ 3 h 21600"/>
                <a:gd name="T58" fmla="*/ 4 w 21600"/>
                <a:gd name="T59" fmla="*/ 2 h 21600"/>
                <a:gd name="T60" fmla="*/ 4 w 21600"/>
                <a:gd name="T61" fmla="*/ 2 h 21600"/>
                <a:gd name="T62" fmla="*/ 4 w 21600"/>
                <a:gd name="T63" fmla="*/ 2 h 21600"/>
                <a:gd name="T64" fmla="*/ 3 w 21600"/>
                <a:gd name="T65" fmla="*/ 2 h 21600"/>
                <a:gd name="T66" fmla="*/ 3 w 21600"/>
                <a:gd name="T67" fmla="*/ 2 h 21600"/>
                <a:gd name="T68" fmla="*/ 3 w 21600"/>
                <a:gd name="T69" fmla="*/ 2 h 21600"/>
                <a:gd name="T70" fmla="*/ 3 w 21600"/>
                <a:gd name="T71" fmla="*/ 1 h 21600"/>
                <a:gd name="T72" fmla="*/ 3 w 21600"/>
                <a:gd name="T73" fmla="*/ 1 h 21600"/>
                <a:gd name="T74" fmla="*/ 3 w 21600"/>
                <a:gd name="T75" fmla="*/ 0 h 21600"/>
                <a:gd name="T76" fmla="*/ 3 w 21600"/>
                <a:gd name="T77" fmla="*/ 0 h 21600"/>
                <a:gd name="T78" fmla="*/ 3 w 21600"/>
                <a:gd name="T79" fmla="*/ 0 h 21600"/>
                <a:gd name="T80" fmla="*/ 3 w 21600"/>
                <a:gd name="T81" fmla="*/ 1 h 21600"/>
                <a:gd name="T82" fmla="*/ 2 w 21600"/>
                <a:gd name="T83" fmla="*/ 1 h 21600"/>
                <a:gd name="T84" fmla="*/ 2 w 21600"/>
                <a:gd name="T85" fmla="*/ 2 h 21600"/>
                <a:gd name="T86" fmla="*/ 2 w 21600"/>
                <a:gd name="T87" fmla="*/ 2 h 21600"/>
                <a:gd name="T88" fmla="*/ 1 w 21600"/>
                <a:gd name="T89" fmla="*/ 2 h 21600"/>
                <a:gd name="T90" fmla="*/ 2 w 21600"/>
                <a:gd name="T91" fmla="*/ 4 h 21600"/>
                <a:gd name="T92" fmla="*/ 3 w 21600"/>
                <a:gd name="T93" fmla="*/ 4 h 21600"/>
                <a:gd name="T94" fmla="*/ 3 w 21600"/>
                <a:gd name="T95" fmla="*/ 4 h 21600"/>
                <a:gd name="T96" fmla="*/ 4 w 21600"/>
                <a:gd name="T97" fmla="*/ 4 h 21600"/>
                <a:gd name="T98" fmla="*/ 4 w 21600"/>
                <a:gd name="T99" fmla="*/ 4 h 21600"/>
                <a:gd name="T100" fmla="*/ 4 w 21600"/>
                <a:gd name="T101" fmla="*/ 3 h 21600"/>
                <a:gd name="T102" fmla="*/ 4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6"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4" name="文本框 33"/>
            <p:cNvSpPr txBox="1"/>
            <p:nvPr/>
          </p:nvSpPr>
          <p:spPr>
            <a:xfrm>
              <a:off x="5663975" y="3936778"/>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05</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grpSp>
        <p:nvGrpSpPr>
          <p:cNvPr id="35" name="组合 34"/>
          <p:cNvGrpSpPr/>
          <p:nvPr/>
        </p:nvGrpSpPr>
        <p:grpSpPr>
          <a:xfrm>
            <a:off x="4506094" y="2942265"/>
            <a:ext cx="1270653" cy="646331"/>
            <a:chOff x="4718853" y="2674485"/>
            <a:chExt cx="1270653" cy="646331"/>
          </a:xfrm>
        </p:grpSpPr>
        <p:sp>
          <p:nvSpPr>
            <p:cNvPr id="36" name="AutoShape 6"/>
            <p:cNvSpPr/>
            <p:nvPr/>
          </p:nvSpPr>
          <p:spPr bwMode="auto">
            <a:xfrm>
              <a:off x="4718853"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37" name="AutoShape 18"/>
            <p:cNvSpPr/>
            <p:nvPr/>
          </p:nvSpPr>
          <p:spPr bwMode="auto">
            <a:xfrm>
              <a:off x="4827826" y="2859625"/>
              <a:ext cx="297286" cy="297219"/>
            </a:xfrm>
            <a:custGeom>
              <a:avLst/>
              <a:gdLst>
                <a:gd name="T0" fmla="*/ 4 w 21564"/>
                <a:gd name="T1" fmla="*/ 1 h 21600"/>
                <a:gd name="T2" fmla="*/ 4 w 21564"/>
                <a:gd name="T3" fmla="*/ 1 h 21600"/>
                <a:gd name="T4" fmla="*/ 4 w 21564"/>
                <a:gd name="T5" fmla="*/ 1 h 21600"/>
                <a:gd name="T6" fmla="*/ 4 w 21564"/>
                <a:gd name="T7" fmla="*/ 3 h 21600"/>
                <a:gd name="T8" fmla="*/ 4 w 21564"/>
                <a:gd name="T9" fmla="*/ 3 h 21600"/>
                <a:gd name="T10" fmla="*/ 4 w 21564"/>
                <a:gd name="T11" fmla="*/ 3 h 21600"/>
                <a:gd name="T12" fmla="*/ 1 w 21564"/>
                <a:gd name="T13" fmla="*/ 3 h 21600"/>
                <a:gd name="T14" fmla="*/ 1 w 21564"/>
                <a:gd name="T15" fmla="*/ 3 h 21600"/>
                <a:gd name="T16" fmla="*/ 2 w 21564"/>
                <a:gd name="T17" fmla="*/ 3 h 21600"/>
                <a:gd name="T18" fmla="*/ 2 w 21564"/>
                <a:gd name="T19" fmla="*/ 3 h 21600"/>
                <a:gd name="T20" fmla="*/ 4 w 21564"/>
                <a:gd name="T21" fmla="*/ 3 h 21600"/>
                <a:gd name="T22" fmla="*/ 4 w 21564"/>
                <a:gd name="T23" fmla="*/ 3 h 21600"/>
                <a:gd name="T24" fmla="*/ 4 w 21564"/>
                <a:gd name="T25" fmla="*/ 3 h 21600"/>
                <a:gd name="T26" fmla="*/ 4 w 21564"/>
                <a:gd name="T27" fmla="*/ 4 h 21600"/>
                <a:gd name="T28" fmla="*/ 4 w 21564"/>
                <a:gd name="T29" fmla="*/ 4 h 21600"/>
                <a:gd name="T30" fmla="*/ 4 w 21564"/>
                <a:gd name="T31" fmla="*/ 4 h 21600"/>
                <a:gd name="T32" fmla="*/ 3 w 21564"/>
                <a:gd name="T33" fmla="*/ 4 h 21600"/>
                <a:gd name="T34" fmla="*/ 2 w 21564"/>
                <a:gd name="T35" fmla="*/ 4 h 21600"/>
                <a:gd name="T36" fmla="*/ 1 w 21564"/>
                <a:gd name="T37" fmla="*/ 4 h 21600"/>
                <a:gd name="T38" fmla="*/ 1 w 21564"/>
                <a:gd name="T39" fmla="*/ 4 h 21600"/>
                <a:gd name="T40" fmla="*/ 1 w 21564"/>
                <a:gd name="T41" fmla="*/ 4 h 21600"/>
                <a:gd name="T42" fmla="*/ 1 w 21564"/>
                <a:gd name="T43" fmla="*/ 4 h 21600"/>
                <a:gd name="T44" fmla="*/ 1 w 21564"/>
                <a:gd name="T45" fmla="*/ 4 h 21600"/>
                <a:gd name="T46" fmla="*/ 1 w 21564"/>
                <a:gd name="T47" fmla="*/ 4 h 21600"/>
                <a:gd name="T48" fmla="*/ 1 w 21564"/>
                <a:gd name="T49" fmla="*/ 4 h 21600"/>
                <a:gd name="T50" fmla="*/ 1 w 21564"/>
                <a:gd name="T51" fmla="*/ 1 h 21600"/>
                <a:gd name="T52" fmla="*/ 1 w 21564"/>
                <a:gd name="T53" fmla="*/ 0 h 21600"/>
                <a:gd name="T54" fmla="*/ 1 w 21564"/>
                <a:gd name="T55" fmla="*/ 0 h 21600"/>
                <a:gd name="T56" fmla="*/ 0 w 21564"/>
                <a:gd name="T57" fmla="*/ 0 h 21600"/>
                <a:gd name="T58" fmla="*/ 0 w 21564"/>
                <a:gd name="T59" fmla="*/ 0 h 21600"/>
                <a:gd name="T60" fmla="*/ 0 w 21564"/>
                <a:gd name="T61" fmla="*/ 0 h 21600"/>
                <a:gd name="T62" fmla="*/ 0 w 21564"/>
                <a:gd name="T63" fmla="*/ 0 h 21600"/>
                <a:gd name="T64" fmla="*/ 1 w 21564"/>
                <a:gd name="T65" fmla="*/ 0 h 21600"/>
                <a:gd name="T66" fmla="*/ 1 w 21564"/>
                <a:gd name="T67" fmla="*/ 0 h 21600"/>
                <a:gd name="T68" fmla="*/ 1 w 21564"/>
                <a:gd name="T69" fmla="*/ 0 h 21600"/>
                <a:gd name="T70" fmla="*/ 1 w 21564"/>
                <a:gd name="T71" fmla="*/ 0 h 21600"/>
                <a:gd name="T72" fmla="*/ 1 w 21564"/>
                <a:gd name="T73" fmla="*/ 0 h 21600"/>
                <a:gd name="T74" fmla="*/ 1 w 21564"/>
                <a:gd name="T75" fmla="*/ 0 h 21600"/>
                <a:gd name="T76" fmla="*/ 1 w 21564"/>
                <a:gd name="T77" fmla="*/ 0 h 21600"/>
                <a:gd name="T78" fmla="*/ 1 w 21564"/>
                <a:gd name="T79" fmla="*/ 1 h 21600"/>
                <a:gd name="T80" fmla="*/ 4 w 21564"/>
                <a:gd name="T81" fmla="*/ 1 h 21600"/>
                <a:gd name="T82" fmla="*/ 4 w 21564"/>
                <a:gd name="T83" fmla="*/ 1 h 21600"/>
                <a:gd name="T84" fmla="*/ 1 w 21564"/>
                <a:gd name="T85" fmla="*/ 4 h 21600"/>
                <a:gd name="T86" fmla="*/ 1 w 21564"/>
                <a:gd name="T87" fmla="*/ 4 h 21600"/>
                <a:gd name="T88" fmla="*/ 2 w 21564"/>
                <a:gd name="T89" fmla="*/ 4 h 21600"/>
                <a:gd name="T90" fmla="*/ 2 w 21564"/>
                <a:gd name="T91" fmla="*/ 4 h 21600"/>
                <a:gd name="T92" fmla="*/ 2 w 21564"/>
                <a:gd name="T93" fmla="*/ 4 h 21600"/>
                <a:gd name="T94" fmla="*/ 2 w 21564"/>
                <a:gd name="T95" fmla="*/ 4 h 21600"/>
                <a:gd name="T96" fmla="*/ 2 w 21564"/>
                <a:gd name="T97" fmla="*/ 4 h 21600"/>
                <a:gd name="T98" fmla="*/ 1 w 21564"/>
                <a:gd name="T99" fmla="*/ 4 h 21600"/>
                <a:gd name="T100" fmla="*/ 1 w 21564"/>
                <a:gd name="T101" fmla="*/ 4 h 21600"/>
                <a:gd name="T102" fmla="*/ 3 w 21564"/>
                <a:gd name="T103" fmla="*/ 4 h 21600"/>
                <a:gd name="T104" fmla="*/ 3 w 21564"/>
                <a:gd name="T105" fmla="*/ 4 h 21600"/>
                <a:gd name="T106" fmla="*/ 3 w 21564"/>
                <a:gd name="T107" fmla="*/ 4 h 21600"/>
                <a:gd name="T108" fmla="*/ 3 w 21564"/>
                <a:gd name="T109" fmla="*/ 4 h 21600"/>
                <a:gd name="T110" fmla="*/ 4 w 21564"/>
                <a:gd name="T111" fmla="*/ 4 h 21600"/>
                <a:gd name="T112" fmla="*/ 3 w 21564"/>
                <a:gd name="T113" fmla="*/ 4 h 21600"/>
                <a:gd name="T114" fmla="*/ 3 w 21564"/>
                <a:gd name="T115" fmla="*/ 4 h 21600"/>
                <a:gd name="T116" fmla="*/ 3 w 21564"/>
                <a:gd name="T117" fmla="*/ 4 h 21600"/>
                <a:gd name="T118" fmla="*/ 3 w 21564"/>
                <a:gd name="T119" fmla="*/ 4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564" h="21600">
                  <a:moveTo>
                    <a:pt x="20681" y="3131"/>
                  </a:moveTo>
                  <a:cubicBezTo>
                    <a:pt x="20952" y="3131"/>
                    <a:pt x="21180" y="3257"/>
                    <a:pt x="21358" y="3515"/>
                  </a:cubicBezTo>
                  <a:cubicBezTo>
                    <a:pt x="21536" y="3768"/>
                    <a:pt x="21600" y="4044"/>
                    <a:pt x="21544" y="4341"/>
                  </a:cubicBezTo>
                  <a:lnTo>
                    <a:pt x="20280" y="12471"/>
                  </a:lnTo>
                  <a:cubicBezTo>
                    <a:pt x="20231" y="12706"/>
                    <a:pt x="20128" y="12900"/>
                    <a:pt x="19969" y="13061"/>
                  </a:cubicBezTo>
                  <a:cubicBezTo>
                    <a:pt x="19810" y="13223"/>
                    <a:pt x="19615" y="13296"/>
                    <a:pt x="19390" y="13296"/>
                  </a:cubicBezTo>
                  <a:lnTo>
                    <a:pt x="6706" y="13296"/>
                  </a:lnTo>
                  <a:lnTo>
                    <a:pt x="7114" y="15661"/>
                  </a:lnTo>
                  <a:cubicBezTo>
                    <a:pt x="7146" y="15811"/>
                    <a:pt x="7215" y="15937"/>
                    <a:pt x="7320" y="16034"/>
                  </a:cubicBezTo>
                  <a:cubicBezTo>
                    <a:pt x="7425" y="16131"/>
                    <a:pt x="7540" y="16184"/>
                    <a:pt x="7667" y="16184"/>
                  </a:cubicBezTo>
                  <a:lnTo>
                    <a:pt x="17686" y="16184"/>
                  </a:lnTo>
                  <a:cubicBezTo>
                    <a:pt x="17811" y="16184"/>
                    <a:pt x="17918" y="16237"/>
                    <a:pt x="18009" y="16345"/>
                  </a:cubicBezTo>
                  <a:cubicBezTo>
                    <a:pt x="18097" y="16454"/>
                    <a:pt x="18143" y="16580"/>
                    <a:pt x="18143" y="16736"/>
                  </a:cubicBezTo>
                  <a:lnTo>
                    <a:pt x="18143" y="17831"/>
                  </a:lnTo>
                  <a:cubicBezTo>
                    <a:pt x="18143" y="17981"/>
                    <a:pt x="18099" y="18108"/>
                    <a:pt x="18013" y="18205"/>
                  </a:cubicBezTo>
                  <a:cubicBezTo>
                    <a:pt x="17928" y="18302"/>
                    <a:pt x="17818" y="18348"/>
                    <a:pt x="17686" y="18348"/>
                  </a:cubicBezTo>
                  <a:lnTo>
                    <a:pt x="15776" y="18348"/>
                  </a:lnTo>
                  <a:lnTo>
                    <a:pt x="8146" y="18348"/>
                  </a:lnTo>
                  <a:lnTo>
                    <a:pt x="6929" y="18348"/>
                  </a:lnTo>
                  <a:cubicBezTo>
                    <a:pt x="6801" y="18348"/>
                    <a:pt x="6662" y="18337"/>
                    <a:pt x="6501" y="18302"/>
                  </a:cubicBezTo>
                  <a:cubicBezTo>
                    <a:pt x="6339" y="18266"/>
                    <a:pt x="6202" y="18222"/>
                    <a:pt x="6085" y="18169"/>
                  </a:cubicBezTo>
                  <a:cubicBezTo>
                    <a:pt x="6036" y="18146"/>
                    <a:pt x="5982" y="18090"/>
                    <a:pt x="5921" y="17987"/>
                  </a:cubicBezTo>
                  <a:cubicBezTo>
                    <a:pt x="5860" y="17884"/>
                    <a:pt x="5799" y="17770"/>
                    <a:pt x="5740" y="17644"/>
                  </a:cubicBezTo>
                  <a:cubicBezTo>
                    <a:pt x="5684" y="17517"/>
                    <a:pt x="5633" y="17391"/>
                    <a:pt x="5594" y="17259"/>
                  </a:cubicBezTo>
                  <a:cubicBezTo>
                    <a:pt x="5552" y="17133"/>
                    <a:pt x="5528" y="17036"/>
                    <a:pt x="5513" y="16959"/>
                  </a:cubicBezTo>
                  <a:lnTo>
                    <a:pt x="2997" y="2670"/>
                  </a:lnTo>
                  <a:cubicBezTo>
                    <a:pt x="2966" y="2520"/>
                    <a:pt x="2897" y="2400"/>
                    <a:pt x="2792" y="2309"/>
                  </a:cubicBezTo>
                  <a:cubicBezTo>
                    <a:pt x="2687" y="2212"/>
                    <a:pt x="2569" y="2165"/>
                    <a:pt x="2445" y="2165"/>
                  </a:cubicBezTo>
                  <a:lnTo>
                    <a:pt x="457" y="2165"/>
                  </a:lnTo>
                  <a:cubicBezTo>
                    <a:pt x="152" y="2165"/>
                    <a:pt x="0" y="1982"/>
                    <a:pt x="0" y="1618"/>
                  </a:cubicBezTo>
                  <a:lnTo>
                    <a:pt x="0" y="546"/>
                  </a:lnTo>
                  <a:cubicBezTo>
                    <a:pt x="0" y="185"/>
                    <a:pt x="152" y="0"/>
                    <a:pt x="457" y="0"/>
                  </a:cubicBezTo>
                  <a:lnTo>
                    <a:pt x="3159" y="0"/>
                  </a:lnTo>
                  <a:cubicBezTo>
                    <a:pt x="3286" y="0"/>
                    <a:pt x="3433" y="18"/>
                    <a:pt x="3606" y="59"/>
                  </a:cubicBezTo>
                  <a:cubicBezTo>
                    <a:pt x="3775" y="94"/>
                    <a:pt x="3917" y="132"/>
                    <a:pt x="4027" y="167"/>
                  </a:cubicBezTo>
                  <a:cubicBezTo>
                    <a:pt x="4075" y="208"/>
                    <a:pt x="4129" y="276"/>
                    <a:pt x="4193" y="373"/>
                  </a:cubicBezTo>
                  <a:cubicBezTo>
                    <a:pt x="4261" y="470"/>
                    <a:pt x="4322" y="585"/>
                    <a:pt x="4376" y="705"/>
                  </a:cubicBezTo>
                  <a:cubicBezTo>
                    <a:pt x="4430" y="825"/>
                    <a:pt x="4479" y="952"/>
                    <a:pt x="4518" y="1072"/>
                  </a:cubicBezTo>
                  <a:cubicBezTo>
                    <a:pt x="4557" y="1198"/>
                    <a:pt x="4584" y="1301"/>
                    <a:pt x="4599" y="1378"/>
                  </a:cubicBezTo>
                  <a:lnTo>
                    <a:pt x="4917" y="3134"/>
                  </a:lnTo>
                  <a:lnTo>
                    <a:pt x="20681" y="3134"/>
                  </a:lnTo>
                  <a:lnTo>
                    <a:pt x="20681" y="3131"/>
                  </a:lnTo>
                  <a:close/>
                  <a:moveTo>
                    <a:pt x="6811" y="19982"/>
                  </a:moveTo>
                  <a:cubicBezTo>
                    <a:pt x="6811" y="19541"/>
                    <a:pt x="6941" y="19156"/>
                    <a:pt x="7202" y="18833"/>
                  </a:cubicBezTo>
                  <a:cubicBezTo>
                    <a:pt x="7462" y="18513"/>
                    <a:pt x="7777" y="18345"/>
                    <a:pt x="8146" y="18345"/>
                  </a:cubicBezTo>
                  <a:cubicBezTo>
                    <a:pt x="8528" y="18345"/>
                    <a:pt x="8850" y="18513"/>
                    <a:pt x="9114" y="18833"/>
                  </a:cubicBezTo>
                  <a:cubicBezTo>
                    <a:pt x="9381" y="19153"/>
                    <a:pt x="9513" y="19538"/>
                    <a:pt x="9513" y="19982"/>
                  </a:cubicBezTo>
                  <a:cubicBezTo>
                    <a:pt x="9513" y="20425"/>
                    <a:pt x="9381" y="20801"/>
                    <a:pt x="9114" y="21118"/>
                  </a:cubicBezTo>
                  <a:cubicBezTo>
                    <a:pt x="8850" y="21438"/>
                    <a:pt x="8528" y="21600"/>
                    <a:pt x="8146" y="21600"/>
                  </a:cubicBezTo>
                  <a:cubicBezTo>
                    <a:pt x="7779" y="21600"/>
                    <a:pt x="7464" y="21438"/>
                    <a:pt x="7202" y="21118"/>
                  </a:cubicBezTo>
                  <a:cubicBezTo>
                    <a:pt x="6941" y="20801"/>
                    <a:pt x="6811" y="20422"/>
                    <a:pt x="6811" y="19982"/>
                  </a:cubicBezTo>
                  <a:moveTo>
                    <a:pt x="14432" y="19982"/>
                  </a:moveTo>
                  <a:cubicBezTo>
                    <a:pt x="14432" y="19541"/>
                    <a:pt x="14564" y="19156"/>
                    <a:pt x="14823" y="18833"/>
                  </a:cubicBezTo>
                  <a:cubicBezTo>
                    <a:pt x="15085" y="18513"/>
                    <a:pt x="15400" y="18345"/>
                    <a:pt x="15779" y="18345"/>
                  </a:cubicBezTo>
                  <a:cubicBezTo>
                    <a:pt x="16143" y="18345"/>
                    <a:pt x="16459" y="18513"/>
                    <a:pt x="16720" y="18833"/>
                  </a:cubicBezTo>
                  <a:cubicBezTo>
                    <a:pt x="16982" y="19153"/>
                    <a:pt x="17114" y="19538"/>
                    <a:pt x="17114" y="19982"/>
                  </a:cubicBezTo>
                  <a:cubicBezTo>
                    <a:pt x="17114" y="20425"/>
                    <a:pt x="16982" y="20801"/>
                    <a:pt x="16720" y="21118"/>
                  </a:cubicBezTo>
                  <a:cubicBezTo>
                    <a:pt x="16461" y="21438"/>
                    <a:pt x="16146" y="21600"/>
                    <a:pt x="15779" y="21600"/>
                  </a:cubicBezTo>
                  <a:cubicBezTo>
                    <a:pt x="15412" y="21600"/>
                    <a:pt x="15094" y="21438"/>
                    <a:pt x="14830" y="21118"/>
                  </a:cubicBezTo>
                  <a:cubicBezTo>
                    <a:pt x="14564" y="20801"/>
                    <a:pt x="14432" y="20422"/>
                    <a:pt x="14432" y="19982"/>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8" name="文本框 37"/>
            <p:cNvSpPr txBox="1"/>
            <p:nvPr/>
          </p:nvSpPr>
          <p:spPr>
            <a:xfrm>
              <a:off x="5275849" y="2674485"/>
              <a:ext cx="713657" cy="646331"/>
            </a:xfrm>
            <a:prstGeom prst="rect">
              <a:avLst/>
            </a:prstGeom>
            <a:noFill/>
          </p:spPr>
          <p:txBody>
            <a:bodyPr wrap="none" rtlCol="0">
              <a:spAutoFit/>
            </a:bodyPr>
            <a:lstStyle/>
            <a:p>
              <a:r>
                <a:rPr lang="en-US" altLang="zh-CN" sz="3600" dirty="0">
                  <a:solidFill>
                    <a:srgbClr val="F69F95"/>
                  </a:solidFill>
                  <a:latin typeface="方正中等线简体" panose="02010601030101010101" pitchFamily="2" charset="-122"/>
                  <a:ea typeface="方正中等线简体" panose="02010601030101010101" pitchFamily="2" charset="-122"/>
                </a:rPr>
                <a:t>04</a:t>
              </a:r>
              <a:endParaRPr lang="zh-CN" altLang="en-US" sz="3600" dirty="0">
                <a:solidFill>
                  <a:srgbClr val="F69F95"/>
                </a:solidFill>
                <a:latin typeface="方正中等线简体" panose="02010601030101010101" pitchFamily="2" charset="-122"/>
                <a:ea typeface="方正中等线简体" panose="02010601030101010101" pitchFamily="2" charset="-122"/>
              </a:endParaRPr>
            </a:p>
          </p:txBody>
        </p:sp>
      </p:grpSp>
      <p:grpSp>
        <p:nvGrpSpPr>
          <p:cNvPr id="39" name="组合 38"/>
          <p:cNvGrpSpPr/>
          <p:nvPr/>
        </p:nvGrpSpPr>
        <p:grpSpPr>
          <a:xfrm>
            <a:off x="2999615" y="1754952"/>
            <a:ext cx="713657" cy="1095303"/>
            <a:chOff x="3212374" y="1487172"/>
            <a:chExt cx="713657" cy="1095303"/>
          </a:xfrm>
        </p:grpSpPr>
        <p:sp>
          <p:nvSpPr>
            <p:cNvPr id="40" name="AutoShape 5"/>
            <p:cNvSpPr/>
            <p:nvPr/>
          </p:nvSpPr>
          <p:spPr bwMode="auto">
            <a:xfrm>
              <a:off x="3254409" y="2032000"/>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41" name="AutoShape 17"/>
            <p:cNvSpPr/>
            <p:nvPr/>
          </p:nvSpPr>
          <p:spPr bwMode="auto">
            <a:xfrm>
              <a:off x="3379633" y="2174397"/>
              <a:ext cx="279124" cy="279060"/>
            </a:xfrm>
            <a:custGeom>
              <a:avLst/>
              <a:gdLst>
                <a:gd name="T0" fmla="*/ 4 w 21600"/>
                <a:gd name="T1" fmla="*/ 4 h 21600"/>
                <a:gd name="T2" fmla="*/ 4 w 21600"/>
                <a:gd name="T3" fmla="*/ 4 h 21600"/>
                <a:gd name="T4" fmla="*/ 4 w 21600"/>
                <a:gd name="T5" fmla="*/ 4 h 21600"/>
                <a:gd name="T6" fmla="*/ 4 w 21600"/>
                <a:gd name="T7" fmla="*/ 4 h 21600"/>
                <a:gd name="T8" fmla="*/ 4 w 21600"/>
                <a:gd name="T9" fmla="*/ 4 h 21600"/>
                <a:gd name="T10" fmla="*/ 4 w 21600"/>
                <a:gd name="T11" fmla="*/ 4 h 21600"/>
                <a:gd name="T12" fmla="*/ 3 w 21600"/>
                <a:gd name="T13" fmla="*/ 4 h 21600"/>
                <a:gd name="T14" fmla="*/ 2 w 21600"/>
                <a:gd name="T15" fmla="*/ 2 h 21600"/>
                <a:gd name="T16" fmla="*/ 2 w 21600"/>
                <a:gd name="T17" fmla="*/ 3 h 21600"/>
                <a:gd name="T18" fmla="*/ 2 w 21600"/>
                <a:gd name="T19" fmla="*/ 3 h 21600"/>
                <a:gd name="T20" fmla="*/ 2 w 21600"/>
                <a:gd name="T21" fmla="*/ 4 h 21600"/>
                <a:gd name="T22" fmla="*/ 2 w 21600"/>
                <a:gd name="T23" fmla="*/ 4 h 21600"/>
                <a:gd name="T24" fmla="*/ 2 w 21600"/>
                <a:gd name="T25" fmla="*/ 4 h 21600"/>
                <a:gd name="T26" fmla="*/ 2 w 21600"/>
                <a:gd name="T27" fmla="*/ 4 h 21600"/>
                <a:gd name="T28" fmla="*/ 1 w 21600"/>
                <a:gd name="T29" fmla="*/ 4 h 21600"/>
                <a:gd name="T30" fmla="*/ 1 w 21600"/>
                <a:gd name="T31" fmla="*/ 4 h 21600"/>
                <a:gd name="T32" fmla="*/ 1 w 21600"/>
                <a:gd name="T33" fmla="*/ 4 h 21600"/>
                <a:gd name="T34" fmla="*/ 1 w 21600"/>
                <a:gd name="T35" fmla="*/ 3 h 21600"/>
                <a:gd name="T36" fmla="*/ 0 w 21600"/>
                <a:gd name="T37" fmla="*/ 3 h 21600"/>
                <a:gd name="T38" fmla="*/ 0 w 21600"/>
                <a:gd name="T39" fmla="*/ 3 h 21600"/>
                <a:gd name="T40" fmla="*/ 0 w 21600"/>
                <a:gd name="T41" fmla="*/ 3 h 21600"/>
                <a:gd name="T42" fmla="*/ 0 w 21600"/>
                <a:gd name="T43" fmla="*/ 2 h 21600"/>
                <a:gd name="T44" fmla="*/ 0 w 21600"/>
                <a:gd name="T45" fmla="*/ 2 h 21600"/>
                <a:gd name="T46" fmla="*/ 0 w 21600"/>
                <a:gd name="T47" fmla="*/ 2 h 21600"/>
                <a:gd name="T48" fmla="*/ 0 w 21600"/>
                <a:gd name="T49" fmla="*/ 2 h 21600"/>
                <a:gd name="T50" fmla="*/ 1 w 21600"/>
                <a:gd name="T51" fmla="*/ 2 h 21600"/>
                <a:gd name="T52" fmla="*/ 1 w 21600"/>
                <a:gd name="T53" fmla="*/ 2 h 21600"/>
                <a:gd name="T54" fmla="*/ 2 w 21600"/>
                <a:gd name="T55" fmla="*/ 2 h 21600"/>
                <a:gd name="T56" fmla="*/ 0 w 21600"/>
                <a:gd name="T57" fmla="*/ 1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2 w 21600"/>
                <a:gd name="T73" fmla="*/ 1 h 21600"/>
                <a:gd name="T74" fmla="*/ 3 w 21600"/>
                <a:gd name="T75" fmla="*/ 0 h 21600"/>
                <a:gd name="T76" fmla="*/ 3 w 21600"/>
                <a:gd name="T77" fmla="*/ 0 h 21600"/>
                <a:gd name="T78" fmla="*/ 4 w 21600"/>
                <a:gd name="T79" fmla="*/ 0 h 21600"/>
                <a:gd name="T80" fmla="*/ 4 w 21600"/>
                <a:gd name="T81" fmla="*/ 0 h 21600"/>
                <a:gd name="T82" fmla="*/ 4 w 21600"/>
                <a:gd name="T83" fmla="*/ 0 h 21600"/>
                <a:gd name="T84" fmla="*/ 4 w 21600"/>
                <a:gd name="T85" fmla="*/ 0 h 21600"/>
                <a:gd name="T86" fmla="*/ 4 w 21600"/>
                <a:gd name="T87" fmla="*/ 1 h 21600"/>
                <a:gd name="T88" fmla="*/ 4 w 21600"/>
                <a:gd name="T89" fmla="*/ 1 h 21600"/>
                <a:gd name="T90" fmla="*/ 3 w 21600"/>
                <a:gd name="T91" fmla="*/ 2 h 21600"/>
                <a:gd name="T92" fmla="*/ 4 w 21600"/>
                <a:gd name="T93" fmla="*/ 4 h 21600"/>
                <a:gd name="T94" fmla="*/ 4 w 21600"/>
                <a:gd name="T95" fmla="*/ 4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1521" y="19327"/>
                  </a:moveTo>
                  <a:cubicBezTo>
                    <a:pt x="21574" y="19434"/>
                    <a:pt x="21600" y="19553"/>
                    <a:pt x="21600" y="19677"/>
                  </a:cubicBezTo>
                  <a:cubicBezTo>
                    <a:pt x="21600" y="19974"/>
                    <a:pt x="21492" y="20237"/>
                    <a:pt x="21275" y="20463"/>
                  </a:cubicBezTo>
                  <a:lnTo>
                    <a:pt x="20491" y="21235"/>
                  </a:lnTo>
                  <a:cubicBezTo>
                    <a:pt x="20281" y="21461"/>
                    <a:pt x="20027" y="21574"/>
                    <a:pt x="19721" y="21574"/>
                  </a:cubicBezTo>
                  <a:lnTo>
                    <a:pt x="19664" y="21574"/>
                  </a:lnTo>
                  <a:cubicBezTo>
                    <a:pt x="19350" y="21538"/>
                    <a:pt x="19081" y="21396"/>
                    <a:pt x="18866" y="21153"/>
                  </a:cubicBezTo>
                  <a:lnTo>
                    <a:pt x="12700" y="13223"/>
                  </a:lnTo>
                  <a:cubicBezTo>
                    <a:pt x="11959" y="13870"/>
                    <a:pt x="11265" y="14439"/>
                    <a:pt x="10623" y="14928"/>
                  </a:cubicBezTo>
                  <a:cubicBezTo>
                    <a:pt x="9975" y="15414"/>
                    <a:pt x="9367" y="15835"/>
                    <a:pt x="8789" y="16189"/>
                  </a:cubicBezTo>
                  <a:lnTo>
                    <a:pt x="9262" y="19988"/>
                  </a:lnTo>
                  <a:lnTo>
                    <a:pt x="9262" y="20124"/>
                  </a:lnTo>
                  <a:cubicBezTo>
                    <a:pt x="9262" y="20424"/>
                    <a:pt x="9163" y="20673"/>
                    <a:pt x="8965" y="20871"/>
                  </a:cubicBezTo>
                  <a:lnTo>
                    <a:pt x="8546" y="21289"/>
                  </a:lnTo>
                  <a:cubicBezTo>
                    <a:pt x="8339" y="21498"/>
                    <a:pt x="8076" y="21600"/>
                    <a:pt x="7762" y="21600"/>
                  </a:cubicBezTo>
                  <a:lnTo>
                    <a:pt x="7706" y="21600"/>
                  </a:lnTo>
                  <a:cubicBezTo>
                    <a:pt x="7355" y="21563"/>
                    <a:pt x="7089" y="21425"/>
                    <a:pt x="6908" y="21179"/>
                  </a:cubicBezTo>
                  <a:lnTo>
                    <a:pt x="4132" y="17501"/>
                  </a:lnTo>
                  <a:lnTo>
                    <a:pt x="419" y="14696"/>
                  </a:lnTo>
                  <a:cubicBezTo>
                    <a:pt x="156" y="14473"/>
                    <a:pt x="17" y="14201"/>
                    <a:pt x="0" y="13885"/>
                  </a:cubicBezTo>
                  <a:lnTo>
                    <a:pt x="0" y="13834"/>
                  </a:lnTo>
                  <a:cubicBezTo>
                    <a:pt x="0" y="13551"/>
                    <a:pt x="105" y="13294"/>
                    <a:pt x="311" y="13059"/>
                  </a:cubicBezTo>
                  <a:lnTo>
                    <a:pt x="716" y="12669"/>
                  </a:lnTo>
                  <a:cubicBezTo>
                    <a:pt x="897" y="12440"/>
                    <a:pt x="1152" y="12332"/>
                    <a:pt x="1477" y="12341"/>
                  </a:cubicBezTo>
                  <a:cubicBezTo>
                    <a:pt x="1551" y="12341"/>
                    <a:pt x="1596" y="12352"/>
                    <a:pt x="1613" y="12369"/>
                  </a:cubicBezTo>
                  <a:lnTo>
                    <a:pt x="5408" y="12802"/>
                  </a:lnTo>
                  <a:cubicBezTo>
                    <a:pt x="5761" y="12234"/>
                    <a:pt x="6180" y="11626"/>
                    <a:pt x="6673" y="10984"/>
                  </a:cubicBezTo>
                  <a:cubicBezTo>
                    <a:pt x="7168" y="10336"/>
                    <a:pt x="7734" y="9655"/>
                    <a:pt x="8376" y="8931"/>
                  </a:cubicBezTo>
                  <a:lnTo>
                    <a:pt x="478" y="2748"/>
                  </a:lnTo>
                  <a:cubicBezTo>
                    <a:pt x="195" y="2522"/>
                    <a:pt x="59" y="2256"/>
                    <a:pt x="59" y="1951"/>
                  </a:cubicBezTo>
                  <a:lnTo>
                    <a:pt x="59" y="1894"/>
                  </a:lnTo>
                  <a:cubicBezTo>
                    <a:pt x="59" y="1614"/>
                    <a:pt x="161" y="1354"/>
                    <a:pt x="371" y="1111"/>
                  </a:cubicBezTo>
                  <a:lnTo>
                    <a:pt x="1140" y="336"/>
                  </a:lnTo>
                  <a:cubicBezTo>
                    <a:pt x="1384" y="130"/>
                    <a:pt x="1641" y="25"/>
                    <a:pt x="1910" y="25"/>
                  </a:cubicBezTo>
                  <a:lnTo>
                    <a:pt x="2088" y="25"/>
                  </a:lnTo>
                  <a:cubicBezTo>
                    <a:pt x="2154" y="25"/>
                    <a:pt x="2216" y="45"/>
                    <a:pt x="2270" y="79"/>
                  </a:cubicBezTo>
                  <a:lnTo>
                    <a:pt x="13147" y="4046"/>
                  </a:lnTo>
                  <a:lnTo>
                    <a:pt x="15193" y="2030"/>
                  </a:lnTo>
                  <a:cubicBezTo>
                    <a:pt x="15827" y="1397"/>
                    <a:pt x="16552" y="902"/>
                    <a:pt x="17375" y="540"/>
                  </a:cubicBezTo>
                  <a:cubicBezTo>
                    <a:pt x="18196" y="181"/>
                    <a:pt x="18951" y="0"/>
                    <a:pt x="19636" y="0"/>
                  </a:cubicBezTo>
                  <a:cubicBezTo>
                    <a:pt x="20284" y="0"/>
                    <a:pt x="20779" y="167"/>
                    <a:pt x="21113" y="500"/>
                  </a:cubicBezTo>
                  <a:cubicBezTo>
                    <a:pt x="21292" y="662"/>
                    <a:pt x="21419" y="871"/>
                    <a:pt x="21492" y="1125"/>
                  </a:cubicBezTo>
                  <a:cubicBezTo>
                    <a:pt x="21563" y="1374"/>
                    <a:pt x="21600" y="1660"/>
                    <a:pt x="21600" y="1973"/>
                  </a:cubicBezTo>
                  <a:cubicBezTo>
                    <a:pt x="21600" y="2660"/>
                    <a:pt x="21425" y="3415"/>
                    <a:pt x="21077" y="4235"/>
                  </a:cubicBezTo>
                  <a:cubicBezTo>
                    <a:pt x="20728" y="5055"/>
                    <a:pt x="20230" y="5779"/>
                    <a:pt x="19582" y="6401"/>
                  </a:cubicBezTo>
                  <a:lnTo>
                    <a:pt x="17548" y="8456"/>
                  </a:lnTo>
                  <a:lnTo>
                    <a:pt x="21521" y="19327"/>
                  </a:lnTo>
                  <a:close/>
                  <a:moveTo>
                    <a:pt x="21521" y="19327"/>
                  </a:move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45" name="文本框 44"/>
            <p:cNvSpPr txBox="1"/>
            <p:nvPr/>
          </p:nvSpPr>
          <p:spPr>
            <a:xfrm>
              <a:off x="3212374" y="1487172"/>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03</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sp>
        <p:nvSpPr>
          <p:cNvPr id="51" name="文本框 50"/>
          <p:cNvSpPr txBox="1"/>
          <p:nvPr/>
        </p:nvSpPr>
        <p:spPr>
          <a:xfrm>
            <a:off x="7681366" y="1981475"/>
            <a:ext cx="3601189" cy="830997"/>
          </a:xfrm>
          <a:prstGeom prst="rect">
            <a:avLst/>
          </a:prstGeom>
          <a:noFill/>
        </p:spPr>
        <p:txBody>
          <a:bodyPr wrap="square" rtlCol="0">
            <a:spAutoFit/>
          </a:bodyPr>
          <a:lstStyle/>
          <a:p>
            <a:pPr algn="just">
              <a:lnSpc>
                <a:spcPct val="120000"/>
              </a:lnSpc>
            </a:pPr>
            <a:r>
              <a:rPr lang="zh-CN" altLang="en-US" sz="2400" dirty="0" smtClean="0">
                <a:solidFill>
                  <a:srgbClr val="8CBF4A"/>
                </a:solidFill>
                <a:latin typeface="微软雅黑" panose="020B0503020204020204" charset="-122"/>
                <a:ea typeface="微软雅黑" panose="020B0503020204020204" charset="-122"/>
              </a:rPr>
              <a:t>工作岗位职责</a:t>
            </a:r>
            <a:r>
              <a:rPr lang="zh-CN" altLang="en-US" sz="1600" dirty="0" smtClean="0">
                <a:solidFill>
                  <a:srgbClr val="8CBF4A"/>
                </a:solidFill>
                <a:latin typeface="微软雅黑" panose="020B0503020204020204" charset="-122"/>
                <a:ea typeface="微软雅黑" panose="020B0503020204020204" charset="-122"/>
              </a:rPr>
              <a:t>，</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52" name="文本框 51"/>
          <p:cNvSpPr txBox="1"/>
          <p:nvPr/>
        </p:nvSpPr>
        <p:spPr>
          <a:xfrm>
            <a:off x="7681366" y="5595414"/>
            <a:ext cx="3601189" cy="830997"/>
          </a:xfrm>
          <a:prstGeom prst="rect">
            <a:avLst/>
          </a:prstGeom>
          <a:noFill/>
        </p:spPr>
        <p:txBody>
          <a:bodyPr wrap="square" rtlCol="0">
            <a:spAutoFit/>
          </a:bodyPr>
          <a:lstStyle/>
          <a:p>
            <a:pPr algn="just">
              <a:lnSpc>
                <a:spcPct val="120000"/>
              </a:lnSpc>
            </a:pPr>
            <a:r>
              <a:rPr lang="zh-CN" altLang="en-US" sz="2400" dirty="0">
                <a:solidFill>
                  <a:srgbClr val="8CBF4A"/>
                </a:solidFill>
                <a:latin typeface="微软雅黑" panose="020B0503020204020204" charset="-122"/>
                <a:ea typeface="微软雅黑" panose="020B0503020204020204" charset="-122"/>
              </a:rPr>
              <a:t>工作岗位职责</a:t>
            </a:r>
            <a:r>
              <a:rPr lang="zh-CN" altLang="en-US" sz="1600" dirty="0">
                <a:solidFill>
                  <a:srgbClr val="8CBF4A"/>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3" name="文本框 52"/>
          <p:cNvSpPr txBox="1"/>
          <p:nvPr/>
        </p:nvSpPr>
        <p:spPr>
          <a:xfrm>
            <a:off x="7681366" y="4691930"/>
            <a:ext cx="3601189" cy="830997"/>
          </a:xfrm>
          <a:prstGeom prst="rect">
            <a:avLst/>
          </a:prstGeom>
          <a:noFill/>
        </p:spPr>
        <p:txBody>
          <a:bodyPr wrap="square" rtlCol="0">
            <a:spAutoFit/>
          </a:bodyPr>
          <a:lstStyle/>
          <a:p>
            <a:pPr algn="just">
              <a:lnSpc>
                <a:spcPct val="120000"/>
              </a:lnSpc>
            </a:pPr>
            <a:r>
              <a:rPr lang="zh-CN" altLang="en-US" sz="2400" dirty="0">
                <a:solidFill>
                  <a:srgbClr val="F69F95"/>
                </a:solidFill>
                <a:latin typeface="微软雅黑" panose="020B0503020204020204" charset="-122"/>
                <a:ea typeface="微软雅黑" panose="020B0503020204020204" charset="-122"/>
              </a:rPr>
              <a:t>工作岗位职责</a:t>
            </a:r>
            <a:r>
              <a:rPr lang="zh-CN" altLang="en-US" sz="1600" dirty="0">
                <a:solidFill>
                  <a:srgbClr val="F69F95"/>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4" name="文本框 53"/>
          <p:cNvSpPr txBox="1"/>
          <p:nvPr/>
        </p:nvSpPr>
        <p:spPr>
          <a:xfrm>
            <a:off x="7681366" y="3788445"/>
            <a:ext cx="3601189" cy="830997"/>
          </a:xfrm>
          <a:prstGeom prst="rect">
            <a:avLst/>
          </a:prstGeom>
          <a:noFill/>
        </p:spPr>
        <p:txBody>
          <a:bodyPr wrap="square" rtlCol="0">
            <a:spAutoFit/>
          </a:bodyPr>
          <a:lstStyle/>
          <a:p>
            <a:pPr algn="just">
              <a:lnSpc>
                <a:spcPct val="120000"/>
              </a:lnSpc>
            </a:pPr>
            <a:r>
              <a:rPr lang="zh-CN" altLang="en-US" sz="2400" dirty="0">
                <a:solidFill>
                  <a:srgbClr val="8CBF4A"/>
                </a:solidFill>
                <a:latin typeface="微软雅黑" panose="020B0503020204020204" charset="-122"/>
                <a:ea typeface="微软雅黑" panose="020B0503020204020204" charset="-122"/>
              </a:rPr>
              <a:t>工作岗位职责</a:t>
            </a:r>
            <a:r>
              <a:rPr lang="zh-CN" altLang="en-US" sz="1600" dirty="0">
                <a:solidFill>
                  <a:srgbClr val="8CBF4A"/>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5" name="文本框 54"/>
          <p:cNvSpPr txBox="1"/>
          <p:nvPr/>
        </p:nvSpPr>
        <p:spPr>
          <a:xfrm>
            <a:off x="7681366" y="2884960"/>
            <a:ext cx="3601189" cy="830997"/>
          </a:xfrm>
          <a:prstGeom prst="rect">
            <a:avLst/>
          </a:prstGeom>
          <a:noFill/>
        </p:spPr>
        <p:txBody>
          <a:bodyPr wrap="square" rtlCol="0">
            <a:spAutoFit/>
          </a:bodyPr>
          <a:lstStyle/>
          <a:p>
            <a:pPr algn="just">
              <a:lnSpc>
                <a:spcPct val="120000"/>
              </a:lnSpc>
            </a:pPr>
            <a:r>
              <a:rPr lang="zh-CN" altLang="en-US" sz="2400" dirty="0">
                <a:solidFill>
                  <a:srgbClr val="F69F95"/>
                </a:solidFill>
                <a:latin typeface="微软雅黑" panose="020B0503020204020204" charset="-122"/>
                <a:ea typeface="微软雅黑" panose="020B0503020204020204" charset="-122"/>
              </a:rPr>
              <a:t>工作岗位职责</a:t>
            </a:r>
            <a:r>
              <a:rPr lang="zh-CN" altLang="en-US" sz="1600" dirty="0">
                <a:solidFill>
                  <a:srgbClr val="F69F95"/>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nodeType="withEffect">
                                  <p:stCondLst>
                                    <p:cond delay="25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10" presetClass="entr" presetSubtype="0" fill="hold" nodeType="withEffect">
                                  <p:stCondLst>
                                    <p:cond delay="50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par>
                                <p:cTn id="24" presetID="10" presetClass="entr" presetSubtype="0" fill="hold" nodeType="withEffect">
                                  <p:stCondLst>
                                    <p:cond delay="75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par>
                                <p:cTn id="27" presetID="10" presetClass="entr" presetSubtype="0" fill="hold" nodeType="withEffect">
                                  <p:stCondLst>
                                    <p:cond delay="100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1+#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3500"/>
                            </p:stCondLst>
                            <p:childTnLst>
                              <p:par>
                                <p:cTn id="44" presetID="2" presetClass="entr" presetSubtype="2"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additive="base">
                                        <p:cTn id="46" dur="500" fill="hold"/>
                                        <p:tgtEl>
                                          <p:spTgt spid="55"/>
                                        </p:tgtEl>
                                        <p:attrNameLst>
                                          <p:attrName>ppt_x</p:attrName>
                                        </p:attrNameLst>
                                      </p:cBhvr>
                                      <p:tavLst>
                                        <p:tav tm="0">
                                          <p:val>
                                            <p:strVal val="1+#ppt_w/2"/>
                                          </p:val>
                                        </p:tav>
                                        <p:tav tm="100000">
                                          <p:val>
                                            <p:strVal val="#ppt_x"/>
                                          </p:val>
                                        </p:tav>
                                      </p:tavLst>
                                    </p:anim>
                                    <p:anim calcmode="lin" valueType="num">
                                      <p:cBhvr additive="base">
                                        <p:cTn id="47" dur="500" fill="hold"/>
                                        <p:tgtEl>
                                          <p:spTgt spid="55"/>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4500"/>
                            </p:stCondLst>
                            <p:childTnLst>
                              <p:par>
                                <p:cTn id="53" presetID="2" presetClass="entr" presetSubtype="2"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1+#ppt_w/2"/>
                                          </p:val>
                                        </p:tav>
                                        <p:tav tm="100000">
                                          <p:val>
                                            <p:strVal val="#ppt_x"/>
                                          </p:val>
                                        </p:tav>
                                      </p:tavLst>
                                    </p:anim>
                                    <p:anim calcmode="lin" valueType="num">
                                      <p:cBhvr additive="base">
                                        <p:cTn id="56" dur="500" fill="hold"/>
                                        <p:tgtEl>
                                          <p:spTgt spid="54"/>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par>
                          <p:cTn id="61" fill="hold">
                            <p:stCondLst>
                              <p:cond delay="5500"/>
                            </p:stCondLst>
                            <p:childTnLst>
                              <p:par>
                                <p:cTn id="62" presetID="2" presetClass="entr" presetSubtype="2" fill="hold" grpId="0" nodeType="after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additive="base">
                                        <p:cTn id="64" dur="500" fill="hold"/>
                                        <p:tgtEl>
                                          <p:spTgt spid="53"/>
                                        </p:tgtEl>
                                        <p:attrNameLst>
                                          <p:attrName>ppt_x</p:attrName>
                                        </p:attrNameLst>
                                      </p:cBhvr>
                                      <p:tavLst>
                                        <p:tav tm="0">
                                          <p:val>
                                            <p:strVal val="1+#ppt_w/2"/>
                                          </p:val>
                                        </p:tav>
                                        <p:tav tm="100000">
                                          <p:val>
                                            <p:strVal val="#ppt_x"/>
                                          </p:val>
                                        </p:tav>
                                      </p:tavLst>
                                    </p:anim>
                                    <p:anim calcmode="lin" valueType="num">
                                      <p:cBhvr additive="base">
                                        <p:cTn id="65" dur="500" fill="hold"/>
                                        <p:tgtEl>
                                          <p:spTgt spid="53"/>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6500"/>
                            </p:stCondLst>
                            <p:childTnLst>
                              <p:par>
                                <p:cTn id="71" presetID="2" presetClass="entr" presetSubtype="2" fill="hold" grpId="0" nodeType="afterEffect">
                                  <p:stCondLst>
                                    <p:cond delay="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fill="hold"/>
                                        <p:tgtEl>
                                          <p:spTgt spid="52"/>
                                        </p:tgtEl>
                                        <p:attrNameLst>
                                          <p:attrName>ppt_x</p:attrName>
                                        </p:attrNameLst>
                                      </p:cBhvr>
                                      <p:tavLst>
                                        <p:tav tm="0">
                                          <p:val>
                                            <p:strVal val="1+#ppt_w/2"/>
                                          </p:val>
                                        </p:tav>
                                        <p:tav tm="100000">
                                          <p:val>
                                            <p:strVal val="#ppt_x"/>
                                          </p:val>
                                        </p:tav>
                                      </p:tavLst>
                                    </p:anim>
                                    <p:anim calcmode="lin" valueType="num">
                                      <p:cBhvr additive="base">
                                        <p:cTn id="7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P spid="19" grpId="0" animBg="1"/>
      <p:bldP spid="20" grpId="0" animBg="1"/>
      <p:bldP spid="21" grpId="0" animBg="1"/>
      <p:bldP spid="22" grpId="0" animBg="1"/>
      <p:bldP spid="51" grpId="0"/>
      <p:bldP spid="52" grpId="0"/>
      <p:bldP spid="53" grpId="0"/>
      <p:bldP spid="54"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具体工作完成情况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286830" y="2358018"/>
            <a:ext cx="1711325" cy="1712913"/>
            <a:chOff x="4203701" y="2122488"/>
            <a:chExt cx="1711325" cy="1712913"/>
          </a:xfrm>
        </p:grpSpPr>
        <p:sp>
          <p:nvSpPr>
            <p:cNvPr id="11" name="Freeform 9"/>
            <p:cNvSpPr/>
            <p:nvPr/>
          </p:nvSpPr>
          <p:spPr bwMode="auto">
            <a:xfrm>
              <a:off x="4203701" y="2122488"/>
              <a:ext cx="1711325" cy="1712913"/>
            </a:xfrm>
            <a:custGeom>
              <a:avLst/>
              <a:gdLst>
                <a:gd name="T0" fmla="*/ 575 w 590"/>
                <a:gd name="T1" fmla="*/ 0 h 591"/>
                <a:gd name="T2" fmla="*/ 308 w 590"/>
                <a:gd name="T3" fmla="*/ 0 h 591"/>
                <a:gd name="T4" fmla="*/ 306 w 590"/>
                <a:gd name="T5" fmla="*/ 0 h 591"/>
                <a:gd name="T6" fmla="*/ 311 w 590"/>
                <a:gd name="T7" fmla="*/ 52 h 591"/>
                <a:gd name="T8" fmla="*/ 43 w 590"/>
                <a:gd name="T9" fmla="*/ 321 h 591"/>
                <a:gd name="T10" fmla="*/ 0 w 590"/>
                <a:gd name="T11" fmla="*/ 317 h 591"/>
                <a:gd name="T12" fmla="*/ 0 w 590"/>
                <a:gd name="T13" fmla="*/ 575 h 591"/>
                <a:gd name="T14" fmla="*/ 15 w 590"/>
                <a:gd name="T15" fmla="*/ 591 h 591"/>
                <a:gd name="T16" fmla="*/ 575 w 590"/>
                <a:gd name="T17" fmla="*/ 591 h 591"/>
                <a:gd name="T18" fmla="*/ 590 w 590"/>
                <a:gd name="T19" fmla="*/ 575 h 591"/>
                <a:gd name="T20" fmla="*/ 590 w 590"/>
                <a:gd name="T21" fmla="*/ 16 h 591"/>
                <a:gd name="T22" fmla="*/ 575 w 590"/>
                <a:gd name="T23"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1">
                  <a:moveTo>
                    <a:pt x="575" y="0"/>
                  </a:moveTo>
                  <a:cubicBezTo>
                    <a:pt x="308" y="0"/>
                    <a:pt x="308" y="0"/>
                    <a:pt x="308" y="0"/>
                  </a:cubicBezTo>
                  <a:cubicBezTo>
                    <a:pt x="306" y="0"/>
                    <a:pt x="306" y="0"/>
                    <a:pt x="306" y="0"/>
                  </a:cubicBezTo>
                  <a:cubicBezTo>
                    <a:pt x="309" y="17"/>
                    <a:pt x="311" y="35"/>
                    <a:pt x="311" y="52"/>
                  </a:cubicBezTo>
                  <a:cubicBezTo>
                    <a:pt x="311" y="200"/>
                    <a:pt x="191" y="321"/>
                    <a:pt x="43" y="321"/>
                  </a:cubicBezTo>
                  <a:cubicBezTo>
                    <a:pt x="28" y="321"/>
                    <a:pt x="14" y="319"/>
                    <a:pt x="0" y="317"/>
                  </a:cubicBezTo>
                  <a:cubicBezTo>
                    <a:pt x="0" y="575"/>
                    <a:pt x="0" y="575"/>
                    <a:pt x="0" y="575"/>
                  </a:cubicBezTo>
                  <a:cubicBezTo>
                    <a:pt x="0" y="584"/>
                    <a:pt x="7" y="591"/>
                    <a:pt x="15" y="591"/>
                  </a:cubicBezTo>
                  <a:cubicBezTo>
                    <a:pt x="575" y="591"/>
                    <a:pt x="575" y="591"/>
                    <a:pt x="575" y="591"/>
                  </a:cubicBezTo>
                  <a:cubicBezTo>
                    <a:pt x="583" y="591"/>
                    <a:pt x="590" y="584"/>
                    <a:pt x="590" y="575"/>
                  </a:cubicBezTo>
                  <a:cubicBezTo>
                    <a:pt x="590" y="16"/>
                    <a:pt x="590" y="16"/>
                    <a:pt x="590" y="16"/>
                  </a:cubicBezTo>
                  <a:cubicBezTo>
                    <a:pt x="590" y="7"/>
                    <a:pt x="583" y="0"/>
                    <a:pt x="575" y="0"/>
                  </a:cubicBezTo>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12" name="Freeform 158"/>
            <p:cNvSpPr>
              <a:spLocks noEditPoints="1"/>
            </p:cNvSpPr>
            <p:nvPr/>
          </p:nvSpPr>
          <p:spPr bwMode="auto">
            <a:xfrm>
              <a:off x="5044230" y="2975825"/>
              <a:ext cx="517127" cy="443251"/>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3" name="组合 12"/>
          <p:cNvGrpSpPr/>
          <p:nvPr/>
        </p:nvGrpSpPr>
        <p:grpSpPr>
          <a:xfrm>
            <a:off x="6145792" y="2358018"/>
            <a:ext cx="1709738" cy="1712913"/>
            <a:chOff x="6062663" y="2122488"/>
            <a:chExt cx="1709738" cy="1712913"/>
          </a:xfrm>
        </p:grpSpPr>
        <p:sp>
          <p:nvSpPr>
            <p:cNvPr id="14" name="Freeform 11"/>
            <p:cNvSpPr/>
            <p:nvPr/>
          </p:nvSpPr>
          <p:spPr bwMode="auto">
            <a:xfrm>
              <a:off x="6062663" y="2122488"/>
              <a:ext cx="1709738" cy="1712913"/>
            </a:xfrm>
            <a:custGeom>
              <a:avLst/>
              <a:gdLst>
                <a:gd name="T0" fmla="*/ 15 w 590"/>
                <a:gd name="T1" fmla="*/ 0 h 591"/>
                <a:gd name="T2" fmla="*/ 282 w 590"/>
                <a:gd name="T3" fmla="*/ 0 h 591"/>
                <a:gd name="T4" fmla="*/ 284 w 590"/>
                <a:gd name="T5" fmla="*/ 0 h 591"/>
                <a:gd name="T6" fmla="*/ 279 w 590"/>
                <a:gd name="T7" fmla="*/ 52 h 591"/>
                <a:gd name="T8" fmla="*/ 548 w 590"/>
                <a:gd name="T9" fmla="*/ 321 h 591"/>
                <a:gd name="T10" fmla="*/ 590 w 590"/>
                <a:gd name="T11" fmla="*/ 317 h 591"/>
                <a:gd name="T12" fmla="*/ 590 w 590"/>
                <a:gd name="T13" fmla="*/ 575 h 591"/>
                <a:gd name="T14" fmla="*/ 575 w 590"/>
                <a:gd name="T15" fmla="*/ 591 h 591"/>
                <a:gd name="T16" fmla="*/ 15 w 590"/>
                <a:gd name="T17" fmla="*/ 591 h 591"/>
                <a:gd name="T18" fmla="*/ 0 w 590"/>
                <a:gd name="T19" fmla="*/ 575 h 591"/>
                <a:gd name="T20" fmla="*/ 0 w 590"/>
                <a:gd name="T21" fmla="*/ 16 h 591"/>
                <a:gd name="T22" fmla="*/ 15 w 590"/>
                <a:gd name="T23"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1">
                  <a:moveTo>
                    <a:pt x="15" y="0"/>
                  </a:moveTo>
                  <a:cubicBezTo>
                    <a:pt x="282" y="0"/>
                    <a:pt x="282" y="0"/>
                    <a:pt x="282" y="0"/>
                  </a:cubicBezTo>
                  <a:cubicBezTo>
                    <a:pt x="284" y="0"/>
                    <a:pt x="284" y="0"/>
                    <a:pt x="284" y="0"/>
                  </a:cubicBezTo>
                  <a:cubicBezTo>
                    <a:pt x="281" y="17"/>
                    <a:pt x="279" y="35"/>
                    <a:pt x="279" y="52"/>
                  </a:cubicBezTo>
                  <a:cubicBezTo>
                    <a:pt x="279" y="200"/>
                    <a:pt x="400" y="321"/>
                    <a:pt x="548" y="321"/>
                  </a:cubicBezTo>
                  <a:cubicBezTo>
                    <a:pt x="562" y="321"/>
                    <a:pt x="576" y="319"/>
                    <a:pt x="590" y="317"/>
                  </a:cubicBezTo>
                  <a:cubicBezTo>
                    <a:pt x="590" y="575"/>
                    <a:pt x="590" y="575"/>
                    <a:pt x="590" y="575"/>
                  </a:cubicBezTo>
                  <a:cubicBezTo>
                    <a:pt x="590" y="584"/>
                    <a:pt x="584" y="591"/>
                    <a:pt x="575" y="591"/>
                  </a:cubicBezTo>
                  <a:cubicBezTo>
                    <a:pt x="15" y="591"/>
                    <a:pt x="15" y="591"/>
                    <a:pt x="15" y="591"/>
                  </a:cubicBezTo>
                  <a:cubicBezTo>
                    <a:pt x="7" y="591"/>
                    <a:pt x="0" y="584"/>
                    <a:pt x="0" y="575"/>
                  </a:cubicBezTo>
                  <a:cubicBezTo>
                    <a:pt x="0" y="16"/>
                    <a:pt x="0" y="16"/>
                    <a:pt x="0" y="16"/>
                  </a:cubicBezTo>
                  <a:cubicBezTo>
                    <a:pt x="0" y="7"/>
                    <a:pt x="7" y="0"/>
                    <a:pt x="15"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15" name="Freeform 154"/>
            <p:cNvSpPr>
              <a:spLocks noEditPoints="1"/>
            </p:cNvSpPr>
            <p:nvPr/>
          </p:nvSpPr>
          <p:spPr bwMode="auto">
            <a:xfrm>
              <a:off x="6421438" y="2917580"/>
              <a:ext cx="525287" cy="56777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6" name="组合 15"/>
          <p:cNvGrpSpPr/>
          <p:nvPr/>
        </p:nvGrpSpPr>
        <p:grpSpPr>
          <a:xfrm>
            <a:off x="6145792" y="4224918"/>
            <a:ext cx="1709738" cy="1711325"/>
            <a:chOff x="6062663" y="3989388"/>
            <a:chExt cx="1709738" cy="1711325"/>
          </a:xfrm>
        </p:grpSpPr>
        <p:sp>
          <p:nvSpPr>
            <p:cNvPr id="17" name="Freeform 12"/>
            <p:cNvSpPr/>
            <p:nvPr/>
          </p:nvSpPr>
          <p:spPr bwMode="auto">
            <a:xfrm>
              <a:off x="6062663" y="3989388"/>
              <a:ext cx="1709738" cy="1711325"/>
            </a:xfrm>
            <a:custGeom>
              <a:avLst/>
              <a:gdLst>
                <a:gd name="T0" fmla="*/ 15 w 590"/>
                <a:gd name="T1" fmla="*/ 590 h 590"/>
                <a:gd name="T2" fmla="*/ 282 w 590"/>
                <a:gd name="T3" fmla="*/ 590 h 590"/>
                <a:gd name="T4" fmla="*/ 284 w 590"/>
                <a:gd name="T5" fmla="*/ 590 h 590"/>
                <a:gd name="T6" fmla="*/ 279 w 590"/>
                <a:gd name="T7" fmla="*/ 539 h 590"/>
                <a:gd name="T8" fmla="*/ 548 w 590"/>
                <a:gd name="T9" fmla="*/ 270 h 590"/>
                <a:gd name="T10" fmla="*/ 590 w 590"/>
                <a:gd name="T11" fmla="*/ 274 h 590"/>
                <a:gd name="T12" fmla="*/ 590 w 590"/>
                <a:gd name="T13" fmla="*/ 15 h 590"/>
                <a:gd name="T14" fmla="*/ 575 w 590"/>
                <a:gd name="T15" fmla="*/ 0 h 590"/>
                <a:gd name="T16" fmla="*/ 15 w 590"/>
                <a:gd name="T17" fmla="*/ 0 h 590"/>
                <a:gd name="T18" fmla="*/ 0 w 590"/>
                <a:gd name="T19" fmla="*/ 15 h 590"/>
                <a:gd name="T20" fmla="*/ 0 w 590"/>
                <a:gd name="T21" fmla="*/ 575 h 590"/>
                <a:gd name="T22" fmla="*/ 15 w 590"/>
                <a:gd name="T23" fmla="*/ 59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0">
                  <a:moveTo>
                    <a:pt x="15" y="590"/>
                  </a:moveTo>
                  <a:cubicBezTo>
                    <a:pt x="282" y="590"/>
                    <a:pt x="282" y="590"/>
                    <a:pt x="282" y="590"/>
                  </a:cubicBezTo>
                  <a:cubicBezTo>
                    <a:pt x="284" y="590"/>
                    <a:pt x="284" y="590"/>
                    <a:pt x="284" y="590"/>
                  </a:cubicBezTo>
                  <a:cubicBezTo>
                    <a:pt x="281" y="573"/>
                    <a:pt x="279" y="556"/>
                    <a:pt x="279" y="539"/>
                  </a:cubicBezTo>
                  <a:cubicBezTo>
                    <a:pt x="279" y="391"/>
                    <a:pt x="400" y="270"/>
                    <a:pt x="548" y="270"/>
                  </a:cubicBezTo>
                  <a:cubicBezTo>
                    <a:pt x="562" y="270"/>
                    <a:pt x="576" y="271"/>
                    <a:pt x="590" y="274"/>
                  </a:cubicBezTo>
                  <a:cubicBezTo>
                    <a:pt x="590" y="15"/>
                    <a:pt x="590" y="15"/>
                    <a:pt x="590" y="15"/>
                  </a:cubicBezTo>
                  <a:cubicBezTo>
                    <a:pt x="590" y="7"/>
                    <a:pt x="584" y="0"/>
                    <a:pt x="575" y="0"/>
                  </a:cubicBezTo>
                  <a:cubicBezTo>
                    <a:pt x="15" y="0"/>
                    <a:pt x="15" y="0"/>
                    <a:pt x="15" y="0"/>
                  </a:cubicBezTo>
                  <a:cubicBezTo>
                    <a:pt x="7" y="0"/>
                    <a:pt x="0" y="7"/>
                    <a:pt x="0" y="15"/>
                  </a:cubicBezTo>
                  <a:cubicBezTo>
                    <a:pt x="0" y="575"/>
                    <a:pt x="0" y="575"/>
                    <a:pt x="0" y="575"/>
                  </a:cubicBezTo>
                  <a:cubicBezTo>
                    <a:pt x="0" y="584"/>
                    <a:pt x="7" y="590"/>
                    <a:pt x="15" y="590"/>
                  </a:cubicBezTo>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18" name="Freeform 79"/>
            <p:cNvSpPr>
              <a:spLocks noEditPoints="1"/>
            </p:cNvSpPr>
            <p:nvPr/>
          </p:nvSpPr>
          <p:spPr bwMode="auto">
            <a:xfrm>
              <a:off x="6394041" y="4350713"/>
              <a:ext cx="502871" cy="393403"/>
            </a:xfrm>
            <a:custGeom>
              <a:avLst/>
              <a:gdLst/>
              <a:ahLst/>
              <a:cxnLst>
                <a:cxn ang="0">
                  <a:pos x="9" y="9"/>
                </a:cxn>
                <a:cxn ang="0">
                  <a:pos x="0" y="8"/>
                </a:cxn>
                <a:cxn ang="0">
                  <a:pos x="2" y="0"/>
                </a:cxn>
                <a:cxn ang="0">
                  <a:pos x="10" y="1"/>
                </a:cxn>
                <a:cxn ang="0">
                  <a:pos x="10" y="23"/>
                </a:cxn>
                <a:cxn ang="0">
                  <a:pos x="2" y="24"/>
                </a:cxn>
                <a:cxn ang="0">
                  <a:pos x="0" y="15"/>
                </a:cxn>
                <a:cxn ang="0">
                  <a:pos x="9" y="14"/>
                </a:cxn>
                <a:cxn ang="0">
                  <a:pos x="10" y="23"/>
                </a:cxn>
                <a:cxn ang="0">
                  <a:pos x="9" y="38"/>
                </a:cxn>
                <a:cxn ang="0">
                  <a:pos x="0" y="37"/>
                </a:cxn>
                <a:cxn ang="0">
                  <a:pos x="2" y="29"/>
                </a:cxn>
                <a:cxn ang="0">
                  <a:pos x="10" y="30"/>
                </a:cxn>
                <a:cxn ang="0">
                  <a:pos x="10" y="52"/>
                </a:cxn>
                <a:cxn ang="0">
                  <a:pos x="2" y="53"/>
                </a:cxn>
                <a:cxn ang="0">
                  <a:pos x="0" y="44"/>
                </a:cxn>
                <a:cxn ang="0">
                  <a:pos x="9" y="43"/>
                </a:cxn>
                <a:cxn ang="0">
                  <a:pos x="10" y="52"/>
                </a:cxn>
                <a:cxn ang="0">
                  <a:pos x="67" y="9"/>
                </a:cxn>
                <a:cxn ang="0">
                  <a:pos x="15" y="8"/>
                </a:cxn>
                <a:cxn ang="0">
                  <a:pos x="16" y="0"/>
                </a:cxn>
                <a:cxn ang="0">
                  <a:pos x="68" y="1"/>
                </a:cxn>
                <a:cxn ang="0">
                  <a:pos x="68" y="23"/>
                </a:cxn>
                <a:cxn ang="0">
                  <a:pos x="16" y="24"/>
                </a:cxn>
                <a:cxn ang="0">
                  <a:pos x="15" y="15"/>
                </a:cxn>
                <a:cxn ang="0">
                  <a:pos x="67" y="14"/>
                </a:cxn>
                <a:cxn ang="0">
                  <a:pos x="68" y="23"/>
                </a:cxn>
                <a:cxn ang="0">
                  <a:pos x="67" y="38"/>
                </a:cxn>
                <a:cxn ang="0">
                  <a:pos x="15" y="37"/>
                </a:cxn>
                <a:cxn ang="0">
                  <a:pos x="16" y="29"/>
                </a:cxn>
                <a:cxn ang="0">
                  <a:pos x="68" y="30"/>
                </a:cxn>
                <a:cxn ang="0">
                  <a:pos x="68" y="52"/>
                </a:cxn>
                <a:cxn ang="0">
                  <a:pos x="16" y="53"/>
                </a:cxn>
                <a:cxn ang="0">
                  <a:pos x="15" y="44"/>
                </a:cxn>
                <a:cxn ang="0">
                  <a:pos x="67" y="43"/>
                </a:cxn>
                <a:cxn ang="0">
                  <a:pos x="68" y="52"/>
                </a:cxn>
              </a:cxnLst>
              <a:rect l="0" t="0" r="r" b="b"/>
              <a:pathLst>
                <a:path w="68" h="53">
                  <a:moveTo>
                    <a:pt x="10" y="8"/>
                  </a:moveTo>
                  <a:cubicBezTo>
                    <a:pt x="10" y="9"/>
                    <a:pt x="10" y="9"/>
                    <a:pt x="9" y="9"/>
                  </a:cubicBezTo>
                  <a:cubicBezTo>
                    <a:pt x="2" y="9"/>
                    <a:pt x="2" y="9"/>
                    <a:pt x="2" y="9"/>
                  </a:cubicBezTo>
                  <a:cubicBezTo>
                    <a:pt x="1" y="9"/>
                    <a:pt x="0" y="9"/>
                    <a:pt x="0" y="8"/>
                  </a:cubicBezTo>
                  <a:cubicBezTo>
                    <a:pt x="0" y="1"/>
                    <a:pt x="0" y="1"/>
                    <a:pt x="0" y="1"/>
                  </a:cubicBezTo>
                  <a:cubicBezTo>
                    <a:pt x="0" y="0"/>
                    <a:pt x="1" y="0"/>
                    <a:pt x="2" y="0"/>
                  </a:cubicBezTo>
                  <a:cubicBezTo>
                    <a:pt x="9" y="0"/>
                    <a:pt x="9" y="0"/>
                    <a:pt x="9" y="0"/>
                  </a:cubicBezTo>
                  <a:cubicBezTo>
                    <a:pt x="10" y="0"/>
                    <a:pt x="10" y="0"/>
                    <a:pt x="10" y="1"/>
                  </a:cubicBezTo>
                  <a:lnTo>
                    <a:pt x="10" y="8"/>
                  </a:lnTo>
                  <a:close/>
                  <a:moveTo>
                    <a:pt x="10" y="23"/>
                  </a:moveTo>
                  <a:cubicBezTo>
                    <a:pt x="10" y="23"/>
                    <a:pt x="10" y="24"/>
                    <a:pt x="9" y="24"/>
                  </a:cubicBezTo>
                  <a:cubicBezTo>
                    <a:pt x="2" y="24"/>
                    <a:pt x="2" y="24"/>
                    <a:pt x="2" y="24"/>
                  </a:cubicBezTo>
                  <a:cubicBezTo>
                    <a:pt x="1" y="24"/>
                    <a:pt x="0" y="23"/>
                    <a:pt x="0" y="23"/>
                  </a:cubicBezTo>
                  <a:cubicBezTo>
                    <a:pt x="0" y="15"/>
                    <a:pt x="0" y="15"/>
                    <a:pt x="0" y="15"/>
                  </a:cubicBezTo>
                  <a:cubicBezTo>
                    <a:pt x="0" y="15"/>
                    <a:pt x="1" y="14"/>
                    <a:pt x="2" y="14"/>
                  </a:cubicBezTo>
                  <a:cubicBezTo>
                    <a:pt x="9" y="14"/>
                    <a:pt x="9" y="14"/>
                    <a:pt x="9" y="14"/>
                  </a:cubicBezTo>
                  <a:cubicBezTo>
                    <a:pt x="10" y="14"/>
                    <a:pt x="10" y="15"/>
                    <a:pt x="10" y="15"/>
                  </a:cubicBezTo>
                  <a:lnTo>
                    <a:pt x="10" y="23"/>
                  </a:lnTo>
                  <a:close/>
                  <a:moveTo>
                    <a:pt x="10" y="37"/>
                  </a:moveTo>
                  <a:cubicBezTo>
                    <a:pt x="10" y="38"/>
                    <a:pt x="10" y="38"/>
                    <a:pt x="9" y="38"/>
                  </a:cubicBezTo>
                  <a:cubicBezTo>
                    <a:pt x="2" y="38"/>
                    <a:pt x="2" y="38"/>
                    <a:pt x="2" y="38"/>
                  </a:cubicBezTo>
                  <a:cubicBezTo>
                    <a:pt x="1" y="38"/>
                    <a:pt x="0" y="38"/>
                    <a:pt x="0" y="37"/>
                  </a:cubicBezTo>
                  <a:cubicBezTo>
                    <a:pt x="0" y="30"/>
                    <a:pt x="0" y="30"/>
                    <a:pt x="0" y="30"/>
                  </a:cubicBezTo>
                  <a:cubicBezTo>
                    <a:pt x="0" y="29"/>
                    <a:pt x="1" y="29"/>
                    <a:pt x="2" y="29"/>
                  </a:cubicBezTo>
                  <a:cubicBezTo>
                    <a:pt x="9" y="29"/>
                    <a:pt x="9" y="29"/>
                    <a:pt x="9" y="29"/>
                  </a:cubicBezTo>
                  <a:cubicBezTo>
                    <a:pt x="10" y="29"/>
                    <a:pt x="10" y="29"/>
                    <a:pt x="10" y="30"/>
                  </a:cubicBezTo>
                  <a:lnTo>
                    <a:pt x="10" y="37"/>
                  </a:lnTo>
                  <a:close/>
                  <a:moveTo>
                    <a:pt x="10" y="52"/>
                  </a:moveTo>
                  <a:cubicBezTo>
                    <a:pt x="10" y="52"/>
                    <a:pt x="10" y="53"/>
                    <a:pt x="9" y="53"/>
                  </a:cubicBezTo>
                  <a:cubicBezTo>
                    <a:pt x="2" y="53"/>
                    <a:pt x="2" y="53"/>
                    <a:pt x="2" y="53"/>
                  </a:cubicBezTo>
                  <a:cubicBezTo>
                    <a:pt x="1" y="53"/>
                    <a:pt x="0" y="52"/>
                    <a:pt x="0" y="52"/>
                  </a:cubicBezTo>
                  <a:cubicBezTo>
                    <a:pt x="0" y="44"/>
                    <a:pt x="0" y="44"/>
                    <a:pt x="0" y="44"/>
                  </a:cubicBezTo>
                  <a:cubicBezTo>
                    <a:pt x="0" y="44"/>
                    <a:pt x="1" y="43"/>
                    <a:pt x="2" y="43"/>
                  </a:cubicBezTo>
                  <a:cubicBezTo>
                    <a:pt x="9" y="43"/>
                    <a:pt x="9" y="43"/>
                    <a:pt x="9" y="43"/>
                  </a:cubicBezTo>
                  <a:cubicBezTo>
                    <a:pt x="10" y="43"/>
                    <a:pt x="10" y="44"/>
                    <a:pt x="10" y="44"/>
                  </a:cubicBezTo>
                  <a:lnTo>
                    <a:pt x="10" y="52"/>
                  </a:lnTo>
                  <a:close/>
                  <a:moveTo>
                    <a:pt x="68" y="8"/>
                  </a:moveTo>
                  <a:cubicBezTo>
                    <a:pt x="68" y="9"/>
                    <a:pt x="68" y="9"/>
                    <a:pt x="67" y="9"/>
                  </a:cubicBezTo>
                  <a:cubicBezTo>
                    <a:pt x="16" y="9"/>
                    <a:pt x="16" y="9"/>
                    <a:pt x="16" y="9"/>
                  </a:cubicBezTo>
                  <a:cubicBezTo>
                    <a:pt x="16" y="9"/>
                    <a:pt x="15" y="9"/>
                    <a:pt x="15" y="8"/>
                  </a:cubicBezTo>
                  <a:cubicBezTo>
                    <a:pt x="15" y="1"/>
                    <a:pt x="15" y="1"/>
                    <a:pt x="15" y="1"/>
                  </a:cubicBezTo>
                  <a:cubicBezTo>
                    <a:pt x="15" y="0"/>
                    <a:pt x="16" y="0"/>
                    <a:pt x="16" y="0"/>
                  </a:cubicBezTo>
                  <a:cubicBezTo>
                    <a:pt x="67" y="0"/>
                    <a:pt x="67" y="0"/>
                    <a:pt x="67" y="0"/>
                  </a:cubicBezTo>
                  <a:cubicBezTo>
                    <a:pt x="68" y="0"/>
                    <a:pt x="68" y="0"/>
                    <a:pt x="68" y="1"/>
                  </a:cubicBezTo>
                  <a:lnTo>
                    <a:pt x="68" y="8"/>
                  </a:lnTo>
                  <a:close/>
                  <a:moveTo>
                    <a:pt x="68" y="23"/>
                  </a:moveTo>
                  <a:cubicBezTo>
                    <a:pt x="68" y="23"/>
                    <a:pt x="68" y="24"/>
                    <a:pt x="67" y="24"/>
                  </a:cubicBezTo>
                  <a:cubicBezTo>
                    <a:pt x="16" y="24"/>
                    <a:pt x="16" y="24"/>
                    <a:pt x="16" y="24"/>
                  </a:cubicBezTo>
                  <a:cubicBezTo>
                    <a:pt x="16" y="24"/>
                    <a:pt x="15" y="23"/>
                    <a:pt x="15" y="23"/>
                  </a:cubicBezTo>
                  <a:cubicBezTo>
                    <a:pt x="15" y="15"/>
                    <a:pt x="15" y="15"/>
                    <a:pt x="15" y="15"/>
                  </a:cubicBezTo>
                  <a:cubicBezTo>
                    <a:pt x="15" y="15"/>
                    <a:pt x="16" y="14"/>
                    <a:pt x="16" y="14"/>
                  </a:cubicBezTo>
                  <a:cubicBezTo>
                    <a:pt x="67" y="14"/>
                    <a:pt x="67" y="14"/>
                    <a:pt x="67" y="14"/>
                  </a:cubicBezTo>
                  <a:cubicBezTo>
                    <a:pt x="68" y="14"/>
                    <a:pt x="68" y="15"/>
                    <a:pt x="68" y="15"/>
                  </a:cubicBezTo>
                  <a:lnTo>
                    <a:pt x="68" y="23"/>
                  </a:lnTo>
                  <a:close/>
                  <a:moveTo>
                    <a:pt x="68" y="37"/>
                  </a:moveTo>
                  <a:cubicBezTo>
                    <a:pt x="68" y="38"/>
                    <a:pt x="68" y="38"/>
                    <a:pt x="67" y="38"/>
                  </a:cubicBezTo>
                  <a:cubicBezTo>
                    <a:pt x="16" y="38"/>
                    <a:pt x="16" y="38"/>
                    <a:pt x="16" y="38"/>
                  </a:cubicBezTo>
                  <a:cubicBezTo>
                    <a:pt x="16" y="38"/>
                    <a:pt x="15" y="38"/>
                    <a:pt x="15" y="37"/>
                  </a:cubicBezTo>
                  <a:cubicBezTo>
                    <a:pt x="15" y="30"/>
                    <a:pt x="15" y="30"/>
                    <a:pt x="15" y="30"/>
                  </a:cubicBezTo>
                  <a:cubicBezTo>
                    <a:pt x="15" y="29"/>
                    <a:pt x="16" y="29"/>
                    <a:pt x="16" y="29"/>
                  </a:cubicBezTo>
                  <a:cubicBezTo>
                    <a:pt x="67" y="29"/>
                    <a:pt x="67" y="29"/>
                    <a:pt x="67" y="29"/>
                  </a:cubicBezTo>
                  <a:cubicBezTo>
                    <a:pt x="68" y="29"/>
                    <a:pt x="68" y="29"/>
                    <a:pt x="68" y="30"/>
                  </a:cubicBezTo>
                  <a:lnTo>
                    <a:pt x="68" y="37"/>
                  </a:lnTo>
                  <a:close/>
                  <a:moveTo>
                    <a:pt x="68" y="52"/>
                  </a:moveTo>
                  <a:cubicBezTo>
                    <a:pt x="68" y="52"/>
                    <a:pt x="68" y="53"/>
                    <a:pt x="67" y="53"/>
                  </a:cubicBezTo>
                  <a:cubicBezTo>
                    <a:pt x="16" y="53"/>
                    <a:pt x="16" y="53"/>
                    <a:pt x="16" y="53"/>
                  </a:cubicBezTo>
                  <a:cubicBezTo>
                    <a:pt x="16" y="53"/>
                    <a:pt x="15" y="52"/>
                    <a:pt x="15" y="52"/>
                  </a:cubicBezTo>
                  <a:cubicBezTo>
                    <a:pt x="15" y="44"/>
                    <a:pt x="15" y="44"/>
                    <a:pt x="15" y="44"/>
                  </a:cubicBezTo>
                  <a:cubicBezTo>
                    <a:pt x="15" y="44"/>
                    <a:pt x="16" y="43"/>
                    <a:pt x="16" y="43"/>
                  </a:cubicBezTo>
                  <a:cubicBezTo>
                    <a:pt x="67" y="43"/>
                    <a:pt x="67" y="43"/>
                    <a:pt x="67" y="43"/>
                  </a:cubicBezTo>
                  <a:cubicBezTo>
                    <a:pt x="68" y="43"/>
                    <a:pt x="68" y="44"/>
                    <a:pt x="68" y="44"/>
                  </a:cubicBezTo>
                  <a:lnTo>
                    <a:pt x="68" y="52"/>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9" name="组合 18"/>
          <p:cNvGrpSpPr/>
          <p:nvPr/>
        </p:nvGrpSpPr>
        <p:grpSpPr>
          <a:xfrm>
            <a:off x="4286830" y="4224918"/>
            <a:ext cx="1711325" cy="1711325"/>
            <a:chOff x="4203701" y="3989388"/>
            <a:chExt cx="1711325" cy="1711325"/>
          </a:xfrm>
        </p:grpSpPr>
        <p:sp>
          <p:nvSpPr>
            <p:cNvPr id="20" name="Freeform 10"/>
            <p:cNvSpPr/>
            <p:nvPr/>
          </p:nvSpPr>
          <p:spPr bwMode="auto">
            <a:xfrm>
              <a:off x="4203701" y="3989388"/>
              <a:ext cx="1711325" cy="1711325"/>
            </a:xfrm>
            <a:custGeom>
              <a:avLst/>
              <a:gdLst>
                <a:gd name="T0" fmla="*/ 575 w 590"/>
                <a:gd name="T1" fmla="*/ 590 h 590"/>
                <a:gd name="T2" fmla="*/ 308 w 590"/>
                <a:gd name="T3" fmla="*/ 590 h 590"/>
                <a:gd name="T4" fmla="*/ 306 w 590"/>
                <a:gd name="T5" fmla="*/ 590 h 590"/>
                <a:gd name="T6" fmla="*/ 311 w 590"/>
                <a:gd name="T7" fmla="*/ 539 h 590"/>
                <a:gd name="T8" fmla="*/ 43 w 590"/>
                <a:gd name="T9" fmla="*/ 270 h 590"/>
                <a:gd name="T10" fmla="*/ 0 w 590"/>
                <a:gd name="T11" fmla="*/ 274 h 590"/>
                <a:gd name="T12" fmla="*/ 0 w 590"/>
                <a:gd name="T13" fmla="*/ 15 h 590"/>
                <a:gd name="T14" fmla="*/ 15 w 590"/>
                <a:gd name="T15" fmla="*/ 0 h 590"/>
                <a:gd name="T16" fmla="*/ 575 w 590"/>
                <a:gd name="T17" fmla="*/ 0 h 590"/>
                <a:gd name="T18" fmla="*/ 590 w 590"/>
                <a:gd name="T19" fmla="*/ 15 h 590"/>
                <a:gd name="T20" fmla="*/ 590 w 590"/>
                <a:gd name="T21" fmla="*/ 575 h 590"/>
                <a:gd name="T22" fmla="*/ 575 w 590"/>
                <a:gd name="T23" fmla="*/ 59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0">
                  <a:moveTo>
                    <a:pt x="575" y="590"/>
                  </a:moveTo>
                  <a:cubicBezTo>
                    <a:pt x="308" y="590"/>
                    <a:pt x="308" y="590"/>
                    <a:pt x="308" y="590"/>
                  </a:cubicBezTo>
                  <a:cubicBezTo>
                    <a:pt x="306" y="590"/>
                    <a:pt x="306" y="590"/>
                    <a:pt x="306" y="590"/>
                  </a:cubicBezTo>
                  <a:cubicBezTo>
                    <a:pt x="309" y="573"/>
                    <a:pt x="311" y="556"/>
                    <a:pt x="311" y="539"/>
                  </a:cubicBezTo>
                  <a:cubicBezTo>
                    <a:pt x="311" y="391"/>
                    <a:pt x="191" y="270"/>
                    <a:pt x="43" y="270"/>
                  </a:cubicBezTo>
                  <a:cubicBezTo>
                    <a:pt x="28" y="270"/>
                    <a:pt x="14" y="271"/>
                    <a:pt x="0" y="274"/>
                  </a:cubicBezTo>
                  <a:cubicBezTo>
                    <a:pt x="0" y="15"/>
                    <a:pt x="0" y="15"/>
                    <a:pt x="0" y="15"/>
                  </a:cubicBezTo>
                  <a:cubicBezTo>
                    <a:pt x="0" y="7"/>
                    <a:pt x="7" y="0"/>
                    <a:pt x="15" y="0"/>
                  </a:cubicBezTo>
                  <a:cubicBezTo>
                    <a:pt x="575" y="0"/>
                    <a:pt x="575" y="0"/>
                    <a:pt x="575" y="0"/>
                  </a:cubicBezTo>
                  <a:cubicBezTo>
                    <a:pt x="583" y="0"/>
                    <a:pt x="590" y="7"/>
                    <a:pt x="590" y="15"/>
                  </a:cubicBezTo>
                  <a:cubicBezTo>
                    <a:pt x="590" y="575"/>
                    <a:pt x="590" y="575"/>
                    <a:pt x="590" y="575"/>
                  </a:cubicBezTo>
                  <a:cubicBezTo>
                    <a:pt x="590" y="584"/>
                    <a:pt x="583" y="590"/>
                    <a:pt x="575" y="59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1" name="Freeform 107"/>
            <p:cNvSpPr>
              <a:spLocks noEditPoints="1"/>
            </p:cNvSpPr>
            <p:nvPr/>
          </p:nvSpPr>
          <p:spPr bwMode="auto">
            <a:xfrm>
              <a:off x="5086113" y="4467466"/>
              <a:ext cx="531733" cy="539276"/>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22" name="组合 21"/>
          <p:cNvGrpSpPr/>
          <p:nvPr/>
        </p:nvGrpSpPr>
        <p:grpSpPr>
          <a:xfrm>
            <a:off x="8658775" y="5066658"/>
            <a:ext cx="3034926" cy="1156083"/>
            <a:chOff x="8575646" y="4831128"/>
            <a:chExt cx="3034926" cy="1156083"/>
          </a:xfrm>
        </p:grpSpPr>
        <p:sp>
          <p:nvSpPr>
            <p:cNvPr id="23" name="TextBox 43"/>
            <p:cNvSpPr txBox="1"/>
            <p:nvPr/>
          </p:nvSpPr>
          <p:spPr>
            <a:xfrm>
              <a:off x="8575646" y="5350562"/>
              <a:ext cx="3034926"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24" name="Rectangle 44"/>
            <p:cNvSpPr/>
            <p:nvPr/>
          </p:nvSpPr>
          <p:spPr>
            <a:xfrm>
              <a:off x="8582057" y="4831128"/>
              <a:ext cx="1641475" cy="492443"/>
            </a:xfrm>
            <a:prstGeom prst="rect">
              <a:avLst/>
            </a:prstGeom>
          </p:spPr>
          <p:txBody>
            <a:bodyPr wrap="none" lIns="0" tIns="0" rIns="0" bIns="0">
              <a:spAutoFit/>
            </a:bodyPr>
            <a:lstStyle/>
            <a:p>
              <a:pPr algn="r" defTabSz="1375410"/>
              <a:r>
                <a:rPr lang="zh-CN" altLang="en-US" sz="3200" b="1" dirty="0">
                  <a:solidFill>
                    <a:srgbClr val="F69F95"/>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F69F95"/>
                </a:solidFill>
                <a:latin typeface="方正细黑一简体" panose="02010601030101010101" pitchFamily="2" charset="-122"/>
                <a:ea typeface="方正细黑一简体" panose="02010601030101010101" pitchFamily="2" charset="-122"/>
              </a:endParaRPr>
            </a:p>
          </p:txBody>
        </p:sp>
      </p:grpSp>
      <p:grpSp>
        <p:nvGrpSpPr>
          <p:cNvPr id="25" name="组合 24"/>
          <p:cNvGrpSpPr/>
          <p:nvPr/>
        </p:nvGrpSpPr>
        <p:grpSpPr>
          <a:xfrm>
            <a:off x="8658774" y="2185067"/>
            <a:ext cx="3034927" cy="1187777"/>
            <a:chOff x="8575645" y="1949537"/>
            <a:chExt cx="3034927" cy="1187777"/>
          </a:xfrm>
        </p:grpSpPr>
        <p:sp>
          <p:nvSpPr>
            <p:cNvPr id="26" name="TextBox 46"/>
            <p:cNvSpPr txBox="1"/>
            <p:nvPr/>
          </p:nvSpPr>
          <p:spPr>
            <a:xfrm>
              <a:off x="8575645" y="2500665"/>
              <a:ext cx="3034927"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27" name="Rectangle 47"/>
            <p:cNvSpPr/>
            <p:nvPr/>
          </p:nvSpPr>
          <p:spPr>
            <a:xfrm>
              <a:off x="8582057" y="1949537"/>
              <a:ext cx="1641475" cy="492443"/>
            </a:xfrm>
            <a:prstGeom prst="rect">
              <a:avLst/>
            </a:prstGeom>
          </p:spPr>
          <p:txBody>
            <a:bodyPr wrap="none" lIns="0" tIns="0" rIns="0" bIns="0">
              <a:spAutoFit/>
            </a:bodyPr>
            <a:lstStyle/>
            <a:p>
              <a:pPr algn="r" defTabSz="1375410"/>
              <a:r>
                <a:rPr lang="zh-CN" altLang="en-US" sz="3200" b="1" dirty="0">
                  <a:solidFill>
                    <a:srgbClr val="8CBF4A"/>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8CBF4A"/>
                </a:solidFill>
                <a:latin typeface="方正细黑一简体" panose="02010601030101010101" pitchFamily="2" charset="-122"/>
                <a:ea typeface="方正细黑一简体" panose="02010601030101010101" pitchFamily="2" charset="-122"/>
              </a:endParaRPr>
            </a:p>
          </p:txBody>
        </p:sp>
      </p:grpSp>
      <p:grpSp>
        <p:nvGrpSpPr>
          <p:cNvPr id="28" name="组合 27"/>
          <p:cNvGrpSpPr/>
          <p:nvPr/>
        </p:nvGrpSpPr>
        <p:grpSpPr>
          <a:xfrm>
            <a:off x="1053051" y="2185067"/>
            <a:ext cx="2490416" cy="1190811"/>
            <a:chOff x="969922" y="1949537"/>
            <a:chExt cx="2490416" cy="1190811"/>
          </a:xfrm>
        </p:grpSpPr>
        <p:sp>
          <p:nvSpPr>
            <p:cNvPr id="29" name="TextBox 49"/>
            <p:cNvSpPr txBox="1"/>
            <p:nvPr/>
          </p:nvSpPr>
          <p:spPr>
            <a:xfrm>
              <a:off x="969922" y="2503699"/>
              <a:ext cx="2490416"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r>
                <a:rPr lang="en-US" altLang="zh-CN"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endPar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endParaRPr>
            </a:p>
          </p:txBody>
        </p:sp>
        <p:sp>
          <p:nvSpPr>
            <p:cNvPr id="30" name="Rectangle 50"/>
            <p:cNvSpPr/>
            <p:nvPr/>
          </p:nvSpPr>
          <p:spPr>
            <a:xfrm>
              <a:off x="1786568" y="1949537"/>
              <a:ext cx="1641475" cy="492443"/>
            </a:xfrm>
            <a:prstGeom prst="rect">
              <a:avLst/>
            </a:prstGeom>
          </p:spPr>
          <p:txBody>
            <a:bodyPr wrap="none" lIns="0" tIns="0" rIns="0" bIns="0">
              <a:spAutoFit/>
            </a:bodyPr>
            <a:lstStyle/>
            <a:p>
              <a:pPr algn="r" defTabSz="1375410"/>
              <a:r>
                <a:rPr lang="zh-CN" altLang="en-US" sz="3200" b="1" dirty="0" smtClean="0">
                  <a:solidFill>
                    <a:srgbClr val="F69F95"/>
                  </a:solidFill>
                  <a:latin typeface="方正细黑一简体" panose="02010601030101010101" pitchFamily="2" charset="-122"/>
                  <a:ea typeface="方正细黑一简体" panose="02010601030101010101" pitchFamily="2" charset="-122"/>
                </a:rPr>
                <a:t>完成情况</a:t>
              </a:r>
              <a:endParaRPr lang="en-US" sz="3200" b="1" dirty="0">
                <a:solidFill>
                  <a:srgbClr val="F69F95"/>
                </a:solidFill>
                <a:latin typeface="方正细黑一简体" panose="02010601030101010101" pitchFamily="2" charset="-122"/>
                <a:ea typeface="方正细黑一简体" panose="02010601030101010101" pitchFamily="2" charset="-122"/>
              </a:endParaRPr>
            </a:p>
          </p:txBody>
        </p:sp>
      </p:grpSp>
      <p:grpSp>
        <p:nvGrpSpPr>
          <p:cNvPr id="31" name="组合 30"/>
          <p:cNvGrpSpPr/>
          <p:nvPr/>
        </p:nvGrpSpPr>
        <p:grpSpPr>
          <a:xfrm>
            <a:off x="886046" y="5039155"/>
            <a:ext cx="2768803" cy="1182975"/>
            <a:chOff x="802917" y="4803625"/>
            <a:chExt cx="2768803" cy="1182975"/>
          </a:xfrm>
        </p:grpSpPr>
        <p:sp>
          <p:nvSpPr>
            <p:cNvPr id="32" name="TextBox 52"/>
            <p:cNvSpPr txBox="1"/>
            <p:nvPr/>
          </p:nvSpPr>
          <p:spPr>
            <a:xfrm>
              <a:off x="978680" y="5321803"/>
              <a:ext cx="2481658" cy="664797"/>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33" name="Rectangle 53"/>
            <p:cNvSpPr/>
            <p:nvPr/>
          </p:nvSpPr>
          <p:spPr>
            <a:xfrm>
              <a:off x="802917" y="4803625"/>
              <a:ext cx="2768803" cy="492443"/>
            </a:xfrm>
            <a:prstGeom prst="rect">
              <a:avLst/>
            </a:prstGeom>
          </p:spPr>
          <p:txBody>
            <a:bodyPr wrap="square" lIns="0" tIns="0" rIns="0" bIns="0">
              <a:spAutoFit/>
            </a:bodyPr>
            <a:lstStyle/>
            <a:p>
              <a:pPr algn="r" defTabSz="1375410"/>
              <a:r>
                <a:rPr lang="zh-CN" altLang="en-US" sz="3200" b="1" dirty="0">
                  <a:solidFill>
                    <a:srgbClr val="8CBF4A"/>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8CBF4A"/>
                </a:solidFill>
                <a:latin typeface="方正细黑一简体" panose="02010601030101010101" pitchFamily="2" charset="-122"/>
                <a:ea typeface="方正细黑一简体" panose="02010601030101010101" pitchFamily="2" charset="-122"/>
              </a:endParaRPr>
            </a:p>
          </p:txBody>
        </p:sp>
      </p:grpSp>
      <p:grpSp>
        <p:nvGrpSpPr>
          <p:cNvPr id="34" name="组合 33"/>
          <p:cNvGrpSpPr/>
          <p:nvPr/>
        </p:nvGrpSpPr>
        <p:grpSpPr>
          <a:xfrm>
            <a:off x="3742317" y="1838905"/>
            <a:ext cx="1350963" cy="1347788"/>
            <a:chOff x="3659188" y="1603375"/>
            <a:chExt cx="1350963" cy="1347788"/>
          </a:xfrm>
        </p:grpSpPr>
        <p:sp>
          <p:nvSpPr>
            <p:cNvPr id="35" name="Freeform 37"/>
            <p:cNvSpPr/>
            <p:nvPr/>
          </p:nvSpPr>
          <p:spPr>
            <a:xfrm>
              <a:off x="4324162" y="2165281"/>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206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36" name="Oval 5"/>
            <p:cNvSpPr>
              <a:spLocks noChangeArrowheads="1"/>
            </p:cNvSpPr>
            <p:nvPr/>
          </p:nvSpPr>
          <p:spPr bwMode="auto">
            <a:xfrm>
              <a:off x="3659188" y="1603375"/>
              <a:ext cx="1350963" cy="1347788"/>
            </a:xfrm>
            <a:prstGeom prst="ellipse">
              <a:avLst/>
            </a:prstGeom>
            <a:solidFill>
              <a:srgbClr val="F69F95"/>
            </a:solidFill>
            <a:ln>
              <a:noFill/>
            </a:ln>
          </p:spPr>
          <p:txBody>
            <a:bodyPr vert="horz" wrap="square" lIns="91440" tIns="45720" rIns="91440" bIns="45720" numCol="1" anchor="t" anchorCtr="0" compatLnSpc="1"/>
            <a:lstStyle/>
            <a:p>
              <a:endParaRPr lang="zh-CN" altLang="en-US"/>
            </a:p>
          </p:txBody>
        </p:sp>
        <p:sp>
          <p:nvSpPr>
            <p:cNvPr id="37" name="Rectangle 50"/>
            <p:cNvSpPr/>
            <p:nvPr/>
          </p:nvSpPr>
          <p:spPr>
            <a:xfrm>
              <a:off x="4042888" y="1879233"/>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01</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38" name="组合 37"/>
          <p:cNvGrpSpPr/>
          <p:nvPr/>
        </p:nvGrpSpPr>
        <p:grpSpPr>
          <a:xfrm>
            <a:off x="3742317" y="5115505"/>
            <a:ext cx="1350963" cy="1350963"/>
            <a:chOff x="3659188" y="4879975"/>
            <a:chExt cx="1350963" cy="1350963"/>
          </a:xfrm>
        </p:grpSpPr>
        <p:sp>
          <p:nvSpPr>
            <p:cNvPr id="39" name="Freeform 35"/>
            <p:cNvSpPr/>
            <p:nvPr/>
          </p:nvSpPr>
          <p:spPr>
            <a:xfrm>
              <a:off x="4324162" y="5583235"/>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2060">
                <a:alpha val="63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40" name="Oval 6"/>
            <p:cNvSpPr>
              <a:spLocks noChangeArrowheads="1"/>
            </p:cNvSpPr>
            <p:nvPr/>
          </p:nvSpPr>
          <p:spPr bwMode="auto">
            <a:xfrm>
              <a:off x="3659188" y="4879975"/>
              <a:ext cx="1350963" cy="1350963"/>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41" name="Rectangle 50"/>
            <p:cNvSpPr/>
            <p:nvPr/>
          </p:nvSpPr>
          <p:spPr>
            <a:xfrm>
              <a:off x="3994948" y="5154018"/>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03</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45" name="组合 44"/>
          <p:cNvGrpSpPr/>
          <p:nvPr/>
        </p:nvGrpSpPr>
        <p:grpSpPr>
          <a:xfrm>
            <a:off x="7064955" y="1838905"/>
            <a:ext cx="1350963" cy="1347788"/>
            <a:chOff x="6981826" y="1603375"/>
            <a:chExt cx="1350963" cy="1347788"/>
          </a:xfrm>
        </p:grpSpPr>
        <p:sp>
          <p:nvSpPr>
            <p:cNvPr id="51" name="Freeform 31"/>
            <p:cNvSpPr/>
            <p:nvPr/>
          </p:nvSpPr>
          <p:spPr>
            <a:xfrm>
              <a:off x="7785267" y="2165281"/>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31437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52" name="Oval 7"/>
            <p:cNvSpPr>
              <a:spLocks noChangeArrowheads="1"/>
            </p:cNvSpPr>
            <p:nvPr/>
          </p:nvSpPr>
          <p:spPr bwMode="auto">
            <a:xfrm>
              <a:off x="6981826" y="1603375"/>
              <a:ext cx="1350963" cy="1347788"/>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53" name="Rectangle 50"/>
            <p:cNvSpPr/>
            <p:nvPr/>
          </p:nvSpPr>
          <p:spPr>
            <a:xfrm>
              <a:off x="7350620" y="1879233"/>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02</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54" name="组合 53"/>
          <p:cNvGrpSpPr/>
          <p:nvPr/>
        </p:nvGrpSpPr>
        <p:grpSpPr>
          <a:xfrm>
            <a:off x="7064955" y="5115505"/>
            <a:ext cx="1350963" cy="1350963"/>
            <a:chOff x="6981826" y="4879975"/>
            <a:chExt cx="1350963" cy="1350963"/>
          </a:xfrm>
        </p:grpSpPr>
        <p:sp>
          <p:nvSpPr>
            <p:cNvPr id="55" name="Freeform 33"/>
            <p:cNvSpPr/>
            <p:nvPr/>
          </p:nvSpPr>
          <p:spPr>
            <a:xfrm>
              <a:off x="7785267" y="5583235"/>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3F509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56" name="Oval 8"/>
            <p:cNvSpPr>
              <a:spLocks noChangeArrowheads="1"/>
            </p:cNvSpPr>
            <p:nvPr/>
          </p:nvSpPr>
          <p:spPr bwMode="auto">
            <a:xfrm>
              <a:off x="6981826" y="4879975"/>
              <a:ext cx="1350963" cy="1350963"/>
            </a:xfrm>
            <a:prstGeom prst="ellipse">
              <a:avLst/>
            </a:prstGeom>
            <a:solidFill>
              <a:srgbClr val="F69F95"/>
            </a:solidFill>
            <a:ln>
              <a:noFill/>
            </a:ln>
          </p:spPr>
          <p:txBody>
            <a:bodyPr vert="horz" wrap="square" lIns="91440" tIns="45720" rIns="91440" bIns="45720" numCol="1" anchor="t" anchorCtr="0" compatLnSpc="1"/>
            <a:lstStyle/>
            <a:p>
              <a:endParaRPr lang="zh-CN" altLang="en-US"/>
            </a:p>
          </p:txBody>
        </p:sp>
        <p:sp>
          <p:nvSpPr>
            <p:cNvPr id="57" name="Rectangle 50"/>
            <p:cNvSpPr/>
            <p:nvPr/>
          </p:nvSpPr>
          <p:spPr>
            <a:xfrm>
              <a:off x="7316029" y="5154018"/>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04</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1+#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0-#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1+#ppt_w/2"/>
                                          </p:val>
                                        </p:tav>
                                        <p:tav tm="100000">
                                          <p:val>
                                            <p:strVal val="#ppt_x"/>
                                          </p:val>
                                        </p:tav>
                                      </p:tavLst>
                                    </p:anim>
                                    <p:anim calcmode="lin" valueType="num">
                                      <p:cBhvr additive="base">
                                        <p:cTn id="20" dur="500" fill="hold"/>
                                        <p:tgtEl>
                                          <p:spTgt spid="5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1000"/>
                            </p:stCondLst>
                            <p:childTnLst>
                              <p:par>
                                <p:cTn id="35" presetID="2" presetClass="entr" presetSubtype="8"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0-#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0-#ppt_w/2"/>
                                          </p:val>
                                        </p:tav>
                                        <p:tav tm="100000">
                                          <p:val>
                                            <p:strVal val="#ppt_x"/>
                                          </p:val>
                                        </p:tav>
                                      </p:tavLst>
                                    </p:anim>
                                    <p:anim calcmode="lin" valueType="num">
                                      <p:cBhvr additive="base">
                                        <p:cTn id="42" dur="500" fill="hold"/>
                                        <p:tgtEl>
                                          <p:spTgt spid="28"/>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1+#ppt_w/2"/>
                                          </p:val>
                                        </p:tav>
                                        <p:tav tm="100000">
                                          <p:val>
                                            <p:strVal val="#ppt_x"/>
                                          </p:val>
                                        </p:tav>
                                      </p:tavLst>
                                    </p:anim>
                                    <p:anim calcmode="lin" valueType="num">
                                      <p:cBhvr additive="base">
                                        <p:cTn id="46" dur="500" fill="hold"/>
                                        <p:tgtEl>
                                          <p:spTgt spid="25"/>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1+#ppt_w/2"/>
                                          </p:val>
                                        </p:tav>
                                        <p:tav tm="100000">
                                          <p:val>
                                            <p:strVal val="#ppt_x"/>
                                          </p:val>
                                        </p:tav>
                                      </p:tavLst>
                                    </p:anim>
                                    <p:anim calcmode="lin" valueType="num">
                                      <p:cBhvr additive="base">
                                        <p:cTn id="5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52586"/>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自主学习情况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633797" y="2953208"/>
            <a:ext cx="863618" cy="3502696"/>
            <a:chOff x="5633797" y="2887893"/>
            <a:chExt cx="863618" cy="3502696"/>
          </a:xfrm>
        </p:grpSpPr>
        <p:cxnSp>
          <p:nvCxnSpPr>
            <p:cNvPr id="11" name="直接连接符 10"/>
            <p:cNvCxnSpPr/>
            <p:nvPr/>
          </p:nvCxnSpPr>
          <p:spPr>
            <a:xfrm>
              <a:off x="6061687" y="2887893"/>
              <a:ext cx="0" cy="2567863"/>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260251" y="3329208"/>
              <a:ext cx="0" cy="2296350"/>
            </a:xfrm>
            <a:prstGeom prst="line">
              <a:avLst/>
            </a:prstGeom>
            <a:ln w="38100">
              <a:solidFill>
                <a:srgbClr val="8CBF4A"/>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497415" y="4094239"/>
              <a:ext cx="0" cy="2296350"/>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854735" y="3329208"/>
              <a:ext cx="0" cy="2296350"/>
            </a:xfrm>
            <a:prstGeom prst="line">
              <a:avLst/>
            </a:prstGeom>
            <a:ln w="38100">
              <a:solidFill>
                <a:srgbClr val="8CBF4A"/>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633797" y="4094239"/>
              <a:ext cx="0" cy="2296350"/>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grpSp>
      <p:sp>
        <p:nvSpPr>
          <p:cNvPr id="16" name="任意多边形 15"/>
          <p:cNvSpPr/>
          <p:nvPr/>
        </p:nvSpPr>
        <p:spPr bwMode="auto">
          <a:xfrm>
            <a:off x="5140188" y="5307730"/>
            <a:ext cx="1988424" cy="1504900"/>
          </a:xfrm>
          <a:custGeom>
            <a:avLst/>
            <a:gdLst>
              <a:gd name="connsiteX0" fmla="*/ 11545 w 1667022"/>
              <a:gd name="connsiteY0" fmla="*/ 0 h 1261653"/>
              <a:gd name="connsiteX1" fmla="*/ 1461805 w 1667022"/>
              <a:gd name="connsiteY1" fmla="*/ 0 h 1261653"/>
              <a:gd name="connsiteX2" fmla="*/ 1469930 w 1667022"/>
              <a:gd name="connsiteY2" fmla="*/ 23627 h 1261653"/>
              <a:gd name="connsiteX3" fmla="*/ 1505166 w 1667022"/>
              <a:gd name="connsiteY3" fmla="*/ 215353 h 1261653"/>
              <a:gd name="connsiteX4" fmla="*/ 1505166 w 1667022"/>
              <a:gd name="connsiteY4" fmla="*/ 219103 h 1261653"/>
              <a:gd name="connsiteX5" fmla="*/ 1501408 w 1667022"/>
              <a:gd name="connsiteY5" fmla="*/ 222854 h 1261653"/>
              <a:gd name="connsiteX6" fmla="*/ 1471340 w 1667022"/>
              <a:gd name="connsiteY6" fmla="*/ 279106 h 1261653"/>
              <a:gd name="connsiteX7" fmla="*/ 1493891 w 1667022"/>
              <a:gd name="connsiteY7" fmla="*/ 335358 h 1261653"/>
              <a:gd name="connsiteX8" fmla="*/ 1659264 w 1667022"/>
              <a:gd name="connsiteY8" fmla="*/ 545367 h 1261653"/>
              <a:gd name="connsiteX9" fmla="*/ 1659264 w 1667022"/>
              <a:gd name="connsiteY9" fmla="*/ 549117 h 1261653"/>
              <a:gd name="connsiteX10" fmla="*/ 1636713 w 1667022"/>
              <a:gd name="connsiteY10" fmla="*/ 624120 h 1261653"/>
              <a:gd name="connsiteX11" fmla="*/ 1587853 w 1667022"/>
              <a:gd name="connsiteY11" fmla="*/ 642870 h 1261653"/>
              <a:gd name="connsiteX12" fmla="*/ 1546510 w 1667022"/>
              <a:gd name="connsiteY12" fmla="*/ 661621 h 1261653"/>
              <a:gd name="connsiteX13" fmla="*/ 1531475 w 1667022"/>
              <a:gd name="connsiteY13" fmla="*/ 680372 h 1261653"/>
              <a:gd name="connsiteX14" fmla="*/ 1542751 w 1667022"/>
              <a:gd name="connsiteY14" fmla="*/ 702873 h 1261653"/>
              <a:gd name="connsiteX15" fmla="*/ 1565302 w 1667022"/>
              <a:gd name="connsiteY15" fmla="*/ 755375 h 1261653"/>
              <a:gd name="connsiteX16" fmla="*/ 1538993 w 1667022"/>
              <a:gd name="connsiteY16" fmla="*/ 800377 h 1261653"/>
              <a:gd name="connsiteX17" fmla="*/ 1523959 w 1667022"/>
              <a:gd name="connsiteY17" fmla="*/ 811627 h 1261653"/>
              <a:gd name="connsiteX18" fmla="*/ 1538993 w 1667022"/>
              <a:gd name="connsiteY18" fmla="*/ 841629 h 1261653"/>
              <a:gd name="connsiteX19" fmla="*/ 1516442 w 1667022"/>
              <a:gd name="connsiteY19" fmla="*/ 886630 h 1261653"/>
              <a:gd name="connsiteX20" fmla="*/ 1490132 w 1667022"/>
              <a:gd name="connsiteY20" fmla="*/ 946633 h 1261653"/>
              <a:gd name="connsiteX21" fmla="*/ 1490132 w 1667022"/>
              <a:gd name="connsiteY21" fmla="*/ 950383 h 1261653"/>
              <a:gd name="connsiteX22" fmla="*/ 1493891 w 1667022"/>
              <a:gd name="connsiteY22" fmla="*/ 972884 h 1261653"/>
              <a:gd name="connsiteX23" fmla="*/ 1497649 w 1667022"/>
              <a:gd name="connsiteY23" fmla="*/ 1044137 h 1261653"/>
              <a:gd name="connsiteX24" fmla="*/ 1369860 w 1667022"/>
              <a:gd name="connsiteY24" fmla="*/ 1119140 h 1261653"/>
              <a:gd name="connsiteX25" fmla="*/ 1366102 w 1667022"/>
              <a:gd name="connsiteY25" fmla="*/ 1119140 h 1261653"/>
              <a:gd name="connsiteX26" fmla="*/ 1230796 w 1667022"/>
              <a:gd name="connsiteY26" fmla="*/ 1115390 h 1261653"/>
              <a:gd name="connsiteX27" fmla="*/ 1155627 w 1667022"/>
              <a:gd name="connsiteY27" fmla="*/ 1119140 h 1261653"/>
              <a:gd name="connsiteX28" fmla="*/ 1151868 w 1667022"/>
              <a:gd name="connsiteY28" fmla="*/ 1119140 h 1261653"/>
              <a:gd name="connsiteX29" fmla="*/ 1118041 w 1667022"/>
              <a:gd name="connsiteY29" fmla="*/ 1126640 h 1261653"/>
              <a:gd name="connsiteX30" fmla="*/ 1054147 w 1667022"/>
              <a:gd name="connsiteY30" fmla="*/ 1239145 h 1261653"/>
              <a:gd name="connsiteX31" fmla="*/ 1049840 w 1667022"/>
              <a:gd name="connsiteY31" fmla="*/ 1261653 h 1261653"/>
              <a:gd name="connsiteX32" fmla="*/ 1025060 w 1667022"/>
              <a:gd name="connsiteY32" fmla="*/ 1248503 h 1261653"/>
              <a:gd name="connsiteX33" fmla="*/ 339355 w 1667022"/>
              <a:gd name="connsiteY33" fmla="*/ 1140445 h 1261653"/>
              <a:gd name="connsiteX34" fmla="*/ 306943 w 1667022"/>
              <a:gd name="connsiteY34" fmla="*/ 1144874 h 1261653"/>
              <a:gd name="connsiteX35" fmla="*/ 311811 w 1667022"/>
              <a:gd name="connsiteY35" fmla="*/ 1129012 h 1261653"/>
              <a:gd name="connsiteX36" fmla="*/ 321241 w 1667022"/>
              <a:gd name="connsiteY36" fmla="*/ 1089139 h 1261653"/>
              <a:gd name="connsiteX37" fmla="*/ 340034 w 1667022"/>
              <a:gd name="connsiteY37" fmla="*/ 909131 h 1261653"/>
              <a:gd name="connsiteX38" fmla="*/ 336275 w 1667022"/>
              <a:gd name="connsiteY38" fmla="*/ 890380 h 1261653"/>
              <a:gd name="connsiteX39" fmla="*/ 272381 w 1667022"/>
              <a:gd name="connsiteY39" fmla="*/ 759125 h 1261653"/>
              <a:gd name="connsiteX40" fmla="*/ 227279 w 1667022"/>
              <a:gd name="connsiteY40" fmla="*/ 695373 h 1261653"/>
              <a:gd name="connsiteX41" fmla="*/ 65664 w 1667022"/>
              <a:gd name="connsiteY41" fmla="*/ 455363 h 1261653"/>
              <a:gd name="connsiteX42" fmla="*/ 54389 w 1667022"/>
              <a:gd name="connsiteY42" fmla="*/ 425362 h 1261653"/>
              <a:gd name="connsiteX43" fmla="*/ 1535 w 1667022"/>
              <a:gd name="connsiteY43" fmla="*/ 78355 h 126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67022" h="1261653">
                <a:moveTo>
                  <a:pt x="11545" y="0"/>
                </a:moveTo>
                <a:lnTo>
                  <a:pt x="1461805" y="0"/>
                </a:lnTo>
                <a:lnTo>
                  <a:pt x="1469930" y="23627"/>
                </a:lnTo>
                <a:cubicBezTo>
                  <a:pt x="1490132" y="85973"/>
                  <a:pt x="1508925" y="160976"/>
                  <a:pt x="1505166" y="215353"/>
                </a:cubicBezTo>
                <a:cubicBezTo>
                  <a:pt x="1505166" y="215353"/>
                  <a:pt x="1505166" y="215353"/>
                  <a:pt x="1505166" y="219103"/>
                </a:cubicBezTo>
                <a:cubicBezTo>
                  <a:pt x="1505166" y="219103"/>
                  <a:pt x="1505166" y="219103"/>
                  <a:pt x="1501408" y="222854"/>
                </a:cubicBezTo>
                <a:cubicBezTo>
                  <a:pt x="1501408" y="222854"/>
                  <a:pt x="1471340" y="245354"/>
                  <a:pt x="1471340" y="279106"/>
                </a:cubicBezTo>
                <a:cubicBezTo>
                  <a:pt x="1471340" y="297857"/>
                  <a:pt x="1478857" y="316607"/>
                  <a:pt x="1493891" y="335358"/>
                </a:cubicBezTo>
                <a:cubicBezTo>
                  <a:pt x="1554026" y="402861"/>
                  <a:pt x="1655506" y="541616"/>
                  <a:pt x="1659264" y="545367"/>
                </a:cubicBezTo>
                <a:cubicBezTo>
                  <a:pt x="1659264" y="545367"/>
                  <a:pt x="1659264" y="545367"/>
                  <a:pt x="1659264" y="549117"/>
                </a:cubicBezTo>
                <a:cubicBezTo>
                  <a:pt x="1670540" y="567867"/>
                  <a:pt x="1674298" y="605369"/>
                  <a:pt x="1636713" y="624120"/>
                </a:cubicBezTo>
                <a:cubicBezTo>
                  <a:pt x="1617921" y="635370"/>
                  <a:pt x="1602887" y="639120"/>
                  <a:pt x="1587853" y="642870"/>
                </a:cubicBezTo>
                <a:cubicBezTo>
                  <a:pt x="1569061" y="650371"/>
                  <a:pt x="1557785" y="654121"/>
                  <a:pt x="1546510" y="661621"/>
                </a:cubicBezTo>
                <a:cubicBezTo>
                  <a:pt x="1535234" y="669122"/>
                  <a:pt x="1531475" y="676622"/>
                  <a:pt x="1531475" y="680372"/>
                </a:cubicBezTo>
                <a:cubicBezTo>
                  <a:pt x="1527717" y="687872"/>
                  <a:pt x="1535234" y="695373"/>
                  <a:pt x="1542751" y="702873"/>
                </a:cubicBezTo>
                <a:cubicBezTo>
                  <a:pt x="1561543" y="717874"/>
                  <a:pt x="1569061" y="736624"/>
                  <a:pt x="1565302" y="755375"/>
                </a:cubicBezTo>
                <a:cubicBezTo>
                  <a:pt x="1565302" y="774126"/>
                  <a:pt x="1554026" y="789126"/>
                  <a:pt x="1538993" y="800377"/>
                </a:cubicBezTo>
                <a:cubicBezTo>
                  <a:pt x="1535234" y="804127"/>
                  <a:pt x="1527717" y="807877"/>
                  <a:pt x="1523959" y="811627"/>
                </a:cubicBezTo>
                <a:cubicBezTo>
                  <a:pt x="1531475" y="819128"/>
                  <a:pt x="1538993" y="830378"/>
                  <a:pt x="1538993" y="841629"/>
                </a:cubicBezTo>
                <a:cubicBezTo>
                  <a:pt x="1538993" y="860379"/>
                  <a:pt x="1531475" y="871630"/>
                  <a:pt x="1516442" y="886630"/>
                </a:cubicBezTo>
                <a:cubicBezTo>
                  <a:pt x="1482615" y="912881"/>
                  <a:pt x="1486374" y="927882"/>
                  <a:pt x="1490132" y="946633"/>
                </a:cubicBezTo>
                <a:cubicBezTo>
                  <a:pt x="1490132" y="946633"/>
                  <a:pt x="1490132" y="950383"/>
                  <a:pt x="1490132" y="950383"/>
                </a:cubicBezTo>
                <a:cubicBezTo>
                  <a:pt x="1490132" y="957883"/>
                  <a:pt x="1493891" y="965384"/>
                  <a:pt x="1493891" y="972884"/>
                </a:cubicBezTo>
                <a:cubicBezTo>
                  <a:pt x="1501408" y="991635"/>
                  <a:pt x="1508925" y="1017886"/>
                  <a:pt x="1497649" y="1044137"/>
                </a:cubicBezTo>
                <a:cubicBezTo>
                  <a:pt x="1478857" y="1085388"/>
                  <a:pt x="1437513" y="1107889"/>
                  <a:pt x="1369860" y="1119140"/>
                </a:cubicBezTo>
                <a:cubicBezTo>
                  <a:pt x="1369860" y="1119140"/>
                  <a:pt x="1369860" y="1119140"/>
                  <a:pt x="1366102" y="1119140"/>
                </a:cubicBezTo>
                <a:cubicBezTo>
                  <a:pt x="1366102" y="1119140"/>
                  <a:pt x="1294691" y="1115390"/>
                  <a:pt x="1230796" y="1115390"/>
                </a:cubicBezTo>
                <a:cubicBezTo>
                  <a:pt x="1181936" y="1115390"/>
                  <a:pt x="1163143" y="1119140"/>
                  <a:pt x="1155627" y="1119140"/>
                </a:cubicBezTo>
                <a:cubicBezTo>
                  <a:pt x="1155627" y="1119140"/>
                  <a:pt x="1155627" y="1119140"/>
                  <a:pt x="1151868" y="1119140"/>
                </a:cubicBezTo>
                <a:cubicBezTo>
                  <a:pt x="1125559" y="1122890"/>
                  <a:pt x="1118041" y="1126640"/>
                  <a:pt x="1118041" y="1126640"/>
                </a:cubicBezTo>
                <a:cubicBezTo>
                  <a:pt x="1110525" y="1130390"/>
                  <a:pt x="1065423" y="1160391"/>
                  <a:pt x="1054147" y="1239145"/>
                </a:cubicBezTo>
                <a:lnTo>
                  <a:pt x="1049840" y="1261653"/>
                </a:lnTo>
                <a:lnTo>
                  <a:pt x="1025060" y="1248503"/>
                </a:lnTo>
                <a:cubicBezTo>
                  <a:pt x="638270" y="1049159"/>
                  <a:pt x="506393" y="1112949"/>
                  <a:pt x="339355" y="1140445"/>
                </a:cubicBezTo>
                <a:lnTo>
                  <a:pt x="306943" y="1144874"/>
                </a:lnTo>
                <a:lnTo>
                  <a:pt x="311811" y="1129012"/>
                </a:lnTo>
                <a:cubicBezTo>
                  <a:pt x="315486" y="1115580"/>
                  <a:pt x="318657" y="1102264"/>
                  <a:pt x="321241" y="1089139"/>
                </a:cubicBezTo>
                <a:cubicBezTo>
                  <a:pt x="321241" y="1089139"/>
                  <a:pt x="351309" y="957883"/>
                  <a:pt x="340034" y="909131"/>
                </a:cubicBezTo>
                <a:cubicBezTo>
                  <a:pt x="340034" y="901631"/>
                  <a:pt x="340034" y="897881"/>
                  <a:pt x="336275" y="890380"/>
                </a:cubicBezTo>
                <a:cubicBezTo>
                  <a:pt x="332517" y="852879"/>
                  <a:pt x="328759" y="837878"/>
                  <a:pt x="272381" y="759125"/>
                </a:cubicBezTo>
                <a:cubicBezTo>
                  <a:pt x="257347" y="740374"/>
                  <a:pt x="242313" y="717874"/>
                  <a:pt x="227279" y="695373"/>
                </a:cubicBezTo>
                <a:cubicBezTo>
                  <a:pt x="159626" y="601619"/>
                  <a:pt x="80698" y="492864"/>
                  <a:pt x="65664" y="455363"/>
                </a:cubicBezTo>
                <a:cubicBezTo>
                  <a:pt x="65664" y="447863"/>
                  <a:pt x="54389" y="425362"/>
                  <a:pt x="54389" y="425362"/>
                </a:cubicBezTo>
                <a:cubicBezTo>
                  <a:pt x="51570" y="422549"/>
                  <a:pt x="-10446" y="272074"/>
                  <a:pt x="1535" y="78355"/>
                </a:cubicBezTo>
                <a:close/>
              </a:path>
            </a:pathLst>
          </a:custGeom>
          <a:solidFill>
            <a:schemeClr val="bg1">
              <a:lumMod val="75000"/>
            </a:schemeClr>
          </a:solidFill>
          <a:ln w="25400">
            <a:noFill/>
          </a:ln>
          <a:effectLst>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charset="-122"/>
            </a:endParaRPr>
          </a:p>
        </p:txBody>
      </p:sp>
      <p:grpSp>
        <p:nvGrpSpPr>
          <p:cNvPr id="17" name="组合 16"/>
          <p:cNvGrpSpPr/>
          <p:nvPr/>
        </p:nvGrpSpPr>
        <p:grpSpPr>
          <a:xfrm>
            <a:off x="3164637" y="4086825"/>
            <a:ext cx="2469161" cy="628865"/>
            <a:chOff x="3164637" y="4021510"/>
            <a:chExt cx="2469161" cy="628865"/>
          </a:xfrm>
        </p:grpSpPr>
        <p:sp>
          <p:nvSpPr>
            <p:cNvPr id="18" name="五边形 17"/>
            <p:cNvSpPr/>
            <p:nvPr/>
          </p:nvSpPr>
          <p:spPr>
            <a:xfrm flipH="1">
              <a:off x="3164637" y="4092144"/>
              <a:ext cx="2469161" cy="558231"/>
            </a:xfrm>
            <a:prstGeom prst="homePlat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814198" y="4021510"/>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读  书</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0" name="组合 19"/>
          <p:cNvGrpSpPr/>
          <p:nvPr/>
        </p:nvGrpSpPr>
        <p:grpSpPr>
          <a:xfrm>
            <a:off x="2654466" y="3273288"/>
            <a:ext cx="3220561" cy="602321"/>
            <a:chOff x="2654466" y="3207973"/>
            <a:chExt cx="3220561" cy="602321"/>
          </a:xfrm>
        </p:grpSpPr>
        <p:sp>
          <p:nvSpPr>
            <p:cNvPr id="21" name="五边形 20"/>
            <p:cNvSpPr/>
            <p:nvPr/>
          </p:nvSpPr>
          <p:spPr>
            <a:xfrm flipH="1">
              <a:off x="2654466" y="3252063"/>
              <a:ext cx="3220561" cy="558231"/>
            </a:xfrm>
            <a:prstGeom prst="homePlat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692659" y="3207973"/>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工  作</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3" name="组合 22"/>
          <p:cNvGrpSpPr/>
          <p:nvPr/>
        </p:nvGrpSpPr>
        <p:grpSpPr>
          <a:xfrm>
            <a:off x="4558847" y="2408315"/>
            <a:ext cx="3039238" cy="592716"/>
            <a:chOff x="4558847" y="2343000"/>
            <a:chExt cx="3039238" cy="592716"/>
          </a:xfrm>
        </p:grpSpPr>
        <p:sp>
          <p:nvSpPr>
            <p:cNvPr id="24" name="任意多边形 23"/>
            <p:cNvSpPr/>
            <p:nvPr/>
          </p:nvSpPr>
          <p:spPr>
            <a:xfrm>
              <a:off x="4558847" y="2374491"/>
              <a:ext cx="3039238" cy="561225"/>
            </a:xfrm>
            <a:custGeom>
              <a:avLst/>
              <a:gdLst>
                <a:gd name="connsiteX0" fmla="*/ 477932 w 2547985"/>
                <a:gd name="connsiteY0" fmla="*/ 0 h 470510"/>
                <a:gd name="connsiteX1" fmla="*/ 2313985 w 2547985"/>
                <a:gd name="connsiteY1" fmla="*/ 0 h 470510"/>
                <a:gd name="connsiteX2" fmla="*/ 2547985 w 2547985"/>
                <a:gd name="connsiteY2" fmla="*/ 234000 h 470510"/>
                <a:gd name="connsiteX3" fmla="*/ 2313985 w 2547985"/>
                <a:gd name="connsiteY3" fmla="*/ 468000 h 470510"/>
                <a:gd name="connsiteX4" fmla="*/ 2070053 w 2547985"/>
                <a:gd name="connsiteY4" fmla="*/ 468000 h 470510"/>
                <a:gd name="connsiteX5" fmla="*/ 2070053 w 2547985"/>
                <a:gd name="connsiteY5" fmla="*/ 470510 h 470510"/>
                <a:gd name="connsiteX6" fmla="*/ 234000 w 2547985"/>
                <a:gd name="connsiteY6" fmla="*/ 470510 h 470510"/>
                <a:gd name="connsiteX7" fmla="*/ 0 w 2547985"/>
                <a:gd name="connsiteY7" fmla="*/ 236510 h 470510"/>
                <a:gd name="connsiteX8" fmla="*/ 234000 w 2547985"/>
                <a:gd name="connsiteY8" fmla="*/ 2510 h 470510"/>
                <a:gd name="connsiteX9" fmla="*/ 477932 w 2547985"/>
                <a:gd name="connsiteY9" fmla="*/ 2510 h 47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7985" h="470510">
                  <a:moveTo>
                    <a:pt x="477932" y="0"/>
                  </a:moveTo>
                  <a:lnTo>
                    <a:pt x="2313985" y="0"/>
                  </a:lnTo>
                  <a:lnTo>
                    <a:pt x="2547985" y="234000"/>
                  </a:lnTo>
                  <a:lnTo>
                    <a:pt x="2313985" y="468000"/>
                  </a:lnTo>
                  <a:lnTo>
                    <a:pt x="2070053" y="468000"/>
                  </a:lnTo>
                  <a:lnTo>
                    <a:pt x="2070053" y="470510"/>
                  </a:lnTo>
                  <a:lnTo>
                    <a:pt x="234000" y="470510"/>
                  </a:lnTo>
                  <a:lnTo>
                    <a:pt x="0" y="236510"/>
                  </a:lnTo>
                  <a:lnTo>
                    <a:pt x="234000" y="2510"/>
                  </a:lnTo>
                  <a:lnTo>
                    <a:pt x="477932" y="2510"/>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350595" y="2343000"/>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网  络</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6" name="组合 25"/>
          <p:cNvGrpSpPr/>
          <p:nvPr/>
        </p:nvGrpSpPr>
        <p:grpSpPr>
          <a:xfrm>
            <a:off x="6244578" y="3258292"/>
            <a:ext cx="3220561" cy="586464"/>
            <a:chOff x="6259818" y="3192977"/>
            <a:chExt cx="3220561" cy="586464"/>
          </a:xfrm>
        </p:grpSpPr>
        <p:sp>
          <p:nvSpPr>
            <p:cNvPr id="27" name="五边形 26"/>
            <p:cNvSpPr/>
            <p:nvPr/>
          </p:nvSpPr>
          <p:spPr>
            <a:xfrm>
              <a:off x="6259818" y="3221210"/>
              <a:ext cx="3220561" cy="558231"/>
            </a:xfrm>
            <a:prstGeom prst="homePlat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7023141" y="3192977"/>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培  训</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9" name="组合 28"/>
          <p:cNvGrpSpPr/>
          <p:nvPr/>
        </p:nvGrpSpPr>
        <p:grpSpPr>
          <a:xfrm>
            <a:off x="6499653" y="4100328"/>
            <a:ext cx="2469161" cy="615362"/>
            <a:chOff x="6499653" y="4035013"/>
            <a:chExt cx="2469161" cy="615362"/>
          </a:xfrm>
        </p:grpSpPr>
        <p:sp>
          <p:nvSpPr>
            <p:cNvPr id="30" name="五边形 29"/>
            <p:cNvSpPr/>
            <p:nvPr/>
          </p:nvSpPr>
          <p:spPr>
            <a:xfrm>
              <a:off x="6499653" y="4092144"/>
              <a:ext cx="2469161" cy="558231"/>
            </a:xfrm>
            <a:prstGeom prst="homePlat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6902931" y="4035013"/>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会  议</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32" name="矩形 47"/>
          <p:cNvSpPr>
            <a:spLocks noChangeArrowheads="1"/>
          </p:cNvSpPr>
          <p:nvPr/>
        </p:nvSpPr>
        <p:spPr bwMode="auto">
          <a:xfrm>
            <a:off x="187550" y="4157459"/>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3" name="矩形 47"/>
          <p:cNvSpPr>
            <a:spLocks noChangeArrowheads="1"/>
          </p:cNvSpPr>
          <p:nvPr/>
        </p:nvSpPr>
        <p:spPr bwMode="auto">
          <a:xfrm>
            <a:off x="4659003" y="1490234"/>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4" name="矩形 47"/>
          <p:cNvSpPr>
            <a:spLocks noChangeArrowheads="1"/>
          </p:cNvSpPr>
          <p:nvPr/>
        </p:nvSpPr>
        <p:spPr bwMode="auto">
          <a:xfrm>
            <a:off x="9208215" y="4157459"/>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5" name="矩形 47"/>
          <p:cNvSpPr>
            <a:spLocks noChangeArrowheads="1"/>
          </p:cNvSpPr>
          <p:nvPr/>
        </p:nvSpPr>
        <p:spPr bwMode="auto">
          <a:xfrm>
            <a:off x="9612808" y="3061318"/>
            <a:ext cx="255067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6" name="矩形 47"/>
          <p:cNvSpPr>
            <a:spLocks noChangeArrowheads="1"/>
          </p:cNvSpPr>
          <p:nvPr/>
        </p:nvSpPr>
        <p:spPr bwMode="auto">
          <a:xfrm>
            <a:off x="169640" y="3061317"/>
            <a:ext cx="2561566"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500"/>
                                        <p:tgtEl>
                                          <p:spTgt spid="17"/>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par>
                          <p:cTn id="22" fill="hold">
                            <p:stCondLst>
                              <p:cond delay="2500"/>
                            </p:stCondLst>
                            <p:childTnLst>
                              <p:par>
                                <p:cTn id="23" presetID="16" presetClass="entr" presetSubtype="37"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Vertical)">
                                      <p:cBhvr>
                                        <p:cTn id="25" dur="500"/>
                                        <p:tgtEl>
                                          <p:spTgt spid="23"/>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p:bldP spid="33" grpId="0"/>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基本管理工作情况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174724" y="2060000"/>
            <a:ext cx="3009377" cy="1037589"/>
            <a:chOff x="2174724" y="2060000"/>
            <a:chExt cx="3009377" cy="1037589"/>
          </a:xfrm>
        </p:grpSpPr>
        <p:sp>
          <p:nvSpPr>
            <p:cNvPr id="11" name="矩形 10"/>
            <p:cNvSpPr/>
            <p:nvPr/>
          </p:nvSpPr>
          <p:spPr>
            <a:xfrm>
              <a:off x="4266186" y="2060000"/>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7"/>
            <p:cNvSpPr/>
            <p:nvPr/>
          </p:nvSpPr>
          <p:spPr bwMode="auto">
            <a:xfrm>
              <a:off x="2174724" y="2060000"/>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grpSp>
          <p:nvGrpSpPr>
            <p:cNvPr id="13" name="组合 12"/>
            <p:cNvGrpSpPr/>
            <p:nvPr/>
          </p:nvGrpSpPr>
          <p:grpSpPr>
            <a:xfrm>
              <a:off x="4659778" y="2229073"/>
              <a:ext cx="201152" cy="472325"/>
              <a:chOff x="3997325" y="2735263"/>
              <a:chExt cx="250825" cy="588962"/>
            </a:xfrm>
          </p:grpSpPr>
          <p:sp>
            <p:nvSpPr>
              <p:cNvPr id="15" name="Freeform 10"/>
              <p:cNvSpPr/>
              <p:nvPr/>
            </p:nvSpPr>
            <p:spPr bwMode="auto">
              <a:xfrm>
                <a:off x="4100513" y="2735263"/>
                <a:ext cx="111125" cy="111125"/>
              </a:xfrm>
              <a:custGeom>
                <a:avLst/>
                <a:gdLst>
                  <a:gd name="T0" fmla="*/ 15 w 30"/>
                  <a:gd name="T1" fmla="*/ 0 h 30"/>
                  <a:gd name="T2" fmla="*/ 0 w 30"/>
                  <a:gd name="T3" fmla="*/ 15 h 30"/>
                  <a:gd name="T4" fmla="*/ 15 w 30"/>
                  <a:gd name="T5" fmla="*/ 30 h 30"/>
                  <a:gd name="T6" fmla="*/ 30 w 30"/>
                  <a:gd name="T7" fmla="*/ 15 h 30"/>
                  <a:gd name="T8" fmla="*/ 15 w 30"/>
                  <a:gd name="T9" fmla="*/ 0 h 30"/>
                </a:gdLst>
                <a:ahLst/>
                <a:cxnLst>
                  <a:cxn ang="0">
                    <a:pos x="T0" y="T1"/>
                  </a:cxn>
                  <a:cxn ang="0">
                    <a:pos x="T2" y="T3"/>
                  </a:cxn>
                  <a:cxn ang="0">
                    <a:pos x="T4" y="T5"/>
                  </a:cxn>
                  <a:cxn ang="0">
                    <a:pos x="T6" y="T7"/>
                  </a:cxn>
                  <a:cxn ang="0">
                    <a:pos x="T8" y="T9"/>
                  </a:cxn>
                </a:cxnLst>
                <a:rect l="0" t="0" r="r" b="b"/>
                <a:pathLst>
                  <a:path w="30" h="30">
                    <a:moveTo>
                      <a:pt x="15" y="0"/>
                    </a:moveTo>
                    <a:cubicBezTo>
                      <a:pt x="7" y="0"/>
                      <a:pt x="0" y="7"/>
                      <a:pt x="0" y="15"/>
                    </a:cubicBezTo>
                    <a:cubicBezTo>
                      <a:pt x="0" y="23"/>
                      <a:pt x="6" y="30"/>
                      <a:pt x="15" y="30"/>
                    </a:cubicBezTo>
                    <a:cubicBezTo>
                      <a:pt x="23" y="30"/>
                      <a:pt x="30" y="24"/>
                      <a:pt x="30" y="15"/>
                    </a:cubicBezTo>
                    <a:cubicBezTo>
                      <a:pt x="30" y="7"/>
                      <a:pt x="23" y="0"/>
                      <a:pt x="1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3997325" y="2979738"/>
                <a:ext cx="250825" cy="344487"/>
              </a:xfrm>
              <a:custGeom>
                <a:avLst/>
                <a:gdLst>
                  <a:gd name="T0" fmla="*/ 67 w 68"/>
                  <a:gd name="T1" fmla="*/ 60 h 93"/>
                  <a:gd name="T2" fmla="*/ 60 w 68"/>
                  <a:gd name="T3" fmla="*/ 73 h 93"/>
                  <a:gd name="T4" fmla="*/ 47 w 68"/>
                  <a:gd name="T5" fmla="*/ 82 h 93"/>
                  <a:gd name="T6" fmla="*/ 38 w 68"/>
                  <a:gd name="T7" fmla="*/ 73 h 93"/>
                  <a:gd name="T8" fmla="*/ 39 w 68"/>
                  <a:gd name="T9" fmla="*/ 67 h 93"/>
                  <a:gd name="T10" fmla="*/ 44 w 68"/>
                  <a:gd name="T11" fmla="*/ 50 h 93"/>
                  <a:gd name="T12" fmla="*/ 55 w 68"/>
                  <a:gd name="T13" fmla="*/ 0 h 93"/>
                  <a:gd name="T14" fmla="*/ 32 w 68"/>
                  <a:gd name="T15" fmla="*/ 0 h 93"/>
                  <a:gd name="T16" fmla="*/ 6 w 68"/>
                  <a:gd name="T17" fmla="*/ 14 h 93"/>
                  <a:gd name="T18" fmla="*/ 0 w 68"/>
                  <a:gd name="T19" fmla="*/ 25 h 93"/>
                  <a:gd name="T20" fmla="*/ 2 w 68"/>
                  <a:gd name="T21" fmla="*/ 26 h 93"/>
                  <a:gd name="T22" fmla="*/ 8 w 68"/>
                  <a:gd name="T23" fmla="*/ 15 h 93"/>
                  <a:gd name="T24" fmla="*/ 16 w 68"/>
                  <a:gd name="T25" fmla="*/ 6 h 93"/>
                  <a:gd name="T26" fmla="*/ 19 w 68"/>
                  <a:gd name="T27" fmla="*/ 12 h 93"/>
                  <a:gd name="T28" fmla="*/ 19 w 68"/>
                  <a:gd name="T29" fmla="*/ 19 h 93"/>
                  <a:gd name="T30" fmla="*/ 14 w 68"/>
                  <a:gd name="T31" fmla="*/ 46 h 93"/>
                  <a:gd name="T32" fmla="*/ 11 w 68"/>
                  <a:gd name="T33" fmla="*/ 70 h 93"/>
                  <a:gd name="T34" fmla="*/ 34 w 68"/>
                  <a:gd name="T35" fmla="*/ 93 h 93"/>
                  <a:gd name="T36" fmla="*/ 60 w 68"/>
                  <a:gd name="T37" fmla="*/ 78 h 93"/>
                  <a:gd name="T38" fmla="*/ 68 w 68"/>
                  <a:gd name="T39" fmla="*/ 61 h 93"/>
                  <a:gd name="T40" fmla="*/ 67 w 68"/>
                  <a:gd name="T41" fmla="*/ 6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3">
                    <a:moveTo>
                      <a:pt x="67" y="60"/>
                    </a:moveTo>
                    <a:cubicBezTo>
                      <a:pt x="60" y="73"/>
                      <a:pt x="60" y="73"/>
                      <a:pt x="60" y="73"/>
                    </a:cubicBezTo>
                    <a:cubicBezTo>
                      <a:pt x="57" y="79"/>
                      <a:pt x="51" y="82"/>
                      <a:pt x="47" y="82"/>
                    </a:cubicBezTo>
                    <a:cubicBezTo>
                      <a:pt x="42" y="82"/>
                      <a:pt x="38" y="79"/>
                      <a:pt x="38" y="73"/>
                    </a:cubicBezTo>
                    <a:cubicBezTo>
                      <a:pt x="38" y="71"/>
                      <a:pt x="38" y="69"/>
                      <a:pt x="39" y="67"/>
                    </a:cubicBezTo>
                    <a:cubicBezTo>
                      <a:pt x="44" y="50"/>
                      <a:pt x="44" y="50"/>
                      <a:pt x="44" y="50"/>
                    </a:cubicBezTo>
                    <a:cubicBezTo>
                      <a:pt x="46" y="42"/>
                      <a:pt x="54" y="10"/>
                      <a:pt x="55" y="0"/>
                    </a:cubicBezTo>
                    <a:cubicBezTo>
                      <a:pt x="32" y="0"/>
                      <a:pt x="32" y="0"/>
                      <a:pt x="32" y="0"/>
                    </a:cubicBezTo>
                    <a:cubicBezTo>
                      <a:pt x="22" y="0"/>
                      <a:pt x="12" y="2"/>
                      <a:pt x="6" y="14"/>
                    </a:cubicBezTo>
                    <a:cubicBezTo>
                      <a:pt x="0" y="25"/>
                      <a:pt x="0" y="25"/>
                      <a:pt x="0" y="25"/>
                    </a:cubicBezTo>
                    <a:cubicBezTo>
                      <a:pt x="2" y="26"/>
                      <a:pt x="2" y="26"/>
                      <a:pt x="2" y="26"/>
                    </a:cubicBezTo>
                    <a:cubicBezTo>
                      <a:pt x="8" y="15"/>
                      <a:pt x="8" y="15"/>
                      <a:pt x="8" y="15"/>
                    </a:cubicBezTo>
                    <a:cubicBezTo>
                      <a:pt x="11" y="9"/>
                      <a:pt x="14" y="6"/>
                      <a:pt x="16" y="6"/>
                    </a:cubicBezTo>
                    <a:cubicBezTo>
                      <a:pt x="18" y="6"/>
                      <a:pt x="19" y="8"/>
                      <a:pt x="19" y="12"/>
                    </a:cubicBezTo>
                    <a:cubicBezTo>
                      <a:pt x="19" y="14"/>
                      <a:pt x="19" y="16"/>
                      <a:pt x="19" y="19"/>
                    </a:cubicBezTo>
                    <a:cubicBezTo>
                      <a:pt x="14" y="46"/>
                      <a:pt x="14" y="46"/>
                      <a:pt x="14" y="46"/>
                    </a:cubicBezTo>
                    <a:cubicBezTo>
                      <a:pt x="13" y="52"/>
                      <a:pt x="11" y="62"/>
                      <a:pt x="11" y="70"/>
                    </a:cubicBezTo>
                    <a:cubicBezTo>
                      <a:pt x="11" y="85"/>
                      <a:pt x="22" y="93"/>
                      <a:pt x="34" y="93"/>
                    </a:cubicBezTo>
                    <a:cubicBezTo>
                      <a:pt x="44" y="93"/>
                      <a:pt x="54" y="88"/>
                      <a:pt x="60" y="78"/>
                    </a:cubicBezTo>
                    <a:cubicBezTo>
                      <a:pt x="68" y="61"/>
                      <a:pt x="68" y="61"/>
                      <a:pt x="68" y="61"/>
                    </a:cubicBezTo>
                    <a:lnTo>
                      <a:pt x="67"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党"/>
            <p:cNvSpPr txBox="1"/>
            <p:nvPr/>
          </p:nvSpPr>
          <p:spPr>
            <a:xfrm>
              <a:off x="2362231" y="2132745"/>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日常事务</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17" name="组合 16"/>
          <p:cNvGrpSpPr/>
          <p:nvPr/>
        </p:nvGrpSpPr>
        <p:grpSpPr>
          <a:xfrm>
            <a:off x="6801999" y="2060000"/>
            <a:ext cx="3009377" cy="1037589"/>
            <a:chOff x="6801999" y="2060000"/>
            <a:chExt cx="3009377" cy="1037589"/>
          </a:xfrm>
        </p:grpSpPr>
        <p:sp>
          <p:nvSpPr>
            <p:cNvPr id="18" name="矩形 17"/>
            <p:cNvSpPr/>
            <p:nvPr/>
          </p:nvSpPr>
          <p:spPr>
            <a:xfrm>
              <a:off x="8893461" y="2060000"/>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7"/>
            <p:cNvSpPr/>
            <p:nvPr/>
          </p:nvSpPr>
          <p:spPr bwMode="auto">
            <a:xfrm>
              <a:off x="6801999" y="2060000"/>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0" name="Freeform 9"/>
            <p:cNvSpPr>
              <a:spLocks noEditPoints="1"/>
            </p:cNvSpPr>
            <p:nvPr/>
          </p:nvSpPr>
          <p:spPr bwMode="auto">
            <a:xfrm>
              <a:off x="9188320" y="2254333"/>
              <a:ext cx="435405" cy="427767"/>
            </a:xfrm>
            <a:custGeom>
              <a:avLst/>
              <a:gdLst>
                <a:gd name="T0" fmla="*/ 134 w 147"/>
                <a:gd name="T1" fmla="*/ 73 h 144"/>
                <a:gd name="T2" fmla="*/ 146 w 147"/>
                <a:gd name="T3" fmla="*/ 66 h 144"/>
                <a:gd name="T4" fmla="*/ 141 w 147"/>
                <a:gd name="T5" fmla="*/ 51 h 144"/>
                <a:gd name="T6" fmla="*/ 125 w 147"/>
                <a:gd name="T7" fmla="*/ 49 h 144"/>
                <a:gd name="T8" fmla="*/ 120 w 147"/>
                <a:gd name="T9" fmla="*/ 34 h 144"/>
                <a:gd name="T10" fmla="*/ 126 w 147"/>
                <a:gd name="T11" fmla="*/ 21 h 144"/>
                <a:gd name="T12" fmla="*/ 111 w 147"/>
                <a:gd name="T13" fmla="*/ 13 h 144"/>
                <a:gd name="T14" fmla="*/ 98 w 147"/>
                <a:gd name="T15" fmla="*/ 21 h 144"/>
                <a:gd name="T16" fmla="*/ 85 w 147"/>
                <a:gd name="T17" fmla="*/ 13 h 144"/>
                <a:gd name="T18" fmla="*/ 80 w 147"/>
                <a:gd name="T19" fmla="*/ 0 h 144"/>
                <a:gd name="T20" fmla="*/ 64 w 147"/>
                <a:gd name="T21" fmla="*/ 3 h 144"/>
                <a:gd name="T22" fmla="*/ 60 w 147"/>
                <a:gd name="T23" fmla="*/ 17 h 144"/>
                <a:gd name="T24" fmla="*/ 44 w 147"/>
                <a:gd name="T25" fmla="*/ 20 h 144"/>
                <a:gd name="T26" fmla="*/ 32 w 147"/>
                <a:gd name="T27" fmla="*/ 12 h 144"/>
                <a:gd name="T28" fmla="*/ 21 w 147"/>
                <a:gd name="T29" fmla="*/ 25 h 144"/>
                <a:gd name="T30" fmla="*/ 27 w 147"/>
                <a:gd name="T31" fmla="*/ 39 h 144"/>
                <a:gd name="T32" fmla="*/ 17 w 147"/>
                <a:gd name="T33" fmla="*/ 51 h 144"/>
                <a:gd name="T34" fmla="*/ 3 w 147"/>
                <a:gd name="T35" fmla="*/ 53 h 144"/>
                <a:gd name="T36" fmla="*/ 3 w 147"/>
                <a:gd name="T37" fmla="*/ 70 h 144"/>
                <a:gd name="T38" fmla="*/ 17 w 147"/>
                <a:gd name="T39" fmla="*/ 77 h 144"/>
                <a:gd name="T40" fmla="*/ 17 w 147"/>
                <a:gd name="T41" fmla="*/ 92 h 144"/>
                <a:gd name="T42" fmla="*/ 7 w 147"/>
                <a:gd name="T43" fmla="*/ 103 h 144"/>
                <a:gd name="T44" fmla="*/ 18 w 147"/>
                <a:gd name="T45" fmla="*/ 116 h 144"/>
                <a:gd name="T46" fmla="*/ 33 w 147"/>
                <a:gd name="T47" fmla="*/ 112 h 144"/>
                <a:gd name="T48" fmla="*/ 43 w 147"/>
                <a:gd name="T49" fmla="*/ 124 h 144"/>
                <a:gd name="T50" fmla="*/ 42 w 147"/>
                <a:gd name="T51" fmla="*/ 139 h 144"/>
                <a:gd name="T52" fmla="*/ 59 w 147"/>
                <a:gd name="T53" fmla="*/ 141 h 144"/>
                <a:gd name="T54" fmla="*/ 68 w 147"/>
                <a:gd name="T55" fmla="*/ 129 h 144"/>
                <a:gd name="T56" fmla="*/ 79 w 147"/>
                <a:gd name="T57" fmla="*/ 129 h 144"/>
                <a:gd name="T58" fmla="*/ 88 w 147"/>
                <a:gd name="T59" fmla="*/ 141 h 144"/>
                <a:gd name="T60" fmla="*/ 104 w 147"/>
                <a:gd name="T61" fmla="*/ 139 h 144"/>
                <a:gd name="T62" fmla="*/ 104 w 147"/>
                <a:gd name="T63" fmla="*/ 124 h 144"/>
                <a:gd name="T64" fmla="*/ 114 w 147"/>
                <a:gd name="T65" fmla="*/ 112 h 144"/>
                <a:gd name="T66" fmla="*/ 129 w 147"/>
                <a:gd name="T67" fmla="*/ 116 h 144"/>
                <a:gd name="T68" fmla="*/ 140 w 147"/>
                <a:gd name="T69" fmla="*/ 103 h 144"/>
                <a:gd name="T70" fmla="*/ 130 w 147"/>
                <a:gd name="T71" fmla="*/ 93 h 144"/>
                <a:gd name="T72" fmla="*/ 130 w 147"/>
                <a:gd name="T73" fmla="*/ 77 h 144"/>
                <a:gd name="T74" fmla="*/ 40 w 147"/>
                <a:gd name="T75" fmla="*/ 72 h 144"/>
                <a:gd name="T76" fmla="*/ 107 w 147"/>
                <a:gd name="T77" fmla="*/ 7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 h="144">
                  <a:moveTo>
                    <a:pt x="130" y="77"/>
                  </a:moveTo>
                  <a:cubicBezTo>
                    <a:pt x="130" y="75"/>
                    <a:pt x="132" y="73"/>
                    <a:pt x="134" y="73"/>
                  </a:cubicBezTo>
                  <a:cubicBezTo>
                    <a:pt x="144" y="70"/>
                    <a:pt x="144" y="70"/>
                    <a:pt x="144" y="70"/>
                  </a:cubicBezTo>
                  <a:cubicBezTo>
                    <a:pt x="146" y="70"/>
                    <a:pt x="147" y="68"/>
                    <a:pt x="146" y="66"/>
                  </a:cubicBezTo>
                  <a:cubicBezTo>
                    <a:pt x="144" y="54"/>
                    <a:pt x="144" y="54"/>
                    <a:pt x="144" y="54"/>
                  </a:cubicBezTo>
                  <a:cubicBezTo>
                    <a:pt x="144" y="52"/>
                    <a:pt x="142" y="51"/>
                    <a:pt x="141" y="51"/>
                  </a:cubicBezTo>
                  <a:cubicBezTo>
                    <a:pt x="130" y="52"/>
                    <a:pt x="130" y="52"/>
                    <a:pt x="130" y="52"/>
                  </a:cubicBezTo>
                  <a:cubicBezTo>
                    <a:pt x="128" y="52"/>
                    <a:pt x="126" y="51"/>
                    <a:pt x="125" y="49"/>
                  </a:cubicBezTo>
                  <a:cubicBezTo>
                    <a:pt x="120" y="39"/>
                    <a:pt x="120" y="39"/>
                    <a:pt x="120" y="39"/>
                  </a:cubicBezTo>
                  <a:cubicBezTo>
                    <a:pt x="119" y="38"/>
                    <a:pt x="119" y="36"/>
                    <a:pt x="120" y="34"/>
                  </a:cubicBezTo>
                  <a:cubicBezTo>
                    <a:pt x="126" y="26"/>
                    <a:pt x="126" y="26"/>
                    <a:pt x="126" y="26"/>
                  </a:cubicBezTo>
                  <a:cubicBezTo>
                    <a:pt x="127" y="24"/>
                    <a:pt x="127" y="22"/>
                    <a:pt x="126" y="21"/>
                  </a:cubicBezTo>
                  <a:cubicBezTo>
                    <a:pt x="116" y="13"/>
                    <a:pt x="116" y="13"/>
                    <a:pt x="116" y="13"/>
                  </a:cubicBezTo>
                  <a:cubicBezTo>
                    <a:pt x="114" y="11"/>
                    <a:pt x="112" y="12"/>
                    <a:pt x="111" y="13"/>
                  </a:cubicBezTo>
                  <a:cubicBezTo>
                    <a:pt x="103" y="20"/>
                    <a:pt x="103" y="20"/>
                    <a:pt x="103" y="20"/>
                  </a:cubicBezTo>
                  <a:cubicBezTo>
                    <a:pt x="102" y="22"/>
                    <a:pt x="100" y="22"/>
                    <a:pt x="98" y="21"/>
                  </a:cubicBezTo>
                  <a:cubicBezTo>
                    <a:pt x="88" y="17"/>
                    <a:pt x="88" y="17"/>
                    <a:pt x="88" y="17"/>
                  </a:cubicBezTo>
                  <a:cubicBezTo>
                    <a:pt x="86" y="17"/>
                    <a:pt x="85" y="15"/>
                    <a:pt x="85" y="13"/>
                  </a:cubicBezTo>
                  <a:cubicBezTo>
                    <a:pt x="84" y="3"/>
                    <a:pt x="84" y="3"/>
                    <a:pt x="84" y="3"/>
                  </a:cubicBezTo>
                  <a:cubicBezTo>
                    <a:pt x="84" y="1"/>
                    <a:pt x="82" y="0"/>
                    <a:pt x="80" y="0"/>
                  </a:cubicBezTo>
                  <a:cubicBezTo>
                    <a:pt x="67" y="0"/>
                    <a:pt x="67" y="0"/>
                    <a:pt x="67" y="0"/>
                  </a:cubicBezTo>
                  <a:cubicBezTo>
                    <a:pt x="66" y="0"/>
                    <a:pt x="64" y="1"/>
                    <a:pt x="64" y="3"/>
                  </a:cubicBezTo>
                  <a:cubicBezTo>
                    <a:pt x="63" y="13"/>
                    <a:pt x="63" y="13"/>
                    <a:pt x="63" y="13"/>
                  </a:cubicBezTo>
                  <a:cubicBezTo>
                    <a:pt x="63" y="15"/>
                    <a:pt x="61" y="17"/>
                    <a:pt x="60" y="17"/>
                  </a:cubicBezTo>
                  <a:cubicBezTo>
                    <a:pt x="49" y="21"/>
                    <a:pt x="49" y="21"/>
                    <a:pt x="49" y="21"/>
                  </a:cubicBezTo>
                  <a:cubicBezTo>
                    <a:pt x="48" y="22"/>
                    <a:pt x="45" y="21"/>
                    <a:pt x="44" y="20"/>
                  </a:cubicBezTo>
                  <a:cubicBezTo>
                    <a:pt x="37" y="13"/>
                    <a:pt x="37" y="13"/>
                    <a:pt x="37" y="13"/>
                  </a:cubicBezTo>
                  <a:cubicBezTo>
                    <a:pt x="35" y="11"/>
                    <a:pt x="33" y="11"/>
                    <a:pt x="32" y="12"/>
                  </a:cubicBezTo>
                  <a:cubicBezTo>
                    <a:pt x="22" y="21"/>
                    <a:pt x="22" y="21"/>
                    <a:pt x="22" y="21"/>
                  </a:cubicBezTo>
                  <a:cubicBezTo>
                    <a:pt x="21" y="22"/>
                    <a:pt x="20" y="24"/>
                    <a:pt x="21" y="25"/>
                  </a:cubicBezTo>
                  <a:cubicBezTo>
                    <a:pt x="27" y="34"/>
                    <a:pt x="27" y="34"/>
                    <a:pt x="27" y="34"/>
                  </a:cubicBezTo>
                  <a:cubicBezTo>
                    <a:pt x="28" y="35"/>
                    <a:pt x="28" y="38"/>
                    <a:pt x="27" y="39"/>
                  </a:cubicBezTo>
                  <a:cubicBezTo>
                    <a:pt x="22" y="49"/>
                    <a:pt x="22" y="49"/>
                    <a:pt x="22" y="49"/>
                  </a:cubicBezTo>
                  <a:cubicBezTo>
                    <a:pt x="21" y="50"/>
                    <a:pt x="19" y="52"/>
                    <a:pt x="17" y="51"/>
                  </a:cubicBezTo>
                  <a:cubicBezTo>
                    <a:pt x="7" y="50"/>
                    <a:pt x="7" y="50"/>
                    <a:pt x="7" y="50"/>
                  </a:cubicBezTo>
                  <a:cubicBezTo>
                    <a:pt x="5" y="50"/>
                    <a:pt x="3" y="51"/>
                    <a:pt x="3" y="53"/>
                  </a:cubicBezTo>
                  <a:cubicBezTo>
                    <a:pt x="1" y="66"/>
                    <a:pt x="1" y="66"/>
                    <a:pt x="1" y="66"/>
                  </a:cubicBezTo>
                  <a:cubicBezTo>
                    <a:pt x="0" y="68"/>
                    <a:pt x="2" y="70"/>
                    <a:pt x="3" y="70"/>
                  </a:cubicBezTo>
                  <a:cubicBezTo>
                    <a:pt x="14" y="73"/>
                    <a:pt x="14" y="73"/>
                    <a:pt x="14" y="73"/>
                  </a:cubicBezTo>
                  <a:cubicBezTo>
                    <a:pt x="15" y="73"/>
                    <a:pt x="17" y="75"/>
                    <a:pt x="17" y="77"/>
                  </a:cubicBezTo>
                  <a:cubicBezTo>
                    <a:pt x="19" y="88"/>
                    <a:pt x="19" y="88"/>
                    <a:pt x="19" y="88"/>
                  </a:cubicBezTo>
                  <a:cubicBezTo>
                    <a:pt x="19" y="89"/>
                    <a:pt x="18" y="91"/>
                    <a:pt x="17" y="92"/>
                  </a:cubicBezTo>
                  <a:cubicBezTo>
                    <a:pt x="8" y="98"/>
                    <a:pt x="8" y="98"/>
                    <a:pt x="8" y="98"/>
                  </a:cubicBezTo>
                  <a:cubicBezTo>
                    <a:pt x="7" y="99"/>
                    <a:pt x="6" y="102"/>
                    <a:pt x="7" y="103"/>
                  </a:cubicBezTo>
                  <a:cubicBezTo>
                    <a:pt x="14" y="114"/>
                    <a:pt x="14" y="114"/>
                    <a:pt x="14" y="114"/>
                  </a:cubicBezTo>
                  <a:cubicBezTo>
                    <a:pt x="15" y="116"/>
                    <a:pt x="17" y="116"/>
                    <a:pt x="18" y="116"/>
                  </a:cubicBezTo>
                  <a:cubicBezTo>
                    <a:pt x="28" y="111"/>
                    <a:pt x="28" y="111"/>
                    <a:pt x="28" y="111"/>
                  </a:cubicBezTo>
                  <a:cubicBezTo>
                    <a:pt x="29" y="110"/>
                    <a:pt x="32" y="111"/>
                    <a:pt x="33" y="112"/>
                  </a:cubicBezTo>
                  <a:cubicBezTo>
                    <a:pt x="41" y="119"/>
                    <a:pt x="41" y="119"/>
                    <a:pt x="41" y="119"/>
                  </a:cubicBezTo>
                  <a:cubicBezTo>
                    <a:pt x="43" y="120"/>
                    <a:pt x="44" y="122"/>
                    <a:pt x="43" y="124"/>
                  </a:cubicBezTo>
                  <a:cubicBezTo>
                    <a:pt x="40" y="134"/>
                    <a:pt x="40" y="134"/>
                    <a:pt x="40" y="134"/>
                  </a:cubicBezTo>
                  <a:cubicBezTo>
                    <a:pt x="40" y="136"/>
                    <a:pt x="41" y="138"/>
                    <a:pt x="42" y="139"/>
                  </a:cubicBezTo>
                  <a:cubicBezTo>
                    <a:pt x="55" y="143"/>
                    <a:pt x="55" y="143"/>
                    <a:pt x="55" y="143"/>
                  </a:cubicBezTo>
                  <a:cubicBezTo>
                    <a:pt x="56" y="144"/>
                    <a:pt x="58" y="143"/>
                    <a:pt x="59" y="141"/>
                  </a:cubicBezTo>
                  <a:cubicBezTo>
                    <a:pt x="63" y="132"/>
                    <a:pt x="63" y="132"/>
                    <a:pt x="63" y="132"/>
                  </a:cubicBezTo>
                  <a:cubicBezTo>
                    <a:pt x="64" y="130"/>
                    <a:pt x="66" y="129"/>
                    <a:pt x="68" y="129"/>
                  </a:cubicBezTo>
                  <a:cubicBezTo>
                    <a:pt x="68" y="129"/>
                    <a:pt x="70" y="129"/>
                    <a:pt x="73" y="129"/>
                  </a:cubicBezTo>
                  <a:cubicBezTo>
                    <a:pt x="76" y="129"/>
                    <a:pt x="79" y="129"/>
                    <a:pt x="79" y="129"/>
                  </a:cubicBezTo>
                  <a:cubicBezTo>
                    <a:pt x="81" y="129"/>
                    <a:pt x="83" y="130"/>
                    <a:pt x="83" y="132"/>
                  </a:cubicBezTo>
                  <a:cubicBezTo>
                    <a:pt x="88" y="141"/>
                    <a:pt x="88" y="141"/>
                    <a:pt x="88" y="141"/>
                  </a:cubicBezTo>
                  <a:cubicBezTo>
                    <a:pt x="89" y="143"/>
                    <a:pt x="91" y="144"/>
                    <a:pt x="92" y="143"/>
                  </a:cubicBezTo>
                  <a:cubicBezTo>
                    <a:pt x="104" y="139"/>
                    <a:pt x="104" y="139"/>
                    <a:pt x="104" y="139"/>
                  </a:cubicBezTo>
                  <a:cubicBezTo>
                    <a:pt x="106" y="138"/>
                    <a:pt x="107" y="136"/>
                    <a:pt x="107" y="135"/>
                  </a:cubicBezTo>
                  <a:cubicBezTo>
                    <a:pt x="104" y="124"/>
                    <a:pt x="104" y="124"/>
                    <a:pt x="104" y="124"/>
                  </a:cubicBezTo>
                  <a:cubicBezTo>
                    <a:pt x="103" y="123"/>
                    <a:pt x="104" y="120"/>
                    <a:pt x="106" y="119"/>
                  </a:cubicBezTo>
                  <a:cubicBezTo>
                    <a:pt x="114" y="112"/>
                    <a:pt x="114" y="112"/>
                    <a:pt x="114" y="112"/>
                  </a:cubicBezTo>
                  <a:cubicBezTo>
                    <a:pt x="115" y="111"/>
                    <a:pt x="118" y="111"/>
                    <a:pt x="119" y="111"/>
                  </a:cubicBezTo>
                  <a:cubicBezTo>
                    <a:pt x="129" y="116"/>
                    <a:pt x="129" y="116"/>
                    <a:pt x="129" y="116"/>
                  </a:cubicBezTo>
                  <a:cubicBezTo>
                    <a:pt x="130" y="117"/>
                    <a:pt x="132" y="116"/>
                    <a:pt x="133" y="115"/>
                  </a:cubicBezTo>
                  <a:cubicBezTo>
                    <a:pt x="140" y="103"/>
                    <a:pt x="140" y="103"/>
                    <a:pt x="140" y="103"/>
                  </a:cubicBezTo>
                  <a:cubicBezTo>
                    <a:pt x="141" y="102"/>
                    <a:pt x="140" y="100"/>
                    <a:pt x="139" y="99"/>
                  </a:cubicBezTo>
                  <a:cubicBezTo>
                    <a:pt x="130" y="93"/>
                    <a:pt x="130" y="93"/>
                    <a:pt x="130" y="93"/>
                  </a:cubicBezTo>
                  <a:cubicBezTo>
                    <a:pt x="129" y="92"/>
                    <a:pt x="128" y="90"/>
                    <a:pt x="128" y="88"/>
                  </a:cubicBezTo>
                  <a:lnTo>
                    <a:pt x="130" y="77"/>
                  </a:lnTo>
                  <a:close/>
                  <a:moveTo>
                    <a:pt x="73" y="106"/>
                  </a:moveTo>
                  <a:cubicBezTo>
                    <a:pt x="55" y="106"/>
                    <a:pt x="40" y="91"/>
                    <a:pt x="40" y="72"/>
                  </a:cubicBezTo>
                  <a:cubicBezTo>
                    <a:pt x="40" y="54"/>
                    <a:pt x="55" y="39"/>
                    <a:pt x="74" y="39"/>
                  </a:cubicBezTo>
                  <a:cubicBezTo>
                    <a:pt x="92" y="39"/>
                    <a:pt x="107" y="54"/>
                    <a:pt x="107" y="73"/>
                  </a:cubicBezTo>
                  <a:cubicBezTo>
                    <a:pt x="107" y="91"/>
                    <a:pt x="92" y="106"/>
                    <a:pt x="73"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党"/>
            <p:cNvSpPr txBox="1"/>
            <p:nvPr/>
          </p:nvSpPr>
          <p:spPr>
            <a:xfrm>
              <a:off x="6969441" y="2132745"/>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行政管理</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2" name="组合 21"/>
          <p:cNvGrpSpPr/>
          <p:nvPr/>
        </p:nvGrpSpPr>
        <p:grpSpPr>
          <a:xfrm>
            <a:off x="2174724" y="4392842"/>
            <a:ext cx="3009377" cy="1037589"/>
            <a:chOff x="2174724" y="4392842"/>
            <a:chExt cx="3009377" cy="1037589"/>
          </a:xfrm>
        </p:grpSpPr>
        <p:sp>
          <p:nvSpPr>
            <p:cNvPr id="23" name="矩形 22"/>
            <p:cNvSpPr/>
            <p:nvPr/>
          </p:nvSpPr>
          <p:spPr>
            <a:xfrm>
              <a:off x="4266186" y="4392842"/>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7"/>
            <p:cNvSpPr/>
            <p:nvPr/>
          </p:nvSpPr>
          <p:spPr bwMode="auto">
            <a:xfrm>
              <a:off x="2174724" y="4392842"/>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5" name="Freeform 8"/>
            <p:cNvSpPr>
              <a:spLocks noEditPoints="1"/>
            </p:cNvSpPr>
            <p:nvPr/>
          </p:nvSpPr>
          <p:spPr bwMode="auto">
            <a:xfrm>
              <a:off x="4522918" y="4586034"/>
              <a:ext cx="474872" cy="418855"/>
            </a:xfrm>
            <a:custGeom>
              <a:avLst/>
              <a:gdLst>
                <a:gd name="T0" fmla="*/ 83 w 160"/>
                <a:gd name="T1" fmla="*/ 40 h 141"/>
                <a:gd name="T2" fmla="*/ 78 w 160"/>
                <a:gd name="T3" fmla="*/ 40 h 141"/>
                <a:gd name="T4" fmla="*/ 34 w 160"/>
                <a:gd name="T5" fmla="*/ 84 h 141"/>
                <a:gd name="T6" fmla="*/ 31 w 160"/>
                <a:gd name="T7" fmla="*/ 90 h 141"/>
                <a:gd name="T8" fmla="*/ 31 w 160"/>
                <a:gd name="T9" fmla="*/ 138 h 141"/>
                <a:gd name="T10" fmla="*/ 35 w 160"/>
                <a:gd name="T11" fmla="*/ 141 h 141"/>
                <a:gd name="T12" fmla="*/ 60 w 160"/>
                <a:gd name="T13" fmla="*/ 141 h 141"/>
                <a:gd name="T14" fmla="*/ 64 w 160"/>
                <a:gd name="T15" fmla="*/ 138 h 141"/>
                <a:gd name="T16" fmla="*/ 64 w 160"/>
                <a:gd name="T17" fmla="*/ 104 h 141"/>
                <a:gd name="T18" fmla="*/ 68 w 160"/>
                <a:gd name="T19" fmla="*/ 100 h 141"/>
                <a:gd name="T20" fmla="*/ 93 w 160"/>
                <a:gd name="T21" fmla="*/ 100 h 141"/>
                <a:gd name="T22" fmla="*/ 97 w 160"/>
                <a:gd name="T23" fmla="*/ 104 h 141"/>
                <a:gd name="T24" fmla="*/ 97 w 160"/>
                <a:gd name="T25" fmla="*/ 138 h 141"/>
                <a:gd name="T26" fmla="*/ 101 w 160"/>
                <a:gd name="T27" fmla="*/ 141 h 141"/>
                <a:gd name="T28" fmla="*/ 124 w 160"/>
                <a:gd name="T29" fmla="*/ 141 h 141"/>
                <a:gd name="T30" fmla="*/ 128 w 160"/>
                <a:gd name="T31" fmla="*/ 138 h 141"/>
                <a:gd name="T32" fmla="*/ 128 w 160"/>
                <a:gd name="T33" fmla="*/ 88 h 141"/>
                <a:gd name="T34" fmla="*/ 125 w 160"/>
                <a:gd name="T35" fmla="*/ 82 h 141"/>
                <a:gd name="T36" fmla="*/ 83 w 160"/>
                <a:gd name="T37" fmla="*/ 40 h 141"/>
                <a:gd name="T38" fmla="*/ 159 w 160"/>
                <a:gd name="T39" fmla="*/ 77 h 141"/>
                <a:gd name="T40" fmla="*/ 128 w 160"/>
                <a:gd name="T41" fmla="*/ 46 h 141"/>
                <a:gd name="T42" fmla="*/ 128 w 160"/>
                <a:gd name="T43" fmla="*/ 12 h 141"/>
                <a:gd name="T44" fmla="*/ 124 w 160"/>
                <a:gd name="T45" fmla="*/ 8 h 141"/>
                <a:gd name="T46" fmla="*/ 110 w 160"/>
                <a:gd name="T47" fmla="*/ 8 h 141"/>
                <a:gd name="T48" fmla="*/ 107 w 160"/>
                <a:gd name="T49" fmla="*/ 12 h 141"/>
                <a:gd name="T50" fmla="*/ 107 w 160"/>
                <a:gd name="T51" fmla="*/ 25 h 141"/>
                <a:gd name="T52" fmla="*/ 96 w 160"/>
                <a:gd name="T53" fmla="*/ 15 h 141"/>
                <a:gd name="T54" fmla="*/ 91 w 160"/>
                <a:gd name="T55" fmla="*/ 10 h 141"/>
                <a:gd name="T56" fmla="*/ 83 w 160"/>
                <a:gd name="T57" fmla="*/ 1 h 141"/>
                <a:gd name="T58" fmla="*/ 78 w 160"/>
                <a:gd name="T59" fmla="*/ 1 h 141"/>
                <a:gd name="T60" fmla="*/ 69 w 160"/>
                <a:gd name="T61" fmla="*/ 10 h 141"/>
                <a:gd name="T62" fmla="*/ 64 w 160"/>
                <a:gd name="T63" fmla="*/ 15 h 141"/>
                <a:gd name="T64" fmla="*/ 2 w 160"/>
                <a:gd name="T65" fmla="*/ 77 h 141"/>
                <a:gd name="T66" fmla="*/ 2 w 160"/>
                <a:gd name="T67" fmla="*/ 83 h 141"/>
                <a:gd name="T68" fmla="*/ 10 w 160"/>
                <a:gd name="T69" fmla="*/ 91 h 141"/>
                <a:gd name="T70" fmla="*/ 15 w 160"/>
                <a:gd name="T71" fmla="*/ 91 h 141"/>
                <a:gd name="T72" fmla="*/ 78 w 160"/>
                <a:gd name="T73" fmla="*/ 29 h 141"/>
                <a:gd name="T74" fmla="*/ 83 w 160"/>
                <a:gd name="T75" fmla="*/ 29 h 141"/>
                <a:gd name="T76" fmla="*/ 145 w 160"/>
                <a:gd name="T77" fmla="*/ 91 h 141"/>
                <a:gd name="T78" fmla="*/ 151 w 160"/>
                <a:gd name="T79" fmla="*/ 91 h 141"/>
                <a:gd name="T80" fmla="*/ 159 w 160"/>
                <a:gd name="T81" fmla="*/ 83 h 141"/>
                <a:gd name="T82" fmla="*/ 159 w 160"/>
                <a:gd name="T83" fmla="*/ 7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0" h="141">
                  <a:moveTo>
                    <a:pt x="83" y="40"/>
                  </a:moveTo>
                  <a:cubicBezTo>
                    <a:pt x="82" y="38"/>
                    <a:pt x="79" y="38"/>
                    <a:pt x="78" y="40"/>
                  </a:cubicBezTo>
                  <a:cubicBezTo>
                    <a:pt x="34" y="84"/>
                    <a:pt x="34" y="84"/>
                    <a:pt x="34" y="84"/>
                  </a:cubicBezTo>
                  <a:cubicBezTo>
                    <a:pt x="33" y="85"/>
                    <a:pt x="31" y="88"/>
                    <a:pt x="31" y="90"/>
                  </a:cubicBezTo>
                  <a:cubicBezTo>
                    <a:pt x="31" y="138"/>
                    <a:pt x="31" y="138"/>
                    <a:pt x="31" y="138"/>
                  </a:cubicBezTo>
                  <a:cubicBezTo>
                    <a:pt x="31" y="140"/>
                    <a:pt x="33" y="141"/>
                    <a:pt x="35" y="141"/>
                  </a:cubicBezTo>
                  <a:cubicBezTo>
                    <a:pt x="60" y="141"/>
                    <a:pt x="60" y="141"/>
                    <a:pt x="60" y="141"/>
                  </a:cubicBezTo>
                  <a:cubicBezTo>
                    <a:pt x="62" y="141"/>
                    <a:pt x="64" y="140"/>
                    <a:pt x="64" y="138"/>
                  </a:cubicBezTo>
                  <a:cubicBezTo>
                    <a:pt x="64" y="104"/>
                    <a:pt x="64" y="104"/>
                    <a:pt x="64" y="104"/>
                  </a:cubicBezTo>
                  <a:cubicBezTo>
                    <a:pt x="64" y="102"/>
                    <a:pt x="66" y="100"/>
                    <a:pt x="68" y="100"/>
                  </a:cubicBezTo>
                  <a:cubicBezTo>
                    <a:pt x="93" y="100"/>
                    <a:pt x="93" y="100"/>
                    <a:pt x="93" y="100"/>
                  </a:cubicBezTo>
                  <a:cubicBezTo>
                    <a:pt x="95" y="100"/>
                    <a:pt x="97" y="102"/>
                    <a:pt x="97" y="104"/>
                  </a:cubicBezTo>
                  <a:cubicBezTo>
                    <a:pt x="97" y="138"/>
                    <a:pt x="97" y="138"/>
                    <a:pt x="97" y="138"/>
                  </a:cubicBezTo>
                  <a:cubicBezTo>
                    <a:pt x="97" y="140"/>
                    <a:pt x="99" y="141"/>
                    <a:pt x="101" y="141"/>
                  </a:cubicBezTo>
                  <a:cubicBezTo>
                    <a:pt x="124" y="141"/>
                    <a:pt x="124" y="141"/>
                    <a:pt x="124" y="141"/>
                  </a:cubicBezTo>
                  <a:cubicBezTo>
                    <a:pt x="126" y="141"/>
                    <a:pt x="128" y="140"/>
                    <a:pt x="128" y="138"/>
                  </a:cubicBezTo>
                  <a:cubicBezTo>
                    <a:pt x="128" y="88"/>
                    <a:pt x="128" y="88"/>
                    <a:pt x="128" y="88"/>
                  </a:cubicBezTo>
                  <a:cubicBezTo>
                    <a:pt x="128" y="86"/>
                    <a:pt x="127" y="83"/>
                    <a:pt x="125" y="82"/>
                  </a:cubicBezTo>
                  <a:lnTo>
                    <a:pt x="83" y="40"/>
                  </a:lnTo>
                  <a:close/>
                  <a:moveTo>
                    <a:pt x="159" y="77"/>
                  </a:moveTo>
                  <a:cubicBezTo>
                    <a:pt x="128" y="46"/>
                    <a:pt x="128" y="46"/>
                    <a:pt x="128" y="46"/>
                  </a:cubicBezTo>
                  <a:cubicBezTo>
                    <a:pt x="128" y="12"/>
                    <a:pt x="128" y="12"/>
                    <a:pt x="128" y="12"/>
                  </a:cubicBezTo>
                  <a:cubicBezTo>
                    <a:pt x="128" y="9"/>
                    <a:pt x="126" y="8"/>
                    <a:pt x="124" y="8"/>
                  </a:cubicBezTo>
                  <a:cubicBezTo>
                    <a:pt x="110" y="8"/>
                    <a:pt x="110" y="8"/>
                    <a:pt x="110" y="8"/>
                  </a:cubicBezTo>
                  <a:cubicBezTo>
                    <a:pt x="108" y="8"/>
                    <a:pt x="107" y="9"/>
                    <a:pt x="107" y="12"/>
                  </a:cubicBezTo>
                  <a:cubicBezTo>
                    <a:pt x="107" y="25"/>
                    <a:pt x="107" y="25"/>
                    <a:pt x="107" y="25"/>
                  </a:cubicBezTo>
                  <a:cubicBezTo>
                    <a:pt x="96" y="15"/>
                    <a:pt x="96" y="15"/>
                    <a:pt x="96" y="15"/>
                  </a:cubicBezTo>
                  <a:cubicBezTo>
                    <a:pt x="95" y="14"/>
                    <a:pt x="93" y="11"/>
                    <a:pt x="91" y="10"/>
                  </a:cubicBezTo>
                  <a:cubicBezTo>
                    <a:pt x="83" y="1"/>
                    <a:pt x="83" y="1"/>
                    <a:pt x="83" y="1"/>
                  </a:cubicBezTo>
                  <a:cubicBezTo>
                    <a:pt x="81" y="0"/>
                    <a:pt x="79" y="0"/>
                    <a:pt x="78" y="1"/>
                  </a:cubicBezTo>
                  <a:cubicBezTo>
                    <a:pt x="69" y="10"/>
                    <a:pt x="69" y="10"/>
                    <a:pt x="69" y="10"/>
                  </a:cubicBezTo>
                  <a:cubicBezTo>
                    <a:pt x="68" y="11"/>
                    <a:pt x="66" y="14"/>
                    <a:pt x="64" y="15"/>
                  </a:cubicBezTo>
                  <a:cubicBezTo>
                    <a:pt x="2" y="77"/>
                    <a:pt x="2" y="77"/>
                    <a:pt x="2" y="77"/>
                  </a:cubicBezTo>
                  <a:cubicBezTo>
                    <a:pt x="0" y="79"/>
                    <a:pt x="0" y="81"/>
                    <a:pt x="2" y="83"/>
                  </a:cubicBezTo>
                  <a:cubicBezTo>
                    <a:pt x="10" y="91"/>
                    <a:pt x="10" y="91"/>
                    <a:pt x="10" y="91"/>
                  </a:cubicBezTo>
                  <a:cubicBezTo>
                    <a:pt x="11" y="92"/>
                    <a:pt x="14" y="92"/>
                    <a:pt x="15" y="91"/>
                  </a:cubicBezTo>
                  <a:cubicBezTo>
                    <a:pt x="78" y="29"/>
                    <a:pt x="78" y="29"/>
                    <a:pt x="78" y="29"/>
                  </a:cubicBezTo>
                  <a:cubicBezTo>
                    <a:pt x="79" y="27"/>
                    <a:pt x="81" y="27"/>
                    <a:pt x="83" y="29"/>
                  </a:cubicBezTo>
                  <a:cubicBezTo>
                    <a:pt x="145" y="91"/>
                    <a:pt x="145" y="91"/>
                    <a:pt x="145" y="91"/>
                  </a:cubicBezTo>
                  <a:cubicBezTo>
                    <a:pt x="147" y="92"/>
                    <a:pt x="149" y="92"/>
                    <a:pt x="151" y="91"/>
                  </a:cubicBezTo>
                  <a:cubicBezTo>
                    <a:pt x="159" y="83"/>
                    <a:pt x="159" y="83"/>
                    <a:pt x="159" y="83"/>
                  </a:cubicBezTo>
                  <a:cubicBezTo>
                    <a:pt x="160" y="81"/>
                    <a:pt x="160" y="79"/>
                    <a:pt x="159"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党"/>
            <p:cNvSpPr txBox="1"/>
            <p:nvPr/>
          </p:nvSpPr>
          <p:spPr>
            <a:xfrm>
              <a:off x="2212741" y="4539361"/>
              <a:ext cx="2094585" cy="46166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人力资源</a:t>
              </a:r>
              <a:r>
                <a:rPr lang="zh-CN" altLang="en-US" sz="2400" b="1" dirty="0">
                  <a:solidFill>
                    <a:srgbClr val="FFFFFF"/>
                  </a:solidFill>
                  <a:latin typeface="幼圆" panose="02010509060101010101" pitchFamily="49" charset="-122"/>
                  <a:ea typeface="幼圆" panose="02010509060101010101" pitchFamily="49" charset="-122"/>
                </a:rPr>
                <a:t>管理</a:t>
              </a:r>
            </a:p>
          </p:txBody>
        </p:sp>
      </p:grpSp>
      <p:grpSp>
        <p:nvGrpSpPr>
          <p:cNvPr id="27" name="组合 26"/>
          <p:cNvGrpSpPr/>
          <p:nvPr/>
        </p:nvGrpSpPr>
        <p:grpSpPr>
          <a:xfrm>
            <a:off x="6801999" y="4392842"/>
            <a:ext cx="3009377" cy="1037589"/>
            <a:chOff x="6801999" y="4392842"/>
            <a:chExt cx="3009377" cy="1037589"/>
          </a:xfrm>
        </p:grpSpPr>
        <p:sp>
          <p:nvSpPr>
            <p:cNvPr id="28" name="矩形 27"/>
            <p:cNvSpPr/>
            <p:nvPr/>
          </p:nvSpPr>
          <p:spPr>
            <a:xfrm>
              <a:off x="8893461" y="4392842"/>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7"/>
            <p:cNvSpPr/>
            <p:nvPr/>
          </p:nvSpPr>
          <p:spPr bwMode="auto">
            <a:xfrm>
              <a:off x="6801999" y="4392842"/>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30" name="Freeform 5"/>
            <p:cNvSpPr>
              <a:spLocks noEditPoints="1"/>
            </p:cNvSpPr>
            <p:nvPr/>
          </p:nvSpPr>
          <p:spPr bwMode="auto">
            <a:xfrm>
              <a:off x="9255795" y="4564960"/>
              <a:ext cx="299182" cy="448137"/>
            </a:xfrm>
            <a:custGeom>
              <a:avLst/>
              <a:gdLst>
                <a:gd name="T0" fmla="*/ 0 w 101"/>
                <a:gd name="T1" fmla="*/ 51 h 151"/>
                <a:gd name="T2" fmla="*/ 51 w 101"/>
                <a:gd name="T3" fmla="*/ 0 h 151"/>
                <a:gd name="T4" fmla="*/ 101 w 101"/>
                <a:gd name="T5" fmla="*/ 51 h 151"/>
                <a:gd name="T6" fmla="*/ 51 w 101"/>
                <a:gd name="T7" fmla="*/ 151 h 151"/>
                <a:gd name="T8" fmla="*/ 0 w 101"/>
                <a:gd name="T9" fmla="*/ 51 h 151"/>
                <a:gd name="T10" fmla="*/ 12 w 101"/>
                <a:gd name="T11" fmla="*/ 50 h 151"/>
                <a:gd name="T12" fmla="*/ 51 w 101"/>
                <a:gd name="T13" fmla="*/ 90 h 151"/>
                <a:gd name="T14" fmla="*/ 91 w 101"/>
                <a:gd name="T15" fmla="*/ 50 h 151"/>
                <a:gd name="T16" fmla="*/ 51 w 101"/>
                <a:gd name="T17" fmla="*/ 10 h 151"/>
                <a:gd name="T18" fmla="*/ 12 w 101"/>
                <a:gd name="T19" fmla="*/ 50 h 151"/>
                <a:gd name="T20" fmla="*/ 16 w 101"/>
                <a:gd name="T21" fmla="*/ 50 h 151"/>
                <a:gd name="T22" fmla="*/ 51 w 101"/>
                <a:gd name="T23" fmla="*/ 85 h 151"/>
                <a:gd name="T24" fmla="*/ 86 w 101"/>
                <a:gd name="T25" fmla="*/ 50 h 151"/>
                <a:gd name="T26" fmla="*/ 51 w 101"/>
                <a:gd name="T27" fmla="*/ 15 h 151"/>
                <a:gd name="T28" fmla="*/ 16 w 101"/>
                <a:gd name="T29" fmla="*/ 50 h 151"/>
                <a:gd name="T30" fmla="*/ 18 w 101"/>
                <a:gd name="T31" fmla="*/ 50 h 151"/>
                <a:gd name="T32" fmla="*/ 51 w 101"/>
                <a:gd name="T33" fmla="*/ 17 h 151"/>
                <a:gd name="T34" fmla="*/ 85 w 101"/>
                <a:gd name="T35" fmla="*/ 50 h 151"/>
                <a:gd name="T36" fmla="*/ 51 w 101"/>
                <a:gd name="T37" fmla="*/ 83 h 151"/>
                <a:gd name="T38" fmla="*/ 18 w 101"/>
                <a:gd name="T39" fmla="*/ 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151">
                  <a:moveTo>
                    <a:pt x="0" y="51"/>
                  </a:moveTo>
                  <a:cubicBezTo>
                    <a:pt x="0" y="24"/>
                    <a:pt x="19" y="0"/>
                    <a:pt x="51" y="0"/>
                  </a:cubicBezTo>
                  <a:cubicBezTo>
                    <a:pt x="82" y="0"/>
                    <a:pt x="101" y="24"/>
                    <a:pt x="101" y="51"/>
                  </a:cubicBezTo>
                  <a:cubicBezTo>
                    <a:pt x="101" y="95"/>
                    <a:pt x="54" y="151"/>
                    <a:pt x="51" y="151"/>
                  </a:cubicBezTo>
                  <a:cubicBezTo>
                    <a:pt x="48" y="151"/>
                    <a:pt x="0" y="95"/>
                    <a:pt x="0" y="51"/>
                  </a:cubicBezTo>
                  <a:close/>
                  <a:moveTo>
                    <a:pt x="12" y="50"/>
                  </a:moveTo>
                  <a:cubicBezTo>
                    <a:pt x="12" y="72"/>
                    <a:pt x="29" y="90"/>
                    <a:pt x="51" y="90"/>
                  </a:cubicBezTo>
                  <a:cubicBezTo>
                    <a:pt x="73" y="90"/>
                    <a:pt x="91" y="72"/>
                    <a:pt x="91" y="50"/>
                  </a:cubicBezTo>
                  <a:cubicBezTo>
                    <a:pt x="91" y="28"/>
                    <a:pt x="73" y="10"/>
                    <a:pt x="51" y="10"/>
                  </a:cubicBezTo>
                  <a:cubicBezTo>
                    <a:pt x="29" y="10"/>
                    <a:pt x="12" y="28"/>
                    <a:pt x="12" y="50"/>
                  </a:cubicBezTo>
                  <a:close/>
                  <a:moveTo>
                    <a:pt x="16" y="50"/>
                  </a:moveTo>
                  <a:cubicBezTo>
                    <a:pt x="16" y="69"/>
                    <a:pt x="32" y="85"/>
                    <a:pt x="51" y="85"/>
                  </a:cubicBezTo>
                  <a:cubicBezTo>
                    <a:pt x="71" y="85"/>
                    <a:pt x="86" y="69"/>
                    <a:pt x="86" y="50"/>
                  </a:cubicBezTo>
                  <a:cubicBezTo>
                    <a:pt x="86" y="30"/>
                    <a:pt x="71" y="15"/>
                    <a:pt x="51" y="15"/>
                  </a:cubicBezTo>
                  <a:cubicBezTo>
                    <a:pt x="32" y="15"/>
                    <a:pt x="16" y="30"/>
                    <a:pt x="16" y="50"/>
                  </a:cubicBezTo>
                  <a:close/>
                  <a:moveTo>
                    <a:pt x="18" y="50"/>
                  </a:moveTo>
                  <a:cubicBezTo>
                    <a:pt x="18" y="31"/>
                    <a:pt x="33" y="17"/>
                    <a:pt x="51" y="17"/>
                  </a:cubicBezTo>
                  <a:cubicBezTo>
                    <a:pt x="70" y="17"/>
                    <a:pt x="85" y="31"/>
                    <a:pt x="85" y="50"/>
                  </a:cubicBezTo>
                  <a:cubicBezTo>
                    <a:pt x="85" y="68"/>
                    <a:pt x="70" y="83"/>
                    <a:pt x="51" y="83"/>
                  </a:cubicBezTo>
                  <a:cubicBezTo>
                    <a:pt x="33" y="83"/>
                    <a:pt x="18" y="68"/>
                    <a:pt x="18" y="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党"/>
            <p:cNvSpPr txBox="1"/>
            <p:nvPr/>
          </p:nvSpPr>
          <p:spPr>
            <a:xfrm>
              <a:off x="7015254" y="4455332"/>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对外事务</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32" name="矩形 6"/>
          <p:cNvSpPr>
            <a:spLocks noChangeArrowheads="1"/>
          </p:cNvSpPr>
          <p:nvPr/>
        </p:nvSpPr>
        <p:spPr bwMode="auto">
          <a:xfrm>
            <a:off x="2174724" y="313359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3" name="矩形 6"/>
          <p:cNvSpPr>
            <a:spLocks noChangeArrowheads="1"/>
          </p:cNvSpPr>
          <p:nvPr/>
        </p:nvSpPr>
        <p:spPr bwMode="auto">
          <a:xfrm>
            <a:off x="2174724" y="5547686"/>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4" name="矩形 6"/>
          <p:cNvSpPr>
            <a:spLocks noChangeArrowheads="1"/>
          </p:cNvSpPr>
          <p:nvPr/>
        </p:nvSpPr>
        <p:spPr bwMode="auto">
          <a:xfrm>
            <a:off x="6674796" y="313359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5" name="矩形 6"/>
          <p:cNvSpPr>
            <a:spLocks noChangeArrowheads="1"/>
          </p:cNvSpPr>
          <p:nvPr/>
        </p:nvSpPr>
        <p:spPr bwMode="auto">
          <a:xfrm>
            <a:off x="6674796" y="5552999"/>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1000"/>
                                        <p:tgtEl>
                                          <p:spTgt spid="35"/>
                                        </p:tgtEl>
                                      </p:cBhvr>
                                    </p:animEffect>
                                    <p:anim calcmode="lin" valueType="num">
                                      <p:cBhvr>
                                        <p:cTn id="41" dur="1000" fill="hold"/>
                                        <p:tgtEl>
                                          <p:spTgt spid="35"/>
                                        </p:tgtEl>
                                        <p:attrNameLst>
                                          <p:attrName>ppt_x</p:attrName>
                                        </p:attrNameLst>
                                      </p:cBhvr>
                                      <p:tavLst>
                                        <p:tav tm="0">
                                          <p:val>
                                            <p:strVal val="#ppt_x"/>
                                          </p:val>
                                        </p:tav>
                                        <p:tav tm="100000">
                                          <p:val>
                                            <p:strVal val="#ppt_x"/>
                                          </p:val>
                                        </p:tav>
                                      </p:tavLst>
                                    </p:anim>
                                    <p:anim calcmode="lin" valueType="num">
                                      <p:cBhvr>
                                        <p:cTn id="4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部门活动组织情况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774280" y="5052350"/>
            <a:ext cx="6519362" cy="1459831"/>
          </a:xfrm>
          <a:prstGeom prst="rect">
            <a:avLst/>
          </a:prstGeom>
          <a:noFill/>
          <a:ln>
            <a:solidFill>
              <a:srgbClr val="8CBF4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11" name="矩形 10"/>
          <p:cNvSpPr/>
          <p:nvPr/>
        </p:nvSpPr>
        <p:spPr>
          <a:xfrm>
            <a:off x="4966785" y="5482407"/>
            <a:ext cx="6086225" cy="849079"/>
          </a:xfrm>
          <a:prstGeom prst="rect">
            <a:avLst/>
          </a:prstGeom>
        </p:spPr>
        <p:txBody>
          <a:bodyPr wrap="square">
            <a:spAutoFit/>
          </a:bodyPr>
          <a:lstStyle/>
          <a:p>
            <a:pPr>
              <a:lnSpc>
                <a:spcPts val="31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r>
              <a:rPr lang="zh-CN" altLang="en-US" sz="20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endParaRPr lang="zh-CN" altLang="en-US" sz="2400" dirty="0" smtClean="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grpSp>
        <p:nvGrpSpPr>
          <p:cNvPr id="12" name="组合 11"/>
          <p:cNvGrpSpPr/>
          <p:nvPr/>
        </p:nvGrpSpPr>
        <p:grpSpPr>
          <a:xfrm>
            <a:off x="5253542" y="4792827"/>
            <a:ext cx="2529636" cy="507531"/>
            <a:chOff x="4904651" y="1612051"/>
            <a:chExt cx="2529636" cy="677945"/>
          </a:xfrm>
        </p:grpSpPr>
        <p:sp>
          <p:nvSpPr>
            <p:cNvPr id="13" name="圆角矩形 12"/>
            <p:cNvSpPr/>
            <p:nvPr/>
          </p:nvSpPr>
          <p:spPr>
            <a:xfrm>
              <a:off x="4904651" y="1612051"/>
              <a:ext cx="2529636" cy="677945"/>
            </a:xfrm>
            <a:prstGeom prst="roundRect">
              <a:avLst>
                <a:gd name="adj" fmla="val 0"/>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4" name="矩形 13"/>
            <p:cNvSpPr/>
            <p:nvPr/>
          </p:nvSpPr>
          <p:spPr>
            <a:xfrm>
              <a:off x="5050444" y="1657627"/>
              <a:ext cx="2239192" cy="616679"/>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欧洲各国旅游</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5" name="矩形 14"/>
          <p:cNvSpPr/>
          <p:nvPr/>
        </p:nvSpPr>
        <p:spPr>
          <a:xfrm>
            <a:off x="862080" y="2529507"/>
            <a:ext cx="3485331" cy="3982673"/>
          </a:xfrm>
          <a:prstGeom prst="rect">
            <a:avLst/>
          </a:prstGeom>
          <a:noFill/>
          <a:ln>
            <a:solidFill>
              <a:srgbClr val="0F914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16" name="矩形 15"/>
          <p:cNvSpPr/>
          <p:nvPr/>
        </p:nvSpPr>
        <p:spPr>
          <a:xfrm>
            <a:off x="1054585" y="2959565"/>
            <a:ext cx="3180531" cy="3228256"/>
          </a:xfrm>
          <a:prstGeom prst="rect">
            <a:avLst/>
          </a:prstGeom>
        </p:spPr>
        <p:txBody>
          <a:bodyPr wrap="square">
            <a:spAutoFit/>
          </a:bodyPr>
          <a:lstStyle/>
          <a:p>
            <a:pPr>
              <a:lnSpc>
                <a:spcPts val="31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。单击添加文字内容，言简意赅不罗嗦。单击添加文字内容，言简意赅不罗嗦。单击添加文字内容，言简意赅不罗嗦。单击添加文字内容，言简意赅不罗嗦。</a:t>
            </a:r>
            <a:endParaRPr lang="zh-CN" altLang="en-US" sz="2000" dirty="0" smtClean="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grpSp>
        <p:nvGrpSpPr>
          <p:cNvPr id="17" name="组合 16"/>
          <p:cNvGrpSpPr/>
          <p:nvPr/>
        </p:nvGrpSpPr>
        <p:grpSpPr>
          <a:xfrm>
            <a:off x="1341342" y="2269985"/>
            <a:ext cx="2529636" cy="507531"/>
            <a:chOff x="4904651" y="1612051"/>
            <a:chExt cx="2529636" cy="677945"/>
          </a:xfrm>
        </p:grpSpPr>
        <p:sp>
          <p:nvSpPr>
            <p:cNvPr id="18" name="圆角矩形 17"/>
            <p:cNvSpPr/>
            <p:nvPr/>
          </p:nvSpPr>
          <p:spPr>
            <a:xfrm>
              <a:off x="4904651" y="1612051"/>
              <a:ext cx="2529636" cy="677945"/>
            </a:xfrm>
            <a:prstGeom prst="roundRect">
              <a:avLst>
                <a:gd name="adj" fmla="val 0"/>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9" name="矩形 18"/>
            <p:cNvSpPr/>
            <p:nvPr/>
          </p:nvSpPr>
          <p:spPr>
            <a:xfrm>
              <a:off x="5050444" y="1657627"/>
              <a:ext cx="2239192" cy="616679"/>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全民健身活动</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20" name="矩形 19"/>
          <p:cNvSpPr>
            <a:spLocks noChangeAspect="1"/>
          </p:cNvSpPr>
          <p:nvPr/>
        </p:nvSpPr>
        <p:spPr>
          <a:xfrm>
            <a:off x="4774280" y="2531656"/>
            <a:ext cx="3167476" cy="2030563"/>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
        <p:nvSpPr>
          <p:cNvPr id="21" name="矩形 20"/>
          <p:cNvSpPr>
            <a:spLocks noChangeAspect="1"/>
          </p:cNvSpPr>
          <p:nvPr/>
        </p:nvSpPr>
        <p:spPr>
          <a:xfrm>
            <a:off x="8122813" y="2529506"/>
            <a:ext cx="3170829" cy="2032713"/>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1500"/>
                                        <p:tgtEl>
                                          <p:spTgt spid="10"/>
                                        </p:tgtEl>
                                      </p:cBhvr>
                                    </p:animEffect>
                                  </p:childTnLst>
                                </p:cTn>
                              </p:par>
                              <p:par>
                                <p:cTn id="13" presetID="42" presetClass="entr" presetSubtype="0" fill="hold" grpId="0" nodeType="withEffect">
                                  <p:stCondLst>
                                    <p:cond delay="1500"/>
                                  </p:stCondLst>
                                  <p:iterate type="lt">
                                    <p:tmPct val="1908"/>
                                  </p:iterate>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14" presetClass="entr" presetSubtype="10" fill="hold" grpId="0" nodeType="withEffect">
                                  <p:stCondLst>
                                    <p:cond delay="1500"/>
                                  </p:stCondLst>
                                  <p:childTnLst>
                                    <p:set>
                                      <p:cBhvr>
                                        <p:cTn id="19" dur="1" fill="hold">
                                          <p:stCondLst>
                                            <p:cond delay="0"/>
                                          </p:stCondLst>
                                        </p:cTn>
                                        <p:tgtEl>
                                          <p:spTgt spid="20"/>
                                        </p:tgtEl>
                                        <p:attrNameLst>
                                          <p:attrName>style.visibility</p:attrName>
                                        </p:attrNameLst>
                                      </p:cBhvr>
                                      <p:to>
                                        <p:strVal val="visible"/>
                                      </p:to>
                                    </p:set>
                                    <p:animEffect transition="in" filter="randombar(horizontal)">
                                      <p:cBhvr>
                                        <p:cTn id="20" dur="1000"/>
                                        <p:tgtEl>
                                          <p:spTgt spid="20"/>
                                        </p:tgtEl>
                                      </p:cBhvr>
                                    </p:animEffect>
                                  </p:childTnLst>
                                  <p:subTnLst>
                                    <p:audio>
                                      <p:cMediaNode>
                                        <p:cTn display="0" masterRel="sameClick">
                                          <p:stCondLst>
                                            <p:cond evt="begin" delay="0">
                                              <p:tn val="18"/>
                                            </p:cond>
                                          </p:stCondLst>
                                          <p:endCondLst>
                                            <p:cond evt="onStopAudio" delay="0">
                                              <p:tgtEl>
                                                <p:sldTgt/>
                                              </p:tgtEl>
                                            </p:cond>
                                          </p:endCondLst>
                                        </p:cTn>
                                        <p:tgtEl>
                                          <p:sndTgt r:embed="rId3" name="dou.wav"/>
                                        </p:tgtEl>
                                      </p:cMediaNode>
                                    </p:audio>
                                  </p:subTnLst>
                                </p:cTn>
                              </p:par>
                              <p:par>
                                <p:cTn id="21" presetID="53" presetClass="entr" presetSubtype="16" fill="hold" grpId="0" nodeType="withEffect">
                                  <p:stCondLst>
                                    <p:cond delay="1500"/>
                                  </p:stCondLst>
                                  <p:childTnLst>
                                    <p:set>
                                      <p:cBhvr>
                                        <p:cTn id="22" dur="1" fill="hold">
                                          <p:stCondLst>
                                            <p:cond delay="0"/>
                                          </p:stCondLst>
                                        </p:cTn>
                                        <p:tgtEl>
                                          <p:spTgt spid="21"/>
                                        </p:tgtEl>
                                        <p:attrNameLst>
                                          <p:attrName>style.visibility</p:attrName>
                                        </p:attrNameLst>
                                      </p:cBhvr>
                                      <p:to>
                                        <p:strVal val="visible"/>
                                      </p:to>
                                    </p:set>
                                    <p:anim calcmode="lin" valueType="num">
                                      <p:cBhvr>
                                        <p:cTn id="23" dur="1000" fill="hold"/>
                                        <p:tgtEl>
                                          <p:spTgt spid="21"/>
                                        </p:tgtEl>
                                        <p:attrNameLst>
                                          <p:attrName>ppt_w</p:attrName>
                                        </p:attrNameLst>
                                      </p:cBhvr>
                                      <p:tavLst>
                                        <p:tav tm="0">
                                          <p:val>
                                            <p:fltVal val="0"/>
                                          </p:val>
                                        </p:tav>
                                        <p:tav tm="100000">
                                          <p:val>
                                            <p:strVal val="#ppt_w"/>
                                          </p:val>
                                        </p:tav>
                                      </p:tavLst>
                                    </p:anim>
                                    <p:anim calcmode="lin" valueType="num">
                                      <p:cBhvr>
                                        <p:cTn id="24" dur="1000" fill="hold"/>
                                        <p:tgtEl>
                                          <p:spTgt spid="21"/>
                                        </p:tgtEl>
                                        <p:attrNameLst>
                                          <p:attrName>ppt_h</p:attrName>
                                        </p:attrNameLst>
                                      </p:cBhvr>
                                      <p:tavLst>
                                        <p:tav tm="0">
                                          <p:val>
                                            <p:fltVal val="0"/>
                                          </p:val>
                                        </p:tav>
                                        <p:tav tm="100000">
                                          <p:val>
                                            <p:strVal val="#ppt_h"/>
                                          </p:val>
                                        </p:tav>
                                      </p:tavLst>
                                    </p:anim>
                                    <p:animEffect transition="in" filter="fade">
                                      <p:cBhvr>
                                        <p:cTn id="25" dur="1000"/>
                                        <p:tgtEl>
                                          <p:spTgt spid="21"/>
                                        </p:tgtEl>
                                      </p:cBhvr>
                                    </p:animEffect>
                                  </p:childTnLst>
                                </p:cTn>
                              </p:par>
                              <p:par>
                                <p:cTn id="26" presetID="0" presetClass="path" presetSubtype="0" accel="50000" decel="50000" fill="hold" grpId="1" nodeType="withEffect">
                                  <p:stCondLst>
                                    <p:cond delay="1500"/>
                                  </p:stCondLst>
                                  <p:childTnLst>
                                    <p:animMotion origin="layout" path="M 0.29023 0.56782 C 0.28425 0.53541 0.26706 0.51967 0.2569 0.49143 C 0.24805 0.46643 0.23841 0.4419 0.22917 0.41736 C 0.22487 0.40555 0.22044 0.39051 0.21393 0.38264 C 0.21237 0.37708 0.21185 0.37037 0.20977 0.36551 C 0.20729 0.35995 0.20404 0.35578 0.20143 0.35069 C 0.19492 0.33796 0.18906 0.32152 0.18333 0.30856 C 0.17813 0.29652 0.17135 0.28727 0.16523 0.27662 C 0.16042 0.26782 0.15742 0.2537 0.15273 0.24444 C 0.14701 0.2331 0.14076 0.22315 0.13477 0.21227 C 0.12669 0.19815 0.11966 0.17708 0.10833 0.17037 C 0.10326 0.15717 0.09622 0.1456 0.09023 0.13333 C 0.0849 0.12222 0.0819 0.11203 0.075 0.1037 C 0.06576 0.07893 0.05039 0.05833 0.0375 0.03958 C 0.02969 0.02777 0.03737 0.04166 0.02773 0.02963 C 0.01185 0.00949 0.03711 0.03611 0.0181 0.01481 C 0.01289 0.00902 0.00677 0.0074 -4.16667E-7 2.96296E-6 " pathEditMode="relative" rAng="0" ptsTypes="AAAAAAAAAAAAAAAAA">
                                      <p:cBhvr>
                                        <p:cTn id="27" dur="1000" fill="hold"/>
                                        <p:tgtEl>
                                          <p:spTgt spid="21"/>
                                        </p:tgtEl>
                                        <p:attrNameLst>
                                          <p:attrName>ppt_x</p:attrName>
                                          <p:attrName>ppt_y</p:attrName>
                                        </p:attrNameLst>
                                      </p:cBhvr>
                                      <p:rCtr x="-14518" y="-28403"/>
                                    </p:animMotion>
                                  </p:childTnLst>
                                </p:cTn>
                              </p:par>
                              <p:par>
                                <p:cTn id="28" presetID="8" presetClass="emph" presetSubtype="0" fill="hold" grpId="2" nodeType="withEffect">
                                  <p:stCondLst>
                                    <p:cond delay="1500"/>
                                  </p:stCondLst>
                                  <p:childTnLst>
                                    <p:animRot by="21600000">
                                      <p:cBhvr>
                                        <p:cTn id="29" dur="1000" fill="hold"/>
                                        <p:tgtEl>
                                          <p:spTgt spid="21"/>
                                        </p:tgtEl>
                                        <p:attrNameLst>
                                          <p:attrName>r</p:attrName>
                                        </p:attrNameLst>
                                      </p:cBhvr>
                                    </p:animRot>
                                  </p:childTnLst>
                                </p:cTn>
                              </p:par>
                            </p:childTnLst>
                          </p:cTn>
                        </p:par>
                        <p:par>
                          <p:cTn id="30" fill="hold">
                            <p:stCondLst>
                              <p:cond delay="3953"/>
                            </p:stCondLst>
                            <p:childTnLst>
                              <p:par>
                                <p:cTn id="31" presetID="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0-#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childTnLst>
                          </p:cTn>
                        </p:par>
                        <p:par>
                          <p:cTn id="35" fill="hold">
                            <p:stCondLst>
                              <p:cond delay="4453"/>
                            </p:stCondLst>
                            <p:childTnLst>
                              <p:par>
                                <p:cTn id="36" presetID="21"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heel(1)">
                                      <p:cBhvr>
                                        <p:cTn id="38" dur="1500"/>
                                        <p:tgtEl>
                                          <p:spTgt spid="15"/>
                                        </p:tgtEl>
                                      </p:cBhvr>
                                    </p:animEffect>
                                  </p:childTnLst>
                                </p:cTn>
                              </p:par>
                              <p:par>
                                <p:cTn id="39" presetID="42" presetClass="entr" presetSubtype="0" fill="hold" grpId="0" nodeType="withEffect">
                                  <p:stCondLst>
                                    <p:cond delay="1500"/>
                                  </p:stCondLst>
                                  <p:iterate type="lt">
                                    <p:tmPct val="1908"/>
                                  </p:iterate>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5" grpId="0" animBg="1"/>
      <p:bldP spid="16" grpId="0"/>
      <p:bldP spid="20" grpId="0" animBg="1"/>
      <p:bldP spid="21" grpId="0" animBg="1"/>
      <p:bldP spid="21" grpId="1" animBg="1"/>
      <p:bldP spid="21"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自我评价</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2" name="Freeform 11"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40821" y="2444117"/>
            <a:ext cx="1734276" cy="1734276"/>
          </a:xfrm>
          <a:custGeom>
            <a:avLst/>
            <a:gdLst>
              <a:gd name="T0" fmla="*/ 609 w 610"/>
              <a:gd name="T1" fmla="*/ 281 h 610"/>
              <a:gd name="T2" fmla="*/ 323 w 610"/>
              <a:gd name="T3" fmla="*/ 335 h 610"/>
              <a:gd name="T4" fmla="*/ 25 w 610"/>
              <a:gd name="T5" fmla="*/ 404 h 610"/>
              <a:gd name="T6" fmla="*/ 294 w 610"/>
              <a:gd name="T7" fmla="*/ 318 h 610"/>
              <a:gd name="T8" fmla="*/ 610 w 610"/>
              <a:gd name="T9" fmla="*/ 165 h 610"/>
              <a:gd name="T10" fmla="*/ 305 w 610"/>
              <a:gd name="T11" fmla="*/ 0 h 610"/>
              <a:gd name="T12" fmla="*/ 0 w 610"/>
              <a:gd name="T13" fmla="*/ 165 h 610"/>
              <a:gd name="T14" fmla="*/ 124 w 610"/>
              <a:gd name="T15" fmla="*/ 290 h 610"/>
              <a:gd name="T16" fmla="*/ 249 w 610"/>
              <a:gd name="T17" fmla="*/ 165 h 610"/>
              <a:gd name="T18" fmla="*/ 124 w 610"/>
              <a:gd name="T19" fmla="*/ 41 h 610"/>
              <a:gd name="T20" fmla="*/ 186 w 610"/>
              <a:gd name="T21" fmla="*/ 35 h 610"/>
              <a:gd name="T22" fmla="*/ 313 w 610"/>
              <a:gd name="T23" fmla="*/ 165 h 610"/>
              <a:gd name="T24" fmla="*/ 0 w 610"/>
              <a:gd name="T25" fmla="*/ 413 h 610"/>
              <a:gd name="T26" fmla="*/ 0 w 610"/>
              <a:gd name="T27" fmla="*/ 610 h 610"/>
              <a:gd name="T28" fmla="*/ 22 w 610"/>
              <a:gd name="T29" fmla="*/ 610 h 610"/>
              <a:gd name="T30" fmla="*/ 96 w 610"/>
              <a:gd name="T31" fmla="*/ 509 h 610"/>
              <a:gd name="T32" fmla="*/ 484 w 610"/>
              <a:gd name="T33" fmla="*/ 610 h 610"/>
              <a:gd name="T34" fmla="*/ 610 w 610"/>
              <a:gd name="T35" fmla="*/ 477 h 610"/>
              <a:gd name="T36" fmla="*/ 610 w 610"/>
              <a:gd name="T37" fmla="*/ 281 h 610"/>
              <a:gd name="T38" fmla="*/ 609 w 610"/>
              <a:gd name="T39" fmla="*/ 281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0" h="610">
                <a:moveTo>
                  <a:pt x="609" y="281"/>
                </a:moveTo>
                <a:cubicBezTo>
                  <a:pt x="604" y="293"/>
                  <a:pt x="567" y="335"/>
                  <a:pt x="323" y="335"/>
                </a:cubicBezTo>
                <a:cubicBezTo>
                  <a:pt x="53" y="335"/>
                  <a:pt x="25" y="378"/>
                  <a:pt x="25" y="404"/>
                </a:cubicBezTo>
                <a:cubicBezTo>
                  <a:pt x="25" y="372"/>
                  <a:pt x="28" y="318"/>
                  <a:pt x="294" y="318"/>
                </a:cubicBezTo>
                <a:cubicBezTo>
                  <a:pt x="469" y="318"/>
                  <a:pt x="610" y="312"/>
                  <a:pt x="610" y="165"/>
                </a:cubicBezTo>
                <a:cubicBezTo>
                  <a:pt x="610" y="55"/>
                  <a:pt x="544" y="0"/>
                  <a:pt x="305" y="0"/>
                </a:cubicBezTo>
                <a:cubicBezTo>
                  <a:pt x="66" y="0"/>
                  <a:pt x="0" y="79"/>
                  <a:pt x="0" y="165"/>
                </a:cubicBezTo>
                <a:cubicBezTo>
                  <a:pt x="0" y="244"/>
                  <a:pt x="69" y="290"/>
                  <a:pt x="124" y="290"/>
                </a:cubicBezTo>
                <a:cubicBezTo>
                  <a:pt x="180" y="290"/>
                  <a:pt x="249" y="246"/>
                  <a:pt x="249" y="165"/>
                </a:cubicBezTo>
                <a:cubicBezTo>
                  <a:pt x="249" y="84"/>
                  <a:pt x="190" y="41"/>
                  <a:pt x="124" y="41"/>
                </a:cubicBezTo>
                <a:cubicBezTo>
                  <a:pt x="124" y="41"/>
                  <a:pt x="137" y="35"/>
                  <a:pt x="186" y="35"/>
                </a:cubicBezTo>
                <a:cubicBezTo>
                  <a:pt x="246" y="35"/>
                  <a:pt x="313" y="91"/>
                  <a:pt x="313" y="165"/>
                </a:cubicBezTo>
                <a:cubicBezTo>
                  <a:pt x="313" y="368"/>
                  <a:pt x="0" y="243"/>
                  <a:pt x="0" y="413"/>
                </a:cubicBezTo>
                <a:cubicBezTo>
                  <a:pt x="0" y="521"/>
                  <a:pt x="0" y="610"/>
                  <a:pt x="0" y="610"/>
                </a:cubicBezTo>
                <a:cubicBezTo>
                  <a:pt x="22" y="610"/>
                  <a:pt x="22" y="610"/>
                  <a:pt x="22" y="610"/>
                </a:cubicBezTo>
                <a:cubicBezTo>
                  <a:pt x="22" y="542"/>
                  <a:pt x="53" y="509"/>
                  <a:pt x="96" y="509"/>
                </a:cubicBezTo>
                <a:cubicBezTo>
                  <a:pt x="219" y="509"/>
                  <a:pt x="334" y="610"/>
                  <a:pt x="484" y="610"/>
                </a:cubicBezTo>
                <a:cubicBezTo>
                  <a:pt x="562" y="610"/>
                  <a:pt x="610" y="545"/>
                  <a:pt x="610" y="477"/>
                </a:cubicBezTo>
                <a:cubicBezTo>
                  <a:pt x="610" y="406"/>
                  <a:pt x="610" y="301"/>
                  <a:pt x="610" y="281"/>
                </a:cubicBezTo>
                <a:lnTo>
                  <a:pt x="609" y="281"/>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2"/>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各项材料整理情况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7"/>
          <p:cNvSpPr/>
          <p:nvPr/>
        </p:nvSpPr>
        <p:spPr bwMode="auto">
          <a:xfrm>
            <a:off x="5056252" y="1964657"/>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A6A6A6"/>
          </a:solidFill>
          <a:ln>
            <a:noFill/>
          </a:ln>
        </p:spPr>
        <p:txBody>
          <a:bodyPr vert="horz" wrap="square" lIns="121920" tIns="60960" rIns="121920" bIns="60960" numCol="1" anchor="t" anchorCtr="0" compatLnSpc="1"/>
          <a:lstStyle/>
          <a:p>
            <a:endParaRPr lang="zh-CN" altLang="en-US" sz="2400">
              <a:solidFill>
                <a:prstClr val="black"/>
              </a:solidFill>
            </a:endParaRPr>
          </a:p>
        </p:txBody>
      </p:sp>
      <p:grpSp>
        <p:nvGrpSpPr>
          <p:cNvPr id="11" name="组合 10"/>
          <p:cNvGrpSpPr/>
          <p:nvPr/>
        </p:nvGrpSpPr>
        <p:grpSpPr>
          <a:xfrm>
            <a:off x="5089496" y="1680468"/>
            <a:ext cx="1466071" cy="1466071"/>
            <a:chOff x="2367233" y="918448"/>
            <a:chExt cx="1099553" cy="1099553"/>
          </a:xfrm>
          <a:effectLst/>
        </p:grpSpPr>
        <p:sp>
          <p:nvSpPr>
            <p:cNvPr id="12" name="椭圆 11"/>
            <p:cNvSpPr/>
            <p:nvPr/>
          </p:nvSpPr>
          <p:spPr>
            <a:xfrm>
              <a:off x="2367233" y="918448"/>
              <a:ext cx="1099553" cy="1099553"/>
            </a:xfrm>
            <a:prstGeom prst="ellipse">
              <a:avLst/>
            </a:prstGeom>
            <a:solidFill>
              <a:srgbClr val="F69F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3"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charset="-122"/>
              </a:endParaRPr>
            </a:p>
          </p:txBody>
        </p:sp>
      </p:grpSp>
      <p:grpSp>
        <p:nvGrpSpPr>
          <p:cNvPr id="14" name="组合 13"/>
          <p:cNvGrpSpPr/>
          <p:nvPr/>
        </p:nvGrpSpPr>
        <p:grpSpPr>
          <a:xfrm>
            <a:off x="4414239" y="3438273"/>
            <a:ext cx="1466071" cy="1466071"/>
            <a:chOff x="1860789" y="2236803"/>
            <a:chExt cx="1099553" cy="1099553"/>
          </a:xfrm>
        </p:grpSpPr>
        <p:sp>
          <p:nvSpPr>
            <p:cNvPr id="15" name="椭圆 14"/>
            <p:cNvSpPr/>
            <p:nvPr/>
          </p:nvSpPr>
          <p:spPr>
            <a:xfrm>
              <a:off x="1860789" y="2236803"/>
              <a:ext cx="1099553" cy="1099553"/>
            </a:xfrm>
            <a:prstGeom prst="ellips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lumMod val="75000"/>
                    <a:lumOff val="25000"/>
                  </a:prstClr>
                </a:solidFill>
              </a:endParaRPr>
            </a:p>
          </p:txBody>
        </p:sp>
        <p:sp>
          <p:nvSpPr>
            <p:cNvPr id="16"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480000" anchor="ctr">
              <a:scene3d>
                <a:camera prst="orthographicFront"/>
                <a:lightRig rig="threePt" dir="t"/>
              </a:scene3d>
              <a:sp3d>
                <a:contourClr>
                  <a:srgbClr val="FFFFFF"/>
                </a:contourClr>
              </a:sp3d>
            </a:bodyPr>
            <a:lstStyle/>
            <a:p>
              <a:pPr algn="ctr">
                <a:defRPr/>
              </a:pPr>
              <a:endParaRPr lang="zh-CN" altLang="en-US" sz="2400" dirty="0">
                <a:solidFill>
                  <a:prstClr val="black">
                    <a:lumMod val="75000"/>
                    <a:lumOff val="25000"/>
                  </a:prstClr>
                </a:solidFill>
                <a:ea typeface="微软雅黑" panose="020B0503020204020204" charset="-122"/>
              </a:endParaRPr>
            </a:p>
          </p:txBody>
        </p:sp>
      </p:grpSp>
      <p:grpSp>
        <p:nvGrpSpPr>
          <p:cNvPr id="17" name="组合 16"/>
          <p:cNvGrpSpPr/>
          <p:nvPr/>
        </p:nvGrpSpPr>
        <p:grpSpPr>
          <a:xfrm>
            <a:off x="5278334" y="5070456"/>
            <a:ext cx="1466071" cy="1466071"/>
            <a:chOff x="2508861" y="3460939"/>
            <a:chExt cx="1099553" cy="1099553"/>
          </a:xfrm>
        </p:grpSpPr>
        <p:sp>
          <p:nvSpPr>
            <p:cNvPr id="18" name="椭圆 17"/>
            <p:cNvSpPr/>
            <p:nvPr/>
          </p:nvSpPr>
          <p:spPr>
            <a:xfrm>
              <a:off x="2508861" y="3460939"/>
              <a:ext cx="1099553" cy="1099553"/>
            </a:xfrm>
            <a:prstGeom prst="ellips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9"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charset="-122"/>
              </a:endParaRPr>
            </a:p>
          </p:txBody>
        </p:sp>
      </p:grpSp>
      <p:sp>
        <p:nvSpPr>
          <p:cNvPr id="20" name="TextBox 58"/>
          <p:cNvSpPr txBox="1"/>
          <p:nvPr/>
        </p:nvSpPr>
        <p:spPr>
          <a:xfrm>
            <a:off x="2509525" y="1733031"/>
            <a:ext cx="1947799" cy="369332"/>
          </a:xfrm>
          <a:prstGeom prst="rect">
            <a:avLst/>
          </a:prstGeom>
          <a:noFill/>
        </p:spPr>
        <p:txBody>
          <a:bodyPr wrap="square" lIns="0" tIns="0" rIns="0" bIns="0" rtlCol="0">
            <a:spAutoFit/>
          </a:bodyPr>
          <a:lstStyle/>
          <a:p>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历史</a:t>
            </a:r>
            <a:r>
              <a:rPr lang="zh-CN" altLang="en-US" sz="2400" b="1" dirty="0" smtClean="0">
                <a:solidFill>
                  <a:srgbClr val="F69F95"/>
                </a:solidFill>
                <a:latin typeface="微软雅黑" panose="020B0503020204020204" charset="-122"/>
                <a:ea typeface="微软雅黑" panose="020B0503020204020204" charset="-122"/>
                <a:cs typeface="Kartika" panose="02020503030404060203" pitchFamily="18" charset="0"/>
              </a:rPr>
              <a:t>材料归档</a:t>
            </a:r>
            <a:endParaRPr lang="en-US" altLang="zh-CN" sz="2400" b="1" dirty="0">
              <a:solidFill>
                <a:srgbClr val="F69F95"/>
              </a:solidFill>
              <a:latin typeface="微软雅黑" panose="020B0503020204020204" charset="-122"/>
              <a:ea typeface="微软雅黑" panose="020B0503020204020204" charset="-122"/>
              <a:cs typeface="Kartika" panose="02020503030404060203" pitchFamily="18" charset="0"/>
            </a:endParaRPr>
          </a:p>
        </p:txBody>
      </p:sp>
      <p:sp>
        <p:nvSpPr>
          <p:cNvPr id="21" name="TextBox 59"/>
          <p:cNvSpPr txBox="1"/>
          <p:nvPr/>
        </p:nvSpPr>
        <p:spPr>
          <a:xfrm>
            <a:off x="1908037" y="2255334"/>
            <a:ext cx="2606768" cy="646331"/>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2" name="TextBox 60"/>
          <p:cNvSpPr txBox="1"/>
          <p:nvPr/>
        </p:nvSpPr>
        <p:spPr>
          <a:xfrm>
            <a:off x="1749702" y="3626522"/>
            <a:ext cx="2609475" cy="369332"/>
          </a:xfrm>
          <a:prstGeom prst="rect">
            <a:avLst/>
          </a:prstGeom>
          <a:noFill/>
        </p:spPr>
        <p:txBody>
          <a:bodyPr wrap="square" lIns="0" tIns="0" rIns="0" bIns="0" rtlCol="0">
            <a:spAutoFit/>
          </a:bodyPr>
          <a:lstStyle/>
          <a:p>
            <a:r>
              <a:rPr lang="zh-CN" altLang="en-US" sz="2400" b="1" dirty="0">
                <a:solidFill>
                  <a:srgbClr val="8CBF4A"/>
                </a:solidFill>
                <a:latin typeface="微软雅黑" panose="020B0503020204020204" charset="-122"/>
                <a:ea typeface="微软雅黑" panose="020B0503020204020204" charset="-122"/>
                <a:cs typeface="Kartika" panose="02020503030404060203" pitchFamily="18" charset="0"/>
              </a:rPr>
              <a:t>重要</a:t>
            </a:r>
            <a:r>
              <a:rPr lang="zh-CN" altLang="en-US" sz="2400" b="1" dirty="0" smtClean="0">
                <a:solidFill>
                  <a:srgbClr val="8CBF4A"/>
                </a:solidFill>
                <a:latin typeface="微软雅黑" panose="020B0503020204020204" charset="-122"/>
                <a:ea typeface="微软雅黑" panose="020B0503020204020204" charset="-122"/>
                <a:cs typeface="Kartika" panose="02020503030404060203" pitchFamily="18" charset="0"/>
              </a:rPr>
              <a:t>文件上</a:t>
            </a:r>
            <a:r>
              <a:rPr lang="zh-CN" altLang="en-US" sz="2400" b="1" dirty="0">
                <a:solidFill>
                  <a:srgbClr val="8CBF4A"/>
                </a:solidFill>
                <a:latin typeface="微软雅黑" panose="020B0503020204020204" charset="-122"/>
                <a:ea typeface="微软雅黑" panose="020B0503020204020204" charset="-122"/>
                <a:cs typeface="Kartika" panose="02020503030404060203" pitchFamily="18" charset="0"/>
              </a:rPr>
              <a:t>传下达</a:t>
            </a:r>
            <a:endParaRPr lang="en-US" altLang="zh-CN" sz="2400" b="1" dirty="0">
              <a:solidFill>
                <a:srgbClr val="8CBF4A"/>
              </a:solidFill>
              <a:latin typeface="微软雅黑" panose="020B0503020204020204" charset="-122"/>
              <a:ea typeface="微软雅黑" panose="020B0503020204020204" charset="-122"/>
              <a:cs typeface="Kartika" panose="02020503030404060203" pitchFamily="18" charset="0"/>
            </a:endParaRPr>
          </a:p>
        </p:txBody>
      </p:sp>
      <p:sp>
        <p:nvSpPr>
          <p:cNvPr id="23" name="TextBox 61"/>
          <p:cNvSpPr txBox="1"/>
          <p:nvPr/>
        </p:nvSpPr>
        <p:spPr>
          <a:xfrm>
            <a:off x="1743339" y="4120817"/>
            <a:ext cx="2512342" cy="646331"/>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4" name="TextBox 62"/>
          <p:cNvSpPr txBox="1"/>
          <p:nvPr/>
        </p:nvSpPr>
        <p:spPr>
          <a:xfrm>
            <a:off x="1660945" y="5346655"/>
            <a:ext cx="3749472" cy="369332"/>
          </a:xfrm>
          <a:prstGeom prst="rect">
            <a:avLst/>
          </a:prstGeom>
          <a:noFill/>
        </p:spPr>
        <p:txBody>
          <a:bodyPr wrap="square" lIns="0" tIns="0" rIns="0" bIns="0" rtlCol="0">
            <a:spAutoFit/>
          </a:bodyPr>
          <a:lstStyle/>
          <a:p>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各项考勤</a:t>
            </a:r>
            <a:r>
              <a:rPr lang="zh-CN" altLang="en-US" sz="2400" b="1" dirty="0" smtClean="0">
                <a:solidFill>
                  <a:srgbClr val="F69F95"/>
                </a:solidFill>
                <a:latin typeface="微软雅黑" panose="020B0503020204020204" charset="-122"/>
                <a:ea typeface="微软雅黑" panose="020B0503020204020204" charset="-122"/>
                <a:cs typeface="Kartika" panose="02020503030404060203" pitchFamily="18" charset="0"/>
              </a:rPr>
              <a:t>的汇总</a:t>
            </a:r>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与通报</a:t>
            </a:r>
            <a:endParaRPr lang="en-US" altLang="zh-CN" sz="2400" b="1" dirty="0">
              <a:solidFill>
                <a:srgbClr val="F69F95"/>
              </a:solidFill>
              <a:latin typeface="微软雅黑" panose="020B0503020204020204" charset="-122"/>
              <a:ea typeface="微软雅黑" panose="020B0503020204020204" charset="-122"/>
              <a:cs typeface="Kartika" panose="02020503030404060203" pitchFamily="18" charset="0"/>
            </a:endParaRPr>
          </a:p>
        </p:txBody>
      </p:sp>
      <p:sp>
        <p:nvSpPr>
          <p:cNvPr id="25" name="TextBox 63"/>
          <p:cNvSpPr txBox="1"/>
          <p:nvPr/>
        </p:nvSpPr>
        <p:spPr>
          <a:xfrm>
            <a:off x="1743339" y="5860884"/>
            <a:ext cx="3055587" cy="430887"/>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6" name="Line 39"/>
          <p:cNvSpPr>
            <a:spLocks noChangeShapeType="1"/>
          </p:cNvSpPr>
          <p:nvPr/>
        </p:nvSpPr>
        <p:spPr bwMode="auto">
          <a:xfrm>
            <a:off x="6995939" y="2784279"/>
            <a:ext cx="1220367" cy="600099"/>
          </a:xfrm>
          <a:prstGeom prst="line">
            <a:avLst/>
          </a:prstGeom>
          <a:noFill/>
          <a:ln w="57150" cap="rnd">
            <a:solidFill>
              <a:srgbClr val="F69F95"/>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sp>
        <p:nvSpPr>
          <p:cNvPr id="27" name="Line 40"/>
          <p:cNvSpPr>
            <a:spLocks noChangeShapeType="1"/>
          </p:cNvSpPr>
          <p:nvPr/>
        </p:nvSpPr>
        <p:spPr bwMode="auto">
          <a:xfrm>
            <a:off x="6364809" y="4108521"/>
            <a:ext cx="1655732" cy="1681"/>
          </a:xfrm>
          <a:prstGeom prst="line">
            <a:avLst/>
          </a:prstGeom>
          <a:noFill/>
          <a:ln w="57150" cap="rnd">
            <a:solidFill>
              <a:srgbClr val="8CBF4A"/>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sp>
        <p:nvSpPr>
          <p:cNvPr id="28" name="Line 41"/>
          <p:cNvSpPr>
            <a:spLocks noChangeShapeType="1"/>
          </p:cNvSpPr>
          <p:nvPr/>
        </p:nvSpPr>
        <p:spPr bwMode="auto">
          <a:xfrm flipV="1">
            <a:off x="6938245" y="4835847"/>
            <a:ext cx="1272476" cy="511008"/>
          </a:xfrm>
          <a:prstGeom prst="line">
            <a:avLst/>
          </a:prstGeom>
          <a:noFill/>
          <a:ln w="57150" cap="rnd">
            <a:solidFill>
              <a:srgbClr val="F69F95"/>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grpSp>
        <p:nvGrpSpPr>
          <p:cNvPr id="29" name="组合 28"/>
          <p:cNvGrpSpPr/>
          <p:nvPr/>
        </p:nvGrpSpPr>
        <p:grpSpPr>
          <a:xfrm>
            <a:off x="8217161" y="3072059"/>
            <a:ext cx="2328140" cy="2328136"/>
            <a:chOff x="3791858" y="915566"/>
            <a:chExt cx="1746105" cy="1746102"/>
          </a:xfrm>
          <a:effectLst/>
        </p:grpSpPr>
        <p:grpSp>
          <p:nvGrpSpPr>
            <p:cNvPr id="30" name="组合 29"/>
            <p:cNvGrpSpPr/>
            <p:nvPr/>
          </p:nvGrpSpPr>
          <p:grpSpPr>
            <a:xfrm>
              <a:off x="3791858" y="915566"/>
              <a:ext cx="1746105" cy="1746102"/>
              <a:chOff x="680580" y="1491630"/>
              <a:chExt cx="1479184" cy="1479182"/>
            </a:xfrm>
          </p:grpSpPr>
          <p:sp>
            <p:nvSpPr>
              <p:cNvPr id="38" name="同心圆 37"/>
              <p:cNvSpPr/>
              <p:nvPr/>
            </p:nvSpPr>
            <p:spPr>
              <a:xfrm>
                <a:off x="680580" y="1491630"/>
                <a:ext cx="1479184" cy="1479182"/>
              </a:xfrm>
              <a:prstGeom prst="donut">
                <a:avLst>
                  <a:gd name="adj" fmla="val 4879"/>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prstClr val="white"/>
                      </a:gs>
                      <a:gs pos="100000">
                        <a:prstClr val="white"/>
                      </a:gs>
                    </a:gsLst>
                    <a:lin ang="2700000" scaled="1"/>
                  </a:gradFill>
                </a:endParaRPr>
              </a:p>
            </p:txBody>
          </p:sp>
          <p:sp>
            <p:nvSpPr>
              <p:cNvPr id="39"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gradFill>
                    <a:gsLst>
                      <a:gs pos="0">
                        <a:prstClr val="white"/>
                      </a:gs>
                      <a:gs pos="100000">
                        <a:prstClr val="white"/>
                      </a:gs>
                    </a:gsLst>
                    <a:lin ang="2700000" scaled="1"/>
                  </a:gradFill>
                  <a:latin typeface="微软雅黑" panose="020B0503020204020204" charset="-122"/>
                  <a:ea typeface="微软雅黑" panose="020B0503020204020204" charset="-122"/>
                </a:endParaRPr>
              </a:p>
            </p:txBody>
          </p:sp>
        </p:grpSp>
        <p:grpSp>
          <p:nvGrpSpPr>
            <p:cNvPr id="31" name="组合 30"/>
            <p:cNvGrpSpPr/>
            <p:nvPr/>
          </p:nvGrpSpPr>
          <p:grpSpPr>
            <a:xfrm>
              <a:off x="3877837" y="1006925"/>
              <a:ext cx="1563386" cy="1563383"/>
              <a:chOff x="3865529" y="906712"/>
              <a:chExt cx="1563386" cy="1563383"/>
            </a:xfrm>
          </p:grpSpPr>
          <p:grpSp>
            <p:nvGrpSpPr>
              <p:cNvPr id="32" name="组合 31"/>
              <p:cNvGrpSpPr>
                <a:grpSpLocks noChangeAspect="1"/>
              </p:cNvGrpSpPr>
              <p:nvPr/>
            </p:nvGrpSpPr>
            <p:grpSpPr>
              <a:xfrm>
                <a:off x="3865529" y="906712"/>
                <a:ext cx="1563386" cy="1563383"/>
                <a:chOff x="1669163" y="2299136"/>
                <a:chExt cx="1144309" cy="1144307"/>
              </a:xfrm>
            </p:grpSpPr>
            <p:sp>
              <p:nvSpPr>
                <p:cNvPr id="34" name="椭圆 33"/>
                <p:cNvSpPr/>
                <p:nvPr/>
              </p:nvSpPr>
              <p:spPr>
                <a:xfrm>
                  <a:off x="1669163" y="2299136"/>
                  <a:ext cx="1144309" cy="1144307"/>
                </a:xfrm>
                <a:prstGeom prst="ellipse">
                  <a:avLst/>
                </a:prstGeom>
                <a:solidFill>
                  <a:srgbClr val="8CBF4A"/>
                </a:solidFill>
                <a:ln w="2222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prstClr val="white"/>
                        </a:gs>
                        <a:gs pos="100000">
                          <a:prstClr val="white"/>
                        </a:gs>
                      </a:gsLst>
                      <a:lin ang="2700000" scaled="1"/>
                    </a:gradFill>
                  </a:endParaRPr>
                </a:p>
              </p:txBody>
            </p:sp>
            <p:grpSp>
              <p:nvGrpSpPr>
                <p:cNvPr id="35" name="Group 4"/>
                <p:cNvGrpSpPr>
                  <a:grpSpLocks noChangeAspect="1"/>
                </p:cNvGrpSpPr>
                <p:nvPr/>
              </p:nvGrpSpPr>
              <p:grpSpPr bwMode="auto">
                <a:xfrm>
                  <a:off x="2043972" y="2451211"/>
                  <a:ext cx="420586" cy="486306"/>
                  <a:chOff x="1776" y="1755"/>
                  <a:chExt cx="64" cy="74"/>
                </a:xfrm>
                <a:solidFill>
                  <a:schemeClr val="bg1"/>
                </a:solidFill>
              </p:grpSpPr>
              <p:sp>
                <p:nvSpPr>
                  <p:cNvPr id="36" name="Freeform 5"/>
                  <p:cNvSpPr/>
                  <p:nvPr/>
                </p:nvSpPr>
                <p:spPr bwMode="auto">
                  <a:xfrm>
                    <a:off x="1795" y="1755"/>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gradFill>
                        <a:gsLst>
                          <a:gs pos="0">
                            <a:prstClr val="white"/>
                          </a:gs>
                          <a:gs pos="100000">
                            <a:prstClr val="white"/>
                          </a:gs>
                        </a:gsLst>
                        <a:lin ang="2700000" scaled="1"/>
                      </a:gradFill>
                    </a:endParaRPr>
                  </a:p>
                </p:txBody>
              </p:sp>
              <p:sp>
                <p:nvSpPr>
                  <p:cNvPr id="37" name="Freeform 6"/>
                  <p:cNvSpPr/>
                  <p:nvPr/>
                </p:nvSpPr>
                <p:spPr bwMode="auto">
                  <a:xfrm>
                    <a:off x="1776" y="1788"/>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gradFill>
                        <a:gsLst>
                          <a:gs pos="0">
                            <a:prstClr val="white"/>
                          </a:gs>
                          <a:gs pos="100000">
                            <a:prstClr val="white"/>
                          </a:gs>
                        </a:gsLst>
                        <a:lin ang="2700000" scaled="1"/>
                      </a:gradFill>
                    </a:endParaRPr>
                  </a:p>
                </p:txBody>
              </p:sp>
            </p:grpSp>
          </p:grpSp>
          <p:sp>
            <p:nvSpPr>
              <p:cNvPr id="33" name="TextBox 40"/>
              <p:cNvSpPr txBox="1"/>
              <p:nvPr/>
            </p:nvSpPr>
            <p:spPr>
              <a:xfrm>
                <a:off x="4066854" y="1762789"/>
                <a:ext cx="1228244" cy="46940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665" b="1" dirty="0">
                    <a:gradFill>
                      <a:gsLst>
                        <a:gs pos="0">
                          <a:prstClr val="white"/>
                        </a:gs>
                        <a:gs pos="100000">
                          <a:prstClr val="white"/>
                        </a:gs>
                      </a:gsLst>
                      <a:lin ang="2700000" scaled="1"/>
                    </a:gradFill>
                    <a:latin typeface="微软雅黑" panose="020B0503020204020204" charset="-122"/>
                    <a:ea typeface="微软雅黑" panose="020B0503020204020204" charset="-122"/>
                  </a:rPr>
                  <a:t>添加文本</a:t>
                </a:r>
                <a:endParaRPr lang="en-US" altLang="zh-CN" sz="2665" b="1" dirty="0">
                  <a:gradFill>
                    <a:gsLst>
                      <a:gs pos="0">
                        <a:prstClr val="white"/>
                      </a:gs>
                      <a:gs pos="100000">
                        <a:prstClr val="white"/>
                      </a:gs>
                    </a:gsLst>
                    <a:lin ang="2700000" scaled="1"/>
                  </a:gra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3" presetClass="entr" presetSubtype="288"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strVal val="4/3*#ppt_w"/>
                                          </p:val>
                                        </p:tav>
                                        <p:tav tm="100000">
                                          <p:val>
                                            <p:strVal val="#ppt_w"/>
                                          </p:val>
                                        </p:tav>
                                      </p:tavLst>
                                    </p:anim>
                                    <p:anim calcmode="lin" valueType="num">
                                      <p:cBhvr>
                                        <p:cTn id="56" dur="500" fill="hold"/>
                                        <p:tgtEl>
                                          <p:spTgt spid="2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p:bldP spid="21" grpId="0"/>
      <p:bldP spid="22" grpId="0"/>
      <p:bldP spid="23" grpId="0"/>
      <p:bldP spid="24" grpId="0"/>
      <p:bldP spid="25" grpId="0"/>
      <p:bldP spid="26"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内部培训学习情况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70966" y="3974946"/>
            <a:ext cx="4559813" cy="2475884"/>
          </a:xfrm>
          <a:prstGeom prst="rect">
            <a:avLst/>
          </a:prstGeom>
          <a:noFill/>
          <a:ln>
            <a:solidFill>
              <a:srgbClr val="0F914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grpSp>
        <p:nvGrpSpPr>
          <p:cNvPr id="11" name="组合 10"/>
          <p:cNvGrpSpPr/>
          <p:nvPr/>
        </p:nvGrpSpPr>
        <p:grpSpPr>
          <a:xfrm>
            <a:off x="2447540" y="3616824"/>
            <a:ext cx="1806665" cy="677945"/>
            <a:chOff x="3123788" y="1995506"/>
            <a:chExt cx="1806665" cy="677945"/>
          </a:xfrm>
        </p:grpSpPr>
        <p:sp>
          <p:nvSpPr>
            <p:cNvPr id="12" name="圆角矩形 11"/>
            <p:cNvSpPr/>
            <p:nvPr/>
          </p:nvSpPr>
          <p:spPr>
            <a:xfrm>
              <a:off x="3123788" y="1995506"/>
              <a:ext cx="1806665" cy="677945"/>
            </a:xfrm>
            <a:prstGeom prst="roundRect">
              <a:avLst>
                <a:gd name="adj" fmla="val 50000"/>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3" name="矩形 12"/>
            <p:cNvSpPr/>
            <p:nvPr/>
          </p:nvSpPr>
          <p:spPr>
            <a:xfrm>
              <a:off x="3345330" y="2086010"/>
              <a:ext cx="1363580" cy="461665"/>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成 绩</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4" name="矩形 1"/>
          <p:cNvSpPr>
            <a:spLocks noChangeArrowheads="1"/>
          </p:cNvSpPr>
          <p:nvPr/>
        </p:nvSpPr>
        <p:spPr bwMode="auto">
          <a:xfrm>
            <a:off x="1305504" y="4403436"/>
            <a:ext cx="4090737" cy="185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1"/>
                </a:solidFill>
                <a:latin typeface="Arial" panose="020B0604020202020204" pitchFamily="34" charset="0"/>
                <a:ea typeface="微软雅黑" panose="020B050302020402020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dirty="0">
                <a:solidFill>
                  <a:srgbClr val="3A4549"/>
                </a:solidFill>
              </a:rPr>
              <a:t>　</a:t>
            </a:r>
            <a:r>
              <a:rPr lang="zh-CN" altLang="en-US" sz="1800" dirty="0">
                <a:solidFill>
                  <a:srgbClr val="3A4549"/>
                </a:solidFill>
                <a:latin typeface="微软雅黑" panose="020B0503020204020204" charset="-122"/>
              </a:rPr>
              <a:t>这里输入简单的文字概述这里输入简单文字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这里输入简单的文字概述这里入简单的</a:t>
            </a:r>
            <a:r>
              <a:rPr lang="zh-CN" altLang="en-US" sz="1800" dirty="0" smtClean="0">
                <a:solidFill>
                  <a:srgbClr val="3A4549"/>
                </a:solidFill>
                <a:latin typeface="微软雅黑" panose="020B0503020204020204" charset="-122"/>
              </a:rPr>
              <a:t>文字概述</a:t>
            </a:r>
            <a:r>
              <a:rPr lang="zh-CN" altLang="en-US" sz="1800" dirty="0">
                <a:solidFill>
                  <a:srgbClr val="3A4549"/>
                </a:solidFill>
                <a:latin typeface="微软雅黑" panose="020B0503020204020204" charset="-122"/>
              </a:rPr>
              <a:t>这里输入述简单的文字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这里输入简单的文字概述这里输入简单文字概述这里输入简单的</a:t>
            </a:r>
            <a:r>
              <a:rPr lang="zh-CN" altLang="en-US" sz="1800" dirty="0" smtClean="0">
                <a:solidFill>
                  <a:srgbClr val="3A4549"/>
                </a:solidFill>
                <a:latin typeface="微软雅黑" panose="020B0503020204020204" charset="-122"/>
              </a:rPr>
              <a:t>文</a:t>
            </a:r>
            <a:endParaRPr lang="zh-CN" altLang="en-US" sz="1800" dirty="0">
              <a:solidFill>
                <a:srgbClr val="3A4549"/>
              </a:solidFill>
              <a:latin typeface="微软雅黑" panose="020B0503020204020204" charset="-122"/>
            </a:endParaRPr>
          </a:p>
        </p:txBody>
      </p:sp>
      <p:sp>
        <p:nvSpPr>
          <p:cNvPr id="15" name="矩形 14"/>
          <p:cNvSpPr/>
          <p:nvPr/>
        </p:nvSpPr>
        <p:spPr>
          <a:xfrm>
            <a:off x="6380903" y="3974946"/>
            <a:ext cx="4559813" cy="2475884"/>
          </a:xfrm>
          <a:prstGeom prst="rect">
            <a:avLst/>
          </a:prstGeom>
          <a:noFill/>
          <a:ln w="19050">
            <a:solidFill>
              <a:srgbClr val="8CBF4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grpSp>
        <p:nvGrpSpPr>
          <p:cNvPr id="16" name="组合 15"/>
          <p:cNvGrpSpPr/>
          <p:nvPr/>
        </p:nvGrpSpPr>
        <p:grpSpPr>
          <a:xfrm>
            <a:off x="7781540" y="3616824"/>
            <a:ext cx="1758539" cy="677945"/>
            <a:chOff x="3123788" y="1995506"/>
            <a:chExt cx="1758539" cy="677945"/>
          </a:xfrm>
        </p:grpSpPr>
        <p:sp>
          <p:nvSpPr>
            <p:cNvPr id="17" name="圆角矩形 16"/>
            <p:cNvSpPr/>
            <p:nvPr/>
          </p:nvSpPr>
          <p:spPr>
            <a:xfrm>
              <a:off x="3123788" y="1995506"/>
              <a:ext cx="1758539" cy="677945"/>
            </a:xfrm>
            <a:prstGeom prst="roundRect">
              <a:avLst>
                <a:gd name="adj" fmla="val 50000"/>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8" name="矩形 17"/>
            <p:cNvSpPr/>
            <p:nvPr/>
          </p:nvSpPr>
          <p:spPr>
            <a:xfrm>
              <a:off x="3384836" y="2102216"/>
              <a:ext cx="1363580" cy="461665"/>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经 验</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9" name="矩形 1"/>
          <p:cNvSpPr>
            <a:spLocks noChangeArrowheads="1"/>
          </p:cNvSpPr>
          <p:nvPr/>
        </p:nvSpPr>
        <p:spPr bwMode="auto">
          <a:xfrm>
            <a:off x="6615441" y="4403436"/>
            <a:ext cx="4090737" cy="185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1"/>
                </a:solidFill>
                <a:latin typeface="Arial" panose="020B0604020202020204" pitchFamily="34" charset="0"/>
                <a:ea typeface="微软雅黑" panose="020B050302020402020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dirty="0">
                <a:solidFill>
                  <a:srgbClr val="3A4549"/>
                </a:solidFill>
              </a:rPr>
              <a:t>　</a:t>
            </a:r>
            <a:r>
              <a:rPr lang="zh-CN" altLang="en-US" sz="1800" dirty="0">
                <a:solidFill>
                  <a:srgbClr val="3A4549"/>
                </a:solidFill>
                <a:latin typeface="微软雅黑" panose="020B0503020204020204" charset="-122"/>
              </a:rPr>
              <a:t>这里输入简单的文字概述这里输入简单文字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这里输入简单的文字概述这里入简单的</a:t>
            </a:r>
            <a:r>
              <a:rPr lang="zh-CN" altLang="en-US" sz="1800" dirty="0" smtClean="0">
                <a:solidFill>
                  <a:srgbClr val="3A4549"/>
                </a:solidFill>
                <a:latin typeface="微软雅黑" panose="020B0503020204020204" charset="-122"/>
              </a:rPr>
              <a:t>文字概述</a:t>
            </a:r>
            <a:r>
              <a:rPr lang="zh-CN" altLang="en-US" sz="1800" dirty="0">
                <a:solidFill>
                  <a:srgbClr val="3A4549"/>
                </a:solidFill>
                <a:latin typeface="微软雅黑" panose="020B0503020204020204" charset="-122"/>
              </a:rPr>
              <a:t>这里输入述简单的文字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这里输入简单的文字概述这里输入简单文字概述这里输入简单的</a:t>
            </a:r>
            <a:r>
              <a:rPr lang="zh-CN" altLang="en-US" sz="1800" dirty="0" smtClean="0">
                <a:solidFill>
                  <a:srgbClr val="3A4549"/>
                </a:solidFill>
                <a:latin typeface="微软雅黑" panose="020B0503020204020204" charset="-122"/>
              </a:rPr>
              <a:t>文</a:t>
            </a:r>
            <a:endParaRPr lang="zh-CN" altLang="en-US" sz="1800" dirty="0">
              <a:solidFill>
                <a:srgbClr val="3A4549"/>
              </a:solidFill>
              <a:latin typeface="微软雅黑" panose="020B0503020204020204" charset="-122"/>
            </a:endParaRPr>
          </a:p>
        </p:txBody>
      </p:sp>
      <p:sp>
        <p:nvSpPr>
          <p:cNvPr id="20" name="TextBox 45"/>
          <p:cNvSpPr txBox="1"/>
          <p:nvPr/>
        </p:nvSpPr>
        <p:spPr>
          <a:xfrm>
            <a:off x="1315453" y="2106210"/>
            <a:ext cx="9689431" cy="1102994"/>
          </a:xfrm>
          <a:prstGeom prst="rect">
            <a:avLst/>
          </a:prstGeom>
          <a:noFill/>
        </p:spPr>
        <p:txBody>
          <a:bodyPr wrap="square" rtlCol="0">
            <a:spAutoFit/>
          </a:bodyPr>
          <a:lstStyle/>
          <a:p>
            <a:pPr defTabSz="1375410">
              <a:lnSpc>
                <a:spcPts val="2000"/>
              </a:lnSpc>
            </a:pP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r>
              <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a:t>
            </a: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r>
              <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a:t>
            </a: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endPar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heel(1)">
                                      <p:cBhvr>
                                        <p:cTn id="18" dur="1500"/>
                                        <p:tgtEl>
                                          <p:spTgt spid="10"/>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heel(1)">
                                      <p:cBhvr>
                                        <p:cTn id="33" dur="1500"/>
                                        <p:tgtEl>
                                          <p:spTgt spid="15"/>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utoUpdateAnimBg="0"/>
      <p:bldP spid="15" grpId="0" animBg="1"/>
      <p:bldP spid="1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52586"/>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其他工作情况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121761" y="3614534"/>
            <a:ext cx="5745163" cy="850900"/>
            <a:chOff x="2822576" y="3382963"/>
            <a:chExt cx="5745163" cy="850900"/>
          </a:xfrm>
          <a:solidFill>
            <a:srgbClr val="8CBF4A"/>
          </a:solidFill>
        </p:grpSpPr>
        <p:sp>
          <p:nvSpPr>
            <p:cNvPr id="11" name="Freeform 5"/>
            <p:cNvSpPr/>
            <p:nvPr/>
          </p:nvSpPr>
          <p:spPr bwMode="auto">
            <a:xfrm>
              <a:off x="2951164" y="3709988"/>
              <a:ext cx="5616575" cy="230187"/>
            </a:xfrm>
            <a:custGeom>
              <a:avLst/>
              <a:gdLst>
                <a:gd name="T0" fmla="*/ 171 w 174"/>
                <a:gd name="T1" fmla="*/ 7 h 7"/>
                <a:gd name="T2" fmla="*/ 3 w 174"/>
                <a:gd name="T3" fmla="*/ 7 h 7"/>
                <a:gd name="T4" fmla="*/ 0 w 174"/>
                <a:gd name="T5" fmla="*/ 3 h 7"/>
                <a:gd name="T6" fmla="*/ 3 w 174"/>
                <a:gd name="T7" fmla="*/ 0 h 7"/>
                <a:gd name="T8" fmla="*/ 171 w 174"/>
                <a:gd name="T9" fmla="*/ 0 h 7"/>
                <a:gd name="T10" fmla="*/ 174 w 174"/>
                <a:gd name="T11" fmla="*/ 3 h 7"/>
                <a:gd name="T12" fmla="*/ 171 w 17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74" h="7">
                  <a:moveTo>
                    <a:pt x="171" y="7"/>
                  </a:moveTo>
                  <a:cubicBezTo>
                    <a:pt x="3" y="7"/>
                    <a:pt x="3" y="7"/>
                    <a:pt x="3" y="7"/>
                  </a:cubicBezTo>
                  <a:cubicBezTo>
                    <a:pt x="1" y="7"/>
                    <a:pt x="0" y="5"/>
                    <a:pt x="0" y="3"/>
                  </a:cubicBezTo>
                  <a:cubicBezTo>
                    <a:pt x="0" y="1"/>
                    <a:pt x="1" y="0"/>
                    <a:pt x="3" y="0"/>
                  </a:cubicBezTo>
                  <a:cubicBezTo>
                    <a:pt x="171" y="0"/>
                    <a:pt x="171" y="0"/>
                    <a:pt x="171" y="0"/>
                  </a:cubicBezTo>
                  <a:cubicBezTo>
                    <a:pt x="173" y="0"/>
                    <a:pt x="174" y="1"/>
                    <a:pt x="174" y="3"/>
                  </a:cubicBezTo>
                  <a:cubicBezTo>
                    <a:pt x="174" y="5"/>
                    <a:pt x="173" y="7"/>
                    <a:pt x="17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4"/>
            <p:cNvSpPr/>
            <p:nvPr/>
          </p:nvSpPr>
          <p:spPr bwMode="auto">
            <a:xfrm>
              <a:off x="2822576" y="3382963"/>
              <a:ext cx="515938" cy="850900"/>
            </a:xfrm>
            <a:custGeom>
              <a:avLst/>
              <a:gdLst>
                <a:gd name="T0" fmla="*/ 13 w 16"/>
                <a:gd name="T1" fmla="*/ 26 h 26"/>
                <a:gd name="T2" fmla="*/ 11 w 16"/>
                <a:gd name="T3" fmla="*/ 25 h 26"/>
                <a:gd name="T4" fmla="*/ 1 w 16"/>
                <a:gd name="T5" fmla="*/ 16 h 26"/>
                <a:gd name="T6" fmla="*/ 1 w 16"/>
                <a:gd name="T7" fmla="*/ 11 h 26"/>
                <a:gd name="T8" fmla="*/ 11 w 16"/>
                <a:gd name="T9" fmla="*/ 2 h 26"/>
                <a:gd name="T10" fmla="*/ 15 w 16"/>
                <a:gd name="T11" fmla="*/ 2 h 26"/>
                <a:gd name="T12" fmla="*/ 15 w 16"/>
                <a:gd name="T13" fmla="*/ 6 h 26"/>
                <a:gd name="T14" fmla="*/ 8 w 16"/>
                <a:gd name="T15" fmla="*/ 13 h 26"/>
                <a:gd name="T16" fmla="*/ 15 w 16"/>
                <a:gd name="T17" fmla="*/ 21 h 26"/>
                <a:gd name="T18" fmla="*/ 15 w 16"/>
                <a:gd name="T19" fmla="*/ 25 h 26"/>
                <a:gd name="T20" fmla="*/ 13 w 1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6">
                  <a:moveTo>
                    <a:pt x="13" y="26"/>
                  </a:moveTo>
                  <a:cubicBezTo>
                    <a:pt x="12" y="26"/>
                    <a:pt x="11" y="26"/>
                    <a:pt x="11" y="25"/>
                  </a:cubicBezTo>
                  <a:cubicBezTo>
                    <a:pt x="1" y="16"/>
                    <a:pt x="1" y="16"/>
                    <a:pt x="1" y="16"/>
                  </a:cubicBezTo>
                  <a:cubicBezTo>
                    <a:pt x="0" y="14"/>
                    <a:pt x="0" y="12"/>
                    <a:pt x="1" y="11"/>
                  </a:cubicBezTo>
                  <a:cubicBezTo>
                    <a:pt x="11" y="2"/>
                    <a:pt x="11" y="2"/>
                    <a:pt x="11" y="2"/>
                  </a:cubicBezTo>
                  <a:cubicBezTo>
                    <a:pt x="12" y="0"/>
                    <a:pt x="14" y="0"/>
                    <a:pt x="15" y="2"/>
                  </a:cubicBezTo>
                  <a:cubicBezTo>
                    <a:pt x="16" y="3"/>
                    <a:pt x="16" y="5"/>
                    <a:pt x="15" y="6"/>
                  </a:cubicBezTo>
                  <a:cubicBezTo>
                    <a:pt x="8" y="13"/>
                    <a:pt x="8" y="13"/>
                    <a:pt x="8" y="13"/>
                  </a:cubicBezTo>
                  <a:cubicBezTo>
                    <a:pt x="15" y="21"/>
                    <a:pt x="15" y="21"/>
                    <a:pt x="15" y="21"/>
                  </a:cubicBezTo>
                  <a:cubicBezTo>
                    <a:pt x="16" y="22"/>
                    <a:pt x="16" y="24"/>
                    <a:pt x="15" y="25"/>
                  </a:cubicBezTo>
                  <a:cubicBezTo>
                    <a:pt x="14" y="26"/>
                    <a:pt x="14" y="26"/>
                    <a:pt x="1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5315561" y="2895396"/>
            <a:ext cx="4681538" cy="1276350"/>
            <a:chOff x="4016376" y="2663825"/>
            <a:chExt cx="4681538" cy="1276350"/>
          </a:xfrm>
          <a:solidFill>
            <a:srgbClr val="F69F95"/>
          </a:solidFill>
        </p:grpSpPr>
        <p:sp>
          <p:nvSpPr>
            <p:cNvPr id="14" name="Freeform 6"/>
            <p:cNvSpPr/>
            <p:nvPr/>
          </p:nvSpPr>
          <p:spPr bwMode="auto">
            <a:xfrm>
              <a:off x="4178301" y="2728913"/>
              <a:ext cx="4519613" cy="1211262"/>
            </a:xfrm>
            <a:custGeom>
              <a:avLst/>
              <a:gdLst>
                <a:gd name="T0" fmla="*/ 137 w 140"/>
                <a:gd name="T1" fmla="*/ 37 h 37"/>
                <a:gd name="T2" fmla="*/ 29 w 140"/>
                <a:gd name="T3" fmla="*/ 37 h 37"/>
                <a:gd name="T4" fmla="*/ 13 w 140"/>
                <a:gd name="T5" fmla="*/ 27 h 37"/>
                <a:gd name="T6" fmla="*/ 1 w 140"/>
                <a:gd name="T7" fmla="*/ 5 h 37"/>
                <a:gd name="T8" fmla="*/ 2 w 140"/>
                <a:gd name="T9" fmla="*/ 0 h 37"/>
                <a:gd name="T10" fmla="*/ 7 w 140"/>
                <a:gd name="T11" fmla="*/ 2 h 37"/>
                <a:gd name="T12" fmla="*/ 19 w 140"/>
                <a:gd name="T13" fmla="*/ 24 h 37"/>
                <a:gd name="T14" fmla="*/ 29 w 140"/>
                <a:gd name="T15" fmla="*/ 30 h 37"/>
                <a:gd name="T16" fmla="*/ 137 w 140"/>
                <a:gd name="T17" fmla="*/ 30 h 37"/>
                <a:gd name="T18" fmla="*/ 140 w 140"/>
                <a:gd name="T19" fmla="*/ 33 h 37"/>
                <a:gd name="T20" fmla="*/ 137 w 140"/>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37">
                  <a:moveTo>
                    <a:pt x="137" y="37"/>
                  </a:moveTo>
                  <a:cubicBezTo>
                    <a:pt x="29" y="37"/>
                    <a:pt x="29" y="37"/>
                    <a:pt x="29" y="37"/>
                  </a:cubicBezTo>
                  <a:cubicBezTo>
                    <a:pt x="22" y="37"/>
                    <a:pt x="16" y="33"/>
                    <a:pt x="13" y="27"/>
                  </a:cubicBezTo>
                  <a:cubicBezTo>
                    <a:pt x="1" y="5"/>
                    <a:pt x="1" y="5"/>
                    <a:pt x="1" y="5"/>
                  </a:cubicBezTo>
                  <a:cubicBezTo>
                    <a:pt x="0" y="4"/>
                    <a:pt x="1" y="1"/>
                    <a:pt x="2" y="0"/>
                  </a:cubicBezTo>
                  <a:cubicBezTo>
                    <a:pt x="4" y="0"/>
                    <a:pt x="6" y="0"/>
                    <a:pt x="7" y="2"/>
                  </a:cubicBezTo>
                  <a:cubicBezTo>
                    <a:pt x="19" y="24"/>
                    <a:pt x="19" y="24"/>
                    <a:pt x="19" y="24"/>
                  </a:cubicBezTo>
                  <a:cubicBezTo>
                    <a:pt x="21" y="28"/>
                    <a:pt x="25" y="30"/>
                    <a:pt x="29" y="30"/>
                  </a:cubicBezTo>
                  <a:cubicBezTo>
                    <a:pt x="137" y="30"/>
                    <a:pt x="137" y="30"/>
                    <a:pt x="137" y="30"/>
                  </a:cubicBezTo>
                  <a:cubicBezTo>
                    <a:pt x="139" y="30"/>
                    <a:pt x="140" y="32"/>
                    <a:pt x="140" y="33"/>
                  </a:cubicBezTo>
                  <a:cubicBezTo>
                    <a:pt x="140" y="35"/>
                    <a:pt x="139" y="37"/>
                    <a:pt x="13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8"/>
            <p:cNvSpPr/>
            <p:nvPr/>
          </p:nvSpPr>
          <p:spPr bwMode="auto">
            <a:xfrm>
              <a:off x="4016376" y="2663825"/>
              <a:ext cx="839788" cy="654050"/>
            </a:xfrm>
            <a:custGeom>
              <a:avLst/>
              <a:gdLst>
                <a:gd name="T0" fmla="*/ 3 w 26"/>
                <a:gd name="T1" fmla="*/ 20 h 20"/>
                <a:gd name="T2" fmla="*/ 2 w 26"/>
                <a:gd name="T3" fmla="*/ 20 h 20"/>
                <a:gd name="T4" fmla="*/ 1 w 26"/>
                <a:gd name="T5" fmla="*/ 16 h 20"/>
                <a:gd name="T6" fmla="*/ 6 w 26"/>
                <a:gd name="T7" fmla="*/ 2 h 20"/>
                <a:gd name="T8" fmla="*/ 10 w 26"/>
                <a:gd name="T9" fmla="*/ 0 h 20"/>
                <a:gd name="T10" fmla="*/ 24 w 26"/>
                <a:gd name="T11" fmla="*/ 5 h 20"/>
                <a:gd name="T12" fmla="*/ 25 w 26"/>
                <a:gd name="T13" fmla="*/ 9 h 20"/>
                <a:gd name="T14" fmla="*/ 22 w 26"/>
                <a:gd name="T15" fmla="*/ 11 h 20"/>
                <a:gd name="T16" fmla="*/ 10 w 26"/>
                <a:gd name="T17" fmla="*/ 7 h 20"/>
                <a:gd name="T18" fmla="*/ 6 w 26"/>
                <a:gd name="T19" fmla="*/ 18 h 20"/>
                <a:gd name="T20" fmla="*/ 3 w 26"/>
                <a:gd name="T2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0">
                  <a:moveTo>
                    <a:pt x="3" y="20"/>
                  </a:moveTo>
                  <a:cubicBezTo>
                    <a:pt x="3" y="20"/>
                    <a:pt x="3" y="20"/>
                    <a:pt x="2" y="20"/>
                  </a:cubicBezTo>
                  <a:cubicBezTo>
                    <a:pt x="1" y="19"/>
                    <a:pt x="0" y="18"/>
                    <a:pt x="1" y="16"/>
                  </a:cubicBezTo>
                  <a:cubicBezTo>
                    <a:pt x="6" y="2"/>
                    <a:pt x="6" y="2"/>
                    <a:pt x="6" y="2"/>
                  </a:cubicBezTo>
                  <a:cubicBezTo>
                    <a:pt x="6" y="1"/>
                    <a:pt x="8" y="0"/>
                    <a:pt x="10" y="0"/>
                  </a:cubicBezTo>
                  <a:cubicBezTo>
                    <a:pt x="24" y="5"/>
                    <a:pt x="24" y="5"/>
                    <a:pt x="24" y="5"/>
                  </a:cubicBezTo>
                  <a:cubicBezTo>
                    <a:pt x="25" y="6"/>
                    <a:pt x="26" y="8"/>
                    <a:pt x="25" y="9"/>
                  </a:cubicBezTo>
                  <a:cubicBezTo>
                    <a:pt x="25" y="11"/>
                    <a:pt x="23" y="12"/>
                    <a:pt x="22" y="11"/>
                  </a:cubicBezTo>
                  <a:cubicBezTo>
                    <a:pt x="10" y="7"/>
                    <a:pt x="10" y="7"/>
                    <a:pt x="10" y="7"/>
                  </a:cubicBezTo>
                  <a:cubicBezTo>
                    <a:pt x="6" y="18"/>
                    <a:pt x="6" y="18"/>
                    <a:pt x="6" y="18"/>
                  </a:cubicBezTo>
                  <a:cubicBezTo>
                    <a:pt x="6" y="19"/>
                    <a:pt x="5" y="20"/>
                    <a:pt x="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6833211" y="2436609"/>
            <a:ext cx="3227388" cy="1735137"/>
            <a:chOff x="5534026" y="2205038"/>
            <a:chExt cx="3227388" cy="1735137"/>
          </a:xfrm>
          <a:solidFill>
            <a:srgbClr val="8CBF4A"/>
          </a:solidFill>
        </p:grpSpPr>
        <p:sp>
          <p:nvSpPr>
            <p:cNvPr id="17" name="Freeform 9"/>
            <p:cNvSpPr/>
            <p:nvPr/>
          </p:nvSpPr>
          <p:spPr bwMode="auto">
            <a:xfrm>
              <a:off x="5695951" y="2271713"/>
              <a:ext cx="3065463" cy="1668462"/>
            </a:xfrm>
            <a:custGeom>
              <a:avLst/>
              <a:gdLst>
                <a:gd name="T0" fmla="*/ 92 w 95"/>
                <a:gd name="T1" fmla="*/ 51 h 51"/>
                <a:gd name="T2" fmla="*/ 36 w 95"/>
                <a:gd name="T3" fmla="*/ 51 h 51"/>
                <a:gd name="T4" fmla="*/ 20 w 95"/>
                <a:gd name="T5" fmla="*/ 41 h 51"/>
                <a:gd name="T6" fmla="*/ 1 w 95"/>
                <a:gd name="T7" fmla="*/ 6 h 51"/>
                <a:gd name="T8" fmla="*/ 2 w 95"/>
                <a:gd name="T9" fmla="*/ 1 h 51"/>
                <a:gd name="T10" fmla="*/ 7 w 95"/>
                <a:gd name="T11" fmla="*/ 3 h 51"/>
                <a:gd name="T12" fmla="*/ 26 w 95"/>
                <a:gd name="T13" fmla="*/ 38 h 51"/>
                <a:gd name="T14" fmla="*/ 36 w 95"/>
                <a:gd name="T15" fmla="*/ 44 h 51"/>
                <a:gd name="T16" fmla="*/ 92 w 95"/>
                <a:gd name="T17" fmla="*/ 44 h 51"/>
                <a:gd name="T18" fmla="*/ 95 w 95"/>
                <a:gd name="T19" fmla="*/ 47 h 51"/>
                <a:gd name="T20" fmla="*/ 92 w 95"/>
                <a:gd name="T21"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51">
                  <a:moveTo>
                    <a:pt x="92" y="51"/>
                  </a:moveTo>
                  <a:cubicBezTo>
                    <a:pt x="36" y="51"/>
                    <a:pt x="36" y="51"/>
                    <a:pt x="36" y="51"/>
                  </a:cubicBezTo>
                  <a:cubicBezTo>
                    <a:pt x="29" y="51"/>
                    <a:pt x="23" y="47"/>
                    <a:pt x="20" y="41"/>
                  </a:cubicBezTo>
                  <a:cubicBezTo>
                    <a:pt x="1" y="6"/>
                    <a:pt x="1" y="6"/>
                    <a:pt x="1" y="6"/>
                  </a:cubicBezTo>
                  <a:cubicBezTo>
                    <a:pt x="0" y="4"/>
                    <a:pt x="0" y="2"/>
                    <a:pt x="2" y="1"/>
                  </a:cubicBezTo>
                  <a:cubicBezTo>
                    <a:pt x="4" y="0"/>
                    <a:pt x="6" y="1"/>
                    <a:pt x="7" y="3"/>
                  </a:cubicBezTo>
                  <a:cubicBezTo>
                    <a:pt x="26" y="38"/>
                    <a:pt x="26" y="38"/>
                    <a:pt x="26" y="38"/>
                  </a:cubicBezTo>
                  <a:cubicBezTo>
                    <a:pt x="28" y="42"/>
                    <a:pt x="32" y="44"/>
                    <a:pt x="36" y="44"/>
                  </a:cubicBezTo>
                  <a:cubicBezTo>
                    <a:pt x="92" y="44"/>
                    <a:pt x="92" y="44"/>
                    <a:pt x="92" y="44"/>
                  </a:cubicBezTo>
                  <a:cubicBezTo>
                    <a:pt x="94" y="44"/>
                    <a:pt x="95" y="46"/>
                    <a:pt x="95" y="47"/>
                  </a:cubicBezTo>
                  <a:cubicBezTo>
                    <a:pt x="95" y="49"/>
                    <a:pt x="94" y="51"/>
                    <a:pt x="92"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0"/>
            <p:cNvSpPr/>
            <p:nvPr/>
          </p:nvSpPr>
          <p:spPr bwMode="auto">
            <a:xfrm>
              <a:off x="5534026" y="2205038"/>
              <a:ext cx="806450" cy="687387"/>
            </a:xfrm>
            <a:custGeom>
              <a:avLst/>
              <a:gdLst>
                <a:gd name="T0" fmla="*/ 3 w 25"/>
                <a:gd name="T1" fmla="*/ 21 h 21"/>
                <a:gd name="T2" fmla="*/ 2 w 25"/>
                <a:gd name="T3" fmla="*/ 21 h 21"/>
                <a:gd name="T4" fmla="*/ 0 w 25"/>
                <a:gd name="T5" fmla="*/ 17 h 21"/>
                <a:gd name="T6" fmla="*/ 5 w 25"/>
                <a:gd name="T7" fmla="*/ 3 h 21"/>
                <a:gd name="T8" fmla="*/ 9 w 25"/>
                <a:gd name="T9" fmla="*/ 1 h 21"/>
                <a:gd name="T10" fmla="*/ 23 w 25"/>
                <a:gd name="T11" fmla="*/ 6 h 21"/>
                <a:gd name="T12" fmla="*/ 25 w 25"/>
                <a:gd name="T13" fmla="*/ 10 h 21"/>
                <a:gd name="T14" fmla="*/ 21 w 25"/>
                <a:gd name="T15" fmla="*/ 12 h 21"/>
                <a:gd name="T16" fmla="*/ 10 w 25"/>
                <a:gd name="T17" fmla="*/ 8 h 21"/>
                <a:gd name="T18" fmla="*/ 6 w 25"/>
                <a:gd name="T19" fmla="*/ 19 h 21"/>
                <a:gd name="T20" fmla="*/ 3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3" y="21"/>
                  </a:moveTo>
                  <a:cubicBezTo>
                    <a:pt x="3" y="21"/>
                    <a:pt x="2" y="21"/>
                    <a:pt x="2" y="21"/>
                  </a:cubicBezTo>
                  <a:cubicBezTo>
                    <a:pt x="0" y="20"/>
                    <a:pt x="0" y="18"/>
                    <a:pt x="0" y="17"/>
                  </a:cubicBezTo>
                  <a:cubicBezTo>
                    <a:pt x="5" y="3"/>
                    <a:pt x="5" y="3"/>
                    <a:pt x="5" y="3"/>
                  </a:cubicBezTo>
                  <a:cubicBezTo>
                    <a:pt x="6" y="1"/>
                    <a:pt x="7" y="0"/>
                    <a:pt x="9" y="1"/>
                  </a:cubicBezTo>
                  <a:cubicBezTo>
                    <a:pt x="23" y="6"/>
                    <a:pt x="23" y="6"/>
                    <a:pt x="23" y="6"/>
                  </a:cubicBezTo>
                  <a:cubicBezTo>
                    <a:pt x="25" y="7"/>
                    <a:pt x="25" y="8"/>
                    <a:pt x="25" y="10"/>
                  </a:cubicBezTo>
                  <a:cubicBezTo>
                    <a:pt x="24" y="12"/>
                    <a:pt x="23" y="12"/>
                    <a:pt x="21" y="12"/>
                  </a:cubicBezTo>
                  <a:cubicBezTo>
                    <a:pt x="10" y="8"/>
                    <a:pt x="10" y="8"/>
                    <a:pt x="10" y="8"/>
                  </a:cubicBezTo>
                  <a:cubicBezTo>
                    <a:pt x="6" y="19"/>
                    <a:pt x="6" y="19"/>
                    <a:pt x="6" y="19"/>
                  </a:cubicBezTo>
                  <a:cubicBezTo>
                    <a:pt x="5" y="20"/>
                    <a:pt x="4" y="21"/>
                    <a:pt x="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5929924" y="3941559"/>
            <a:ext cx="4002087" cy="1865312"/>
            <a:chOff x="4630739" y="3709988"/>
            <a:chExt cx="4002087" cy="1865312"/>
          </a:xfrm>
          <a:solidFill>
            <a:srgbClr val="F69F95"/>
          </a:solidFill>
        </p:grpSpPr>
        <p:sp>
          <p:nvSpPr>
            <p:cNvPr id="20" name="Freeform 7"/>
            <p:cNvSpPr/>
            <p:nvPr/>
          </p:nvSpPr>
          <p:spPr bwMode="auto">
            <a:xfrm>
              <a:off x="4791076" y="3709988"/>
              <a:ext cx="3841750" cy="1766887"/>
            </a:xfrm>
            <a:custGeom>
              <a:avLst/>
              <a:gdLst>
                <a:gd name="T0" fmla="*/ 4 w 119"/>
                <a:gd name="T1" fmla="*/ 54 h 54"/>
                <a:gd name="T2" fmla="*/ 2 w 119"/>
                <a:gd name="T3" fmla="*/ 54 h 54"/>
                <a:gd name="T4" fmla="*/ 1 w 119"/>
                <a:gd name="T5" fmla="*/ 49 h 54"/>
                <a:gd name="T6" fmla="*/ 21 w 119"/>
                <a:gd name="T7" fmla="*/ 13 h 54"/>
                <a:gd name="T8" fmla="*/ 42 w 119"/>
                <a:gd name="T9" fmla="*/ 0 h 54"/>
                <a:gd name="T10" fmla="*/ 115 w 119"/>
                <a:gd name="T11" fmla="*/ 0 h 54"/>
                <a:gd name="T12" fmla="*/ 119 w 119"/>
                <a:gd name="T13" fmla="*/ 3 h 54"/>
                <a:gd name="T14" fmla="*/ 115 w 119"/>
                <a:gd name="T15" fmla="*/ 7 h 54"/>
                <a:gd name="T16" fmla="*/ 42 w 119"/>
                <a:gd name="T17" fmla="*/ 7 h 54"/>
                <a:gd name="T18" fmla="*/ 27 w 119"/>
                <a:gd name="T19" fmla="*/ 16 h 54"/>
                <a:gd name="T20" fmla="*/ 7 w 119"/>
                <a:gd name="T21" fmla="*/ 53 h 54"/>
                <a:gd name="T22" fmla="*/ 4 w 119"/>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54">
                  <a:moveTo>
                    <a:pt x="4" y="54"/>
                  </a:moveTo>
                  <a:cubicBezTo>
                    <a:pt x="3" y="54"/>
                    <a:pt x="3" y="54"/>
                    <a:pt x="2" y="54"/>
                  </a:cubicBezTo>
                  <a:cubicBezTo>
                    <a:pt x="1" y="53"/>
                    <a:pt x="0" y="51"/>
                    <a:pt x="1" y="49"/>
                  </a:cubicBezTo>
                  <a:cubicBezTo>
                    <a:pt x="21" y="13"/>
                    <a:pt x="21" y="13"/>
                    <a:pt x="21" y="13"/>
                  </a:cubicBezTo>
                  <a:cubicBezTo>
                    <a:pt x="25" y="5"/>
                    <a:pt x="33" y="0"/>
                    <a:pt x="42" y="0"/>
                  </a:cubicBezTo>
                  <a:cubicBezTo>
                    <a:pt x="115" y="0"/>
                    <a:pt x="115" y="0"/>
                    <a:pt x="115" y="0"/>
                  </a:cubicBezTo>
                  <a:cubicBezTo>
                    <a:pt x="117" y="0"/>
                    <a:pt x="119" y="2"/>
                    <a:pt x="119" y="3"/>
                  </a:cubicBezTo>
                  <a:cubicBezTo>
                    <a:pt x="119" y="5"/>
                    <a:pt x="117" y="7"/>
                    <a:pt x="115" y="7"/>
                  </a:cubicBezTo>
                  <a:cubicBezTo>
                    <a:pt x="42" y="7"/>
                    <a:pt x="42" y="7"/>
                    <a:pt x="42" y="7"/>
                  </a:cubicBezTo>
                  <a:cubicBezTo>
                    <a:pt x="35" y="7"/>
                    <a:pt x="30" y="10"/>
                    <a:pt x="27" y="16"/>
                  </a:cubicBezTo>
                  <a:cubicBezTo>
                    <a:pt x="7" y="53"/>
                    <a:pt x="7" y="53"/>
                    <a:pt x="7" y="53"/>
                  </a:cubicBezTo>
                  <a:cubicBezTo>
                    <a:pt x="6" y="54"/>
                    <a:pt x="5" y="54"/>
                    <a:pt x="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1"/>
            <p:cNvSpPr/>
            <p:nvPr/>
          </p:nvSpPr>
          <p:spPr bwMode="auto">
            <a:xfrm>
              <a:off x="4630739" y="4887913"/>
              <a:ext cx="806450" cy="687387"/>
            </a:xfrm>
            <a:custGeom>
              <a:avLst/>
              <a:gdLst>
                <a:gd name="T0" fmla="*/ 7 w 25"/>
                <a:gd name="T1" fmla="*/ 21 h 21"/>
                <a:gd name="T2" fmla="*/ 4 w 25"/>
                <a:gd name="T3" fmla="*/ 19 h 21"/>
                <a:gd name="T4" fmla="*/ 1 w 25"/>
                <a:gd name="T5" fmla="*/ 4 h 21"/>
                <a:gd name="T6" fmla="*/ 3 w 25"/>
                <a:gd name="T7" fmla="*/ 0 h 21"/>
                <a:gd name="T8" fmla="*/ 7 w 25"/>
                <a:gd name="T9" fmla="*/ 2 h 21"/>
                <a:gd name="T10" fmla="*/ 9 w 25"/>
                <a:gd name="T11" fmla="*/ 15 h 21"/>
                <a:gd name="T12" fmla="*/ 21 w 25"/>
                <a:gd name="T13" fmla="*/ 12 h 21"/>
                <a:gd name="T14" fmla="*/ 25 w 25"/>
                <a:gd name="T15" fmla="*/ 15 h 21"/>
                <a:gd name="T16" fmla="*/ 23 w 25"/>
                <a:gd name="T17" fmla="*/ 18 h 21"/>
                <a:gd name="T18" fmla="*/ 7 w 25"/>
                <a:gd name="T19" fmla="*/ 21 h 21"/>
                <a:gd name="T20" fmla="*/ 7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7" y="21"/>
                  </a:moveTo>
                  <a:cubicBezTo>
                    <a:pt x="5" y="21"/>
                    <a:pt x="4" y="20"/>
                    <a:pt x="4" y="19"/>
                  </a:cubicBezTo>
                  <a:cubicBezTo>
                    <a:pt x="1" y="4"/>
                    <a:pt x="1" y="4"/>
                    <a:pt x="1" y="4"/>
                  </a:cubicBezTo>
                  <a:cubicBezTo>
                    <a:pt x="0" y="2"/>
                    <a:pt x="1" y="0"/>
                    <a:pt x="3" y="0"/>
                  </a:cubicBezTo>
                  <a:cubicBezTo>
                    <a:pt x="5" y="0"/>
                    <a:pt x="6" y="1"/>
                    <a:pt x="7" y="2"/>
                  </a:cubicBezTo>
                  <a:cubicBezTo>
                    <a:pt x="9" y="15"/>
                    <a:pt x="9" y="15"/>
                    <a:pt x="9" y="15"/>
                  </a:cubicBezTo>
                  <a:cubicBezTo>
                    <a:pt x="21" y="12"/>
                    <a:pt x="21" y="12"/>
                    <a:pt x="21" y="12"/>
                  </a:cubicBezTo>
                  <a:cubicBezTo>
                    <a:pt x="23" y="12"/>
                    <a:pt x="25" y="13"/>
                    <a:pt x="25" y="15"/>
                  </a:cubicBezTo>
                  <a:cubicBezTo>
                    <a:pt x="25" y="16"/>
                    <a:pt x="24" y="18"/>
                    <a:pt x="23" y="18"/>
                  </a:cubicBezTo>
                  <a:cubicBezTo>
                    <a:pt x="7" y="21"/>
                    <a:pt x="7" y="21"/>
                    <a:pt x="7" y="21"/>
                  </a:cubicBezTo>
                  <a:cubicBezTo>
                    <a:pt x="7" y="21"/>
                    <a:pt x="7"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 name="任意多边形 21"/>
          <p:cNvSpPr/>
          <p:nvPr/>
        </p:nvSpPr>
        <p:spPr bwMode="auto">
          <a:xfrm>
            <a:off x="7465627" y="3941559"/>
            <a:ext cx="6117800" cy="1668462"/>
          </a:xfrm>
          <a:custGeom>
            <a:avLst/>
            <a:gdLst>
              <a:gd name="connsiteX0" fmla="*/ 1368617 w 6117800"/>
              <a:gd name="connsiteY0" fmla="*/ 0 h 1668462"/>
              <a:gd name="connsiteX1" fmla="*/ 1595944 w 6117800"/>
              <a:gd name="connsiteY1" fmla="*/ 0 h 1668462"/>
              <a:gd name="connsiteX2" fmla="*/ 1714242 w 6117800"/>
              <a:gd name="connsiteY2" fmla="*/ 0 h 1668462"/>
              <a:gd name="connsiteX3" fmla="*/ 1794894 w 6117800"/>
              <a:gd name="connsiteY3" fmla="*/ 0 h 1668462"/>
              <a:gd name="connsiteX4" fmla="*/ 2660058 w 6117800"/>
              <a:gd name="connsiteY4" fmla="*/ 0 h 1668462"/>
              <a:gd name="connsiteX5" fmla="*/ 6117800 w 6117800"/>
              <a:gd name="connsiteY5" fmla="*/ 0 h 1668462"/>
              <a:gd name="connsiteX6" fmla="*/ 6117800 w 6117800"/>
              <a:gd name="connsiteY6" fmla="*/ 229268 h 1668462"/>
              <a:gd name="connsiteX7" fmla="*/ 1714242 w 6117800"/>
              <a:gd name="connsiteY7" fmla="*/ 229268 h 1668462"/>
              <a:gd name="connsiteX8" fmla="*/ 1714242 w 6117800"/>
              <a:gd name="connsiteY8" fmla="*/ 229014 h 1668462"/>
              <a:gd name="connsiteX9" fmla="*/ 1683911 w 6117800"/>
              <a:gd name="connsiteY9" fmla="*/ 229014 h 1668462"/>
              <a:gd name="connsiteX10" fmla="*/ 1368617 w 6117800"/>
              <a:gd name="connsiteY10" fmla="*/ 229014 h 1668462"/>
              <a:gd name="connsiteX11" fmla="*/ 884326 w 6117800"/>
              <a:gd name="connsiteY11" fmla="*/ 523461 h 1668462"/>
              <a:gd name="connsiteX12" fmla="*/ 414861 w 6117800"/>
              <a:gd name="connsiteY12" fmla="*/ 1415440 h 1668462"/>
              <a:gd name="connsiteX13" fmla="*/ 495482 w 6117800"/>
              <a:gd name="connsiteY13" fmla="*/ 1401850 h 1668462"/>
              <a:gd name="connsiteX14" fmla="*/ 659110 w 6117800"/>
              <a:gd name="connsiteY14" fmla="*/ 1374270 h 1668462"/>
              <a:gd name="connsiteX15" fmla="*/ 788396 w 6117800"/>
              <a:gd name="connsiteY15" fmla="*/ 1439646 h 1668462"/>
              <a:gd name="connsiteX16" fmla="*/ 723753 w 6117800"/>
              <a:gd name="connsiteY16" fmla="*/ 1570398 h 1668462"/>
              <a:gd name="connsiteX17" fmla="*/ 206609 w 6117800"/>
              <a:gd name="connsiteY17" fmla="*/ 1668462 h 1668462"/>
              <a:gd name="connsiteX18" fmla="*/ 109644 w 6117800"/>
              <a:gd name="connsiteY18" fmla="*/ 1570398 h 1668462"/>
              <a:gd name="connsiteX19" fmla="*/ 12679 w 6117800"/>
              <a:gd name="connsiteY19" fmla="*/ 1080077 h 1668462"/>
              <a:gd name="connsiteX20" fmla="*/ 77322 w 6117800"/>
              <a:gd name="connsiteY20" fmla="*/ 982013 h 1668462"/>
              <a:gd name="connsiteX21" fmla="*/ 206609 w 6117800"/>
              <a:gd name="connsiteY21" fmla="*/ 1047389 h 1668462"/>
              <a:gd name="connsiteX22" fmla="*/ 236579 w 6117800"/>
              <a:gd name="connsiteY22" fmla="*/ 1229248 h 1668462"/>
              <a:gd name="connsiteX23" fmla="*/ 243948 w 6117800"/>
              <a:gd name="connsiteY23" fmla="*/ 1273964 h 1668462"/>
              <a:gd name="connsiteX24" fmla="*/ 264964 w 6117800"/>
              <a:gd name="connsiteY24" fmla="*/ 1234034 h 1668462"/>
              <a:gd name="connsiteX25" fmla="*/ 690610 w 6117800"/>
              <a:gd name="connsiteY25" fmla="*/ 425312 h 1668462"/>
              <a:gd name="connsiteX26" fmla="*/ 1368617 w 6117800"/>
              <a:gd name="connsiteY26" fmla="*/ 0 h 166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17800" h="1668462">
                <a:moveTo>
                  <a:pt x="1368617" y="0"/>
                </a:moveTo>
                <a:cubicBezTo>
                  <a:pt x="1449332" y="0"/>
                  <a:pt x="1525003" y="0"/>
                  <a:pt x="1595944" y="0"/>
                </a:cubicBezTo>
                <a:lnTo>
                  <a:pt x="1714242" y="0"/>
                </a:lnTo>
                <a:lnTo>
                  <a:pt x="1794894" y="0"/>
                </a:lnTo>
                <a:cubicBezTo>
                  <a:pt x="2660058" y="0"/>
                  <a:pt x="2660058" y="0"/>
                  <a:pt x="2660058" y="0"/>
                </a:cubicBezTo>
                <a:lnTo>
                  <a:pt x="6117800" y="0"/>
                </a:lnTo>
                <a:lnTo>
                  <a:pt x="6117800" y="229268"/>
                </a:lnTo>
                <a:lnTo>
                  <a:pt x="1714242" y="229268"/>
                </a:lnTo>
                <a:lnTo>
                  <a:pt x="1714242" y="229014"/>
                </a:lnTo>
                <a:lnTo>
                  <a:pt x="1683911" y="229014"/>
                </a:lnTo>
                <a:cubicBezTo>
                  <a:pt x="1368617" y="229014"/>
                  <a:pt x="1368617" y="229014"/>
                  <a:pt x="1368617" y="229014"/>
                </a:cubicBezTo>
                <a:cubicBezTo>
                  <a:pt x="1174900" y="229014"/>
                  <a:pt x="981184" y="327163"/>
                  <a:pt x="884326" y="523461"/>
                </a:cubicBezTo>
                <a:lnTo>
                  <a:pt x="414861" y="1415440"/>
                </a:lnTo>
                <a:lnTo>
                  <a:pt x="495482" y="1401850"/>
                </a:lnTo>
                <a:cubicBezTo>
                  <a:pt x="659110" y="1374270"/>
                  <a:pt x="659110" y="1374270"/>
                  <a:pt x="659110" y="1374270"/>
                </a:cubicBezTo>
                <a:cubicBezTo>
                  <a:pt x="723753" y="1341582"/>
                  <a:pt x="788396" y="1374270"/>
                  <a:pt x="788396" y="1439646"/>
                </a:cubicBezTo>
                <a:cubicBezTo>
                  <a:pt x="788396" y="1505022"/>
                  <a:pt x="756075" y="1537710"/>
                  <a:pt x="723753" y="1570398"/>
                </a:cubicBezTo>
                <a:cubicBezTo>
                  <a:pt x="206609" y="1668462"/>
                  <a:pt x="206609" y="1668462"/>
                  <a:pt x="206609" y="1668462"/>
                </a:cubicBezTo>
                <a:cubicBezTo>
                  <a:pt x="141965" y="1668462"/>
                  <a:pt x="109644" y="1635774"/>
                  <a:pt x="109644" y="1570398"/>
                </a:cubicBezTo>
                <a:cubicBezTo>
                  <a:pt x="12679" y="1080077"/>
                  <a:pt x="12679" y="1080077"/>
                  <a:pt x="12679" y="1080077"/>
                </a:cubicBezTo>
                <a:cubicBezTo>
                  <a:pt x="-19642" y="1047389"/>
                  <a:pt x="12679" y="982013"/>
                  <a:pt x="77322" y="982013"/>
                </a:cubicBezTo>
                <a:cubicBezTo>
                  <a:pt x="141965" y="949325"/>
                  <a:pt x="174287" y="982013"/>
                  <a:pt x="206609" y="1047389"/>
                </a:cubicBezTo>
                <a:cubicBezTo>
                  <a:pt x="218729" y="1120937"/>
                  <a:pt x="228577" y="1180695"/>
                  <a:pt x="236579" y="1229248"/>
                </a:cubicBezTo>
                <a:lnTo>
                  <a:pt x="243948" y="1273964"/>
                </a:lnTo>
                <a:lnTo>
                  <a:pt x="264964" y="1234034"/>
                </a:lnTo>
                <a:cubicBezTo>
                  <a:pt x="690610" y="425312"/>
                  <a:pt x="690610" y="425312"/>
                  <a:pt x="690610" y="425312"/>
                </a:cubicBezTo>
                <a:cubicBezTo>
                  <a:pt x="819754" y="163582"/>
                  <a:pt x="1078042" y="0"/>
                  <a:pt x="1368617" y="0"/>
                </a:cubicBezTo>
                <a:close/>
              </a:path>
            </a:pathLst>
          </a:custGeom>
          <a:solidFill>
            <a:srgbClr val="8CBF4A"/>
          </a:solidFill>
          <a:ln>
            <a:noFill/>
          </a:ln>
        </p:spPr>
        <p:txBody>
          <a:bodyPr vert="horz" wrap="square" lIns="91440" tIns="45720" rIns="91440" bIns="45720" numCol="1" anchor="t" anchorCtr="0" compatLnSpc="1">
            <a:noAutofit/>
          </a:bodyPr>
          <a:lstStyle/>
          <a:p>
            <a:endParaRPr lang="zh-CN" altLang="en-US"/>
          </a:p>
        </p:txBody>
      </p:sp>
      <p:sp>
        <p:nvSpPr>
          <p:cNvPr id="23" name="矩形 6"/>
          <p:cNvSpPr>
            <a:spLocks noChangeArrowheads="1"/>
          </p:cNvSpPr>
          <p:nvPr/>
        </p:nvSpPr>
        <p:spPr bwMode="auto">
          <a:xfrm>
            <a:off x="8284136" y="5761894"/>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4" name="矩形 23"/>
          <p:cNvSpPr/>
          <p:nvPr/>
        </p:nvSpPr>
        <p:spPr>
          <a:xfrm>
            <a:off x="8400248" y="5093579"/>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项目一</a:t>
            </a:r>
          </a:p>
        </p:txBody>
      </p:sp>
      <p:sp>
        <p:nvSpPr>
          <p:cNvPr id="25" name="矩形 6"/>
          <p:cNvSpPr>
            <a:spLocks noChangeArrowheads="1"/>
          </p:cNvSpPr>
          <p:nvPr/>
        </p:nvSpPr>
        <p:spPr bwMode="auto">
          <a:xfrm>
            <a:off x="7847761" y="2724246"/>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6" name="矩形 25"/>
          <p:cNvSpPr/>
          <p:nvPr/>
        </p:nvSpPr>
        <p:spPr>
          <a:xfrm>
            <a:off x="7963873" y="2055931"/>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项目二</a:t>
            </a:r>
          </a:p>
        </p:txBody>
      </p:sp>
      <p:sp>
        <p:nvSpPr>
          <p:cNvPr id="27" name="矩形 6"/>
          <p:cNvSpPr>
            <a:spLocks noChangeArrowheads="1"/>
          </p:cNvSpPr>
          <p:nvPr/>
        </p:nvSpPr>
        <p:spPr bwMode="auto">
          <a:xfrm>
            <a:off x="3406799" y="6123461"/>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8" name="矩形 27"/>
          <p:cNvSpPr/>
          <p:nvPr/>
        </p:nvSpPr>
        <p:spPr>
          <a:xfrm>
            <a:off x="3522911" y="5455146"/>
            <a:ext cx="1767429" cy="540878"/>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项目三</a:t>
            </a:r>
          </a:p>
        </p:txBody>
      </p:sp>
      <p:sp>
        <p:nvSpPr>
          <p:cNvPr id="29" name="矩形 6"/>
          <p:cNvSpPr>
            <a:spLocks noChangeArrowheads="1"/>
          </p:cNvSpPr>
          <p:nvPr/>
        </p:nvSpPr>
        <p:spPr bwMode="auto">
          <a:xfrm>
            <a:off x="3224656" y="2179109"/>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0" name="矩形 29"/>
          <p:cNvSpPr/>
          <p:nvPr/>
        </p:nvSpPr>
        <p:spPr>
          <a:xfrm>
            <a:off x="3340768" y="1510794"/>
            <a:ext cx="1767429" cy="540878"/>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项目四</a:t>
            </a:r>
          </a:p>
        </p:txBody>
      </p:sp>
      <p:sp>
        <p:nvSpPr>
          <p:cNvPr id="31" name="矩形 6"/>
          <p:cNvSpPr>
            <a:spLocks noChangeArrowheads="1"/>
          </p:cNvSpPr>
          <p:nvPr/>
        </p:nvSpPr>
        <p:spPr bwMode="auto">
          <a:xfrm>
            <a:off x="697261" y="4190744"/>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2" name="矩形 31"/>
          <p:cNvSpPr/>
          <p:nvPr/>
        </p:nvSpPr>
        <p:spPr>
          <a:xfrm>
            <a:off x="813373" y="3522429"/>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项目五</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0-#ppt_w/2"/>
                                          </p:val>
                                        </p:tav>
                                        <p:tav tm="100000">
                                          <p:val>
                                            <p:strVal val="#ppt_x"/>
                                          </p:val>
                                        </p:tav>
                                      </p:tavLst>
                                    </p:anim>
                                    <p:anim calcmode="lin" valueType="num">
                                      <p:cBhvr additive="base">
                                        <p:cTn id="45"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righ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0-#ppt_w/2"/>
                                          </p:val>
                                        </p:tav>
                                        <p:tav tm="100000">
                                          <p:val>
                                            <p:strVal val="#ppt_x"/>
                                          </p:val>
                                        </p:tav>
                                      </p:tavLst>
                                    </p:anim>
                                    <p:anim calcmode="lin" valueType="num">
                                      <p:cBhvr additive="base">
                                        <p:cTn id="61"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right)">
                                      <p:cBhvr>
                                        <p:cTn id="71" dur="500"/>
                                        <p:tgtEl>
                                          <p:spTgt spid="10"/>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500" fill="hold"/>
                                        <p:tgtEl>
                                          <p:spTgt spid="32"/>
                                        </p:tgtEl>
                                        <p:attrNameLst>
                                          <p:attrName>ppt_x</p:attrName>
                                        </p:attrNameLst>
                                      </p:cBhvr>
                                      <p:tavLst>
                                        <p:tav tm="0">
                                          <p:val>
                                            <p:strVal val="0-#ppt_w/2"/>
                                          </p:val>
                                        </p:tav>
                                        <p:tav tm="100000">
                                          <p:val>
                                            <p:strVal val="#ppt_x"/>
                                          </p:val>
                                        </p:tav>
                                      </p:tavLst>
                                    </p:anim>
                                    <p:anim calcmode="lin" valueType="num">
                                      <p:cBhvr additive="base">
                                        <p:cTn id="77"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5" grpId="0"/>
      <p:bldP spid="26" grpId="0" animBg="1"/>
      <p:bldP spid="27" grpId="0"/>
      <p:bldP spid="28" grpId="0" animBg="1"/>
      <p:bldP spid="29" grpId="0"/>
      <p:bldP spid="30" grpId="0" animBg="1"/>
      <p:bldP spid="31" grpId="0"/>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工作体会</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4" name="Freeform 13"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58350" y="2462583"/>
            <a:ext cx="1699218" cy="1697344"/>
          </a:xfrm>
          <a:custGeom>
            <a:avLst/>
            <a:gdLst>
              <a:gd name="T0" fmla="*/ 610 w 610"/>
              <a:gd name="T1" fmla="*/ 197 h 610"/>
              <a:gd name="T2" fmla="*/ 610 w 610"/>
              <a:gd name="T3" fmla="*/ 0 h 610"/>
              <a:gd name="T4" fmla="*/ 588 w 610"/>
              <a:gd name="T5" fmla="*/ 0 h 610"/>
              <a:gd name="T6" fmla="*/ 516 w 610"/>
              <a:gd name="T7" fmla="*/ 101 h 610"/>
              <a:gd name="T8" fmla="*/ 126 w 610"/>
              <a:gd name="T9" fmla="*/ 0 h 610"/>
              <a:gd name="T10" fmla="*/ 0 w 610"/>
              <a:gd name="T11" fmla="*/ 133 h 610"/>
              <a:gd name="T12" fmla="*/ 0 w 610"/>
              <a:gd name="T13" fmla="*/ 330 h 610"/>
              <a:gd name="T14" fmla="*/ 1 w 610"/>
              <a:gd name="T15" fmla="*/ 330 h 610"/>
              <a:gd name="T16" fmla="*/ 175 w 610"/>
              <a:gd name="T17" fmla="*/ 275 h 610"/>
              <a:gd name="T18" fmla="*/ 322 w 610"/>
              <a:gd name="T19" fmla="*/ 275 h 610"/>
              <a:gd name="T20" fmla="*/ 585 w 610"/>
              <a:gd name="T21" fmla="*/ 206 h 610"/>
              <a:gd name="T22" fmla="*/ 316 w 610"/>
              <a:gd name="T23" fmla="*/ 292 h 610"/>
              <a:gd name="T24" fmla="*/ 316 w 610"/>
              <a:gd name="T25" fmla="*/ 292 h 610"/>
              <a:gd name="T26" fmla="*/ 175 w 610"/>
              <a:gd name="T27" fmla="*/ 292 h 610"/>
              <a:gd name="T28" fmla="*/ 175 w 610"/>
              <a:gd name="T29" fmla="*/ 310 h 610"/>
              <a:gd name="T30" fmla="*/ 313 w 610"/>
              <a:gd name="T31" fmla="*/ 445 h 610"/>
              <a:gd name="T32" fmla="*/ 186 w 610"/>
              <a:gd name="T33" fmla="*/ 575 h 610"/>
              <a:gd name="T34" fmla="*/ 125 w 610"/>
              <a:gd name="T35" fmla="*/ 569 h 610"/>
              <a:gd name="T36" fmla="*/ 249 w 610"/>
              <a:gd name="T37" fmla="*/ 445 h 610"/>
              <a:gd name="T38" fmla="*/ 125 w 610"/>
              <a:gd name="T39" fmla="*/ 321 h 610"/>
              <a:gd name="T40" fmla="*/ 0 w 610"/>
              <a:gd name="T41" fmla="*/ 445 h 610"/>
              <a:gd name="T42" fmla="*/ 305 w 610"/>
              <a:gd name="T43" fmla="*/ 610 h 610"/>
              <a:gd name="T44" fmla="*/ 610 w 610"/>
              <a:gd name="T45" fmla="*/ 445 h 610"/>
              <a:gd name="T46" fmla="*/ 487 w 610"/>
              <a:gd name="T47" fmla="*/ 305 h 610"/>
              <a:gd name="T48" fmla="*/ 610 w 610"/>
              <a:gd name="T49" fmla="*/ 19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0" h="610">
                <a:moveTo>
                  <a:pt x="610" y="197"/>
                </a:moveTo>
                <a:cubicBezTo>
                  <a:pt x="610" y="89"/>
                  <a:pt x="610" y="0"/>
                  <a:pt x="610" y="0"/>
                </a:cubicBezTo>
                <a:cubicBezTo>
                  <a:pt x="588" y="0"/>
                  <a:pt x="588" y="0"/>
                  <a:pt x="588" y="0"/>
                </a:cubicBezTo>
                <a:cubicBezTo>
                  <a:pt x="588" y="68"/>
                  <a:pt x="559" y="101"/>
                  <a:pt x="516" y="101"/>
                </a:cubicBezTo>
                <a:cubicBezTo>
                  <a:pt x="393" y="101"/>
                  <a:pt x="276" y="0"/>
                  <a:pt x="126" y="0"/>
                </a:cubicBezTo>
                <a:cubicBezTo>
                  <a:pt x="48" y="0"/>
                  <a:pt x="0" y="65"/>
                  <a:pt x="0" y="133"/>
                </a:cubicBezTo>
                <a:cubicBezTo>
                  <a:pt x="0" y="204"/>
                  <a:pt x="0" y="309"/>
                  <a:pt x="0" y="330"/>
                </a:cubicBezTo>
                <a:cubicBezTo>
                  <a:pt x="1" y="330"/>
                  <a:pt x="1" y="330"/>
                  <a:pt x="1" y="330"/>
                </a:cubicBezTo>
                <a:cubicBezTo>
                  <a:pt x="4" y="317"/>
                  <a:pt x="25" y="275"/>
                  <a:pt x="175" y="275"/>
                </a:cubicBezTo>
                <a:cubicBezTo>
                  <a:pt x="176" y="275"/>
                  <a:pt x="320" y="275"/>
                  <a:pt x="322" y="275"/>
                </a:cubicBezTo>
                <a:cubicBezTo>
                  <a:pt x="556" y="275"/>
                  <a:pt x="585" y="232"/>
                  <a:pt x="585" y="206"/>
                </a:cubicBezTo>
                <a:cubicBezTo>
                  <a:pt x="585" y="238"/>
                  <a:pt x="582" y="292"/>
                  <a:pt x="316" y="292"/>
                </a:cubicBezTo>
                <a:cubicBezTo>
                  <a:pt x="316" y="292"/>
                  <a:pt x="316" y="292"/>
                  <a:pt x="316" y="292"/>
                </a:cubicBezTo>
                <a:cubicBezTo>
                  <a:pt x="309" y="292"/>
                  <a:pt x="175" y="292"/>
                  <a:pt x="175" y="292"/>
                </a:cubicBezTo>
                <a:cubicBezTo>
                  <a:pt x="175" y="310"/>
                  <a:pt x="175" y="310"/>
                  <a:pt x="175" y="310"/>
                </a:cubicBezTo>
                <a:cubicBezTo>
                  <a:pt x="246" y="325"/>
                  <a:pt x="313" y="352"/>
                  <a:pt x="313" y="445"/>
                </a:cubicBezTo>
                <a:cubicBezTo>
                  <a:pt x="313" y="519"/>
                  <a:pt x="246" y="575"/>
                  <a:pt x="186" y="575"/>
                </a:cubicBezTo>
                <a:cubicBezTo>
                  <a:pt x="137" y="575"/>
                  <a:pt x="125" y="569"/>
                  <a:pt x="125" y="569"/>
                </a:cubicBezTo>
                <a:cubicBezTo>
                  <a:pt x="190" y="569"/>
                  <a:pt x="249" y="526"/>
                  <a:pt x="249" y="445"/>
                </a:cubicBezTo>
                <a:cubicBezTo>
                  <a:pt x="249" y="364"/>
                  <a:pt x="180" y="321"/>
                  <a:pt x="125" y="321"/>
                </a:cubicBezTo>
                <a:cubicBezTo>
                  <a:pt x="69" y="321"/>
                  <a:pt x="0" y="366"/>
                  <a:pt x="0" y="445"/>
                </a:cubicBezTo>
                <a:cubicBezTo>
                  <a:pt x="0" y="532"/>
                  <a:pt x="66" y="610"/>
                  <a:pt x="305" y="610"/>
                </a:cubicBezTo>
                <a:cubicBezTo>
                  <a:pt x="545" y="610"/>
                  <a:pt x="610" y="555"/>
                  <a:pt x="610" y="445"/>
                </a:cubicBezTo>
                <a:cubicBezTo>
                  <a:pt x="610" y="359"/>
                  <a:pt x="562" y="321"/>
                  <a:pt x="487" y="305"/>
                </a:cubicBezTo>
                <a:cubicBezTo>
                  <a:pt x="575" y="291"/>
                  <a:pt x="610" y="259"/>
                  <a:pt x="610" y="197"/>
                </a:cubicBez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30" dur="1000" fill="hold"/>
                                        <p:tgtEl>
                                          <p:spTgt spid="14"/>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4"/>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5193577" y="543726"/>
            <a:ext cx="1832553"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我的优势</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4"/>
          <p:cNvSpPr txBox="1"/>
          <p:nvPr/>
        </p:nvSpPr>
        <p:spPr>
          <a:xfrm>
            <a:off x="1946510" y="4843175"/>
            <a:ext cx="8383631" cy="1384995"/>
          </a:xfrm>
          <a:prstGeom prst="rect">
            <a:avLst/>
          </a:prstGeom>
          <a:noFill/>
        </p:spPr>
        <p:txBody>
          <a:bodyPr wrap="square" lIns="0" tIns="0" rIns="0" bIns="0" rtlCol="0">
            <a:spAutoFit/>
          </a:bodyPr>
          <a:lstStyle/>
          <a:p>
            <a:pPr algn="just">
              <a:lnSpc>
                <a:spcPct val="150000"/>
              </a:lnSpc>
            </a:pPr>
            <a:r>
              <a:rPr lang="zh-CN" altLang="en-US" sz="2000" dirty="0">
                <a:latin typeface="微软雅黑 Light" panose="020B0502040204020203" pitchFamily="34" charset="-122"/>
                <a:ea typeface="微软雅黑 Light" panose="020B0502040204020203" pitchFamily="34" charset="-122"/>
              </a:rPr>
              <a:t>点击输入简要文字内容，文字内容需概括精炼，不用多余的文字修饰，言简意赅的说明分项内容。点击输入简要文字内容，文字内容需概括精炼，言简意赅的说明分项内容</a:t>
            </a:r>
            <a:r>
              <a:rPr lang="en-US" altLang="zh-CN" sz="2000" dirty="0">
                <a:latin typeface="微软雅黑 Light" panose="020B0502040204020203" pitchFamily="34" charset="-122"/>
                <a:ea typeface="微软雅黑 Light" panose="020B0502040204020203" pitchFamily="34" charset="-122"/>
              </a:rPr>
              <a:t>……</a:t>
            </a:r>
          </a:p>
        </p:txBody>
      </p:sp>
      <p:sp>
        <p:nvSpPr>
          <p:cNvPr id="11" name="矩形 10"/>
          <p:cNvSpPr/>
          <p:nvPr/>
        </p:nvSpPr>
        <p:spPr>
          <a:xfrm>
            <a:off x="1138968" y="4599568"/>
            <a:ext cx="9998712" cy="1872208"/>
          </a:xfrm>
          <a:prstGeom prst="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2" name="矩形 11"/>
          <p:cNvSpPr/>
          <p:nvPr/>
        </p:nvSpPr>
        <p:spPr>
          <a:xfrm>
            <a:off x="1065945" y="4830376"/>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3" name="矩形 12"/>
          <p:cNvSpPr/>
          <p:nvPr/>
        </p:nvSpPr>
        <p:spPr>
          <a:xfrm>
            <a:off x="11060845" y="4830376"/>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14" name="组合 13"/>
          <p:cNvGrpSpPr/>
          <p:nvPr/>
        </p:nvGrpSpPr>
        <p:grpSpPr>
          <a:xfrm>
            <a:off x="962528" y="2091993"/>
            <a:ext cx="2527408" cy="2278744"/>
            <a:chOff x="920204" y="1521455"/>
            <a:chExt cx="2527408" cy="2278744"/>
          </a:xfrm>
        </p:grpSpPr>
        <p:sp>
          <p:nvSpPr>
            <p:cNvPr id="15" name="Freeform 5"/>
            <p:cNvSpPr/>
            <p:nvPr/>
          </p:nvSpPr>
          <p:spPr bwMode="auto">
            <a:xfrm>
              <a:off x="920204"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6" name="TextBox 3"/>
            <p:cNvSpPr txBox="1"/>
            <p:nvPr/>
          </p:nvSpPr>
          <p:spPr>
            <a:xfrm>
              <a:off x="1500662" y="2070569"/>
              <a:ext cx="1514099"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表达与沟通</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8828020" y="2091993"/>
            <a:ext cx="2527408" cy="2278745"/>
            <a:chOff x="8785696" y="1521455"/>
            <a:chExt cx="2527408" cy="2278744"/>
          </a:xfrm>
        </p:grpSpPr>
        <p:sp>
          <p:nvSpPr>
            <p:cNvPr id="18" name="Freeform 5"/>
            <p:cNvSpPr/>
            <p:nvPr/>
          </p:nvSpPr>
          <p:spPr bwMode="auto">
            <a:xfrm>
              <a:off x="878569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9" name="TextBox 3"/>
            <p:cNvSpPr txBox="1"/>
            <p:nvPr/>
          </p:nvSpPr>
          <p:spPr>
            <a:xfrm>
              <a:off x="9640333" y="2106828"/>
              <a:ext cx="1348208"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互帮互助</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20" name="组合 19"/>
          <p:cNvGrpSpPr/>
          <p:nvPr/>
        </p:nvGrpSpPr>
        <p:grpSpPr>
          <a:xfrm>
            <a:off x="3584359" y="2091993"/>
            <a:ext cx="2527408" cy="2278744"/>
            <a:chOff x="3542035" y="1521455"/>
            <a:chExt cx="2527408" cy="2278744"/>
          </a:xfrm>
        </p:grpSpPr>
        <p:sp>
          <p:nvSpPr>
            <p:cNvPr id="21" name="Freeform 5"/>
            <p:cNvSpPr/>
            <p:nvPr/>
          </p:nvSpPr>
          <p:spPr bwMode="auto">
            <a:xfrm>
              <a:off x="3542035"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22" name="TextBox 3"/>
            <p:cNvSpPr txBox="1"/>
            <p:nvPr/>
          </p:nvSpPr>
          <p:spPr>
            <a:xfrm>
              <a:off x="4380342" y="2058417"/>
              <a:ext cx="1305623"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做事主动</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6206191" y="2091993"/>
            <a:ext cx="2527408" cy="2278745"/>
            <a:chOff x="6163866" y="1521455"/>
            <a:chExt cx="2527408" cy="2278744"/>
          </a:xfrm>
        </p:grpSpPr>
        <p:sp>
          <p:nvSpPr>
            <p:cNvPr id="24" name="Freeform 5"/>
            <p:cNvSpPr/>
            <p:nvPr/>
          </p:nvSpPr>
          <p:spPr bwMode="auto">
            <a:xfrm>
              <a:off x="616386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25" name="TextBox 3"/>
            <p:cNvSpPr txBox="1"/>
            <p:nvPr/>
          </p:nvSpPr>
          <p:spPr>
            <a:xfrm>
              <a:off x="6818708" y="2073407"/>
              <a:ext cx="1454822"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敬业的品质</a:t>
              </a:r>
              <a:endParaRPr lang="en-US" altLang="zh-CN" sz="3600" b="1" dirty="0">
                <a:solidFill>
                  <a:schemeClr val="bg1"/>
                </a:solidFill>
                <a:latin typeface="微软雅黑" panose="020B0503020204020204" charset="-122"/>
                <a:ea typeface="微软雅黑" panose="020B0503020204020204" charset="-122"/>
              </a:endParaRPr>
            </a:p>
          </p:txBody>
        </p:sp>
      </p:grpSp>
      <p:sp>
        <p:nvSpPr>
          <p:cNvPr id="26" name="Freeform 5"/>
          <p:cNvSpPr/>
          <p:nvPr/>
        </p:nvSpPr>
        <p:spPr bwMode="auto">
          <a:xfrm>
            <a:off x="1069263"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7" name="Freeform 5"/>
          <p:cNvSpPr/>
          <p:nvPr/>
        </p:nvSpPr>
        <p:spPr bwMode="auto">
          <a:xfrm>
            <a:off x="3691094"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8" name="Freeform 5"/>
          <p:cNvSpPr/>
          <p:nvPr/>
        </p:nvSpPr>
        <p:spPr bwMode="auto">
          <a:xfrm>
            <a:off x="6312925"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9" name="Freeform 5"/>
          <p:cNvSpPr/>
          <p:nvPr/>
        </p:nvSpPr>
        <p:spPr bwMode="auto">
          <a:xfrm>
            <a:off x="8934755"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grpSp>
        <p:nvGrpSpPr>
          <p:cNvPr id="30" name="组合 29"/>
          <p:cNvGrpSpPr/>
          <p:nvPr/>
        </p:nvGrpSpPr>
        <p:grpSpPr>
          <a:xfrm>
            <a:off x="3088941" y="3146887"/>
            <a:ext cx="8839817" cy="168955"/>
            <a:chOff x="3005398" y="2593891"/>
            <a:chExt cx="8267227" cy="158010"/>
          </a:xfrm>
        </p:grpSpPr>
        <p:grpSp>
          <p:nvGrpSpPr>
            <p:cNvPr id="31" name="组合 30"/>
            <p:cNvGrpSpPr/>
            <p:nvPr/>
          </p:nvGrpSpPr>
          <p:grpSpPr>
            <a:xfrm rot="5400000">
              <a:off x="3005399" y="2593890"/>
              <a:ext cx="158010" cy="158012"/>
              <a:chOff x="4486616" y="3001075"/>
              <a:chExt cx="274695" cy="274699"/>
            </a:xfrm>
          </p:grpSpPr>
          <p:sp>
            <p:nvSpPr>
              <p:cNvPr id="38" name="椭圆 3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9" name="椭圆 38"/>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2" name="组合 31"/>
            <p:cNvGrpSpPr/>
            <p:nvPr/>
          </p:nvGrpSpPr>
          <p:grpSpPr>
            <a:xfrm rot="5400000">
              <a:off x="7389749" y="-1130976"/>
              <a:ext cx="158010" cy="7607743"/>
              <a:chOff x="4486616" y="-9950053"/>
              <a:chExt cx="274695" cy="13225827"/>
            </a:xfrm>
          </p:grpSpPr>
          <p:sp>
            <p:nvSpPr>
              <p:cNvPr id="36" name="椭圆 3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7" name="椭圆 36"/>
              <p:cNvSpPr/>
              <p:nvPr/>
            </p:nvSpPr>
            <p:spPr>
              <a:xfrm rot="16200000">
                <a:off x="4511593" y="-9950052"/>
                <a:ext cx="224753" cy="224752"/>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3" name="组合 32"/>
            <p:cNvGrpSpPr/>
            <p:nvPr/>
          </p:nvGrpSpPr>
          <p:grpSpPr>
            <a:xfrm rot="16200000">
              <a:off x="3384091" y="2354714"/>
              <a:ext cx="67821" cy="636364"/>
              <a:chOff x="1235365" y="2098390"/>
              <a:chExt cx="67821" cy="384317"/>
            </a:xfrm>
          </p:grpSpPr>
          <p:sp>
            <p:nvSpPr>
              <p:cNvPr id="34" name="圆角矩形 33"/>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5" name="圆角矩形 34"/>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40" name="组合 39"/>
          <p:cNvGrpSpPr/>
          <p:nvPr/>
        </p:nvGrpSpPr>
        <p:grpSpPr>
          <a:xfrm>
            <a:off x="5717047" y="3146887"/>
            <a:ext cx="874116" cy="168955"/>
            <a:chOff x="3005398" y="2593891"/>
            <a:chExt cx="817496" cy="158010"/>
          </a:xfrm>
        </p:grpSpPr>
        <p:grpSp>
          <p:nvGrpSpPr>
            <p:cNvPr id="41" name="组合 40"/>
            <p:cNvGrpSpPr/>
            <p:nvPr/>
          </p:nvGrpSpPr>
          <p:grpSpPr>
            <a:xfrm rot="5400000">
              <a:off x="3005399" y="2593890"/>
              <a:ext cx="158010" cy="158012"/>
              <a:chOff x="4486616" y="3001075"/>
              <a:chExt cx="274695" cy="274699"/>
            </a:xfrm>
          </p:grpSpPr>
          <p:sp>
            <p:nvSpPr>
              <p:cNvPr id="56" name="椭圆 5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7" name="椭圆 56"/>
              <p:cNvSpPr/>
              <p:nvPr/>
            </p:nvSpPr>
            <p:spPr>
              <a:xfrm rot="16200000">
                <a:off x="4511585" y="3026055"/>
                <a:ext cx="224753" cy="224751"/>
              </a:xfrm>
              <a:prstGeom prst="ellipse">
                <a:avLst/>
              </a:prstGeom>
              <a:solidFill>
                <a:srgbClr val="FFFEF5"/>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45" name="组合 44"/>
            <p:cNvGrpSpPr/>
            <p:nvPr/>
          </p:nvGrpSpPr>
          <p:grpSpPr>
            <a:xfrm rot="5400000">
              <a:off x="3664883" y="2593890"/>
              <a:ext cx="158010" cy="158012"/>
              <a:chOff x="4486616" y="3001075"/>
              <a:chExt cx="274695" cy="274699"/>
            </a:xfrm>
          </p:grpSpPr>
          <p:sp>
            <p:nvSpPr>
              <p:cNvPr id="54" name="椭圆 5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5" name="椭圆 54"/>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51" name="组合 50"/>
            <p:cNvGrpSpPr/>
            <p:nvPr/>
          </p:nvGrpSpPr>
          <p:grpSpPr>
            <a:xfrm rot="16200000">
              <a:off x="3384091" y="2354714"/>
              <a:ext cx="67821" cy="636364"/>
              <a:chOff x="1235365" y="2098390"/>
              <a:chExt cx="67821" cy="384317"/>
            </a:xfrm>
          </p:grpSpPr>
          <p:sp>
            <p:nvSpPr>
              <p:cNvPr id="52" name="圆角矩形 51"/>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3" name="圆角矩形 52"/>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58" name="组合 57"/>
          <p:cNvGrpSpPr/>
          <p:nvPr/>
        </p:nvGrpSpPr>
        <p:grpSpPr>
          <a:xfrm>
            <a:off x="8331218" y="3146884"/>
            <a:ext cx="874120" cy="168957"/>
            <a:chOff x="3005398" y="2593891"/>
            <a:chExt cx="817500" cy="158012"/>
          </a:xfrm>
        </p:grpSpPr>
        <p:grpSp>
          <p:nvGrpSpPr>
            <p:cNvPr id="59" name="组合 58"/>
            <p:cNvGrpSpPr/>
            <p:nvPr/>
          </p:nvGrpSpPr>
          <p:grpSpPr>
            <a:xfrm rot="5400000">
              <a:off x="3005399" y="2593890"/>
              <a:ext cx="158010" cy="158012"/>
              <a:chOff x="4486616" y="3001075"/>
              <a:chExt cx="274695" cy="274699"/>
            </a:xfrm>
          </p:grpSpPr>
          <p:sp>
            <p:nvSpPr>
              <p:cNvPr id="66" name="椭圆 6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7" name="椭圆 66"/>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0" name="组合 59"/>
            <p:cNvGrpSpPr/>
            <p:nvPr/>
          </p:nvGrpSpPr>
          <p:grpSpPr>
            <a:xfrm rot="5400000">
              <a:off x="3664886" y="2593892"/>
              <a:ext cx="158011" cy="158012"/>
              <a:chOff x="4486623" y="3001070"/>
              <a:chExt cx="274697" cy="274699"/>
            </a:xfrm>
          </p:grpSpPr>
          <p:sp>
            <p:nvSpPr>
              <p:cNvPr id="64" name="椭圆 63"/>
              <p:cNvSpPr/>
              <p:nvPr/>
            </p:nvSpPr>
            <p:spPr>
              <a:xfrm rot="16200000">
                <a:off x="4486622" y="3001071"/>
                <a:ext cx="274699" cy="274697"/>
              </a:xfrm>
              <a:prstGeom prst="ellipse">
                <a:avLst/>
              </a:prstGeom>
              <a:solidFill>
                <a:srgbClr val="FFFEF5"/>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5" name="椭圆 64"/>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1" name="组合 60"/>
            <p:cNvGrpSpPr/>
            <p:nvPr/>
          </p:nvGrpSpPr>
          <p:grpSpPr>
            <a:xfrm rot="16200000">
              <a:off x="3384091" y="2354714"/>
              <a:ext cx="67821" cy="636364"/>
              <a:chOff x="1235365" y="2098390"/>
              <a:chExt cx="67821" cy="384317"/>
            </a:xfrm>
          </p:grpSpPr>
          <p:sp>
            <p:nvSpPr>
              <p:cNvPr id="62" name="圆角矩形 61"/>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3" name="圆角矩形 62"/>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anim calcmode="lin" valueType="num">
                                      <p:cBhvr>
                                        <p:cTn id="10" dur="500" fill="hold"/>
                                        <p:tgtEl>
                                          <p:spTgt spid="20"/>
                                        </p:tgtEl>
                                        <p:attrNameLst>
                                          <p:attrName>ppt_x</p:attrName>
                                        </p:attrNameLst>
                                      </p:cBhvr>
                                      <p:tavLst>
                                        <p:tav tm="0">
                                          <p:val>
                                            <p:fltVal val="0.5"/>
                                          </p:val>
                                        </p:tav>
                                        <p:tav tm="100000">
                                          <p:val>
                                            <p:strVal val="#ppt_x"/>
                                          </p:val>
                                        </p:tav>
                                      </p:tavLst>
                                    </p:anim>
                                    <p:anim calcmode="lin" valueType="num">
                                      <p:cBhvr>
                                        <p:cTn id="11" dur="500" fill="hold"/>
                                        <p:tgtEl>
                                          <p:spTgt spid="2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0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anim calcmode="lin" valueType="num">
                                      <p:cBhvr>
                                        <p:cTn id="24" dur="500" fill="hold"/>
                                        <p:tgtEl>
                                          <p:spTgt spid="23"/>
                                        </p:tgtEl>
                                        <p:attrNameLst>
                                          <p:attrName>ppt_x</p:attrName>
                                        </p:attrNameLst>
                                      </p:cBhvr>
                                      <p:tavLst>
                                        <p:tav tm="0">
                                          <p:val>
                                            <p:fltVal val="0.5"/>
                                          </p:val>
                                        </p:tav>
                                        <p:tav tm="100000">
                                          <p:val>
                                            <p:strVal val="#ppt_x"/>
                                          </p:val>
                                        </p:tav>
                                      </p:tavLst>
                                    </p:anim>
                                    <p:anim calcmode="lin" valueType="num">
                                      <p:cBhvr>
                                        <p:cTn id="25" dur="500" fill="hold"/>
                                        <p:tgtEl>
                                          <p:spTgt spid="2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anim calcmode="lin" valueType="num">
                                      <p:cBhvr>
                                        <p:cTn id="31" dur="500" fill="hold"/>
                                        <p:tgtEl>
                                          <p:spTgt spid="28"/>
                                        </p:tgtEl>
                                        <p:attrNameLst>
                                          <p:attrName>ppt_x</p:attrName>
                                        </p:attrNameLst>
                                      </p:cBhvr>
                                      <p:tavLst>
                                        <p:tav tm="0">
                                          <p:val>
                                            <p:fltVal val="0.5"/>
                                          </p:val>
                                        </p:tav>
                                        <p:tav tm="100000">
                                          <p:val>
                                            <p:strVal val="#ppt_x"/>
                                          </p:val>
                                        </p:tav>
                                      </p:tavLst>
                                    </p:anim>
                                    <p:anim calcmode="lin" valueType="num">
                                      <p:cBhvr>
                                        <p:cTn id="32" dur="500" fill="hold"/>
                                        <p:tgtEl>
                                          <p:spTgt spid="28"/>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4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anim calcmode="lin" valueType="num">
                                      <p:cBhvr>
                                        <p:cTn id="38" dur="500" fill="hold"/>
                                        <p:tgtEl>
                                          <p:spTgt spid="14"/>
                                        </p:tgtEl>
                                        <p:attrNameLst>
                                          <p:attrName>ppt_x</p:attrName>
                                        </p:attrNameLst>
                                      </p:cBhvr>
                                      <p:tavLst>
                                        <p:tav tm="0">
                                          <p:val>
                                            <p:fltVal val="0.5"/>
                                          </p:val>
                                        </p:tav>
                                        <p:tav tm="100000">
                                          <p:val>
                                            <p:strVal val="#ppt_x"/>
                                          </p:val>
                                        </p:tav>
                                      </p:tavLst>
                                    </p:anim>
                                    <p:anim calcmode="lin" valueType="num">
                                      <p:cBhvr>
                                        <p:cTn id="39" dur="500" fill="hold"/>
                                        <p:tgtEl>
                                          <p:spTgt spid="14"/>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fltVal val="0.5"/>
                                          </p:val>
                                        </p:tav>
                                        <p:tav tm="100000">
                                          <p:val>
                                            <p:strVal val="#ppt_x"/>
                                          </p:val>
                                        </p:tav>
                                      </p:tavLst>
                                    </p:anim>
                                    <p:anim calcmode="lin" valueType="num">
                                      <p:cBhvr>
                                        <p:cTn id="46" dur="500" fill="hold"/>
                                        <p:tgtEl>
                                          <p:spTgt spid="26"/>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60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fltVal val="0.5"/>
                                          </p:val>
                                        </p:tav>
                                        <p:tav tm="100000">
                                          <p:val>
                                            <p:strVal val="#ppt_x"/>
                                          </p:val>
                                        </p:tav>
                                      </p:tavLst>
                                    </p:anim>
                                    <p:anim calcmode="lin" valueType="num">
                                      <p:cBhvr>
                                        <p:cTn id="53" dur="500" fill="hold"/>
                                        <p:tgtEl>
                                          <p:spTgt spid="17"/>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anim calcmode="lin" valueType="num">
                                      <p:cBhvr>
                                        <p:cTn id="59" dur="500" fill="hold"/>
                                        <p:tgtEl>
                                          <p:spTgt spid="29"/>
                                        </p:tgtEl>
                                        <p:attrNameLst>
                                          <p:attrName>ppt_x</p:attrName>
                                        </p:attrNameLst>
                                      </p:cBhvr>
                                      <p:tavLst>
                                        <p:tav tm="0">
                                          <p:val>
                                            <p:fltVal val="0.5"/>
                                          </p:val>
                                        </p:tav>
                                        <p:tav tm="100000">
                                          <p:val>
                                            <p:strVal val="#ppt_x"/>
                                          </p:val>
                                        </p:tav>
                                      </p:tavLst>
                                    </p:anim>
                                    <p:anim calcmode="lin" valueType="num">
                                      <p:cBhvr>
                                        <p:cTn id="60" dur="500" fill="hold"/>
                                        <p:tgtEl>
                                          <p:spTgt spid="29"/>
                                        </p:tgtEl>
                                        <p:attrNameLst>
                                          <p:attrName>ppt_y</p:attrName>
                                        </p:attrNameLst>
                                      </p:cBhvr>
                                      <p:tavLst>
                                        <p:tav tm="0">
                                          <p:val>
                                            <p:fltVal val="0.5"/>
                                          </p:val>
                                        </p:tav>
                                        <p:tav tm="100000">
                                          <p:val>
                                            <p:strVal val="#ppt_y"/>
                                          </p:val>
                                        </p:tav>
                                      </p:tavLst>
                                    </p:anim>
                                  </p:childTnLst>
                                </p:cTn>
                              </p:par>
                            </p:childTnLst>
                          </p:cTn>
                        </p:par>
                        <p:par>
                          <p:cTn id="61" fill="hold">
                            <p:stCondLst>
                              <p:cond delay="500"/>
                            </p:stCondLst>
                            <p:childTnLst>
                              <p:par>
                                <p:cTn id="62" presetID="16" presetClass="entr" presetSubtype="21" fill="hold"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barn(inVertical)">
                                      <p:cBhvr>
                                        <p:cTn id="64" dur="500"/>
                                        <p:tgtEl>
                                          <p:spTgt spid="30"/>
                                        </p:tgtEl>
                                      </p:cBhvr>
                                    </p:animEffect>
                                  </p:childTnLst>
                                </p:cTn>
                              </p:par>
                              <p:par>
                                <p:cTn id="65" presetID="16" presetClass="entr" presetSubtype="21" fill="hold" nodeType="withEffect">
                                  <p:stCondLst>
                                    <p:cond delay="350"/>
                                  </p:stCondLst>
                                  <p:childTnLst>
                                    <p:set>
                                      <p:cBhvr>
                                        <p:cTn id="66" dur="1" fill="hold">
                                          <p:stCondLst>
                                            <p:cond delay="0"/>
                                          </p:stCondLst>
                                        </p:cTn>
                                        <p:tgtEl>
                                          <p:spTgt spid="40"/>
                                        </p:tgtEl>
                                        <p:attrNameLst>
                                          <p:attrName>style.visibility</p:attrName>
                                        </p:attrNameLst>
                                      </p:cBhvr>
                                      <p:to>
                                        <p:strVal val="visible"/>
                                      </p:to>
                                    </p:set>
                                    <p:animEffect transition="in" filter="barn(inVertical)">
                                      <p:cBhvr>
                                        <p:cTn id="67" dur="500"/>
                                        <p:tgtEl>
                                          <p:spTgt spid="40"/>
                                        </p:tgtEl>
                                      </p:cBhvr>
                                    </p:animEffect>
                                  </p:childTnLst>
                                </p:cTn>
                              </p:par>
                              <p:par>
                                <p:cTn id="68" presetID="16" presetClass="entr" presetSubtype="21" fill="hold" nodeType="withEffect">
                                  <p:stCondLst>
                                    <p:cond delay="700"/>
                                  </p:stCondLst>
                                  <p:childTnLst>
                                    <p:set>
                                      <p:cBhvr>
                                        <p:cTn id="69" dur="1" fill="hold">
                                          <p:stCondLst>
                                            <p:cond delay="0"/>
                                          </p:stCondLst>
                                        </p:cTn>
                                        <p:tgtEl>
                                          <p:spTgt spid="58"/>
                                        </p:tgtEl>
                                        <p:attrNameLst>
                                          <p:attrName>style.visibility</p:attrName>
                                        </p:attrNameLst>
                                      </p:cBhvr>
                                      <p:to>
                                        <p:strVal val="visible"/>
                                      </p:to>
                                    </p:set>
                                    <p:animEffect transition="in" filter="barn(inVertical)">
                                      <p:cBhvr>
                                        <p:cTn id="70" dur="500"/>
                                        <p:tgtEl>
                                          <p:spTgt spid="58"/>
                                        </p:tgtEl>
                                      </p:cBhvr>
                                    </p:animEffect>
                                  </p:childTnLst>
                                </p:cTn>
                              </p:par>
                            </p:childTnLst>
                          </p:cTn>
                        </p:par>
                        <p:par>
                          <p:cTn id="71" fill="hold">
                            <p:stCondLst>
                              <p:cond delay="1000"/>
                            </p:stCondLst>
                            <p:childTnLst>
                              <p:par>
                                <p:cTn id="72" presetID="16" presetClass="entr" presetSubtype="21"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barn(inVertical)">
                                      <p:cBhvr>
                                        <p:cTn id="74" dur="500"/>
                                        <p:tgtEl>
                                          <p:spTgt spid="11"/>
                                        </p:tgtEl>
                                      </p:cBhvr>
                                    </p:animEffect>
                                  </p:childTnLst>
                                </p:cTn>
                              </p:par>
                            </p:childTnLst>
                          </p:cTn>
                        </p:par>
                        <p:par>
                          <p:cTn id="75" fill="hold">
                            <p:stCondLst>
                              <p:cond delay="1500"/>
                            </p:stCondLst>
                            <p:childTnLst>
                              <p:par>
                                <p:cTn id="76" presetID="16" presetClass="entr" presetSubtype="42"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barn(outHorizontal)">
                                      <p:cBhvr>
                                        <p:cTn id="78" dur="500"/>
                                        <p:tgtEl>
                                          <p:spTgt spid="13"/>
                                        </p:tgtEl>
                                      </p:cBhvr>
                                    </p:animEffect>
                                  </p:childTnLst>
                                </p:cTn>
                              </p:par>
                              <p:par>
                                <p:cTn id="79" presetID="16" presetClass="entr" presetSubtype="42" fill="hold" grpId="0" nodeType="with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barn(outHorizontal)">
                                      <p:cBhvr>
                                        <p:cTn id="81" dur="500"/>
                                        <p:tgtEl>
                                          <p:spTgt spid="12"/>
                                        </p:tgtEl>
                                      </p:cBhvr>
                                    </p:animEffect>
                                  </p:childTnLst>
                                </p:cTn>
                              </p:par>
                            </p:childTnLst>
                          </p:cTn>
                        </p:par>
                        <p:par>
                          <p:cTn id="82" fill="hold">
                            <p:stCondLst>
                              <p:cond delay="2000"/>
                            </p:stCondLst>
                            <p:childTnLst>
                              <p:par>
                                <p:cTn id="83" presetID="16" presetClass="entr" presetSubtype="21"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barn(inVertical)">
                                      <p:cBhvr>
                                        <p:cTn id="8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26" grpId="0" animBg="1"/>
      <p:bldP spid="27"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我所欠缺的地方</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a:spLocks noEditPoints="1"/>
          </p:cNvSpPr>
          <p:nvPr/>
        </p:nvSpPr>
        <p:spPr bwMode="auto">
          <a:xfrm>
            <a:off x="3808413" y="2007926"/>
            <a:ext cx="4554539" cy="4198939"/>
          </a:xfrm>
          <a:custGeom>
            <a:avLst/>
            <a:gdLst>
              <a:gd name="T0" fmla="*/ 3254 w 6460"/>
              <a:gd name="T1" fmla="*/ 2615 h 5945"/>
              <a:gd name="T2" fmla="*/ 3254 w 6460"/>
              <a:gd name="T3" fmla="*/ 2615 h 5945"/>
              <a:gd name="T4" fmla="*/ 3254 w 6460"/>
              <a:gd name="T5" fmla="*/ 2615 h 5945"/>
              <a:gd name="T6" fmla="*/ 3271 w 6460"/>
              <a:gd name="T7" fmla="*/ 2615 h 5945"/>
              <a:gd name="T8" fmla="*/ 4159 w 6460"/>
              <a:gd name="T9" fmla="*/ 3503 h 5945"/>
              <a:gd name="T10" fmla="*/ 4029 w 6460"/>
              <a:gd name="T11" fmla="*/ 3966 h 5945"/>
              <a:gd name="T12" fmla="*/ 4029 w 6460"/>
              <a:gd name="T13" fmla="*/ 3967 h 5945"/>
              <a:gd name="T14" fmla="*/ 4032 w 6460"/>
              <a:gd name="T15" fmla="*/ 3964 h 5945"/>
              <a:gd name="T16" fmla="*/ 3999 w 6460"/>
              <a:gd name="T17" fmla="*/ 4021 h 5945"/>
              <a:gd name="T18" fmla="*/ 3675 w 6460"/>
              <a:gd name="T19" fmla="*/ 4345 h 5945"/>
              <a:gd name="T20" fmla="*/ 2461 w 6460"/>
              <a:gd name="T21" fmla="*/ 4020 h 5945"/>
              <a:gd name="T22" fmla="*/ 2462 w 6460"/>
              <a:gd name="T23" fmla="*/ 4024 h 5945"/>
              <a:gd name="T24" fmla="*/ 2429 w 6460"/>
              <a:gd name="T25" fmla="*/ 3965 h 5945"/>
              <a:gd name="T26" fmla="*/ 2431 w 6460"/>
              <a:gd name="T27" fmla="*/ 3967 h 5945"/>
              <a:gd name="T28" fmla="*/ 2431 w 6460"/>
              <a:gd name="T29" fmla="*/ 3966 h 5945"/>
              <a:gd name="T30" fmla="*/ 2300 w 6460"/>
              <a:gd name="T31" fmla="*/ 3503 h 5945"/>
              <a:gd name="T32" fmla="*/ 3189 w 6460"/>
              <a:gd name="T33" fmla="*/ 2615 h 5945"/>
              <a:gd name="T34" fmla="*/ 3206 w 6460"/>
              <a:gd name="T35" fmla="*/ 2615 h 5945"/>
              <a:gd name="T36" fmla="*/ 3206 w 6460"/>
              <a:gd name="T37" fmla="*/ 2615 h 5945"/>
              <a:gd name="T38" fmla="*/ 3205 w 6460"/>
              <a:gd name="T39" fmla="*/ 2615 h 5945"/>
              <a:gd name="T40" fmla="*/ 3230 w 6460"/>
              <a:gd name="T41" fmla="*/ 2615 h 5945"/>
              <a:gd name="T42" fmla="*/ 3254 w 6460"/>
              <a:gd name="T43" fmla="*/ 2615 h 5945"/>
              <a:gd name="T44" fmla="*/ 5109 w 6460"/>
              <a:gd name="T45" fmla="*/ 3331 h 5945"/>
              <a:gd name="T46" fmla="*/ 5110 w 6460"/>
              <a:gd name="T47" fmla="*/ 3330 h 5945"/>
              <a:gd name="T48" fmla="*/ 4221 w 6460"/>
              <a:gd name="T49" fmla="*/ 2442 h 5945"/>
              <a:gd name="T50" fmla="*/ 4338 w 6460"/>
              <a:gd name="T51" fmla="*/ 2002 h 5945"/>
              <a:gd name="T52" fmla="*/ 4538 w 6460"/>
              <a:gd name="T53" fmla="*/ 1307 h 5945"/>
              <a:gd name="T54" fmla="*/ 3230 w 6460"/>
              <a:gd name="T55" fmla="*/ 0 h 5945"/>
              <a:gd name="T56" fmla="*/ 1923 w 6460"/>
              <a:gd name="T57" fmla="*/ 1307 h 5945"/>
              <a:gd name="T58" fmla="*/ 2119 w 6460"/>
              <a:gd name="T59" fmla="*/ 1997 h 5945"/>
              <a:gd name="T60" fmla="*/ 2118 w 6460"/>
              <a:gd name="T61" fmla="*/ 1996 h 5945"/>
              <a:gd name="T62" fmla="*/ 2118 w 6460"/>
              <a:gd name="T63" fmla="*/ 1996 h 5945"/>
              <a:gd name="T64" fmla="*/ 2238 w 6460"/>
              <a:gd name="T65" fmla="*/ 2442 h 5945"/>
              <a:gd name="T66" fmla="*/ 1350 w 6460"/>
              <a:gd name="T67" fmla="*/ 3330 h 5945"/>
              <a:gd name="T68" fmla="*/ 1351 w 6460"/>
              <a:gd name="T69" fmla="*/ 3331 h 5945"/>
              <a:gd name="T70" fmla="*/ 1307 w 6460"/>
              <a:gd name="T71" fmla="*/ 3330 h 5945"/>
              <a:gd name="T72" fmla="*/ 0 w 6460"/>
              <a:gd name="T73" fmla="*/ 4637 h 5945"/>
              <a:gd name="T74" fmla="*/ 1307 w 6460"/>
              <a:gd name="T75" fmla="*/ 5945 h 5945"/>
              <a:gd name="T76" fmla="*/ 2452 w 6460"/>
              <a:gd name="T77" fmla="*/ 5271 h 5945"/>
              <a:gd name="T78" fmla="*/ 2451 w 6460"/>
              <a:gd name="T79" fmla="*/ 5274 h 5945"/>
              <a:gd name="T80" fmla="*/ 2451 w 6460"/>
              <a:gd name="T81" fmla="*/ 5274 h 5945"/>
              <a:gd name="T82" fmla="*/ 2787 w 6460"/>
              <a:gd name="T83" fmla="*/ 4929 h 5945"/>
              <a:gd name="T84" fmla="*/ 3992 w 6460"/>
              <a:gd name="T85" fmla="*/ 5241 h 5945"/>
              <a:gd name="T86" fmla="*/ 5153 w 6460"/>
              <a:gd name="T87" fmla="*/ 5945 h 5945"/>
              <a:gd name="T88" fmla="*/ 6460 w 6460"/>
              <a:gd name="T89" fmla="*/ 4637 h 5945"/>
              <a:gd name="T90" fmla="*/ 5153 w 6460"/>
              <a:gd name="T91" fmla="*/ 3330 h 5945"/>
              <a:gd name="T92" fmla="*/ 5109 w 6460"/>
              <a:gd name="T93" fmla="*/ 3331 h 5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460" h="5945">
                <a:moveTo>
                  <a:pt x="3254" y="2615"/>
                </a:moveTo>
                <a:lnTo>
                  <a:pt x="3254" y="2615"/>
                </a:lnTo>
                <a:lnTo>
                  <a:pt x="3254" y="2615"/>
                </a:lnTo>
                <a:cubicBezTo>
                  <a:pt x="3259" y="2615"/>
                  <a:pt x="3265" y="2615"/>
                  <a:pt x="3271" y="2615"/>
                </a:cubicBezTo>
                <a:cubicBezTo>
                  <a:pt x="3761" y="2615"/>
                  <a:pt x="4159" y="3013"/>
                  <a:pt x="4159" y="3503"/>
                </a:cubicBezTo>
                <a:cubicBezTo>
                  <a:pt x="4159" y="3673"/>
                  <a:pt x="4111" y="3832"/>
                  <a:pt x="4029" y="3966"/>
                </a:cubicBezTo>
                <a:lnTo>
                  <a:pt x="4029" y="3967"/>
                </a:lnTo>
                <a:lnTo>
                  <a:pt x="4032" y="3964"/>
                </a:lnTo>
                <a:cubicBezTo>
                  <a:pt x="4021" y="3983"/>
                  <a:pt x="4010" y="4002"/>
                  <a:pt x="3999" y="4021"/>
                </a:cubicBezTo>
                <a:cubicBezTo>
                  <a:pt x="3924" y="4151"/>
                  <a:pt x="3815" y="4264"/>
                  <a:pt x="3675" y="4345"/>
                </a:cubicBezTo>
                <a:cubicBezTo>
                  <a:pt x="3250" y="4590"/>
                  <a:pt x="2707" y="4444"/>
                  <a:pt x="2461" y="4020"/>
                </a:cubicBezTo>
                <a:lnTo>
                  <a:pt x="2462" y="4024"/>
                </a:lnTo>
                <a:cubicBezTo>
                  <a:pt x="2451" y="4004"/>
                  <a:pt x="2440" y="3984"/>
                  <a:pt x="2429" y="3965"/>
                </a:cubicBezTo>
                <a:lnTo>
                  <a:pt x="2431" y="3967"/>
                </a:lnTo>
                <a:lnTo>
                  <a:pt x="2431" y="3966"/>
                </a:lnTo>
                <a:cubicBezTo>
                  <a:pt x="2348" y="3832"/>
                  <a:pt x="2300" y="3673"/>
                  <a:pt x="2300" y="3503"/>
                </a:cubicBezTo>
                <a:cubicBezTo>
                  <a:pt x="2300" y="3013"/>
                  <a:pt x="2698" y="2615"/>
                  <a:pt x="3189" y="2615"/>
                </a:cubicBezTo>
                <a:cubicBezTo>
                  <a:pt x="3194" y="2615"/>
                  <a:pt x="3200" y="2615"/>
                  <a:pt x="3206" y="2615"/>
                </a:cubicBezTo>
                <a:lnTo>
                  <a:pt x="3206" y="2615"/>
                </a:lnTo>
                <a:lnTo>
                  <a:pt x="3205" y="2615"/>
                </a:lnTo>
                <a:cubicBezTo>
                  <a:pt x="3213" y="2615"/>
                  <a:pt x="3222" y="2615"/>
                  <a:pt x="3230" y="2615"/>
                </a:cubicBezTo>
                <a:cubicBezTo>
                  <a:pt x="3238" y="2615"/>
                  <a:pt x="3246" y="2615"/>
                  <a:pt x="3254" y="2615"/>
                </a:cubicBezTo>
                <a:close/>
                <a:moveTo>
                  <a:pt x="5109" y="3331"/>
                </a:moveTo>
                <a:lnTo>
                  <a:pt x="5110" y="3330"/>
                </a:lnTo>
                <a:cubicBezTo>
                  <a:pt x="4619" y="3330"/>
                  <a:pt x="4221" y="2933"/>
                  <a:pt x="4221" y="2442"/>
                </a:cubicBezTo>
                <a:cubicBezTo>
                  <a:pt x="4221" y="2282"/>
                  <a:pt x="4264" y="2132"/>
                  <a:pt x="4338" y="2002"/>
                </a:cubicBezTo>
                <a:cubicBezTo>
                  <a:pt x="4464" y="1801"/>
                  <a:pt x="4538" y="1563"/>
                  <a:pt x="4538" y="1307"/>
                </a:cubicBezTo>
                <a:cubicBezTo>
                  <a:pt x="4538" y="585"/>
                  <a:pt x="3952" y="0"/>
                  <a:pt x="3230" y="0"/>
                </a:cubicBezTo>
                <a:cubicBezTo>
                  <a:pt x="2508" y="0"/>
                  <a:pt x="1923" y="585"/>
                  <a:pt x="1923" y="1307"/>
                </a:cubicBezTo>
                <a:cubicBezTo>
                  <a:pt x="1923" y="1560"/>
                  <a:pt x="1995" y="1797"/>
                  <a:pt x="2119" y="1997"/>
                </a:cubicBezTo>
                <a:lnTo>
                  <a:pt x="2118" y="1996"/>
                </a:lnTo>
                <a:lnTo>
                  <a:pt x="2118" y="1996"/>
                </a:lnTo>
                <a:cubicBezTo>
                  <a:pt x="2194" y="2127"/>
                  <a:pt x="2238" y="2279"/>
                  <a:pt x="2238" y="2442"/>
                </a:cubicBezTo>
                <a:cubicBezTo>
                  <a:pt x="2238" y="2933"/>
                  <a:pt x="1840" y="3330"/>
                  <a:pt x="1350" y="3330"/>
                </a:cubicBezTo>
                <a:lnTo>
                  <a:pt x="1351" y="3331"/>
                </a:lnTo>
                <a:cubicBezTo>
                  <a:pt x="1336" y="3330"/>
                  <a:pt x="1322" y="3330"/>
                  <a:pt x="1307" y="3330"/>
                </a:cubicBezTo>
                <a:cubicBezTo>
                  <a:pt x="585" y="3330"/>
                  <a:pt x="0" y="3915"/>
                  <a:pt x="0" y="4637"/>
                </a:cubicBezTo>
                <a:cubicBezTo>
                  <a:pt x="0" y="5359"/>
                  <a:pt x="585" y="5945"/>
                  <a:pt x="1307" y="5945"/>
                </a:cubicBezTo>
                <a:cubicBezTo>
                  <a:pt x="1800" y="5945"/>
                  <a:pt x="2228" y="5673"/>
                  <a:pt x="2452" y="5271"/>
                </a:cubicBezTo>
                <a:lnTo>
                  <a:pt x="2451" y="5274"/>
                </a:lnTo>
                <a:lnTo>
                  <a:pt x="2451" y="5274"/>
                </a:lnTo>
                <a:cubicBezTo>
                  <a:pt x="2527" y="5135"/>
                  <a:pt x="2640" y="5014"/>
                  <a:pt x="2787" y="4929"/>
                </a:cubicBezTo>
                <a:cubicBezTo>
                  <a:pt x="3207" y="4687"/>
                  <a:pt x="3743" y="4827"/>
                  <a:pt x="3992" y="5241"/>
                </a:cubicBezTo>
                <a:cubicBezTo>
                  <a:pt x="4210" y="5659"/>
                  <a:pt x="4648" y="5945"/>
                  <a:pt x="5153" y="5945"/>
                </a:cubicBezTo>
                <a:cubicBezTo>
                  <a:pt x="5875" y="5945"/>
                  <a:pt x="6460" y="5359"/>
                  <a:pt x="6460" y="4637"/>
                </a:cubicBezTo>
                <a:cubicBezTo>
                  <a:pt x="6460" y="3915"/>
                  <a:pt x="5875" y="3330"/>
                  <a:pt x="5153" y="3330"/>
                </a:cubicBezTo>
                <a:cubicBezTo>
                  <a:pt x="5138" y="3330"/>
                  <a:pt x="5123" y="3330"/>
                  <a:pt x="5109" y="3331"/>
                </a:cubicBezTo>
                <a:close/>
              </a:path>
            </a:pathLst>
          </a:custGeom>
          <a:solidFill>
            <a:srgbClr val="F69F95"/>
          </a:solidFill>
          <a:ln w="9525">
            <a:noFill/>
            <a:round/>
          </a:ln>
        </p:spPr>
        <p:txBody>
          <a:bodyPr vert="horz" wrap="square" lIns="91440" tIns="45720" rIns="91440" bIns="45720" numCol="1" anchor="t" anchorCtr="0" compatLnSpc="1"/>
          <a:lstStyle/>
          <a:p>
            <a:endParaRPr lang="zh-CN" altLang="en-US" sz="2400"/>
          </a:p>
        </p:txBody>
      </p:sp>
      <p:sp>
        <p:nvSpPr>
          <p:cNvPr id="11" name="TextBox 29"/>
          <p:cNvSpPr txBox="1"/>
          <p:nvPr/>
        </p:nvSpPr>
        <p:spPr>
          <a:xfrm>
            <a:off x="7536161" y="2170879"/>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2" name="TextBox 29"/>
          <p:cNvSpPr txBox="1"/>
          <p:nvPr/>
        </p:nvSpPr>
        <p:spPr>
          <a:xfrm>
            <a:off x="8832304" y="4987267"/>
            <a:ext cx="2664371"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3" name="TextBox 29"/>
          <p:cNvSpPr txBox="1"/>
          <p:nvPr/>
        </p:nvSpPr>
        <p:spPr>
          <a:xfrm>
            <a:off x="695326" y="3450417"/>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4" name="等腰三角形 13"/>
          <p:cNvSpPr/>
          <p:nvPr/>
        </p:nvSpPr>
        <p:spPr>
          <a:xfrm rot="18781070">
            <a:off x="3776150" y="4415459"/>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5" name="等腰三角形 14"/>
          <p:cNvSpPr/>
          <p:nvPr/>
        </p:nvSpPr>
        <p:spPr>
          <a:xfrm rot="4492239">
            <a:off x="7051524" y="2529111"/>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等腰三角形 15"/>
          <p:cNvSpPr/>
          <p:nvPr/>
        </p:nvSpPr>
        <p:spPr>
          <a:xfrm rot="5996743">
            <a:off x="8449654" y="5355931"/>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7" name="Oval 6"/>
          <p:cNvSpPr>
            <a:spLocks noChangeArrowheads="1"/>
          </p:cNvSpPr>
          <p:nvPr/>
        </p:nvSpPr>
        <p:spPr bwMode="auto">
          <a:xfrm>
            <a:off x="5295901" y="2139689"/>
            <a:ext cx="1579563"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18" name="Oval 7"/>
          <p:cNvSpPr>
            <a:spLocks noChangeArrowheads="1"/>
          </p:cNvSpPr>
          <p:nvPr/>
        </p:nvSpPr>
        <p:spPr bwMode="auto">
          <a:xfrm>
            <a:off x="3940177" y="4492363"/>
            <a:ext cx="1579563"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19" name="Oval 8"/>
          <p:cNvSpPr>
            <a:spLocks noChangeArrowheads="1"/>
          </p:cNvSpPr>
          <p:nvPr/>
        </p:nvSpPr>
        <p:spPr bwMode="auto">
          <a:xfrm>
            <a:off x="6650038" y="4492363"/>
            <a:ext cx="1581151"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0" name="TextBox 30"/>
          <p:cNvSpPr txBox="1"/>
          <p:nvPr/>
        </p:nvSpPr>
        <p:spPr>
          <a:xfrm>
            <a:off x="5653635" y="2500172"/>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
        <p:nvSpPr>
          <p:cNvPr id="21" name="TextBox 30"/>
          <p:cNvSpPr txBox="1"/>
          <p:nvPr/>
        </p:nvSpPr>
        <p:spPr>
          <a:xfrm>
            <a:off x="7008565" y="4852847"/>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
        <p:nvSpPr>
          <p:cNvPr id="22" name="TextBox 30"/>
          <p:cNvSpPr txBox="1"/>
          <p:nvPr/>
        </p:nvSpPr>
        <p:spPr>
          <a:xfrm>
            <a:off x="4297909" y="4852847"/>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Effect transition="in" filter="fade">
                                      <p:cBhvr>
                                        <p:cTn id="9" dur="1000"/>
                                        <p:tgtEl>
                                          <p:spTgt spid="10"/>
                                        </p:tgtEl>
                                      </p:cBhvr>
                                    </p:animEffect>
                                  </p:childTnLst>
                                </p:cTn>
                              </p:par>
                              <p:par>
                                <p:cTn id="10" presetID="8" presetClass="emph" presetSubtype="0" repeatCount="2000" fill="hold" grpId="1" nodeType="withEffect">
                                  <p:stCondLst>
                                    <p:cond delay="0"/>
                                  </p:stCondLst>
                                  <p:childTnLst>
                                    <p:animRot by="21600000">
                                      <p:cBhvr>
                                        <p:cTn id="11" dur="500" fill="hold"/>
                                        <p:tgtEl>
                                          <p:spTgt spid="10"/>
                                        </p:tgtEl>
                                        <p:attrNameLst>
                                          <p:attrName>r</p:attrName>
                                        </p:attrNameLst>
                                      </p:cBhvr>
                                    </p:animRo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par>
                                <p:cTn id="28" presetID="53" presetClass="entr" presetSubtype="16" fill="hold" grpId="0" nodeType="withEffect">
                                  <p:stCondLst>
                                    <p:cond delay="25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par>
                          <p:cTn id="43" fill="hold">
                            <p:stCondLst>
                              <p:cond delay="1500"/>
                            </p:stCondLst>
                            <p:childTnLst>
                              <p:par>
                                <p:cTn id="44" presetID="1" presetClass="entr" presetSubtype="0" fill="hold" grpId="1" nodeType="after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par>
                                <p:cTn id="46" presetID="35" presetClass="path" presetSubtype="0" accel="50000" decel="50000" fill="hold" grpId="0" nodeType="withEffect">
                                  <p:stCondLst>
                                    <p:cond delay="0"/>
                                  </p:stCondLst>
                                  <p:childTnLst>
                                    <p:animMotion origin="layout" path="M -1.04167E-6 2.96296E-6 L -0.04922 0.02083 " pathEditMode="relative" rAng="0" ptsTypes="AA">
                                      <p:cBhvr>
                                        <p:cTn id="47" dur="1000" spd="-100000" fill="hold"/>
                                        <p:tgtEl>
                                          <p:spTgt spid="15"/>
                                        </p:tgtEl>
                                        <p:attrNameLst>
                                          <p:attrName>ppt_x</p:attrName>
                                          <p:attrName>ppt_y</p:attrName>
                                        </p:attrNameLst>
                                      </p:cBhvr>
                                      <p:rCtr x="-2461" y="1042"/>
                                    </p:animMotion>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par>
                          <p:cTn id="52" fill="hold">
                            <p:stCondLst>
                              <p:cond delay="2000"/>
                            </p:stCondLst>
                            <p:childTnLst>
                              <p:par>
                                <p:cTn id="53" presetID="1" presetClass="entr" presetSubtype="0" fill="hold" grpId="1" nodeType="after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35" presetClass="path" presetSubtype="0" accel="50000" decel="50000" fill="hold" grpId="0" nodeType="withEffect">
                                  <p:stCondLst>
                                    <p:cond delay="0"/>
                                  </p:stCondLst>
                                  <p:childTnLst>
                                    <p:animMotion origin="layout" path="M -4.58333E-6 4.44444E-6 L -0.05716 -0.01991 " pathEditMode="relative" rAng="0" ptsTypes="AA">
                                      <p:cBhvr>
                                        <p:cTn id="56" dur="1000" spd="-100000" fill="hold"/>
                                        <p:tgtEl>
                                          <p:spTgt spid="16"/>
                                        </p:tgtEl>
                                        <p:attrNameLst>
                                          <p:attrName>ppt_x</p:attrName>
                                          <p:attrName>ppt_y</p:attrName>
                                        </p:attrNameLst>
                                      </p:cBhvr>
                                      <p:rCtr x="-2865" y="-995"/>
                                    </p:animMotion>
                                  </p:childTnLst>
                                </p:cTn>
                              </p:par>
                            </p:childTnLst>
                          </p:cTn>
                        </p:par>
                        <p:par>
                          <p:cTn id="57" fill="hold">
                            <p:stCondLst>
                              <p:cond delay="20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par>
                          <p:cTn id="61" fill="hold">
                            <p:stCondLst>
                              <p:cond delay="2500"/>
                            </p:stCondLst>
                            <p:childTnLst>
                              <p:par>
                                <p:cTn id="62" presetID="1" presetClass="entr" presetSubtype="0" fill="hold" grpId="1" nodeType="afterEffect">
                                  <p:stCondLst>
                                    <p:cond delay="0"/>
                                  </p:stCondLst>
                                  <p:childTnLst>
                                    <p:set>
                                      <p:cBhvr>
                                        <p:cTn id="63" dur="1" fill="hold">
                                          <p:stCondLst>
                                            <p:cond delay="0"/>
                                          </p:stCondLst>
                                        </p:cTn>
                                        <p:tgtEl>
                                          <p:spTgt spid="14"/>
                                        </p:tgtEl>
                                        <p:attrNameLst>
                                          <p:attrName>style.visibility</p:attrName>
                                        </p:attrNameLst>
                                      </p:cBhvr>
                                      <p:to>
                                        <p:strVal val="visible"/>
                                      </p:to>
                                    </p:set>
                                  </p:childTnLst>
                                </p:cTn>
                              </p:par>
                              <p:par>
                                <p:cTn id="64" presetID="42" presetClass="path" presetSubtype="0" accel="50000" decel="50000" fill="hold" grpId="0" nodeType="withEffect">
                                  <p:stCondLst>
                                    <p:cond delay="0"/>
                                  </p:stCondLst>
                                  <p:childTnLst>
                                    <p:animMotion origin="layout" path="M -1.25E-6 1.48148E-6 L 0.03867 0.05764 " pathEditMode="relative" rAng="0" ptsTypes="AA">
                                      <p:cBhvr>
                                        <p:cTn id="65" dur="1000" spd="-100000" fill="hold"/>
                                        <p:tgtEl>
                                          <p:spTgt spid="14"/>
                                        </p:tgtEl>
                                        <p:attrNameLst>
                                          <p:attrName>ppt_x</p:attrName>
                                          <p:attrName>ppt_y</p:attrName>
                                        </p:attrNameLst>
                                      </p:cBhvr>
                                      <p:rCtr x="1927" y="2870"/>
                                    </p:animMotion>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p:bldP spid="12" grpId="0"/>
      <p:bldP spid="13" grpId="0"/>
      <p:bldP spid="14" grpId="0" animBg="1"/>
      <p:bldP spid="14" grpId="1" animBg="1"/>
      <p:bldP spid="15" grpId="0" animBg="1"/>
      <p:bldP spid="15" grpId="1" animBg="1"/>
      <p:bldP spid="16" grpId="0" animBg="1"/>
      <p:bldP spid="16" grpId="1" animBg="1"/>
      <p:bldP spid="17" grpId="0" animBg="1"/>
      <p:bldP spid="18" grpId="0" animBg="1"/>
      <p:bldP spid="19" grpId="0" animBg="1"/>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5193577" y="547401"/>
            <a:ext cx="1832553"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我的信条</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63883" y="2686852"/>
            <a:ext cx="1107996" cy="2119865"/>
            <a:chOff x="124694" y="2347215"/>
            <a:chExt cx="1107996" cy="2119865"/>
          </a:xfrm>
        </p:grpSpPr>
        <p:grpSp>
          <p:nvGrpSpPr>
            <p:cNvPr id="11" name="组合 10"/>
            <p:cNvGrpSpPr/>
            <p:nvPr/>
          </p:nvGrpSpPr>
          <p:grpSpPr>
            <a:xfrm>
              <a:off x="770183" y="2347215"/>
              <a:ext cx="179916" cy="1100108"/>
              <a:chOff x="4524245" y="3111810"/>
              <a:chExt cx="134937" cy="825081"/>
            </a:xfrm>
          </p:grpSpPr>
          <p:cxnSp>
            <p:nvCxnSpPr>
              <p:cNvPr id="13" name="直接连接符 1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2" name="矩形 11"/>
            <p:cNvSpPr/>
            <p:nvPr/>
          </p:nvSpPr>
          <p:spPr>
            <a:xfrm>
              <a:off x="124694" y="3266751"/>
              <a:ext cx="1107996" cy="1200329"/>
            </a:xfrm>
            <a:prstGeom prst="rect">
              <a:avLst/>
            </a:prstGeom>
          </p:spPr>
          <p:txBody>
            <a:bodyPr wrap="none">
              <a:spAutoFit/>
            </a:bodyPr>
            <a:lstStyle/>
            <a:p>
              <a:r>
                <a:rPr lang="zh-CN" altLang="en-US" sz="7200" dirty="0">
                  <a:solidFill>
                    <a:srgbClr val="F69F95"/>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F69F95"/>
                </a:solidFill>
                <a:latin typeface="Calibri" panose="020F0502020204030204" pitchFamily="34" charset="0"/>
                <a:ea typeface="微软雅黑" panose="020B0503020204020204" charset="-122"/>
                <a:cs typeface="Arial" panose="020B0604020202020204" pitchFamily="34" charset="0"/>
              </a:endParaRPr>
            </a:p>
          </p:txBody>
        </p:sp>
      </p:grpSp>
      <p:grpSp>
        <p:nvGrpSpPr>
          <p:cNvPr id="16" name="组合 15"/>
          <p:cNvGrpSpPr/>
          <p:nvPr/>
        </p:nvGrpSpPr>
        <p:grpSpPr>
          <a:xfrm>
            <a:off x="3908967" y="2686852"/>
            <a:ext cx="1107996" cy="2119865"/>
            <a:chOff x="3869778" y="2347215"/>
            <a:chExt cx="1107996" cy="2119865"/>
          </a:xfrm>
        </p:grpSpPr>
        <p:grpSp>
          <p:nvGrpSpPr>
            <p:cNvPr id="17" name="组合 16"/>
            <p:cNvGrpSpPr/>
            <p:nvPr/>
          </p:nvGrpSpPr>
          <p:grpSpPr>
            <a:xfrm>
              <a:off x="4515267" y="2347215"/>
              <a:ext cx="179916" cy="1100108"/>
              <a:chOff x="4524245" y="3111810"/>
              <a:chExt cx="134937" cy="825081"/>
            </a:xfrm>
          </p:grpSpPr>
          <p:cxnSp>
            <p:nvCxnSpPr>
              <p:cNvPr id="19" name="直接连接符 18"/>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8" name="矩形 17"/>
            <p:cNvSpPr/>
            <p:nvPr/>
          </p:nvSpPr>
          <p:spPr>
            <a:xfrm>
              <a:off x="3869778" y="3266751"/>
              <a:ext cx="1107996" cy="1200329"/>
            </a:xfrm>
            <a:prstGeom prst="rect">
              <a:avLst/>
            </a:prstGeom>
          </p:spPr>
          <p:txBody>
            <a:bodyPr wrap="none">
              <a:spAutoFit/>
            </a:bodyPr>
            <a:lstStyle/>
            <a:p>
              <a:r>
                <a:rPr lang="zh-CN" altLang="en-US" sz="7200" dirty="0">
                  <a:solidFill>
                    <a:srgbClr val="8CBF4A"/>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8CBF4A"/>
                </a:solidFill>
                <a:latin typeface="Calibri" panose="020F0502020204030204" pitchFamily="34" charset="0"/>
                <a:ea typeface="微软雅黑" panose="020B0503020204020204" charset="-122"/>
                <a:cs typeface="Arial" panose="020B0604020202020204" pitchFamily="34" charset="0"/>
              </a:endParaRPr>
            </a:p>
          </p:txBody>
        </p:sp>
      </p:grpSp>
      <p:grpSp>
        <p:nvGrpSpPr>
          <p:cNvPr id="22" name="组合 21"/>
          <p:cNvGrpSpPr/>
          <p:nvPr/>
        </p:nvGrpSpPr>
        <p:grpSpPr>
          <a:xfrm>
            <a:off x="7654051" y="2686852"/>
            <a:ext cx="1107996" cy="2119865"/>
            <a:chOff x="7614862" y="2347215"/>
            <a:chExt cx="1107996" cy="2119865"/>
          </a:xfrm>
        </p:grpSpPr>
        <p:grpSp>
          <p:nvGrpSpPr>
            <p:cNvPr id="23" name="组合 22"/>
            <p:cNvGrpSpPr/>
            <p:nvPr/>
          </p:nvGrpSpPr>
          <p:grpSpPr>
            <a:xfrm>
              <a:off x="8260351" y="2347215"/>
              <a:ext cx="179916" cy="1100108"/>
              <a:chOff x="4524245" y="3111810"/>
              <a:chExt cx="134937" cy="825081"/>
            </a:xfrm>
          </p:grpSpPr>
          <p:cxnSp>
            <p:nvCxnSpPr>
              <p:cNvPr id="25" name="直接连接符 24"/>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7614862" y="3266751"/>
              <a:ext cx="1107996" cy="1200329"/>
            </a:xfrm>
            <a:prstGeom prst="rect">
              <a:avLst/>
            </a:prstGeom>
          </p:spPr>
          <p:txBody>
            <a:bodyPr wrap="none">
              <a:spAutoFit/>
            </a:bodyPr>
            <a:lstStyle/>
            <a:p>
              <a:r>
                <a:rPr lang="zh-CN" altLang="en-US" sz="7200" dirty="0">
                  <a:solidFill>
                    <a:srgbClr val="F69F95"/>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F69F95"/>
                </a:solidFill>
                <a:latin typeface="Calibri" panose="020F0502020204030204" pitchFamily="34" charset="0"/>
                <a:ea typeface="微软雅黑" panose="020B0503020204020204" charset="-122"/>
                <a:cs typeface="Arial" panose="020B0604020202020204" pitchFamily="34" charset="0"/>
              </a:endParaRPr>
            </a:p>
          </p:txBody>
        </p:sp>
      </p:grpSp>
      <p:grpSp>
        <p:nvGrpSpPr>
          <p:cNvPr id="28" name="组合 27"/>
          <p:cNvGrpSpPr/>
          <p:nvPr/>
        </p:nvGrpSpPr>
        <p:grpSpPr>
          <a:xfrm>
            <a:off x="1152444" y="3791151"/>
            <a:ext cx="1006013" cy="1025234"/>
            <a:chOff x="1113255" y="3451514"/>
            <a:chExt cx="1006013" cy="1025234"/>
          </a:xfrm>
        </p:grpSpPr>
        <p:sp>
          <p:nvSpPr>
            <p:cNvPr id="29"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69F95"/>
            </a:solidFill>
            <a:ln>
              <a:noFill/>
            </a:ln>
          </p:spPr>
          <p:txBody>
            <a:bodyPr/>
            <a:lstStyle/>
            <a:p>
              <a:endParaRPr lang="zh-CN" altLang="en-US" sz="1800"/>
            </a:p>
          </p:txBody>
        </p:sp>
        <p:sp>
          <p:nvSpPr>
            <p:cNvPr id="30" name="文本框 29"/>
            <p:cNvSpPr txBox="1"/>
            <p:nvPr/>
          </p:nvSpPr>
          <p:spPr>
            <a:xfrm>
              <a:off x="1291492" y="3617442"/>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01</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1" name="组合 30"/>
          <p:cNvGrpSpPr/>
          <p:nvPr/>
        </p:nvGrpSpPr>
        <p:grpSpPr>
          <a:xfrm>
            <a:off x="4897528" y="3781483"/>
            <a:ext cx="1006013" cy="1025234"/>
            <a:chOff x="4858339" y="3441846"/>
            <a:chExt cx="1006013" cy="1025234"/>
          </a:xfrm>
        </p:grpSpPr>
        <p:sp>
          <p:nvSpPr>
            <p:cNvPr id="32"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8CBF4A"/>
            </a:solidFill>
            <a:ln>
              <a:noFill/>
            </a:ln>
          </p:spPr>
          <p:txBody>
            <a:bodyPr/>
            <a:lstStyle/>
            <a:p>
              <a:endParaRPr lang="zh-CN" altLang="en-US" sz="1800"/>
            </a:p>
          </p:txBody>
        </p:sp>
        <p:sp>
          <p:nvSpPr>
            <p:cNvPr id="33" name="文本框 32"/>
            <p:cNvSpPr txBox="1"/>
            <p:nvPr/>
          </p:nvSpPr>
          <p:spPr>
            <a:xfrm>
              <a:off x="5036577" y="3617441"/>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02</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4" name="组合 33"/>
          <p:cNvGrpSpPr/>
          <p:nvPr/>
        </p:nvGrpSpPr>
        <p:grpSpPr>
          <a:xfrm>
            <a:off x="8642612" y="3781483"/>
            <a:ext cx="1006013" cy="1025234"/>
            <a:chOff x="8603423" y="3441846"/>
            <a:chExt cx="1006013" cy="1025234"/>
          </a:xfrm>
        </p:grpSpPr>
        <p:sp>
          <p:nvSpPr>
            <p:cNvPr id="35"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69F95"/>
            </a:solidFill>
            <a:ln>
              <a:noFill/>
            </a:ln>
          </p:spPr>
          <p:txBody>
            <a:bodyPr/>
            <a:lstStyle/>
            <a:p>
              <a:endParaRPr lang="zh-CN" altLang="en-US" sz="1800"/>
            </a:p>
          </p:txBody>
        </p:sp>
        <p:sp>
          <p:nvSpPr>
            <p:cNvPr id="36" name="文本框 35"/>
            <p:cNvSpPr txBox="1"/>
            <p:nvPr/>
          </p:nvSpPr>
          <p:spPr>
            <a:xfrm>
              <a:off x="8781660" y="3617440"/>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03</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7" name="组合 36"/>
          <p:cNvGrpSpPr/>
          <p:nvPr/>
        </p:nvGrpSpPr>
        <p:grpSpPr>
          <a:xfrm>
            <a:off x="1152444" y="2517259"/>
            <a:ext cx="2877378" cy="992045"/>
            <a:chOff x="1113255" y="2177622"/>
            <a:chExt cx="2877378" cy="992045"/>
          </a:xfrm>
        </p:grpSpPr>
        <p:sp>
          <p:nvSpPr>
            <p:cNvPr id="38" name="矩形 37"/>
            <p:cNvSpPr/>
            <p:nvPr/>
          </p:nvSpPr>
          <p:spPr>
            <a:xfrm>
              <a:off x="1113255" y="2177622"/>
              <a:ext cx="2877378" cy="992045"/>
            </a:xfrm>
            <a:prstGeom prst="rect">
              <a:avLst/>
            </a:prstGeom>
            <a:solidFill>
              <a:srgbClr val="F69F9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39" name="文本框 38"/>
            <p:cNvSpPr txBox="1"/>
            <p:nvPr/>
          </p:nvSpPr>
          <p:spPr>
            <a:xfrm>
              <a:off x="1516913"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实事求是</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40" name="组合 39"/>
          <p:cNvGrpSpPr/>
          <p:nvPr/>
        </p:nvGrpSpPr>
        <p:grpSpPr>
          <a:xfrm>
            <a:off x="4897528" y="2517259"/>
            <a:ext cx="2877378" cy="992045"/>
            <a:chOff x="4858339" y="2177622"/>
            <a:chExt cx="2877378" cy="992045"/>
          </a:xfrm>
        </p:grpSpPr>
        <p:sp>
          <p:nvSpPr>
            <p:cNvPr id="41" name="矩形 40"/>
            <p:cNvSpPr/>
            <p:nvPr/>
          </p:nvSpPr>
          <p:spPr>
            <a:xfrm>
              <a:off x="4858339" y="2177622"/>
              <a:ext cx="2877378" cy="992045"/>
            </a:xfrm>
            <a:prstGeom prst="rect">
              <a:avLst/>
            </a:prstGeom>
            <a:solidFill>
              <a:srgbClr val="8CBF4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45" name="文本框 44"/>
            <p:cNvSpPr txBox="1"/>
            <p:nvPr/>
          </p:nvSpPr>
          <p:spPr>
            <a:xfrm>
              <a:off x="5346660"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以人为本</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51" name="组合 50"/>
          <p:cNvGrpSpPr/>
          <p:nvPr/>
        </p:nvGrpSpPr>
        <p:grpSpPr>
          <a:xfrm>
            <a:off x="8642612" y="2517259"/>
            <a:ext cx="2877378" cy="992045"/>
            <a:chOff x="8603423" y="2177622"/>
            <a:chExt cx="2877378" cy="992045"/>
          </a:xfrm>
        </p:grpSpPr>
        <p:sp>
          <p:nvSpPr>
            <p:cNvPr id="52" name="矩形 51"/>
            <p:cNvSpPr/>
            <p:nvPr/>
          </p:nvSpPr>
          <p:spPr>
            <a:xfrm>
              <a:off x="8603423" y="2177622"/>
              <a:ext cx="2877378" cy="992045"/>
            </a:xfrm>
            <a:prstGeom prst="rect">
              <a:avLst/>
            </a:prstGeom>
            <a:solidFill>
              <a:srgbClr val="F69F9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53" name="文本框 52"/>
            <p:cNvSpPr txBox="1"/>
            <p:nvPr/>
          </p:nvSpPr>
          <p:spPr>
            <a:xfrm>
              <a:off x="9023243" y="2301825"/>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勤奋务实</a:t>
              </a:r>
              <a:endParaRPr lang="zh-CN" altLang="en-US" sz="3600" b="1" dirty="0">
                <a:solidFill>
                  <a:srgbClr val="FFFFFF"/>
                </a:solidFill>
                <a:latin typeface="幼圆" panose="02010509060101010101" pitchFamily="49" charset="-122"/>
                <a:ea typeface="幼圆" panose="02010509060101010101" pitchFamily="49" charset="-122"/>
              </a:endParaRPr>
            </a:p>
          </p:txBody>
        </p:sp>
      </p:grpSp>
      <p:sp>
        <p:nvSpPr>
          <p:cNvPr id="54" name="TextBox 12"/>
          <p:cNvSpPr txBox="1"/>
          <p:nvPr/>
        </p:nvSpPr>
        <p:spPr>
          <a:xfrm>
            <a:off x="2018028" y="5258645"/>
            <a:ext cx="8234322" cy="1938992"/>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这里输入简单的文字概述里输入简单文字概述这里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简单输入简单文字这里输入简单的文字概述里输入简单文字概述这里简单输入简单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r>
              <a:rPr lang="zh-CN" altLang="en-US" sz="1600" dirty="0">
                <a:solidFill>
                  <a:schemeClr val="tx1">
                    <a:lumMod val="85000"/>
                    <a:lumOff val="15000"/>
                  </a:schemeClr>
                </a:solidFill>
                <a:latin typeface="微软雅黑" panose="020B0503020204020204" charset="-122"/>
                <a:ea typeface="微软雅黑" panose="020B050302020402020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50"/>
                                  </p:stCondLst>
                                  <p:childTnLst>
                                    <p:set>
                                      <p:cBhvr>
                                        <p:cTn id="6" dur="1" fill="hold">
                                          <p:stCondLst>
                                            <p:cond delay="0"/>
                                          </p:stCondLst>
                                        </p:cTn>
                                        <p:tgtEl>
                                          <p:spTgt spid="28"/>
                                        </p:tgtEl>
                                        <p:attrNameLst>
                                          <p:attrName>style.visibility</p:attrName>
                                        </p:attrNameLst>
                                      </p:cBhvr>
                                      <p:to>
                                        <p:strVal val="visible"/>
                                      </p:to>
                                    </p:set>
                                    <p:anim calcmode="lin" valueType="num">
                                      <p:cBhvr>
                                        <p:cTn id="7" dur="750" fill="hold"/>
                                        <p:tgtEl>
                                          <p:spTgt spid="28"/>
                                        </p:tgtEl>
                                        <p:attrNameLst>
                                          <p:attrName>ppt_w</p:attrName>
                                        </p:attrNameLst>
                                      </p:cBhvr>
                                      <p:tavLst>
                                        <p:tav tm="0">
                                          <p:val>
                                            <p:strVal val="4*#ppt_w"/>
                                          </p:val>
                                        </p:tav>
                                        <p:tav tm="100000">
                                          <p:val>
                                            <p:strVal val="#ppt_w"/>
                                          </p:val>
                                        </p:tav>
                                      </p:tavLst>
                                    </p:anim>
                                    <p:anim calcmode="lin" valueType="num">
                                      <p:cBhvr>
                                        <p:cTn id="8" dur="750" fill="hold"/>
                                        <p:tgtEl>
                                          <p:spTgt spid="28"/>
                                        </p:tgtEl>
                                        <p:attrNameLst>
                                          <p:attrName>ppt_h</p:attrName>
                                        </p:attrNameLst>
                                      </p:cBhvr>
                                      <p:tavLst>
                                        <p:tav tm="0">
                                          <p:val>
                                            <p:strVal val="4*#ppt_h"/>
                                          </p:val>
                                        </p:tav>
                                        <p:tav tm="100000">
                                          <p:val>
                                            <p:strVal val="#ppt_h"/>
                                          </p:val>
                                        </p:tav>
                                      </p:tavLst>
                                    </p:anim>
                                  </p:childTnLst>
                                </p:cTn>
                              </p:par>
                            </p:childTnLst>
                          </p:cTn>
                        </p:par>
                        <p:par>
                          <p:cTn id="9" fill="hold">
                            <p:stCondLst>
                              <p:cond delay="1250"/>
                            </p:stCondLst>
                            <p:childTnLst>
                              <p:par>
                                <p:cTn id="10" presetID="26" presetClass="emph" presetSubtype="0" fill="hold" nodeType="afterEffect">
                                  <p:stCondLst>
                                    <p:cond delay="0"/>
                                  </p:stCondLst>
                                  <p:childTnLst>
                                    <p:animEffect transition="out" filter="fade">
                                      <p:cBhvr>
                                        <p:cTn id="11" dur="500" tmFilter="0, 0; .2, .5; .8, .5; 1, 0"/>
                                        <p:tgtEl>
                                          <p:spTgt spid="28"/>
                                        </p:tgtEl>
                                      </p:cBhvr>
                                    </p:animEffect>
                                    <p:animScale>
                                      <p:cBhvr>
                                        <p:cTn id="12" dur="250" autoRev="1" fill="hold"/>
                                        <p:tgtEl>
                                          <p:spTgt spid="28"/>
                                        </p:tgtEl>
                                      </p:cBhvr>
                                      <p:by x="105000" y="105000"/>
                                    </p:animScale>
                                  </p:childTnLst>
                                </p:cTn>
                              </p:par>
                            </p:childTnLst>
                          </p:cTn>
                        </p:par>
                        <p:par>
                          <p:cTn id="13" fill="hold">
                            <p:stCondLst>
                              <p:cond delay="1750"/>
                            </p:stCondLst>
                            <p:childTnLst>
                              <p:par>
                                <p:cTn id="14" presetID="2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par>
                          <p:cTn id="17" fill="hold">
                            <p:stCondLst>
                              <p:cond delay="2250"/>
                            </p:stCondLst>
                            <p:childTnLst>
                              <p:par>
                                <p:cTn id="18" presetID="30" presetClass="entr" presetSubtype="0"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800" decel="100000"/>
                                        <p:tgtEl>
                                          <p:spTgt spid="37"/>
                                        </p:tgtEl>
                                      </p:cBhvr>
                                    </p:animEffect>
                                    <p:anim calcmode="lin" valueType="num">
                                      <p:cBhvr>
                                        <p:cTn id="21" dur="800" decel="100000" fill="hold"/>
                                        <p:tgtEl>
                                          <p:spTgt spid="37"/>
                                        </p:tgtEl>
                                        <p:attrNameLst>
                                          <p:attrName>style.rotation</p:attrName>
                                        </p:attrNameLst>
                                      </p:cBhvr>
                                      <p:tavLst>
                                        <p:tav tm="0">
                                          <p:val>
                                            <p:fltVal val="-90"/>
                                          </p:val>
                                        </p:tav>
                                        <p:tav tm="100000">
                                          <p:val>
                                            <p:fltVal val="0"/>
                                          </p:val>
                                        </p:tav>
                                      </p:tavLst>
                                    </p:anim>
                                    <p:anim calcmode="lin" valueType="num">
                                      <p:cBhvr>
                                        <p:cTn id="22" dur="800" decel="100000" fill="hold"/>
                                        <p:tgtEl>
                                          <p:spTgt spid="37"/>
                                        </p:tgtEl>
                                        <p:attrNameLst>
                                          <p:attrName>ppt_x</p:attrName>
                                        </p:attrNameLst>
                                      </p:cBhvr>
                                      <p:tavLst>
                                        <p:tav tm="0">
                                          <p:val>
                                            <p:strVal val="#ppt_x+0.4"/>
                                          </p:val>
                                        </p:tav>
                                        <p:tav tm="100000">
                                          <p:val>
                                            <p:strVal val="#ppt_x-0.05"/>
                                          </p:val>
                                        </p:tav>
                                      </p:tavLst>
                                    </p:anim>
                                    <p:anim calcmode="lin" valueType="num">
                                      <p:cBhvr>
                                        <p:cTn id="23" dur="800" decel="100000" fill="hold"/>
                                        <p:tgtEl>
                                          <p:spTgt spid="37"/>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37"/>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37"/>
                                        </p:tgtEl>
                                        <p:attrNameLst>
                                          <p:attrName>ppt_y</p:attrName>
                                        </p:attrNameLst>
                                      </p:cBhvr>
                                      <p:tavLst>
                                        <p:tav tm="0">
                                          <p:val>
                                            <p:strVal val="#ppt_y+0.1"/>
                                          </p:val>
                                        </p:tav>
                                        <p:tav tm="100000">
                                          <p:val>
                                            <p:strVal val="#ppt_y"/>
                                          </p:val>
                                        </p:tav>
                                      </p:tavLst>
                                    </p:anim>
                                  </p:childTnLst>
                                </p:cTn>
                              </p:par>
                            </p:childTnLst>
                          </p:cTn>
                        </p:par>
                        <p:par>
                          <p:cTn id="26" fill="hold">
                            <p:stCondLst>
                              <p:cond delay="3250"/>
                            </p:stCondLst>
                            <p:childTnLst>
                              <p:par>
                                <p:cTn id="27" presetID="23" presetClass="entr" presetSubtype="32"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750" fill="hold"/>
                                        <p:tgtEl>
                                          <p:spTgt spid="31"/>
                                        </p:tgtEl>
                                        <p:attrNameLst>
                                          <p:attrName>ppt_w</p:attrName>
                                        </p:attrNameLst>
                                      </p:cBhvr>
                                      <p:tavLst>
                                        <p:tav tm="0">
                                          <p:val>
                                            <p:strVal val="4*#ppt_w"/>
                                          </p:val>
                                        </p:tav>
                                        <p:tav tm="100000">
                                          <p:val>
                                            <p:strVal val="#ppt_w"/>
                                          </p:val>
                                        </p:tav>
                                      </p:tavLst>
                                    </p:anim>
                                    <p:anim calcmode="lin" valueType="num">
                                      <p:cBhvr>
                                        <p:cTn id="30" dur="750" fill="hold"/>
                                        <p:tgtEl>
                                          <p:spTgt spid="31"/>
                                        </p:tgtEl>
                                        <p:attrNameLst>
                                          <p:attrName>ppt_h</p:attrName>
                                        </p:attrNameLst>
                                      </p:cBhvr>
                                      <p:tavLst>
                                        <p:tav tm="0">
                                          <p:val>
                                            <p:strVal val="4*#ppt_h"/>
                                          </p:val>
                                        </p:tav>
                                        <p:tav tm="100000">
                                          <p:val>
                                            <p:strVal val="#ppt_h"/>
                                          </p:val>
                                        </p:tav>
                                      </p:tavLst>
                                    </p:anim>
                                  </p:childTnLst>
                                </p:cTn>
                              </p:par>
                            </p:childTnLst>
                          </p:cTn>
                        </p:par>
                        <p:par>
                          <p:cTn id="31" fill="hold">
                            <p:stCondLst>
                              <p:cond delay="4250"/>
                            </p:stCondLst>
                            <p:childTnLst>
                              <p:par>
                                <p:cTn id="32" presetID="26" presetClass="emph" presetSubtype="0" fill="hold" nodeType="afterEffect">
                                  <p:stCondLst>
                                    <p:cond delay="0"/>
                                  </p:stCondLst>
                                  <p:childTnLst>
                                    <p:animEffect transition="out" filter="fade">
                                      <p:cBhvr>
                                        <p:cTn id="33" dur="500" tmFilter="0, 0; .2, .5; .8, .5; 1, 0"/>
                                        <p:tgtEl>
                                          <p:spTgt spid="31"/>
                                        </p:tgtEl>
                                      </p:cBhvr>
                                    </p:animEffect>
                                    <p:animScale>
                                      <p:cBhvr>
                                        <p:cTn id="34" dur="250" autoRev="1" fill="hold"/>
                                        <p:tgtEl>
                                          <p:spTgt spid="31"/>
                                        </p:tgtEl>
                                      </p:cBhvr>
                                      <p:by x="105000" y="105000"/>
                                    </p:animScale>
                                  </p:childTnLst>
                                </p:cTn>
                              </p:par>
                            </p:childTnLst>
                          </p:cTn>
                        </p:par>
                        <p:par>
                          <p:cTn id="35" fill="hold">
                            <p:stCondLst>
                              <p:cond delay="4750"/>
                            </p:stCondLst>
                            <p:childTnLst>
                              <p:par>
                                <p:cTn id="36" presetID="22" presetClass="entr" presetSubtype="4"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00"/>
                                        <p:tgtEl>
                                          <p:spTgt spid="16"/>
                                        </p:tgtEl>
                                      </p:cBhvr>
                                    </p:animEffect>
                                  </p:childTnLst>
                                </p:cTn>
                              </p:par>
                            </p:childTnLst>
                          </p:cTn>
                        </p:par>
                        <p:par>
                          <p:cTn id="39" fill="hold">
                            <p:stCondLst>
                              <p:cond delay="5250"/>
                            </p:stCondLst>
                            <p:childTnLst>
                              <p:par>
                                <p:cTn id="40" presetID="30" presetClass="entr" presetSubtype="0" fill="hold"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800" decel="100000"/>
                                        <p:tgtEl>
                                          <p:spTgt spid="40"/>
                                        </p:tgtEl>
                                      </p:cBhvr>
                                    </p:animEffect>
                                    <p:anim calcmode="lin" valueType="num">
                                      <p:cBhvr>
                                        <p:cTn id="43" dur="800" decel="100000" fill="hold"/>
                                        <p:tgtEl>
                                          <p:spTgt spid="40"/>
                                        </p:tgtEl>
                                        <p:attrNameLst>
                                          <p:attrName>style.rotation</p:attrName>
                                        </p:attrNameLst>
                                      </p:cBhvr>
                                      <p:tavLst>
                                        <p:tav tm="0">
                                          <p:val>
                                            <p:fltVal val="-90"/>
                                          </p:val>
                                        </p:tav>
                                        <p:tav tm="100000">
                                          <p:val>
                                            <p:fltVal val="0"/>
                                          </p:val>
                                        </p:tav>
                                      </p:tavLst>
                                    </p:anim>
                                    <p:anim calcmode="lin" valueType="num">
                                      <p:cBhvr>
                                        <p:cTn id="44" dur="800" decel="100000" fill="hold"/>
                                        <p:tgtEl>
                                          <p:spTgt spid="40"/>
                                        </p:tgtEl>
                                        <p:attrNameLst>
                                          <p:attrName>ppt_x</p:attrName>
                                        </p:attrNameLst>
                                      </p:cBhvr>
                                      <p:tavLst>
                                        <p:tav tm="0">
                                          <p:val>
                                            <p:strVal val="#ppt_x+0.4"/>
                                          </p:val>
                                        </p:tav>
                                        <p:tav tm="100000">
                                          <p:val>
                                            <p:strVal val="#ppt_x-0.05"/>
                                          </p:val>
                                        </p:tav>
                                      </p:tavLst>
                                    </p:anim>
                                    <p:anim calcmode="lin" valueType="num">
                                      <p:cBhvr>
                                        <p:cTn id="45" dur="800" decel="100000" fill="hold"/>
                                        <p:tgtEl>
                                          <p:spTgt spid="40"/>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40"/>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40"/>
                                        </p:tgtEl>
                                        <p:attrNameLst>
                                          <p:attrName>ppt_y</p:attrName>
                                        </p:attrNameLst>
                                      </p:cBhvr>
                                      <p:tavLst>
                                        <p:tav tm="0">
                                          <p:val>
                                            <p:strVal val="#ppt_y+0.1"/>
                                          </p:val>
                                        </p:tav>
                                        <p:tav tm="100000">
                                          <p:val>
                                            <p:strVal val="#ppt_y"/>
                                          </p:val>
                                        </p:tav>
                                      </p:tavLst>
                                    </p:anim>
                                  </p:childTnLst>
                                </p:cTn>
                              </p:par>
                            </p:childTnLst>
                          </p:cTn>
                        </p:par>
                        <p:par>
                          <p:cTn id="48" fill="hold">
                            <p:stCondLst>
                              <p:cond delay="6250"/>
                            </p:stCondLst>
                            <p:childTnLst>
                              <p:par>
                                <p:cTn id="49" presetID="23" presetClass="entr" presetSubtype="32"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750" fill="hold"/>
                                        <p:tgtEl>
                                          <p:spTgt spid="34"/>
                                        </p:tgtEl>
                                        <p:attrNameLst>
                                          <p:attrName>ppt_w</p:attrName>
                                        </p:attrNameLst>
                                      </p:cBhvr>
                                      <p:tavLst>
                                        <p:tav tm="0">
                                          <p:val>
                                            <p:strVal val="4*#ppt_w"/>
                                          </p:val>
                                        </p:tav>
                                        <p:tav tm="100000">
                                          <p:val>
                                            <p:strVal val="#ppt_w"/>
                                          </p:val>
                                        </p:tav>
                                      </p:tavLst>
                                    </p:anim>
                                    <p:anim calcmode="lin" valueType="num">
                                      <p:cBhvr>
                                        <p:cTn id="52" dur="750" fill="hold"/>
                                        <p:tgtEl>
                                          <p:spTgt spid="34"/>
                                        </p:tgtEl>
                                        <p:attrNameLst>
                                          <p:attrName>ppt_h</p:attrName>
                                        </p:attrNameLst>
                                      </p:cBhvr>
                                      <p:tavLst>
                                        <p:tav tm="0">
                                          <p:val>
                                            <p:strVal val="4*#ppt_h"/>
                                          </p:val>
                                        </p:tav>
                                        <p:tav tm="100000">
                                          <p:val>
                                            <p:strVal val="#ppt_h"/>
                                          </p:val>
                                        </p:tav>
                                      </p:tavLst>
                                    </p:anim>
                                  </p:childTnLst>
                                </p:cTn>
                              </p:par>
                            </p:childTnLst>
                          </p:cTn>
                        </p:par>
                        <p:par>
                          <p:cTn id="53" fill="hold">
                            <p:stCondLst>
                              <p:cond delay="7250"/>
                            </p:stCondLst>
                            <p:childTnLst>
                              <p:par>
                                <p:cTn id="54" presetID="26" presetClass="emph" presetSubtype="0" fill="hold" nodeType="afterEffect">
                                  <p:stCondLst>
                                    <p:cond delay="0"/>
                                  </p:stCondLst>
                                  <p:childTnLst>
                                    <p:animEffect transition="out" filter="fade">
                                      <p:cBhvr>
                                        <p:cTn id="55" dur="500" tmFilter="0, 0; .2, .5; .8, .5; 1, 0"/>
                                        <p:tgtEl>
                                          <p:spTgt spid="34"/>
                                        </p:tgtEl>
                                      </p:cBhvr>
                                    </p:animEffect>
                                    <p:animScale>
                                      <p:cBhvr>
                                        <p:cTn id="56" dur="250" autoRev="1" fill="hold"/>
                                        <p:tgtEl>
                                          <p:spTgt spid="34"/>
                                        </p:tgtEl>
                                      </p:cBhvr>
                                      <p:by x="105000" y="105000"/>
                                    </p:animScale>
                                  </p:childTnLst>
                                </p:cTn>
                              </p:par>
                            </p:childTnLst>
                          </p:cTn>
                        </p:par>
                        <p:par>
                          <p:cTn id="57" fill="hold">
                            <p:stCondLst>
                              <p:cond delay="7750"/>
                            </p:stCondLst>
                            <p:childTnLst>
                              <p:par>
                                <p:cTn id="58" presetID="22" presetClass="entr" presetSubtype="4" fill="hold"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down)">
                                      <p:cBhvr>
                                        <p:cTn id="60" dur="500"/>
                                        <p:tgtEl>
                                          <p:spTgt spid="22"/>
                                        </p:tgtEl>
                                      </p:cBhvr>
                                    </p:animEffect>
                                  </p:childTnLst>
                                </p:cTn>
                              </p:par>
                            </p:childTnLst>
                          </p:cTn>
                        </p:par>
                        <p:par>
                          <p:cTn id="61" fill="hold">
                            <p:stCondLst>
                              <p:cond delay="8250"/>
                            </p:stCondLst>
                            <p:childTnLst>
                              <p:par>
                                <p:cTn id="62" presetID="30" presetClass="entr" presetSubtype="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fade">
                                      <p:cBhvr>
                                        <p:cTn id="64" dur="800" decel="100000"/>
                                        <p:tgtEl>
                                          <p:spTgt spid="51"/>
                                        </p:tgtEl>
                                      </p:cBhvr>
                                    </p:animEffect>
                                    <p:anim calcmode="lin" valueType="num">
                                      <p:cBhvr>
                                        <p:cTn id="65" dur="800" decel="100000" fill="hold"/>
                                        <p:tgtEl>
                                          <p:spTgt spid="51"/>
                                        </p:tgtEl>
                                        <p:attrNameLst>
                                          <p:attrName>style.rotation</p:attrName>
                                        </p:attrNameLst>
                                      </p:cBhvr>
                                      <p:tavLst>
                                        <p:tav tm="0">
                                          <p:val>
                                            <p:fltVal val="-90"/>
                                          </p:val>
                                        </p:tav>
                                        <p:tav tm="100000">
                                          <p:val>
                                            <p:fltVal val="0"/>
                                          </p:val>
                                        </p:tav>
                                      </p:tavLst>
                                    </p:anim>
                                    <p:anim calcmode="lin" valueType="num">
                                      <p:cBhvr>
                                        <p:cTn id="66" dur="800" decel="100000" fill="hold"/>
                                        <p:tgtEl>
                                          <p:spTgt spid="51"/>
                                        </p:tgtEl>
                                        <p:attrNameLst>
                                          <p:attrName>ppt_x</p:attrName>
                                        </p:attrNameLst>
                                      </p:cBhvr>
                                      <p:tavLst>
                                        <p:tav tm="0">
                                          <p:val>
                                            <p:strVal val="#ppt_x+0.4"/>
                                          </p:val>
                                        </p:tav>
                                        <p:tav tm="100000">
                                          <p:val>
                                            <p:strVal val="#ppt_x-0.05"/>
                                          </p:val>
                                        </p:tav>
                                      </p:tavLst>
                                    </p:anim>
                                    <p:anim calcmode="lin" valueType="num">
                                      <p:cBhvr>
                                        <p:cTn id="67" dur="800" decel="100000" fill="hold"/>
                                        <p:tgtEl>
                                          <p:spTgt spid="51"/>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51"/>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51"/>
                                        </p:tgtEl>
                                        <p:attrNameLst>
                                          <p:attrName>ppt_y</p:attrName>
                                        </p:attrNameLst>
                                      </p:cBhvr>
                                      <p:tavLst>
                                        <p:tav tm="0">
                                          <p:val>
                                            <p:strVal val="#ppt_y+0.1"/>
                                          </p:val>
                                        </p:tav>
                                        <p:tav tm="100000">
                                          <p:val>
                                            <p:strVal val="#ppt_y"/>
                                          </p:val>
                                        </p:tav>
                                      </p:tavLst>
                                    </p:anim>
                                  </p:childTnLst>
                                </p:cTn>
                              </p:par>
                            </p:childTnLst>
                          </p:cTn>
                        </p:par>
                        <p:par>
                          <p:cTn id="70" fill="hold">
                            <p:stCondLst>
                              <p:cond delay="9250"/>
                            </p:stCondLst>
                            <p:childTnLst>
                              <p:par>
                                <p:cTn id="71" presetID="42" presetClass="entr" presetSubtype="0" fill="hold" grpId="0" nodeType="after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fade">
                                      <p:cBhvr>
                                        <p:cTn id="73" dur="1000"/>
                                        <p:tgtEl>
                                          <p:spTgt spid="54"/>
                                        </p:tgtEl>
                                      </p:cBhvr>
                                    </p:animEffect>
                                    <p:anim calcmode="lin" valueType="num">
                                      <p:cBhvr>
                                        <p:cTn id="74" dur="1000" fill="hold"/>
                                        <p:tgtEl>
                                          <p:spTgt spid="54"/>
                                        </p:tgtEl>
                                        <p:attrNameLst>
                                          <p:attrName>ppt_x</p:attrName>
                                        </p:attrNameLst>
                                      </p:cBhvr>
                                      <p:tavLst>
                                        <p:tav tm="0">
                                          <p:val>
                                            <p:strVal val="#ppt_x"/>
                                          </p:val>
                                        </p:tav>
                                        <p:tav tm="100000">
                                          <p:val>
                                            <p:strVal val="#ppt_x"/>
                                          </p:val>
                                        </p:tav>
                                      </p:tavLst>
                                    </p:anim>
                                    <p:anim calcmode="lin" valueType="num">
                                      <p:cBhvr>
                                        <p:cTn id="75"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36382"/>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工作心得体会</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3"/>
          <p:cNvSpPr>
            <a:spLocks noEditPoints="1"/>
          </p:cNvSpPr>
          <p:nvPr/>
        </p:nvSpPr>
        <p:spPr bwMode="black">
          <a:xfrm>
            <a:off x="5449221" y="4880570"/>
            <a:ext cx="1489984" cy="168150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bg1">
              <a:lumMod val="75000"/>
            </a:schemeClr>
          </a:solidFill>
          <a:ln>
            <a:noFill/>
          </a:ln>
        </p:spPr>
        <p:txBody>
          <a:bodyPr vert="horz" wrap="square" lIns="71639" tIns="35823" rIns="71639" bIns="35823" numCol="1" anchor="t" anchorCtr="0" compatLnSpc="1"/>
          <a:lstStyle/>
          <a:p>
            <a:endParaRPr lang="en-US" sz="2255" dirty="0"/>
          </a:p>
        </p:txBody>
      </p:sp>
      <p:grpSp>
        <p:nvGrpSpPr>
          <p:cNvPr id="11" name="组合 10"/>
          <p:cNvGrpSpPr/>
          <p:nvPr/>
        </p:nvGrpSpPr>
        <p:grpSpPr>
          <a:xfrm>
            <a:off x="3445399" y="2333501"/>
            <a:ext cx="2499326" cy="1393386"/>
            <a:chOff x="3445399" y="2111430"/>
            <a:chExt cx="2499326" cy="1393386"/>
          </a:xfrm>
        </p:grpSpPr>
        <p:sp>
          <p:nvSpPr>
            <p:cNvPr id="12" name="Cloud Callout 12"/>
            <p:cNvSpPr/>
            <p:nvPr/>
          </p:nvSpPr>
          <p:spPr bwMode="auto">
            <a:xfrm>
              <a:off x="3445399" y="2111430"/>
              <a:ext cx="2499326" cy="1393386"/>
            </a:xfrm>
            <a:prstGeom prst="cloudCallout">
              <a:avLst>
                <a:gd name="adj1" fmla="val 44578"/>
                <a:gd name="adj2" fmla="val 117581"/>
              </a:avLst>
            </a:prstGeom>
            <a:solidFill>
              <a:srgbClr val="8CBF4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3" name="文本框 12"/>
            <p:cNvSpPr txBox="1"/>
            <p:nvPr/>
          </p:nvSpPr>
          <p:spPr>
            <a:xfrm>
              <a:off x="3781991" y="2515735"/>
              <a:ext cx="1826141"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团队精神</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14" name="组合 13"/>
          <p:cNvGrpSpPr/>
          <p:nvPr/>
        </p:nvGrpSpPr>
        <p:grpSpPr>
          <a:xfrm>
            <a:off x="2430049" y="3977028"/>
            <a:ext cx="2566235" cy="1394517"/>
            <a:chOff x="2430049" y="3754957"/>
            <a:chExt cx="2566235" cy="1394517"/>
          </a:xfrm>
        </p:grpSpPr>
        <p:sp>
          <p:nvSpPr>
            <p:cNvPr id="15" name="Cloud Callout 9"/>
            <p:cNvSpPr/>
            <p:nvPr/>
          </p:nvSpPr>
          <p:spPr bwMode="auto">
            <a:xfrm>
              <a:off x="2430049" y="3754957"/>
              <a:ext cx="2566235" cy="1394517"/>
            </a:xfrm>
            <a:prstGeom prst="cloudCallout">
              <a:avLst>
                <a:gd name="adj1" fmla="val 68799"/>
                <a:gd name="adj2" fmla="val 17194"/>
              </a:avLst>
            </a:prstGeom>
            <a:solidFill>
              <a:srgbClr val="F69F9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6" name="文本框 15"/>
            <p:cNvSpPr txBox="1"/>
            <p:nvPr/>
          </p:nvSpPr>
          <p:spPr>
            <a:xfrm>
              <a:off x="2800095" y="4159827"/>
              <a:ext cx="1826141"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新的定位</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17" name="组合 16"/>
          <p:cNvGrpSpPr/>
          <p:nvPr/>
        </p:nvGrpSpPr>
        <p:grpSpPr>
          <a:xfrm>
            <a:off x="6335243" y="2281256"/>
            <a:ext cx="2254621" cy="1383356"/>
            <a:chOff x="6335243" y="2059185"/>
            <a:chExt cx="2254621" cy="1383356"/>
          </a:xfrm>
        </p:grpSpPr>
        <p:sp>
          <p:nvSpPr>
            <p:cNvPr id="18" name="Cloud Callout 8"/>
            <p:cNvSpPr/>
            <p:nvPr/>
          </p:nvSpPr>
          <p:spPr bwMode="auto">
            <a:xfrm>
              <a:off x="6335243" y="2059185"/>
              <a:ext cx="2254621" cy="1383356"/>
            </a:xfrm>
            <a:prstGeom prst="cloudCallout">
              <a:avLst>
                <a:gd name="adj1" fmla="val -66639"/>
                <a:gd name="adj2" fmla="val 117063"/>
              </a:avLst>
            </a:prstGeom>
            <a:solidFill>
              <a:srgbClr val="F69F9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9" name="文本框 18"/>
            <p:cNvSpPr txBox="1"/>
            <p:nvPr/>
          </p:nvSpPr>
          <p:spPr>
            <a:xfrm>
              <a:off x="6754667" y="2432612"/>
              <a:ext cx="1415772"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责任感</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20" name="组合 19"/>
          <p:cNvGrpSpPr/>
          <p:nvPr/>
        </p:nvGrpSpPr>
        <p:grpSpPr>
          <a:xfrm>
            <a:off x="7305917" y="3840354"/>
            <a:ext cx="2387794" cy="1550718"/>
            <a:chOff x="7305917" y="3618283"/>
            <a:chExt cx="2387794" cy="1550718"/>
          </a:xfrm>
        </p:grpSpPr>
        <p:sp>
          <p:nvSpPr>
            <p:cNvPr id="21" name="Cloud Callout 11"/>
            <p:cNvSpPr/>
            <p:nvPr/>
          </p:nvSpPr>
          <p:spPr bwMode="auto">
            <a:xfrm>
              <a:off x="7305917" y="3618283"/>
              <a:ext cx="2387794" cy="1550718"/>
            </a:xfrm>
            <a:prstGeom prst="cloudCallout">
              <a:avLst>
                <a:gd name="adj1" fmla="val -90339"/>
                <a:gd name="adj2" fmla="val 18228"/>
              </a:avLst>
            </a:prstGeom>
            <a:solidFill>
              <a:srgbClr val="8CBF4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22" name="文本框 21"/>
            <p:cNvSpPr txBox="1"/>
            <p:nvPr/>
          </p:nvSpPr>
          <p:spPr>
            <a:xfrm>
              <a:off x="7791928" y="4159826"/>
              <a:ext cx="1415772"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使命感</a:t>
              </a:r>
              <a:endParaRPr lang="en-US" altLang="zh-CN" sz="3200" dirty="0">
                <a:solidFill>
                  <a:srgbClr val="FFFFFF"/>
                </a:solidFill>
                <a:latin typeface="微软雅黑" panose="020B0503020204020204" charset="-122"/>
                <a:ea typeface="微软雅黑" panose="020B0503020204020204" charset="-122"/>
              </a:endParaRPr>
            </a:p>
          </p:txBody>
        </p:sp>
      </p:grpSp>
      <p:sp>
        <p:nvSpPr>
          <p:cNvPr id="23" name="TextBox 12"/>
          <p:cNvSpPr txBox="1"/>
          <p:nvPr/>
        </p:nvSpPr>
        <p:spPr>
          <a:xfrm>
            <a:off x="73851" y="4190743"/>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4" name="TextBox 12"/>
          <p:cNvSpPr txBox="1"/>
          <p:nvPr/>
        </p:nvSpPr>
        <p:spPr>
          <a:xfrm>
            <a:off x="1058268" y="2264525"/>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5" name="TextBox 12"/>
          <p:cNvSpPr txBox="1"/>
          <p:nvPr/>
        </p:nvSpPr>
        <p:spPr>
          <a:xfrm>
            <a:off x="8886717" y="2269900"/>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6" name="TextBox 12"/>
          <p:cNvSpPr txBox="1"/>
          <p:nvPr/>
        </p:nvSpPr>
        <p:spPr>
          <a:xfrm>
            <a:off x="9835804" y="4190743"/>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9"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par>
                          <p:cTn id="13" fill="hold">
                            <p:stCondLst>
                              <p:cond delay="1500"/>
                            </p:stCondLst>
                            <p:childTnLst>
                              <p:par>
                                <p:cTn id="14" presetID="9"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childTnLst>
                          </p:cTn>
                        </p:par>
                        <p:par>
                          <p:cTn id="17" fill="hold">
                            <p:stCondLst>
                              <p:cond delay="2000"/>
                            </p:stCondLst>
                            <p:childTnLst>
                              <p:par>
                                <p:cTn id="18" presetID="9"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500"/>
                                        <p:tgtEl>
                                          <p:spTgt spid="17"/>
                                        </p:tgtEl>
                                      </p:cBhvr>
                                    </p:animEffect>
                                  </p:childTnLst>
                                </p:cTn>
                              </p:par>
                            </p:childTnLst>
                          </p:cTn>
                        </p:par>
                        <p:par>
                          <p:cTn id="21" fill="hold">
                            <p:stCondLst>
                              <p:cond delay="2500"/>
                            </p:stCondLst>
                            <p:childTnLst>
                              <p:par>
                                <p:cTn id="22" presetID="9"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dissolve">
                                      <p:cBhvr>
                                        <p:cTn id="24" dur="500"/>
                                        <p:tgtEl>
                                          <p:spTgt spid="20"/>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par>
                                <p:cTn id="35" presetID="22" presetClass="entr" presetSubtype="8" fill="hold" grpId="0" nodeType="withEffect">
                                  <p:stCondLst>
                                    <p:cond delay="75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我对责任的理解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a:spLocks noEditPoints="1"/>
          </p:cNvSpPr>
          <p:nvPr/>
        </p:nvSpPr>
        <p:spPr bwMode="auto">
          <a:xfrm>
            <a:off x="5710047" y="2538028"/>
            <a:ext cx="858502" cy="1147315"/>
          </a:xfrm>
          <a:custGeom>
            <a:avLst/>
            <a:gdLst>
              <a:gd name="T0" fmla="*/ 143 w 708"/>
              <a:gd name="T1" fmla="*/ 358 h 965"/>
              <a:gd name="T2" fmla="*/ 218 w 708"/>
              <a:gd name="T3" fmla="*/ 534 h 965"/>
              <a:gd name="T4" fmla="*/ 278 w 708"/>
              <a:gd name="T5" fmla="*/ 675 h 965"/>
              <a:gd name="T6" fmla="*/ 415 w 708"/>
              <a:gd name="T7" fmla="*/ 679 h 965"/>
              <a:gd name="T8" fmla="*/ 445 w 708"/>
              <a:gd name="T9" fmla="*/ 623 h 965"/>
              <a:gd name="T10" fmla="*/ 521 w 708"/>
              <a:gd name="T11" fmla="*/ 482 h 965"/>
              <a:gd name="T12" fmla="*/ 354 w 708"/>
              <a:gd name="T13" fmla="*/ 147 h 965"/>
              <a:gd name="T14" fmla="*/ 293 w 708"/>
              <a:gd name="T15" fmla="*/ 723 h 965"/>
              <a:gd name="T16" fmla="*/ 224 w 708"/>
              <a:gd name="T17" fmla="*/ 643 h 965"/>
              <a:gd name="T18" fmla="*/ 150 w 708"/>
              <a:gd name="T19" fmla="*/ 506 h 965"/>
              <a:gd name="T20" fmla="*/ 354 w 708"/>
              <a:gd name="T21" fmla="*/ 103 h 965"/>
              <a:gd name="T22" fmla="*/ 558 w 708"/>
              <a:gd name="T23" fmla="*/ 506 h 965"/>
              <a:gd name="T24" fmla="*/ 485 w 708"/>
              <a:gd name="T25" fmla="*/ 643 h 965"/>
              <a:gd name="T26" fmla="*/ 415 w 708"/>
              <a:gd name="T27" fmla="*/ 723 h 965"/>
              <a:gd name="T28" fmla="*/ 253 w 708"/>
              <a:gd name="T29" fmla="*/ 865 h 965"/>
              <a:gd name="T30" fmla="*/ 425 w 708"/>
              <a:gd name="T31" fmla="*/ 898 h 965"/>
              <a:gd name="T32" fmla="*/ 425 w 708"/>
              <a:gd name="T33" fmla="*/ 832 h 965"/>
              <a:gd name="T34" fmla="*/ 274 w 708"/>
              <a:gd name="T35" fmla="*/ 885 h 965"/>
              <a:gd name="T36" fmla="*/ 438 w 708"/>
              <a:gd name="T37" fmla="*/ 885 h 965"/>
              <a:gd name="T38" fmla="*/ 459 w 708"/>
              <a:gd name="T39" fmla="*/ 865 h 965"/>
              <a:gd name="T40" fmla="*/ 253 w 708"/>
              <a:gd name="T41" fmla="*/ 762 h 965"/>
              <a:gd name="T42" fmla="*/ 459 w 708"/>
              <a:gd name="T43" fmla="*/ 865 h 965"/>
              <a:gd name="T44" fmla="*/ 457 w 708"/>
              <a:gd name="T45" fmla="*/ 403 h 965"/>
              <a:gd name="T46" fmla="*/ 388 w 708"/>
              <a:gd name="T47" fmla="*/ 472 h 965"/>
              <a:gd name="T48" fmla="*/ 321 w 708"/>
              <a:gd name="T49" fmla="*/ 472 h 965"/>
              <a:gd name="T50" fmla="*/ 251 w 708"/>
              <a:gd name="T51" fmla="*/ 403 h 965"/>
              <a:gd name="T52" fmla="*/ 251 w 708"/>
              <a:gd name="T53" fmla="*/ 336 h 965"/>
              <a:gd name="T54" fmla="*/ 321 w 708"/>
              <a:gd name="T55" fmla="*/ 267 h 965"/>
              <a:gd name="T56" fmla="*/ 388 w 708"/>
              <a:gd name="T57" fmla="*/ 267 h 965"/>
              <a:gd name="T58" fmla="*/ 457 w 708"/>
              <a:gd name="T59" fmla="*/ 336 h 965"/>
              <a:gd name="T60" fmla="*/ 681 w 708"/>
              <a:gd name="T61" fmla="*/ 326 h 965"/>
              <a:gd name="T62" fmla="*/ 644 w 708"/>
              <a:gd name="T63" fmla="*/ 358 h 965"/>
              <a:gd name="T64" fmla="*/ 681 w 708"/>
              <a:gd name="T65" fmla="*/ 379 h 965"/>
              <a:gd name="T66" fmla="*/ 681 w 708"/>
              <a:gd name="T67" fmla="*/ 326 h 965"/>
              <a:gd name="T68" fmla="*/ 603 w 708"/>
              <a:gd name="T69" fmla="*/ 142 h 965"/>
              <a:gd name="T70" fmla="*/ 565 w 708"/>
              <a:gd name="T71" fmla="*/ 105 h 965"/>
              <a:gd name="T72" fmla="*/ 576 w 708"/>
              <a:gd name="T73" fmla="*/ 170 h 965"/>
              <a:gd name="T74" fmla="*/ 380 w 708"/>
              <a:gd name="T75" fmla="*/ 69 h 965"/>
              <a:gd name="T76" fmla="*/ 354 w 708"/>
              <a:gd name="T77" fmla="*/ 0 h 965"/>
              <a:gd name="T78" fmla="*/ 327 w 708"/>
              <a:gd name="T79" fmla="*/ 69 h 965"/>
              <a:gd name="T80" fmla="*/ 130 w 708"/>
              <a:gd name="T81" fmla="*/ 173 h 965"/>
              <a:gd name="T82" fmla="*/ 142 w 708"/>
              <a:gd name="T83" fmla="*/ 110 h 965"/>
              <a:gd name="T84" fmla="*/ 104 w 708"/>
              <a:gd name="T85" fmla="*/ 147 h 965"/>
              <a:gd name="T86" fmla="*/ 63 w 708"/>
              <a:gd name="T87" fmla="*/ 358 h 965"/>
              <a:gd name="T88" fmla="*/ 28 w 708"/>
              <a:gd name="T89" fmla="*/ 326 h 965"/>
              <a:gd name="T90" fmla="*/ 28 w 708"/>
              <a:gd name="T91" fmla="*/ 379 h 965"/>
              <a:gd name="T92" fmla="*/ 63 w 708"/>
              <a:gd name="T93" fmla="*/ 358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8" h="965">
                <a:moveTo>
                  <a:pt x="354" y="147"/>
                </a:moveTo>
                <a:cubicBezTo>
                  <a:pt x="238" y="147"/>
                  <a:pt x="143" y="242"/>
                  <a:pt x="143" y="358"/>
                </a:cubicBezTo>
                <a:cubicBezTo>
                  <a:pt x="143" y="414"/>
                  <a:pt x="187" y="481"/>
                  <a:pt x="187" y="482"/>
                </a:cubicBezTo>
                <a:cubicBezTo>
                  <a:pt x="196" y="496"/>
                  <a:pt x="210" y="519"/>
                  <a:pt x="218" y="534"/>
                </a:cubicBezTo>
                <a:lnTo>
                  <a:pt x="263" y="623"/>
                </a:lnTo>
                <a:cubicBezTo>
                  <a:pt x="272" y="640"/>
                  <a:pt x="278" y="662"/>
                  <a:pt x="278" y="675"/>
                </a:cubicBezTo>
                <a:cubicBezTo>
                  <a:pt x="279" y="675"/>
                  <a:pt x="284" y="679"/>
                  <a:pt x="293" y="679"/>
                </a:cubicBezTo>
                <a:lnTo>
                  <a:pt x="415" y="679"/>
                </a:lnTo>
                <a:cubicBezTo>
                  <a:pt x="425" y="679"/>
                  <a:pt x="430" y="675"/>
                  <a:pt x="430" y="674"/>
                </a:cubicBezTo>
                <a:cubicBezTo>
                  <a:pt x="430" y="662"/>
                  <a:pt x="437" y="640"/>
                  <a:pt x="445" y="623"/>
                </a:cubicBezTo>
                <a:lnTo>
                  <a:pt x="491" y="534"/>
                </a:lnTo>
                <a:cubicBezTo>
                  <a:pt x="498" y="519"/>
                  <a:pt x="512" y="496"/>
                  <a:pt x="521" y="482"/>
                </a:cubicBezTo>
                <a:cubicBezTo>
                  <a:pt x="537" y="458"/>
                  <a:pt x="565" y="403"/>
                  <a:pt x="565" y="358"/>
                </a:cubicBezTo>
                <a:cubicBezTo>
                  <a:pt x="565" y="242"/>
                  <a:pt x="471" y="147"/>
                  <a:pt x="354" y="147"/>
                </a:cubicBezTo>
                <a:close/>
                <a:moveTo>
                  <a:pt x="415" y="723"/>
                </a:moveTo>
                <a:lnTo>
                  <a:pt x="293" y="723"/>
                </a:lnTo>
                <a:cubicBezTo>
                  <a:pt x="260" y="723"/>
                  <a:pt x="234" y="702"/>
                  <a:pt x="234" y="675"/>
                </a:cubicBezTo>
                <a:cubicBezTo>
                  <a:pt x="234" y="671"/>
                  <a:pt x="231" y="656"/>
                  <a:pt x="224" y="643"/>
                </a:cubicBezTo>
                <a:lnTo>
                  <a:pt x="178" y="554"/>
                </a:lnTo>
                <a:cubicBezTo>
                  <a:pt x="171" y="540"/>
                  <a:pt x="159" y="519"/>
                  <a:pt x="150" y="506"/>
                </a:cubicBezTo>
                <a:cubicBezTo>
                  <a:pt x="145" y="498"/>
                  <a:pt x="99" y="426"/>
                  <a:pt x="99" y="358"/>
                </a:cubicBezTo>
                <a:cubicBezTo>
                  <a:pt x="99" y="217"/>
                  <a:pt x="213" y="103"/>
                  <a:pt x="354" y="103"/>
                </a:cubicBezTo>
                <a:cubicBezTo>
                  <a:pt x="495" y="103"/>
                  <a:pt x="610" y="217"/>
                  <a:pt x="610" y="358"/>
                </a:cubicBezTo>
                <a:cubicBezTo>
                  <a:pt x="610" y="426"/>
                  <a:pt x="564" y="498"/>
                  <a:pt x="558" y="506"/>
                </a:cubicBezTo>
                <a:cubicBezTo>
                  <a:pt x="550" y="519"/>
                  <a:pt x="537" y="541"/>
                  <a:pt x="530" y="554"/>
                </a:cubicBezTo>
                <a:lnTo>
                  <a:pt x="485" y="643"/>
                </a:lnTo>
                <a:cubicBezTo>
                  <a:pt x="478" y="656"/>
                  <a:pt x="474" y="671"/>
                  <a:pt x="474" y="675"/>
                </a:cubicBezTo>
                <a:cubicBezTo>
                  <a:pt x="474" y="702"/>
                  <a:pt x="448" y="723"/>
                  <a:pt x="415" y="723"/>
                </a:cubicBezTo>
                <a:close/>
                <a:moveTo>
                  <a:pt x="287" y="832"/>
                </a:moveTo>
                <a:cubicBezTo>
                  <a:pt x="268" y="832"/>
                  <a:pt x="253" y="847"/>
                  <a:pt x="253" y="865"/>
                </a:cubicBezTo>
                <a:cubicBezTo>
                  <a:pt x="253" y="883"/>
                  <a:pt x="268" y="898"/>
                  <a:pt x="287" y="898"/>
                </a:cubicBezTo>
                <a:lnTo>
                  <a:pt x="425" y="898"/>
                </a:lnTo>
                <a:cubicBezTo>
                  <a:pt x="444" y="898"/>
                  <a:pt x="459" y="883"/>
                  <a:pt x="459" y="865"/>
                </a:cubicBezTo>
                <a:cubicBezTo>
                  <a:pt x="459" y="847"/>
                  <a:pt x="444" y="832"/>
                  <a:pt x="425" y="832"/>
                </a:cubicBezTo>
                <a:lnTo>
                  <a:pt x="287" y="832"/>
                </a:lnTo>
                <a:close/>
                <a:moveTo>
                  <a:pt x="274" y="885"/>
                </a:moveTo>
                <a:cubicBezTo>
                  <a:pt x="275" y="929"/>
                  <a:pt x="312" y="965"/>
                  <a:pt x="356" y="965"/>
                </a:cubicBezTo>
                <a:cubicBezTo>
                  <a:pt x="401" y="965"/>
                  <a:pt x="437" y="929"/>
                  <a:pt x="438" y="885"/>
                </a:cubicBezTo>
                <a:lnTo>
                  <a:pt x="274" y="885"/>
                </a:lnTo>
                <a:close/>
                <a:moveTo>
                  <a:pt x="459" y="865"/>
                </a:moveTo>
                <a:lnTo>
                  <a:pt x="253" y="865"/>
                </a:lnTo>
                <a:lnTo>
                  <a:pt x="253" y="762"/>
                </a:lnTo>
                <a:lnTo>
                  <a:pt x="459" y="762"/>
                </a:lnTo>
                <a:lnTo>
                  <a:pt x="459" y="865"/>
                </a:lnTo>
                <a:close/>
                <a:moveTo>
                  <a:pt x="491" y="369"/>
                </a:moveTo>
                <a:cubicBezTo>
                  <a:pt x="491" y="388"/>
                  <a:pt x="476" y="403"/>
                  <a:pt x="457" y="403"/>
                </a:cubicBezTo>
                <a:lnTo>
                  <a:pt x="388" y="403"/>
                </a:lnTo>
                <a:lnTo>
                  <a:pt x="388" y="472"/>
                </a:lnTo>
                <a:cubicBezTo>
                  <a:pt x="388" y="491"/>
                  <a:pt x="373" y="506"/>
                  <a:pt x="354" y="506"/>
                </a:cubicBezTo>
                <a:cubicBezTo>
                  <a:pt x="336" y="506"/>
                  <a:pt x="321" y="491"/>
                  <a:pt x="321" y="472"/>
                </a:cubicBezTo>
                <a:lnTo>
                  <a:pt x="321" y="403"/>
                </a:lnTo>
                <a:lnTo>
                  <a:pt x="251" y="403"/>
                </a:lnTo>
                <a:cubicBezTo>
                  <a:pt x="233" y="403"/>
                  <a:pt x="218" y="388"/>
                  <a:pt x="218" y="369"/>
                </a:cubicBezTo>
                <a:cubicBezTo>
                  <a:pt x="218" y="351"/>
                  <a:pt x="233" y="336"/>
                  <a:pt x="251" y="336"/>
                </a:cubicBezTo>
                <a:lnTo>
                  <a:pt x="321" y="336"/>
                </a:lnTo>
                <a:lnTo>
                  <a:pt x="321" y="267"/>
                </a:lnTo>
                <a:cubicBezTo>
                  <a:pt x="321" y="248"/>
                  <a:pt x="336" y="233"/>
                  <a:pt x="354" y="233"/>
                </a:cubicBezTo>
                <a:cubicBezTo>
                  <a:pt x="373" y="233"/>
                  <a:pt x="388" y="248"/>
                  <a:pt x="388" y="267"/>
                </a:cubicBezTo>
                <a:lnTo>
                  <a:pt x="388" y="336"/>
                </a:lnTo>
                <a:lnTo>
                  <a:pt x="457" y="336"/>
                </a:lnTo>
                <a:cubicBezTo>
                  <a:pt x="476" y="336"/>
                  <a:pt x="491" y="351"/>
                  <a:pt x="491" y="369"/>
                </a:cubicBezTo>
                <a:close/>
                <a:moveTo>
                  <a:pt x="681" y="326"/>
                </a:moveTo>
                <a:lnTo>
                  <a:pt x="643" y="326"/>
                </a:lnTo>
                <a:cubicBezTo>
                  <a:pt x="644" y="337"/>
                  <a:pt x="644" y="347"/>
                  <a:pt x="644" y="358"/>
                </a:cubicBezTo>
                <a:cubicBezTo>
                  <a:pt x="644" y="365"/>
                  <a:pt x="644" y="372"/>
                  <a:pt x="643" y="379"/>
                </a:cubicBezTo>
                <a:lnTo>
                  <a:pt x="681" y="379"/>
                </a:lnTo>
                <a:cubicBezTo>
                  <a:pt x="696" y="379"/>
                  <a:pt x="708" y="367"/>
                  <a:pt x="708" y="353"/>
                </a:cubicBezTo>
                <a:cubicBezTo>
                  <a:pt x="708" y="338"/>
                  <a:pt x="696" y="326"/>
                  <a:pt x="681" y="326"/>
                </a:cubicBezTo>
                <a:close/>
                <a:moveTo>
                  <a:pt x="576" y="170"/>
                </a:moveTo>
                <a:lnTo>
                  <a:pt x="603" y="142"/>
                </a:lnTo>
                <a:cubicBezTo>
                  <a:pt x="614" y="132"/>
                  <a:pt x="614" y="114"/>
                  <a:pt x="604" y="104"/>
                </a:cubicBezTo>
                <a:cubicBezTo>
                  <a:pt x="593" y="94"/>
                  <a:pt x="576" y="94"/>
                  <a:pt x="565" y="105"/>
                </a:cubicBezTo>
                <a:lnTo>
                  <a:pt x="538" y="133"/>
                </a:lnTo>
                <a:cubicBezTo>
                  <a:pt x="551" y="144"/>
                  <a:pt x="564" y="156"/>
                  <a:pt x="576" y="170"/>
                </a:cubicBezTo>
                <a:close/>
                <a:moveTo>
                  <a:pt x="354" y="67"/>
                </a:moveTo>
                <a:cubicBezTo>
                  <a:pt x="362" y="67"/>
                  <a:pt x="371" y="68"/>
                  <a:pt x="380" y="69"/>
                </a:cubicBezTo>
                <a:lnTo>
                  <a:pt x="380" y="28"/>
                </a:lnTo>
                <a:cubicBezTo>
                  <a:pt x="380" y="12"/>
                  <a:pt x="368" y="0"/>
                  <a:pt x="354" y="0"/>
                </a:cubicBezTo>
                <a:cubicBezTo>
                  <a:pt x="339" y="0"/>
                  <a:pt x="327" y="12"/>
                  <a:pt x="327" y="28"/>
                </a:cubicBezTo>
                <a:lnTo>
                  <a:pt x="327" y="69"/>
                </a:lnTo>
                <a:cubicBezTo>
                  <a:pt x="336" y="68"/>
                  <a:pt x="345" y="67"/>
                  <a:pt x="354" y="67"/>
                </a:cubicBezTo>
                <a:close/>
                <a:moveTo>
                  <a:pt x="130" y="173"/>
                </a:moveTo>
                <a:cubicBezTo>
                  <a:pt x="141" y="159"/>
                  <a:pt x="154" y="147"/>
                  <a:pt x="167" y="136"/>
                </a:cubicBezTo>
                <a:lnTo>
                  <a:pt x="142" y="110"/>
                </a:lnTo>
                <a:cubicBezTo>
                  <a:pt x="131" y="99"/>
                  <a:pt x="114" y="99"/>
                  <a:pt x="103" y="109"/>
                </a:cubicBezTo>
                <a:cubicBezTo>
                  <a:pt x="93" y="119"/>
                  <a:pt x="93" y="136"/>
                  <a:pt x="104" y="147"/>
                </a:cubicBezTo>
                <a:lnTo>
                  <a:pt x="130" y="173"/>
                </a:lnTo>
                <a:close/>
                <a:moveTo>
                  <a:pt x="63" y="358"/>
                </a:moveTo>
                <a:cubicBezTo>
                  <a:pt x="63" y="347"/>
                  <a:pt x="64" y="337"/>
                  <a:pt x="65" y="326"/>
                </a:cubicBezTo>
                <a:lnTo>
                  <a:pt x="28" y="326"/>
                </a:lnTo>
                <a:cubicBezTo>
                  <a:pt x="12" y="326"/>
                  <a:pt x="0" y="338"/>
                  <a:pt x="0" y="353"/>
                </a:cubicBezTo>
                <a:cubicBezTo>
                  <a:pt x="0" y="367"/>
                  <a:pt x="12" y="379"/>
                  <a:pt x="28" y="379"/>
                </a:cubicBezTo>
                <a:lnTo>
                  <a:pt x="65" y="379"/>
                </a:lnTo>
                <a:cubicBezTo>
                  <a:pt x="64" y="372"/>
                  <a:pt x="63" y="365"/>
                  <a:pt x="63" y="358"/>
                </a:cubicBezTo>
                <a:close/>
              </a:path>
            </a:pathLst>
          </a:custGeom>
          <a:solidFill>
            <a:srgbClr val="24211D"/>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800"/>
          </a:p>
        </p:txBody>
      </p:sp>
      <p:sp>
        <p:nvSpPr>
          <p:cNvPr id="11" name="Freeform 5"/>
          <p:cNvSpPr/>
          <p:nvPr/>
        </p:nvSpPr>
        <p:spPr bwMode="auto">
          <a:xfrm>
            <a:off x="4528957" y="1665750"/>
            <a:ext cx="1515471" cy="2321606"/>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solidFill>
            <a:srgbClr val="F69F95"/>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2" name="Freeform 6"/>
          <p:cNvSpPr/>
          <p:nvPr/>
        </p:nvSpPr>
        <p:spPr bwMode="auto">
          <a:xfrm>
            <a:off x="4784445" y="3879448"/>
            <a:ext cx="2681827" cy="977518"/>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solidFill>
            <a:srgbClr val="A5A5A5"/>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3" name="Freeform 7"/>
          <p:cNvSpPr/>
          <p:nvPr/>
        </p:nvSpPr>
        <p:spPr bwMode="auto">
          <a:xfrm>
            <a:off x="6207876" y="1644373"/>
            <a:ext cx="1513884" cy="2321606"/>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solidFill>
            <a:srgbClr val="8CBF4A"/>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4" name="Freeform 8"/>
          <p:cNvSpPr/>
          <p:nvPr/>
        </p:nvSpPr>
        <p:spPr bwMode="auto">
          <a:xfrm>
            <a:off x="5969843" y="4923615"/>
            <a:ext cx="311029" cy="268183"/>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5" name="Freeform 9"/>
          <p:cNvSpPr/>
          <p:nvPr/>
        </p:nvSpPr>
        <p:spPr bwMode="auto">
          <a:xfrm>
            <a:off x="4347862" y="2270796"/>
            <a:ext cx="299921" cy="298333"/>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6" name="Freeform 10"/>
          <p:cNvSpPr/>
          <p:nvPr/>
        </p:nvSpPr>
        <p:spPr bwMode="auto">
          <a:xfrm>
            <a:off x="7592770" y="2270796"/>
            <a:ext cx="298333" cy="298333"/>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7" name="矩形 16"/>
          <p:cNvSpPr/>
          <p:nvPr/>
        </p:nvSpPr>
        <p:spPr>
          <a:xfrm>
            <a:off x="973062" y="1896947"/>
            <a:ext cx="3282951" cy="523220"/>
          </a:xfrm>
          <a:prstGeom prst="rect">
            <a:avLst/>
          </a:prstGeom>
        </p:spPr>
        <p:txBody>
          <a:bodyPr wrap="square">
            <a:spAutoFit/>
          </a:bodyPr>
          <a:lstStyle/>
          <a:p>
            <a:pPr algn="r"/>
            <a:r>
              <a:rPr lang="zh-CN" altLang="en-US" sz="2800" b="1" kern="0" dirty="0">
                <a:solidFill>
                  <a:srgbClr val="F69F95"/>
                </a:solidFill>
                <a:latin typeface="微软雅黑" panose="020B0503020204020204" charset="-122"/>
                <a:ea typeface="微软雅黑" panose="020B0503020204020204" charset="-122"/>
              </a:rPr>
              <a:t>从个人而言</a:t>
            </a:r>
            <a:endParaRPr lang="zh-CN" altLang="en-US" sz="2800" b="1" dirty="0">
              <a:solidFill>
                <a:srgbClr val="F69F95"/>
              </a:solidFill>
              <a:latin typeface="微软雅黑" panose="020B0503020204020204" charset="-122"/>
              <a:ea typeface="微软雅黑" panose="020B0503020204020204" charset="-122"/>
            </a:endParaRPr>
          </a:p>
        </p:txBody>
      </p:sp>
      <p:sp>
        <p:nvSpPr>
          <p:cNvPr id="18" name="矩形 17"/>
          <p:cNvSpPr/>
          <p:nvPr/>
        </p:nvSpPr>
        <p:spPr>
          <a:xfrm>
            <a:off x="5286692" y="3735237"/>
            <a:ext cx="1678125" cy="461485"/>
          </a:xfrm>
          <a:prstGeom prst="rect">
            <a:avLst/>
          </a:prstGeom>
        </p:spPr>
        <p:txBody>
          <a:bodyPr wrap="square">
            <a:spAutoFit/>
          </a:bodyPr>
          <a:lstStyle/>
          <a:p>
            <a:pPr algn="ctr"/>
            <a:r>
              <a:rPr lang="zh-CN" altLang="en-US" sz="2400" b="1" dirty="0" smtClean="0">
                <a:solidFill>
                  <a:schemeClr val="accent3"/>
                </a:solidFill>
                <a:latin typeface="微软雅黑" panose="020B0503020204020204" charset="-122"/>
                <a:ea typeface="微软雅黑" panose="020B0503020204020204" charset="-122"/>
              </a:rPr>
              <a:t>责 任</a:t>
            </a:r>
            <a:endParaRPr lang="zh-CN" altLang="en-US" sz="2400" b="1" dirty="0">
              <a:solidFill>
                <a:schemeClr val="accent3"/>
              </a:solidFill>
              <a:latin typeface="微软雅黑" panose="020B0503020204020204" charset="-122"/>
              <a:ea typeface="微软雅黑" panose="020B0503020204020204" charset="-122"/>
            </a:endParaRPr>
          </a:p>
        </p:txBody>
      </p:sp>
      <p:sp>
        <p:nvSpPr>
          <p:cNvPr id="19" name="矩形 18"/>
          <p:cNvSpPr/>
          <p:nvPr/>
        </p:nvSpPr>
        <p:spPr>
          <a:xfrm>
            <a:off x="629654" y="2567984"/>
            <a:ext cx="3636484" cy="1200329"/>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责任就是担当，就是付出，体现一个人的心智，胸怀和格局</a:t>
            </a:r>
          </a:p>
        </p:txBody>
      </p:sp>
      <p:sp>
        <p:nvSpPr>
          <p:cNvPr id="20" name="矩形 19"/>
          <p:cNvSpPr/>
          <p:nvPr/>
        </p:nvSpPr>
        <p:spPr>
          <a:xfrm>
            <a:off x="8202102" y="1896947"/>
            <a:ext cx="3282951" cy="523220"/>
          </a:xfrm>
          <a:prstGeom prst="rect">
            <a:avLst/>
          </a:prstGeom>
        </p:spPr>
        <p:txBody>
          <a:bodyPr wrap="square">
            <a:spAutoFit/>
          </a:bodyPr>
          <a:lstStyle/>
          <a:p>
            <a:r>
              <a:rPr lang="zh-CN" altLang="en-US" sz="2800" b="1" kern="0" dirty="0">
                <a:solidFill>
                  <a:srgbClr val="8CBF4A"/>
                </a:solidFill>
                <a:latin typeface="微软雅黑" panose="020B0503020204020204" charset="-122"/>
                <a:ea typeface="微软雅黑" panose="020B0503020204020204" charset="-122"/>
              </a:rPr>
              <a:t>从社会而言</a:t>
            </a:r>
            <a:endParaRPr lang="zh-CN" altLang="en-US" sz="2800" b="1" dirty="0">
              <a:solidFill>
                <a:srgbClr val="8CBF4A"/>
              </a:solidFill>
              <a:latin typeface="微软雅黑" panose="020B0503020204020204" charset="-122"/>
              <a:ea typeface="微软雅黑" panose="020B0503020204020204" charset="-122"/>
            </a:endParaRPr>
          </a:p>
        </p:txBody>
      </p:sp>
      <p:sp>
        <p:nvSpPr>
          <p:cNvPr id="21" name="矩形 20"/>
          <p:cNvSpPr/>
          <p:nvPr/>
        </p:nvSpPr>
        <p:spPr>
          <a:xfrm>
            <a:off x="8202102" y="2485014"/>
            <a:ext cx="3282951" cy="1200329"/>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责任是一种职务，地位上升升的越高，责任越大</a:t>
            </a:r>
          </a:p>
        </p:txBody>
      </p:sp>
      <p:sp>
        <p:nvSpPr>
          <p:cNvPr id="22" name="矩形 21"/>
          <p:cNvSpPr/>
          <p:nvPr/>
        </p:nvSpPr>
        <p:spPr>
          <a:xfrm>
            <a:off x="4497823" y="5329301"/>
            <a:ext cx="3282951" cy="523220"/>
          </a:xfrm>
          <a:prstGeom prst="rect">
            <a:avLst/>
          </a:prstGeom>
        </p:spPr>
        <p:txBody>
          <a:bodyPr wrap="square">
            <a:spAutoFit/>
          </a:bodyPr>
          <a:lstStyle/>
          <a:p>
            <a:pPr algn="ctr"/>
            <a:r>
              <a:rPr lang="zh-CN" altLang="en-US" sz="2800" kern="0" dirty="0">
                <a:solidFill>
                  <a:srgbClr val="FFFFFF"/>
                </a:solidFill>
                <a:latin typeface="微软雅黑" panose="020B0503020204020204" charset="-122"/>
                <a:ea typeface="微软雅黑" panose="020B0503020204020204" charset="-122"/>
              </a:rPr>
              <a:t>在</a:t>
            </a:r>
            <a:r>
              <a:rPr lang="zh-CN" altLang="en-US" sz="2800" b="1" kern="0" dirty="0">
                <a:solidFill>
                  <a:srgbClr val="A5A5A5"/>
                </a:solidFill>
                <a:latin typeface="微软雅黑" panose="020B0503020204020204" charset="-122"/>
                <a:ea typeface="微软雅黑" panose="020B0503020204020204" charset="-122"/>
              </a:rPr>
              <a:t>其位谋其政</a:t>
            </a:r>
            <a:endParaRPr lang="zh-CN" altLang="en-US" sz="2800" b="1" dirty="0">
              <a:solidFill>
                <a:srgbClr val="A5A5A5"/>
              </a:solidFill>
              <a:latin typeface="微软雅黑" panose="020B0503020204020204" charset="-122"/>
              <a:ea typeface="微软雅黑" panose="020B0503020204020204" charset="-122"/>
            </a:endParaRPr>
          </a:p>
        </p:txBody>
      </p:sp>
      <p:sp>
        <p:nvSpPr>
          <p:cNvPr id="23" name="矩形 22"/>
          <p:cNvSpPr/>
          <p:nvPr/>
        </p:nvSpPr>
        <p:spPr>
          <a:xfrm>
            <a:off x="3447146" y="5899121"/>
            <a:ext cx="5960842" cy="830997"/>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正是责任心才让我们更好的做好工作，对得起自己，他人</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4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4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0000">
                                          <p:cBhvr additive="base">
                                            <p:cTn id="11"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14:bounceEnd="40000">
                                          <p:cBhvr additive="base">
                                            <p:cTn id="15"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8"/>
                                            </p:tgtEl>
                                            <p:attrNameLst>
                                              <p:attrName>style.visibility</p:attrName>
                                            </p:attrNameLst>
                                          </p:cBhvr>
                                          <p:to>
                                            <p:strVal val="visible"/>
                                          </p:to>
                                        </p:set>
                                        <p:anim by="(-#ppt_w*2)" calcmode="lin" valueType="num">
                                          <p:cBhvr rctx="PPT">
                                            <p:cTn id="26" dur="150" autoRev="1" fill="hold">
                                              <p:stCondLst>
                                                <p:cond delay="0"/>
                                              </p:stCondLst>
                                            </p:cTn>
                                            <p:tgtEl>
                                              <p:spTgt spid="18"/>
                                            </p:tgtEl>
                                            <p:attrNameLst>
                                              <p:attrName>ppt_w</p:attrName>
                                            </p:attrNameLst>
                                          </p:cBhvr>
                                        </p:anim>
                                        <p:anim by="(#ppt_w*0.50)" calcmode="lin" valueType="num">
                                          <p:cBhvr>
                                            <p:cTn id="27" dur="150" decel="50000" autoRev="1" fill="hold">
                                              <p:stCondLst>
                                                <p:cond delay="0"/>
                                              </p:stCondLst>
                                            </p:cTn>
                                            <p:tgtEl>
                                              <p:spTgt spid="18"/>
                                            </p:tgtEl>
                                            <p:attrNameLst>
                                              <p:attrName>ppt_x</p:attrName>
                                            </p:attrNameLst>
                                          </p:cBhvr>
                                        </p:anim>
                                        <p:anim from="(-#ppt_h/2)" to="(#ppt_y)" calcmode="lin" valueType="num">
                                          <p:cBhvr>
                                            <p:cTn id="28" dur="300" fill="hold">
                                              <p:stCondLst>
                                                <p:cond delay="0"/>
                                              </p:stCondLst>
                                            </p:cTn>
                                            <p:tgtEl>
                                              <p:spTgt spid="18"/>
                                            </p:tgtEl>
                                            <p:attrNameLst>
                                              <p:attrName>ppt_y</p:attrName>
                                            </p:attrNameLst>
                                          </p:cBhvr>
                                        </p:anim>
                                        <p:animRot by="21600000">
                                          <p:cBhvr>
                                            <p:cTn id="29" dur="300" fill="hold">
                                              <p:stCondLst>
                                                <p:cond delay="0"/>
                                              </p:stCondLst>
                                            </p:cTn>
                                            <p:tgtEl>
                                              <p:spTgt spid="18"/>
                                            </p:tgtEl>
                                            <p:attrNameLst>
                                              <p:attrName>r</p:attrName>
                                            </p:attrNameLst>
                                          </p:cBhvr>
                                        </p:animRot>
                                      </p:childTnLst>
                                    </p:cTn>
                                  </p:par>
                                </p:childTnLst>
                              </p:cTn>
                            </p:par>
                            <p:par>
                              <p:cTn id="30" fill="hold">
                                <p:stCondLst>
                                  <p:cond delay="1360"/>
                                </p:stCondLst>
                                <p:childTnLst>
                                  <p:par>
                                    <p:cTn id="31" presetID="22" presetClass="entr" presetSubtype="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right)">
                                          <p:cBhvr>
                                            <p:cTn id="33" dur="500"/>
                                            <p:tgtEl>
                                              <p:spTgt spid="15"/>
                                            </p:tgtEl>
                                          </p:cBhvr>
                                        </p:animEffect>
                                      </p:childTnLst>
                                    </p:cTn>
                                  </p:par>
                                </p:childTnLst>
                              </p:cTn>
                            </p:par>
                            <p:par>
                              <p:cTn id="34" fill="hold">
                                <p:stCondLst>
                                  <p:cond delay="1860"/>
                                </p:stCondLst>
                                <p:childTnLst>
                                  <p:par>
                                    <p:cTn id="35" presetID="2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2360"/>
                                </p:stCondLst>
                                <p:childTnLst>
                                  <p:par>
                                    <p:cTn id="39" presetID="22" presetClass="entr" presetSubtype="1"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286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400"/>
                                            <p:tgtEl>
                                              <p:spTgt spid="16"/>
                                            </p:tgtEl>
                                          </p:cBhvr>
                                        </p:animEffect>
                                      </p:childTnLst>
                                    </p:cTn>
                                  </p:par>
                                </p:childTnLst>
                              </p:cTn>
                            </p:par>
                            <p:par>
                              <p:cTn id="46" fill="hold">
                                <p:stCondLst>
                                  <p:cond delay="3360"/>
                                </p:stCondLst>
                                <p:childTnLst>
                                  <p:par>
                                    <p:cTn id="47" presetID="31"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400" fill="hold"/>
                                            <p:tgtEl>
                                              <p:spTgt spid="20"/>
                                            </p:tgtEl>
                                            <p:attrNameLst>
                                              <p:attrName>ppt_w</p:attrName>
                                            </p:attrNameLst>
                                          </p:cBhvr>
                                          <p:tavLst>
                                            <p:tav tm="0">
                                              <p:val>
                                                <p:fltVal val="0"/>
                                              </p:val>
                                            </p:tav>
                                            <p:tav tm="100000">
                                              <p:val>
                                                <p:strVal val="#ppt_w"/>
                                              </p:val>
                                            </p:tav>
                                          </p:tavLst>
                                        </p:anim>
                                        <p:anim calcmode="lin" valueType="num">
                                          <p:cBhvr>
                                            <p:cTn id="50" dur="400" fill="hold"/>
                                            <p:tgtEl>
                                              <p:spTgt spid="20"/>
                                            </p:tgtEl>
                                            <p:attrNameLst>
                                              <p:attrName>ppt_h</p:attrName>
                                            </p:attrNameLst>
                                          </p:cBhvr>
                                          <p:tavLst>
                                            <p:tav tm="0">
                                              <p:val>
                                                <p:fltVal val="0"/>
                                              </p:val>
                                            </p:tav>
                                            <p:tav tm="100000">
                                              <p:val>
                                                <p:strVal val="#ppt_h"/>
                                              </p:val>
                                            </p:tav>
                                          </p:tavLst>
                                        </p:anim>
                                        <p:anim calcmode="lin" valueType="num">
                                          <p:cBhvr>
                                            <p:cTn id="51" dur="400" fill="hold"/>
                                            <p:tgtEl>
                                              <p:spTgt spid="20"/>
                                            </p:tgtEl>
                                            <p:attrNameLst>
                                              <p:attrName>style.rotation</p:attrName>
                                            </p:attrNameLst>
                                          </p:cBhvr>
                                          <p:tavLst>
                                            <p:tav tm="0">
                                              <p:val>
                                                <p:fltVal val="90"/>
                                              </p:val>
                                            </p:tav>
                                            <p:tav tm="100000">
                                              <p:val>
                                                <p:fltVal val="0"/>
                                              </p:val>
                                            </p:tav>
                                          </p:tavLst>
                                        </p:anim>
                                        <p:animEffect transition="in" filter="fade">
                                          <p:cBhvr>
                                            <p:cTn id="52" dur="400"/>
                                            <p:tgtEl>
                                              <p:spTgt spid="20"/>
                                            </p:tgtEl>
                                          </p:cBhvr>
                                        </p:animEffect>
                                      </p:childTnLst>
                                    </p:cTn>
                                  </p:par>
                                </p:childTnLst>
                              </p:cTn>
                            </p:par>
                            <p:par>
                              <p:cTn id="53" fill="hold">
                                <p:stCondLst>
                                  <p:cond delay="3860"/>
                                </p:stCondLst>
                                <p:childTnLst>
                                  <p:par>
                                    <p:cTn id="54" presetID="22" presetClass="entr" presetSubtype="1"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childTnLst>
                              </p:cTn>
                            </p:par>
                            <p:par>
                              <p:cTn id="57" fill="hold">
                                <p:stCondLst>
                                  <p:cond delay="4360"/>
                                </p:stCondLst>
                                <p:childTnLst>
                                  <p:par>
                                    <p:cTn id="58" presetID="22" presetClass="entr" presetSubtype="1"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400"/>
                                            <p:tgtEl>
                                              <p:spTgt spid="14"/>
                                            </p:tgtEl>
                                          </p:cBhvr>
                                        </p:animEffect>
                                      </p:childTnLst>
                                    </p:cTn>
                                  </p:par>
                                </p:childTnLst>
                              </p:cTn>
                            </p:par>
                            <p:par>
                              <p:cTn id="61" fill="hold">
                                <p:stCondLst>
                                  <p:cond delay="4860"/>
                                </p:stCondLst>
                                <p:childTnLst>
                                  <p:par>
                                    <p:cTn id="62" presetID="31"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400" fill="hold"/>
                                            <p:tgtEl>
                                              <p:spTgt spid="22"/>
                                            </p:tgtEl>
                                            <p:attrNameLst>
                                              <p:attrName>ppt_w</p:attrName>
                                            </p:attrNameLst>
                                          </p:cBhvr>
                                          <p:tavLst>
                                            <p:tav tm="0">
                                              <p:val>
                                                <p:fltVal val="0"/>
                                              </p:val>
                                            </p:tav>
                                            <p:tav tm="100000">
                                              <p:val>
                                                <p:strVal val="#ppt_w"/>
                                              </p:val>
                                            </p:tav>
                                          </p:tavLst>
                                        </p:anim>
                                        <p:anim calcmode="lin" valueType="num">
                                          <p:cBhvr>
                                            <p:cTn id="65" dur="400" fill="hold"/>
                                            <p:tgtEl>
                                              <p:spTgt spid="22"/>
                                            </p:tgtEl>
                                            <p:attrNameLst>
                                              <p:attrName>ppt_h</p:attrName>
                                            </p:attrNameLst>
                                          </p:cBhvr>
                                          <p:tavLst>
                                            <p:tav tm="0">
                                              <p:val>
                                                <p:fltVal val="0"/>
                                              </p:val>
                                            </p:tav>
                                            <p:tav tm="100000">
                                              <p:val>
                                                <p:strVal val="#ppt_h"/>
                                              </p:val>
                                            </p:tav>
                                          </p:tavLst>
                                        </p:anim>
                                        <p:anim calcmode="lin" valueType="num">
                                          <p:cBhvr>
                                            <p:cTn id="66" dur="400" fill="hold"/>
                                            <p:tgtEl>
                                              <p:spTgt spid="22"/>
                                            </p:tgtEl>
                                            <p:attrNameLst>
                                              <p:attrName>style.rotation</p:attrName>
                                            </p:attrNameLst>
                                          </p:cBhvr>
                                          <p:tavLst>
                                            <p:tav tm="0">
                                              <p:val>
                                                <p:fltVal val="90"/>
                                              </p:val>
                                            </p:tav>
                                            <p:tav tm="100000">
                                              <p:val>
                                                <p:fltVal val="0"/>
                                              </p:val>
                                            </p:tav>
                                          </p:tavLst>
                                        </p:anim>
                                        <p:animEffect transition="in" filter="fade">
                                          <p:cBhvr>
                                            <p:cTn id="67" dur="400"/>
                                            <p:tgtEl>
                                              <p:spTgt spid="22"/>
                                            </p:tgtEl>
                                          </p:cBhvr>
                                        </p:animEffect>
                                      </p:childTnLst>
                                    </p:cTn>
                                  </p:par>
                                </p:childTnLst>
                              </p:cTn>
                            </p:par>
                            <p:par>
                              <p:cTn id="68" fill="hold">
                                <p:stCondLst>
                                  <p:cond delay="5360"/>
                                </p:stCondLst>
                                <p:childTnLst>
                                  <p:par>
                                    <p:cTn id="69" presetID="22" presetClass="entr" presetSubtype="1"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8"/>
                                            </p:tgtEl>
                                            <p:attrNameLst>
                                              <p:attrName>style.visibility</p:attrName>
                                            </p:attrNameLst>
                                          </p:cBhvr>
                                          <p:to>
                                            <p:strVal val="visible"/>
                                          </p:to>
                                        </p:set>
                                        <p:anim by="(-#ppt_w*2)" calcmode="lin" valueType="num">
                                          <p:cBhvr rctx="PPT">
                                            <p:cTn id="26" dur="150" autoRev="1" fill="hold">
                                              <p:stCondLst>
                                                <p:cond delay="0"/>
                                              </p:stCondLst>
                                            </p:cTn>
                                            <p:tgtEl>
                                              <p:spTgt spid="18"/>
                                            </p:tgtEl>
                                            <p:attrNameLst>
                                              <p:attrName>ppt_w</p:attrName>
                                            </p:attrNameLst>
                                          </p:cBhvr>
                                        </p:anim>
                                        <p:anim by="(#ppt_w*0.50)" calcmode="lin" valueType="num">
                                          <p:cBhvr>
                                            <p:cTn id="27" dur="150" decel="50000" autoRev="1" fill="hold">
                                              <p:stCondLst>
                                                <p:cond delay="0"/>
                                              </p:stCondLst>
                                            </p:cTn>
                                            <p:tgtEl>
                                              <p:spTgt spid="18"/>
                                            </p:tgtEl>
                                            <p:attrNameLst>
                                              <p:attrName>ppt_x</p:attrName>
                                            </p:attrNameLst>
                                          </p:cBhvr>
                                        </p:anim>
                                        <p:anim from="(-#ppt_h/2)" to="(#ppt_y)" calcmode="lin" valueType="num">
                                          <p:cBhvr>
                                            <p:cTn id="28" dur="300" fill="hold">
                                              <p:stCondLst>
                                                <p:cond delay="0"/>
                                              </p:stCondLst>
                                            </p:cTn>
                                            <p:tgtEl>
                                              <p:spTgt spid="18"/>
                                            </p:tgtEl>
                                            <p:attrNameLst>
                                              <p:attrName>ppt_y</p:attrName>
                                            </p:attrNameLst>
                                          </p:cBhvr>
                                        </p:anim>
                                        <p:animRot by="21600000">
                                          <p:cBhvr>
                                            <p:cTn id="29" dur="300" fill="hold">
                                              <p:stCondLst>
                                                <p:cond delay="0"/>
                                              </p:stCondLst>
                                            </p:cTn>
                                            <p:tgtEl>
                                              <p:spTgt spid="18"/>
                                            </p:tgtEl>
                                            <p:attrNameLst>
                                              <p:attrName>r</p:attrName>
                                            </p:attrNameLst>
                                          </p:cBhvr>
                                        </p:animRot>
                                      </p:childTnLst>
                                    </p:cTn>
                                  </p:par>
                                </p:childTnLst>
                              </p:cTn>
                            </p:par>
                            <p:par>
                              <p:cTn id="30" fill="hold">
                                <p:stCondLst>
                                  <p:cond delay="1360"/>
                                </p:stCondLst>
                                <p:childTnLst>
                                  <p:par>
                                    <p:cTn id="31" presetID="22" presetClass="entr" presetSubtype="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right)">
                                          <p:cBhvr>
                                            <p:cTn id="33" dur="500"/>
                                            <p:tgtEl>
                                              <p:spTgt spid="15"/>
                                            </p:tgtEl>
                                          </p:cBhvr>
                                        </p:animEffect>
                                      </p:childTnLst>
                                    </p:cTn>
                                  </p:par>
                                </p:childTnLst>
                              </p:cTn>
                            </p:par>
                            <p:par>
                              <p:cTn id="34" fill="hold">
                                <p:stCondLst>
                                  <p:cond delay="1860"/>
                                </p:stCondLst>
                                <p:childTnLst>
                                  <p:par>
                                    <p:cTn id="35" presetID="2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2360"/>
                                </p:stCondLst>
                                <p:childTnLst>
                                  <p:par>
                                    <p:cTn id="39" presetID="22" presetClass="entr" presetSubtype="1"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286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400"/>
                                            <p:tgtEl>
                                              <p:spTgt spid="16"/>
                                            </p:tgtEl>
                                          </p:cBhvr>
                                        </p:animEffect>
                                      </p:childTnLst>
                                    </p:cTn>
                                  </p:par>
                                </p:childTnLst>
                              </p:cTn>
                            </p:par>
                            <p:par>
                              <p:cTn id="46" fill="hold">
                                <p:stCondLst>
                                  <p:cond delay="3360"/>
                                </p:stCondLst>
                                <p:childTnLst>
                                  <p:par>
                                    <p:cTn id="47" presetID="31"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400" fill="hold"/>
                                            <p:tgtEl>
                                              <p:spTgt spid="20"/>
                                            </p:tgtEl>
                                            <p:attrNameLst>
                                              <p:attrName>ppt_w</p:attrName>
                                            </p:attrNameLst>
                                          </p:cBhvr>
                                          <p:tavLst>
                                            <p:tav tm="0">
                                              <p:val>
                                                <p:fltVal val="0"/>
                                              </p:val>
                                            </p:tav>
                                            <p:tav tm="100000">
                                              <p:val>
                                                <p:strVal val="#ppt_w"/>
                                              </p:val>
                                            </p:tav>
                                          </p:tavLst>
                                        </p:anim>
                                        <p:anim calcmode="lin" valueType="num">
                                          <p:cBhvr>
                                            <p:cTn id="50" dur="400" fill="hold"/>
                                            <p:tgtEl>
                                              <p:spTgt spid="20"/>
                                            </p:tgtEl>
                                            <p:attrNameLst>
                                              <p:attrName>ppt_h</p:attrName>
                                            </p:attrNameLst>
                                          </p:cBhvr>
                                          <p:tavLst>
                                            <p:tav tm="0">
                                              <p:val>
                                                <p:fltVal val="0"/>
                                              </p:val>
                                            </p:tav>
                                            <p:tav tm="100000">
                                              <p:val>
                                                <p:strVal val="#ppt_h"/>
                                              </p:val>
                                            </p:tav>
                                          </p:tavLst>
                                        </p:anim>
                                        <p:anim calcmode="lin" valueType="num">
                                          <p:cBhvr>
                                            <p:cTn id="51" dur="400" fill="hold"/>
                                            <p:tgtEl>
                                              <p:spTgt spid="20"/>
                                            </p:tgtEl>
                                            <p:attrNameLst>
                                              <p:attrName>style.rotation</p:attrName>
                                            </p:attrNameLst>
                                          </p:cBhvr>
                                          <p:tavLst>
                                            <p:tav tm="0">
                                              <p:val>
                                                <p:fltVal val="90"/>
                                              </p:val>
                                            </p:tav>
                                            <p:tav tm="100000">
                                              <p:val>
                                                <p:fltVal val="0"/>
                                              </p:val>
                                            </p:tav>
                                          </p:tavLst>
                                        </p:anim>
                                        <p:animEffect transition="in" filter="fade">
                                          <p:cBhvr>
                                            <p:cTn id="52" dur="400"/>
                                            <p:tgtEl>
                                              <p:spTgt spid="20"/>
                                            </p:tgtEl>
                                          </p:cBhvr>
                                        </p:animEffect>
                                      </p:childTnLst>
                                    </p:cTn>
                                  </p:par>
                                </p:childTnLst>
                              </p:cTn>
                            </p:par>
                            <p:par>
                              <p:cTn id="53" fill="hold">
                                <p:stCondLst>
                                  <p:cond delay="3860"/>
                                </p:stCondLst>
                                <p:childTnLst>
                                  <p:par>
                                    <p:cTn id="54" presetID="22" presetClass="entr" presetSubtype="1"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childTnLst>
                              </p:cTn>
                            </p:par>
                            <p:par>
                              <p:cTn id="57" fill="hold">
                                <p:stCondLst>
                                  <p:cond delay="4360"/>
                                </p:stCondLst>
                                <p:childTnLst>
                                  <p:par>
                                    <p:cTn id="58" presetID="22" presetClass="entr" presetSubtype="1"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400"/>
                                            <p:tgtEl>
                                              <p:spTgt spid="14"/>
                                            </p:tgtEl>
                                          </p:cBhvr>
                                        </p:animEffect>
                                      </p:childTnLst>
                                    </p:cTn>
                                  </p:par>
                                </p:childTnLst>
                              </p:cTn>
                            </p:par>
                            <p:par>
                              <p:cTn id="61" fill="hold">
                                <p:stCondLst>
                                  <p:cond delay="4860"/>
                                </p:stCondLst>
                                <p:childTnLst>
                                  <p:par>
                                    <p:cTn id="62" presetID="31"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400" fill="hold"/>
                                            <p:tgtEl>
                                              <p:spTgt spid="22"/>
                                            </p:tgtEl>
                                            <p:attrNameLst>
                                              <p:attrName>ppt_w</p:attrName>
                                            </p:attrNameLst>
                                          </p:cBhvr>
                                          <p:tavLst>
                                            <p:tav tm="0">
                                              <p:val>
                                                <p:fltVal val="0"/>
                                              </p:val>
                                            </p:tav>
                                            <p:tav tm="100000">
                                              <p:val>
                                                <p:strVal val="#ppt_w"/>
                                              </p:val>
                                            </p:tav>
                                          </p:tavLst>
                                        </p:anim>
                                        <p:anim calcmode="lin" valueType="num">
                                          <p:cBhvr>
                                            <p:cTn id="65" dur="400" fill="hold"/>
                                            <p:tgtEl>
                                              <p:spTgt spid="22"/>
                                            </p:tgtEl>
                                            <p:attrNameLst>
                                              <p:attrName>ppt_h</p:attrName>
                                            </p:attrNameLst>
                                          </p:cBhvr>
                                          <p:tavLst>
                                            <p:tav tm="0">
                                              <p:val>
                                                <p:fltVal val="0"/>
                                              </p:val>
                                            </p:tav>
                                            <p:tav tm="100000">
                                              <p:val>
                                                <p:strVal val="#ppt_h"/>
                                              </p:val>
                                            </p:tav>
                                          </p:tavLst>
                                        </p:anim>
                                        <p:anim calcmode="lin" valueType="num">
                                          <p:cBhvr>
                                            <p:cTn id="66" dur="400" fill="hold"/>
                                            <p:tgtEl>
                                              <p:spTgt spid="22"/>
                                            </p:tgtEl>
                                            <p:attrNameLst>
                                              <p:attrName>style.rotation</p:attrName>
                                            </p:attrNameLst>
                                          </p:cBhvr>
                                          <p:tavLst>
                                            <p:tav tm="0">
                                              <p:val>
                                                <p:fltVal val="90"/>
                                              </p:val>
                                            </p:tav>
                                            <p:tav tm="100000">
                                              <p:val>
                                                <p:fltVal val="0"/>
                                              </p:val>
                                            </p:tav>
                                          </p:tavLst>
                                        </p:anim>
                                        <p:animEffect transition="in" filter="fade">
                                          <p:cBhvr>
                                            <p:cTn id="67" dur="400"/>
                                            <p:tgtEl>
                                              <p:spTgt spid="22"/>
                                            </p:tgtEl>
                                          </p:cBhvr>
                                        </p:animEffect>
                                      </p:childTnLst>
                                    </p:cTn>
                                  </p:par>
                                </p:childTnLst>
                              </p:cTn>
                            </p:par>
                            <p:par>
                              <p:cTn id="68" fill="hold">
                                <p:stCondLst>
                                  <p:cond delay="5360"/>
                                </p:stCondLst>
                                <p:childTnLst>
                                  <p:par>
                                    <p:cTn id="69" presetID="22" presetClass="entr" presetSubtype="1"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对企业文化的理解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AutoShape 4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spect="1" noChangeArrowheads="1" noTextEdit="1"/>
          </p:cNvSpPr>
          <p:nvPr/>
        </p:nvSpPr>
        <p:spPr bwMode="auto">
          <a:xfrm>
            <a:off x="3988426" y="1891011"/>
            <a:ext cx="3206750"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nvGrpSpPr>
          <p:cNvPr id="11" name="组合 1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886382" y="2243951"/>
            <a:ext cx="1924050" cy="4030663"/>
            <a:chOff x="1661530" y="2239405"/>
            <a:chExt cx="1924050" cy="4030663"/>
          </a:xfrm>
          <a:solidFill>
            <a:srgbClr val="4BB4DB"/>
          </a:solidFill>
        </p:grpSpPr>
        <p:sp>
          <p:nvSpPr>
            <p:cNvPr id="12" name="Freeform 47"/>
            <p:cNvSpPr/>
            <p:nvPr/>
          </p:nvSpPr>
          <p:spPr bwMode="auto">
            <a:xfrm flipH="1">
              <a:off x="1661530" y="2290205"/>
              <a:ext cx="1924050" cy="3979863"/>
            </a:xfrm>
            <a:custGeom>
              <a:avLst/>
              <a:gdLst>
                <a:gd name="T0" fmla="*/ 450 w 450"/>
                <a:gd name="T1" fmla="*/ 409 h 931"/>
                <a:gd name="T2" fmla="*/ 450 w 450"/>
                <a:gd name="T3" fmla="*/ 562 h 931"/>
                <a:gd name="T4" fmla="*/ 410 w 450"/>
                <a:gd name="T5" fmla="*/ 562 h 931"/>
                <a:gd name="T6" fmla="*/ 400 w 450"/>
                <a:gd name="T7" fmla="*/ 419 h 931"/>
                <a:gd name="T8" fmla="*/ 341 w 450"/>
                <a:gd name="T9" fmla="*/ 292 h 931"/>
                <a:gd name="T10" fmla="*/ 336 w 450"/>
                <a:gd name="T11" fmla="*/ 526 h 931"/>
                <a:gd name="T12" fmla="*/ 374 w 450"/>
                <a:gd name="T13" fmla="*/ 931 h 931"/>
                <a:gd name="T14" fmla="*/ 324 w 450"/>
                <a:gd name="T15" fmla="*/ 931 h 931"/>
                <a:gd name="T16" fmla="*/ 262 w 450"/>
                <a:gd name="T17" fmla="*/ 511 h 931"/>
                <a:gd name="T18" fmla="*/ 238 w 450"/>
                <a:gd name="T19" fmla="*/ 511 h 931"/>
                <a:gd name="T20" fmla="*/ 215 w 450"/>
                <a:gd name="T21" fmla="*/ 931 h 931"/>
                <a:gd name="T22" fmla="*/ 165 w 450"/>
                <a:gd name="T23" fmla="*/ 931 h 931"/>
                <a:gd name="T24" fmla="*/ 165 w 450"/>
                <a:gd name="T25" fmla="*/ 423 h 931"/>
                <a:gd name="T26" fmla="*/ 188 w 450"/>
                <a:gd name="T27" fmla="*/ 285 h 931"/>
                <a:gd name="T28" fmla="*/ 31 w 450"/>
                <a:gd name="T29" fmla="*/ 114 h 931"/>
                <a:gd name="T30" fmla="*/ 0 w 450"/>
                <a:gd name="T31" fmla="*/ 16 h 931"/>
                <a:gd name="T32" fmla="*/ 44 w 450"/>
                <a:gd name="T33" fmla="*/ 0 h 931"/>
                <a:gd name="T34" fmla="*/ 179 w 450"/>
                <a:gd name="T35" fmla="*/ 197 h 931"/>
                <a:gd name="T36" fmla="*/ 225 w 450"/>
                <a:gd name="T37" fmla="*/ 197 h 931"/>
                <a:gd name="T38" fmla="*/ 255 w 450"/>
                <a:gd name="T39" fmla="*/ 240 h 931"/>
                <a:gd name="T40" fmla="*/ 200 w 450"/>
                <a:gd name="T41" fmla="*/ 411 h 931"/>
                <a:gd name="T42" fmla="*/ 225 w 450"/>
                <a:gd name="T43" fmla="*/ 450 h 931"/>
                <a:gd name="T44" fmla="*/ 266 w 450"/>
                <a:gd name="T45" fmla="*/ 416 h 931"/>
                <a:gd name="T46" fmla="*/ 255 w 450"/>
                <a:gd name="T47" fmla="*/ 240 h 931"/>
                <a:gd name="T48" fmla="*/ 307 w 450"/>
                <a:gd name="T49" fmla="*/ 195 h 931"/>
                <a:gd name="T50" fmla="*/ 400 w 450"/>
                <a:gd name="T51" fmla="*/ 257 h 931"/>
                <a:gd name="T52" fmla="*/ 450 w 450"/>
                <a:gd name="T53" fmla="*/ 40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0" h="931">
                  <a:moveTo>
                    <a:pt x="450" y="409"/>
                  </a:moveTo>
                  <a:cubicBezTo>
                    <a:pt x="450" y="562"/>
                    <a:pt x="450" y="562"/>
                    <a:pt x="450" y="562"/>
                  </a:cubicBezTo>
                  <a:cubicBezTo>
                    <a:pt x="410" y="562"/>
                    <a:pt x="410" y="562"/>
                    <a:pt x="410" y="562"/>
                  </a:cubicBezTo>
                  <a:cubicBezTo>
                    <a:pt x="400" y="419"/>
                    <a:pt x="400" y="419"/>
                    <a:pt x="400" y="419"/>
                  </a:cubicBezTo>
                  <a:cubicBezTo>
                    <a:pt x="341" y="292"/>
                    <a:pt x="341" y="292"/>
                    <a:pt x="341" y="292"/>
                  </a:cubicBezTo>
                  <a:cubicBezTo>
                    <a:pt x="341" y="292"/>
                    <a:pt x="319" y="381"/>
                    <a:pt x="336" y="526"/>
                  </a:cubicBezTo>
                  <a:cubicBezTo>
                    <a:pt x="353" y="671"/>
                    <a:pt x="374" y="931"/>
                    <a:pt x="374" y="931"/>
                  </a:cubicBezTo>
                  <a:cubicBezTo>
                    <a:pt x="324" y="931"/>
                    <a:pt x="324" y="931"/>
                    <a:pt x="324" y="931"/>
                  </a:cubicBezTo>
                  <a:cubicBezTo>
                    <a:pt x="262" y="511"/>
                    <a:pt x="262" y="511"/>
                    <a:pt x="262" y="511"/>
                  </a:cubicBezTo>
                  <a:cubicBezTo>
                    <a:pt x="238" y="511"/>
                    <a:pt x="238" y="511"/>
                    <a:pt x="238" y="511"/>
                  </a:cubicBezTo>
                  <a:cubicBezTo>
                    <a:pt x="215" y="931"/>
                    <a:pt x="215" y="931"/>
                    <a:pt x="215" y="931"/>
                  </a:cubicBezTo>
                  <a:cubicBezTo>
                    <a:pt x="165" y="931"/>
                    <a:pt x="165" y="931"/>
                    <a:pt x="165" y="931"/>
                  </a:cubicBezTo>
                  <a:cubicBezTo>
                    <a:pt x="165" y="931"/>
                    <a:pt x="141" y="562"/>
                    <a:pt x="165" y="423"/>
                  </a:cubicBezTo>
                  <a:cubicBezTo>
                    <a:pt x="188" y="285"/>
                    <a:pt x="188" y="285"/>
                    <a:pt x="188" y="285"/>
                  </a:cubicBezTo>
                  <a:cubicBezTo>
                    <a:pt x="188" y="285"/>
                    <a:pt x="62" y="211"/>
                    <a:pt x="31" y="114"/>
                  </a:cubicBezTo>
                  <a:cubicBezTo>
                    <a:pt x="0" y="16"/>
                    <a:pt x="0" y="16"/>
                    <a:pt x="0" y="16"/>
                  </a:cubicBezTo>
                  <a:cubicBezTo>
                    <a:pt x="44" y="0"/>
                    <a:pt x="44" y="0"/>
                    <a:pt x="44" y="0"/>
                  </a:cubicBezTo>
                  <a:cubicBezTo>
                    <a:pt x="44" y="0"/>
                    <a:pt x="110" y="197"/>
                    <a:pt x="179" y="197"/>
                  </a:cubicBezTo>
                  <a:cubicBezTo>
                    <a:pt x="197" y="197"/>
                    <a:pt x="212" y="197"/>
                    <a:pt x="225" y="197"/>
                  </a:cubicBezTo>
                  <a:cubicBezTo>
                    <a:pt x="225" y="197"/>
                    <a:pt x="224" y="242"/>
                    <a:pt x="255" y="240"/>
                  </a:cubicBezTo>
                  <a:cubicBezTo>
                    <a:pt x="200" y="411"/>
                    <a:pt x="200" y="411"/>
                    <a:pt x="200" y="411"/>
                  </a:cubicBezTo>
                  <a:cubicBezTo>
                    <a:pt x="225" y="450"/>
                    <a:pt x="225" y="450"/>
                    <a:pt x="225" y="450"/>
                  </a:cubicBezTo>
                  <a:cubicBezTo>
                    <a:pt x="266" y="416"/>
                    <a:pt x="266" y="416"/>
                    <a:pt x="266" y="416"/>
                  </a:cubicBezTo>
                  <a:cubicBezTo>
                    <a:pt x="255" y="240"/>
                    <a:pt x="255" y="240"/>
                    <a:pt x="255" y="240"/>
                  </a:cubicBezTo>
                  <a:cubicBezTo>
                    <a:pt x="286" y="238"/>
                    <a:pt x="307" y="195"/>
                    <a:pt x="307" y="195"/>
                  </a:cubicBezTo>
                  <a:cubicBezTo>
                    <a:pt x="338" y="197"/>
                    <a:pt x="385" y="209"/>
                    <a:pt x="400" y="257"/>
                  </a:cubicBezTo>
                  <a:cubicBezTo>
                    <a:pt x="424" y="331"/>
                    <a:pt x="450" y="409"/>
                    <a:pt x="450" y="409"/>
                  </a:cubicBezTo>
                  <a:close/>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13" name="Oval 48"/>
            <p:cNvSpPr>
              <a:spLocks noChangeArrowheads="1"/>
            </p:cNvSpPr>
            <p:nvPr/>
          </p:nvSpPr>
          <p:spPr bwMode="auto">
            <a:xfrm flipH="1">
              <a:off x="1909178" y="2239405"/>
              <a:ext cx="804863" cy="803275"/>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14" name="Freeform 49"/>
            <p:cNvSpPr/>
            <p:nvPr/>
          </p:nvSpPr>
          <p:spPr bwMode="auto">
            <a:xfrm flipH="1">
              <a:off x="2448929" y="3317316"/>
              <a:ext cx="280988" cy="896938"/>
            </a:xfrm>
            <a:custGeom>
              <a:avLst/>
              <a:gdLst>
                <a:gd name="T0" fmla="*/ 148 w 177"/>
                <a:gd name="T1" fmla="*/ 0 h 565"/>
                <a:gd name="T2" fmla="*/ 177 w 177"/>
                <a:gd name="T3" fmla="*/ 473 h 565"/>
                <a:gd name="T4" fmla="*/ 67 w 177"/>
                <a:gd name="T5" fmla="*/ 565 h 565"/>
                <a:gd name="T6" fmla="*/ 0 w 177"/>
                <a:gd name="T7" fmla="*/ 460 h 565"/>
                <a:gd name="T8" fmla="*/ 148 w 177"/>
                <a:gd name="T9" fmla="*/ 0 h 565"/>
              </a:gdLst>
              <a:ahLst/>
              <a:cxnLst>
                <a:cxn ang="0">
                  <a:pos x="T0" y="T1"/>
                </a:cxn>
                <a:cxn ang="0">
                  <a:pos x="T2" y="T3"/>
                </a:cxn>
                <a:cxn ang="0">
                  <a:pos x="T4" y="T5"/>
                </a:cxn>
                <a:cxn ang="0">
                  <a:pos x="T6" y="T7"/>
                </a:cxn>
                <a:cxn ang="0">
                  <a:pos x="T8" y="T9"/>
                </a:cxn>
              </a:cxnLst>
              <a:rect l="0" t="0" r="r" b="b"/>
              <a:pathLst>
                <a:path w="177" h="565">
                  <a:moveTo>
                    <a:pt x="148" y="0"/>
                  </a:moveTo>
                  <a:lnTo>
                    <a:pt x="177" y="473"/>
                  </a:lnTo>
                  <a:lnTo>
                    <a:pt x="67" y="565"/>
                  </a:lnTo>
                  <a:lnTo>
                    <a:pt x="0" y="460"/>
                  </a:lnTo>
                  <a:lnTo>
                    <a:pt x="148" y="0"/>
                  </a:lnTo>
                  <a:close/>
                </a:path>
              </a:pathLst>
            </a:custGeom>
            <a:solidFill>
              <a:srgbClr val="FFFFFF"/>
            </a:solidFill>
            <a:ln>
              <a:noFill/>
            </a:ln>
          </p:spPr>
          <p:txBody>
            <a:bodyPr vert="horz" wrap="square" lIns="91440" tIns="45720" rIns="91440" bIns="45720" numCol="1" anchor="t" anchorCtr="0" compatLnSpc="1"/>
            <a:lstStyle/>
            <a:p>
              <a:endParaRPr lang="zh-CN" altLang="en-US"/>
            </a:p>
          </p:txBody>
        </p:sp>
      </p:gr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5131099"/>
            <a:ext cx="1624013" cy="1179513"/>
            <a:chOff x="3768337" y="5126553"/>
            <a:chExt cx="1624013" cy="1179513"/>
          </a:xfrm>
          <a:solidFill>
            <a:srgbClr val="F69F95"/>
          </a:solidFill>
        </p:grpSpPr>
        <p:sp>
          <p:nvSpPr>
            <p:cNvPr id="16" name="Freeform 53"/>
            <p:cNvSpPr/>
            <p:nvPr/>
          </p:nvSpPr>
          <p:spPr bwMode="auto">
            <a:xfrm>
              <a:off x="3768337" y="5186878"/>
              <a:ext cx="1093788" cy="1119188"/>
            </a:xfrm>
            <a:custGeom>
              <a:avLst/>
              <a:gdLst>
                <a:gd name="T0" fmla="*/ 689 w 689"/>
                <a:gd name="T1" fmla="*/ 288 h 705"/>
                <a:gd name="T2" fmla="*/ 689 w 689"/>
                <a:gd name="T3" fmla="*/ 705 h 705"/>
                <a:gd name="T4" fmla="*/ 0 w 689"/>
                <a:gd name="T5" fmla="*/ 705 h 705"/>
                <a:gd name="T6" fmla="*/ 0 w 689"/>
                <a:gd name="T7" fmla="*/ 0 h 705"/>
                <a:gd name="T8" fmla="*/ 689 w 689"/>
                <a:gd name="T9" fmla="*/ 0 h 705"/>
                <a:gd name="T10" fmla="*/ 689 w 689"/>
                <a:gd name="T11" fmla="*/ 94 h 705"/>
                <a:gd name="T12" fmla="*/ 598 w 689"/>
                <a:gd name="T13" fmla="*/ 148 h 705"/>
                <a:gd name="T14" fmla="*/ 598 w 689"/>
                <a:gd name="T15" fmla="*/ 94 h 705"/>
                <a:gd name="T16" fmla="*/ 94 w 689"/>
                <a:gd name="T17" fmla="*/ 94 h 705"/>
                <a:gd name="T18" fmla="*/ 94 w 689"/>
                <a:gd name="T19" fmla="*/ 611 h 705"/>
                <a:gd name="T20" fmla="*/ 598 w 689"/>
                <a:gd name="T21" fmla="*/ 611 h 705"/>
                <a:gd name="T22" fmla="*/ 598 w 689"/>
                <a:gd name="T23" fmla="*/ 352 h 705"/>
                <a:gd name="T24" fmla="*/ 689 w 689"/>
                <a:gd name="T25" fmla="*/ 28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5">
                  <a:moveTo>
                    <a:pt x="689" y="288"/>
                  </a:moveTo>
                  <a:lnTo>
                    <a:pt x="689" y="705"/>
                  </a:lnTo>
                  <a:lnTo>
                    <a:pt x="0" y="705"/>
                  </a:lnTo>
                  <a:lnTo>
                    <a:pt x="0" y="0"/>
                  </a:lnTo>
                  <a:lnTo>
                    <a:pt x="689" y="0"/>
                  </a:lnTo>
                  <a:lnTo>
                    <a:pt x="689" y="94"/>
                  </a:lnTo>
                  <a:lnTo>
                    <a:pt x="598" y="148"/>
                  </a:lnTo>
                  <a:lnTo>
                    <a:pt x="598" y="94"/>
                  </a:lnTo>
                  <a:lnTo>
                    <a:pt x="94" y="94"/>
                  </a:lnTo>
                  <a:lnTo>
                    <a:pt x="94" y="611"/>
                  </a:lnTo>
                  <a:lnTo>
                    <a:pt x="598" y="611"/>
                  </a:lnTo>
                  <a:lnTo>
                    <a:pt x="598" y="352"/>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17" name="组合 16"/>
            <p:cNvGrpSpPr/>
            <p:nvPr/>
          </p:nvGrpSpPr>
          <p:grpSpPr>
            <a:xfrm>
              <a:off x="4008050" y="5126553"/>
              <a:ext cx="1384300" cy="906464"/>
              <a:chOff x="4008050" y="5126553"/>
              <a:chExt cx="1384300" cy="906464"/>
            </a:xfrm>
            <a:grpFill/>
          </p:grpSpPr>
          <p:sp>
            <p:nvSpPr>
              <p:cNvPr id="18" name="Freeform 52"/>
              <p:cNvSpPr/>
              <p:nvPr/>
            </p:nvSpPr>
            <p:spPr bwMode="auto">
              <a:xfrm>
                <a:off x="4862125" y="5126553"/>
                <a:ext cx="530225" cy="401638"/>
              </a:xfrm>
              <a:custGeom>
                <a:avLst/>
                <a:gdLst>
                  <a:gd name="T0" fmla="*/ 334 w 334"/>
                  <a:gd name="T1" fmla="*/ 0 h 253"/>
                  <a:gd name="T2" fmla="*/ 0 w 334"/>
                  <a:gd name="T3" fmla="*/ 253 h 253"/>
                  <a:gd name="T4" fmla="*/ 0 w 334"/>
                  <a:gd name="T5" fmla="*/ 194 h 253"/>
                  <a:gd name="T6" fmla="*/ 334 w 334"/>
                  <a:gd name="T7" fmla="*/ 0 h 253"/>
                </a:gdLst>
                <a:ahLst/>
                <a:cxnLst>
                  <a:cxn ang="0">
                    <a:pos x="T0" y="T1"/>
                  </a:cxn>
                  <a:cxn ang="0">
                    <a:pos x="T2" y="T3"/>
                  </a:cxn>
                  <a:cxn ang="0">
                    <a:pos x="T4" y="T5"/>
                  </a:cxn>
                  <a:cxn ang="0">
                    <a:pos x="T6" y="T7"/>
                  </a:cxn>
                </a:cxnLst>
                <a:rect l="0" t="0" r="r" b="b"/>
                <a:pathLst>
                  <a:path w="334" h="253">
                    <a:moveTo>
                      <a:pt x="334" y="0"/>
                    </a:moveTo>
                    <a:lnTo>
                      <a:pt x="0" y="253"/>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54"/>
              <p:cNvSpPr/>
              <p:nvPr/>
            </p:nvSpPr>
            <p:spPr bwMode="auto">
              <a:xfrm>
                <a:off x="4717663" y="5434528"/>
                <a:ext cx="144463" cy="204788"/>
              </a:xfrm>
              <a:custGeom>
                <a:avLst/>
                <a:gdLst>
                  <a:gd name="T0" fmla="*/ 91 w 91"/>
                  <a:gd name="T1" fmla="*/ 0 h 129"/>
                  <a:gd name="T2" fmla="*/ 91 w 91"/>
                  <a:gd name="T3" fmla="*/ 59 h 129"/>
                  <a:gd name="T4" fmla="*/ 0 w 91"/>
                  <a:gd name="T5" fmla="*/ 129 h 129"/>
                  <a:gd name="T6" fmla="*/ 0 w 91"/>
                  <a:gd name="T7" fmla="*/ 54 h 129"/>
                  <a:gd name="T8" fmla="*/ 91 w 91"/>
                  <a:gd name="T9" fmla="*/ 0 h 129"/>
                </a:gdLst>
                <a:ahLst/>
                <a:cxnLst>
                  <a:cxn ang="0">
                    <a:pos x="T0" y="T1"/>
                  </a:cxn>
                  <a:cxn ang="0">
                    <a:pos x="T2" y="T3"/>
                  </a:cxn>
                  <a:cxn ang="0">
                    <a:pos x="T4" y="T5"/>
                  </a:cxn>
                  <a:cxn ang="0">
                    <a:pos x="T6" y="T7"/>
                  </a:cxn>
                  <a:cxn ang="0">
                    <a:pos x="T8" y="T9"/>
                  </a:cxn>
                </a:cxnLst>
                <a:rect l="0" t="0" r="r" b="b"/>
                <a:pathLst>
                  <a:path w="91" h="129">
                    <a:moveTo>
                      <a:pt x="91" y="0"/>
                    </a:moveTo>
                    <a:lnTo>
                      <a:pt x="91" y="59"/>
                    </a:lnTo>
                    <a:lnTo>
                      <a:pt x="0" y="129"/>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9"/>
              <p:cNvSpPr/>
              <p:nvPr/>
            </p:nvSpPr>
            <p:spPr bwMode="auto">
              <a:xfrm>
                <a:off x="4008050" y="5520254"/>
                <a:ext cx="709613" cy="512763"/>
              </a:xfrm>
              <a:custGeom>
                <a:avLst/>
                <a:gdLst>
                  <a:gd name="T0" fmla="*/ 447 w 447"/>
                  <a:gd name="T1" fmla="*/ 0 h 323"/>
                  <a:gd name="T2" fmla="*/ 447 w 447"/>
                  <a:gd name="T3" fmla="*/ 75 h 323"/>
                  <a:gd name="T4" fmla="*/ 123 w 447"/>
                  <a:gd name="T5" fmla="*/ 323 h 323"/>
                  <a:gd name="T6" fmla="*/ 0 w 447"/>
                  <a:gd name="T7" fmla="*/ 21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5"/>
                    </a:lnTo>
                    <a:lnTo>
                      <a:pt x="123" y="323"/>
                    </a:lnTo>
                    <a:lnTo>
                      <a:pt x="0" y="21"/>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1" name="组合 2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3492096"/>
            <a:ext cx="1624013" cy="1199266"/>
            <a:chOff x="3768337" y="3487550"/>
            <a:chExt cx="1624013" cy="1199266"/>
          </a:xfrm>
          <a:solidFill>
            <a:srgbClr val="F69F95"/>
          </a:solidFill>
        </p:grpSpPr>
        <p:sp>
          <p:nvSpPr>
            <p:cNvPr id="22" name="Freeform 55"/>
            <p:cNvSpPr/>
            <p:nvPr/>
          </p:nvSpPr>
          <p:spPr bwMode="auto">
            <a:xfrm>
              <a:off x="3768337" y="3566041"/>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6 h 706"/>
                <a:gd name="T14" fmla="*/ 598 w 689"/>
                <a:gd name="T15" fmla="*/ 94 h 706"/>
                <a:gd name="T16" fmla="*/ 94 w 689"/>
                <a:gd name="T17" fmla="*/ 94 h 706"/>
                <a:gd name="T18" fmla="*/ 94 w 689"/>
                <a:gd name="T19" fmla="*/ 609 h 706"/>
                <a:gd name="T20" fmla="*/ 598 w 689"/>
                <a:gd name="T21" fmla="*/ 609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6"/>
                  </a:lnTo>
                  <a:lnTo>
                    <a:pt x="598" y="94"/>
                  </a:lnTo>
                  <a:lnTo>
                    <a:pt x="94" y="94"/>
                  </a:lnTo>
                  <a:lnTo>
                    <a:pt x="94" y="609"/>
                  </a:lnTo>
                  <a:lnTo>
                    <a:pt x="598" y="609"/>
                  </a:lnTo>
                  <a:lnTo>
                    <a:pt x="598" y="353"/>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23" name="组合 22"/>
            <p:cNvGrpSpPr/>
            <p:nvPr/>
          </p:nvGrpSpPr>
          <p:grpSpPr>
            <a:xfrm>
              <a:off x="4008050" y="3487550"/>
              <a:ext cx="1384300" cy="906940"/>
              <a:chOff x="4008050" y="3487550"/>
              <a:chExt cx="1384300" cy="906940"/>
            </a:xfrm>
            <a:grpFill/>
          </p:grpSpPr>
          <p:sp>
            <p:nvSpPr>
              <p:cNvPr id="24" name="Freeform 51"/>
              <p:cNvSpPr/>
              <p:nvPr/>
            </p:nvSpPr>
            <p:spPr bwMode="auto">
              <a:xfrm>
                <a:off x="4862125" y="3487550"/>
                <a:ext cx="530225" cy="406400"/>
              </a:xfrm>
              <a:custGeom>
                <a:avLst/>
                <a:gdLst>
                  <a:gd name="T0" fmla="*/ 334 w 334"/>
                  <a:gd name="T1" fmla="*/ 0 h 256"/>
                  <a:gd name="T2" fmla="*/ 0 w 334"/>
                  <a:gd name="T3" fmla="*/ 256 h 256"/>
                  <a:gd name="T4" fmla="*/ 0 w 334"/>
                  <a:gd name="T5" fmla="*/ 194 h 256"/>
                  <a:gd name="T6" fmla="*/ 334 w 334"/>
                  <a:gd name="T7" fmla="*/ 0 h 256"/>
                </a:gdLst>
                <a:ahLst/>
                <a:cxnLst>
                  <a:cxn ang="0">
                    <a:pos x="T0" y="T1"/>
                  </a:cxn>
                  <a:cxn ang="0">
                    <a:pos x="T2" y="T3"/>
                  </a:cxn>
                  <a:cxn ang="0">
                    <a:pos x="T4" y="T5"/>
                  </a:cxn>
                  <a:cxn ang="0">
                    <a:pos x="T6" y="T7"/>
                  </a:cxn>
                </a:cxnLst>
                <a:rect l="0" t="0" r="r" b="b"/>
                <a:pathLst>
                  <a:path w="334" h="256">
                    <a:moveTo>
                      <a:pt x="334" y="0"/>
                    </a:moveTo>
                    <a:lnTo>
                      <a:pt x="0" y="256"/>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56"/>
              <p:cNvSpPr/>
              <p:nvPr/>
            </p:nvSpPr>
            <p:spPr bwMode="auto">
              <a:xfrm>
                <a:off x="4717663" y="3795525"/>
                <a:ext cx="144463" cy="209550"/>
              </a:xfrm>
              <a:custGeom>
                <a:avLst/>
                <a:gdLst>
                  <a:gd name="T0" fmla="*/ 91 w 91"/>
                  <a:gd name="T1" fmla="*/ 0 h 132"/>
                  <a:gd name="T2" fmla="*/ 91 w 91"/>
                  <a:gd name="T3" fmla="*/ 62 h 132"/>
                  <a:gd name="T4" fmla="*/ 0 w 91"/>
                  <a:gd name="T5" fmla="*/ 132 h 132"/>
                  <a:gd name="T6" fmla="*/ 0 w 91"/>
                  <a:gd name="T7" fmla="*/ 54 h 132"/>
                  <a:gd name="T8" fmla="*/ 91 w 91"/>
                  <a:gd name="T9" fmla="*/ 0 h 132"/>
                </a:gdLst>
                <a:ahLst/>
                <a:cxnLst>
                  <a:cxn ang="0">
                    <a:pos x="T0" y="T1"/>
                  </a:cxn>
                  <a:cxn ang="0">
                    <a:pos x="T2" y="T3"/>
                  </a:cxn>
                  <a:cxn ang="0">
                    <a:pos x="T4" y="T5"/>
                  </a:cxn>
                  <a:cxn ang="0">
                    <a:pos x="T6" y="T7"/>
                  </a:cxn>
                  <a:cxn ang="0">
                    <a:pos x="T8" y="T9"/>
                  </a:cxn>
                </a:cxnLst>
                <a:rect l="0" t="0" r="r" b="b"/>
                <a:pathLst>
                  <a:path w="91" h="132">
                    <a:moveTo>
                      <a:pt x="91" y="0"/>
                    </a:moveTo>
                    <a:lnTo>
                      <a:pt x="91" y="62"/>
                    </a:lnTo>
                    <a:lnTo>
                      <a:pt x="0" y="132"/>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0"/>
              <p:cNvSpPr/>
              <p:nvPr/>
            </p:nvSpPr>
            <p:spPr bwMode="auto">
              <a:xfrm>
                <a:off x="4008050" y="3881727"/>
                <a:ext cx="709613" cy="512763"/>
              </a:xfrm>
              <a:custGeom>
                <a:avLst/>
                <a:gdLst>
                  <a:gd name="T0" fmla="*/ 447 w 447"/>
                  <a:gd name="T1" fmla="*/ 0 h 323"/>
                  <a:gd name="T2" fmla="*/ 447 w 447"/>
                  <a:gd name="T3" fmla="*/ 78 h 323"/>
                  <a:gd name="T4" fmla="*/ 123 w 447"/>
                  <a:gd name="T5" fmla="*/ 323 h 323"/>
                  <a:gd name="T6" fmla="*/ 0 w 447"/>
                  <a:gd name="T7" fmla="*/ 24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8"/>
                    </a:lnTo>
                    <a:lnTo>
                      <a:pt x="123" y="323"/>
                    </a:lnTo>
                    <a:lnTo>
                      <a:pt x="0" y="24"/>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7" name="组合 2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1886250"/>
            <a:ext cx="1624013" cy="1181100"/>
            <a:chOff x="3768337" y="1881704"/>
            <a:chExt cx="1624013" cy="1181100"/>
          </a:xfrm>
          <a:solidFill>
            <a:srgbClr val="F69F95"/>
          </a:solidFill>
        </p:grpSpPr>
        <p:sp>
          <p:nvSpPr>
            <p:cNvPr id="28" name="Freeform 57"/>
            <p:cNvSpPr/>
            <p:nvPr/>
          </p:nvSpPr>
          <p:spPr bwMode="auto">
            <a:xfrm>
              <a:off x="3768337" y="1942029"/>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8 h 706"/>
                <a:gd name="T14" fmla="*/ 598 w 689"/>
                <a:gd name="T15" fmla="*/ 94 h 706"/>
                <a:gd name="T16" fmla="*/ 94 w 689"/>
                <a:gd name="T17" fmla="*/ 94 h 706"/>
                <a:gd name="T18" fmla="*/ 94 w 689"/>
                <a:gd name="T19" fmla="*/ 611 h 706"/>
                <a:gd name="T20" fmla="*/ 598 w 689"/>
                <a:gd name="T21" fmla="*/ 611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8"/>
                  </a:lnTo>
                  <a:lnTo>
                    <a:pt x="598" y="94"/>
                  </a:lnTo>
                  <a:lnTo>
                    <a:pt x="94" y="94"/>
                  </a:lnTo>
                  <a:lnTo>
                    <a:pt x="94" y="611"/>
                  </a:lnTo>
                  <a:lnTo>
                    <a:pt x="598" y="611"/>
                  </a:lnTo>
                  <a:lnTo>
                    <a:pt x="598" y="353"/>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29" name="组合 28"/>
            <p:cNvGrpSpPr/>
            <p:nvPr/>
          </p:nvGrpSpPr>
          <p:grpSpPr>
            <a:xfrm>
              <a:off x="4008050" y="1881704"/>
              <a:ext cx="1384300" cy="903287"/>
              <a:chOff x="4008050" y="1881704"/>
              <a:chExt cx="1384300" cy="903287"/>
            </a:xfrm>
            <a:grpFill/>
          </p:grpSpPr>
          <p:sp>
            <p:nvSpPr>
              <p:cNvPr id="30" name="Freeform 50"/>
              <p:cNvSpPr/>
              <p:nvPr/>
            </p:nvSpPr>
            <p:spPr bwMode="auto">
              <a:xfrm>
                <a:off x="4862125" y="1881704"/>
                <a:ext cx="530225" cy="403225"/>
              </a:xfrm>
              <a:custGeom>
                <a:avLst/>
                <a:gdLst>
                  <a:gd name="T0" fmla="*/ 334 w 334"/>
                  <a:gd name="T1" fmla="*/ 0 h 254"/>
                  <a:gd name="T2" fmla="*/ 0 w 334"/>
                  <a:gd name="T3" fmla="*/ 254 h 254"/>
                  <a:gd name="T4" fmla="*/ 0 w 334"/>
                  <a:gd name="T5" fmla="*/ 194 h 254"/>
                  <a:gd name="T6" fmla="*/ 334 w 334"/>
                  <a:gd name="T7" fmla="*/ 0 h 254"/>
                </a:gdLst>
                <a:ahLst/>
                <a:cxnLst>
                  <a:cxn ang="0">
                    <a:pos x="T0" y="T1"/>
                  </a:cxn>
                  <a:cxn ang="0">
                    <a:pos x="T2" y="T3"/>
                  </a:cxn>
                  <a:cxn ang="0">
                    <a:pos x="T4" y="T5"/>
                  </a:cxn>
                  <a:cxn ang="0">
                    <a:pos x="T6" y="T7"/>
                  </a:cxn>
                </a:cxnLst>
                <a:rect l="0" t="0" r="r" b="b"/>
                <a:pathLst>
                  <a:path w="334" h="254">
                    <a:moveTo>
                      <a:pt x="334" y="0"/>
                    </a:moveTo>
                    <a:lnTo>
                      <a:pt x="0" y="254"/>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58"/>
              <p:cNvSpPr/>
              <p:nvPr/>
            </p:nvSpPr>
            <p:spPr bwMode="auto">
              <a:xfrm>
                <a:off x="4717663" y="2189679"/>
                <a:ext cx="144463" cy="206375"/>
              </a:xfrm>
              <a:custGeom>
                <a:avLst/>
                <a:gdLst>
                  <a:gd name="T0" fmla="*/ 91 w 91"/>
                  <a:gd name="T1" fmla="*/ 0 h 130"/>
                  <a:gd name="T2" fmla="*/ 91 w 91"/>
                  <a:gd name="T3" fmla="*/ 60 h 130"/>
                  <a:gd name="T4" fmla="*/ 0 w 91"/>
                  <a:gd name="T5" fmla="*/ 130 h 130"/>
                  <a:gd name="T6" fmla="*/ 0 w 91"/>
                  <a:gd name="T7" fmla="*/ 54 h 130"/>
                  <a:gd name="T8" fmla="*/ 91 w 91"/>
                  <a:gd name="T9" fmla="*/ 0 h 130"/>
                </a:gdLst>
                <a:ahLst/>
                <a:cxnLst>
                  <a:cxn ang="0">
                    <a:pos x="T0" y="T1"/>
                  </a:cxn>
                  <a:cxn ang="0">
                    <a:pos x="T2" y="T3"/>
                  </a:cxn>
                  <a:cxn ang="0">
                    <a:pos x="T4" y="T5"/>
                  </a:cxn>
                  <a:cxn ang="0">
                    <a:pos x="T6" y="T7"/>
                  </a:cxn>
                  <a:cxn ang="0">
                    <a:pos x="T8" y="T9"/>
                  </a:cxn>
                </a:cxnLst>
                <a:rect l="0" t="0" r="r" b="b"/>
                <a:pathLst>
                  <a:path w="91" h="130">
                    <a:moveTo>
                      <a:pt x="91" y="0"/>
                    </a:moveTo>
                    <a:lnTo>
                      <a:pt x="91" y="60"/>
                    </a:lnTo>
                    <a:lnTo>
                      <a:pt x="0" y="130"/>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1"/>
              <p:cNvSpPr/>
              <p:nvPr/>
            </p:nvSpPr>
            <p:spPr bwMode="auto">
              <a:xfrm>
                <a:off x="4008050" y="2275403"/>
                <a:ext cx="709613" cy="509588"/>
              </a:xfrm>
              <a:custGeom>
                <a:avLst/>
                <a:gdLst>
                  <a:gd name="T0" fmla="*/ 447 w 447"/>
                  <a:gd name="T1" fmla="*/ 0 h 321"/>
                  <a:gd name="T2" fmla="*/ 447 w 447"/>
                  <a:gd name="T3" fmla="*/ 76 h 321"/>
                  <a:gd name="T4" fmla="*/ 123 w 447"/>
                  <a:gd name="T5" fmla="*/ 321 h 321"/>
                  <a:gd name="T6" fmla="*/ 0 w 447"/>
                  <a:gd name="T7" fmla="*/ 22 h 321"/>
                  <a:gd name="T8" fmla="*/ 123 w 447"/>
                  <a:gd name="T9" fmla="*/ 186 h 321"/>
                  <a:gd name="T10" fmla="*/ 447 w 447"/>
                  <a:gd name="T11" fmla="*/ 0 h 321"/>
                </a:gdLst>
                <a:ahLst/>
                <a:cxnLst>
                  <a:cxn ang="0">
                    <a:pos x="T0" y="T1"/>
                  </a:cxn>
                  <a:cxn ang="0">
                    <a:pos x="T2" y="T3"/>
                  </a:cxn>
                  <a:cxn ang="0">
                    <a:pos x="T4" y="T5"/>
                  </a:cxn>
                  <a:cxn ang="0">
                    <a:pos x="T6" y="T7"/>
                  </a:cxn>
                  <a:cxn ang="0">
                    <a:pos x="T8" y="T9"/>
                  </a:cxn>
                  <a:cxn ang="0">
                    <a:pos x="T10" y="T11"/>
                  </a:cxn>
                </a:cxnLst>
                <a:rect l="0" t="0" r="r" b="b"/>
                <a:pathLst>
                  <a:path w="447" h="321">
                    <a:moveTo>
                      <a:pt x="447" y="0"/>
                    </a:moveTo>
                    <a:lnTo>
                      <a:pt x="447" y="76"/>
                    </a:lnTo>
                    <a:lnTo>
                      <a:pt x="123" y="321"/>
                    </a:lnTo>
                    <a:lnTo>
                      <a:pt x="0" y="22"/>
                    </a:lnTo>
                    <a:lnTo>
                      <a:pt x="123" y="186"/>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3" name="文本框 3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38408" y="2044075"/>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企业的社会责任</a:t>
            </a: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
        <p:nvSpPr>
          <p:cNvPr id="34" name="文本框 3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41040" y="3624594"/>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创新、务实、进取</a:t>
            </a:r>
            <a:endParaRPr lang="zh-CN" altLang="en-US" sz="2000" b="1" dirty="0">
              <a:solidFill>
                <a:srgbClr val="8CBF4A"/>
              </a:solidFill>
              <a:latin typeface="幼圆" panose="02010509060101010101" pitchFamily="49" charset="-122"/>
              <a:ea typeface="幼圆" panose="02010509060101010101" pitchFamily="49" charset="-122"/>
            </a:endParaRP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
        <p:nvSpPr>
          <p:cNvPr id="35" name="文本框 3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25878" y="5255810"/>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专业、高效、共赢</a:t>
            </a:r>
            <a:endParaRPr lang="zh-CN" altLang="en-US" sz="2000" b="1" dirty="0">
              <a:solidFill>
                <a:srgbClr val="8CBF4A"/>
              </a:solidFill>
              <a:latin typeface="幼圆" panose="02010509060101010101" pitchFamily="49" charset="-122"/>
              <a:ea typeface="幼圆" panose="02010509060101010101" pitchFamily="49" charset="-122"/>
            </a:endParaRP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900" decel="100000" fill="hold"/>
                                        <p:tgtEl>
                                          <p:spTgt spid="2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900" decel="100000" fill="hold"/>
                                        <p:tgtEl>
                                          <p:spTgt spid="2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900" decel="100000" fill="hold"/>
                                        <p:tgtEl>
                                          <p:spTgt spid="15"/>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163648" y="530663"/>
            <a:ext cx="3892412"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对部门的意见跟建议</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84811" y="1999558"/>
            <a:ext cx="2523949" cy="4310537"/>
            <a:chOff x="1108288" y="2186627"/>
            <a:chExt cx="2523949" cy="4310537"/>
          </a:xfrm>
        </p:grpSpPr>
        <p:sp>
          <p:nvSpPr>
            <p:cNvPr id="11" name="任意多边形 10"/>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2"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14" name="TextBox 20"/>
            <p:cNvSpPr txBox="1"/>
            <p:nvPr/>
          </p:nvSpPr>
          <p:spPr>
            <a:xfrm>
              <a:off x="2155459" y="2551571"/>
              <a:ext cx="429605" cy="615553"/>
            </a:xfrm>
            <a:prstGeom prst="rect">
              <a:avLst/>
            </a:prstGeom>
            <a:noFill/>
          </p:spPr>
          <p:txBody>
            <a:bodyPr wrap="none" lIns="0" tIns="0" rIns="0" bIns="0" rtlCol="0">
              <a:spAutoFit/>
            </a:bodyPr>
            <a:lstStyle/>
            <a:p>
              <a:pPr algn="ctr"/>
              <a:r>
                <a:rPr lang="en-US" altLang="zh-CN" sz="4000" spc="400" dirty="0">
                  <a:solidFill>
                    <a:srgbClr val="F69F95"/>
                  </a:solidFill>
                  <a:latin typeface="Agency FB" panose="020B0503020202020204" pitchFamily="34" charset="0"/>
                  <a:ea typeface="微软雅黑" panose="020B0503020204020204" charset="-122"/>
                </a:rPr>
                <a:t>01</a:t>
              </a:r>
              <a:endParaRPr lang="zh-CN" altLang="en-US" sz="4000" spc="400" dirty="0">
                <a:solidFill>
                  <a:srgbClr val="F69F95"/>
                </a:solidFill>
                <a:latin typeface="Agency FB" panose="020B0503020202020204" pitchFamily="34" charset="0"/>
                <a:ea typeface="微软雅黑" panose="020B0503020204020204" charset="-122"/>
              </a:endParaRPr>
            </a:p>
          </p:txBody>
        </p:sp>
      </p:grpSp>
      <p:grpSp>
        <p:nvGrpSpPr>
          <p:cNvPr id="15" name="组合 14"/>
          <p:cNvGrpSpPr/>
          <p:nvPr/>
        </p:nvGrpSpPr>
        <p:grpSpPr>
          <a:xfrm>
            <a:off x="6241428" y="1999558"/>
            <a:ext cx="2523949" cy="4310537"/>
            <a:chOff x="1108288" y="2186627"/>
            <a:chExt cx="2523949" cy="4310537"/>
          </a:xfrm>
        </p:grpSpPr>
        <p:sp>
          <p:nvSpPr>
            <p:cNvPr id="16" name="任意多边形 15"/>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7"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8"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19" name="TextBox 20"/>
            <p:cNvSpPr txBox="1"/>
            <p:nvPr/>
          </p:nvSpPr>
          <p:spPr>
            <a:xfrm>
              <a:off x="2099354" y="2551571"/>
              <a:ext cx="541815" cy="615553"/>
            </a:xfrm>
            <a:prstGeom prst="rect">
              <a:avLst/>
            </a:prstGeom>
            <a:noFill/>
          </p:spPr>
          <p:txBody>
            <a:bodyPr wrap="none" lIns="0" tIns="0" rIns="0" bIns="0" rtlCol="0">
              <a:spAutoFit/>
            </a:bodyPr>
            <a:lstStyle/>
            <a:p>
              <a:pPr algn="ctr"/>
              <a:r>
                <a:rPr lang="en-US" altLang="zh-CN" sz="4000" spc="400" dirty="0" smtClean="0">
                  <a:solidFill>
                    <a:srgbClr val="F69F95"/>
                  </a:solidFill>
                  <a:latin typeface="Agency FB" panose="020B0503020202020204" pitchFamily="34" charset="0"/>
                  <a:ea typeface="微软雅黑" panose="020B0503020204020204" charset="-122"/>
                </a:rPr>
                <a:t>03</a:t>
              </a:r>
              <a:endParaRPr lang="zh-CN" altLang="en-US" sz="4000" spc="400" dirty="0">
                <a:solidFill>
                  <a:srgbClr val="F69F95"/>
                </a:solidFill>
                <a:latin typeface="Agency FB" panose="020B0503020202020204" pitchFamily="34" charset="0"/>
                <a:ea typeface="微软雅黑" panose="020B0503020204020204" charset="-122"/>
              </a:endParaRPr>
            </a:p>
          </p:txBody>
        </p:sp>
      </p:grpSp>
      <p:grpSp>
        <p:nvGrpSpPr>
          <p:cNvPr id="20" name="组合 19"/>
          <p:cNvGrpSpPr/>
          <p:nvPr/>
        </p:nvGrpSpPr>
        <p:grpSpPr>
          <a:xfrm>
            <a:off x="9073149" y="1999558"/>
            <a:ext cx="2523949" cy="4310537"/>
            <a:chOff x="1108288" y="2186627"/>
            <a:chExt cx="2523949" cy="4310537"/>
          </a:xfrm>
        </p:grpSpPr>
        <p:sp>
          <p:nvSpPr>
            <p:cNvPr id="21" name="任意多边形 20"/>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22"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23"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24" name="TextBox 20"/>
            <p:cNvSpPr txBox="1"/>
            <p:nvPr/>
          </p:nvSpPr>
          <p:spPr>
            <a:xfrm>
              <a:off x="2108972" y="2551571"/>
              <a:ext cx="522579" cy="615553"/>
            </a:xfrm>
            <a:prstGeom prst="rect">
              <a:avLst/>
            </a:prstGeom>
            <a:noFill/>
          </p:spPr>
          <p:txBody>
            <a:bodyPr wrap="none" lIns="0" tIns="0" rIns="0" bIns="0" rtlCol="0">
              <a:spAutoFit/>
            </a:bodyPr>
            <a:lstStyle/>
            <a:p>
              <a:pPr algn="ctr"/>
              <a:r>
                <a:rPr lang="en-US" altLang="zh-CN" sz="4000" spc="400" dirty="0" smtClean="0">
                  <a:solidFill>
                    <a:srgbClr val="8CBF4A"/>
                  </a:solidFill>
                  <a:latin typeface="Agency FB" panose="020B0503020202020204" pitchFamily="34" charset="0"/>
                  <a:ea typeface="微软雅黑" panose="020B0503020204020204" charset="-122"/>
                </a:rPr>
                <a:t>04</a:t>
              </a:r>
              <a:endParaRPr lang="zh-CN" altLang="en-US" sz="4000" spc="400" dirty="0">
                <a:solidFill>
                  <a:srgbClr val="8CBF4A"/>
                </a:solidFill>
                <a:latin typeface="Agency FB" panose="020B0503020202020204" pitchFamily="34" charset="0"/>
                <a:ea typeface="微软雅黑" panose="020B0503020204020204" charset="-122"/>
              </a:endParaRPr>
            </a:p>
          </p:txBody>
        </p:sp>
      </p:grpSp>
      <p:grpSp>
        <p:nvGrpSpPr>
          <p:cNvPr id="25" name="组合 24"/>
          <p:cNvGrpSpPr/>
          <p:nvPr/>
        </p:nvGrpSpPr>
        <p:grpSpPr>
          <a:xfrm>
            <a:off x="3409707" y="1999558"/>
            <a:ext cx="2523949" cy="4310537"/>
            <a:chOff x="1108288" y="2186627"/>
            <a:chExt cx="2523949" cy="4310537"/>
          </a:xfrm>
        </p:grpSpPr>
        <p:sp>
          <p:nvSpPr>
            <p:cNvPr id="26" name="任意多边形 25"/>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27"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28"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29" name="TextBox 20"/>
            <p:cNvSpPr txBox="1"/>
            <p:nvPr/>
          </p:nvSpPr>
          <p:spPr>
            <a:xfrm>
              <a:off x="2107369" y="2551571"/>
              <a:ext cx="525786" cy="615553"/>
            </a:xfrm>
            <a:prstGeom prst="rect">
              <a:avLst/>
            </a:prstGeom>
            <a:noFill/>
          </p:spPr>
          <p:txBody>
            <a:bodyPr wrap="none" lIns="0" tIns="0" rIns="0" bIns="0" rtlCol="0">
              <a:spAutoFit/>
            </a:bodyPr>
            <a:lstStyle/>
            <a:p>
              <a:pPr algn="ctr"/>
              <a:r>
                <a:rPr lang="en-US" altLang="zh-CN" sz="4000" spc="400" dirty="0" smtClean="0">
                  <a:solidFill>
                    <a:srgbClr val="8CBF4A"/>
                  </a:solidFill>
                  <a:latin typeface="Agency FB" panose="020B0503020202020204" pitchFamily="34" charset="0"/>
                  <a:ea typeface="微软雅黑" panose="020B0503020204020204" charset="-122"/>
                </a:rPr>
                <a:t>02</a:t>
              </a:r>
              <a:endParaRPr lang="zh-CN" altLang="en-US" sz="4000" spc="400" dirty="0">
                <a:solidFill>
                  <a:srgbClr val="8CBF4A"/>
                </a:solidFill>
                <a:latin typeface="Agency FB" panose="020B0503020202020204" pitchFamily="34" charset="0"/>
                <a:ea typeface="微软雅黑" panose="020B050302020402020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
                                        </p:tgtEl>
                                      </p:cBhvr>
                                    </p:animEffect>
                                  </p:childTnLst>
                                </p:cTn>
                              </p:par>
                              <p:par>
                                <p:cTn id="15" presetID="25" presetClass="entr" presetSubtype="0" fill="hold" nodeType="withEffect">
                                  <p:stCondLst>
                                    <p:cond delay="25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20" dur="1000" fill="hold"/>
                                        <p:tgtEl>
                                          <p:spTgt spid="2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5"/>
                                        </p:tgtEl>
                                      </p:cBhvr>
                                    </p:animEffect>
                                  </p:childTnLst>
                                </p:cTn>
                              </p:par>
                              <p:par>
                                <p:cTn id="25" presetID="25" presetClass="entr" presetSubtype="0" fill="hold"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0" dur="1000" fill="hold"/>
                                        <p:tgtEl>
                                          <p:spTgt spid="15"/>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5"/>
                                        </p:tgtEl>
                                      </p:cBhvr>
                                    </p:animEffect>
                                  </p:childTnLst>
                                </p:cTn>
                              </p:par>
                              <p:par>
                                <p:cTn id="35" presetID="25" presetClass="entr" presetSubtype="0" fill="hold" nodeType="withEffect">
                                  <p:stCondLst>
                                    <p:cond delay="75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40" dur="1000" fill="hold"/>
                                        <p:tgtEl>
                                          <p:spTgt spid="20"/>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工作规划</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2" name="Freeform 15"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08720" y="2532432"/>
            <a:ext cx="1643468" cy="1643468"/>
          </a:xfrm>
          <a:custGeom>
            <a:avLst/>
            <a:gdLst>
              <a:gd name="T0" fmla="*/ 591 w 610"/>
              <a:gd name="T1" fmla="*/ 162 h 610"/>
              <a:gd name="T2" fmla="*/ 469 w 610"/>
              <a:gd name="T3" fmla="*/ 291 h 610"/>
              <a:gd name="T4" fmla="*/ 297 w 610"/>
              <a:gd name="T5" fmla="*/ 360 h 610"/>
              <a:gd name="T6" fmla="*/ 297 w 610"/>
              <a:gd name="T7" fmla="*/ 476 h 610"/>
              <a:gd name="T8" fmla="*/ 19 w 610"/>
              <a:gd name="T9" fmla="*/ 476 h 610"/>
              <a:gd name="T10" fmla="*/ 610 w 610"/>
              <a:gd name="T11" fmla="*/ 0 h 610"/>
              <a:gd name="T12" fmla="*/ 155 w 610"/>
              <a:gd name="T13" fmla="*/ 0 h 610"/>
              <a:gd name="T14" fmla="*/ 0 w 610"/>
              <a:gd name="T15" fmla="*/ 476 h 610"/>
              <a:gd name="T16" fmla="*/ 0 w 610"/>
              <a:gd name="T17" fmla="*/ 494 h 610"/>
              <a:gd name="T18" fmla="*/ 297 w 610"/>
              <a:gd name="T19" fmla="*/ 494 h 610"/>
              <a:gd name="T20" fmla="*/ 297 w 610"/>
              <a:gd name="T21" fmla="*/ 592 h 610"/>
              <a:gd name="T22" fmla="*/ 149 w 610"/>
              <a:gd name="T23" fmla="*/ 592 h 610"/>
              <a:gd name="T24" fmla="*/ 149 w 610"/>
              <a:gd name="T25" fmla="*/ 610 h 610"/>
              <a:gd name="T26" fmla="*/ 610 w 610"/>
              <a:gd name="T27" fmla="*/ 610 h 610"/>
              <a:gd name="T28" fmla="*/ 610 w 610"/>
              <a:gd name="T29" fmla="*/ 610 h 610"/>
              <a:gd name="T30" fmla="*/ 610 w 610"/>
              <a:gd name="T31" fmla="*/ 592 h 610"/>
              <a:gd name="T32" fmla="*/ 610 w 610"/>
              <a:gd name="T33" fmla="*/ 162 h 610"/>
              <a:gd name="T34" fmla="*/ 591 w 610"/>
              <a:gd name="T35" fmla="*/ 162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0" h="610">
                <a:moveTo>
                  <a:pt x="591" y="162"/>
                </a:moveTo>
                <a:cubicBezTo>
                  <a:pt x="567" y="210"/>
                  <a:pt x="530" y="253"/>
                  <a:pt x="469" y="291"/>
                </a:cubicBezTo>
                <a:cubicBezTo>
                  <a:pt x="387" y="342"/>
                  <a:pt x="297" y="360"/>
                  <a:pt x="297" y="360"/>
                </a:cubicBezTo>
                <a:cubicBezTo>
                  <a:pt x="297" y="476"/>
                  <a:pt x="297" y="476"/>
                  <a:pt x="297" y="476"/>
                </a:cubicBezTo>
                <a:cubicBezTo>
                  <a:pt x="19" y="476"/>
                  <a:pt x="19" y="476"/>
                  <a:pt x="19" y="476"/>
                </a:cubicBezTo>
                <a:cubicBezTo>
                  <a:pt x="19" y="318"/>
                  <a:pt x="610" y="428"/>
                  <a:pt x="610" y="0"/>
                </a:cubicBezTo>
                <a:cubicBezTo>
                  <a:pt x="155" y="0"/>
                  <a:pt x="155" y="0"/>
                  <a:pt x="155" y="0"/>
                </a:cubicBezTo>
                <a:cubicBezTo>
                  <a:pt x="155" y="346"/>
                  <a:pt x="0" y="288"/>
                  <a:pt x="0" y="476"/>
                </a:cubicBezTo>
                <a:cubicBezTo>
                  <a:pt x="0" y="494"/>
                  <a:pt x="0" y="494"/>
                  <a:pt x="0" y="494"/>
                </a:cubicBezTo>
                <a:cubicBezTo>
                  <a:pt x="297" y="494"/>
                  <a:pt x="297" y="494"/>
                  <a:pt x="297" y="494"/>
                </a:cubicBezTo>
                <a:cubicBezTo>
                  <a:pt x="297" y="592"/>
                  <a:pt x="297" y="592"/>
                  <a:pt x="297" y="592"/>
                </a:cubicBezTo>
                <a:cubicBezTo>
                  <a:pt x="149" y="592"/>
                  <a:pt x="149" y="592"/>
                  <a:pt x="149" y="592"/>
                </a:cubicBezTo>
                <a:cubicBezTo>
                  <a:pt x="149" y="610"/>
                  <a:pt x="149" y="610"/>
                  <a:pt x="149" y="610"/>
                </a:cubicBezTo>
                <a:cubicBezTo>
                  <a:pt x="610" y="610"/>
                  <a:pt x="610" y="610"/>
                  <a:pt x="610" y="610"/>
                </a:cubicBezTo>
                <a:cubicBezTo>
                  <a:pt x="610" y="610"/>
                  <a:pt x="610" y="610"/>
                  <a:pt x="610" y="610"/>
                </a:cubicBezTo>
                <a:cubicBezTo>
                  <a:pt x="610" y="592"/>
                  <a:pt x="610" y="592"/>
                  <a:pt x="610" y="592"/>
                </a:cubicBezTo>
                <a:cubicBezTo>
                  <a:pt x="610" y="162"/>
                  <a:pt x="610" y="162"/>
                  <a:pt x="610" y="162"/>
                </a:cubicBezTo>
                <a:lnTo>
                  <a:pt x="591" y="162"/>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2"/>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1606" y="511943"/>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我的职业规划</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9"/>
          <p:cNvSpPr txBox="1"/>
          <p:nvPr/>
        </p:nvSpPr>
        <p:spPr>
          <a:xfrm>
            <a:off x="8062245" y="2359459"/>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grpSp>
        <p:nvGrpSpPr>
          <p:cNvPr id="11" name="组合 10"/>
          <p:cNvGrpSpPr/>
          <p:nvPr/>
        </p:nvGrpSpPr>
        <p:grpSpPr>
          <a:xfrm>
            <a:off x="4017303" y="2293827"/>
            <a:ext cx="3850349" cy="567270"/>
            <a:chOff x="4017302" y="1887432"/>
            <a:chExt cx="3850349" cy="567270"/>
          </a:xfrm>
        </p:grpSpPr>
        <p:sp>
          <p:nvSpPr>
            <p:cNvPr id="12" name="任意多边形 11"/>
            <p:cNvSpPr/>
            <p:nvPr/>
          </p:nvSpPr>
          <p:spPr>
            <a:xfrm>
              <a:off x="4017302" y="1887432"/>
              <a:ext cx="3850349" cy="567270"/>
            </a:xfrm>
            <a:custGeom>
              <a:avLst/>
              <a:gdLst>
                <a:gd name="connsiteX0" fmla="*/ 0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592483 w 3850349"/>
                <a:gd name="connsiteY4" fmla="*/ 567270 h 567270"/>
                <a:gd name="connsiteX5" fmla="*/ 504765 w 3850349"/>
                <a:gd name="connsiteY5" fmla="*/ 449966 h 567270"/>
                <a:gd name="connsiteX6" fmla="*/ 28846 w 3850349"/>
                <a:gd name="connsiteY6" fmla="*/ 1752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0" y="0"/>
                  </a:moveTo>
                  <a:lnTo>
                    <a:pt x="3566714" y="0"/>
                  </a:lnTo>
                  <a:lnTo>
                    <a:pt x="3850349" y="283635"/>
                  </a:lnTo>
                  <a:lnTo>
                    <a:pt x="3566714" y="567270"/>
                  </a:lnTo>
                  <a:lnTo>
                    <a:pt x="592483" y="567270"/>
                  </a:lnTo>
                  <a:lnTo>
                    <a:pt x="504765" y="449966"/>
                  </a:lnTo>
                  <a:cubicBezTo>
                    <a:pt x="367864" y="284081"/>
                    <a:pt x="207536" y="138245"/>
                    <a:pt x="28846" y="17524"/>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3" name="TextBox 30"/>
            <p:cNvSpPr txBox="1"/>
            <p:nvPr/>
          </p:nvSpPr>
          <p:spPr>
            <a:xfrm>
              <a:off x="5085111" y="1955624"/>
              <a:ext cx="2366890" cy="430887"/>
            </a:xfrm>
            <a:prstGeom prst="rect">
              <a:avLst/>
            </a:prstGeom>
            <a:noFill/>
          </p:spPr>
          <p:txBody>
            <a:bodyPr wrap="square" lIns="0" tIns="0" rIns="0" bIns="0" rtlCol="0">
              <a:spAutoFit/>
            </a:bodyPr>
            <a:lstStyle/>
            <a:p>
              <a:pPr algn="ctr"/>
              <a:r>
                <a:rPr lang="zh-CN" altLang="en-US" sz="2800" dirty="0" smtClean="0">
                  <a:solidFill>
                    <a:schemeClr val="bg1"/>
                  </a:solidFill>
                  <a:latin typeface="微软雅黑" panose="020B0503020204020204" charset="-122"/>
                  <a:ea typeface="微软雅黑" panose="020B0503020204020204" charset="-122"/>
                </a:rPr>
                <a:t>职业规划一</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14" name="组合 13"/>
          <p:cNvGrpSpPr/>
          <p:nvPr/>
        </p:nvGrpSpPr>
        <p:grpSpPr>
          <a:xfrm>
            <a:off x="4756064" y="3089164"/>
            <a:ext cx="3111587" cy="567270"/>
            <a:chOff x="4756064" y="2682769"/>
            <a:chExt cx="3111586" cy="567270"/>
          </a:xfrm>
        </p:grpSpPr>
        <p:sp>
          <p:nvSpPr>
            <p:cNvPr id="15" name="任意多边形 14"/>
            <p:cNvSpPr/>
            <p:nvPr/>
          </p:nvSpPr>
          <p:spPr>
            <a:xfrm>
              <a:off x="4756064" y="2682769"/>
              <a:ext cx="3111586" cy="567270"/>
            </a:xfrm>
            <a:custGeom>
              <a:avLst/>
              <a:gdLst>
                <a:gd name="connsiteX0" fmla="*/ 0 w 3111586"/>
                <a:gd name="connsiteY0" fmla="*/ 0 h 567270"/>
                <a:gd name="connsiteX1" fmla="*/ 2827951 w 3111586"/>
                <a:gd name="connsiteY1" fmla="*/ 0 h 567270"/>
                <a:gd name="connsiteX2" fmla="*/ 3111586 w 3111586"/>
                <a:gd name="connsiteY2" fmla="*/ 283635 h 567270"/>
                <a:gd name="connsiteX3" fmla="*/ 2827951 w 3111586"/>
                <a:gd name="connsiteY3" fmla="*/ 567270 h 567270"/>
                <a:gd name="connsiteX4" fmla="*/ 216299 w 3111586"/>
                <a:gd name="connsiteY4" fmla="*/ 567270 h 567270"/>
                <a:gd name="connsiteX5" fmla="*/ 176658 w 3111586"/>
                <a:gd name="connsiteY5" fmla="*/ 413101 h 567270"/>
                <a:gd name="connsiteX6" fmla="*/ 7068 w 3111586"/>
                <a:gd name="connsiteY6" fmla="*/ 1163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6" h="567270">
                  <a:moveTo>
                    <a:pt x="0" y="0"/>
                  </a:moveTo>
                  <a:lnTo>
                    <a:pt x="2827951" y="0"/>
                  </a:lnTo>
                  <a:lnTo>
                    <a:pt x="3111586" y="283635"/>
                  </a:lnTo>
                  <a:lnTo>
                    <a:pt x="2827951" y="567270"/>
                  </a:lnTo>
                  <a:lnTo>
                    <a:pt x="216299" y="567270"/>
                  </a:lnTo>
                  <a:lnTo>
                    <a:pt x="176658" y="413101"/>
                  </a:lnTo>
                  <a:cubicBezTo>
                    <a:pt x="133041" y="272869"/>
                    <a:pt x="76011" y="138546"/>
                    <a:pt x="7068" y="11634"/>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6" name="TextBox 30"/>
            <p:cNvSpPr txBox="1"/>
            <p:nvPr/>
          </p:nvSpPr>
          <p:spPr>
            <a:xfrm>
              <a:off x="5085111" y="2750961"/>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规划二</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5013487" y="3884506"/>
            <a:ext cx="2854165" cy="567271"/>
            <a:chOff x="5013486" y="3478106"/>
            <a:chExt cx="2854165" cy="567270"/>
          </a:xfrm>
        </p:grpSpPr>
        <p:sp>
          <p:nvSpPr>
            <p:cNvPr id="18" name="任意多边形 17"/>
            <p:cNvSpPr/>
            <p:nvPr/>
          </p:nvSpPr>
          <p:spPr>
            <a:xfrm>
              <a:off x="5013486" y="3478106"/>
              <a:ext cx="2854165" cy="567270"/>
            </a:xfrm>
            <a:custGeom>
              <a:avLst/>
              <a:gdLst>
                <a:gd name="connsiteX0" fmla="*/ 0 w 2854165"/>
                <a:gd name="connsiteY0" fmla="*/ 0 h 567270"/>
                <a:gd name="connsiteX1" fmla="*/ 2570530 w 2854165"/>
                <a:gd name="connsiteY1" fmla="*/ 0 h 567270"/>
                <a:gd name="connsiteX2" fmla="*/ 2854165 w 2854165"/>
                <a:gd name="connsiteY2" fmla="*/ 283635 h 567270"/>
                <a:gd name="connsiteX3" fmla="*/ 2570530 w 2854165"/>
                <a:gd name="connsiteY3" fmla="*/ 567270 h 567270"/>
                <a:gd name="connsiteX4" fmla="*/ 0 w 2854165"/>
                <a:gd name="connsiteY4" fmla="*/ 567270 h 567270"/>
                <a:gd name="connsiteX5" fmla="*/ 8346 w 2854165"/>
                <a:gd name="connsiteY5" fmla="*/ 512582 h 567270"/>
                <a:gd name="connsiteX6" fmla="*/ 19907 w 2854165"/>
                <a:gd name="connsiteY6" fmla="*/ 283636 h 567270"/>
                <a:gd name="connsiteX7" fmla="*/ 8346 w 2854165"/>
                <a:gd name="connsiteY7" fmla="*/ 54690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4165" h="567270">
                  <a:moveTo>
                    <a:pt x="0" y="0"/>
                  </a:moveTo>
                  <a:lnTo>
                    <a:pt x="2570530" y="0"/>
                  </a:lnTo>
                  <a:lnTo>
                    <a:pt x="2854165" y="283635"/>
                  </a:lnTo>
                  <a:lnTo>
                    <a:pt x="2570530" y="567270"/>
                  </a:lnTo>
                  <a:lnTo>
                    <a:pt x="0" y="567270"/>
                  </a:lnTo>
                  <a:lnTo>
                    <a:pt x="8346" y="512582"/>
                  </a:lnTo>
                  <a:cubicBezTo>
                    <a:pt x="15991" y="437306"/>
                    <a:pt x="19907" y="360929"/>
                    <a:pt x="19907" y="283636"/>
                  </a:cubicBezTo>
                  <a:cubicBezTo>
                    <a:pt x="19907" y="206344"/>
                    <a:pt x="15991" y="129966"/>
                    <a:pt x="8346" y="5469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9" name="TextBox 30"/>
            <p:cNvSpPr txBox="1"/>
            <p:nvPr/>
          </p:nvSpPr>
          <p:spPr>
            <a:xfrm>
              <a:off x="5116429" y="3546298"/>
              <a:ext cx="2304256" cy="430886"/>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规划三</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20" name="组合 19"/>
          <p:cNvGrpSpPr/>
          <p:nvPr/>
        </p:nvGrpSpPr>
        <p:grpSpPr>
          <a:xfrm>
            <a:off x="4756067" y="4679835"/>
            <a:ext cx="3111584" cy="567270"/>
            <a:chOff x="4756066" y="4273443"/>
            <a:chExt cx="3111584" cy="567270"/>
          </a:xfrm>
        </p:grpSpPr>
        <p:sp>
          <p:nvSpPr>
            <p:cNvPr id="21" name="任意多边形 20"/>
            <p:cNvSpPr/>
            <p:nvPr/>
          </p:nvSpPr>
          <p:spPr>
            <a:xfrm>
              <a:off x="4756066" y="4273443"/>
              <a:ext cx="3111584" cy="567270"/>
            </a:xfrm>
            <a:custGeom>
              <a:avLst/>
              <a:gdLst>
                <a:gd name="connsiteX0" fmla="*/ 216297 w 3111584"/>
                <a:gd name="connsiteY0" fmla="*/ 0 h 567270"/>
                <a:gd name="connsiteX1" fmla="*/ 2827949 w 3111584"/>
                <a:gd name="connsiteY1" fmla="*/ 0 h 567270"/>
                <a:gd name="connsiteX2" fmla="*/ 3111584 w 3111584"/>
                <a:gd name="connsiteY2" fmla="*/ 283635 h 567270"/>
                <a:gd name="connsiteX3" fmla="*/ 2827949 w 3111584"/>
                <a:gd name="connsiteY3" fmla="*/ 567270 h 567270"/>
                <a:gd name="connsiteX4" fmla="*/ 0 w 3111584"/>
                <a:gd name="connsiteY4" fmla="*/ 567270 h 567270"/>
                <a:gd name="connsiteX5" fmla="*/ 7066 w 3111584"/>
                <a:gd name="connsiteY5" fmla="*/ 555638 h 567270"/>
                <a:gd name="connsiteX6" fmla="*/ 176656 w 3111584"/>
                <a:gd name="connsiteY6" fmla="*/ 154171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4" h="567270">
                  <a:moveTo>
                    <a:pt x="216297" y="0"/>
                  </a:moveTo>
                  <a:lnTo>
                    <a:pt x="2827949" y="0"/>
                  </a:lnTo>
                  <a:lnTo>
                    <a:pt x="3111584" y="283635"/>
                  </a:lnTo>
                  <a:lnTo>
                    <a:pt x="2827949" y="567270"/>
                  </a:lnTo>
                  <a:lnTo>
                    <a:pt x="0" y="567270"/>
                  </a:lnTo>
                  <a:lnTo>
                    <a:pt x="7066" y="555638"/>
                  </a:lnTo>
                  <a:cubicBezTo>
                    <a:pt x="76009" y="428726"/>
                    <a:pt x="133039" y="294403"/>
                    <a:pt x="176656" y="154171"/>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22" name="TextBox 30"/>
            <p:cNvSpPr txBox="1"/>
            <p:nvPr/>
          </p:nvSpPr>
          <p:spPr>
            <a:xfrm>
              <a:off x="5085111" y="4341635"/>
              <a:ext cx="2366891"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规划四</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4017303" y="5475174"/>
            <a:ext cx="3850349" cy="567270"/>
            <a:chOff x="4017302" y="5068782"/>
            <a:chExt cx="3850349" cy="567270"/>
          </a:xfrm>
        </p:grpSpPr>
        <p:sp>
          <p:nvSpPr>
            <p:cNvPr id="24" name="任意多边形 23"/>
            <p:cNvSpPr/>
            <p:nvPr/>
          </p:nvSpPr>
          <p:spPr>
            <a:xfrm>
              <a:off x="4017302" y="5068782"/>
              <a:ext cx="3850349" cy="567270"/>
            </a:xfrm>
            <a:custGeom>
              <a:avLst/>
              <a:gdLst>
                <a:gd name="connsiteX0" fmla="*/ 592483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0 w 3850349"/>
                <a:gd name="connsiteY4" fmla="*/ 567270 h 567270"/>
                <a:gd name="connsiteX5" fmla="*/ 28846 w 3850349"/>
                <a:gd name="connsiteY5" fmla="*/ 549746 h 567270"/>
                <a:gd name="connsiteX6" fmla="*/ 504765 w 3850349"/>
                <a:gd name="connsiteY6" fmla="*/ 11730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592483" y="0"/>
                  </a:moveTo>
                  <a:lnTo>
                    <a:pt x="3566714" y="0"/>
                  </a:lnTo>
                  <a:lnTo>
                    <a:pt x="3850349" y="283635"/>
                  </a:lnTo>
                  <a:lnTo>
                    <a:pt x="3566714" y="567270"/>
                  </a:lnTo>
                  <a:lnTo>
                    <a:pt x="0" y="567270"/>
                  </a:lnTo>
                  <a:lnTo>
                    <a:pt x="28846" y="549746"/>
                  </a:lnTo>
                  <a:cubicBezTo>
                    <a:pt x="207536" y="429025"/>
                    <a:pt x="367864" y="283190"/>
                    <a:pt x="504765" y="117304"/>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25" name="TextBox 30"/>
            <p:cNvSpPr txBox="1"/>
            <p:nvPr/>
          </p:nvSpPr>
          <p:spPr>
            <a:xfrm>
              <a:off x="5085111" y="5136974"/>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规划五</a:t>
              </a:r>
              <a:endParaRPr lang="zh-CN" altLang="en-US" sz="2800" dirty="0">
                <a:solidFill>
                  <a:schemeClr val="bg1"/>
                </a:solidFill>
                <a:latin typeface="微软雅黑" panose="020B0503020204020204" charset="-122"/>
                <a:ea typeface="微软雅黑" panose="020B0503020204020204" charset="-122"/>
              </a:endParaRPr>
            </a:p>
          </p:txBody>
        </p:sp>
      </p:grpSp>
      <p:sp>
        <p:nvSpPr>
          <p:cNvPr id="26" name="TextBox 29"/>
          <p:cNvSpPr txBox="1"/>
          <p:nvPr/>
        </p:nvSpPr>
        <p:spPr>
          <a:xfrm>
            <a:off x="8062245" y="3154795"/>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7" name="TextBox 29"/>
          <p:cNvSpPr txBox="1"/>
          <p:nvPr/>
        </p:nvSpPr>
        <p:spPr>
          <a:xfrm>
            <a:off x="8062245" y="3950132"/>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8" name="TextBox 29"/>
          <p:cNvSpPr txBox="1"/>
          <p:nvPr/>
        </p:nvSpPr>
        <p:spPr>
          <a:xfrm>
            <a:off x="8062245" y="4745469"/>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9" name="TextBox 29"/>
          <p:cNvSpPr txBox="1"/>
          <p:nvPr/>
        </p:nvSpPr>
        <p:spPr>
          <a:xfrm>
            <a:off x="8062245" y="5540808"/>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30" name="椭圆 29"/>
          <p:cNvSpPr/>
          <p:nvPr/>
        </p:nvSpPr>
        <p:spPr>
          <a:xfrm>
            <a:off x="697853" y="2071809"/>
            <a:ext cx="4192664" cy="4192664"/>
          </a:xfrm>
          <a:prstGeom prst="ellipse">
            <a:avLst/>
          </a:prstGeom>
          <a:blipFill dpi="0" rotWithShape="1">
            <a:blip r:embed="rId7">
              <a:extLst>
                <a:ext uri="{28A0092B-C50C-407E-A947-70E740481C1C}">
                  <a14:useLocalDpi xmlns:a14="http://schemas.microsoft.com/office/drawing/2010/main" val="0"/>
                </a:ext>
              </a:extLst>
            </a:blip>
            <a:srcRect/>
            <a:stretch>
              <a:fillRect l="-33488" r="-334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4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80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0-#ppt_w/2"/>
                                          </p:val>
                                        </p:tav>
                                        <p:tav tm="100000">
                                          <p:val>
                                            <p:strVal val="#ppt_x"/>
                                          </p:val>
                                        </p:tav>
                                      </p:tavLst>
                                    </p:anim>
                                    <p:anim calcmode="lin" valueType="num">
                                      <p:cBhvr additive="base">
                                        <p:cTn id="30" dur="500" fill="hold"/>
                                        <p:tgtEl>
                                          <p:spTgt spid="23"/>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1+#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1+#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4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1+#ppt_w/2"/>
                                          </p:val>
                                        </p:tav>
                                        <p:tav tm="100000">
                                          <p:val>
                                            <p:strVal val="#ppt_x"/>
                                          </p:val>
                                        </p:tav>
                                      </p:tavLst>
                                    </p:anim>
                                    <p:anim calcmode="lin" valueType="num">
                                      <p:cBhvr additive="base">
                                        <p:cTn id="43" dur="500" fill="hold"/>
                                        <p:tgtEl>
                                          <p:spTgt spid="2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60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1+#ppt_w/2"/>
                                          </p:val>
                                        </p:tav>
                                        <p:tav tm="100000">
                                          <p:val>
                                            <p:strVal val="#ppt_x"/>
                                          </p:val>
                                        </p:tav>
                                      </p:tavLst>
                                    </p:anim>
                                    <p:anim calcmode="lin" valueType="num">
                                      <p:cBhvr additive="base">
                                        <p:cTn id="47" dur="500" fill="hold"/>
                                        <p:tgtEl>
                                          <p:spTgt spid="2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8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1+#ppt_w/2"/>
                                          </p:val>
                                        </p:tav>
                                        <p:tav tm="100000">
                                          <p:val>
                                            <p:strVal val="#ppt_x"/>
                                          </p:val>
                                        </p:tav>
                                      </p:tavLst>
                                    </p:anim>
                                    <p:anim calcmode="lin" valueType="num">
                                      <p:cBhvr additive="base">
                                        <p:cTn id="51"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P spid="27" grpId="0"/>
      <p:bldP spid="28" grpId="0"/>
      <p:bldP spid="29" grpId="0"/>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82648" y="510530"/>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实现目标的关键</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9"/>
          <p:cNvSpPr txBox="1"/>
          <p:nvPr/>
        </p:nvSpPr>
        <p:spPr>
          <a:xfrm>
            <a:off x="430508" y="2043056"/>
            <a:ext cx="2458547"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1" name="TextBox 29"/>
          <p:cNvSpPr txBox="1"/>
          <p:nvPr/>
        </p:nvSpPr>
        <p:spPr>
          <a:xfrm>
            <a:off x="9294703" y="3249171"/>
            <a:ext cx="2518548"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2" name="TextBox 29"/>
          <p:cNvSpPr txBox="1"/>
          <p:nvPr/>
        </p:nvSpPr>
        <p:spPr>
          <a:xfrm>
            <a:off x="427313" y="4275093"/>
            <a:ext cx="2464935"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Box 29"/>
          <p:cNvSpPr txBox="1"/>
          <p:nvPr/>
        </p:nvSpPr>
        <p:spPr>
          <a:xfrm>
            <a:off x="9299379" y="5243377"/>
            <a:ext cx="2518548"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4" name="Freeform 40"/>
          <p:cNvSpPr/>
          <p:nvPr/>
        </p:nvSpPr>
        <p:spPr bwMode="auto">
          <a:xfrm>
            <a:off x="5817991" y="4733326"/>
            <a:ext cx="3205163" cy="1882775"/>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15" name="Freeform 41"/>
          <p:cNvSpPr/>
          <p:nvPr/>
        </p:nvSpPr>
        <p:spPr bwMode="auto">
          <a:xfrm>
            <a:off x="3165278" y="1642463"/>
            <a:ext cx="3205163" cy="1882775"/>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grpSp>
        <p:nvGrpSpPr>
          <p:cNvPr id="16" name="组合 15"/>
          <p:cNvGrpSpPr/>
          <p:nvPr/>
        </p:nvGrpSpPr>
        <p:grpSpPr>
          <a:xfrm>
            <a:off x="6008490" y="1971075"/>
            <a:ext cx="171451" cy="4267200"/>
            <a:chOff x="6010275" y="1583258"/>
            <a:chExt cx="171450" cy="4267200"/>
          </a:xfrm>
        </p:grpSpPr>
        <p:cxnSp>
          <p:nvCxnSpPr>
            <p:cNvPr id="17" name="直接连接符 16"/>
            <p:cNvCxnSpPr>
              <a:stCxn id="18" idx="3"/>
              <a:endCxn id="22" idx="0"/>
            </p:cNvCxnSpPr>
            <p:nvPr/>
          </p:nvCxnSpPr>
          <p:spPr>
            <a:xfrm>
              <a:off x="6096000" y="1713433"/>
              <a:ext cx="0" cy="407670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Freeform 42"/>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19" name="Freeform 43"/>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0" name="Freeform 44"/>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1" name="Freeform 45"/>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2" name="Freeform 46"/>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grpSp>
      <p:sp>
        <p:nvSpPr>
          <p:cNvPr id="23" name="Oval 47"/>
          <p:cNvSpPr>
            <a:spLocks noChangeArrowheads="1"/>
          </p:cNvSpPr>
          <p:nvPr/>
        </p:nvSpPr>
        <p:spPr bwMode="auto">
          <a:xfrm>
            <a:off x="3281166" y="1758349"/>
            <a:ext cx="1654175" cy="1651000"/>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4" name="Oval 48"/>
          <p:cNvSpPr>
            <a:spLocks noChangeArrowheads="1"/>
          </p:cNvSpPr>
          <p:nvPr/>
        </p:nvSpPr>
        <p:spPr bwMode="auto">
          <a:xfrm>
            <a:off x="5873553" y="2363188"/>
            <a:ext cx="441325" cy="441325"/>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A</a:t>
            </a:r>
            <a:endParaRPr lang="zh-CN" altLang="en-US" sz="2800" dirty="0">
              <a:solidFill>
                <a:srgbClr val="FFFFFF"/>
              </a:solidFill>
              <a:latin typeface="Agency FB" panose="020B0503020202020204" pitchFamily="34" charset="0"/>
            </a:endParaRPr>
          </a:p>
        </p:txBody>
      </p:sp>
      <p:sp>
        <p:nvSpPr>
          <p:cNvPr id="25" name="Freeform 49"/>
          <p:cNvSpPr/>
          <p:nvPr/>
        </p:nvSpPr>
        <p:spPr bwMode="auto">
          <a:xfrm>
            <a:off x="3165278" y="3701450"/>
            <a:ext cx="3205163" cy="1885951"/>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26" name="Oval 50"/>
          <p:cNvSpPr>
            <a:spLocks noChangeArrowheads="1"/>
          </p:cNvSpPr>
          <p:nvPr/>
        </p:nvSpPr>
        <p:spPr bwMode="auto">
          <a:xfrm>
            <a:off x="3281166" y="3817338"/>
            <a:ext cx="1654175" cy="1654175"/>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7" name="Oval 51"/>
          <p:cNvSpPr>
            <a:spLocks noChangeArrowheads="1"/>
          </p:cNvSpPr>
          <p:nvPr/>
        </p:nvSpPr>
        <p:spPr bwMode="auto">
          <a:xfrm>
            <a:off x="5873553" y="4422175"/>
            <a:ext cx="441325" cy="444500"/>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C</a:t>
            </a:r>
            <a:endParaRPr lang="zh-CN" altLang="en-US" sz="2800" dirty="0">
              <a:solidFill>
                <a:srgbClr val="FFFFFF"/>
              </a:solidFill>
              <a:latin typeface="Agency FB" panose="020B0503020202020204" pitchFamily="34" charset="0"/>
            </a:endParaRPr>
          </a:p>
        </p:txBody>
      </p:sp>
      <p:sp>
        <p:nvSpPr>
          <p:cNvPr id="28" name="Freeform 54"/>
          <p:cNvSpPr/>
          <p:nvPr/>
        </p:nvSpPr>
        <p:spPr bwMode="auto">
          <a:xfrm>
            <a:off x="5817991" y="2672749"/>
            <a:ext cx="3205163" cy="1881187"/>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29" name="Oval 55"/>
          <p:cNvSpPr>
            <a:spLocks noChangeArrowheads="1"/>
          </p:cNvSpPr>
          <p:nvPr/>
        </p:nvSpPr>
        <p:spPr bwMode="auto">
          <a:xfrm>
            <a:off x="7253092" y="2788637"/>
            <a:ext cx="1654175" cy="1652587"/>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30" name="Oval 56"/>
          <p:cNvSpPr>
            <a:spLocks noChangeArrowheads="1"/>
          </p:cNvSpPr>
          <p:nvPr/>
        </p:nvSpPr>
        <p:spPr bwMode="auto">
          <a:xfrm>
            <a:off x="5873553" y="3391887"/>
            <a:ext cx="441325" cy="444500"/>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B</a:t>
            </a:r>
            <a:endParaRPr lang="zh-CN" altLang="en-US" sz="2800" dirty="0">
              <a:solidFill>
                <a:srgbClr val="FFFFFF"/>
              </a:solidFill>
              <a:latin typeface="Agency FB" panose="020B0503020202020204" pitchFamily="34" charset="0"/>
            </a:endParaRPr>
          </a:p>
        </p:txBody>
      </p:sp>
      <p:sp>
        <p:nvSpPr>
          <p:cNvPr id="31" name="Oval 57"/>
          <p:cNvSpPr>
            <a:spLocks noChangeArrowheads="1"/>
          </p:cNvSpPr>
          <p:nvPr/>
        </p:nvSpPr>
        <p:spPr bwMode="auto">
          <a:xfrm>
            <a:off x="7253092" y="4850799"/>
            <a:ext cx="1654175" cy="1649412"/>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32" name="Oval 59"/>
          <p:cNvSpPr>
            <a:spLocks noChangeArrowheads="1"/>
          </p:cNvSpPr>
          <p:nvPr/>
        </p:nvSpPr>
        <p:spPr bwMode="auto">
          <a:xfrm>
            <a:off x="5873553" y="5454049"/>
            <a:ext cx="441325" cy="442912"/>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D</a:t>
            </a:r>
            <a:endParaRPr lang="zh-CN" altLang="en-US" sz="2800" dirty="0">
              <a:solidFill>
                <a:srgbClr val="FFFFFF"/>
              </a:solidFill>
              <a:latin typeface="Agency FB" panose="020B0503020202020204" pitchFamily="34" charset="0"/>
            </a:endParaRPr>
          </a:p>
        </p:txBody>
      </p:sp>
      <p:sp>
        <p:nvSpPr>
          <p:cNvPr id="33" name="TextBox 30"/>
          <p:cNvSpPr txBox="1"/>
          <p:nvPr/>
        </p:nvSpPr>
        <p:spPr>
          <a:xfrm>
            <a:off x="3741846" y="2186685"/>
            <a:ext cx="765191"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突破心智</a:t>
            </a:r>
          </a:p>
        </p:txBody>
      </p:sp>
      <p:sp>
        <p:nvSpPr>
          <p:cNvPr id="34" name="TextBox 30"/>
          <p:cNvSpPr txBox="1"/>
          <p:nvPr/>
        </p:nvSpPr>
        <p:spPr>
          <a:xfrm>
            <a:off x="7721405" y="3284906"/>
            <a:ext cx="717548"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强化优势</a:t>
            </a:r>
          </a:p>
        </p:txBody>
      </p:sp>
      <p:sp>
        <p:nvSpPr>
          <p:cNvPr id="35" name="TextBox 30"/>
          <p:cNvSpPr txBox="1"/>
          <p:nvPr/>
        </p:nvSpPr>
        <p:spPr>
          <a:xfrm>
            <a:off x="3779081" y="4275093"/>
            <a:ext cx="780313"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学习深造</a:t>
            </a:r>
          </a:p>
        </p:txBody>
      </p:sp>
      <p:sp>
        <p:nvSpPr>
          <p:cNvPr id="36" name="TextBox 30"/>
          <p:cNvSpPr txBox="1"/>
          <p:nvPr/>
        </p:nvSpPr>
        <p:spPr>
          <a:xfrm>
            <a:off x="7741140" y="5348810"/>
            <a:ext cx="893305" cy="738664"/>
          </a:xfrm>
          <a:prstGeom prst="rect">
            <a:avLst/>
          </a:prstGeom>
          <a:noFill/>
        </p:spPr>
        <p:txBody>
          <a:bodyPr wrap="square" lIns="0" tIns="0" rIns="0" bIns="0" rtlCol="0">
            <a:spAutoFit/>
          </a:bodyPr>
          <a:lstStyle/>
          <a:p>
            <a:pPr>
              <a:buClr>
                <a:srgbClr val="0298A8"/>
              </a:buClr>
            </a:pPr>
            <a:r>
              <a:rPr lang="zh-CN" altLang="en-US" sz="2400" dirty="0">
                <a:solidFill>
                  <a:srgbClr val="FFFFFF"/>
                </a:solidFill>
                <a:latin typeface="微软雅黑" panose="020B0503020204020204" charset="-122"/>
                <a:ea typeface="微软雅黑" panose="020B0503020204020204" charset="-122"/>
                <a:sym typeface="+mn-lt"/>
              </a:rPr>
              <a:t>不断实践</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strVal val="4*#ppt_w"/>
                                          </p:val>
                                        </p:tav>
                                        <p:tav tm="100000">
                                          <p:val>
                                            <p:strVal val="#ppt_w"/>
                                          </p:val>
                                        </p:tav>
                                      </p:tavLst>
                                    </p:anim>
                                    <p:anim calcmode="lin" valueType="num">
                                      <p:cBhvr>
                                        <p:cTn id="12" dur="500" fill="hold"/>
                                        <p:tgtEl>
                                          <p:spTgt spid="24"/>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0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strVal val="4*#ppt_w"/>
                                          </p:val>
                                        </p:tav>
                                        <p:tav tm="100000">
                                          <p:val>
                                            <p:strVal val="#ppt_w"/>
                                          </p:val>
                                        </p:tav>
                                      </p:tavLst>
                                    </p:anim>
                                    <p:anim calcmode="lin" valueType="num">
                                      <p:cBhvr>
                                        <p:cTn id="16" dur="500" fill="hold"/>
                                        <p:tgtEl>
                                          <p:spTgt spid="30"/>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40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strVal val="4*#ppt_w"/>
                                          </p:val>
                                        </p:tav>
                                        <p:tav tm="100000">
                                          <p:val>
                                            <p:strVal val="#ppt_w"/>
                                          </p:val>
                                        </p:tav>
                                      </p:tavLst>
                                    </p:anim>
                                    <p:anim calcmode="lin" valueType="num">
                                      <p:cBhvr>
                                        <p:cTn id="20" dur="500" fill="hold"/>
                                        <p:tgtEl>
                                          <p:spTgt spid="27"/>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60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strVal val="4*#ppt_w"/>
                                          </p:val>
                                        </p:tav>
                                        <p:tav tm="100000">
                                          <p:val>
                                            <p:strVal val="#ppt_w"/>
                                          </p:val>
                                        </p:tav>
                                      </p:tavLst>
                                    </p:anim>
                                    <p:anim calcmode="lin" valueType="num">
                                      <p:cBhvr>
                                        <p:cTn id="24" dur="500" fill="hold"/>
                                        <p:tgtEl>
                                          <p:spTgt spid="32"/>
                                        </p:tgtEl>
                                        <p:attrNameLst>
                                          <p:attrName>ppt_h</p:attrName>
                                        </p:attrNameLst>
                                      </p:cBhvr>
                                      <p:tavLst>
                                        <p:tav tm="0">
                                          <p:val>
                                            <p:strVal val="4*#ppt_h"/>
                                          </p:val>
                                        </p:tav>
                                        <p:tav tm="100000">
                                          <p:val>
                                            <p:strVal val="#ppt_h"/>
                                          </p:val>
                                        </p:tav>
                                      </p:tavLst>
                                    </p:anim>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2000"/>
                            </p:stCondLst>
                            <p:childTnLst>
                              <p:par>
                                <p:cTn id="41" presetID="22" presetClass="entr" presetSubtype="2"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500" fill="hold"/>
                                        <p:tgtEl>
                                          <p:spTgt spid="34"/>
                                        </p:tgtEl>
                                        <p:attrNameLst>
                                          <p:attrName>ppt_w</p:attrName>
                                        </p:attrNameLst>
                                      </p:cBhvr>
                                      <p:tavLst>
                                        <p:tav tm="0">
                                          <p:val>
                                            <p:fltVal val="0"/>
                                          </p:val>
                                        </p:tav>
                                        <p:tav tm="100000">
                                          <p:val>
                                            <p:strVal val="#ppt_w"/>
                                          </p:val>
                                        </p:tav>
                                      </p:tavLst>
                                    </p:anim>
                                    <p:anim calcmode="lin" valueType="num">
                                      <p:cBhvr>
                                        <p:cTn id="52" dur="500" fill="hold"/>
                                        <p:tgtEl>
                                          <p:spTgt spid="34"/>
                                        </p:tgtEl>
                                        <p:attrNameLst>
                                          <p:attrName>ppt_h</p:attrName>
                                        </p:attrNameLst>
                                      </p:cBhvr>
                                      <p:tavLst>
                                        <p:tav tm="0">
                                          <p:val>
                                            <p:fltVal val="0"/>
                                          </p:val>
                                        </p:tav>
                                        <p:tav tm="100000">
                                          <p:val>
                                            <p:strVal val="#ppt_h"/>
                                          </p:val>
                                        </p:tav>
                                      </p:tavLst>
                                    </p:anim>
                                    <p:animEffect transition="in" filter="fade">
                                      <p:cBhvr>
                                        <p:cTn id="53" dur="500"/>
                                        <p:tgtEl>
                                          <p:spTgt spid="3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childTnLst>
                          </p:cTn>
                        </p:par>
                        <p:par>
                          <p:cTn id="63" fill="hold">
                            <p:stCondLst>
                              <p:cond delay="4000"/>
                            </p:stCondLst>
                            <p:childTnLst>
                              <p:par>
                                <p:cTn id="64" presetID="22" presetClass="entr" presetSubtype="2"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right)">
                                      <p:cBhvr>
                                        <p:cTn id="66" dur="500"/>
                                        <p:tgtEl>
                                          <p:spTgt spid="25"/>
                                        </p:tgtEl>
                                      </p:cBhvr>
                                    </p:animEffect>
                                  </p:childTnLst>
                                </p:cTn>
                              </p:par>
                            </p:childTnLst>
                          </p:cTn>
                        </p:par>
                        <p:par>
                          <p:cTn id="67" fill="hold">
                            <p:stCondLst>
                              <p:cond delay="4500"/>
                            </p:stCondLst>
                            <p:childTnLst>
                              <p:par>
                                <p:cTn id="68" presetID="53" presetClass="entr" presetSubtype="16"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p:cTn id="70" dur="500" fill="hold"/>
                                        <p:tgtEl>
                                          <p:spTgt spid="35"/>
                                        </p:tgtEl>
                                        <p:attrNameLst>
                                          <p:attrName>ppt_w</p:attrName>
                                        </p:attrNameLst>
                                      </p:cBhvr>
                                      <p:tavLst>
                                        <p:tav tm="0">
                                          <p:val>
                                            <p:fltVal val="0"/>
                                          </p:val>
                                        </p:tav>
                                        <p:tav tm="100000">
                                          <p:val>
                                            <p:strVal val="#ppt_w"/>
                                          </p:val>
                                        </p:tav>
                                      </p:tavLst>
                                    </p:anim>
                                    <p:anim calcmode="lin" valueType="num">
                                      <p:cBhvr>
                                        <p:cTn id="71" dur="500" fill="hold"/>
                                        <p:tgtEl>
                                          <p:spTgt spid="35"/>
                                        </p:tgtEl>
                                        <p:attrNameLst>
                                          <p:attrName>ppt_h</p:attrName>
                                        </p:attrNameLst>
                                      </p:cBhvr>
                                      <p:tavLst>
                                        <p:tav tm="0">
                                          <p:val>
                                            <p:fltVal val="0"/>
                                          </p:val>
                                        </p:tav>
                                        <p:tav tm="100000">
                                          <p:val>
                                            <p:strVal val="#ppt_h"/>
                                          </p:val>
                                        </p:tav>
                                      </p:tavLst>
                                    </p:anim>
                                    <p:animEffect transition="in" filter="fade">
                                      <p:cBhvr>
                                        <p:cTn id="72" dur="500"/>
                                        <p:tgtEl>
                                          <p:spTgt spid="35"/>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p:cTn id="75" dur="500" fill="hold"/>
                                        <p:tgtEl>
                                          <p:spTgt spid="26"/>
                                        </p:tgtEl>
                                        <p:attrNameLst>
                                          <p:attrName>ppt_w</p:attrName>
                                        </p:attrNameLst>
                                      </p:cBhvr>
                                      <p:tavLst>
                                        <p:tav tm="0">
                                          <p:val>
                                            <p:fltVal val="0"/>
                                          </p:val>
                                        </p:tav>
                                        <p:tav tm="100000">
                                          <p:val>
                                            <p:strVal val="#ppt_w"/>
                                          </p:val>
                                        </p:tav>
                                      </p:tavLst>
                                    </p:anim>
                                    <p:anim calcmode="lin" valueType="num">
                                      <p:cBhvr>
                                        <p:cTn id="76" dur="500" fill="hold"/>
                                        <p:tgtEl>
                                          <p:spTgt spid="26"/>
                                        </p:tgtEl>
                                        <p:attrNameLst>
                                          <p:attrName>ppt_h</p:attrName>
                                        </p:attrNameLst>
                                      </p:cBhvr>
                                      <p:tavLst>
                                        <p:tav tm="0">
                                          <p:val>
                                            <p:fltVal val="0"/>
                                          </p:val>
                                        </p:tav>
                                        <p:tav tm="100000">
                                          <p:val>
                                            <p:strVal val="#ppt_h"/>
                                          </p:val>
                                        </p:tav>
                                      </p:tavLst>
                                    </p:anim>
                                    <p:animEffect transition="in" filter="fade">
                                      <p:cBhvr>
                                        <p:cTn id="77" dur="500"/>
                                        <p:tgtEl>
                                          <p:spTgt spid="26"/>
                                        </p:tgtEl>
                                      </p:cBhvr>
                                    </p:animEffect>
                                  </p:childTnLst>
                                </p:cTn>
                              </p:par>
                            </p:childTnLst>
                          </p:cTn>
                        </p:par>
                        <p:par>
                          <p:cTn id="78" fill="hold">
                            <p:stCondLst>
                              <p:cond delay="5000"/>
                            </p:stCondLst>
                            <p:childTnLst>
                              <p:par>
                                <p:cTn id="79" presetID="22" presetClass="entr" presetSubtype="2"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right)">
                                      <p:cBhvr>
                                        <p:cTn id="81" dur="500"/>
                                        <p:tgtEl>
                                          <p:spTgt spid="12"/>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childTnLst>
                          </p:cTn>
                        </p:par>
                        <p:par>
                          <p:cTn id="86" fill="hold">
                            <p:stCondLst>
                              <p:cond delay="6000"/>
                            </p:stCondLst>
                            <p:childTnLst>
                              <p:par>
                                <p:cTn id="87" presetID="53" presetClass="entr" presetSubtype="16" fill="hold" grpId="0" nodeType="after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p:cTn id="89" dur="500" fill="hold"/>
                                        <p:tgtEl>
                                          <p:spTgt spid="36"/>
                                        </p:tgtEl>
                                        <p:attrNameLst>
                                          <p:attrName>ppt_w</p:attrName>
                                        </p:attrNameLst>
                                      </p:cBhvr>
                                      <p:tavLst>
                                        <p:tav tm="0">
                                          <p:val>
                                            <p:fltVal val="0"/>
                                          </p:val>
                                        </p:tav>
                                        <p:tav tm="100000">
                                          <p:val>
                                            <p:strVal val="#ppt_w"/>
                                          </p:val>
                                        </p:tav>
                                      </p:tavLst>
                                    </p:anim>
                                    <p:anim calcmode="lin" valueType="num">
                                      <p:cBhvr>
                                        <p:cTn id="90" dur="500" fill="hold"/>
                                        <p:tgtEl>
                                          <p:spTgt spid="36"/>
                                        </p:tgtEl>
                                        <p:attrNameLst>
                                          <p:attrName>ppt_h</p:attrName>
                                        </p:attrNameLst>
                                      </p:cBhvr>
                                      <p:tavLst>
                                        <p:tav tm="0">
                                          <p:val>
                                            <p:fltVal val="0"/>
                                          </p:val>
                                        </p:tav>
                                        <p:tav tm="100000">
                                          <p:val>
                                            <p:strVal val="#ppt_h"/>
                                          </p:val>
                                        </p:tav>
                                      </p:tavLst>
                                    </p:anim>
                                    <p:animEffect transition="in" filter="fade">
                                      <p:cBhvr>
                                        <p:cTn id="91" dur="500"/>
                                        <p:tgtEl>
                                          <p:spTgt spid="36"/>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childTnLst>
                          </p:cTn>
                        </p:par>
                        <p:par>
                          <p:cTn id="97" fill="hold">
                            <p:stCondLst>
                              <p:cond delay="6500"/>
                            </p:stCondLst>
                            <p:childTnLst>
                              <p:par>
                                <p:cTn id="98" presetID="22" presetClass="entr" presetSubtype="8" fill="hold" grpId="0" nodeType="after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wipe(left)">
                                      <p:cBhvr>
                                        <p:cTn id="10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58558"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下一步工作规划</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90963" y="2077268"/>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1" name="文本框 1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987200" y="2117489"/>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2" name="文本框 1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9514922" y="2117489"/>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3" name="文本框 1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7783" y="5581338"/>
            <a:ext cx="2339102" cy="1261884"/>
          </a:xfrm>
          <a:prstGeom prst="rect">
            <a:avLst/>
          </a:prstGeom>
          <a:noFill/>
          <a:effectLst/>
        </p:spPr>
        <p:txBody>
          <a:bodyPr wrap="none" rtlCol="0">
            <a:spAutoFit/>
          </a:bodyPr>
          <a:lstStyle/>
          <a:p>
            <a:r>
              <a:rPr lang="zh-CN" altLang="en-US" sz="2000" dirty="0">
                <a:solidFill>
                  <a:srgbClr val="8CBF4A"/>
                </a:solidFill>
                <a:latin typeface="微软雅黑" panose="020B0503020204020204" charset="-122"/>
                <a:ea typeface="微软雅黑" panose="020B0503020204020204" charset="-122"/>
              </a:rPr>
              <a:t>单击此处输入标题</a:t>
            </a:r>
            <a:endParaRPr lang="en-US" altLang="zh-CN" sz="2000" dirty="0">
              <a:solidFill>
                <a:srgbClr val="8CBF4A"/>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1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521485" y="5581338"/>
            <a:ext cx="2339102" cy="1261884"/>
          </a:xfrm>
          <a:prstGeom prst="rect">
            <a:avLst/>
          </a:prstGeom>
          <a:noFill/>
          <a:effectLst/>
        </p:spPr>
        <p:txBody>
          <a:bodyPr wrap="none" rtlCol="0">
            <a:spAutoFit/>
          </a:bodyPr>
          <a:lstStyle/>
          <a:p>
            <a:r>
              <a:rPr lang="zh-CN" altLang="en-US" sz="2000" dirty="0">
                <a:solidFill>
                  <a:srgbClr val="8CBF4A"/>
                </a:solidFill>
                <a:latin typeface="微软雅黑" panose="020B0503020204020204" charset="-122"/>
                <a:ea typeface="微软雅黑" panose="020B0503020204020204" charset="-122"/>
              </a:rPr>
              <a:t>单击此处输入标题</a:t>
            </a:r>
            <a:endParaRPr lang="en-US" altLang="zh-CN" sz="2000" dirty="0">
              <a:solidFill>
                <a:srgbClr val="8CBF4A"/>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707931" y="3704507"/>
            <a:ext cx="2319068" cy="1039840"/>
            <a:chOff x="2707931" y="3719285"/>
            <a:chExt cx="2319068" cy="1039840"/>
          </a:xfrm>
          <a:solidFill>
            <a:srgbClr val="8CBF4A"/>
          </a:solidFill>
        </p:grpSpPr>
        <p:sp>
          <p:nvSpPr>
            <p:cNvPr id="16" name="Freeform 6"/>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17"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grpFill/>
            <a:ln w="9525">
              <a:noFill/>
              <a:round/>
            </a:ln>
          </p:spPr>
          <p:txBody>
            <a:bodyPr vert="horz" wrap="square" lIns="121917" tIns="60959" rIns="121917" bIns="60959" numCol="1" anchor="t" anchorCtr="0" compatLnSpc="1"/>
            <a:lstStyle/>
            <a:p>
              <a:endParaRPr lang="en-US" sz="2400" dirty="0"/>
            </a:p>
          </p:txBody>
        </p:sp>
      </p:grpSp>
      <p:grpSp>
        <p:nvGrpSpPr>
          <p:cNvPr id="18" name="组合 1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027001" y="3704507"/>
            <a:ext cx="2316969" cy="1039840"/>
            <a:chOff x="5027001" y="3719285"/>
            <a:chExt cx="2316969" cy="1039840"/>
          </a:xfrm>
          <a:solidFill>
            <a:srgbClr val="F69F95"/>
          </a:solidFill>
        </p:grpSpPr>
        <p:sp>
          <p:nvSpPr>
            <p:cNvPr id="19" name="Freeform 7"/>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grpSp>
          <p:nvGrpSpPr>
            <p:cNvPr id="20" name="Group 77"/>
            <p:cNvGrpSpPr/>
            <p:nvPr/>
          </p:nvGrpSpPr>
          <p:grpSpPr>
            <a:xfrm>
              <a:off x="5869058" y="3989143"/>
              <a:ext cx="653147" cy="500124"/>
              <a:chOff x="5552261" y="1554043"/>
              <a:chExt cx="363359" cy="278229"/>
            </a:xfrm>
            <a:grpFill/>
          </p:grpSpPr>
          <p:sp>
            <p:nvSpPr>
              <p:cNvPr id="21"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ln>
            </p:spPr>
            <p:txBody>
              <a:bodyPr vert="horz" wrap="square" lIns="162560" tIns="81280" rIns="162560" bIns="81280" numCol="1" anchor="t" anchorCtr="0" compatLnSpc="1"/>
              <a:lstStyle/>
              <a:p>
                <a:endParaRPr lang="en-US" sz="2400" dirty="0"/>
              </a:p>
            </p:txBody>
          </p:sp>
          <p:sp>
            <p:nvSpPr>
              <p:cNvPr id="22"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ln>
            </p:spPr>
            <p:txBody>
              <a:bodyPr vert="horz" wrap="square" lIns="162560" tIns="81280" rIns="162560" bIns="81280" numCol="1" anchor="t" anchorCtr="0" compatLnSpc="1"/>
              <a:lstStyle/>
              <a:p>
                <a:endParaRPr lang="en-US" sz="2400" dirty="0"/>
              </a:p>
            </p:txBody>
          </p:sp>
          <p:sp>
            <p:nvSpPr>
              <p:cNvPr id="23" name="Rectangle 98"/>
              <p:cNvSpPr>
                <a:spLocks noChangeArrowheads="1"/>
              </p:cNvSpPr>
              <p:nvPr/>
            </p:nvSpPr>
            <p:spPr bwMode="auto">
              <a:xfrm>
                <a:off x="5710062" y="1715997"/>
                <a:ext cx="45679" cy="18688"/>
              </a:xfrm>
              <a:prstGeom prst="rect">
                <a:avLst/>
              </a:prstGeom>
              <a:grpFill/>
              <a:ln w="9525">
                <a:noFill/>
                <a:miter lim="800000"/>
              </a:ln>
            </p:spPr>
            <p:txBody>
              <a:bodyPr vert="horz" wrap="square" lIns="162560" tIns="81280" rIns="162560" bIns="81280" numCol="1" anchor="t" anchorCtr="0" compatLnSpc="1"/>
              <a:lstStyle/>
              <a:p>
                <a:endParaRPr lang="en-US" sz="2400" dirty="0"/>
              </a:p>
            </p:txBody>
          </p:sp>
        </p:grpSp>
      </p:gr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343970" y="3704507"/>
            <a:ext cx="2316969" cy="1039840"/>
            <a:chOff x="7343970" y="3719285"/>
            <a:chExt cx="2316969" cy="1039840"/>
          </a:xfrm>
          <a:solidFill>
            <a:srgbClr val="8CBF4A"/>
          </a:solidFill>
        </p:grpSpPr>
        <p:sp>
          <p:nvSpPr>
            <p:cNvPr id="25" name="Freeform 8"/>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26"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grpFill/>
            <a:ln w="9525">
              <a:noFill/>
              <a:round/>
            </a:ln>
          </p:spPr>
          <p:txBody>
            <a:bodyPr vert="horz" wrap="square" lIns="121917" tIns="60959" rIns="121917" bIns="60959" numCol="1" anchor="t" anchorCtr="0" compatLnSpc="1"/>
            <a:lstStyle/>
            <a:p>
              <a:endParaRPr lang="en-US" sz="2400" dirty="0"/>
            </a:p>
          </p:txBody>
        </p:sp>
      </p:grpSp>
      <p:grpSp>
        <p:nvGrpSpPr>
          <p:cNvPr id="27" name="组合 2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0963" y="3704507"/>
            <a:ext cx="2316969" cy="1039840"/>
            <a:chOff x="390963" y="3719285"/>
            <a:chExt cx="2316969" cy="1039840"/>
          </a:xfrm>
          <a:solidFill>
            <a:srgbClr val="F69F95"/>
          </a:solidFill>
        </p:grpSpPr>
        <p:sp>
          <p:nvSpPr>
            <p:cNvPr id="28" name="Freeform 5"/>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pPr algn="ctr"/>
              <a:endParaRPr lang="en-US" sz="2400"/>
            </a:p>
          </p:txBody>
        </p:sp>
        <p:grpSp>
          <p:nvGrpSpPr>
            <p:cNvPr id="29" name="Group 40"/>
            <p:cNvGrpSpPr/>
            <p:nvPr/>
          </p:nvGrpSpPr>
          <p:grpSpPr>
            <a:xfrm>
              <a:off x="1212724" y="3976077"/>
              <a:ext cx="684405" cy="539203"/>
              <a:chOff x="1058564" y="1781841"/>
              <a:chExt cx="649993" cy="512092"/>
            </a:xfrm>
            <a:grpFill/>
          </p:grpSpPr>
          <p:sp>
            <p:nvSpPr>
              <p:cNvPr id="30"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sp>
            <p:nvSpPr>
              <p:cNvPr id="31"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grpSp>
      </p:grpSp>
      <p:grpSp>
        <p:nvGrpSpPr>
          <p:cNvPr id="32" name="组合 3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9660939" y="3704507"/>
            <a:ext cx="2316969" cy="1039840"/>
            <a:chOff x="9660939" y="3719285"/>
            <a:chExt cx="2316969" cy="1039840"/>
          </a:xfrm>
          <a:solidFill>
            <a:srgbClr val="F69F95"/>
          </a:solidFill>
        </p:grpSpPr>
        <p:sp>
          <p:nvSpPr>
            <p:cNvPr id="33" name="Freeform 9"/>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34"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grpFill/>
            <a:ln>
              <a:noFill/>
            </a:ln>
          </p:spPr>
          <p:txBody>
            <a:bodyPr vert="horz" wrap="square" lIns="91439" tIns="45719" rIns="91439" bIns="45719" numCol="1" anchor="t" anchorCtr="0" compatLnSpc="1"/>
            <a:lstStyle/>
            <a:p>
              <a:endParaRPr lang="zh-CN" altLang="en-US" sz="2400">
                <a:solidFill>
                  <a:prstClr val="black"/>
                </a:solidFill>
              </a:endParaRPr>
            </a:p>
          </p:txBody>
        </p:sp>
      </p:grpSp>
      <p:cxnSp>
        <p:nvCxnSpPr>
          <p:cNvPr id="35"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453452"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092793"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732132"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3972536" y="4813622"/>
            <a:ext cx="0" cy="546848"/>
          </a:xfrm>
          <a:prstGeom prst="line">
            <a:avLst/>
          </a:prstGeom>
          <a:ln w="28575">
            <a:solidFill>
              <a:srgbClr val="8CBF4A"/>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660504" y="4813622"/>
            <a:ext cx="0" cy="546848"/>
          </a:xfrm>
          <a:prstGeom prst="line">
            <a:avLst/>
          </a:prstGeom>
          <a:ln w="28575">
            <a:solidFill>
              <a:srgbClr val="8CBF4A"/>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787459" y="3984301"/>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2017</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41" name="矩形 40"/>
          <p:cNvSpPr/>
          <p:nvPr/>
        </p:nvSpPr>
        <p:spPr>
          <a:xfrm>
            <a:off x="3085859" y="3985774"/>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2018</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45" name="矩形 44"/>
          <p:cNvSpPr/>
          <p:nvPr/>
        </p:nvSpPr>
        <p:spPr>
          <a:xfrm>
            <a:off x="5418275" y="3958201"/>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2019</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51" name="矩形 50"/>
          <p:cNvSpPr/>
          <p:nvPr/>
        </p:nvSpPr>
        <p:spPr>
          <a:xfrm>
            <a:off x="7657386" y="3948239"/>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2020</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52" name="矩形 51"/>
          <p:cNvSpPr/>
          <p:nvPr/>
        </p:nvSpPr>
        <p:spPr>
          <a:xfrm>
            <a:off x="10031407" y="3948239"/>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2021</a:t>
            </a:r>
            <a:endParaRPr lang="zh-CN" altLang="en-US" sz="2800" b="1" dirty="0">
              <a:solidFill>
                <a:schemeClr val="bg1"/>
              </a:solidFill>
              <a:latin typeface="Arial Black" panose="020B0A04020102020204" pitchFamily="34" charset="0"/>
              <a:ea typeface="方正姚体" panose="02010601030101010101" pitchFamily="2"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ppt_x"/>
                                          </p:val>
                                        </p:tav>
                                        <p:tav tm="100000">
                                          <p:val>
                                            <p:strVal val="#ppt_x"/>
                                          </p:val>
                                        </p:tav>
                                      </p:tavLst>
                                    </p:anim>
                                    <p:anim calcmode="lin" valueType="num">
                                      <p:cBhvr additive="base">
                                        <p:cTn id="8" dur="75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750" fill="hold"/>
                                        <p:tgtEl>
                                          <p:spTgt spid="24"/>
                                        </p:tgtEl>
                                        <p:attrNameLst>
                                          <p:attrName>ppt_x</p:attrName>
                                        </p:attrNameLst>
                                      </p:cBhvr>
                                      <p:tavLst>
                                        <p:tav tm="0">
                                          <p:val>
                                            <p:strVal val="#ppt_x"/>
                                          </p:val>
                                        </p:tav>
                                        <p:tav tm="100000">
                                          <p:val>
                                            <p:strVal val="#ppt_x"/>
                                          </p:val>
                                        </p:tav>
                                      </p:tavLst>
                                    </p:anim>
                                    <p:anim calcmode="lin" valueType="num">
                                      <p:cBhvr additive="base">
                                        <p:cTn id="20" dur="75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750" fill="hold"/>
                                        <p:tgtEl>
                                          <p:spTgt spid="32"/>
                                        </p:tgtEl>
                                        <p:attrNameLst>
                                          <p:attrName>ppt_x</p:attrName>
                                        </p:attrNameLst>
                                      </p:cBhvr>
                                      <p:tavLst>
                                        <p:tav tm="0">
                                          <p:val>
                                            <p:strVal val="#ppt_x"/>
                                          </p:val>
                                        </p:tav>
                                        <p:tav tm="100000">
                                          <p:val>
                                            <p:strVal val="#ppt_x"/>
                                          </p:val>
                                        </p:tav>
                                      </p:tavLst>
                                    </p:anim>
                                    <p:anim calcmode="lin" valueType="num">
                                      <p:cBhvr additive="base">
                                        <p:cTn id="24" dur="750" fill="hold"/>
                                        <p:tgtEl>
                                          <p:spTgt spid="3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down)">
                                      <p:cBhvr>
                                        <p:cTn id="28" dur="500"/>
                                        <p:tgtEl>
                                          <p:spTgt spid="35"/>
                                        </p:tgtEl>
                                      </p:cBhvr>
                                    </p:animEffect>
                                  </p:childTnLst>
                                </p:cTn>
                              </p:par>
                              <p:par>
                                <p:cTn id="29" presetID="22" presetClass="entr" presetSubtype="1"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up)">
                                      <p:cBhvr>
                                        <p:cTn id="31" dur="500"/>
                                        <p:tgtEl>
                                          <p:spTgt spid="38"/>
                                        </p:tgtEl>
                                      </p:cBhvr>
                                    </p:animEffect>
                                  </p:childTnLst>
                                </p:cTn>
                              </p:par>
                              <p:par>
                                <p:cTn id="32" presetID="22" presetClass="entr" presetSubtype="4"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par>
                                <p:cTn id="35" presetID="22" presetClass="entr" presetSubtype="1"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up)">
                                      <p:cBhvr>
                                        <p:cTn id="37" dur="500"/>
                                        <p:tgtEl>
                                          <p:spTgt spid="39"/>
                                        </p:tgtEl>
                                      </p:cBhvr>
                                    </p:animEffect>
                                  </p:childTnLst>
                                </p:cTn>
                              </p:par>
                              <p:par>
                                <p:cTn id="38" presetID="22" presetClass="entr" presetSubtype="4"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down)">
                                      <p:cBhvr>
                                        <p:cTn id="40" dur="500"/>
                                        <p:tgtEl>
                                          <p:spTgt spid="37"/>
                                        </p:tgtEl>
                                      </p:cBhvr>
                                    </p:animEffect>
                                  </p:childTnLst>
                                </p:cTn>
                              </p:par>
                            </p:childTnLst>
                          </p:cTn>
                        </p:par>
                        <p:par>
                          <p:cTn id="41" fill="hold">
                            <p:stCondLst>
                              <p:cond delay="1500"/>
                            </p:stCondLst>
                            <p:childTnLst>
                              <p:par>
                                <p:cTn id="42" presetID="50" presetClass="entr" presetSubtype="0" decel="10000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1000" fill="hold"/>
                                        <p:tgtEl>
                                          <p:spTgt spid="10"/>
                                        </p:tgtEl>
                                        <p:attrNameLst>
                                          <p:attrName>ppt_w</p:attrName>
                                        </p:attrNameLst>
                                      </p:cBhvr>
                                      <p:tavLst>
                                        <p:tav tm="0">
                                          <p:val>
                                            <p:strVal val="#ppt_w+.3"/>
                                          </p:val>
                                        </p:tav>
                                        <p:tav tm="100000">
                                          <p:val>
                                            <p:strVal val="#ppt_w"/>
                                          </p:val>
                                        </p:tav>
                                      </p:tavLst>
                                    </p:anim>
                                    <p:anim calcmode="lin" valueType="num">
                                      <p:cBhvr>
                                        <p:cTn id="45" dur="1000" fill="hold"/>
                                        <p:tgtEl>
                                          <p:spTgt spid="10"/>
                                        </p:tgtEl>
                                        <p:attrNameLst>
                                          <p:attrName>ppt_h</p:attrName>
                                        </p:attrNameLst>
                                      </p:cBhvr>
                                      <p:tavLst>
                                        <p:tav tm="0">
                                          <p:val>
                                            <p:strVal val="#ppt_h"/>
                                          </p:val>
                                        </p:tav>
                                        <p:tav tm="100000">
                                          <p:val>
                                            <p:strVal val="#ppt_h"/>
                                          </p:val>
                                        </p:tav>
                                      </p:tavLst>
                                    </p:anim>
                                    <p:animEffect transition="in" filter="fade">
                                      <p:cBhvr>
                                        <p:cTn id="46" dur="1000"/>
                                        <p:tgtEl>
                                          <p:spTgt spid="10"/>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3"/>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000" fill="hold"/>
                                        <p:tgtEl>
                                          <p:spTgt spid="12"/>
                                        </p:tgtEl>
                                        <p:attrNameLst>
                                          <p:attrName>ppt_w</p:attrName>
                                        </p:attrNameLst>
                                      </p:cBhvr>
                                      <p:tavLst>
                                        <p:tav tm="0">
                                          <p:val>
                                            <p:strVal val="#ppt_w+.3"/>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Effect transition="in" filter="fade">
                                      <p:cBhvr>
                                        <p:cTn id="56" dur="1000"/>
                                        <p:tgtEl>
                                          <p:spTgt spid="12"/>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13"/>
                                        </p:tgtEl>
                                        <p:attrNameLst>
                                          <p:attrName>style.visibility</p:attrName>
                                        </p:attrNameLst>
                                      </p:cBhvr>
                                      <p:to>
                                        <p:strVal val="visible"/>
                                      </p:to>
                                    </p:set>
                                    <p:anim calcmode="lin" valueType="num">
                                      <p:cBhvr>
                                        <p:cTn id="59" dur="1000" fill="hold"/>
                                        <p:tgtEl>
                                          <p:spTgt spid="13"/>
                                        </p:tgtEl>
                                        <p:attrNameLst>
                                          <p:attrName>ppt_w</p:attrName>
                                        </p:attrNameLst>
                                      </p:cBhvr>
                                      <p:tavLst>
                                        <p:tav tm="0">
                                          <p:val>
                                            <p:strVal val="#ppt_w+.3"/>
                                          </p:val>
                                        </p:tav>
                                        <p:tav tm="100000">
                                          <p:val>
                                            <p:strVal val="#ppt_w"/>
                                          </p:val>
                                        </p:tav>
                                      </p:tavLst>
                                    </p:anim>
                                    <p:anim calcmode="lin" valueType="num">
                                      <p:cBhvr>
                                        <p:cTn id="60" dur="1000" fill="hold"/>
                                        <p:tgtEl>
                                          <p:spTgt spid="13"/>
                                        </p:tgtEl>
                                        <p:attrNameLst>
                                          <p:attrName>ppt_h</p:attrName>
                                        </p:attrNameLst>
                                      </p:cBhvr>
                                      <p:tavLst>
                                        <p:tav tm="0">
                                          <p:val>
                                            <p:strVal val="#ppt_h"/>
                                          </p:val>
                                        </p:tav>
                                        <p:tav tm="100000">
                                          <p:val>
                                            <p:strVal val="#ppt_h"/>
                                          </p:val>
                                        </p:tav>
                                      </p:tavLst>
                                    </p:anim>
                                    <p:animEffect transition="in" filter="fade">
                                      <p:cBhvr>
                                        <p:cTn id="61" dur="1000"/>
                                        <p:tgtEl>
                                          <p:spTgt spid="13"/>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14"/>
                                        </p:tgtEl>
                                        <p:attrNameLst>
                                          <p:attrName>style.visibility</p:attrName>
                                        </p:attrNameLst>
                                      </p:cBhvr>
                                      <p:to>
                                        <p:strVal val="visible"/>
                                      </p:to>
                                    </p:set>
                                    <p:anim calcmode="lin" valueType="num">
                                      <p:cBhvr>
                                        <p:cTn id="64" dur="1000" fill="hold"/>
                                        <p:tgtEl>
                                          <p:spTgt spid="14"/>
                                        </p:tgtEl>
                                        <p:attrNameLst>
                                          <p:attrName>ppt_w</p:attrName>
                                        </p:attrNameLst>
                                      </p:cBhvr>
                                      <p:tavLst>
                                        <p:tav tm="0">
                                          <p:val>
                                            <p:strVal val="#ppt_w+.3"/>
                                          </p:val>
                                        </p:tav>
                                        <p:tav tm="100000">
                                          <p:val>
                                            <p:strVal val="#ppt_w"/>
                                          </p:val>
                                        </p:tav>
                                      </p:tavLst>
                                    </p:anim>
                                    <p:anim calcmode="lin" valueType="num">
                                      <p:cBhvr>
                                        <p:cTn id="65" dur="1000" fill="hold"/>
                                        <p:tgtEl>
                                          <p:spTgt spid="14"/>
                                        </p:tgtEl>
                                        <p:attrNameLst>
                                          <p:attrName>ppt_h</p:attrName>
                                        </p:attrNameLst>
                                      </p:cBhvr>
                                      <p:tavLst>
                                        <p:tav tm="0">
                                          <p:val>
                                            <p:strVal val="#ppt_h"/>
                                          </p:val>
                                        </p:tav>
                                        <p:tav tm="100000">
                                          <p:val>
                                            <p:strVal val="#ppt_h"/>
                                          </p:val>
                                        </p:tav>
                                      </p:tavLst>
                                    </p:anim>
                                    <p:animEffect transition="in" filter="fade">
                                      <p:cBhvr>
                                        <p:cTn id="6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04"/>
          <p:cNvSpPr>
            <a:spLocks noEditPoints="1"/>
          </p:cNvSpPr>
          <p:nvPr/>
        </p:nvSpPr>
        <p:spPr bwMode="auto">
          <a:xfrm>
            <a:off x="6166445" y="1968548"/>
            <a:ext cx="910824" cy="3659279"/>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sp>
        <p:nvSpPr>
          <p:cNvPr id="11" name="Freeform 196"/>
          <p:cNvSpPr>
            <a:spLocks noEditPoints="1"/>
          </p:cNvSpPr>
          <p:nvPr/>
        </p:nvSpPr>
        <p:spPr bwMode="auto">
          <a:xfrm>
            <a:off x="7023006" y="2250931"/>
            <a:ext cx="1243819" cy="3877628"/>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rgbClr val="F69F95"/>
          </a:solidFill>
          <a:ln>
            <a:noFill/>
          </a:ln>
          <a:effectLst/>
        </p:spPr>
        <p:txBody>
          <a:bodyPr vert="horz" wrap="square" lIns="121920" tIns="60960" rIns="121920" bIns="60960" numCol="1" anchor="t" anchorCtr="0" compatLnSpc="1"/>
          <a:lstStyle/>
          <a:p>
            <a:endParaRPr lang="id-ID" sz="2400"/>
          </a:p>
        </p:txBody>
      </p:sp>
      <p:sp>
        <p:nvSpPr>
          <p:cNvPr id="12" name="Freeform 200"/>
          <p:cNvSpPr>
            <a:spLocks noEditPoints="1"/>
          </p:cNvSpPr>
          <p:nvPr/>
        </p:nvSpPr>
        <p:spPr bwMode="auto">
          <a:xfrm>
            <a:off x="10614599" y="1968548"/>
            <a:ext cx="1186477" cy="3749095"/>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sp>
        <p:nvSpPr>
          <p:cNvPr id="13" name="Freeform 208"/>
          <p:cNvSpPr>
            <a:spLocks noEditPoints="1"/>
          </p:cNvSpPr>
          <p:nvPr/>
        </p:nvSpPr>
        <p:spPr bwMode="auto">
          <a:xfrm>
            <a:off x="9705658" y="2250931"/>
            <a:ext cx="1056820" cy="3929268"/>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rgbClr val="F69F95"/>
          </a:solidFill>
          <a:ln>
            <a:noFill/>
          </a:ln>
          <a:effectLst/>
        </p:spPr>
        <p:txBody>
          <a:bodyPr vert="horz" wrap="square" lIns="121920" tIns="60960" rIns="121920" bIns="60960" numCol="1" anchor="t" anchorCtr="0" compatLnSpc="1"/>
          <a:lstStyle/>
          <a:p>
            <a:endParaRPr lang="id-ID" sz="2400"/>
          </a:p>
        </p:txBody>
      </p:sp>
      <p:sp>
        <p:nvSpPr>
          <p:cNvPr id="14" name="Freeform 192"/>
          <p:cNvSpPr>
            <a:spLocks noEditPoints="1"/>
          </p:cNvSpPr>
          <p:nvPr/>
        </p:nvSpPr>
        <p:spPr bwMode="auto">
          <a:xfrm>
            <a:off x="8241191" y="2339807"/>
            <a:ext cx="1744933" cy="4122775"/>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grpSp>
        <p:nvGrpSpPr>
          <p:cNvPr id="15" name="组合 14"/>
          <p:cNvGrpSpPr/>
          <p:nvPr/>
        </p:nvGrpSpPr>
        <p:grpSpPr>
          <a:xfrm>
            <a:off x="1072590" y="1554695"/>
            <a:ext cx="3692822" cy="1031808"/>
            <a:chOff x="1085653" y="1045244"/>
            <a:chExt cx="3692822" cy="1031808"/>
          </a:xfrm>
        </p:grpSpPr>
        <p:sp>
          <p:nvSpPr>
            <p:cNvPr id="16" name="圆角矩形 15"/>
            <p:cNvSpPr/>
            <p:nvPr/>
          </p:nvSpPr>
          <p:spPr>
            <a:xfrm>
              <a:off x="1085653" y="1110368"/>
              <a:ext cx="3692822" cy="966684"/>
            </a:xfrm>
            <a:prstGeom prst="roundRect">
              <a:avLst>
                <a:gd name="adj" fmla="val 21244"/>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p:cNvSpPr txBox="1"/>
            <p:nvPr/>
          </p:nvSpPr>
          <p:spPr>
            <a:xfrm>
              <a:off x="1466351" y="1045244"/>
              <a:ext cx="2970685" cy="923330"/>
            </a:xfrm>
            <a:prstGeom prst="rect">
              <a:avLst/>
            </a:prstGeom>
            <a:noFill/>
          </p:spPr>
          <p:txBody>
            <a:bodyPr wrap="none" rtlCol="0">
              <a:spAutoFit/>
            </a:bodyPr>
            <a:lstStyle/>
            <a:p>
              <a:r>
                <a:rPr lang="zh-CN" altLang="en-US" sz="5400" b="1" dirty="0">
                  <a:solidFill>
                    <a:srgbClr val="FFFFFF"/>
                  </a:solidFill>
                  <a:latin typeface="幼圆" panose="02010509060101010101" pitchFamily="49" charset="-122"/>
                  <a:ea typeface="幼圆" panose="02010509060101010101" pitchFamily="49" charset="-122"/>
                </a:rPr>
                <a:t>结 束 语</a:t>
              </a:r>
            </a:p>
          </p:txBody>
        </p:sp>
      </p:grpSp>
      <p:sp>
        <p:nvSpPr>
          <p:cNvPr id="18" name="TextBox 12"/>
          <p:cNvSpPr txBox="1"/>
          <p:nvPr/>
        </p:nvSpPr>
        <p:spPr>
          <a:xfrm>
            <a:off x="988521" y="3120127"/>
            <a:ext cx="3996051" cy="4524315"/>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charset="-122"/>
                <a:ea typeface="微软雅黑" panose="020B0503020204020204" charset="-122"/>
              </a:rPr>
              <a:t>这里输入简单的文字概述里输入简单文字概述这里简单输入简单文字这里输入简单的文字概述里输入简单文字概述这里简单输入简单文字这里输入简单的文字概述里输入简单文字概述这里简单输入简单文字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r>
              <a:rPr lang="zh-CN" altLang="en-US" sz="1600" dirty="0">
                <a:solidFill>
                  <a:prstClr val="black">
                    <a:lumMod val="85000"/>
                    <a:lumOff val="15000"/>
                  </a:prstClr>
                </a:solidFill>
                <a:latin typeface="微软雅黑" panose="020B0503020204020204" charset="-122"/>
                <a:ea typeface="微软雅黑" panose="020B0503020204020204" charset="-122"/>
              </a:rPr>
              <a:t>这里输入简单的文字概述里输入简单文字概述这里简单输入简单文字这里输入简单的文字概述里输入简单文字概述这里简单输入简单文字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decel="2800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ppt_x"/>
                                          </p:val>
                                        </p:tav>
                                        <p:tav tm="100000">
                                          <p:val>
                                            <p:strVal val="#ppt_x"/>
                                          </p:val>
                                        </p:tav>
                                      </p:tavLst>
                                    </p:anim>
                                    <p:anim calcmode="lin" valueType="num">
                                      <p:cBhvr additive="base">
                                        <p:cTn id="13" dur="75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decel="2800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ppt_x"/>
                                          </p:val>
                                        </p:tav>
                                        <p:tav tm="100000">
                                          <p:val>
                                            <p:strVal val="#ppt_x"/>
                                          </p:val>
                                        </p:tav>
                                      </p:tavLst>
                                    </p:anim>
                                    <p:anim calcmode="lin" valueType="num">
                                      <p:cBhvr additive="base">
                                        <p:cTn id="17" dur="75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decel="2800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ppt_x"/>
                                          </p:val>
                                        </p:tav>
                                        <p:tav tm="100000">
                                          <p:val>
                                            <p:strVal val="#ppt_x"/>
                                          </p:val>
                                        </p:tav>
                                      </p:tavLst>
                                    </p:anim>
                                    <p:anim calcmode="lin" valueType="num">
                                      <p:cBhvr additive="base">
                                        <p:cTn id="22" dur="7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decel="2800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750" fill="hold"/>
                                        <p:tgtEl>
                                          <p:spTgt spid="12"/>
                                        </p:tgtEl>
                                        <p:attrNameLst>
                                          <p:attrName>ppt_x</p:attrName>
                                        </p:attrNameLst>
                                      </p:cBhvr>
                                      <p:tavLst>
                                        <p:tav tm="0">
                                          <p:val>
                                            <p:strVal val="#ppt_x"/>
                                          </p:val>
                                        </p:tav>
                                        <p:tav tm="100000">
                                          <p:val>
                                            <p:strVal val="#ppt_x"/>
                                          </p:val>
                                        </p:tav>
                                      </p:tavLst>
                                    </p:anim>
                                    <p:anim calcmode="lin" valueType="num">
                                      <p:cBhvr additive="base">
                                        <p:cTn id="26" dur="75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16" presetClass="entr" presetSubtype="37"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outVertical)">
                                      <p:cBhvr>
                                        <p:cTn id="30" dur="750"/>
                                        <p:tgtEl>
                                          <p:spTgt spid="15"/>
                                        </p:tgtEl>
                                      </p:cBhvr>
                                    </p:animEffect>
                                  </p:childTnLst>
                                </p:cTn>
                              </p:par>
                            </p:childTnLst>
                          </p:cTn>
                        </p:par>
                        <p:par>
                          <p:cTn id="31" fill="hold">
                            <p:stCondLst>
                              <p:cond delay="4000"/>
                            </p:stCondLst>
                            <p:childTnLst>
                              <p:par>
                                <p:cTn id="32" presetID="2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239589" y="1985554"/>
            <a:ext cx="5734594" cy="2899955"/>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018183" y="1842656"/>
            <a:ext cx="1282616" cy="110987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760"/>
            <a:ext cx="3073603" cy="2581826"/>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163251" y="-717514"/>
            <a:ext cx="3299550" cy="475795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14" y="2541520"/>
            <a:ext cx="4079849" cy="4316479"/>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015487" y="3151616"/>
            <a:ext cx="5176513" cy="3706384"/>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5099734" y="4847333"/>
            <a:ext cx="1709751" cy="2311583"/>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0113630" y="2748805"/>
            <a:ext cx="2078370" cy="4007097"/>
          </a:xfrm>
          <a:prstGeom prst="rect">
            <a:avLst/>
          </a:prstGeom>
        </p:spPr>
      </p:pic>
      <p:pic>
        <p:nvPicPr>
          <p:cNvPr id="15" name="图片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75974" y="191411"/>
            <a:ext cx="2288167" cy="2571900"/>
          </a:xfrm>
          <a:prstGeom prst="rect">
            <a:avLst/>
          </a:prstGeom>
        </p:spPr>
      </p:pic>
      <p:pic>
        <p:nvPicPr>
          <p:cNvPr id="16" name="图片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16532" y="191411"/>
            <a:ext cx="2680128" cy="1881450"/>
          </a:xfrm>
          <a:prstGeom prst="rect">
            <a:avLst/>
          </a:prstGeom>
        </p:spPr>
      </p:pic>
      <p:pic>
        <p:nvPicPr>
          <p:cNvPr id="8" name="图片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31096" y="1016517"/>
            <a:ext cx="2025123" cy="1936017"/>
          </a:xfrm>
          <a:prstGeom prst="rect">
            <a:avLst/>
          </a:prstGeom>
        </p:spPr>
      </p:pic>
      <p:sp>
        <p:nvSpPr>
          <p:cNvPr id="23" name="文本框 5"/>
          <p:cNvSpPr txBox="1">
            <a:spLocks noChangeArrowheads="1"/>
          </p:cNvSpPr>
          <p:nvPr/>
        </p:nvSpPr>
        <p:spPr bwMode="auto">
          <a:xfrm>
            <a:off x="3751114" y="2953468"/>
            <a:ext cx="47115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4400" b="1" smtClean="0">
                <a:solidFill>
                  <a:srgbClr val="71A54A"/>
                </a:solidFill>
                <a:latin typeface="幼圆" panose="02010509060101010101" pitchFamily="49" charset="-122"/>
                <a:ea typeface="幼圆" panose="02010509060101010101" pitchFamily="49" charset="-122"/>
              </a:rPr>
              <a:t>感谢在座各位聆听</a:t>
            </a:r>
            <a:endParaRPr lang="zh-CN" altLang="en-US" sz="4400" b="1" dirty="0">
              <a:solidFill>
                <a:srgbClr val="71A54A"/>
              </a:solidFill>
              <a:latin typeface="幼圆" panose="02010509060101010101" pitchFamily="49" charset="-122"/>
              <a:ea typeface="幼圆" panose="02010509060101010101" pitchFamily="49" charset="-122"/>
            </a:endParaRPr>
          </a:p>
        </p:txBody>
      </p:sp>
      <p:grpSp>
        <p:nvGrpSpPr>
          <p:cNvPr id="28" name="组合 27"/>
          <p:cNvGrpSpPr/>
          <p:nvPr/>
        </p:nvGrpSpPr>
        <p:grpSpPr>
          <a:xfrm>
            <a:off x="4572650" y="3996196"/>
            <a:ext cx="3068470" cy="535199"/>
            <a:chOff x="4572650" y="3996196"/>
            <a:chExt cx="3068470" cy="535199"/>
          </a:xfrm>
        </p:grpSpPr>
        <p:sp>
          <p:nvSpPr>
            <p:cNvPr id="25" name="矩形 24"/>
            <p:cNvSpPr/>
            <p:nvPr/>
          </p:nvSpPr>
          <p:spPr>
            <a:xfrm>
              <a:off x="4572650" y="3996196"/>
              <a:ext cx="3068470" cy="318792"/>
            </a:xfrm>
            <a:prstGeom prst="rect">
              <a:avLst/>
            </a:prstGeom>
            <a:solidFill>
              <a:srgbClr val="C3CB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5"/>
            <p:cNvSpPr txBox="1">
              <a:spLocks noChangeArrowheads="1"/>
            </p:cNvSpPr>
            <p:nvPr/>
          </p:nvSpPr>
          <p:spPr bwMode="auto">
            <a:xfrm>
              <a:off x="4572651" y="4008175"/>
              <a:ext cx="3068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1400" b="1" dirty="0" smtClean="0">
                  <a:solidFill>
                    <a:schemeClr val="bg1"/>
                  </a:solidFill>
                  <a:latin typeface="微软雅黑" panose="020B0503020204020204" charset="-122"/>
                  <a:ea typeface="幼圆" panose="02010509060101010101" pitchFamily="49" charset="-122"/>
                </a:rPr>
                <a:t>市场部：</a:t>
              </a:r>
              <a:r>
                <a:rPr lang="en-US" altLang="zh-CN" sz="1400" b="1" dirty="0" smtClean="0">
                  <a:solidFill>
                    <a:schemeClr val="bg1"/>
                  </a:solidFill>
                  <a:latin typeface="微软雅黑" panose="020B0503020204020204" charset="-122"/>
                  <a:ea typeface="幼圆" panose="02010509060101010101" pitchFamily="49" charset="-122"/>
                </a:rPr>
                <a:t>×××       </a:t>
              </a:r>
              <a:r>
                <a:rPr lang="zh-CN" altLang="en-US" sz="1400" b="1" dirty="0" smtClean="0">
                  <a:solidFill>
                    <a:schemeClr val="bg1"/>
                  </a:solidFill>
                  <a:latin typeface="微软雅黑" panose="020B0503020204020204" charset="-122"/>
                  <a:ea typeface="幼圆" panose="02010509060101010101" pitchFamily="49" charset="-122"/>
                </a:rPr>
                <a:t>汇报</a:t>
              </a:r>
              <a:r>
                <a:rPr lang="zh-CN" altLang="en-US" sz="1400" b="1" dirty="0">
                  <a:solidFill>
                    <a:schemeClr val="bg1"/>
                  </a:solidFill>
                  <a:latin typeface="微软雅黑" panose="020B0503020204020204" charset="-122"/>
                  <a:ea typeface="幼圆" panose="02010509060101010101" pitchFamily="49" charset="-122"/>
                </a:rPr>
                <a:t>人：</a:t>
              </a:r>
              <a:r>
                <a:rPr lang="en-US" altLang="zh-CN" sz="1400" b="1" dirty="0">
                  <a:solidFill>
                    <a:schemeClr val="bg1"/>
                  </a:solidFill>
                  <a:latin typeface="微软雅黑" panose="020B0503020204020204" charset="-122"/>
                  <a:ea typeface="幼圆" panose="02010509060101010101" pitchFamily="49" charset="-122"/>
                </a:rPr>
                <a:t>×××</a:t>
              </a:r>
              <a:endParaRPr lang="zh-CN" altLang="en-US" sz="1400" b="1" dirty="0">
                <a:solidFill>
                  <a:schemeClr val="bg1"/>
                </a:solidFill>
                <a:latin typeface="微软雅黑" panose="020B0503020204020204" charset="-122"/>
                <a:ea typeface="幼圆" panose="02010509060101010101" pitchFamily="49" charset="-122"/>
              </a:endParaRPr>
            </a:p>
            <a:p>
              <a:pPr algn="ctr" defTabSz="514350" fontAlgn="base">
                <a:spcBef>
                  <a:spcPct val="0"/>
                </a:spcBef>
                <a:spcAft>
                  <a:spcPct val="0"/>
                </a:spcAft>
                <a:defRPr/>
              </a:pPr>
              <a:r>
                <a:rPr lang="en-US" altLang="zh-CN" sz="1400" b="1" dirty="0" smtClean="0">
                  <a:solidFill>
                    <a:srgbClr val="78B00F"/>
                  </a:solidFill>
                  <a:latin typeface="微软雅黑" panose="020B0503020204020204" charset="-122"/>
                  <a:ea typeface="幼圆" panose="02010509060101010101" pitchFamily="49" charset="-122"/>
                </a:rPr>
                <a:t>       </a:t>
              </a:r>
              <a:endParaRPr lang="zh-CN" altLang="en-US" sz="1400" b="1" dirty="0">
                <a:solidFill>
                  <a:srgbClr val="78B00F"/>
                </a:solidFill>
                <a:latin typeface="微软雅黑" panose="020B0503020204020204" charset="-122"/>
                <a:ea typeface="幼圆" panose="02010509060101010101" pitchFamily="49"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5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1+#ppt_w/2"/>
                                          </p:val>
                                        </p:tav>
                                        <p:tav tm="100000">
                                          <p:val>
                                            <p:strVal val="#ppt_x"/>
                                          </p:val>
                                        </p:tav>
                                      </p:tavLst>
                                    </p:anim>
                                    <p:anim calcmode="lin" valueType="num">
                                      <p:cBhvr additive="base">
                                        <p:cTn id="8" dur="1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decel="15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0-#ppt_w/2"/>
                                          </p:val>
                                        </p:tav>
                                        <p:tav tm="100000">
                                          <p:val>
                                            <p:strVal val="#ppt_x"/>
                                          </p:val>
                                        </p:tav>
                                      </p:tavLst>
                                    </p:anim>
                                    <p:anim calcmode="lin" valueType="num">
                                      <p:cBhvr additive="base">
                                        <p:cTn id="12" dur="1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decel="15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2" decel="150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0-#ppt_w/2"/>
                                          </p:val>
                                        </p:tav>
                                        <p:tav tm="100000">
                                          <p:val>
                                            <p:strVal val="#ppt_x"/>
                                          </p:val>
                                        </p:tav>
                                      </p:tavLst>
                                    </p:anim>
                                    <p:anim calcmode="lin" valueType="num">
                                      <p:cBhvr additive="base">
                                        <p:cTn id="20" dur="1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6" presetClass="entr" presetSubtype="16"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ircle(in)">
                                      <p:cBhvr>
                                        <p:cTn id="24" dur="2000"/>
                                        <p:tgtEl>
                                          <p:spTgt spid="18"/>
                                        </p:tgtEl>
                                      </p:cBhvr>
                                    </p:animEffect>
                                  </p:childTnLst>
                                </p:cTn>
                              </p:par>
                            </p:childTnLst>
                          </p:cTn>
                        </p:par>
                        <p:par>
                          <p:cTn id="25" fill="hold">
                            <p:stCondLst>
                              <p:cond delay="3500"/>
                            </p:stCondLst>
                            <p:childTnLst>
                              <p:par>
                                <p:cTn id="26" presetID="25"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8"/>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par>
                                <p:cTn id="43" presetID="22" presetClass="entr" presetSubtype="1"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5000"/>
                            </p:stCondLst>
                            <p:childTnLst>
                              <p:par>
                                <p:cTn id="47" presetID="9"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dissolve">
                                      <p:cBhvr>
                                        <p:cTn id="52" dur="500"/>
                                        <p:tgtEl>
                                          <p:spTgt spid="14"/>
                                        </p:tgtEl>
                                      </p:cBhvr>
                                    </p:animEffect>
                                  </p:childTnLst>
                                </p:cTn>
                              </p:par>
                              <p:par>
                                <p:cTn id="53" presetID="41" presetClass="entr" presetSubtype="0" fill="hold" grpId="0" nodeType="withEffect">
                                  <p:stCondLst>
                                    <p:cond delay="0"/>
                                  </p:stCondLst>
                                  <p:iterate type="lt">
                                    <p:tmPct val="10000"/>
                                  </p:iterate>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6" dur="1000" fill="hold"/>
                                        <p:tgtEl>
                                          <p:spTgt spid="23"/>
                                        </p:tgtEl>
                                        <p:attrNameLst>
                                          <p:attrName>ppt_y</p:attrName>
                                        </p:attrNameLst>
                                      </p:cBhvr>
                                      <p:tavLst>
                                        <p:tav tm="0">
                                          <p:val>
                                            <p:strVal val="#ppt_y"/>
                                          </p:val>
                                        </p:tav>
                                        <p:tav tm="100000">
                                          <p:val>
                                            <p:strVal val="#ppt_y"/>
                                          </p:val>
                                        </p:tav>
                                      </p:tavLst>
                                    </p:anim>
                                    <p:anim calcmode="lin" valueType="num">
                                      <p:cBhvr>
                                        <p:cTn id="57"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8"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9" dur="1000" tmFilter="0,0; .5, 1; 1, 1"/>
                                        <p:tgtEl>
                                          <p:spTgt spid="23"/>
                                        </p:tgtEl>
                                      </p:cBhvr>
                                    </p:animEffect>
                                  </p:childTnLst>
                                </p:cTn>
                              </p:par>
                            </p:childTnLst>
                          </p:cTn>
                        </p:par>
                        <p:par>
                          <p:cTn id="60" fill="hold">
                            <p:stCondLst>
                              <p:cond delay="5199"/>
                            </p:stCondLst>
                            <p:childTnLst>
                              <p:par>
                                <p:cTn id="61" presetID="16" presetClass="entr" presetSubtype="37"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1658</Words>
  <Application>Microsoft Office PowerPoint</Application>
  <PresentationFormat>宽屏</PresentationFormat>
  <Paragraphs>233</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Kartika</vt:lpstr>
      <vt:lpstr>方正细黑一简体</vt:lpstr>
      <vt:lpstr>方正姚体</vt:lpstr>
      <vt:lpstr>方正中等线简体</vt:lpstr>
      <vt:lpstr>宋体</vt:lpstr>
      <vt:lpstr>微软雅黑</vt:lpstr>
      <vt:lpstr>微软雅黑 Light</vt:lpstr>
      <vt:lpstr>幼圆</vt:lpstr>
      <vt:lpstr>Agency FB</vt:lpstr>
      <vt:lpstr>Arial</vt:lpstr>
      <vt:lpstr>Arial Black</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143</cp:revision>
  <dcterms:created xsi:type="dcterms:W3CDTF">2017-03-09T15:38:00Z</dcterms:created>
  <dcterms:modified xsi:type="dcterms:W3CDTF">2018-12-12T05:58:52Z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