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  <p:sldId id="259" r:id="rId5"/>
    <p:sldId id="260" r:id="rId6"/>
    <p:sldId id="262" r:id="rId7"/>
    <p:sldId id="276" r:id="rId8"/>
    <p:sldId id="264" r:id="rId9"/>
    <p:sldId id="277" r:id="rId10"/>
    <p:sldId id="265" r:id="rId11"/>
    <p:sldId id="278" r:id="rId12"/>
    <p:sldId id="279" r:id="rId13"/>
    <p:sldId id="280" r:id="rId14"/>
    <p:sldId id="281" r:id="rId15"/>
    <p:sldId id="266" r:id="rId16"/>
    <p:sldId id="282" r:id="rId17"/>
    <p:sldId id="283" r:id="rId18"/>
    <p:sldId id="284" r:id="rId19"/>
    <p:sldId id="285" r:id="rId20"/>
    <p:sldId id="267" r:id="rId21"/>
    <p:sldId id="286" r:id="rId22"/>
    <p:sldId id="272" r:id="rId23"/>
    <p:sldId id="287" r:id="rId24"/>
    <p:sldId id="288" r:id="rId25"/>
    <p:sldId id="271" r:id="rId26"/>
    <p:sldId id="289" r:id="rId27"/>
    <p:sldId id="270" r:id="rId28"/>
    <p:sldId id="290" r:id="rId29"/>
    <p:sldId id="291" r:id="rId30"/>
    <p:sldId id="293" r:id="rId31"/>
    <p:sldId id="294" r:id="rId32"/>
    <p:sldId id="269" r:id="rId33"/>
    <p:sldId id="295" r:id="rId34"/>
    <p:sldId id="268" r:id="rId35"/>
    <p:sldId id="296" r:id="rId36"/>
    <p:sldId id="297" r:id="rId37"/>
    <p:sldId id="298" r:id="rId38"/>
    <p:sldId id="273" r:id="rId39"/>
    <p:sldId id="299" r:id="rId40"/>
    <p:sldId id="275" r:id="rId41"/>
    <p:sldId id="263" r:id="rId42"/>
    <p:sldId id="261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5297"/>
    <a:srgbClr val="D2D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-86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8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bleStyles" Target="tableStyles.xml"/><Relationship Id="rId45" Type="http://schemas.openxmlformats.org/officeDocument/2006/relationships/viewProps" Target="viewProps.xml"/><Relationship Id="rId44" Type="http://schemas.openxmlformats.org/officeDocument/2006/relationships/presProps" Target="presProps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1C877-E5C5-474D-8D7B-8345FA9375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A01D-A9E2-4ECC-A4A9-4AE3F41F8E4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CB945-9E70-4715-B2C6-603D62E39C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637C6-56A9-427F-B3FF-6F7B37A49D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7.jpe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jpeg"/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png"/><Relationship Id="rId3" Type="http://schemas.openxmlformats.org/officeDocument/2006/relationships/image" Target="../media/image33.jpe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jpe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3" Type="http://schemas.openxmlformats.org/officeDocument/2006/relationships/image" Target="../media/image36.jpe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7.png"/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 descr="图片包含 男士, 人员, 领带, 戴着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399325" y="3341887"/>
            <a:ext cx="570861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cs typeface="+mn-ea"/>
                <a:sym typeface="+mn-lt"/>
              </a:rPr>
              <a:t>商 务 礼 </a:t>
            </a:r>
            <a:r>
              <a:rPr lang="zh-CN" altLang="en-US" sz="8800" b="1" dirty="0" smtClean="0">
                <a:solidFill>
                  <a:schemeClr val="bg1"/>
                </a:solidFill>
                <a:cs typeface="+mn-ea"/>
                <a:sym typeface="+mn-lt"/>
              </a:rPr>
              <a:t>仪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13785" y="5965649"/>
            <a:ext cx="4868545" cy="39878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汇报时间：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20XX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月      汇报人：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19106" y="4989911"/>
            <a:ext cx="442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架构完整   覆盖全面   直接运用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" name="12.林海-晨星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5477" y="29659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5" grpId="0" bldLvl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5" name="图片 14" descr="图片包含 人员, 天空, 服装, 户外&#10;&#10;已生成高可信度的说明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3" b="9397"/>
          <a:stretch>
            <a:fillRect/>
          </a:stretch>
        </p:blipFill>
        <p:spPr>
          <a:xfrm flipH="1">
            <a:off x="5198342" y="2077486"/>
            <a:ext cx="7023768" cy="47805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995" y="562708"/>
            <a:ext cx="4861005" cy="157639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788521" y="3876205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什么是商务礼仪？</a:t>
            </a:r>
            <a:endParaRPr lang="zh-CN" altLang="en-US" sz="4800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0" y="2163964"/>
            <a:ext cx="7253782" cy="46940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145" y="3091376"/>
            <a:ext cx="6083717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cs typeface="+mn-ea"/>
                <a:sym typeface="+mn-lt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 在商务活动中，为了体现相互尊重，需要通过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一些行为准则去约束人们在商务活动中的方方面面，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这其中包括仪表礼仪，言谈举止，书信来往，电话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沟通等技巧，从商务活动的场合又可以分为办公礼</a:t>
            </a:r>
            <a:endParaRPr lang="en-US" altLang="zh-CN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仪，宴会礼仪，迎宾礼仪等。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4764" y="1525103"/>
            <a:ext cx="24112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目   录</a:t>
            </a:r>
            <a:endParaRPr lang="zh-CN" altLang="en-US" sz="60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00810" y="2929124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礼仪作用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25898" y="3455881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握手礼仪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50976" y="3996706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3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仪表礼仪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47927" y="4509395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4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举止礼仪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29275" y="5036152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5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谈吐礼仪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82488" y="5562910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6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交谈礼仪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23004" y="2929124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7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会面礼仪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48092" y="3455881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8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西餐礼仪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45034" y="3996706"/>
            <a:ext cx="1733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9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电话礼仪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70121" y="4509395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10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传真礼仪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8700" y="1981200"/>
            <a:ext cx="3543300" cy="487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51469" y="5036152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11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国外礼仪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04682" y="556291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12 </a:t>
            </a: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基本理念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9" name="图片 18" descr="图片包含 领带, 男士, 戴着, 人员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0" r="12462" b="13279"/>
          <a:stretch>
            <a:fillRect/>
          </a:stretch>
        </p:blipFill>
        <p:spPr>
          <a:xfrm>
            <a:off x="5789265" y="924053"/>
            <a:ext cx="6402736" cy="5933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礼 仪 作 用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0" name="图片 9" descr="图片包含 人员, 男士, 水, 室内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347" y="1706884"/>
            <a:ext cx="5715000" cy="3810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0"/>
            <a:ext cx="5416062" cy="6858000"/>
          </a:xfrm>
          <a:prstGeom prst="rect">
            <a:avLst/>
          </a:prstGeom>
          <a:solidFill>
            <a:schemeClr val="bg2">
              <a:lumMod val="90000"/>
              <a:alpha val="24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3" name="图片 2" descr="图片包含 白色, 盘子, 就坐, 室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1" y="2035107"/>
            <a:ext cx="957074" cy="957074"/>
          </a:xfrm>
          <a:prstGeom prst="rect">
            <a:avLst/>
          </a:prstGeom>
        </p:spPr>
      </p:pic>
      <p:pic>
        <p:nvPicPr>
          <p:cNvPr id="12" name="图片 11" descr="图片包含 事情&#10;&#10;已生成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15" y="3286203"/>
            <a:ext cx="377953" cy="37795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65224" y="2217223"/>
            <a:ext cx="325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内强素质  外强形象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30764" y="328620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提高个人的素质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30764" y="386182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有助于建立良好的人际沟通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30764" y="4437653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维护个人和企业形象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3" name="图片 12" descr="图片包含 事情&#10;&#10;已生成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15" y="3879281"/>
            <a:ext cx="377953" cy="377953"/>
          </a:xfrm>
          <a:prstGeom prst="rect">
            <a:avLst/>
          </a:prstGeom>
        </p:spPr>
      </p:pic>
      <p:pic>
        <p:nvPicPr>
          <p:cNvPr id="14" name="图片 13" descr="图片包含 事情&#10;&#10;已生成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15" y="4466495"/>
            <a:ext cx="377953" cy="3779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握 手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50604" y="562708"/>
            <a:ext cx="6141396" cy="629602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Freeform: Shape 2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050604" y="562708"/>
            <a:ext cx="4319042" cy="6296025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 descr="图片包含 人员, 室内, 餐桌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928317"/>
            <a:ext cx="5126736" cy="34220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08370" y="1886580"/>
            <a:ext cx="5235490" cy="346383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    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握手是一种礼仪，但人与人之间、团体之间、国家之间的交往都赋予这个动作丰富的内涵。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    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一般说来，握手往往表示友好，是一种交流，可以沟通原本隔膜的情感，可以加深双方的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理解、信任，可以表示一方的尊敬、景仰、祝贺、鼓励，也能传达出一些人的淡漠、敷衍、逢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迎、虚假、傲慢。团体领袖、国家元首之间的握手则往往象征着合作、和解、和平。握手的次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数也许数也数不清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   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印象深刻的可能只有几次：第一次见面的激动，离别之际的不舍，久别重逢的欣喜，误会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消除、恩怨化解的释然等等。把握住握手事项中的一点或几点，可以讲述自己的经历，可以针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对现实发表议论，可以展开联想，表达感悟，可以从虚入手，倾诉感情，表达方式可以根据情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景需要而定。握手最早发生在人类“刀耕火种”的年代。那时，在狩猎和战争时，人们手上经常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拿着石块或棍棒等武器。他们遇见陌生人时，如果大家都无恶意，就要放下手中的东西，并伸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开手掌，让对方抚摸手掌心，表示手中没有藏武器。这种习惯逐渐演变成今天的“握手”礼节。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    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握手是在相见、离别、恭贺、或致谢时相互表示情谊、致意的一种礼节，双方往往是先打</a:t>
            </a: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招呼，后握手致意。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7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仪 表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4" name="图片 3" descr="图片包含 室内, 笔记本电脑&#10;&#10;已生成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34" y="1971653"/>
            <a:ext cx="4823305" cy="139339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962" y="3473472"/>
            <a:ext cx="4823305" cy="1393399"/>
          </a:xfrm>
          <a:prstGeom prst="rect">
            <a:avLst/>
          </a:prstGeom>
        </p:spPr>
      </p:pic>
      <p:pic>
        <p:nvPicPr>
          <p:cNvPr id="8" name="图片 7" descr="图片包含 电子产品&#10;&#10;已生成高可信度的说明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388" y="4894713"/>
            <a:ext cx="4458879" cy="139339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96230" y="1167816"/>
            <a:ext cx="2999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化 妆 的 原 则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45032" y="227099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扬长避短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74112" y="3688099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淡妆适宜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88683" y="5118772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化妆避人</a:t>
            </a:r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26752" y="2380320"/>
            <a:ext cx="40831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突出美化自己脸上富有美感之处，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掩饰面部的不足，以达到化妆的最佳效果。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03239" y="3540196"/>
            <a:ext cx="49039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一般来说，化妆有晨妆、晚妆、上班妆、社交妆、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舞会妆等多种形式，他们的浓淡程度都存在差别。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因此化妆的浓淡要根据不同的时间和场合来选择。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如工作妆要简约、清丽、素雅，而舞会妆则可浓艳。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06267" y="4920980"/>
            <a:ext cx="531427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化妆或补妆应该遵循修饰避人的原则，选择无人的地方，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如化妆间、洗手间等，切忌在他人面前肆无忌惮地化妆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或补妆。一般情况下，女士在用餐、饮水、出汗等之后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应及时为自己补妆。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28478" y="1386307"/>
            <a:ext cx="2444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化 妆 禁 忌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" name="图片 4" descr="图片包含 事情, 物体, 时钟&#10;&#10;已生成极高可信度的说明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47" y="2856238"/>
            <a:ext cx="1777731" cy="25363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158" y="2856238"/>
            <a:ext cx="1777731" cy="253638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269" y="2856238"/>
            <a:ext cx="1777731" cy="2536381"/>
          </a:xfrm>
          <a:prstGeom prst="rect">
            <a:avLst/>
          </a:prstGeom>
        </p:spPr>
      </p:pic>
      <p:pic>
        <p:nvPicPr>
          <p:cNvPr id="12" name="图片 11" descr="图片包含 事情, 物体&#10;&#10;已生成极高可信度的说明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80" y="2856238"/>
            <a:ext cx="1777731" cy="25363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91" y="2856238"/>
            <a:ext cx="1777731" cy="253638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604" y="2856238"/>
            <a:ext cx="1777731" cy="253638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18307" y="3478098"/>
            <a:ext cx="15696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化妆的浓、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淡要视时间、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场合而定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35363" y="3910676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不要在公共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场所化妆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37720" y="3908193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不要在男士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面前化妆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83831" y="3908193"/>
            <a:ext cx="13388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不要非议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他人的化妆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02753" y="3908193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不要借用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他人的化妆品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471514" y="3908193"/>
            <a:ext cx="1107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男士不要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过分化妆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 descr="图片包含 台球&#10;&#10;已生成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55" y="1271148"/>
            <a:ext cx="4172712" cy="5104232"/>
          </a:xfrm>
          <a:prstGeom prst="rect">
            <a:avLst/>
          </a:prstGeom>
        </p:spPr>
      </p:pic>
      <p:pic>
        <p:nvPicPr>
          <p:cNvPr id="4" name="图片 3" descr="图片包含 人员, 建筑物, 地面, 户外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522941"/>
            <a:ext cx="6716272" cy="46006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13863" y="666649"/>
            <a:ext cx="2964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服饰及其礼节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60215" y="1746823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要注意时代的特点，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体现时代精神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75877" y="3638598"/>
            <a:ext cx="2344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要注意个人性格特点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60215" y="5332688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应符合自己的体形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862891" y="5471275"/>
            <a:ext cx="2329109" cy="1387458"/>
          </a:xfrm>
          <a:custGeom>
            <a:avLst/>
            <a:gdLst>
              <a:gd name="connsiteX0" fmla="*/ 697617 w 2329109"/>
              <a:gd name="connsiteY0" fmla="*/ 0 h 1511301"/>
              <a:gd name="connsiteX1" fmla="*/ 2329109 w 2329109"/>
              <a:gd name="connsiteY1" fmla="*/ 0 h 1511301"/>
              <a:gd name="connsiteX2" fmla="*/ 2329109 w 2329109"/>
              <a:gd name="connsiteY2" fmla="*/ 1511301 h 1511301"/>
              <a:gd name="connsiteX3" fmla="*/ 0 w 2329109"/>
              <a:gd name="connsiteY3" fmla="*/ 1511301 h 151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9109" h="1511301">
                <a:moveTo>
                  <a:pt x="697617" y="0"/>
                </a:moveTo>
                <a:lnTo>
                  <a:pt x="2329109" y="0"/>
                </a:lnTo>
                <a:lnTo>
                  <a:pt x="2329109" y="1511301"/>
                </a:lnTo>
                <a:lnTo>
                  <a:pt x="0" y="1511301"/>
                </a:lnTo>
                <a:close/>
              </a:path>
            </a:pathLst>
          </a:cu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 descr="图片包含 事情, 物体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13" y="2236118"/>
            <a:ext cx="10209174" cy="1914216"/>
          </a:xfrm>
          <a:prstGeom prst="rect">
            <a:avLst/>
          </a:prstGeom>
        </p:spPr>
      </p:pic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5471270"/>
            <a:ext cx="10447252" cy="1387463"/>
          </a:xfrm>
          <a:custGeom>
            <a:avLst/>
            <a:gdLst>
              <a:gd name="connsiteX0" fmla="*/ 0 w 10447252"/>
              <a:gd name="connsiteY0" fmla="*/ 0 h 1511306"/>
              <a:gd name="connsiteX1" fmla="*/ 3100647 w 10447252"/>
              <a:gd name="connsiteY1" fmla="*/ 0 h 1511306"/>
              <a:gd name="connsiteX2" fmla="*/ 3292695 w 10447252"/>
              <a:gd name="connsiteY2" fmla="*/ 0 h 1511306"/>
              <a:gd name="connsiteX3" fmla="*/ 3340133 w 10447252"/>
              <a:gd name="connsiteY3" fmla="*/ 0 h 1511306"/>
              <a:gd name="connsiteX4" fmla="*/ 4310215 w 10447252"/>
              <a:gd name="connsiteY4" fmla="*/ 0 h 1511306"/>
              <a:gd name="connsiteX5" fmla="*/ 5506390 w 10447252"/>
              <a:gd name="connsiteY5" fmla="*/ 0 h 1511306"/>
              <a:gd name="connsiteX6" fmla="*/ 5506390 w 10447252"/>
              <a:gd name="connsiteY6" fmla="*/ 2544 h 1511306"/>
              <a:gd name="connsiteX7" fmla="*/ 5901778 w 10447252"/>
              <a:gd name="connsiteY7" fmla="*/ 2544 h 1511306"/>
              <a:gd name="connsiteX8" fmla="*/ 5901778 w 10447252"/>
              <a:gd name="connsiteY8" fmla="*/ 0 h 1511306"/>
              <a:gd name="connsiteX9" fmla="*/ 10447252 w 10447252"/>
              <a:gd name="connsiteY9" fmla="*/ 0 h 1511306"/>
              <a:gd name="connsiteX10" fmla="*/ 9749635 w 10447252"/>
              <a:gd name="connsiteY10" fmla="*/ 1511301 h 1511306"/>
              <a:gd name="connsiteX11" fmla="*/ 5901779 w 10447252"/>
              <a:gd name="connsiteY11" fmla="*/ 1511301 h 1511306"/>
              <a:gd name="connsiteX12" fmla="*/ 5901779 w 10447252"/>
              <a:gd name="connsiteY12" fmla="*/ 1511304 h 1511306"/>
              <a:gd name="connsiteX13" fmla="*/ 5506390 w 10447252"/>
              <a:gd name="connsiteY13" fmla="*/ 1511304 h 1511306"/>
              <a:gd name="connsiteX14" fmla="*/ 5506390 w 10447252"/>
              <a:gd name="connsiteY14" fmla="*/ 1511306 h 1511306"/>
              <a:gd name="connsiteX15" fmla="*/ 4434058 w 10447252"/>
              <a:gd name="connsiteY15" fmla="*/ 1511306 h 1511306"/>
              <a:gd name="connsiteX16" fmla="*/ 4319855 w 10447252"/>
              <a:gd name="connsiteY16" fmla="*/ 1511306 h 1511306"/>
              <a:gd name="connsiteX17" fmla="*/ 4310215 w 10447252"/>
              <a:gd name="connsiteY17" fmla="*/ 1511306 h 1511306"/>
              <a:gd name="connsiteX18" fmla="*/ 3340133 w 10447252"/>
              <a:gd name="connsiteY18" fmla="*/ 1511306 h 1511306"/>
              <a:gd name="connsiteX19" fmla="*/ 3292695 w 10447252"/>
              <a:gd name="connsiteY19" fmla="*/ 1511306 h 1511306"/>
              <a:gd name="connsiteX20" fmla="*/ 3100647 w 10447252"/>
              <a:gd name="connsiteY20" fmla="*/ 1511306 h 1511306"/>
              <a:gd name="connsiteX21" fmla="*/ 0 w 10447252"/>
              <a:gd name="connsiteY21" fmla="*/ 1511306 h 1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447252" h="1511306">
                <a:moveTo>
                  <a:pt x="0" y="0"/>
                </a:moveTo>
                <a:lnTo>
                  <a:pt x="3100647" y="0"/>
                </a:lnTo>
                <a:lnTo>
                  <a:pt x="3292695" y="0"/>
                </a:lnTo>
                <a:lnTo>
                  <a:pt x="3340133" y="0"/>
                </a:lnTo>
                <a:lnTo>
                  <a:pt x="4310215" y="0"/>
                </a:lnTo>
                <a:lnTo>
                  <a:pt x="5506390" y="0"/>
                </a:lnTo>
                <a:lnTo>
                  <a:pt x="5506390" y="2544"/>
                </a:lnTo>
                <a:lnTo>
                  <a:pt x="5901778" y="2544"/>
                </a:lnTo>
                <a:lnTo>
                  <a:pt x="5901778" y="0"/>
                </a:lnTo>
                <a:lnTo>
                  <a:pt x="10447252" y="0"/>
                </a:lnTo>
                <a:lnTo>
                  <a:pt x="9749635" y="1511301"/>
                </a:lnTo>
                <a:lnTo>
                  <a:pt x="5901779" y="1511301"/>
                </a:lnTo>
                <a:lnTo>
                  <a:pt x="5901779" y="1511304"/>
                </a:lnTo>
                <a:lnTo>
                  <a:pt x="5506390" y="1511304"/>
                </a:lnTo>
                <a:lnTo>
                  <a:pt x="5506390" y="1511306"/>
                </a:lnTo>
                <a:lnTo>
                  <a:pt x="4434058" y="1511306"/>
                </a:lnTo>
                <a:lnTo>
                  <a:pt x="4319855" y="1511306"/>
                </a:lnTo>
                <a:lnTo>
                  <a:pt x="4310215" y="1511306"/>
                </a:lnTo>
                <a:lnTo>
                  <a:pt x="3340133" y="1511306"/>
                </a:lnTo>
                <a:lnTo>
                  <a:pt x="3292695" y="1511306"/>
                </a:lnTo>
                <a:lnTo>
                  <a:pt x="3100647" y="1511306"/>
                </a:lnTo>
                <a:lnTo>
                  <a:pt x="0" y="15113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509854" y="5710812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白领女士的禁忌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82715" y="3380988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天天扮“女黑侠” 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40802" y="252837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头发如乱草禁忌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11144" y="252837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化妆太夸张禁忌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41804" y="2528371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脸青唇白禁忌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70422" y="33809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衣装太新潮禁忌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40801" y="33809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打扮太性感禁忌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570422" y="252837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发型太新潮禁忌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525111" y="338098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脚踏“松糕鞋”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8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举 止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4" name="图片 3" descr="图片包含 浅色, 交通, 户外, 天空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3" b="35943"/>
          <a:stretch>
            <a:fillRect/>
          </a:stretch>
        </p:blipFill>
        <p:spPr>
          <a:xfrm>
            <a:off x="7624689" y="1554955"/>
            <a:ext cx="4567311" cy="530304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16211" y="2041204"/>
            <a:ext cx="624882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举止礼仪是自我心诚的表现 ，一个人的外在举止行动可直接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表明他的态度。做到彬彬有礼，落落大方，遵守一般的进退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礼节，尽量避免各种不礼貌、不文明习惯。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6211" y="3902175"/>
            <a:ext cx="61863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到顾客办公室或家中访问，进门之前先按门铃或轻轻敲门，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然后站在门口等候。按门铃或敲门的时间不要过长，无人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或未经主人允许，不要擅自进入室内。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4572" y="2405575"/>
            <a:ext cx="295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1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9631" y="4370177"/>
            <a:ext cx="295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19355" y="1383943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在顾客面前的行为举止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3384" y="1383943"/>
            <a:ext cx="295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3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8806" y="2243190"/>
            <a:ext cx="595547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当看见顾客时，应该点头微笑致礼，如无事先预约应先向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顾客表示歉意，然后再说明来意。同时要主动向在场人都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表示问候或点头示意。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8806" y="4216926"/>
            <a:ext cx="61863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在顾客家中，未经邀请，不能参观住房，即使较为熟悉的，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也不要任意抚摸或玩弄顾客桌上的东西，更不能玩顾客名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片，不要触动室内的书籍、花草及其它陈设物品。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9" name="图片 8" descr="图片包含 浅色, 交通, 户外, 天空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3" b="35943"/>
          <a:stretch>
            <a:fillRect/>
          </a:stretch>
        </p:blipFill>
        <p:spPr>
          <a:xfrm>
            <a:off x="7624689" y="1554955"/>
            <a:ext cx="4567311" cy="5303046"/>
          </a:xfrm>
          <a:prstGeom prst="rect">
            <a:avLst/>
          </a:prstGeom>
        </p:spPr>
      </p:pic>
      <p:pic>
        <p:nvPicPr>
          <p:cNvPr id="11" name="图片 10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43" y="2243190"/>
            <a:ext cx="377953" cy="377953"/>
          </a:xfrm>
          <a:prstGeom prst="rect">
            <a:avLst/>
          </a:prstGeom>
        </p:spPr>
      </p:pic>
      <p:pic>
        <p:nvPicPr>
          <p:cNvPr id="12" name="图片 11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53" y="4193605"/>
            <a:ext cx="377953" cy="3779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3550" y="1349576"/>
            <a:ext cx="9648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在别人（主人）未坐定之前，不宜先坐下，坐姿要端正，身体微往前倾，不要跷“二郎腿”。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3550" y="2245600"/>
            <a:ext cx="71096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要用积极的态度和温和的语气与顾客谈话，顾客谈话时，要认真听，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回答时，以“是”为先。眼睛看着对方，注意对方的神情。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3550" y="3807911"/>
            <a:ext cx="572464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站立时，上身要稳定，双手安放两侧，不要背在背后，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也不要双手抱在胸前，身子不要侧歪在一边。当主人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起身或离席时，应同时起立示意，当与顾客初次见面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或告辞时，要不卑不亢，不慌不忙，举止得体，有礼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有节。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1" name="图片 10" descr="图片包含 浅色, 交通, 户外, 天空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3" b="35943"/>
          <a:stretch>
            <a:fillRect/>
          </a:stretch>
        </p:blipFill>
        <p:spPr>
          <a:xfrm>
            <a:off x="7624689" y="1554955"/>
            <a:ext cx="4567311" cy="5303046"/>
          </a:xfrm>
          <a:prstGeom prst="rect">
            <a:avLst/>
          </a:prstGeom>
        </p:spPr>
      </p:pic>
      <p:pic>
        <p:nvPicPr>
          <p:cNvPr id="12" name="图片 11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6" y="1365978"/>
            <a:ext cx="377953" cy="377953"/>
          </a:xfrm>
          <a:prstGeom prst="rect">
            <a:avLst/>
          </a:prstGeom>
        </p:spPr>
      </p:pic>
      <p:pic>
        <p:nvPicPr>
          <p:cNvPr id="13" name="图片 12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5" y="2329312"/>
            <a:ext cx="377953" cy="377953"/>
          </a:xfrm>
          <a:prstGeom prst="rect">
            <a:avLst/>
          </a:prstGeom>
        </p:spPr>
      </p:pic>
      <p:pic>
        <p:nvPicPr>
          <p:cNvPr id="14" name="图片 13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5" y="3819943"/>
            <a:ext cx="377953" cy="3779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53550" y="871271"/>
            <a:ext cx="826380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要养成良好的习惯，克服各种不雅举止。不要当着顾客的面，擤鼻涕、掏耳朵、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剔牙齿、修指甲、打哈欠、咳嗽、打喷嚏，实在忍不住，要用手帕捂住口鼻，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面朝一旁，尽量不要发出声响，不要乱丢果皮纸屑等。这虽然是一些细节，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但它们组合起来构成顾客对你的总印象。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3549" y="3438490"/>
            <a:ext cx="618630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需要说明一点的是：当众化妆是男士们最讨厌的女性习惯。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关于这一点，惯例放宽了。女性在餐馆就餐后，让人见到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补口红，轻轻补粉，谁也不再大惊小怪。不过，也只能就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这么一点，不能太过分。需要梳头，磨指甲，涂口红和化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妆时，或者用毛刷涂口红时，请到化妆室，或盥洗室进行。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在人前修容，是女性使男性最气恼的一个习惯。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 descr="图片包含 浅色, 交通, 户外, 天空&#10;&#10;已生成极高可信度的说明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3" b="35943"/>
          <a:stretch>
            <a:fillRect/>
          </a:stretch>
        </p:blipFill>
        <p:spPr>
          <a:xfrm>
            <a:off x="7624689" y="1554955"/>
            <a:ext cx="4567311" cy="5303046"/>
          </a:xfrm>
          <a:prstGeom prst="rect">
            <a:avLst/>
          </a:prstGeom>
        </p:spPr>
      </p:pic>
      <p:pic>
        <p:nvPicPr>
          <p:cNvPr id="8" name="图片 7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1" y="869855"/>
            <a:ext cx="377953" cy="377953"/>
          </a:xfrm>
          <a:prstGeom prst="rect">
            <a:avLst/>
          </a:prstGeom>
        </p:spPr>
      </p:pic>
      <p:pic>
        <p:nvPicPr>
          <p:cNvPr id="9" name="图片 8" descr="图片包含 事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50" y="3429000"/>
            <a:ext cx="377953" cy="37795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谈 吐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76862" y="2310063"/>
            <a:ext cx="352372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1.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交际用语 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2.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令人讨厌的行为 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3.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损害个人魅力的错误  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4.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社交十不要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1" name="图片 10" descr="图片包含 人员, 地面, 建筑物, 室内&#10;&#10;已生成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431" y="1665812"/>
            <a:ext cx="5862000" cy="3908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交 谈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6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5" name="图片 4" descr="图片包含 人员, 室内, 妇女, 墙壁&#10;&#10;已生成极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4" y="1876927"/>
            <a:ext cx="4852891" cy="36396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94193" y="2435530"/>
            <a:ext cx="644759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zh-CN" altLang="en-US" sz="1600" dirty="0">
                <a:cs typeface="+mn-ea"/>
                <a:sym typeface="+mn-lt"/>
              </a:rPr>
              <a:t>、尊重对方，谅解对方　在交谈活动中，只有尊重对方，理解对方，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才能赢得对方感情上的接近，从而获得对方的尊重和信任。因此，</a:t>
            </a:r>
            <a:endParaRPr lang="en-US" altLang="zh-CN" sz="1600" dirty="0">
              <a:cs typeface="+mn-ea"/>
              <a:sym typeface="+mn-lt"/>
            </a:endParaRPr>
          </a:p>
          <a:p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谈判人员在交谈之前，应当调查研究对方的心理状态，考虑和选择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令对方容易接受的方法和态度；了解对方讲话的习惯、文化程度、</a:t>
            </a:r>
            <a:endParaRPr lang="en-US" altLang="zh-CN" sz="1600" dirty="0">
              <a:cs typeface="+mn-ea"/>
              <a:sym typeface="+mn-lt"/>
            </a:endParaRPr>
          </a:p>
          <a:p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生活阅历等因素对谈判可能造成的种种影响，做到多手准备，有的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放矢。交谈时应当意识到，说和听是相互的、平等的，双方发言时</a:t>
            </a:r>
            <a:endParaRPr lang="en-US" altLang="zh-CN" sz="1600" dirty="0">
              <a:cs typeface="+mn-ea"/>
              <a:sym typeface="+mn-lt"/>
            </a:endParaRPr>
          </a:p>
          <a:p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都要掌握各自所占有的时间，不能出现一方独霸的局面。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7" name="图片 6" descr="图片包含 文字, 文档&#10;&#10;已生成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3607" y="1539776"/>
            <a:ext cx="109247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、及时肯定对方　在谈判过程中，当双方的观点出现类似或基本一致的情况时，谈判者应当迅速抓住时机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用溢美的言词，中肯的肯定这些共同点。赞同、肯定的语言在交谈中常常会产生异乎寻常的积极作用。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当交谈一方适时中肯地确认另一方的观点之后，会使整个交谈气氛变得活跃、和谐起来，陌生的双方从众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多差异中开始产生了一致感，进而十分微妙地将心理距离接近。当对方赞同或肯定我方的意见和观点时，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我方应以动作、语言进行反馈交流。这种有来有往的双向交流，易于双方谈判人员感情融洽，从而为达成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一致协议奠定良好基础。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3607" y="4082902"/>
            <a:ext cx="10924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、态度和气，语言得体　交谈时要自然，要充满自信。态度要和气，语言表达要得体。手势不要过多，谈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话距离要适当，内容一般不要涉及不愉快的事情。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3607" y="5079836"/>
            <a:ext cx="10924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4</a:t>
            </a:r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、注意语速、语调和音量　在交谈中语速、语调和音量对意思的表达有比较大的影响。　交谈中陈述意见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要尽量做到平稳中速。在特定的场合下，可以通过改变语速来引起对方的注意，加强表达的效果。一般问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题的阐述应使用正常的语调，保持能让对方清晰听见而不引起反感的高低适中的音量。</a:t>
            </a:r>
            <a:endParaRPr lang="zh-CN" altLang="en-US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会 面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7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480797" y="2114853"/>
            <a:ext cx="8711202" cy="4743880"/>
          </a:xfrm>
          <a:custGeom>
            <a:avLst/>
            <a:gdLst>
              <a:gd name="connsiteX0" fmla="*/ 0 w 8711202"/>
              <a:gd name="connsiteY0" fmla="*/ 0 h 5167312"/>
              <a:gd name="connsiteX1" fmla="*/ 7243482 w 8711202"/>
              <a:gd name="connsiteY1" fmla="*/ 0 h 5167312"/>
              <a:gd name="connsiteX2" fmla="*/ 8711202 w 8711202"/>
              <a:gd name="connsiteY2" fmla="*/ 0 h 5167312"/>
              <a:gd name="connsiteX3" fmla="*/ 8711202 w 8711202"/>
              <a:gd name="connsiteY3" fmla="*/ 5167312 h 5167312"/>
              <a:gd name="connsiteX4" fmla="*/ 7243482 w 8711202"/>
              <a:gd name="connsiteY4" fmla="*/ 5167312 h 5167312"/>
              <a:gd name="connsiteX5" fmla="*/ 221324 w 8711202"/>
              <a:gd name="connsiteY5" fmla="*/ 5167312 h 5167312"/>
              <a:gd name="connsiteX6" fmla="*/ 2615203 w 8711202"/>
              <a:gd name="connsiteY6" fmla="*/ 952 h 5167312"/>
              <a:gd name="connsiteX7" fmla="*/ 0 w 8711202"/>
              <a:gd name="connsiteY7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1202" h="5167312">
                <a:moveTo>
                  <a:pt x="0" y="0"/>
                </a:moveTo>
                <a:lnTo>
                  <a:pt x="7243482" y="0"/>
                </a:lnTo>
                <a:lnTo>
                  <a:pt x="8711202" y="0"/>
                </a:lnTo>
                <a:lnTo>
                  <a:pt x="8711202" y="5167312"/>
                </a:lnTo>
                <a:lnTo>
                  <a:pt x="7243482" y="5167312"/>
                </a:lnTo>
                <a:lnTo>
                  <a:pt x="221324" y="5167312"/>
                </a:lnTo>
                <a:lnTo>
                  <a:pt x="2615203" y="952"/>
                </a:lnTo>
                <a:lnTo>
                  <a:pt x="0" y="9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" y="2115727"/>
            <a:ext cx="5931454" cy="4743006"/>
          </a:xfrm>
          <a:custGeom>
            <a:avLst/>
            <a:gdLst>
              <a:gd name="connsiteX0" fmla="*/ 0 w 5931454"/>
              <a:gd name="connsiteY0" fmla="*/ 0 h 5166360"/>
              <a:gd name="connsiteX1" fmla="*/ 5931454 w 5931454"/>
              <a:gd name="connsiteY1" fmla="*/ 0 h 5166360"/>
              <a:gd name="connsiteX2" fmla="*/ 3537575 w 5931454"/>
              <a:gd name="connsiteY2" fmla="*/ 5166360 h 5166360"/>
              <a:gd name="connsiteX3" fmla="*/ 0 w 5931454"/>
              <a:gd name="connsiteY3" fmla="*/ 516636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1454" h="5166360">
                <a:moveTo>
                  <a:pt x="0" y="0"/>
                </a:moveTo>
                <a:lnTo>
                  <a:pt x="5931454" y="0"/>
                </a:lnTo>
                <a:lnTo>
                  <a:pt x="3537575" y="5166360"/>
                </a:lnTo>
                <a:lnTo>
                  <a:pt x="0" y="5166360"/>
                </a:lnTo>
                <a:close/>
              </a:path>
            </a:pathLst>
          </a:cu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 descr="图片包含 墙壁, 人员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088" y="2669979"/>
            <a:ext cx="5170711" cy="3451449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sp>
        <p:nvSpPr>
          <p:cNvPr id="19" name="Freeform: Shape 1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178805" y="562707"/>
            <a:ext cx="6013194" cy="1387460"/>
          </a:xfrm>
          <a:custGeom>
            <a:avLst/>
            <a:gdLst>
              <a:gd name="connsiteX0" fmla="*/ 4545473 w 6013194"/>
              <a:gd name="connsiteY0" fmla="*/ 0 h 1511304"/>
              <a:gd name="connsiteX1" fmla="*/ 6013194 w 6013194"/>
              <a:gd name="connsiteY1" fmla="*/ 0 h 1511304"/>
              <a:gd name="connsiteX2" fmla="*/ 6013194 w 6013194"/>
              <a:gd name="connsiteY2" fmla="*/ 1508760 h 1511304"/>
              <a:gd name="connsiteX3" fmla="*/ 4545474 w 6013194"/>
              <a:gd name="connsiteY3" fmla="*/ 1508760 h 1511304"/>
              <a:gd name="connsiteX4" fmla="*/ 4545474 w 6013194"/>
              <a:gd name="connsiteY4" fmla="*/ 1511304 h 1511304"/>
              <a:gd name="connsiteX5" fmla="*/ 0 w 6013194"/>
              <a:gd name="connsiteY5" fmla="*/ 1511304 h 1511304"/>
              <a:gd name="connsiteX6" fmla="*/ 697617 w 6013194"/>
              <a:gd name="connsiteY6" fmla="*/ 3 h 1511304"/>
              <a:gd name="connsiteX7" fmla="*/ 4545473 w 6013194"/>
              <a:gd name="connsiteY7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13194" h="1511304">
                <a:moveTo>
                  <a:pt x="4545473" y="0"/>
                </a:moveTo>
                <a:lnTo>
                  <a:pt x="6013194" y="0"/>
                </a:lnTo>
                <a:lnTo>
                  <a:pt x="6013194" y="1508760"/>
                </a:lnTo>
                <a:lnTo>
                  <a:pt x="4545474" y="1508760"/>
                </a:lnTo>
                <a:lnTo>
                  <a:pt x="4545474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38200" y="2557907"/>
            <a:ext cx="3603171" cy="33414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商务交往中，见面时的礼仪是要讲究的，前面讲过</a:t>
            </a: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首轮效应，第一印象非常重要，说一个日常生活中</a:t>
            </a: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的事，一个年轻的小姐与一位先生握手，有的小姐</a:t>
            </a: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自认为很淑女、很懂礼貌，相反表现的却是不懂礼</a:t>
            </a: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貌，没有见过世面、不够落落大方。（握手的表现）</a:t>
            </a:r>
            <a:endParaRPr lang="en-US" altLang="zh-CN" sz="19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-2286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。握手要用</a:t>
            </a:r>
            <a:r>
              <a:rPr lang="en-US" altLang="zh-CN" sz="19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zh-CN" altLang="en-US" sz="1900" dirty="0">
                <a:solidFill>
                  <a:schemeClr val="bg1"/>
                </a:solidFill>
                <a:cs typeface="+mn-ea"/>
                <a:sym typeface="+mn-lt"/>
              </a:rPr>
              <a:t>公斤的力。</a:t>
            </a:r>
            <a:endParaRPr lang="zh-CN" altLang="en-US" sz="1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75250" y="3523487"/>
            <a:ext cx="2868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几 个 重 要 细 节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57872" y="1362809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问候时有三个问题要注意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2" y="2542165"/>
            <a:ext cx="1164338" cy="8473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2" y="3732570"/>
            <a:ext cx="1164338" cy="84734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872" y="4922975"/>
            <a:ext cx="1164338" cy="847346"/>
          </a:xfrm>
          <a:prstGeom prst="rect">
            <a:avLst/>
          </a:prstGeom>
        </p:spPr>
      </p:pic>
      <p:pic>
        <p:nvPicPr>
          <p:cNvPr id="13" name="图片 12" descr="图片包含 人员, 服装, 妇女, 戴着&#10;&#10;已生成极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689" y="1929723"/>
            <a:ext cx="5580743" cy="394533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69365" y="2580157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问候要有顺序，一般来讲专业讲位低的先行，下级首先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问候上级、主人先问候客人、男士先问候女士，这是一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个社会公德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69364" y="3696873"/>
            <a:ext cx="595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因场合而异。在国外女士与男士握手女士可以不站起来，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这是在国内，在工作场合是男女平等的。社交场合讲女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士优先，尊重妇女。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11695" y="49229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内容有别。中国人和外国人、生人和熟人、本地人和外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地人不大一样。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098" y="1801035"/>
            <a:ext cx="5818957" cy="38186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99" y="970038"/>
            <a:ext cx="1164338" cy="8473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99" y="2115906"/>
            <a:ext cx="1164338" cy="84734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99" y="4319158"/>
            <a:ext cx="1164338" cy="84734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14400" y="970038"/>
            <a:ext cx="46009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自我介绍，第一尽量先递名片再介绍，自我介绍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时要简单明了，一般在</a:t>
            </a:r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zh-CN" altLang="en-US" sz="1600" dirty="0">
                <a:cs typeface="+mn-ea"/>
                <a:sym typeface="+mn-lt"/>
              </a:rPr>
              <a:t>分钟之内，内容规范，按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场合的需要把该说的说出来。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50823" y="1958533"/>
            <a:ext cx="46987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介绍别人：第一谁当介绍人，不同的介绍人，给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客人的待遇是不一样的，我们专业的讲法是三种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人：</a:t>
            </a:r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zh-CN" altLang="en-US" sz="1600" dirty="0">
                <a:cs typeface="+mn-ea"/>
                <a:sym typeface="+mn-lt"/>
              </a:rPr>
              <a:t>、专职接待人员，秘书、办公室主任、接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待员，</a:t>
            </a:r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1600" dirty="0">
                <a:cs typeface="+mn-ea"/>
                <a:sym typeface="+mn-lt"/>
              </a:rPr>
              <a:t>、双方的熟人，</a:t>
            </a:r>
            <a:r>
              <a:rPr lang="en-US" altLang="zh-CN" sz="1600" dirty="0">
                <a:cs typeface="+mn-ea"/>
                <a:sym typeface="+mn-lt"/>
              </a:rPr>
              <a:t>3</a:t>
            </a:r>
            <a:r>
              <a:rPr lang="zh-CN" altLang="en-US" sz="1600" dirty="0">
                <a:cs typeface="+mn-ea"/>
                <a:sym typeface="+mn-lt"/>
              </a:rPr>
              <a:t>、贵宾的介绍，要由主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人一方职务最高者介绍。第二是介绍的先后顺序，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“尊者居后”，男先女后、轻先老后，主先客后、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下先上后、如果双方都有很多人，要先从主人方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的职位高者开始介绍。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0823" y="4151680"/>
            <a:ext cx="46987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业务介绍。有两点要注意：一是要把握时机，希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望、想，空闲等，在销售礼仪中有一个零干扰的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原则，就是你在工作岗位上，向客人介绍产品的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时候，要在客人想知道、或感兴趣的时候再介绍，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不能强迫服务，破坏对方的心情。二是要掌握分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寸，该说什么不该说什么要明白，一般来说业务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介绍要把握三个点：第一人无我有，产品技术同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类产品中别人没有我有，第二人有我优，我有质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量和信誉的保证。第三人优我新。行礼的问题。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4582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西 餐 礼 仪 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8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图片 4" descr="图片包含 人员, 掌握, 墙壁, 站立&#10;&#10;已生成极高可信度的说明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6"/>
          <a:stretch>
            <a:fillRect/>
          </a:stretch>
        </p:blipFill>
        <p:spPr>
          <a:xfrm>
            <a:off x="20" y="562708"/>
            <a:ext cx="12191980" cy="62960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93558" y="1125416"/>
            <a:ext cx="48686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预约的窍门。越高档的饭店越需要事先预约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预约时，不仅要说清人数和时间，也要表明是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否要吸烟区或视野良好的座位。如果是生日或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其他特别的日子，可以告知宴会的目的和预算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在预定时间内到达，是基本的礼貌。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558" y="2796120"/>
            <a:ext cx="4868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再昂贵的休闲服，也不能随意穿着上餐厅。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58" y="3380898"/>
            <a:ext cx="50321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3 .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吃饭时穿着得体是欧美人的常识。去高档的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餐厅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男士要穿着整洁的上衣和皮鞋；女士要穿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套装和有跟的鞋子。如果指定穿正式服装的话，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男士必须打领带。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558" y="4824895"/>
            <a:ext cx="4919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4 .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由椅子的左侧入座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最得体的入座方式是从左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侧入座。当椅子被拉开后，身体在几乎要碰到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桌子的距离站直，领位者会把椅子推进来，腿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弯碰到后面的椅子时，就可以坐下来。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0" y="1125416"/>
            <a:ext cx="56124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5 .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用餐时，上臂和背部要靠到椅背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腹部和桌子保持约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一个拳头的距离，两脚交叉的坐姿最好避免。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5" name="图片 4" descr="图片包含 人员, 掌握, 墙壁, 站立&#10;&#10;已生成极高可信度的说明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36"/>
          <a:stretch>
            <a:fillRect/>
          </a:stretch>
        </p:blipFill>
        <p:spPr>
          <a:xfrm flipH="1">
            <a:off x="20" y="562708"/>
            <a:ext cx="12191980" cy="62960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037221" y="944733"/>
            <a:ext cx="6647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6 .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正式的全套餐点上菜顺序是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:①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菜和汤 ②鱼肝油③水果④肉类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⑤乳酷酪 ⑥甜点和咖啡 ⑦水果，还有餐前酒和餐酒。没有必要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全部都点，点太多却吃不完反而失礼。稍有水准的餐厅都不欢迎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只点前菜的人。前菜、主菜（鱼或肉择其一）加甜点是最恰当的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组合。点菜并不是由前菜开始点，而是先选一样最想吃的主菜，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再配上适合主菜的汤。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37221" y="2967335"/>
            <a:ext cx="66479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7 .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点酒时不要硬装内行。在高级餐厅里，会有精于品酒的调酒师拿酒单来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.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对酒不大了解的人，最好告诉他自己挑选的菜色、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预算、喜爱的酒类口味，请调酒师帮忙挑选。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37221" y="4268707"/>
            <a:ext cx="6535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8 .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主菜若是肉类应搭配红酒，鱼类则搭配白酒。上菜之前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不妨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来杯香槟、雪利酒或吉尔酒等较淡的酒。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96000" y="5293080"/>
            <a:ext cx="5493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9.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餐巾在用餐前就可以打开。点完菜后，在前菜送来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前的这段时间把餐巾打开，往内摺三分之一，让三分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之二平铺在腿上，盖住膝盖以上的双腿部分。最好不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要把餐巾塞入领口。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8568" y="1125416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10 .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用三根手指轻握杯脚。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电 话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409532" y="2929093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9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831955" y="5471271"/>
            <a:ext cx="5360045" cy="1387462"/>
          </a:xfrm>
          <a:custGeom>
            <a:avLst/>
            <a:gdLst>
              <a:gd name="connsiteX0" fmla="*/ 4545473 w 5360045"/>
              <a:gd name="connsiteY0" fmla="*/ 0 h 1511304"/>
              <a:gd name="connsiteX1" fmla="*/ 5360045 w 5360045"/>
              <a:gd name="connsiteY1" fmla="*/ 0 h 1511304"/>
              <a:gd name="connsiteX2" fmla="*/ 5360045 w 5360045"/>
              <a:gd name="connsiteY2" fmla="*/ 1046730 h 1511304"/>
              <a:gd name="connsiteX3" fmla="*/ 5360045 w 5360045"/>
              <a:gd name="connsiteY3" fmla="*/ 1508760 h 1511304"/>
              <a:gd name="connsiteX4" fmla="*/ 5360045 w 5360045"/>
              <a:gd name="connsiteY4" fmla="*/ 1511304 h 1511304"/>
              <a:gd name="connsiteX5" fmla="*/ 4545474 w 5360045"/>
              <a:gd name="connsiteY5" fmla="*/ 1511304 h 1511304"/>
              <a:gd name="connsiteX6" fmla="*/ 2525897 w 5360045"/>
              <a:gd name="connsiteY6" fmla="*/ 1511304 h 1511304"/>
              <a:gd name="connsiteX7" fmla="*/ 0 w 5360045"/>
              <a:gd name="connsiteY7" fmla="*/ 1511304 h 1511304"/>
              <a:gd name="connsiteX8" fmla="*/ 697617 w 5360045"/>
              <a:gd name="connsiteY8" fmla="*/ 3 h 1511304"/>
              <a:gd name="connsiteX9" fmla="*/ 4545473 w 5360045"/>
              <a:gd name="connsiteY9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60045" h="1511304">
                <a:moveTo>
                  <a:pt x="4545473" y="0"/>
                </a:moveTo>
                <a:lnTo>
                  <a:pt x="5360045" y="0"/>
                </a:lnTo>
                <a:lnTo>
                  <a:pt x="5360045" y="1046730"/>
                </a:lnTo>
                <a:lnTo>
                  <a:pt x="5360045" y="1508760"/>
                </a:lnTo>
                <a:lnTo>
                  <a:pt x="5360045" y="1511304"/>
                </a:lnTo>
                <a:lnTo>
                  <a:pt x="4545474" y="1511304"/>
                </a:lnTo>
                <a:lnTo>
                  <a:pt x="2525897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Freeform: Shap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5471270"/>
            <a:ext cx="7346605" cy="1387463"/>
          </a:xfrm>
          <a:custGeom>
            <a:avLst/>
            <a:gdLst>
              <a:gd name="connsiteX0" fmla="*/ 0 w 7346605"/>
              <a:gd name="connsiteY0" fmla="*/ 0 h 1511306"/>
              <a:gd name="connsiteX1" fmla="*/ 239486 w 7346605"/>
              <a:gd name="connsiteY1" fmla="*/ 0 h 1511306"/>
              <a:gd name="connsiteX2" fmla="*/ 1209568 w 7346605"/>
              <a:gd name="connsiteY2" fmla="*/ 0 h 1511306"/>
              <a:gd name="connsiteX3" fmla="*/ 2405743 w 7346605"/>
              <a:gd name="connsiteY3" fmla="*/ 0 h 1511306"/>
              <a:gd name="connsiteX4" fmla="*/ 2405743 w 7346605"/>
              <a:gd name="connsiteY4" fmla="*/ 2544 h 1511306"/>
              <a:gd name="connsiteX5" fmla="*/ 2801131 w 7346605"/>
              <a:gd name="connsiteY5" fmla="*/ 2544 h 1511306"/>
              <a:gd name="connsiteX6" fmla="*/ 2801131 w 7346605"/>
              <a:gd name="connsiteY6" fmla="*/ 0 h 1511306"/>
              <a:gd name="connsiteX7" fmla="*/ 7346605 w 7346605"/>
              <a:gd name="connsiteY7" fmla="*/ 0 h 1511306"/>
              <a:gd name="connsiteX8" fmla="*/ 6648988 w 7346605"/>
              <a:gd name="connsiteY8" fmla="*/ 1511301 h 1511306"/>
              <a:gd name="connsiteX9" fmla="*/ 2801132 w 7346605"/>
              <a:gd name="connsiteY9" fmla="*/ 1511301 h 1511306"/>
              <a:gd name="connsiteX10" fmla="*/ 2801132 w 7346605"/>
              <a:gd name="connsiteY10" fmla="*/ 1511304 h 1511306"/>
              <a:gd name="connsiteX11" fmla="*/ 2405743 w 7346605"/>
              <a:gd name="connsiteY11" fmla="*/ 1511304 h 1511306"/>
              <a:gd name="connsiteX12" fmla="*/ 2405743 w 7346605"/>
              <a:gd name="connsiteY12" fmla="*/ 1511306 h 1511306"/>
              <a:gd name="connsiteX13" fmla="*/ 1333411 w 7346605"/>
              <a:gd name="connsiteY13" fmla="*/ 1511306 h 1511306"/>
              <a:gd name="connsiteX14" fmla="*/ 1219208 w 7346605"/>
              <a:gd name="connsiteY14" fmla="*/ 1511306 h 1511306"/>
              <a:gd name="connsiteX15" fmla="*/ 1209568 w 7346605"/>
              <a:gd name="connsiteY15" fmla="*/ 1511306 h 1511306"/>
              <a:gd name="connsiteX16" fmla="*/ 239486 w 7346605"/>
              <a:gd name="connsiteY16" fmla="*/ 1511306 h 1511306"/>
              <a:gd name="connsiteX17" fmla="*/ 0 w 7346605"/>
              <a:gd name="connsiteY17" fmla="*/ 1511306 h 1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46605" h="1511306">
                <a:moveTo>
                  <a:pt x="0" y="0"/>
                </a:moveTo>
                <a:lnTo>
                  <a:pt x="239486" y="0"/>
                </a:lnTo>
                <a:lnTo>
                  <a:pt x="1209568" y="0"/>
                </a:lnTo>
                <a:lnTo>
                  <a:pt x="2405743" y="0"/>
                </a:lnTo>
                <a:lnTo>
                  <a:pt x="2405743" y="2544"/>
                </a:lnTo>
                <a:lnTo>
                  <a:pt x="2801131" y="2544"/>
                </a:lnTo>
                <a:lnTo>
                  <a:pt x="2801131" y="0"/>
                </a:lnTo>
                <a:lnTo>
                  <a:pt x="7346605" y="0"/>
                </a:lnTo>
                <a:lnTo>
                  <a:pt x="6648988" y="1511301"/>
                </a:lnTo>
                <a:lnTo>
                  <a:pt x="2801132" y="1511301"/>
                </a:lnTo>
                <a:lnTo>
                  <a:pt x="2801132" y="1511304"/>
                </a:lnTo>
                <a:lnTo>
                  <a:pt x="2405743" y="1511304"/>
                </a:lnTo>
                <a:lnTo>
                  <a:pt x="2405743" y="1511306"/>
                </a:lnTo>
                <a:lnTo>
                  <a:pt x="1333411" y="1511306"/>
                </a:lnTo>
                <a:lnTo>
                  <a:pt x="1219208" y="1511306"/>
                </a:lnTo>
                <a:lnTo>
                  <a:pt x="1209568" y="1511306"/>
                </a:lnTo>
                <a:lnTo>
                  <a:pt x="239486" y="1511306"/>
                </a:lnTo>
                <a:lnTo>
                  <a:pt x="0" y="151130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5" name="图片 4" descr="图片包含 人员, 室内, 墙壁, 妇女&#10;&#10;已生成极高可信度的说明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5" y="1365456"/>
            <a:ext cx="5507045" cy="36621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11165"/>
            <a:ext cx="1164338" cy="84734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319880" y="861364"/>
            <a:ext cx="5503152" cy="19905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1600" dirty="0">
                <a:cs typeface="+mn-ea"/>
                <a:sym typeface="+mn-lt"/>
              </a:rPr>
              <a:t>1</a:t>
            </a:r>
            <a:r>
              <a:rPr lang="zh-CN" altLang="en-US" sz="1600" dirty="0">
                <a:cs typeface="+mn-ea"/>
                <a:sym typeface="+mn-lt"/>
              </a:rPr>
              <a:t>、及时接电话一般来说，在办公室里，电话铃响</a:t>
            </a:r>
            <a:r>
              <a:rPr lang="en-US" altLang="zh-CN" sz="1600" dirty="0">
                <a:cs typeface="+mn-ea"/>
                <a:sym typeface="+mn-lt"/>
              </a:rPr>
              <a:t>3</a:t>
            </a:r>
            <a:r>
              <a:rPr lang="zh-CN" altLang="en-US" sz="1600" dirty="0">
                <a:cs typeface="+mn-ea"/>
                <a:sym typeface="+mn-lt"/>
              </a:rPr>
              <a:t>遍之前就应接听，</a:t>
            </a:r>
            <a:r>
              <a:rPr lang="en-US" altLang="zh-CN" sz="1600" dirty="0">
                <a:cs typeface="+mn-ea"/>
                <a:sym typeface="+mn-lt"/>
              </a:rPr>
              <a:t>3</a:t>
            </a:r>
            <a:r>
              <a:rPr lang="zh-CN" altLang="en-US" sz="1600" dirty="0">
                <a:cs typeface="+mn-ea"/>
                <a:sym typeface="+mn-lt"/>
              </a:rPr>
              <a:t>遍后就应道歉：“对不起，让你久等了。”如果受话人正在做一件要紧的事情不能及时接听，代接的人应妥为解释。如果既不及时接电话，又不道歉，甚至极不耐烦，就是极不礼貌的行为。尽快接听电话会给对方留下好印象，让对方觉得自己被看重。</a:t>
            </a:r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72875"/>
            <a:ext cx="1164338" cy="84734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19880" y="2851905"/>
            <a:ext cx="61350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cs typeface="+mn-ea"/>
                <a:sym typeface="+mn-lt"/>
              </a:rPr>
              <a:t>2</a:t>
            </a:r>
            <a:r>
              <a:rPr lang="zh-CN" altLang="en-US" sz="1600" dirty="0">
                <a:cs typeface="+mn-ea"/>
                <a:sym typeface="+mn-lt"/>
              </a:rPr>
              <a:t>、确认对方对方打来电话，一般会自己主动介绍。如果没有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介绍或者你没有听清楚，就应该主动问：“请问你是哪位？我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能为您做什么？您找哪位？”但是，人们习惯的做法是，拿起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电话听筒盘问一句：“喂！哪位？”这在对方听来，陌生而疏远，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缺少人情味。接到对方打来的电话，您拿起听筒应首先自我介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绍：“你好！我是某某某。”如果对方找的人在旁边，您应说：“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请稍等。”然后用手掩住话筒，轻声招呼你的同事接电话。如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果对方找的人不在，您应该告诉对方，并且问：“需要留言吗？</a:t>
            </a:r>
            <a:endParaRPr lang="en-US" altLang="zh-CN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我一定转告！”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7" y="1561367"/>
            <a:ext cx="1164338" cy="84734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7" y="3064293"/>
            <a:ext cx="1164338" cy="8473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7" y="5047724"/>
            <a:ext cx="1164338" cy="84734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55031" y="1668380"/>
            <a:ext cx="104182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3</a:t>
            </a:r>
            <a:r>
              <a:rPr lang="zh-CN" altLang="en-US" dirty="0">
                <a:cs typeface="+mn-ea"/>
                <a:sym typeface="+mn-lt"/>
              </a:rPr>
              <a:t>、讲究艺术</a:t>
            </a:r>
            <a:endParaRPr lang="zh-CN" altLang="en-US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接听电话时，应注意使嘴和话筒保持</a:t>
            </a:r>
            <a:r>
              <a:rPr lang="en-US" altLang="zh-CN" dirty="0">
                <a:cs typeface="+mn-ea"/>
                <a:sym typeface="+mn-lt"/>
              </a:rPr>
              <a:t>4</a:t>
            </a:r>
            <a:r>
              <a:rPr lang="zh-CN" altLang="en-US" dirty="0">
                <a:cs typeface="+mn-ea"/>
                <a:sym typeface="+mn-lt"/>
              </a:rPr>
              <a:t>厘米左右的距离；要把耳朵贴近话筒，仔细倾听对方的讲话。</a:t>
            </a:r>
            <a:endParaRPr lang="zh-CN" altLang="en-US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最后，应让对方自己结束电话，然后轻轻把话筒放好。不可“啪</a:t>
            </a:r>
            <a:r>
              <a:rPr lang="en-US" altLang="zh-CN" dirty="0">
                <a:cs typeface="+mn-ea"/>
                <a:sym typeface="+mn-lt"/>
              </a:rPr>
              <a:t>——”</a:t>
            </a:r>
            <a:r>
              <a:rPr lang="zh-CN" altLang="en-US" dirty="0">
                <a:cs typeface="+mn-ea"/>
                <a:sym typeface="+mn-lt"/>
              </a:rPr>
              <a:t>的一下扔回原处，这极不礼貌。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最好是在对方之后挂电话。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5031" y="3246723"/>
            <a:ext cx="1011046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4</a:t>
            </a:r>
            <a:r>
              <a:rPr lang="zh-CN" altLang="en-US" dirty="0">
                <a:cs typeface="+mn-ea"/>
                <a:sym typeface="+mn-lt"/>
              </a:rPr>
              <a:t>、调整心态</a:t>
            </a:r>
            <a:endParaRPr lang="zh-CN" altLang="en-US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当您拿起电话听筒的时候，一定要面带笑容。不要以为笑容只能表现在脸上，它也会藏在声音里。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亲切、温情的声音会使对方马上对我们产生良好的印象。如果绷着脸，声音会变得冷冰冰。打、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接电话的时候不能叼着香烟、嚼着口香糖；说话时，声音不宜过大或过小，吐词清晰，保证对方</a:t>
            </a:r>
            <a:endParaRPr lang="en-US" altLang="zh-CN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能听明白。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6998" y="5102065"/>
            <a:ext cx="6590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5.</a:t>
            </a:r>
            <a:r>
              <a:rPr lang="zh-CN" altLang="en-US" dirty="0">
                <a:cs typeface="+mn-ea"/>
                <a:sym typeface="+mn-lt"/>
              </a:rPr>
              <a:t>用左手接听电话，右手边准备纸笔，便于随时记录有用信息。</a:t>
            </a:r>
            <a:endParaRPr lang="zh-CN" altLang="en-US" dirty="0"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传 真 礼 仪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54784" y="2929093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10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4" name="图片 3" descr="图片包含 笔记本电脑, 室内, 人员, 计算机&#10;&#10;已生成极高可信度的说明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12313"/>
            <a:ext cx="5423096" cy="361539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09" y="1598488"/>
            <a:ext cx="1430113" cy="101849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8659" y="1963225"/>
            <a:ext cx="57458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第一，必须合法使用。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国家规定：任何单位或个人在使用自备的传真设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备时，均须严格按照电信部门的有关要求，认真履行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必要的使用的手续，否则即为非法之举。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具体而言，安装、使用传真设备前，须经电信部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门许可，并办理相关的一切手续，不准私自安装、使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用传真设备。安装、使用的传真设备，必须配有电信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部门正式颁发的批文和进网许可证。如欲安装、使用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自国外直接所带入的传真设备，必须首先前往国家所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指定的部门进行登记和检测，然后方可到电信部门办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理使用手续。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　使用自备的传真设备期间，按照规定，每个月都必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须到电信部门交纳使用费用。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6" name="图片 5" descr="图片包含 事情&#10;&#10;已生成高可信度的说明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944733"/>
            <a:ext cx="1438890" cy="10247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30" y="3620012"/>
            <a:ext cx="1438890" cy="102474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54780" y="1375435"/>
            <a:ext cx="1085425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第二，必须得法使有。使用传真设备通讯，必须在具体的操作上力求标准而规范。不然，也会令其效果受到一定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程度的影响。本人或本单位所用的传真机号码，应被正确无误地告之自己重要的交往对象。一般而言，在商用名片上，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传真号码是必不可少的一项重要内容。对于主要交往对象的传真号码，必须认真地记好，为了保证万无一失，在有必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要向对方发送传真前，最好先用对方通报一下。这样作既提醒了对方，又不至于发错传真。发送传真时，必须按规定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操作，并以提高清晰度为要旨。与此同时，也要注意使其内容简明扼要，以节省费用。单位所使用的传真设备，应当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安排专人负责。无人在场而又有必要时，应使之自动处于接收状态。为了不影响工作，单位的传真机尽量不要同办公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电话采用同一条线路。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4780" y="4004044"/>
            <a:ext cx="1096806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 第三，必须依礼使用。商界人员在使用传真时，必须牢记维护个人和所在单位的形象问题，必须处处不失礼数。    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 在发送传真时，一般不可缺少必要的问候语与致谢语。发送文件、书信、资料时，更是要谨记这一条。　出差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在外，有必要使用公众传真设备，即付费使用电信部门所设立在营业所内的传真机时，除了要办好手续、防止泄密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之外，对于工作人员亦须依礼相待。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       人们在使用传真设备时，最为看重的是它的时效性。因此在收到他人的传真后，应当在第一时间内即刻采用适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当的方式告知对方，以免对方惦念不已。需要办理或转交、转送他人发来的传真时，千万不可拖延时间，耽误对方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的要事。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4582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国 外 礼 仪 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96988" y="2929093"/>
            <a:ext cx="9982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11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06" y="1822099"/>
            <a:ext cx="1556474" cy="8688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06" y="4061868"/>
            <a:ext cx="1556474" cy="8688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390" y="1822099"/>
            <a:ext cx="1556474" cy="8688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390" y="4061868"/>
            <a:ext cx="1556474" cy="8688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48979" y="194516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英国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06775" y="4213152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法国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93174" y="1945168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德国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24364" y="4207479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俄罗斯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19658" y="2509144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如果价格很高，就会被误认是一种贿赂。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送一些高级巧克力、一两瓶名酒或鲜花，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都能得到受礼者的喜欢。但要注意，最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好不要送印有公司标记的。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195046" y="4654064"/>
            <a:ext cx="36728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法国人崇尚艺术，因此，所送礼品最好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带有一些艺术性，如有特色的仿古，他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们就会很喜欢。如果应邀到法国人家中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用餐，应带上几支不加捆扎的鲜花，但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菊花必须除外。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44579" y="2509144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德国人很注意礼品的包装，切勿用白色、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黑色或棕色的包装纸或丝带包扎。另外，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不要送尖锐的东西，因为德国人视其为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不祥之兆。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11627" y="4617763"/>
            <a:ext cx="42530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礼品只要送名牌，特别是西方名牌货，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不论礼品价值的高低，都容易获得他们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的好感。从一盒“万宝路”香烟到一条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LEVIS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牌牛仔裤都会使他们十分满意。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6" grpId="0"/>
      <p:bldP spid="17" grpId="0"/>
      <p:bldP spid="19" grpId="0"/>
      <p:bldP spid="20" grpId="0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366" y="382025"/>
            <a:ext cx="10922634" cy="647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62237" y="2929093"/>
            <a:ext cx="43973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 </a:t>
            </a:r>
            <a:r>
              <a:rPr lang="zh-CN" altLang="en-US" sz="60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基 本 理 念</a:t>
            </a:r>
            <a:endParaRPr lang="zh-CN" altLang="en-US" sz="6000" b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2" y="2724461"/>
            <a:ext cx="2795738" cy="234908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82920" y="2929093"/>
            <a:ext cx="10406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u="sng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12</a:t>
            </a:r>
            <a:endParaRPr lang="zh-CN" altLang="en-US" sz="6000" b="1" u="sng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32"/>
          <a:stretch>
            <a:fillRect/>
          </a:stretch>
        </p:blipFill>
        <p:spPr>
          <a:xfrm>
            <a:off x="0" y="0"/>
            <a:ext cx="12192000" cy="562708"/>
          </a:xfrm>
          <a:prstGeom prst="rect">
            <a:avLst/>
          </a:prstGeom>
        </p:spPr>
      </p:pic>
      <p:pic>
        <p:nvPicPr>
          <p:cNvPr id="5" name="图片 4" descr="图片包含 人员, 事情, 男士&#10;&#10;已生成极高可信度的说明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003" y="1357532"/>
            <a:ext cx="3137095" cy="470564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44993" y="1125638"/>
            <a:ext cx="71481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       商务礼仪的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3A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原则，是商务礼仪的立足资本，是美国学者布吉尼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教授提出来的。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3A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原则实际上是强调在商务交往中处理人际关系最重</a:t>
            </a:r>
            <a:endParaRPr lang="en-US" altLang="zh-CN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要的需要注意的问题。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44993" y="2888897"/>
            <a:ext cx="3592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第一原则接受（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Accept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）对方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4993" y="3858089"/>
            <a:ext cx="3831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第二原则重视（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Attention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）对方 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44993" y="4827281"/>
            <a:ext cx="3643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第三原则赞美（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Admire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）对方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994" y="1123527"/>
            <a:ext cx="6462880" cy="460480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8453265" y="1570814"/>
            <a:ext cx="0" cy="3710227"/>
          </a:xfrm>
          <a:prstGeom prst="line">
            <a:avLst/>
          </a:prstGeom>
          <a:ln>
            <a:solidFill>
              <a:srgbClr val="D86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530371" y="2311790"/>
            <a:ext cx="3230880" cy="1938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215297"/>
                </a:solidFill>
                <a:cs typeface="+mn-ea"/>
                <a:sym typeface="+mn-lt"/>
              </a:rPr>
              <a:t>感谢</a:t>
            </a:r>
            <a:endParaRPr lang="en-US" altLang="zh-CN" sz="6000" b="1" dirty="0" smtClean="0">
              <a:solidFill>
                <a:srgbClr val="215297"/>
              </a:solidFill>
              <a:cs typeface="+mn-ea"/>
              <a:sym typeface="+mn-lt"/>
            </a:endParaRPr>
          </a:p>
          <a:p>
            <a:pPr algn="ctr"/>
            <a:r>
              <a:rPr lang="zh-CN" altLang="en-US" sz="6000" b="1" dirty="0" smtClean="0">
                <a:solidFill>
                  <a:srgbClr val="215297"/>
                </a:solidFill>
                <a:cs typeface="+mn-ea"/>
                <a:sym typeface="+mn-lt"/>
              </a:rPr>
              <a:t>一路</a:t>
            </a:r>
            <a:r>
              <a:rPr lang="zh-CN" altLang="en-US" sz="6000" b="1" dirty="0">
                <a:solidFill>
                  <a:srgbClr val="215297"/>
                </a:solidFill>
                <a:cs typeface="+mn-ea"/>
                <a:sym typeface="+mn-lt"/>
              </a:rPr>
              <a:t>有你</a:t>
            </a:r>
            <a:endParaRPr lang="zh-CN" altLang="en-US" sz="6000" b="1" dirty="0">
              <a:solidFill>
                <a:srgbClr val="215297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33656" y="5943992"/>
            <a:ext cx="4792345" cy="3987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汇报时间：</a:t>
            </a:r>
            <a:r>
              <a:rPr lang="en-US" altLang="zh-CN" sz="2000" dirty="0">
                <a:cs typeface="+mn-ea"/>
                <a:sym typeface="+mn-lt"/>
              </a:rPr>
              <a:t>20XX</a:t>
            </a:r>
            <a:r>
              <a:rPr lang="zh-CN" altLang="en-US" sz="2000" dirty="0">
                <a:cs typeface="+mn-ea"/>
                <a:sym typeface="+mn-lt"/>
              </a:rPr>
              <a:t>年</a:t>
            </a:r>
            <a:r>
              <a:rPr lang="en-US" altLang="zh-CN" sz="2000" dirty="0">
                <a:cs typeface="+mn-ea"/>
                <a:sym typeface="+mn-lt"/>
              </a:rPr>
              <a:t>11</a:t>
            </a:r>
            <a:r>
              <a:rPr lang="zh-CN" altLang="en-US" sz="2000" dirty="0">
                <a:cs typeface="+mn-ea"/>
                <a:sym typeface="+mn-lt"/>
              </a:rPr>
              <a:t>月      汇报人：</a:t>
            </a:r>
            <a:r>
              <a:rPr lang="en-US" altLang="zh-CN" sz="2000" dirty="0">
                <a:cs typeface="+mn-ea"/>
                <a:sym typeface="+mn-lt"/>
              </a:rPr>
              <a:t>XXX</a:t>
            </a:r>
            <a:endParaRPr lang="en-US" altLang="zh-CN" sz="20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6084</Words>
  <Application>WPS 演示</Application>
  <PresentationFormat>自定义</PresentationFormat>
  <Paragraphs>482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60</cp:revision>
  <dcterms:created xsi:type="dcterms:W3CDTF">2017-06-03T14:43:00Z</dcterms:created>
  <dcterms:modified xsi:type="dcterms:W3CDTF">2020-08-28T03:13:38Z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