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87" r:id="rId5"/>
    <p:sldId id="267" r:id="rId6"/>
    <p:sldId id="288" r:id="rId7"/>
    <p:sldId id="281" r:id="rId8"/>
    <p:sldId id="289" r:id="rId9"/>
    <p:sldId id="277" r:id="rId10"/>
    <p:sldId id="282" r:id="rId11"/>
    <p:sldId id="290" r:id="rId12"/>
    <p:sldId id="278" r:id="rId13"/>
    <p:sldId id="291" r:id="rId14"/>
    <p:sldId id="284" r:id="rId15"/>
    <p:sldId id="269" r:id="rId16"/>
    <p:sldId id="292" r:id="rId17"/>
    <p:sldId id="261" r:id="rId18"/>
    <p:sldId id="262" r:id="rId19"/>
    <p:sldId id="263" r:id="rId20"/>
    <p:sldId id="264" r:id="rId21"/>
    <p:sldId id="293" r:id="rId22"/>
  </p:sldIdLst>
  <p:sldSz cx="12192000" cy="6858000"/>
  <p:notesSz cx="6858000" cy="9144000"/>
  <p:embeddedFontLst>
    <p:embeddedFont>
      <p:font typeface="Arial Black" panose="020B0A04020102020204" pitchFamily="34" charset="0"/>
      <p:bold r:id="rId24"/>
    </p:embeddedFont>
    <p:embeddedFont>
      <p:font typeface="等线" panose="02010600030101010101" pitchFamily="2" charset="-122"/>
      <p:regular r:id="rId25"/>
      <p:bold r:id="rId26"/>
    </p:embeddedFont>
    <p:embeddedFont>
      <p:font typeface="微软雅黑" panose="020B0503020204020204" pitchFamily="34" charset="-122"/>
      <p:regular r:id="rId27"/>
      <p:bold r:id="rId28"/>
    </p:embeddedFont>
    <p:embeddedFont>
      <p:font typeface="黑体" panose="02010609060101010101" pitchFamily="49" charset="-122"/>
      <p:regular r:id="rId29"/>
    </p:embeddedFont>
    <p:embeddedFont>
      <p:font typeface="Impact" panose="020B0806030902050204" pitchFamily="34" charset="0"/>
      <p:regular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50B0"/>
    <a:srgbClr val="48C4FF"/>
    <a:srgbClr val="FDCF00"/>
    <a:srgbClr val="FFFFFF"/>
    <a:srgbClr val="8ED400"/>
    <a:srgbClr val="FDCE03"/>
    <a:srgbClr val="FF5F6A"/>
    <a:srgbClr val="FEFAE4"/>
    <a:srgbClr val="EE62C1"/>
    <a:srgbClr val="04D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C4DE1-0AD0-4925-AAC1-DA01775DDCBA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8D71A-9B75-4D2B-84AA-CC7AD5984F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116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806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8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849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792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783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895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237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13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76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246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851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230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445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847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69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329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110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986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585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343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D8D71A-9B75-4D2B-84AA-CC7AD5984F3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406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AE9EBE7-4290-49B2-AC56-936CC9F8E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BBAD13A-24A1-41F8-8C50-38244D2D2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58A66A3-D31F-4528-8930-A58CB72E96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62CE1A-9C1D-4BF7-A0AB-03099DDAF51C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312670B-22F6-4A7A-AB29-06D956F7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E2E1653-6D43-484A-8D2F-7045D641F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0EBD95-C8F1-49DE-A469-C4C09FF6F74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1A63B26-BF97-423A-8631-80BF6BAEBF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-94340" y="0"/>
            <a:ext cx="12191998" cy="68579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0E4667E-68A8-4EB3-B990-1E044B6258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1" r="41279" b="67368"/>
          <a:stretch/>
        </p:blipFill>
        <p:spPr>
          <a:xfrm>
            <a:off x="8153400" y="136157"/>
            <a:ext cx="4724400" cy="19898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DAB81D7-D40F-4644-809D-81000539FA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34" r="22358" b="71114"/>
          <a:stretch/>
        </p:blipFill>
        <p:spPr>
          <a:xfrm>
            <a:off x="1615514" y="2135570"/>
            <a:ext cx="1329900" cy="176136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2755F78-2E24-429F-A856-0A7B10142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7" t="40579" r="70219" b="33178"/>
          <a:stretch/>
        </p:blipFill>
        <p:spPr>
          <a:xfrm>
            <a:off x="9300136" y="4756150"/>
            <a:ext cx="2510864" cy="160020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0D6019A-ADCA-4EBB-946D-96D785801643}"/>
              </a:ext>
            </a:extLst>
          </p:cNvPr>
          <p:cNvGrpSpPr/>
          <p:nvPr userDrawn="1"/>
        </p:nvGrpSpPr>
        <p:grpSpPr>
          <a:xfrm>
            <a:off x="751313" y="150445"/>
            <a:ext cx="12530273" cy="6127288"/>
            <a:chOff x="751313" y="150445"/>
            <a:chExt cx="12530273" cy="6127288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39AD120C-BC3D-4923-BFEF-0AA5C784E88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616"/>
            <a:stretch/>
          </p:blipFill>
          <p:spPr>
            <a:xfrm>
              <a:off x="9714332" y="150445"/>
              <a:ext cx="1952718" cy="4005193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731FE200-06B7-41B4-AB9A-63C25C81690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82"/>
            <a:stretch/>
          </p:blipFill>
          <p:spPr>
            <a:xfrm>
              <a:off x="9300136" y="2272540"/>
              <a:ext cx="3981450" cy="4005193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A8C49BEB-AD31-4F82-937A-06E51ABA6F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313" y="653602"/>
              <a:ext cx="8008125" cy="4005193"/>
            </a:xfrm>
            <a:prstGeom prst="rect">
              <a:avLst/>
            </a:prstGeom>
          </p:spPr>
        </p:pic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2B2D6DAB-09DB-483B-A2A2-AEBE04BF5F9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10"/>
            <a:ext cx="12192000" cy="60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14:flythrough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6DD35AF-02F4-4406-9781-10961307C0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46066"/>
      </p:ext>
    </p:extLst>
  </p:cSld>
  <p:clrMapOvr>
    <a:masterClrMapping/>
  </p:clrMapOvr>
  <p:transition spd="med" advClick="0" advTm="4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9B1F97D-65DB-4033-8B6F-3701496F4B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29" y="760279"/>
            <a:ext cx="12192000" cy="60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0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14:flythrough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EA2BF6D-0563-4C8E-9BED-E2F310EA8B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52DA77A-1C59-4EEB-B478-B15D86F559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" y="760279"/>
            <a:ext cx="12192000" cy="609772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448C8A1-F94C-416C-9EE7-47A5D38466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3750" y="610279"/>
            <a:ext cx="9484500" cy="47435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E4ADD43A-D367-42FF-A77D-2DB36AB6CD8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3750" y="760279"/>
            <a:ext cx="9484500" cy="474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9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E2BE9B-DA3E-439C-8988-52A05ABC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4E5594A-7381-4B46-9CDD-A2D98CE935C8}"/>
              </a:ext>
            </a:extLst>
          </p:cNvPr>
          <p:cNvSpPr txBox="1"/>
          <p:nvPr userDrawn="1"/>
        </p:nvSpPr>
        <p:spPr>
          <a:xfrm>
            <a:off x="1327759" y="439001"/>
            <a:ext cx="3846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8C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升旗仪式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32C564D-BC41-4270-8F48-40D148F4A6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576" flipH="1">
            <a:off x="198438" y="90707"/>
            <a:ext cx="1281361" cy="12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35B8111-6943-4201-A0FE-9B6B1BE7B5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-203199" y="0"/>
            <a:ext cx="12191998" cy="68579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975CA82-2E52-41A4-94A2-C73CA861FEC8}"/>
              </a:ext>
            </a:extLst>
          </p:cNvPr>
          <p:cNvSpPr txBox="1"/>
          <p:nvPr userDrawn="1"/>
        </p:nvSpPr>
        <p:spPr>
          <a:xfrm>
            <a:off x="1327759" y="439001"/>
            <a:ext cx="3846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3200" b="1" kern="1200" dirty="0">
                <a:solidFill>
                  <a:srgbClr val="48C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校长致辞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1B4295D-D46C-4A53-80EA-E318BBCAAC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576" flipH="1">
            <a:off x="198438" y="90707"/>
            <a:ext cx="1281361" cy="12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1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691192-B6CB-4A88-9734-234C427D42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A539832-9EED-4D49-B67D-BFC1074231CD}"/>
              </a:ext>
            </a:extLst>
          </p:cNvPr>
          <p:cNvSpPr txBox="1"/>
          <p:nvPr userDrawn="1"/>
        </p:nvSpPr>
        <p:spPr>
          <a:xfrm>
            <a:off x="1327759" y="439001"/>
            <a:ext cx="3846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3200" b="1" kern="1200" dirty="0">
                <a:solidFill>
                  <a:srgbClr val="48C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优秀教职工发言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00151AA4-1F3F-486A-AF8E-C11FAC141A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576" flipH="1">
            <a:off x="198438" y="90707"/>
            <a:ext cx="1281361" cy="12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8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74922E2-3B07-4BB8-B18D-92AF82FABF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7C9FDCA-F53F-4C20-B451-CAD0E524ABD5}"/>
              </a:ext>
            </a:extLst>
          </p:cNvPr>
          <p:cNvSpPr txBox="1"/>
          <p:nvPr userDrawn="1"/>
        </p:nvSpPr>
        <p:spPr>
          <a:xfrm>
            <a:off x="1327759" y="439001"/>
            <a:ext cx="3846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3200" b="1" kern="1200" dirty="0">
                <a:solidFill>
                  <a:srgbClr val="48C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学生代表演讲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CD88F85-BA2B-45F1-83FD-B61BADE68F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576" flipH="1">
            <a:off x="198438" y="90707"/>
            <a:ext cx="1281361" cy="12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2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E3D19445-B3A9-46FB-8E30-CD92E2970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B735404-913E-4B47-AC3C-4EE435E93304}"/>
              </a:ext>
            </a:extLst>
          </p:cNvPr>
          <p:cNvSpPr txBox="1"/>
          <p:nvPr userDrawn="1"/>
        </p:nvSpPr>
        <p:spPr>
          <a:xfrm>
            <a:off x="1327759" y="439001"/>
            <a:ext cx="3846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3200" b="1" kern="1200" dirty="0">
                <a:solidFill>
                  <a:srgbClr val="48C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校园注意事项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6D55675-C6BD-4C8B-A273-0CB877BB64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576" flipH="1">
            <a:off x="198438" y="90707"/>
            <a:ext cx="1281361" cy="12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0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BD86AA26-823E-4456-B3F9-2D5D9D05A4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D6916AB-9E06-471A-BAC5-EC322BEBBC58}"/>
              </a:ext>
            </a:extLst>
          </p:cNvPr>
          <p:cNvSpPr txBox="1"/>
          <p:nvPr userDrawn="1"/>
        </p:nvSpPr>
        <p:spPr>
          <a:xfrm>
            <a:off x="1327759" y="439001"/>
            <a:ext cx="38462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3200" b="1" kern="1200" dirty="0">
                <a:solidFill>
                  <a:srgbClr val="48C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疾病预防</a:t>
            </a:r>
          </a:p>
          <a:p>
            <a:endParaRPr lang="zh-CN" altLang="en-US" sz="3200" b="1" dirty="0">
              <a:latin typeface="+mj-ea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4B145B1-3FE0-444C-8105-F11DCDF3F7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576" flipH="1">
            <a:off x="198438" y="90707"/>
            <a:ext cx="1281361" cy="12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6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A79D62B-856E-49B4-8DA2-C4B19AF955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1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8018D8C5-128B-4011-B6E6-BD53C2E926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5543"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7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68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3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86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31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23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12">
            <a:extLst>
              <a:ext uri="{FF2B5EF4-FFF2-40B4-BE49-F238E27FC236}">
                <a16:creationId xmlns:a16="http://schemas.microsoft.com/office/drawing/2014/main" xmlns="" id="{1FC408C9-EF46-4EAE-80D5-3DDED313F1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9812" y="278652"/>
            <a:ext cx="3603625" cy="708025"/>
          </a:xfrm>
          <a:prstGeom prst="rect">
            <a:avLst/>
          </a:prstGeom>
        </p:spPr>
        <p:txBody>
          <a:bodyPr anchor="ctr"/>
          <a:lstStyle>
            <a:lvl1pPr marL="0" indent="0" algn="l">
              <a:buFontTx/>
              <a:buNone/>
              <a:defRPr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0672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142247"/>
      </p:ext>
    </p:extLst>
  </p:cSld>
  <p:clrMapOvr>
    <a:masterClrMapping/>
  </p:clrMapOvr>
  <p:transition spd="slow" advClick="0" advTm="4000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497B07C-A3D5-4F6A-819D-A1CEA9E348D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C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73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0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4000">
        <p14:flythrough/>
      </p:transition>
    </mc:Choice>
    <mc:Fallback xmlns="">
      <p:transition spd="slow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6" Type="http://schemas.openxmlformats.org/officeDocument/2006/relationships/image" Target="../media/image3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image" Target="../media/image9.png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idu.com/s?wd=%E6%88%91%E7%9A%84%E8%80%81%E5%B8%88&amp;tn=SE_PcZhidaonwhc_ngpagmjz&amp;rsv_dl=gh_pc_zhida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xmlns="" id="{DA719B72-5F4B-465C-A6C6-E0674463F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15239"/>
            <a:ext cx="9144000" cy="4046126"/>
          </a:xfrm>
        </p:spPr>
        <p:txBody>
          <a:bodyPr>
            <a:prstTxWarp prst="textArchUp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zh-CN" altLang="en-US" sz="7200" b="1" dirty="0">
                <a:solidFill>
                  <a:srgbClr val="FF5F6A"/>
                </a:solidFill>
                <a:effectLst>
                  <a:outerShdw blurRad="127000" sx="104000" sy="104000" algn="ctr" rotWithShape="0">
                    <a:prstClr val="black">
                      <a:alpha val="40000"/>
                    </a:prstClr>
                  </a:outerShdw>
                </a:effectLst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新学期开学</a:t>
            </a:r>
            <a:r>
              <a:rPr lang="en-US" altLang="zh-CN" sz="7200" b="1" dirty="0" err="1">
                <a:solidFill>
                  <a:srgbClr val="FF5F6A"/>
                </a:solidFill>
                <a:effectLst>
                  <a:outerShdw blurRad="127000" sx="104000" sy="104000" algn="ctr" rotWithShape="0">
                    <a:prstClr val="black">
                      <a:alpha val="40000"/>
                    </a:prstClr>
                  </a:outerShdw>
                </a:effectLst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ppt</a:t>
            </a:r>
            <a:r>
              <a:rPr lang="zh-CN" altLang="en-US" sz="7200" b="1" dirty="0">
                <a:solidFill>
                  <a:srgbClr val="FF5F6A"/>
                </a:solidFill>
                <a:effectLst>
                  <a:outerShdw blurRad="127000" sx="104000" sy="104000" algn="ctr" rotWithShape="0">
                    <a:prstClr val="black">
                      <a:alpha val="40000"/>
                    </a:prstClr>
                  </a:outerShdw>
                </a:effectLst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模板</a:t>
            </a:r>
            <a:endParaRPr lang="zh-CN" altLang="en-US" sz="4400" dirty="0">
              <a:effectLst>
                <a:outerShdw blurRad="127000" sx="104000" sy="104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PA_矩形 4">
            <a:extLst>
              <a:ext uri="{FF2B5EF4-FFF2-40B4-BE49-F238E27FC236}">
                <a16:creationId xmlns:a16="http://schemas.microsoft.com/office/drawing/2014/main" xmlns="" id="{D579B0F7-B0D8-4E91-9B9E-F96FBD7675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363383" y="4448156"/>
            <a:ext cx="7891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 the word, say, </a:t>
            </a:r>
          </a:p>
        </p:txBody>
      </p:sp>
      <p:pic>
        <p:nvPicPr>
          <p:cNvPr id="5" name="TFBOYS - 开学第一课">
            <a:hlinkClick r:id="" action="ppaction://media"/>
            <a:extLst>
              <a:ext uri="{FF2B5EF4-FFF2-40B4-BE49-F238E27FC236}">
                <a16:creationId xmlns:a16="http://schemas.microsoft.com/office/drawing/2014/main" xmlns="" id="{45649182-A6AE-405D-A051-4A8B64449A6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28900" y="-1828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7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14:flythrough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E4A7FB4-752D-4DC7-BBC9-5B2800DB40D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455863"/>
            <a:ext cx="10515600" cy="2541587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7887AD5-28CE-4589-8B36-0E086F97EACE}"/>
              </a:ext>
            </a:extLst>
          </p:cNvPr>
          <p:cNvSpPr/>
          <p:nvPr/>
        </p:nvSpPr>
        <p:spPr>
          <a:xfrm>
            <a:off x="1161365" y="2364144"/>
            <a:ext cx="10192435" cy="149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度过喜悦、祥和、短暂的寒假，踏着春天的脚步，带着好心情、</a:t>
            </a:r>
            <a:br>
              <a:rPr lang="zh-CN" altLang="en-US" dirty="0"/>
            </a:br>
            <a:r>
              <a:rPr lang="zh-CN" altLang="en-US" dirty="0"/>
              <a:t>新希望、新目标、我们又步入了一个新的学期。今天我们隆重举行新学期开学典礼，在此，我谨代表学校向全体同学表示亲切的问候</a:t>
            </a:r>
            <a:r>
              <a:rPr lang="en-US" altLang="zh-CN" dirty="0"/>
              <a:t>!</a:t>
            </a:r>
            <a:r>
              <a:rPr lang="zh-CN" altLang="en-US" dirty="0"/>
              <a:t>向全体教职工致以崇高的敬意</a:t>
            </a:r>
            <a:r>
              <a:rPr lang="en-US" altLang="zh-CN" dirty="0"/>
              <a:t>!</a:t>
            </a:r>
            <a:r>
              <a:rPr lang="zh-CN" altLang="en-US" dirty="0"/>
              <a:t>祝愿大家在新的一年，拥有新的开端，新的风貌，新的人生收获</a:t>
            </a:r>
            <a:r>
              <a:rPr lang="en-US" altLang="zh-CN" dirty="0"/>
              <a:t>!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BA3D64B-2BB6-4B8A-851A-52A1909D1806}"/>
              </a:ext>
            </a:extLst>
          </p:cNvPr>
          <p:cNvSpPr/>
          <p:nvPr/>
        </p:nvSpPr>
        <p:spPr>
          <a:xfrm>
            <a:off x="5234226" y="931167"/>
            <a:ext cx="1723549" cy="1175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6000" b="1" dirty="0">
                <a:solidFill>
                  <a:schemeClr val="accent1"/>
                </a:solidFill>
                <a:latin typeface="+mj-ea"/>
                <a:ea typeface="+mj-ea"/>
              </a:rPr>
              <a:t>前言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085FC5B-2348-419A-A4BB-97E6E067A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64" y="3018542"/>
            <a:ext cx="8772939" cy="43864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24CA5FB-397E-4B4F-9E51-A95206B7DF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1" t="15205" r="67089" b="72664"/>
          <a:stretch/>
        </p:blipFill>
        <p:spPr>
          <a:xfrm flipH="1">
            <a:off x="2064144" y="477078"/>
            <a:ext cx="2879544" cy="14450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95203E2-D237-4B16-87F2-C1CC12D478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65" r="23096" b="66840"/>
          <a:stretch/>
        </p:blipFill>
        <p:spPr>
          <a:xfrm rot="856322">
            <a:off x="7492621" y="286145"/>
            <a:ext cx="1187355" cy="202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3124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E84ABE6-36BC-4E72-A8BD-E6A77326F186}"/>
              </a:ext>
            </a:extLst>
          </p:cNvPr>
          <p:cNvGrpSpPr/>
          <p:nvPr/>
        </p:nvGrpSpPr>
        <p:grpSpPr>
          <a:xfrm>
            <a:off x="2448098" y="2220844"/>
            <a:ext cx="4221012" cy="585501"/>
            <a:chOff x="5226735" y="1950996"/>
            <a:chExt cx="5596750" cy="77633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MH_SubTitle_1">
              <a:extLst>
                <a:ext uri="{FF2B5EF4-FFF2-40B4-BE49-F238E27FC236}">
                  <a16:creationId xmlns:a16="http://schemas.microsoft.com/office/drawing/2014/main" xmlns="" id="{2C4836DE-3AFE-4BC9-BC29-1F791D967F2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934867" y="1963739"/>
              <a:ext cx="3810904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8" name="MH_Other_1">
              <a:extLst>
                <a:ext uri="{FF2B5EF4-FFF2-40B4-BE49-F238E27FC236}">
                  <a16:creationId xmlns:a16="http://schemas.microsoft.com/office/drawing/2014/main" xmlns="" id="{889FB3FF-D7BA-4613-87F2-EE69ED61AC0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226735" y="1950996"/>
              <a:ext cx="762001" cy="763587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2DC8E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sz="3200" i="1" kern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A954201F-06E1-4686-BFA3-185F09E4A65F}"/>
                </a:ext>
              </a:extLst>
            </p:cNvPr>
            <p:cNvSpPr/>
            <p:nvPr/>
          </p:nvSpPr>
          <p:spPr>
            <a:xfrm>
              <a:off x="6190805" y="2079986"/>
              <a:ext cx="4632680" cy="601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升旗仪式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86932EA8-870D-480B-B447-1D5792ED58AF}"/>
              </a:ext>
            </a:extLst>
          </p:cNvPr>
          <p:cNvGrpSpPr/>
          <p:nvPr/>
        </p:nvGrpSpPr>
        <p:grpSpPr>
          <a:xfrm>
            <a:off x="6897710" y="2230454"/>
            <a:ext cx="3646319" cy="575890"/>
            <a:chOff x="5165495" y="1963739"/>
            <a:chExt cx="4834751" cy="7635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MH_SubTitle_1">
              <a:extLst>
                <a:ext uri="{FF2B5EF4-FFF2-40B4-BE49-F238E27FC236}">
                  <a16:creationId xmlns:a16="http://schemas.microsoft.com/office/drawing/2014/main" xmlns="" id="{B6E90A76-5F76-4751-98A0-0D193FA2EF2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934868" y="1963739"/>
              <a:ext cx="4065378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12" name="MH_Other_1">
              <a:extLst>
                <a:ext uri="{FF2B5EF4-FFF2-40B4-BE49-F238E27FC236}">
                  <a16:creationId xmlns:a16="http://schemas.microsoft.com/office/drawing/2014/main" xmlns="" id="{16C6C0AE-F747-4BC6-8593-CDDFE21C586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165495" y="1963739"/>
              <a:ext cx="762001" cy="763587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2DC8E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sz="3200" i="1" kern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8241BF69-CD9F-4EB5-B5F0-AF47114ADF23}"/>
                </a:ext>
              </a:extLst>
            </p:cNvPr>
            <p:cNvSpPr/>
            <p:nvPr/>
          </p:nvSpPr>
          <p:spPr>
            <a:xfrm>
              <a:off x="6265664" y="2100403"/>
              <a:ext cx="3509566" cy="601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校长致辞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1DD6F4A-B371-43B9-A995-D60B9281089B}"/>
              </a:ext>
            </a:extLst>
          </p:cNvPr>
          <p:cNvGrpSpPr/>
          <p:nvPr/>
        </p:nvGrpSpPr>
        <p:grpSpPr>
          <a:xfrm>
            <a:off x="2477571" y="3219085"/>
            <a:ext cx="3719367" cy="575890"/>
            <a:chOff x="5224410" y="1963739"/>
            <a:chExt cx="4931606" cy="7635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MH_SubTitle_1">
              <a:extLst>
                <a:ext uri="{FF2B5EF4-FFF2-40B4-BE49-F238E27FC236}">
                  <a16:creationId xmlns:a16="http://schemas.microsoft.com/office/drawing/2014/main" xmlns="" id="{B2314A7D-F06F-4A12-A264-B6AF05B2110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934868" y="1963739"/>
              <a:ext cx="3769499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16" name="MH_Other_1">
              <a:extLst>
                <a:ext uri="{FF2B5EF4-FFF2-40B4-BE49-F238E27FC236}">
                  <a16:creationId xmlns:a16="http://schemas.microsoft.com/office/drawing/2014/main" xmlns="" id="{C5995ACB-6EAB-471F-B792-27BE38545C6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224410" y="1963739"/>
              <a:ext cx="762001" cy="763587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2DC8E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3200" i="1" kern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D23A5FA8-29A4-45C9-AB7B-7C10C3FA4CB9}"/>
                </a:ext>
              </a:extLst>
            </p:cNvPr>
            <p:cNvSpPr/>
            <p:nvPr/>
          </p:nvSpPr>
          <p:spPr>
            <a:xfrm>
              <a:off x="6170954" y="2073085"/>
              <a:ext cx="3985062" cy="601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优秀教职工发言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1076646C-AD6B-4C6E-82D4-5C887626CE80}"/>
              </a:ext>
            </a:extLst>
          </p:cNvPr>
          <p:cNvGrpSpPr/>
          <p:nvPr/>
        </p:nvGrpSpPr>
        <p:grpSpPr>
          <a:xfrm>
            <a:off x="6821510" y="3219086"/>
            <a:ext cx="3722519" cy="575890"/>
            <a:chOff x="5144791" y="1963739"/>
            <a:chExt cx="4935787" cy="7635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MH_SubTitle_1">
              <a:extLst>
                <a:ext uri="{FF2B5EF4-FFF2-40B4-BE49-F238E27FC236}">
                  <a16:creationId xmlns:a16="http://schemas.microsoft.com/office/drawing/2014/main" xmlns="" id="{F0368FB9-E0EE-4E74-85C6-41FA38A261C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934868" y="1963739"/>
              <a:ext cx="4145710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20" name="MH_Other_1">
              <a:extLst>
                <a:ext uri="{FF2B5EF4-FFF2-40B4-BE49-F238E27FC236}">
                  <a16:creationId xmlns:a16="http://schemas.microsoft.com/office/drawing/2014/main" xmlns="" id="{B88AA59C-64C0-4DEB-B1B7-FDE90B5FC95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144791" y="1963739"/>
              <a:ext cx="761999" cy="763587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2DC8E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sz="3200" i="1" kern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40AEF73A-C56E-4157-BEE4-4AD7D428C8AC}"/>
                </a:ext>
              </a:extLst>
            </p:cNvPr>
            <p:cNvSpPr/>
            <p:nvPr/>
          </p:nvSpPr>
          <p:spPr>
            <a:xfrm>
              <a:off x="6345191" y="2054463"/>
              <a:ext cx="3735387" cy="601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学生代表演讲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4CCC34E5-B998-441C-9D2A-BD0FF45DC952}"/>
              </a:ext>
            </a:extLst>
          </p:cNvPr>
          <p:cNvGrpSpPr/>
          <p:nvPr/>
        </p:nvGrpSpPr>
        <p:grpSpPr>
          <a:xfrm>
            <a:off x="2448098" y="4207715"/>
            <a:ext cx="3719367" cy="575890"/>
            <a:chOff x="5224410" y="1963739"/>
            <a:chExt cx="4931606" cy="7635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MH_SubTitle_1">
              <a:extLst>
                <a:ext uri="{FF2B5EF4-FFF2-40B4-BE49-F238E27FC236}">
                  <a16:creationId xmlns:a16="http://schemas.microsoft.com/office/drawing/2014/main" xmlns="" id="{37BF7D38-5703-41B4-8C10-99CC5D6C396F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934868" y="1963739"/>
              <a:ext cx="3769499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24" name="MH_Other_1">
              <a:extLst>
                <a:ext uri="{FF2B5EF4-FFF2-40B4-BE49-F238E27FC236}">
                  <a16:creationId xmlns:a16="http://schemas.microsoft.com/office/drawing/2014/main" xmlns="" id="{416BBBA7-8305-4A2E-8210-EBBC270B251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224410" y="1963739"/>
              <a:ext cx="762001" cy="763587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2DC8E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3200" i="1" kern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5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777CF9B3-0FD8-4ED4-88D7-C0F1D4AB5329}"/>
                </a:ext>
              </a:extLst>
            </p:cNvPr>
            <p:cNvSpPr/>
            <p:nvPr/>
          </p:nvSpPr>
          <p:spPr>
            <a:xfrm>
              <a:off x="6170954" y="2073085"/>
              <a:ext cx="3985062" cy="601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校园注意事项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320B6F04-C271-40E2-BA0D-67C8386DD29D}"/>
              </a:ext>
            </a:extLst>
          </p:cNvPr>
          <p:cNvGrpSpPr/>
          <p:nvPr/>
        </p:nvGrpSpPr>
        <p:grpSpPr>
          <a:xfrm>
            <a:off x="6792037" y="4207716"/>
            <a:ext cx="3722519" cy="575890"/>
            <a:chOff x="5144791" y="1963739"/>
            <a:chExt cx="4935787" cy="76358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MH_SubTitle_1">
              <a:extLst>
                <a:ext uri="{FF2B5EF4-FFF2-40B4-BE49-F238E27FC236}">
                  <a16:creationId xmlns:a16="http://schemas.microsoft.com/office/drawing/2014/main" xmlns="" id="{F5E2BDEE-51B4-4AA2-BDB4-8F1D1208A7AE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5934868" y="1963739"/>
              <a:ext cx="4145710" cy="763587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396000" tIns="0" rIns="0" bIns="0" anchor="ctr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28" name="MH_Other_1">
              <a:extLst>
                <a:ext uri="{FF2B5EF4-FFF2-40B4-BE49-F238E27FC236}">
                  <a16:creationId xmlns:a16="http://schemas.microsoft.com/office/drawing/2014/main" xmlns="" id="{B1DA73E1-5B92-4F41-A7DD-4256DA7F048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144791" y="1963739"/>
              <a:ext cx="761999" cy="763587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2DC8E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sz="3200" i="1" kern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6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CB2971C1-F186-4B51-BF33-197BFAAC5261}"/>
                </a:ext>
              </a:extLst>
            </p:cNvPr>
            <p:cNvSpPr/>
            <p:nvPr/>
          </p:nvSpPr>
          <p:spPr>
            <a:xfrm>
              <a:off x="6345191" y="2054463"/>
              <a:ext cx="3735387" cy="6012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疾病预防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D59F80F0-62B1-410C-B6EE-ABB8D92AA78F}"/>
              </a:ext>
            </a:extLst>
          </p:cNvPr>
          <p:cNvSpPr txBox="1"/>
          <p:nvPr/>
        </p:nvSpPr>
        <p:spPr>
          <a:xfrm>
            <a:off x="5080338" y="709283"/>
            <a:ext cx="2031325" cy="128400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6600" b="1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E39BE5CD-7BAB-46AF-B705-965E21F38BB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726828" y="915714"/>
            <a:ext cx="9484500" cy="474358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E972E3DA-57AC-4627-B489-A1709533F8B5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65" r="23096" b="66840"/>
          <a:stretch/>
        </p:blipFill>
        <p:spPr>
          <a:xfrm rot="856322">
            <a:off x="8956055" y="210547"/>
            <a:ext cx="1187355" cy="202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5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14:flythrough/>
      </p:transition>
    </mc:Choice>
    <mc:Fallback xmlns="">
      <p:transition spd="slow" advClick="0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1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2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2" fill="hold" nodeType="after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3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3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5" presetID="2" presetClass="entr" presetSubtype="2" fill="hold" nodeType="afterEffect" p14:presetBounceEnd="58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667">
                                          <p:cBhvr additive="base">
                                            <p:cTn id="37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667">
                                          <p:cBhvr additive="base">
                                            <p:cTn id="3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44328D9-7B0D-4E7F-94BB-388481CE6968}"/>
              </a:ext>
            </a:extLst>
          </p:cNvPr>
          <p:cNvGrpSpPr/>
          <p:nvPr/>
        </p:nvGrpSpPr>
        <p:grpSpPr>
          <a:xfrm>
            <a:off x="3951221" y="945376"/>
            <a:ext cx="3748327" cy="2526634"/>
            <a:chOff x="927463" y="2113089"/>
            <a:chExt cx="2168434" cy="1461676"/>
          </a:xfrm>
        </p:grpSpPr>
        <p:sp>
          <p:nvSpPr>
            <p:cNvPr id="3" name="任意多边形 40">
              <a:extLst>
                <a:ext uri="{FF2B5EF4-FFF2-40B4-BE49-F238E27FC236}">
                  <a16:creationId xmlns:a16="http://schemas.microsoft.com/office/drawing/2014/main" xmlns="" id="{9D0C3264-9656-4C05-8A24-50D86E4969DD}"/>
                </a:ext>
              </a:extLst>
            </p:cNvPr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 39">
              <a:extLst>
                <a:ext uri="{FF2B5EF4-FFF2-40B4-BE49-F238E27FC236}">
                  <a16:creationId xmlns:a16="http://schemas.microsoft.com/office/drawing/2014/main" xmlns="" id="{21E7C70A-985A-46DE-A6E9-6AC8E0C515B5}"/>
                </a:ext>
              </a:extLst>
            </p:cNvPr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E9708EA-8597-4F57-B84E-D9DBC68070BB}"/>
              </a:ext>
            </a:extLst>
          </p:cNvPr>
          <p:cNvSpPr txBox="1"/>
          <p:nvPr/>
        </p:nvSpPr>
        <p:spPr>
          <a:xfrm>
            <a:off x="3146645" y="3429000"/>
            <a:ext cx="5390157" cy="112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6000" b="1" dirty="0">
                <a:solidFill>
                  <a:schemeClr val="accent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升旗仪式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A2425CD-B005-49A7-8169-F793BB89BDBD}"/>
              </a:ext>
            </a:extLst>
          </p:cNvPr>
          <p:cNvSpPr txBox="1"/>
          <p:nvPr/>
        </p:nvSpPr>
        <p:spPr>
          <a:xfrm>
            <a:off x="3146645" y="1761219"/>
            <a:ext cx="5390157" cy="10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24109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95947CA-EAFA-4637-AE99-5ABBE33C13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97" y="1266372"/>
            <a:ext cx="5399320" cy="539932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24EA516-A9C9-4744-83C4-C01D77EE87C4}"/>
              </a:ext>
            </a:extLst>
          </p:cNvPr>
          <p:cNvSpPr/>
          <p:nvPr/>
        </p:nvSpPr>
        <p:spPr>
          <a:xfrm>
            <a:off x="6734629" y="2621787"/>
            <a:ext cx="4659092" cy="1790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/>
              <a:t>升国旗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zh-CN" altLang="en-US" sz="2800" dirty="0"/>
              <a:t>升国旗奏国歌，全体人员新注目礼</a:t>
            </a:r>
            <a:r>
              <a:rPr lang="en-US" altLang="zh-CN" sz="2800" dirty="0"/>
              <a:t>`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7106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44328D9-7B0D-4E7F-94BB-388481CE6968}"/>
              </a:ext>
            </a:extLst>
          </p:cNvPr>
          <p:cNvGrpSpPr/>
          <p:nvPr/>
        </p:nvGrpSpPr>
        <p:grpSpPr>
          <a:xfrm>
            <a:off x="3951221" y="945376"/>
            <a:ext cx="3748327" cy="2526634"/>
            <a:chOff x="927463" y="2113089"/>
            <a:chExt cx="2168434" cy="1461676"/>
          </a:xfrm>
        </p:grpSpPr>
        <p:sp>
          <p:nvSpPr>
            <p:cNvPr id="3" name="任意多边形 40">
              <a:extLst>
                <a:ext uri="{FF2B5EF4-FFF2-40B4-BE49-F238E27FC236}">
                  <a16:creationId xmlns:a16="http://schemas.microsoft.com/office/drawing/2014/main" xmlns="" id="{9D0C3264-9656-4C05-8A24-50D86E4969DD}"/>
                </a:ext>
              </a:extLst>
            </p:cNvPr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 39">
              <a:extLst>
                <a:ext uri="{FF2B5EF4-FFF2-40B4-BE49-F238E27FC236}">
                  <a16:creationId xmlns:a16="http://schemas.microsoft.com/office/drawing/2014/main" xmlns="" id="{21E7C70A-985A-46DE-A6E9-6AC8E0C515B5}"/>
                </a:ext>
              </a:extLst>
            </p:cNvPr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E9708EA-8597-4F57-B84E-D9DBC68070BB}"/>
              </a:ext>
            </a:extLst>
          </p:cNvPr>
          <p:cNvSpPr txBox="1"/>
          <p:nvPr/>
        </p:nvSpPr>
        <p:spPr>
          <a:xfrm>
            <a:off x="3146645" y="3429000"/>
            <a:ext cx="5390157" cy="112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6000" b="1" dirty="0">
                <a:solidFill>
                  <a:schemeClr val="accent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校长致辞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A2425CD-B005-49A7-8169-F793BB89BDBD}"/>
              </a:ext>
            </a:extLst>
          </p:cNvPr>
          <p:cNvSpPr txBox="1"/>
          <p:nvPr/>
        </p:nvSpPr>
        <p:spPr>
          <a:xfrm>
            <a:off x="3146645" y="1761219"/>
            <a:ext cx="5390157" cy="10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235585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DB6F8BF-9B36-4415-A5D4-94A164C4779E}"/>
              </a:ext>
            </a:extLst>
          </p:cNvPr>
          <p:cNvSpPr/>
          <p:nvPr/>
        </p:nvSpPr>
        <p:spPr>
          <a:xfrm>
            <a:off x="1019033" y="2551837"/>
            <a:ext cx="5076968" cy="2212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金鸡报捷辞旧岁，玉犬献瑞贺新春。度过了一个喜悦祥温情四溢的寒假，带着新的心情、新的希望我们迎来了</a:t>
            </a:r>
            <a:r>
              <a:rPr lang="en-US" altLang="zh-CN" dirty="0"/>
              <a:t>2019</a:t>
            </a:r>
            <a:r>
              <a:rPr lang="zh-CN" altLang="en-US" dirty="0"/>
              <a:t>年的新学期。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十五未过还是年，借此机会，我代表学校，向全校师生致以最诚挚的祝福，祝大家在新的一年里身心健生活如意、学习进步、好梦成真</a:t>
            </a:r>
            <a:r>
              <a:rPr lang="en-US" altLang="zh-CN" dirty="0"/>
              <a:t>!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FFC1E20-E8E3-4C14-83C4-F9B63272F3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103" y="1124858"/>
            <a:ext cx="5733142" cy="573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6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44328D9-7B0D-4E7F-94BB-388481CE6968}"/>
              </a:ext>
            </a:extLst>
          </p:cNvPr>
          <p:cNvGrpSpPr/>
          <p:nvPr/>
        </p:nvGrpSpPr>
        <p:grpSpPr>
          <a:xfrm>
            <a:off x="3951221" y="945376"/>
            <a:ext cx="3748327" cy="2526634"/>
            <a:chOff x="927463" y="2113089"/>
            <a:chExt cx="2168434" cy="1461676"/>
          </a:xfrm>
        </p:grpSpPr>
        <p:sp>
          <p:nvSpPr>
            <p:cNvPr id="3" name="任意多边形 40">
              <a:extLst>
                <a:ext uri="{FF2B5EF4-FFF2-40B4-BE49-F238E27FC236}">
                  <a16:creationId xmlns:a16="http://schemas.microsoft.com/office/drawing/2014/main" xmlns="" id="{9D0C3264-9656-4C05-8A24-50D86E4969DD}"/>
                </a:ext>
              </a:extLst>
            </p:cNvPr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 39">
              <a:extLst>
                <a:ext uri="{FF2B5EF4-FFF2-40B4-BE49-F238E27FC236}">
                  <a16:creationId xmlns:a16="http://schemas.microsoft.com/office/drawing/2014/main" xmlns="" id="{21E7C70A-985A-46DE-A6E9-6AC8E0C515B5}"/>
                </a:ext>
              </a:extLst>
            </p:cNvPr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E9708EA-8597-4F57-B84E-D9DBC68070BB}"/>
              </a:ext>
            </a:extLst>
          </p:cNvPr>
          <p:cNvSpPr txBox="1"/>
          <p:nvPr/>
        </p:nvSpPr>
        <p:spPr>
          <a:xfrm>
            <a:off x="3146645" y="3429000"/>
            <a:ext cx="6307071" cy="112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6000" b="1" dirty="0">
                <a:solidFill>
                  <a:schemeClr val="accent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优秀教职工发言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A2425CD-B005-49A7-8169-F793BB89BDBD}"/>
              </a:ext>
            </a:extLst>
          </p:cNvPr>
          <p:cNvSpPr txBox="1"/>
          <p:nvPr/>
        </p:nvSpPr>
        <p:spPr>
          <a:xfrm>
            <a:off x="3146645" y="1761219"/>
            <a:ext cx="5390157" cy="10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251688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9221E14-3755-42D1-9084-9365969DB719}"/>
              </a:ext>
            </a:extLst>
          </p:cNvPr>
          <p:cNvSpPr/>
          <p:nvPr/>
        </p:nvSpPr>
        <p:spPr>
          <a:xfrm>
            <a:off x="3907787" y="2161112"/>
            <a:ext cx="7417870" cy="3653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48C4FF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生命之旅如爬山，成长要过十八盘。成绩已入历史博物馆，如今我们又站在同一起跑线上。下面我对同学们说几句话。</a:t>
            </a:r>
            <a:endParaRPr lang="en-US" altLang="zh-CN" sz="2400" b="1" dirty="0">
              <a:solidFill>
                <a:srgbClr val="48C4FF"/>
              </a:solidFill>
              <a:latin typeface="华康方圆体W7(P)" panose="040B0700000000000000" pitchFamily="82" charset="-122"/>
              <a:ea typeface="华康方圆体W7(P)" panose="040B0700000000000000" pitchFamily="8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/>
              <a:t>1.</a:t>
            </a:r>
            <a:r>
              <a:rPr lang="zh-CN" altLang="en-US" dirty="0"/>
              <a:t>领先同学，心态归零。成绩属于历史，今天属于自己。人生之旅如登山，无限风光在险峰，体力好，走在前面，体力差，落在后面，在前面的稍稍松懈就可能被后来者居上。学习成绩优秀的同学要时刻仰望星空，志存高远，居安思危，心态归零，奋力跋涉，个别阶段的领先不是目的，更不是这场登山之旅的终点，要攀登高山之巅，领略无限风光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4CB1333-B383-44B4-906B-FF08D8BDE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611084"/>
            <a:ext cx="4753429" cy="47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2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2AEFD36-EF12-4A78-88FB-45D6175089BE}"/>
              </a:ext>
            </a:extLst>
          </p:cNvPr>
          <p:cNvSpPr/>
          <p:nvPr/>
        </p:nvSpPr>
        <p:spPr>
          <a:xfrm>
            <a:off x="1117332" y="1544091"/>
            <a:ext cx="9957334" cy="2573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/>
              <a:t>2.</a:t>
            </a:r>
            <a:r>
              <a:rPr lang="zh-CN" altLang="en-US" dirty="0"/>
              <a:t>后进同学，关上后门。是的，人生就是要关闭后门，向前迈进。同学们，尤其是后面跟进的同学们，过去你获得了什么或者失去了什么，那不重要，重要的是抛弃过去，重新开始，现在向前</a:t>
            </a:r>
            <a:r>
              <a:rPr lang="en-US" altLang="zh-CN" dirty="0"/>
              <a:t>!</a:t>
            </a:r>
            <a:r>
              <a:rPr lang="zh-CN" altLang="en-US" dirty="0"/>
              <a:t>今天累了，你就好好地躺下来休息，把所有的烦恼和伤痛，都用力关在门后。明早一起来，你依旧可以看到崭新的太阳。太阳如青春，每天都是新的</a:t>
            </a:r>
            <a:r>
              <a:rPr lang="en-US" altLang="zh-CN" dirty="0"/>
              <a:t>!</a:t>
            </a:r>
            <a:r>
              <a:rPr lang="zh-CN" altLang="en-US" dirty="0"/>
              <a:t>我们也可以在风雨中徘徊，但不要停留过久，一旦思想沟通，目标确定，办法找到，哪怕是再大的风、再密的雨，也不要留恋身边繁华的风景、短暂的诱惑。要蹬直你的双腿，擦亮你的双眼，盯着远方的目标，但问耕耘，勇往直前，幸福和快乐才会永久地围绕在身边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930A78-B9E3-49E5-B223-8CA01050D2B3}"/>
              </a:ext>
            </a:extLst>
          </p:cNvPr>
          <p:cNvSpPr/>
          <p:nvPr/>
        </p:nvSpPr>
        <p:spPr>
          <a:xfrm>
            <a:off x="1117333" y="4262163"/>
            <a:ext cx="9957333" cy="149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享受过程，精微至大。同学们，要取得胜利，就要瞄准自己，培养自己的真性情和真兴趣，把应该做的事尽量做得精细卓越，让自己满意，享受过程，精微尽，致广大。在课堂上用你渴求知识的双眸替换你疲惫的身影</a:t>
            </a:r>
            <a:r>
              <a:rPr lang="en-US" altLang="zh-CN" dirty="0"/>
              <a:t>;</a:t>
            </a:r>
            <a:r>
              <a:rPr lang="zh-CN" altLang="en-US" dirty="0"/>
              <a:t>自习课上用投入每道习题的思考替换你左顾右盼说闲话的行为。严格自律，环节扎实，不懈攀登，让自己不后悔</a:t>
            </a:r>
            <a:r>
              <a:rPr lang="en-US" altLang="zh-CN" dirty="0"/>
              <a:t>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944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44328D9-7B0D-4E7F-94BB-388481CE6968}"/>
              </a:ext>
            </a:extLst>
          </p:cNvPr>
          <p:cNvGrpSpPr/>
          <p:nvPr/>
        </p:nvGrpSpPr>
        <p:grpSpPr>
          <a:xfrm>
            <a:off x="3951221" y="945376"/>
            <a:ext cx="3748327" cy="2526634"/>
            <a:chOff x="927463" y="2113089"/>
            <a:chExt cx="2168434" cy="1461676"/>
          </a:xfrm>
        </p:grpSpPr>
        <p:sp>
          <p:nvSpPr>
            <p:cNvPr id="3" name="任意多边形 40">
              <a:extLst>
                <a:ext uri="{FF2B5EF4-FFF2-40B4-BE49-F238E27FC236}">
                  <a16:creationId xmlns:a16="http://schemas.microsoft.com/office/drawing/2014/main" xmlns="" id="{9D0C3264-9656-4C05-8A24-50D86E4969DD}"/>
                </a:ext>
              </a:extLst>
            </p:cNvPr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 39">
              <a:extLst>
                <a:ext uri="{FF2B5EF4-FFF2-40B4-BE49-F238E27FC236}">
                  <a16:creationId xmlns:a16="http://schemas.microsoft.com/office/drawing/2014/main" xmlns="" id="{21E7C70A-985A-46DE-A6E9-6AC8E0C515B5}"/>
                </a:ext>
              </a:extLst>
            </p:cNvPr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E9708EA-8597-4F57-B84E-D9DBC68070BB}"/>
              </a:ext>
            </a:extLst>
          </p:cNvPr>
          <p:cNvSpPr txBox="1"/>
          <p:nvPr/>
        </p:nvSpPr>
        <p:spPr>
          <a:xfrm>
            <a:off x="3146645" y="3429000"/>
            <a:ext cx="6307071" cy="112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6000" b="1" dirty="0">
                <a:solidFill>
                  <a:schemeClr val="accent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学生代表演讲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A2425CD-B005-49A7-8169-F793BB89BDBD}"/>
              </a:ext>
            </a:extLst>
          </p:cNvPr>
          <p:cNvSpPr txBox="1"/>
          <p:nvPr/>
        </p:nvSpPr>
        <p:spPr>
          <a:xfrm>
            <a:off x="3146645" y="1761219"/>
            <a:ext cx="5390157" cy="10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205423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76446F5-7BC9-4B4E-8AE2-56860B635774}"/>
              </a:ext>
            </a:extLst>
          </p:cNvPr>
          <p:cNvSpPr/>
          <p:nvPr/>
        </p:nvSpPr>
        <p:spPr>
          <a:xfrm>
            <a:off x="4005943" y="2775971"/>
            <a:ext cx="7387771" cy="2573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回首走过的道路，真是感慨万分！付出过辛勤的汗水，也取得了一定的成绩，这个荣誉的取得，要归功于我的学校、</a:t>
            </a:r>
            <a:r>
              <a:rPr lang="zh-CN" altLang="en-US" dirty="0">
                <a:hlinkClick r:id="rId3"/>
              </a:rPr>
              <a:t>我的老师</a:t>
            </a:r>
            <a:r>
              <a:rPr lang="zh-CN" altLang="en-US" dirty="0"/>
              <a:t>、我的同学们！在这里我首先要感谢我的学校</a:t>
            </a:r>
            <a:r>
              <a:rPr lang="en-US" altLang="zh-CN" dirty="0"/>
              <a:t>——</a:t>
            </a:r>
            <a:r>
              <a:rPr lang="zh-CN" altLang="en-US" dirty="0"/>
              <a:t>觅知小学，是她，给了我一个展示自己的舞台，给了我一片自由翱翔的天空！感谢</a:t>
            </a:r>
            <a:r>
              <a:rPr lang="zh-CN" altLang="en-US" dirty="0">
                <a:hlinkClick r:id="rId3"/>
              </a:rPr>
              <a:t>我的老师</a:t>
            </a:r>
            <a:r>
              <a:rPr lang="zh-CN" altLang="en-US" dirty="0"/>
              <a:t>，是他们，出现在每一个我最需要帮助的时刻，给我最热情、最毫无保留的指导，给我的学习及生活最大力的支持！感谢我的同学们，是他们，给了我热情的鼓励和最宝贵的支持！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CFEDB96-A824-4558-8989-66AAB0FF76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686" y="1262742"/>
            <a:ext cx="5595258" cy="559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8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44328D9-7B0D-4E7F-94BB-388481CE6968}"/>
              </a:ext>
            </a:extLst>
          </p:cNvPr>
          <p:cNvGrpSpPr/>
          <p:nvPr/>
        </p:nvGrpSpPr>
        <p:grpSpPr>
          <a:xfrm>
            <a:off x="3951221" y="945376"/>
            <a:ext cx="3748327" cy="2526634"/>
            <a:chOff x="927463" y="2113089"/>
            <a:chExt cx="2168434" cy="1461676"/>
          </a:xfrm>
        </p:grpSpPr>
        <p:sp>
          <p:nvSpPr>
            <p:cNvPr id="3" name="任意多边形 40">
              <a:extLst>
                <a:ext uri="{FF2B5EF4-FFF2-40B4-BE49-F238E27FC236}">
                  <a16:creationId xmlns:a16="http://schemas.microsoft.com/office/drawing/2014/main" xmlns="" id="{9D0C3264-9656-4C05-8A24-50D86E4969DD}"/>
                </a:ext>
              </a:extLst>
            </p:cNvPr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 39">
              <a:extLst>
                <a:ext uri="{FF2B5EF4-FFF2-40B4-BE49-F238E27FC236}">
                  <a16:creationId xmlns:a16="http://schemas.microsoft.com/office/drawing/2014/main" xmlns="" id="{21E7C70A-985A-46DE-A6E9-6AC8E0C515B5}"/>
                </a:ext>
              </a:extLst>
            </p:cNvPr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E9708EA-8597-4F57-B84E-D9DBC68070BB}"/>
              </a:ext>
            </a:extLst>
          </p:cNvPr>
          <p:cNvSpPr txBox="1"/>
          <p:nvPr/>
        </p:nvSpPr>
        <p:spPr>
          <a:xfrm>
            <a:off x="3146645" y="3429000"/>
            <a:ext cx="6307071" cy="112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6000" b="1" dirty="0">
                <a:solidFill>
                  <a:schemeClr val="accent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校园安全注意事项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A2425CD-B005-49A7-8169-F793BB89BDBD}"/>
              </a:ext>
            </a:extLst>
          </p:cNvPr>
          <p:cNvSpPr txBox="1"/>
          <p:nvPr/>
        </p:nvSpPr>
        <p:spPr>
          <a:xfrm>
            <a:off x="3146645" y="1761219"/>
            <a:ext cx="5390157" cy="10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第五部分</a:t>
            </a:r>
          </a:p>
        </p:txBody>
      </p:sp>
    </p:spTree>
    <p:extLst>
      <p:ext uri="{BB962C8B-B14F-4D97-AF65-F5344CB8AC3E}">
        <p14:creationId xmlns:p14="http://schemas.microsoft.com/office/powerpoint/2010/main" val="247312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0838F02-EDC6-4FD2-9F3A-2A0A38074C39}"/>
              </a:ext>
            </a:extLst>
          </p:cNvPr>
          <p:cNvSpPr/>
          <p:nvPr/>
        </p:nvSpPr>
        <p:spPr>
          <a:xfrm>
            <a:off x="1801466" y="2131451"/>
            <a:ext cx="10282948" cy="1852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同学们要遵守</a:t>
            </a:r>
            <a:r>
              <a:rPr lang="en-US" altLang="zh-CN" dirty="0"/>
              <a:t>《</a:t>
            </a:r>
            <a:r>
              <a:rPr lang="zh-CN" altLang="en-US" dirty="0"/>
              <a:t>学生日常行为规范</a:t>
            </a:r>
            <a:r>
              <a:rPr lang="en-US" altLang="zh-CN" dirty="0"/>
              <a:t>》 ,</a:t>
            </a:r>
            <a:r>
              <a:rPr lang="zh-CN" altLang="en-US" dirty="0"/>
              <a:t>从小养成良好的生活行为习惯，具体而言：</a:t>
            </a:r>
            <a:endParaRPr lang="en-US" altLang="zh-CN" dirty="0"/>
          </a:p>
          <a:p>
            <a:pPr>
              <a:lnSpc>
                <a:spcPct val="130000"/>
              </a:lnSpc>
            </a:pP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1,</a:t>
            </a:r>
            <a:r>
              <a:rPr lang="zh-CN" altLang="en-US" dirty="0"/>
              <a:t>禁止携带管制刀具、危险玩具和能伤害他人的一切工具进入校园，水果刀也不准带进校园。</a:t>
            </a:r>
            <a:endParaRPr lang="en-US" altLang="zh-CN" dirty="0"/>
          </a:p>
          <a:p>
            <a:pPr>
              <a:lnSpc>
                <a:spcPct val="130000"/>
              </a:lnSpc>
            </a:pP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2·</a:t>
            </a:r>
            <a:r>
              <a:rPr lang="zh-CN" altLang="en-US" dirty="0"/>
              <a:t>禁止携带火种进入校园。如打火机，鞭炮等。</a:t>
            </a:r>
            <a:endParaRPr lang="en-US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775DDE7-034C-4D86-B313-0060AB81CD44}"/>
              </a:ext>
            </a:extLst>
          </p:cNvPr>
          <p:cNvSpPr/>
          <p:nvPr/>
        </p:nvSpPr>
        <p:spPr>
          <a:xfrm>
            <a:off x="5182929" y="1390033"/>
            <a:ext cx="1826141" cy="6417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48C4FF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校园安全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7B50FCC-C143-4D38-AF21-2555E3470B47}"/>
              </a:ext>
            </a:extLst>
          </p:cNvPr>
          <p:cNvSpPr/>
          <p:nvPr/>
        </p:nvSpPr>
        <p:spPr>
          <a:xfrm>
            <a:off x="1715685" y="4404892"/>
            <a:ext cx="6096000" cy="14927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禁止攀爬学校围墙、吊树、吊篮球架以及危险物。</a:t>
            </a:r>
            <a:endParaRPr lang="en-US" altLang="zh-CN" dirty="0"/>
          </a:p>
          <a:p>
            <a:pPr>
              <a:lnSpc>
                <a:spcPct val="130000"/>
              </a:lnSpc>
            </a:pP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4,</a:t>
            </a:r>
            <a:r>
              <a:rPr lang="zh-CN" altLang="en-US" dirty="0"/>
              <a:t>与同学和睦相处，不能因小事，引发矛盾，严禁打架，有问题及时向老师、家长报告。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A7C5010-F0A1-4BDF-9610-73C54D56B9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486" y="3011247"/>
            <a:ext cx="4154720" cy="41547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7CEBD55-CA58-4EEF-A747-275AACA3F8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7954" y="5281834"/>
            <a:ext cx="643512" cy="53998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42AD712-0D04-40EF-9535-D81A387324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7954" y="3523743"/>
            <a:ext cx="643512" cy="53998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5397645-E27A-4830-9E8F-D6A5D47B6E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7954" y="4404892"/>
            <a:ext cx="643512" cy="53998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8391C4E-A6D2-43B2-A695-C17C6CC3F7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7954" y="2737009"/>
            <a:ext cx="643512" cy="53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9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B5AC1B0-BF9A-4E50-8604-55B79B9C4A8B}"/>
              </a:ext>
            </a:extLst>
          </p:cNvPr>
          <p:cNvSpPr/>
          <p:nvPr/>
        </p:nvSpPr>
        <p:spPr>
          <a:xfrm>
            <a:off x="1030100" y="2226225"/>
            <a:ext cx="10232986" cy="1852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/>
              <a:t>1</a:t>
            </a:r>
            <a:r>
              <a:rPr lang="zh-CN" altLang="en-US" dirty="0"/>
              <a:t>、禁止在校园、教室追逐、打闹、嬉戏和做危险游戏，防止发生踩踏。</a:t>
            </a:r>
            <a:endParaRPr lang="en-US" altLang="zh-CN" dirty="0"/>
          </a:p>
          <a:p>
            <a:pPr>
              <a:lnSpc>
                <a:spcPct val="130000"/>
              </a:lnSpc>
            </a:pP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2</a:t>
            </a:r>
            <a:r>
              <a:rPr lang="zh-CN" altLang="en-US" dirty="0"/>
              <a:t>、不摸、不动教室电视、电脑及校内各种开关。</a:t>
            </a:r>
            <a:endParaRPr lang="en-US" altLang="zh-CN" dirty="0"/>
          </a:p>
          <a:p>
            <a:pPr>
              <a:lnSpc>
                <a:spcPct val="130000"/>
              </a:lnSpc>
            </a:pP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3,</a:t>
            </a:r>
            <a:r>
              <a:rPr lang="zh-CN" altLang="en-US" dirty="0"/>
              <a:t>在学校各种劳动中注意安全，如扫地，擦窗户，搬桌子等，预防意外事故。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318381F-C104-445B-8211-811C962EC11F}"/>
              </a:ext>
            </a:extLst>
          </p:cNvPr>
          <p:cNvSpPr/>
          <p:nvPr/>
        </p:nvSpPr>
        <p:spPr>
          <a:xfrm>
            <a:off x="5179723" y="1436315"/>
            <a:ext cx="1832553" cy="661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48C4FF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课间活动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4294191-B02E-4D32-BD4B-01275CEBCE0B}"/>
              </a:ext>
            </a:extLst>
          </p:cNvPr>
          <p:cNvSpPr/>
          <p:nvPr/>
        </p:nvSpPr>
        <p:spPr>
          <a:xfrm>
            <a:off x="1030100" y="4335870"/>
            <a:ext cx="6096001" cy="11326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/>
              <a:t>4</a:t>
            </a:r>
            <a:r>
              <a:rPr lang="zh-CN" altLang="en-US" dirty="0"/>
              <a:t>、禁止学生家长的车辆进入校园。</a:t>
            </a:r>
            <a:endParaRPr lang="en-US" altLang="zh-CN" dirty="0"/>
          </a:p>
          <a:p>
            <a:pPr>
              <a:lnSpc>
                <a:spcPct val="130000"/>
              </a:lnSpc>
            </a:pP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5,</a:t>
            </a:r>
            <a:r>
              <a:rPr lang="zh-CN" altLang="en-US" dirty="0"/>
              <a:t>下午放学后，禁止在学校和路上逗留。禁止学生私自离校。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52D71CD-4F3D-479C-9183-EC096536CE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76" y="3991976"/>
            <a:ext cx="4817154" cy="286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7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44328D9-7B0D-4E7F-94BB-388481CE6968}"/>
              </a:ext>
            </a:extLst>
          </p:cNvPr>
          <p:cNvGrpSpPr/>
          <p:nvPr/>
        </p:nvGrpSpPr>
        <p:grpSpPr>
          <a:xfrm>
            <a:off x="3951221" y="945376"/>
            <a:ext cx="3748327" cy="2526634"/>
            <a:chOff x="927463" y="2113089"/>
            <a:chExt cx="2168434" cy="1461676"/>
          </a:xfrm>
        </p:grpSpPr>
        <p:sp>
          <p:nvSpPr>
            <p:cNvPr id="3" name="任意多边形 40">
              <a:extLst>
                <a:ext uri="{FF2B5EF4-FFF2-40B4-BE49-F238E27FC236}">
                  <a16:creationId xmlns:a16="http://schemas.microsoft.com/office/drawing/2014/main" xmlns="" id="{9D0C3264-9656-4C05-8A24-50D86E4969DD}"/>
                </a:ext>
              </a:extLst>
            </p:cNvPr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 39">
              <a:extLst>
                <a:ext uri="{FF2B5EF4-FFF2-40B4-BE49-F238E27FC236}">
                  <a16:creationId xmlns:a16="http://schemas.microsoft.com/office/drawing/2014/main" xmlns="" id="{21E7C70A-985A-46DE-A6E9-6AC8E0C515B5}"/>
                </a:ext>
              </a:extLst>
            </p:cNvPr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400" kern="0" dirty="0">
                <a:solidFill>
                  <a:srgbClr val="4D4D4D"/>
                </a:solidFill>
                <a:cs typeface="Arial" pitchFamily="34" charset="0"/>
                <a:sym typeface="+mn-lt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E9708EA-8597-4F57-B84E-D9DBC68070BB}"/>
              </a:ext>
            </a:extLst>
          </p:cNvPr>
          <p:cNvSpPr txBox="1"/>
          <p:nvPr/>
        </p:nvSpPr>
        <p:spPr>
          <a:xfrm>
            <a:off x="3146645" y="3429000"/>
            <a:ext cx="5141949" cy="1122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6000" b="1" dirty="0">
                <a:solidFill>
                  <a:schemeClr val="accent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疾病预防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A2425CD-B005-49A7-8169-F793BB89BDBD}"/>
              </a:ext>
            </a:extLst>
          </p:cNvPr>
          <p:cNvSpPr txBox="1"/>
          <p:nvPr/>
        </p:nvSpPr>
        <p:spPr>
          <a:xfrm>
            <a:off x="3146645" y="1761219"/>
            <a:ext cx="5390157" cy="10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b="1" dirty="0">
                <a:solidFill>
                  <a:schemeClr val="bg1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  <a:cs typeface="+mn-ea"/>
                <a:sym typeface="+mn-lt"/>
              </a:rPr>
              <a:t>第六部分</a:t>
            </a:r>
          </a:p>
        </p:txBody>
      </p:sp>
    </p:spTree>
    <p:extLst>
      <p:ext uri="{BB962C8B-B14F-4D97-AF65-F5344CB8AC3E}">
        <p14:creationId xmlns:p14="http://schemas.microsoft.com/office/powerpoint/2010/main" val="253233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51A06E7F-0D75-4204-AFF2-0B38487CFCFC}"/>
              </a:ext>
            </a:extLst>
          </p:cNvPr>
          <p:cNvGrpSpPr/>
          <p:nvPr/>
        </p:nvGrpSpPr>
        <p:grpSpPr>
          <a:xfrm>
            <a:off x="1192093" y="3494135"/>
            <a:ext cx="7434003" cy="2282820"/>
            <a:chOff x="1828800" y="932844"/>
            <a:chExt cx="8382000" cy="499231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16">
              <a:extLst>
                <a:ext uri="{FF2B5EF4-FFF2-40B4-BE49-F238E27FC236}">
                  <a16:creationId xmlns:a16="http://schemas.microsoft.com/office/drawing/2014/main" xmlns="" id="{3161C01B-ADD6-42C4-85EF-422DEDD74C4D}"/>
                </a:ext>
              </a:extLst>
            </p:cNvPr>
            <p:cNvSpPr/>
            <p:nvPr/>
          </p:nvSpPr>
          <p:spPr>
            <a:xfrm flipV="1">
              <a:off x="1828800" y="932844"/>
              <a:ext cx="8382000" cy="4992311"/>
            </a:xfrm>
            <a:prstGeom prst="roundRect">
              <a:avLst>
                <a:gd name="adj" fmla="val 839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圆角矩形 17">
              <a:extLst>
                <a:ext uri="{FF2B5EF4-FFF2-40B4-BE49-F238E27FC236}">
                  <a16:creationId xmlns:a16="http://schemas.microsoft.com/office/drawing/2014/main" xmlns="" id="{B02701EB-AC86-4BF9-A898-624C5830305D}"/>
                </a:ext>
              </a:extLst>
            </p:cNvPr>
            <p:cNvSpPr/>
            <p:nvPr/>
          </p:nvSpPr>
          <p:spPr>
            <a:xfrm flipV="1">
              <a:off x="1930550" y="1007531"/>
              <a:ext cx="8178500" cy="4842936"/>
            </a:xfrm>
            <a:prstGeom prst="roundRect">
              <a:avLst>
                <a:gd name="adj" fmla="val 8395"/>
              </a:avLst>
            </a:prstGeom>
            <a:noFill/>
            <a:ln>
              <a:solidFill>
                <a:srgbClr val="F2DC8E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A65A5B2-9401-462C-8FAA-13C8F73F982C}"/>
              </a:ext>
            </a:extLst>
          </p:cNvPr>
          <p:cNvSpPr/>
          <p:nvPr/>
        </p:nvSpPr>
        <p:spPr>
          <a:xfrm>
            <a:off x="1658226" y="4264083"/>
            <a:ext cx="6096001" cy="11326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流感是由流感病毒引起的急性呼吸道传染病，其潜伏期短、传染性强、传播迅速，易在集体单位或者人群聚集的场所引起流行，具有极强的危害性。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EC92511-B7E4-4957-9FF3-1699BAC8F6BA}"/>
              </a:ext>
            </a:extLst>
          </p:cNvPr>
          <p:cNvSpPr/>
          <p:nvPr/>
        </p:nvSpPr>
        <p:spPr>
          <a:xfrm>
            <a:off x="1658226" y="3724385"/>
            <a:ext cx="1205779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48C4FF"/>
                </a:solidFill>
              </a:rPr>
              <a:t>1.</a:t>
            </a:r>
            <a:r>
              <a:rPr lang="zh-CN" altLang="en-US" sz="2800" b="1" dirty="0">
                <a:solidFill>
                  <a:srgbClr val="48C4FF"/>
                </a:solidFill>
              </a:rPr>
              <a:t>流感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612CE61-EE6F-4EC9-9E88-3CB6D001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096" y="2721551"/>
            <a:ext cx="3565904" cy="41364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E4AA779B-80F1-41B8-AA61-D3969E02B79D}"/>
              </a:ext>
            </a:extLst>
          </p:cNvPr>
          <p:cNvSpPr/>
          <p:nvPr/>
        </p:nvSpPr>
        <p:spPr>
          <a:xfrm>
            <a:off x="1192093" y="1717617"/>
            <a:ext cx="10031430" cy="1464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48C4FF"/>
                </a:solidFill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春季开学在即，人口密集的学校、幼儿园极易发生一些通过呼吸道、消化道等途径传播的传染病暴发和流行。为此，疾控专家提醒广大家长及青少年儿童，注意防范多种春季传染性疾病如：</a:t>
            </a:r>
          </a:p>
        </p:txBody>
      </p:sp>
    </p:spTree>
    <p:extLst>
      <p:ext uri="{BB962C8B-B14F-4D97-AF65-F5344CB8AC3E}">
        <p14:creationId xmlns:p14="http://schemas.microsoft.com/office/powerpoint/2010/main" val="298920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BAB3557-F406-406B-AE07-2FDC6C32963A}"/>
              </a:ext>
            </a:extLst>
          </p:cNvPr>
          <p:cNvGrpSpPr/>
          <p:nvPr/>
        </p:nvGrpSpPr>
        <p:grpSpPr>
          <a:xfrm>
            <a:off x="1027579" y="1739077"/>
            <a:ext cx="10136842" cy="2282820"/>
            <a:chOff x="1828800" y="932844"/>
            <a:chExt cx="8382000" cy="499231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16">
              <a:extLst>
                <a:ext uri="{FF2B5EF4-FFF2-40B4-BE49-F238E27FC236}">
                  <a16:creationId xmlns:a16="http://schemas.microsoft.com/office/drawing/2014/main" xmlns="" id="{18627DCC-4AFB-4221-82B9-3427549F8B05}"/>
                </a:ext>
              </a:extLst>
            </p:cNvPr>
            <p:cNvSpPr/>
            <p:nvPr/>
          </p:nvSpPr>
          <p:spPr>
            <a:xfrm flipV="1">
              <a:off x="1828800" y="932844"/>
              <a:ext cx="8382000" cy="4992311"/>
            </a:xfrm>
            <a:prstGeom prst="roundRect">
              <a:avLst>
                <a:gd name="adj" fmla="val 839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圆角矩形 17">
              <a:extLst>
                <a:ext uri="{FF2B5EF4-FFF2-40B4-BE49-F238E27FC236}">
                  <a16:creationId xmlns:a16="http://schemas.microsoft.com/office/drawing/2014/main" xmlns="" id="{DDC93224-BD42-4467-9283-5B1D110FC64F}"/>
                </a:ext>
              </a:extLst>
            </p:cNvPr>
            <p:cNvSpPr/>
            <p:nvPr/>
          </p:nvSpPr>
          <p:spPr>
            <a:xfrm flipV="1">
              <a:off x="1930550" y="1007531"/>
              <a:ext cx="8178500" cy="4842936"/>
            </a:xfrm>
            <a:prstGeom prst="roundRect">
              <a:avLst>
                <a:gd name="adj" fmla="val 8395"/>
              </a:avLst>
            </a:prstGeom>
            <a:noFill/>
            <a:ln>
              <a:solidFill>
                <a:srgbClr val="F2DC8E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B3B5055-452B-4F27-AD9B-5B50CE9ED2A7}"/>
              </a:ext>
            </a:extLst>
          </p:cNvPr>
          <p:cNvSpPr/>
          <p:nvPr/>
        </p:nvSpPr>
        <p:spPr>
          <a:xfrm>
            <a:off x="1297500" y="2303043"/>
            <a:ext cx="8942331" cy="149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水痘是由水痘</a:t>
            </a:r>
            <a:r>
              <a:rPr lang="en-US" altLang="zh-CN" dirty="0"/>
              <a:t>-</a:t>
            </a:r>
            <a:r>
              <a:rPr lang="zh-CN" altLang="en-US" dirty="0"/>
              <a:t>带状疱疹病毒初次感染引起的急性传染病。以发热及皮肤和黏膜成批出现周身性红色斑丘疹、疱疹、痂疹为特征，皮疹呈向心性分布，主要发生在胸、腹、背，四肢很少。冬春两季多发，其传染力强，水痘患者是惟一的传染源，自发病前</a:t>
            </a:r>
            <a:r>
              <a:rPr lang="en-US" altLang="zh-CN" dirty="0"/>
              <a:t>1</a:t>
            </a:r>
            <a:r>
              <a:rPr lang="zh-CN" altLang="en-US" dirty="0"/>
              <a:t>～</a:t>
            </a:r>
            <a:r>
              <a:rPr lang="en-US" altLang="zh-CN" dirty="0"/>
              <a:t>2</a:t>
            </a:r>
            <a:r>
              <a:rPr lang="zh-CN" altLang="en-US" dirty="0"/>
              <a:t>天直至皮疹干燥结痂期均有传染性，接触或飞沫吸入均可传染，易感儿发病率可达</a:t>
            </a:r>
            <a:r>
              <a:rPr lang="en-US" altLang="zh-CN" dirty="0"/>
              <a:t>95%</a:t>
            </a:r>
            <a:r>
              <a:rPr lang="zh-CN" altLang="en-US" dirty="0"/>
              <a:t>以上。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FC7E54B-2F93-46A8-B19B-75989F717B59}"/>
              </a:ext>
            </a:extLst>
          </p:cNvPr>
          <p:cNvSpPr/>
          <p:nvPr/>
        </p:nvSpPr>
        <p:spPr>
          <a:xfrm>
            <a:off x="1297500" y="1815945"/>
            <a:ext cx="1205779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48C4FF"/>
                </a:solidFill>
              </a:rPr>
              <a:t>2.</a:t>
            </a:r>
            <a:r>
              <a:rPr lang="zh-CN" altLang="en-US" sz="2800" b="1" dirty="0">
                <a:solidFill>
                  <a:srgbClr val="48C4FF"/>
                </a:solidFill>
              </a:rPr>
              <a:t>水痘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84271B6-93A1-4A5C-8787-0456D156E3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2054466" y="3762833"/>
            <a:ext cx="7428400" cy="309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2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5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8C7B3EC-1870-4355-9E46-375357D244B0}"/>
              </a:ext>
            </a:extLst>
          </p:cNvPr>
          <p:cNvGrpSpPr/>
          <p:nvPr/>
        </p:nvGrpSpPr>
        <p:grpSpPr>
          <a:xfrm>
            <a:off x="1027579" y="1739076"/>
            <a:ext cx="10136842" cy="4130781"/>
            <a:chOff x="1828800" y="932844"/>
            <a:chExt cx="8382000" cy="499231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16">
              <a:extLst>
                <a:ext uri="{FF2B5EF4-FFF2-40B4-BE49-F238E27FC236}">
                  <a16:creationId xmlns:a16="http://schemas.microsoft.com/office/drawing/2014/main" xmlns="" id="{8E635429-19BE-4EA3-9A5B-8D943C63BD32}"/>
                </a:ext>
              </a:extLst>
            </p:cNvPr>
            <p:cNvSpPr/>
            <p:nvPr/>
          </p:nvSpPr>
          <p:spPr>
            <a:xfrm flipV="1">
              <a:off x="1828800" y="932844"/>
              <a:ext cx="8382000" cy="4992311"/>
            </a:xfrm>
            <a:prstGeom prst="roundRect">
              <a:avLst>
                <a:gd name="adj" fmla="val 839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圆角矩形 17">
              <a:extLst>
                <a:ext uri="{FF2B5EF4-FFF2-40B4-BE49-F238E27FC236}">
                  <a16:creationId xmlns:a16="http://schemas.microsoft.com/office/drawing/2014/main" xmlns="" id="{FDCADADF-1A45-415F-82D3-0E99CE36316C}"/>
                </a:ext>
              </a:extLst>
            </p:cNvPr>
            <p:cNvSpPr/>
            <p:nvPr/>
          </p:nvSpPr>
          <p:spPr>
            <a:xfrm flipV="1">
              <a:off x="1930550" y="1007531"/>
              <a:ext cx="8178500" cy="4842936"/>
            </a:xfrm>
            <a:prstGeom prst="roundRect">
              <a:avLst>
                <a:gd name="adj" fmla="val 8395"/>
              </a:avLst>
            </a:prstGeom>
            <a:noFill/>
            <a:ln>
              <a:solidFill>
                <a:srgbClr val="F2DC8E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40DB71C-D5F9-4813-BCBA-1E80C8236139}"/>
              </a:ext>
            </a:extLst>
          </p:cNvPr>
          <p:cNvSpPr/>
          <p:nvPr/>
        </p:nvSpPr>
        <p:spPr>
          <a:xfrm>
            <a:off x="1159781" y="2679063"/>
            <a:ext cx="9881587" cy="772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流行性腮腺炎是儿童和青少年期常见的呼吸道传染病，以冬、春季常见。它是由腮腺炎病毒引起的急性、全身性感染，以腮腺肿痛为主要特征，有时亦可累及其他唾液腺。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60365EC-147D-4CF1-B3DB-CEC071FF170F}"/>
              </a:ext>
            </a:extLst>
          </p:cNvPr>
          <p:cNvSpPr/>
          <p:nvPr/>
        </p:nvSpPr>
        <p:spPr>
          <a:xfrm>
            <a:off x="1159782" y="2045132"/>
            <a:ext cx="2648482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48C4FF"/>
                </a:solidFill>
              </a:rPr>
              <a:t>3.</a:t>
            </a:r>
            <a:r>
              <a:rPr lang="zh-CN" altLang="en-US" sz="2800" b="1" dirty="0">
                <a:solidFill>
                  <a:srgbClr val="48C4FF"/>
                </a:solidFill>
              </a:rPr>
              <a:t>流行性腮腺炎</a:t>
            </a:r>
          </a:p>
        </p:txBody>
      </p:sp>
      <p:pic>
        <p:nvPicPr>
          <p:cNvPr id="1026" name="Picture 2" descr="https://timgsa.baidu.com/timg?image&amp;quality=80&amp;size=b9999_10000&amp;sec=1550575086950&amp;di=02d788a4d1230df7171016250c1ed303&amp;imgtype=0&amp;src=http%3A%2F%2Fs13.sinaimg.cn%2Fmw690%2F0073WeWczy7k1is6tWc1c">
            <a:extLst>
              <a:ext uri="{FF2B5EF4-FFF2-40B4-BE49-F238E27FC236}">
                <a16:creationId xmlns:a16="http://schemas.microsoft.com/office/drawing/2014/main" xmlns="" id="{08E124CC-7C56-43A9-8E33-8A8D9C760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437" y="4238171"/>
            <a:ext cx="5022036" cy="261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C6A8D01-FE57-4EF1-9BBC-ED3891C1766E}"/>
              </a:ext>
            </a:extLst>
          </p:cNvPr>
          <p:cNvSpPr/>
          <p:nvPr/>
        </p:nvSpPr>
        <p:spPr>
          <a:xfrm>
            <a:off x="1159781" y="3581820"/>
            <a:ext cx="5022036" cy="1854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病人是传染源，通过直接接触、飞沫、唾液的吸入为主要传播途径。接触病人后</a:t>
            </a:r>
            <a:r>
              <a:rPr lang="en-US" altLang="zh-CN" dirty="0"/>
              <a:t>2</a:t>
            </a:r>
            <a:r>
              <a:rPr lang="zh-CN" altLang="en-US" dirty="0"/>
              <a:t>～</a:t>
            </a:r>
            <a:r>
              <a:rPr lang="en-US" altLang="zh-CN" dirty="0"/>
              <a:t>3</a:t>
            </a:r>
            <a:r>
              <a:rPr lang="zh-CN" altLang="en-US" dirty="0"/>
              <a:t>周发病。有发热、畏寒、头痛、肌痛、咽痛、食欲不佳、恶心、呕吐、全身不适等，数小时腮腺肿痛，逐渐明显，体温可达</a:t>
            </a:r>
            <a:r>
              <a:rPr lang="en-US" altLang="zh-CN" dirty="0"/>
              <a:t>39℃</a:t>
            </a:r>
            <a:r>
              <a:rPr lang="zh-CN" altLang="en-US" dirty="0"/>
              <a:t>以上。</a:t>
            </a:r>
          </a:p>
        </p:txBody>
      </p:sp>
    </p:spTree>
    <p:extLst>
      <p:ext uri="{BB962C8B-B14F-4D97-AF65-F5344CB8AC3E}">
        <p14:creationId xmlns:p14="http://schemas.microsoft.com/office/powerpoint/2010/main" val="411402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69CC7B95-568C-42AE-A3A8-8287E34D8EC4}"/>
              </a:ext>
            </a:extLst>
          </p:cNvPr>
          <p:cNvGrpSpPr/>
          <p:nvPr/>
        </p:nvGrpSpPr>
        <p:grpSpPr>
          <a:xfrm>
            <a:off x="1027579" y="1739076"/>
            <a:ext cx="10136842" cy="4130781"/>
            <a:chOff x="1828800" y="932844"/>
            <a:chExt cx="8382000" cy="499231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圆角矩形 16">
              <a:extLst>
                <a:ext uri="{FF2B5EF4-FFF2-40B4-BE49-F238E27FC236}">
                  <a16:creationId xmlns:a16="http://schemas.microsoft.com/office/drawing/2014/main" xmlns="" id="{7811DACA-716F-43C3-9B2A-A1F111DBE28D}"/>
                </a:ext>
              </a:extLst>
            </p:cNvPr>
            <p:cNvSpPr/>
            <p:nvPr/>
          </p:nvSpPr>
          <p:spPr>
            <a:xfrm flipV="1">
              <a:off x="1828800" y="932844"/>
              <a:ext cx="8382000" cy="4992311"/>
            </a:xfrm>
            <a:prstGeom prst="roundRect">
              <a:avLst>
                <a:gd name="adj" fmla="val 839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圆角矩形 17">
              <a:extLst>
                <a:ext uri="{FF2B5EF4-FFF2-40B4-BE49-F238E27FC236}">
                  <a16:creationId xmlns:a16="http://schemas.microsoft.com/office/drawing/2014/main" xmlns="" id="{5C501974-2819-4EFC-9DA5-5D5639F2D38E}"/>
                </a:ext>
              </a:extLst>
            </p:cNvPr>
            <p:cNvSpPr/>
            <p:nvPr/>
          </p:nvSpPr>
          <p:spPr>
            <a:xfrm flipV="1">
              <a:off x="1930550" y="1007531"/>
              <a:ext cx="8178500" cy="4842936"/>
            </a:xfrm>
            <a:prstGeom prst="roundRect">
              <a:avLst>
                <a:gd name="adj" fmla="val 8395"/>
              </a:avLst>
            </a:prstGeom>
            <a:noFill/>
            <a:ln>
              <a:solidFill>
                <a:srgbClr val="F2DC8E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1B27810-5178-4FF9-A285-CA2578EBD094}"/>
              </a:ext>
            </a:extLst>
          </p:cNvPr>
          <p:cNvSpPr/>
          <p:nvPr/>
        </p:nvSpPr>
        <p:spPr>
          <a:xfrm>
            <a:off x="1320539" y="2801752"/>
            <a:ext cx="5699418" cy="2212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诺如病毒感染性腹泻的传染性强，极易通过被污染的食物、水源造成流行，也可通过接触和空气传播引起疫情。诺如病毒是全球急性胃肠炎散发病例和暴发疫情的主要致病原，因其病毒变异快、感染剂量低、传播途径多样、感染后潜伏期短、环境抵抗力强、排毒时间长、免疫保护时间短，全人群普遍易感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CCED647-5E80-4673-BE16-97727178FC6F}"/>
              </a:ext>
            </a:extLst>
          </p:cNvPr>
          <p:cNvSpPr/>
          <p:nvPr/>
        </p:nvSpPr>
        <p:spPr>
          <a:xfrm>
            <a:off x="1320539" y="2149600"/>
            <a:ext cx="1927131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48C4FF"/>
                </a:solidFill>
              </a:rPr>
              <a:t>4.</a:t>
            </a:r>
            <a:r>
              <a:rPr lang="zh-CN" altLang="en-US" sz="2800" b="1" dirty="0">
                <a:solidFill>
                  <a:srgbClr val="48C4FF"/>
                </a:solidFill>
              </a:rPr>
              <a:t>诺如病毒</a:t>
            </a:r>
          </a:p>
        </p:txBody>
      </p:sp>
      <p:pic>
        <p:nvPicPr>
          <p:cNvPr id="2050" name="Picture 2" descr="https://timgsa.baidu.com/timg?image&amp;quality=80&amp;size=b9999_10000&amp;sec=1550575676201&amp;di=b8a73dac5e1e4e043d50eeb1f16417d9&amp;imgtype=0&amp;src=http%3A%2F%2Fwww.qz123.com%2FUploads%2FImages%2F20170401%2F6362665703183229327377624.jpg">
            <a:extLst>
              <a:ext uri="{FF2B5EF4-FFF2-40B4-BE49-F238E27FC236}">
                <a16:creationId xmlns:a16="http://schemas.microsoft.com/office/drawing/2014/main" xmlns="" id="{30AFAD37-11B7-4BB1-A38B-E9CFFF3E5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740" y="2444777"/>
            <a:ext cx="4021412" cy="318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00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xmlns="" id="{DA719B72-5F4B-465C-A6C6-E0674463F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272737"/>
            <a:ext cx="9144000" cy="2387600"/>
          </a:xfrm>
        </p:spPr>
        <p:txBody>
          <a:bodyPr>
            <a:prstTxWarp prst="textArchUp">
              <a:avLst/>
            </a:prstTxWarp>
          </a:bodyPr>
          <a:lstStyle/>
          <a:p>
            <a:pPr>
              <a:lnSpc>
                <a:spcPct val="130000"/>
              </a:lnSpc>
            </a:pPr>
            <a:r>
              <a:rPr lang="zh-CN" altLang="en-US" sz="11500" dirty="0">
                <a:solidFill>
                  <a:srgbClr val="48C4FF"/>
                </a:solidFill>
                <a:effectLst>
                  <a:outerShdw blurRad="127000" sx="104000" sy="104000" algn="ctr" rotWithShape="0">
                    <a:prstClr val="black">
                      <a:alpha val="40000"/>
                    </a:prstClr>
                  </a:outerShdw>
                </a:effectLst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谢谢</a:t>
            </a:r>
            <a:r>
              <a:rPr lang="zh-CN" altLang="en-US" sz="11500" dirty="0">
                <a:solidFill>
                  <a:srgbClr val="E250B0"/>
                </a:solidFill>
                <a:effectLst>
                  <a:outerShdw blurRad="127000" sx="104000" sy="104000" algn="ctr" rotWithShape="0">
                    <a:prstClr val="black">
                      <a:alpha val="40000"/>
                    </a:prstClr>
                  </a:outerShdw>
                </a:effectLst>
                <a:latin typeface="华康方圆体W7(P)" panose="040B0700000000000000" pitchFamily="82" charset="-122"/>
                <a:ea typeface="华康方圆体W7(P)" panose="040B0700000000000000" pitchFamily="82" charset="-122"/>
              </a:rPr>
              <a:t>同学们</a:t>
            </a:r>
            <a:r>
              <a:rPr lang="zh-CN" altLang="en-US" dirty="0">
                <a:effectLst>
                  <a:outerShdw blurRad="127000" sx="104000" sy="104000" algn="c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zh-CN" altLang="en-US" dirty="0">
                <a:effectLst>
                  <a:outerShdw blurRad="127000" sx="104000" sy="104000" algn="ctr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zh-CN" altLang="en-US" dirty="0">
              <a:effectLst>
                <a:outerShdw blurRad="127000" sx="104000" sy="104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PA_矩形 4">
            <a:extLst>
              <a:ext uri="{FF2B5EF4-FFF2-40B4-BE49-F238E27FC236}">
                <a16:creationId xmlns:a16="http://schemas.microsoft.com/office/drawing/2014/main" xmlns="" id="{D579B0F7-B0D8-4E91-9B9E-F96FBD76750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363383" y="4448156"/>
            <a:ext cx="7891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 the word, say, </a:t>
            </a:r>
          </a:p>
        </p:txBody>
      </p:sp>
    </p:spTree>
    <p:extLst>
      <p:ext uri="{BB962C8B-B14F-4D97-AF65-F5344CB8AC3E}">
        <p14:creationId xmlns:p14="http://schemas.microsoft.com/office/powerpoint/2010/main" val="11823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000">
        <p14:flythrough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春季开学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7103538"/>
  <p:tag name="MH_LIBRARY" val="GRAPHIC"/>
  <p:tag name="MH_TYPE" val="Other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主题1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4D2FE"/>
      </a:accent1>
      <a:accent2>
        <a:srgbClr val="F26CC6"/>
      </a:accent2>
      <a:accent3>
        <a:srgbClr val="04D2FE"/>
      </a:accent3>
      <a:accent4>
        <a:srgbClr val="F26CC6"/>
      </a:accent4>
      <a:accent5>
        <a:srgbClr val="04D2FE"/>
      </a:accent5>
      <a:accent6>
        <a:srgbClr val="F26CC6"/>
      </a:accent6>
      <a:hlink>
        <a:srgbClr val="0079BB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69F2FFCE-2BAF-498E-8F1E-4691FEFD0170}" vid="{11DDE6E5-202A-4225-BBF4-BA3E5C8A59D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218</TotalTime>
  <Words>1308</Words>
  <Application>Microsoft Office PowerPoint</Application>
  <PresentationFormat>宽屏</PresentationFormat>
  <Paragraphs>90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Arial Black</vt:lpstr>
      <vt:lpstr>等线</vt:lpstr>
      <vt:lpstr>华康方圆体W7(P)</vt:lpstr>
      <vt:lpstr>微软雅黑</vt:lpstr>
      <vt:lpstr>黑体</vt:lpstr>
      <vt:lpstr>Arial</vt:lpstr>
      <vt:lpstr>Impact</vt:lpstr>
      <vt:lpstr>主题1</vt:lpstr>
      <vt:lpstr>新学期开学ppt模板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谢谢同学们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春季开学</dc:title>
  <dc:creator>admin</dc:creator>
  <cp:lastModifiedBy>faith123</cp:lastModifiedBy>
  <cp:revision>64</cp:revision>
  <dcterms:created xsi:type="dcterms:W3CDTF">2019-02-18T09:25:49Z</dcterms:created>
  <dcterms:modified xsi:type="dcterms:W3CDTF">2019-02-27T05:13:37Z</dcterms:modified>
</cp:coreProperties>
</file>