
<file path=[Content_Types].xml><?xml version="1.0" encoding="utf-8"?>
<Types xmlns="http://schemas.openxmlformats.org/package/2006/content-types">
  <Default Extension="jpeg" ContentType="image/jpeg"/>
  <Default Extension="tiff" ContentType="image/tiff"/>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24"/>
  </p:handoutMasterIdLst>
  <p:sldIdLst>
    <p:sldId id="362" r:id="rId3"/>
    <p:sldId id="363" r:id="rId5"/>
    <p:sldId id="369" r:id="rId6"/>
    <p:sldId id="381" r:id="rId7"/>
    <p:sldId id="386" r:id="rId8"/>
    <p:sldId id="387" r:id="rId9"/>
    <p:sldId id="388" r:id="rId10"/>
    <p:sldId id="383" r:id="rId11"/>
    <p:sldId id="389" r:id="rId12"/>
    <p:sldId id="390" r:id="rId13"/>
    <p:sldId id="391" r:id="rId14"/>
    <p:sldId id="384" r:id="rId15"/>
    <p:sldId id="392" r:id="rId16"/>
    <p:sldId id="393" r:id="rId17"/>
    <p:sldId id="394" r:id="rId18"/>
    <p:sldId id="385" r:id="rId19"/>
    <p:sldId id="395" r:id="rId20"/>
    <p:sldId id="396" r:id="rId21"/>
    <p:sldId id="397" r:id="rId22"/>
    <p:sldId id="382" r:id="rId23"/>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27F"/>
    <a:srgbClr val="011C27"/>
    <a:srgbClr val="FCF7DA"/>
    <a:srgbClr val="DF2123"/>
    <a:srgbClr val="F49E00"/>
    <a:srgbClr val="4256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81"/>
    <p:restoredTop sz="96271"/>
  </p:normalViewPr>
  <p:slideViewPr>
    <p:cSldViewPr snapToGrid="0" snapToObjects="1">
      <p:cViewPr varScale="1">
        <p:scale>
          <a:sx n="85" d="100"/>
          <a:sy n="85" d="100"/>
        </p:scale>
        <p:origin x="725"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96" d="100"/>
        <a:sy n="196" d="100"/>
      </p:scale>
      <p:origin x="0" y="0"/>
    </p:cViewPr>
  </p:sorterViewPr>
  <p:notesViewPr>
    <p:cSldViewPr snapToGrid="0" snapToObjects="1">
      <p:cViewPr varScale="1">
        <p:scale>
          <a:sx n="95" d="100"/>
          <a:sy n="95" d="100"/>
        </p:scale>
        <p:origin x="2504" y="19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4B3C7D-7ED1-A34F-BCFC-1C01389AE58C}" type="datetimeFigureOut">
              <a:rPr kumimoji="1" lang="zh-CN" altLang="en-US" smtClean="0"/>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ED8CE-3D9F-CA47-A17E-9AD879C3B1C0}"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ACF2CF-5EF1-D24F-8F8B-C67282AA038A}"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70782-008B-5B48-B01C-A994AC4AA046}"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E3AE05-7DD1-4AF0-924E-BEEA496F373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3" cstate="screen"/>
          <a:stretch>
            <a:fillRect/>
          </a:stretch>
        </p:blipFill>
        <p:spPr>
          <a:xfrm>
            <a:off x="103568" y="64395"/>
            <a:ext cx="888106" cy="888106"/>
          </a:xfrm>
          <a:prstGeom prst="rect">
            <a:avLst/>
          </a:prstGeom>
          <a:effectLst>
            <a:outerShdw blurRad="101600" dist="88900" dir="2700000" algn="tl" rotWithShape="0">
              <a:prstClr val="black">
                <a:alpha val="22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4.xml"/><Relationship Id="rId6" Type="http://schemas.openxmlformats.org/officeDocument/2006/relationships/image" Target="../media/image4.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24.png"/><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821764" y="2608729"/>
            <a:ext cx="3628459" cy="3008406"/>
          </a:xfrm>
          <a:prstGeom prst="rect">
            <a:avLst/>
          </a:prstGeom>
        </p:spPr>
      </p:pic>
      <p:pic>
        <p:nvPicPr>
          <p:cNvPr id="4" name="图片 3"/>
          <p:cNvPicPr>
            <a:picLocks noChangeAspect="1"/>
          </p:cNvPicPr>
          <p:nvPr/>
        </p:nvPicPr>
        <p:blipFill>
          <a:blip r:embed="rId3"/>
          <a:stretch>
            <a:fillRect/>
          </a:stretch>
        </p:blipFill>
        <p:spPr>
          <a:xfrm>
            <a:off x="5012393" y="1725005"/>
            <a:ext cx="5213931" cy="3407989"/>
          </a:xfrm>
          <a:prstGeom prst="rect">
            <a:avLst/>
          </a:prstGeom>
        </p:spPr>
      </p:pic>
      <p:pic>
        <p:nvPicPr>
          <p:cNvPr id="2" name="1 (1)">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3852395" y="1237642"/>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1066799" y="2105561"/>
            <a:ext cx="2761131" cy="1277472"/>
            <a:chOff x="3482788" y="2568387"/>
            <a:chExt cx="2761131" cy="1277472"/>
          </a:xfrm>
        </p:grpSpPr>
        <p:grpSp>
          <p:nvGrpSpPr>
            <p:cNvPr id="3" name="组合 2"/>
            <p:cNvGrpSpPr/>
            <p:nvPr/>
          </p:nvGrpSpPr>
          <p:grpSpPr>
            <a:xfrm>
              <a:off x="3482788" y="2568388"/>
              <a:ext cx="1277471" cy="1277471"/>
              <a:chOff x="2931458" y="2474259"/>
              <a:chExt cx="1277471" cy="1277471"/>
            </a:xfrm>
          </p:grpSpPr>
          <p:sp>
            <p:nvSpPr>
              <p:cNvPr id="17" name="矩形 16"/>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8" name="直线连接符 17"/>
              <p:cNvCxnSpPr>
                <a:stCxn id="17" idx="1"/>
                <a:endCxn id="17"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线连接符 18"/>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4966448" y="2568387"/>
              <a:ext cx="1277471" cy="1277471"/>
              <a:chOff x="2931458" y="2474259"/>
              <a:chExt cx="1277471" cy="1277471"/>
            </a:xfrm>
          </p:grpSpPr>
          <p:sp>
            <p:nvSpPr>
              <p:cNvPr id="14" name="矩形 13"/>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5" name="直线连接符 14"/>
              <p:cNvCxnSpPr>
                <a:stCxn id="14" idx="1"/>
                <a:endCxn id="14"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直线连接符 15"/>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sp>
        <p:nvSpPr>
          <p:cNvPr id="20" name="文本框 19"/>
          <p:cNvSpPr txBox="1"/>
          <p:nvPr/>
        </p:nvSpPr>
        <p:spPr>
          <a:xfrm>
            <a:off x="1126331" y="2059593"/>
            <a:ext cx="2585059" cy="1323439"/>
          </a:xfrm>
          <a:prstGeom prst="rect">
            <a:avLst/>
          </a:prstGeom>
          <a:noFill/>
        </p:spPr>
        <p:txBody>
          <a:bodyPr wrap="square" rtlCol="0">
            <a:spAutoFit/>
          </a:bodyPr>
          <a:lstStyle/>
          <a:p>
            <a:pPr algn="dist"/>
            <a:r>
              <a:rPr kumimoji="1" lang="zh-CN" altLang="en-US" sz="8000" dirty="0">
                <a:solidFill>
                  <a:schemeClr val="accent4">
                    <a:lumMod val="50000"/>
                  </a:schemeClr>
                </a:solidFill>
                <a:latin typeface="zihun36hao-zhengwensongkai" pitchFamily="2" charset="-122"/>
                <a:ea typeface="zihun36hao-zhengwensongkai" pitchFamily="2" charset="-122"/>
              </a:rPr>
              <a:t>目录</a:t>
            </a:r>
            <a:endParaRPr kumimoji="1" lang="zh-CN" altLang="en-US" sz="8000" dirty="0">
              <a:solidFill>
                <a:schemeClr val="accent4">
                  <a:lumMod val="50000"/>
                </a:schemeClr>
              </a:solidFill>
              <a:latin typeface="zihun36hao-zhengwensongkai" pitchFamily="2" charset="-122"/>
              <a:ea typeface="zihun36hao-zhengwensongkai" pitchFamily="2" charset="-122"/>
            </a:endParaRPr>
          </a:p>
        </p:txBody>
      </p:sp>
      <p:sp>
        <p:nvSpPr>
          <p:cNvPr id="21" name="文本框 20"/>
          <p:cNvSpPr txBox="1"/>
          <p:nvPr/>
        </p:nvSpPr>
        <p:spPr>
          <a:xfrm>
            <a:off x="1104107" y="3429000"/>
            <a:ext cx="2723823" cy="646331"/>
          </a:xfrm>
          <a:prstGeom prst="rect">
            <a:avLst/>
          </a:prstGeom>
          <a:noFill/>
        </p:spPr>
        <p:txBody>
          <a:bodyPr wrap="none" rtlCol="0">
            <a:spAutoFit/>
          </a:bodyPr>
          <a:lstStyle/>
          <a:p>
            <a:r>
              <a:rPr kumimoji="1" lang="en-US" altLang="zh-CN" sz="3600" dirty="0">
                <a:solidFill>
                  <a:schemeClr val="accent4">
                    <a:lumMod val="50000"/>
                  </a:schemeClr>
                </a:solidFill>
              </a:rPr>
              <a:t>CONTENTS</a:t>
            </a:r>
            <a:endParaRPr kumimoji="1" lang="zh-CN" altLang="en-US" sz="3600" dirty="0">
              <a:solidFill>
                <a:schemeClr val="accent4">
                  <a:lumMod val="50000"/>
                </a:schemeClr>
              </a:solidFill>
            </a:endParaRPr>
          </a:p>
        </p:txBody>
      </p:sp>
      <p:sp>
        <p:nvSpPr>
          <p:cNvPr id="22" name="文本框 21"/>
          <p:cNvSpPr txBox="1"/>
          <p:nvPr/>
        </p:nvSpPr>
        <p:spPr>
          <a:xfrm>
            <a:off x="5135518" y="864512"/>
            <a:ext cx="4339650" cy="4768100"/>
          </a:xfrm>
          <a:prstGeom prst="rect">
            <a:avLst/>
          </a:prstGeom>
          <a:noFill/>
        </p:spPr>
        <p:txBody>
          <a:bodyPr wrap="none" rtlCol="0">
            <a:spAutoFit/>
          </a:bodyPr>
          <a:lstStyle/>
          <a:p>
            <a:pPr marL="457200" indent="-457200">
              <a:lnSpc>
                <a:spcPct val="250000"/>
              </a:lnSpc>
              <a:buFont typeface="Arial" panose="020B0604020202020204" pitchFamily="34" charset="0"/>
              <a:buChar char="•"/>
            </a:pPr>
            <a:r>
              <a:rPr lang="zh-CN" altLang="en-US" sz="3200" dirty="0">
                <a:solidFill>
                  <a:schemeClr val="accent4">
                    <a:lumMod val="50000"/>
                  </a:schemeClr>
                </a:solidFill>
                <a:latin typeface="+mj-ea"/>
                <a:ea typeface="+mj-ea"/>
              </a:rPr>
              <a:t>总书记居安思危</a:t>
            </a:r>
            <a:endParaRPr lang="zh-CN" altLang="en-US" sz="3200" dirty="0">
              <a:solidFill>
                <a:schemeClr val="accent4">
                  <a:lumMod val="50000"/>
                </a:schemeClr>
              </a:solidFill>
              <a:latin typeface="+mj-ea"/>
              <a:ea typeface="+mj-ea"/>
            </a:endParaRPr>
          </a:p>
          <a:p>
            <a:pPr marL="457200" indent="-457200">
              <a:lnSpc>
                <a:spcPct val="250000"/>
              </a:lnSpc>
              <a:buFont typeface="Arial" panose="020B0604020202020204" pitchFamily="34" charset="0"/>
              <a:buChar char="•"/>
            </a:pPr>
            <a:r>
              <a:rPr lang="zh-CN" altLang="en-US" sz="3200" dirty="0">
                <a:solidFill>
                  <a:schemeClr val="accent4">
                    <a:lumMod val="50000"/>
                  </a:schemeClr>
                </a:solidFill>
                <a:latin typeface="+mj-ea"/>
                <a:ea typeface="+mj-ea"/>
              </a:rPr>
              <a:t>警示“粮”言背后</a:t>
            </a:r>
            <a:endParaRPr lang="zh-CN" altLang="en-US" sz="3200" dirty="0">
              <a:solidFill>
                <a:schemeClr val="accent4">
                  <a:lumMod val="50000"/>
                </a:schemeClr>
              </a:solidFill>
              <a:latin typeface="+mj-ea"/>
              <a:ea typeface="+mj-ea"/>
            </a:endParaRPr>
          </a:p>
          <a:p>
            <a:pPr marL="457200" indent="-457200">
              <a:lnSpc>
                <a:spcPct val="250000"/>
              </a:lnSpc>
              <a:buFont typeface="Arial" panose="020B0604020202020204" pitchFamily="34" charset="0"/>
              <a:buChar char="•"/>
            </a:pPr>
            <a:r>
              <a:rPr lang="zh-CN" altLang="en-US" sz="3200" dirty="0">
                <a:solidFill>
                  <a:schemeClr val="accent4">
                    <a:lumMod val="50000"/>
                  </a:schemeClr>
                </a:solidFill>
                <a:latin typeface="+mj-ea"/>
                <a:ea typeface="+mj-ea"/>
              </a:rPr>
              <a:t>是对一粥一饭的珍惜</a:t>
            </a:r>
            <a:endParaRPr lang="zh-CN" altLang="en-US" sz="3200" dirty="0">
              <a:solidFill>
                <a:schemeClr val="accent4">
                  <a:lumMod val="50000"/>
                </a:schemeClr>
              </a:solidFill>
              <a:latin typeface="+mj-ea"/>
              <a:ea typeface="+mj-ea"/>
            </a:endParaRPr>
          </a:p>
          <a:p>
            <a:pPr marL="457200" indent="-457200">
              <a:lnSpc>
                <a:spcPct val="250000"/>
              </a:lnSpc>
              <a:buFont typeface="Arial" panose="020B0604020202020204" pitchFamily="34" charset="0"/>
              <a:buChar char="•"/>
            </a:pPr>
            <a:r>
              <a:rPr lang="zh-CN" altLang="en-US" sz="3200" dirty="0">
                <a:solidFill>
                  <a:schemeClr val="accent4">
                    <a:lumMod val="50000"/>
                  </a:schemeClr>
                </a:solidFill>
                <a:latin typeface="+mj-ea"/>
                <a:ea typeface="+mj-ea"/>
              </a:rPr>
              <a:t>浪费之风务必狠刹</a:t>
            </a:r>
            <a:endParaRPr lang="zh-CN" altLang="en-US" sz="3200" dirty="0">
              <a:solidFill>
                <a:schemeClr val="accent4">
                  <a:lumMod val="50000"/>
                </a:schemeClr>
              </a:solidFill>
              <a:latin typeface="+mj-ea"/>
              <a:ea typeface="+mj-ea"/>
            </a:endParaRPr>
          </a:p>
        </p:txBody>
      </p:sp>
      <p:sp>
        <p:nvSpPr>
          <p:cNvPr id="23" name="文本框 22"/>
          <p:cNvSpPr txBox="1"/>
          <p:nvPr/>
        </p:nvSpPr>
        <p:spPr>
          <a:xfrm>
            <a:off x="5577033" y="1859538"/>
            <a:ext cx="3119717" cy="400110"/>
          </a:xfrm>
          <a:prstGeom prst="rect">
            <a:avLst/>
          </a:prstGeom>
          <a:noFill/>
        </p:spPr>
        <p:txBody>
          <a:bodyPr wrap="square" rtlCol="0">
            <a:spAutoFit/>
          </a:bodyPr>
          <a:lstStyle/>
          <a:p>
            <a:r>
              <a:rPr lang="en-GB" altLang="zh-CN" sz="1000" dirty="0">
                <a:solidFill>
                  <a:schemeClr val="accent4">
                    <a:lumMod val="50000"/>
                  </a:schemeClr>
                </a:solidFill>
              </a:rPr>
              <a:t>enter the relevant content you need here. thank you for downloading our ppt template file.</a:t>
            </a:r>
            <a:endParaRPr lang="en-GB" altLang="zh-CN" sz="1000" dirty="0">
              <a:solidFill>
                <a:schemeClr val="accent4">
                  <a:lumMod val="50000"/>
                </a:schemeClr>
              </a:solidFill>
            </a:endParaRPr>
          </a:p>
        </p:txBody>
      </p:sp>
      <p:sp>
        <p:nvSpPr>
          <p:cNvPr id="24" name="文本框 23"/>
          <p:cNvSpPr txBox="1"/>
          <p:nvPr/>
        </p:nvSpPr>
        <p:spPr>
          <a:xfrm>
            <a:off x="5577031" y="3075401"/>
            <a:ext cx="4064509" cy="400110"/>
          </a:xfrm>
          <a:prstGeom prst="rect">
            <a:avLst/>
          </a:prstGeom>
          <a:noFill/>
        </p:spPr>
        <p:txBody>
          <a:bodyPr wrap="square" rtlCol="0">
            <a:spAutoFit/>
          </a:bodyPr>
          <a:lstStyle/>
          <a:p>
            <a:r>
              <a:rPr lang="en-GB" altLang="zh-CN" sz="1000" dirty="0">
                <a:solidFill>
                  <a:schemeClr val="accent4">
                    <a:lumMod val="50000"/>
                  </a:schemeClr>
                </a:solidFill>
              </a:rPr>
              <a:t>enter the relevant content you need here. thank you for downloading our ppt template file.</a:t>
            </a:r>
            <a:endParaRPr lang="en-GB" altLang="zh-CN" sz="1000" dirty="0">
              <a:solidFill>
                <a:schemeClr val="accent4">
                  <a:lumMod val="50000"/>
                </a:schemeClr>
              </a:solidFill>
            </a:endParaRPr>
          </a:p>
        </p:txBody>
      </p:sp>
      <p:sp>
        <p:nvSpPr>
          <p:cNvPr id="25" name="文本框 24"/>
          <p:cNvSpPr txBox="1"/>
          <p:nvPr/>
        </p:nvSpPr>
        <p:spPr>
          <a:xfrm>
            <a:off x="5577030" y="4291264"/>
            <a:ext cx="4064509" cy="400110"/>
          </a:xfrm>
          <a:prstGeom prst="rect">
            <a:avLst/>
          </a:prstGeom>
          <a:noFill/>
        </p:spPr>
        <p:txBody>
          <a:bodyPr wrap="square" rtlCol="0">
            <a:spAutoFit/>
          </a:bodyPr>
          <a:lstStyle/>
          <a:p>
            <a:r>
              <a:rPr lang="en-GB" altLang="zh-CN" sz="1000" dirty="0">
                <a:solidFill>
                  <a:schemeClr val="accent4">
                    <a:lumMod val="50000"/>
                  </a:schemeClr>
                </a:solidFill>
              </a:rPr>
              <a:t>enter the relevant content you need here. thank you for downloading our ppt template file.</a:t>
            </a:r>
            <a:endParaRPr lang="en-GB" altLang="zh-CN" sz="1000" dirty="0">
              <a:solidFill>
                <a:schemeClr val="accent4">
                  <a:lumMod val="50000"/>
                </a:schemeClr>
              </a:solidFill>
            </a:endParaRPr>
          </a:p>
        </p:txBody>
      </p:sp>
      <p:sp>
        <p:nvSpPr>
          <p:cNvPr id="26" name="文本框 25"/>
          <p:cNvSpPr txBox="1"/>
          <p:nvPr/>
        </p:nvSpPr>
        <p:spPr>
          <a:xfrm>
            <a:off x="5577030" y="5507127"/>
            <a:ext cx="4064509" cy="400110"/>
          </a:xfrm>
          <a:prstGeom prst="rect">
            <a:avLst/>
          </a:prstGeom>
          <a:noFill/>
        </p:spPr>
        <p:txBody>
          <a:bodyPr wrap="square" rtlCol="0">
            <a:spAutoFit/>
          </a:bodyPr>
          <a:lstStyle/>
          <a:p>
            <a:r>
              <a:rPr lang="en-GB" altLang="zh-CN" sz="1000" dirty="0">
                <a:solidFill>
                  <a:schemeClr val="accent4">
                    <a:lumMod val="50000"/>
                  </a:schemeClr>
                </a:solidFill>
              </a:rPr>
              <a:t>enter the relevant content you need here. thank you for downloading our ppt template file.</a:t>
            </a:r>
            <a:endParaRPr lang="en-GB" altLang="zh-CN" sz="1000" dirty="0">
              <a:solidFill>
                <a:schemeClr val="accent4">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linds(horizontal)">
                                      <p:cBhvr>
                                        <p:cTn id="10" dur="500"/>
                                        <p:tgtEl>
                                          <p:spTgt spid="23"/>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linds(horizontal)">
                                      <p:cBhvr>
                                        <p:cTn id="13" dur="500"/>
                                        <p:tgtEl>
                                          <p:spTgt spid="24"/>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blinds(horizontal)">
                                      <p:cBhvr>
                                        <p:cTn id="16" dur="500"/>
                                        <p:tgtEl>
                                          <p:spTgt spid="25"/>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linds(horizontal)">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2918012" y="3122874"/>
            <a:ext cx="6683188" cy="1015663"/>
          </a:xfrm>
          <a:prstGeom prst="rect">
            <a:avLst/>
          </a:prstGeom>
          <a:noFill/>
        </p:spPr>
        <p:txBody>
          <a:bodyPr wrap="square" rtlCol="0">
            <a:spAutoFit/>
          </a:bodyPr>
          <a:lstStyle/>
          <a:p>
            <a:pPr algn="dist"/>
            <a:r>
              <a:rPr lang="zh-CN" altLang="en-US" sz="6000" dirty="0">
                <a:solidFill>
                  <a:schemeClr val="accent4">
                    <a:lumMod val="50000"/>
                  </a:schemeClr>
                </a:solidFill>
                <a:latin typeface="+mj-ea"/>
                <a:ea typeface="+mj-ea"/>
              </a:rPr>
              <a:t>总书记居安思危</a:t>
            </a:r>
            <a:endParaRPr lang="zh-CN" altLang="en-US" sz="6000" dirty="0">
              <a:solidFill>
                <a:schemeClr val="accent4">
                  <a:lumMod val="50000"/>
                </a:schemeClr>
              </a:solidFill>
              <a:latin typeface="+mj-ea"/>
              <a:ea typeface="+mj-ea"/>
            </a:endParaRPr>
          </a:p>
        </p:txBody>
      </p:sp>
      <p:sp>
        <p:nvSpPr>
          <p:cNvPr id="5" name="文本框 4"/>
          <p:cNvSpPr txBox="1"/>
          <p:nvPr/>
        </p:nvSpPr>
        <p:spPr>
          <a:xfrm>
            <a:off x="2918012" y="4138537"/>
            <a:ext cx="6683188" cy="568810"/>
          </a:xfrm>
          <a:prstGeom prst="rect">
            <a:avLst/>
          </a:prstGeom>
          <a:noFill/>
        </p:spPr>
        <p:txBody>
          <a:bodyPr wrap="square" rtlCol="0">
            <a:spAutoFit/>
          </a:bodyPr>
          <a:lstStyle/>
          <a:p>
            <a:pPr algn="ctr">
              <a:lnSpc>
                <a:spcPct val="150000"/>
              </a:lnSpc>
            </a:pPr>
            <a:r>
              <a:rPr lang="en-GB" altLang="zh-CN" sz="1050" dirty="0">
                <a:solidFill>
                  <a:schemeClr val="accent4">
                    <a:lumMod val="50000"/>
                  </a:schemeClr>
                </a:solidFill>
              </a:rPr>
              <a:t>Your content is entered here, or by copying your text, select Paste in this box and choose to retain only text. Your content is typed here, or by copying your text, select Paste in this box.</a:t>
            </a:r>
            <a:endParaRPr lang="en-GB" altLang="zh-CN" sz="1050" dirty="0">
              <a:solidFill>
                <a:schemeClr val="accent4">
                  <a:lumMod val="50000"/>
                </a:schemeClr>
              </a:solidFill>
            </a:endParaRPr>
          </a:p>
        </p:txBody>
      </p:sp>
      <p:grpSp>
        <p:nvGrpSpPr>
          <p:cNvPr id="19" name="组合 18"/>
          <p:cNvGrpSpPr/>
          <p:nvPr/>
        </p:nvGrpSpPr>
        <p:grpSpPr>
          <a:xfrm>
            <a:off x="5085949" y="2011328"/>
            <a:ext cx="2347315" cy="712799"/>
            <a:chOff x="4993341" y="1809622"/>
            <a:chExt cx="2347315" cy="712799"/>
          </a:xfrm>
        </p:grpSpPr>
        <p:grpSp>
          <p:nvGrpSpPr>
            <p:cNvPr id="6" name="组合 5"/>
            <p:cNvGrpSpPr/>
            <p:nvPr/>
          </p:nvGrpSpPr>
          <p:grpSpPr>
            <a:xfrm>
              <a:off x="4993341" y="1815249"/>
              <a:ext cx="1528484" cy="707172"/>
              <a:chOff x="3482788" y="2568387"/>
              <a:chExt cx="2761131" cy="1277472"/>
            </a:xfrm>
          </p:grpSpPr>
          <p:grpSp>
            <p:nvGrpSpPr>
              <p:cNvPr id="7" name="组合 6"/>
              <p:cNvGrpSpPr/>
              <p:nvPr/>
            </p:nvGrpSpPr>
            <p:grpSpPr>
              <a:xfrm>
                <a:off x="3482788" y="2568388"/>
                <a:ext cx="1277471" cy="1277471"/>
                <a:chOff x="2931458" y="2474259"/>
                <a:chExt cx="1277471" cy="1277471"/>
              </a:xfrm>
            </p:grpSpPr>
            <p:sp>
              <p:nvSpPr>
                <p:cNvPr id="12" name="矩形 11"/>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stCxn id="12" idx="1"/>
                  <a:endCxn id="12"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线连接符 13"/>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4966448" y="2568387"/>
                <a:ext cx="1277471" cy="1277471"/>
                <a:chOff x="2931458" y="2474259"/>
                <a:chExt cx="1277471" cy="1277471"/>
              </a:xfrm>
            </p:grpSpPr>
            <p:sp>
              <p:nvSpPr>
                <p:cNvPr id="9" name="矩形 8"/>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0" name="直线连接符 9"/>
                <p:cNvCxnSpPr>
                  <a:stCxn id="9" idx="1"/>
                  <a:endCxn id="9"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线连接符 10"/>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sp>
          <p:nvSpPr>
            <p:cNvPr id="15" name="矩形 14"/>
            <p:cNvSpPr/>
            <p:nvPr/>
          </p:nvSpPr>
          <p:spPr>
            <a:xfrm>
              <a:off x="6633484" y="1809622"/>
              <a:ext cx="707172" cy="7071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6" name="直线连接符 15"/>
            <p:cNvCxnSpPr>
              <a:stCxn id="15" idx="1"/>
              <a:endCxn id="15" idx="3"/>
            </p:cNvCxnSpPr>
            <p:nvPr/>
          </p:nvCxnSpPr>
          <p:spPr>
            <a:xfrm>
              <a:off x="6633484" y="2163208"/>
              <a:ext cx="707172"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线连接符 16"/>
            <p:cNvCxnSpPr/>
            <p:nvPr/>
          </p:nvCxnSpPr>
          <p:spPr>
            <a:xfrm>
              <a:off x="6989550" y="1809622"/>
              <a:ext cx="0" cy="7071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077270" y="1870462"/>
              <a:ext cx="2263386" cy="646331"/>
            </a:xfrm>
            <a:prstGeom prst="rect">
              <a:avLst/>
            </a:prstGeom>
            <a:noFill/>
          </p:spPr>
          <p:txBody>
            <a:bodyPr wrap="square" rtlCol="0">
              <a:spAutoFit/>
            </a:bodyPr>
            <a:lstStyle/>
            <a:p>
              <a:pPr algn="dist"/>
              <a:r>
                <a:rPr kumimoji="1" lang="zh-CN" altLang="en-US" sz="3600" dirty="0">
                  <a:solidFill>
                    <a:schemeClr val="accent4">
                      <a:lumMod val="50000"/>
                    </a:schemeClr>
                  </a:solidFill>
                </a:rPr>
                <a:t>第一章</a:t>
              </a:r>
              <a:endParaRPr kumimoji="1" lang="zh-CN" altLang="en-US" sz="3600" dirty="0">
                <a:solidFill>
                  <a:schemeClr val="accent4">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linds(horizontal)">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06256" y="257578"/>
            <a:ext cx="2339102"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总书记居安思危</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279561"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581386" y="4305484"/>
            <a:ext cx="6288901" cy="1275093"/>
          </a:xfrm>
          <a:prstGeom prst="rect">
            <a:avLst/>
          </a:prstGeom>
          <a:noFill/>
        </p:spPr>
        <p:txBody>
          <a:bodyPr wrap="none" rtlCol="0">
            <a:spAutoFit/>
          </a:bodyPr>
          <a:lstStyle/>
          <a:p>
            <a:pPr>
              <a:lnSpc>
                <a:spcPct val="150000"/>
              </a:lnSpc>
            </a:pPr>
            <a:r>
              <a:rPr lang="zh-CN" altLang="en-US" sz="2800" dirty="0">
                <a:solidFill>
                  <a:schemeClr val="accent4">
                    <a:lumMod val="50000"/>
                  </a:schemeClr>
                </a:solidFill>
                <a:latin typeface="+mj-ea"/>
                <a:ea typeface="+mj-ea"/>
              </a:rPr>
              <a:t>总书记再次点名遏制“舌尖上的浪费”</a:t>
            </a:r>
            <a:endParaRPr lang="en-US" altLang="zh-CN" sz="2800" dirty="0">
              <a:solidFill>
                <a:schemeClr val="accent4">
                  <a:lumMod val="50000"/>
                </a:schemeClr>
              </a:solidFill>
              <a:latin typeface="+mj-ea"/>
              <a:ea typeface="+mj-ea"/>
            </a:endParaRPr>
          </a:p>
          <a:p>
            <a:pPr>
              <a:lnSpc>
                <a:spcPct val="150000"/>
              </a:lnSpc>
            </a:pPr>
            <a:r>
              <a:rPr lang="zh-CN" altLang="en-US" sz="2800" dirty="0">
                <a:solidFill>
                  <a:schemeClr val="accent4">
                    <a:lumMod val="50000"/>
                  </a:schemeClr>
                </a:solidFill>
                <a:latin typeface="+mj-ea"/>
                <a:ea typeface="+mj-ea"/>
              </a:rPr>
              <a:t>对制止餐饮浪费行为作出重要指示</a:t>
            </a:r>
            <a:endParaRPr lang="zh-CN" altLang="en-US" sz="2800" dirty="0">
              <a:solidFill>
                <a:schemeClr val="accent4">
                  <a:lumMod val="50000"/>
                </a:schemeClr>
              </a:solidFill>
              <a:latin typeface="+mj-ea"/>
              <a:ea typeface="+mj-ea"/>
            </a:endParaRPr>
          </a:p>
        </p:txBody>
      </p:sp>
      <p:sp>
        <p:nvSpPr>
          <p:cNvPr id="6" name="文本框 5"/>
          <p:cNvSpPr txBox="1"/>
          <p:nvPr/>
        </p:nvSpPr>
        <p:spPr>
          <a:xfrm>
            <a:off x="5662869" y="2018341"/>
            <a:ext cx="3416320" cy="523220"/>
          </a:xfrm>
          <a:prstGeom prst="rect">
            <a:avLst/>
          </a:prstGeom>
          <a:noFill/>
        </p:spPr>
        <p:txBody>
          <a:bodyPr wrap="none" rtlCol="0">
            <a:spAutoFit/>
          </a:bodyPr>
          <a:lstStyle/>
          <a:p>
            <a:r>
              <a:rPr lang="zh-CN" altLang="en-US" sz="2800" dirty="0">
                <a:solidFill>
                  <a:schemeClr val="accent4">
                    <a:lumMod val="50000"/>
                  </a:schemeClr>
                </a:solidFill>
                <a:latin typeface="+mn-ea"/>
              </a:rPr>
              <a:t>非常时期，关键时刻</a:t>
            </a:r>
            <a:endParaRPr lang="zh-CN" altLang="en-US" sz="2800" dirty="0">
              <a:solidFill>
                <a:schemeClr val="accent4">
                  <a:lumMod val="50000"/>
                </a:schemeClr>
              </a:solidFill>
              <a:latin typeface="+mn-ea"/>
            </a:endParaRPr>
          </a:p>
        </p:txBody>
      </p:sp>
      <p:sp>
        <p:nvSpPr>
          <p:cNvPr id="7" name="文本框 6"/>
          <p:cNvSpPr txBox="1"/>
          <p:nvPr/>
        </p:nvSpPr>
        <p:spPr>
          <a:xfrm>
            <a:off x="5463107" y="2836361"/>
            <a:ext cx="2550698" cy="1268168"/>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zh-CN" altLang="en-US" dirty="0">
                <a:solidFill>
                  <a:schemeClr val="accent4">
                    <a:lumMod val="50000"/>
                  </a:schemeClr>
                </a:solidFill>
                <a:latin typeface="+mn-ea"/>
              </a:rPr>
              <a:t>民以食为天</a:t>
            </a:r>
            <a:endParaRPr lang="zh-CN" altLang="en-US" dirty="0">
              <a:solidFill>
                <a:schemeClr val="accent4">
                  <a:lumMod val="50000"/>
                </a:schemeClr>
              </a:solidFill>
              <a:latin typeface="+mn-ea"/>
            </a:endParaRPr>
          </a:p>
          <a:p>
            <a:pPr marL="285750" indent="-285750">
              <a:lnSpc>
                <a:spcPct val="150000"/>
              </a:lnSpc>
              <a:buFont typeface="Arial" panose="020B0604020202020204" pitchFamily="34" charset="0"/>
              <a:buChar char="•"/>
            </a:pPr>
            <a:r>
              <a:rPr lang="zh-CN" altLang="en-US" dirty="0">
                <a:solidFill>
                  <a:schemeClr val="accent4">
                    <a:lumMod val="50000"/>
                  </a:schemeClr>
                </a:solidFill>
                <a:latin typeface="+mn-ea"/>
              </a:rPr>
              <a:t>对于吃饭这件事</a:t>
            </a:r>
            <a:endParaRPr lang="zh-CN" altLang="en-US" dirty="0">
              <a:solidFill>
                <a:schemeClr val="accent4">
                  <a:lumMod val="50000"/>
                </a:schemeClr>
              </a:solidFill>
              <a:latin typeface="+mn-ea"/>
            </a:endParaRPr>
          </a:p>
          <a:p>
            <a:pPr marL="285750" indent="-285750">
              <a:lnSpc>
                <a:spcPct val="150000"/>
              </a:lnSpc>
              <a:buFont typeface="Arial" panose="020B0604020202020204" pitchFamily="34" charset="0"/>
              <a:buChar char="•"/>
            </a:pPr>
            <a:r>
              <a:rPr lang="zh-CN" altLang="en-US" dirty="0">
                <a:solidFill>
                  <a:schemeClr val="accent4">
                    <a:lumMod val="50000"/>
                  </a:schemeClr>
                </a:solidFill>
                <a:latin typeface="+mn-ea"/>
              </a:rPr>
              <a:t>中国人有太多话要说</a:t>
            </a:r>
            <a:endParaRPr lang="zh-CN" altLang="en-US" dirty="0">
              <a:solidFill>
                <a:schemeClr val="accent4">
                  <a:lumMod val="50000"/>
                </a:schemeClr>
              </a:solidFill>
              <a:latin typeface="+mn-ea"/>
            </a:endParaRPr>
          </a:p>
        </p:txBody>
      </p:sp>
      <p:pic>
        <p:nvPicPr>
          <p:cNvPr id="9" name="图片 8"/>
          <p:cNvPicPr>
            <a:picLocks noChangeAspect="1"/>
          </p:cNvPicPr>
          <p:nvPr/>
        </p:nvPicPr>
        <p:blipFill>
          <a:blip r:embed="rId1" cstate="screen"/>
          <a:stretch>
            <a:fillRect/>
          </a:stretch>
        </p:blipFill>
        <p:spPr>
          <a:xfrm>
            <a:off x="-117470" y="1268484"/>
            <a:ext cx="5580577" cy="5580577"/>
          </a:xfrm>
          <a:prstGeom prst="rect">
            <a:avLst/>
          </a:prstGeom>
        </p:spPr>
      </p:pic>
      <p:cxnSp>
        <p:nvCxnSpPr>
          <p:cNvPr id="11" name="直线连接符 10"/>
          <p:cNvCxnSpPr/>
          <p:nvPr/>
        </p:nvCxnSpPr>
        <p:spPr>
          <a:xfrm>
            <a:off x="5774287" y="2635406"/>
            <a:ext cx="3524518" cy="0"/>
          </a:xfrm>
          <a:prstGeom prst="line">
            <a:avLst/>
          </a:prstGeom>
          <a:ln w="190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300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06256" y="257578"/>
            <a:ext cx="2339102"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总书记居安思危</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279561"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cstate="screen"/>
          <a:stretch>
            <a:fillRect/>
          </a:stretch>
        </p:blipFill>
        <p:spPr>
          <a:xfrm>
            <a:off x="3318456" y="3487760"/>
            <a:ext cx="6096000" cy="3314700"/>
          </a:xfrm>
          <a:prstGeom prst="rect">
            <a:avLst/>
          </a:prstGeom>
        </p:spPr>
      </p:pic>
      <p:sp>
        <p:nvSpPr>
          <p:cNvPr id="6" name="文本框 5"/>
          <p:cNvSpPr txBox="1"/>
          <p:nvPr/>
        </p:nvSpPr>
        <p:spPr>
          <a:xfrm>
            <a:off x="2503860" y="1712890"/>
            <a:ext cx="7725192" cy="1921423"/>
          </a:xfrm>
          <a:prstGeom prst="rect">
            <a:avLst/>
          </a:prstGeom>
          <a:noFill/>
        </p:spPr>
        <p:txBody>
          <a:bodyPr wrap="none" rtlCol="0">
            <a:spAutoFit/>
          </a:bodyPr>
          <a:lstStyle/>
          <a:p>
            <a:pPr algn="ctr">
              <a:lnSpc>
                <a:spcPct val="150000"/>
              </a:lnSpc>
            </a:pPr>
            <a:r>
              <a:rPr lang="zh-CN" altLang="en-US" sz="2800" dirty="0">
                <a:solidFill>
                  <a:schemeClr val="accent4">
                    <a:lumMod val="50000"/>
                  </a:schemeClr>
                </a:solidFill>
                <a:latin typeface="+mj-ea"/>
                <a:ea typeface="+mj-ea"/>
              </a:rPr>
              <a:t>这些年“舌尖上的浪费”仍有发生</a:t>
            </a:r>
            <a:endParaRPr lang="zh-CN" altLang="en-US" sz="2800" dirty="0">
              <a:solidFill>
                <a:schemeClr val="accent4">
                  <a:lumMod val="50000"/>
                </a:schemeClr>
              </a:solidFill>
              <a:latin typeface="+mj-ea"/>
              <a:ea typeface="+mj-ea"/>
            </a:endParaRPr>
          </a:p>
          <a:p>
            <a:pPr algn="ctr">
              <a:lnSpc>
                <a:spcPct val="150000"/>
              </a:lnSpc>
            </a:pPr>
            <a:r>
              <a:rPr lang="zh-CN" altLang="en-US" sz="2800" dirty="0">
                <a:solidFill>
                  <a:schemeClr val="accent4">
                    <a:lumMod val="50000"/>
                  </a:schemeClr>
                </a:solidFill>
                <a:latin typeface="+mj-ea"/>
                <a:ea typeface="+mj-ea"/>
              </a:rPr>
              <a:t>每一天，都有数以万吨计的食物被从餐桌上丢弃</a:t>
            </a:r>
            <a:endParaRPr lang="zh-CN" altLang="en-US" sz="2800" dirty="0">
              <a:solidFill>
                <a:schemeClr val="accent4">
                  <a:lumMod val="50000"/>
                </a:schemeClr>
              </a:solidFill>
              <a:latin typeface="+mj-ea"/>
              <a:ea typeface="+mj-ea"/>
            </a:endParaRPr>
          </a:p>
          <a:p>
            <a:pPr algn="ctr">
              <a:lnSpc>
                <a:spcPct val="150000"/>
              </a:lnSpc>
            </a:pPr>
            <a:r>
              <a:rPr lang="zh-CN" altLang="en-US" sz="2800" dirty="0">
                <a:solidFill>
                  <a:schemeClr val="accent4">
                    <a:lumMod val="50000"/>
                  </a:schemeClr>
                </a:solidFill>
                <a:latin typeface="+mj-ea"/>
                <a:ea typeface="+mj-ea"/>
              </a:rPr>
              <a:t>疫情之下，全世界近</a:t>
            </a:r>
            <a:r>
              <a:rPr lang="en-US" altLang="zh-CN" sz="2800" dirty="0">
                <a:solidFill>
                  <a:schemeClr val="accent4">
                    <a:lumMod val="50000"/>
                  </a:schemeClr>
                </a:solidFill>
                <a:latin typeface="+mj-ea"/>
                <a:ea typeface="+mj-ea"/>
              </a:rPr>
              <a:t>6.9</a:t>
            </a:r>
            <a:r>
              <a:rPr lang="zh-CN" altLang="en-US" sz="2800" dirty="0">
                <a:solidFill>
                  <a:schemeClr val="accent4">
                    <a:lumMod val="50000"/>
                  </a:schemeClr>
                </a:solidFill>
                <a:latin typeface="+mj-ea"/>
                <a:ea typeface="+mj-ea"/>
              </a:rPr>
              <a:t>亿人处于饥饿状态</a:t>
            </a:r>
            <a:endParaRPr lang="zh-CN" altLang="en-US" sz="2800" dirty="0">
              <a:solidFill>
                <a:schemeClr val="accent4">
                  <a:lumMod val="50000"/>
                </a:schemeClr>
              </a:solidFill>
              <a:latin typeface="+mj-ea"/>
              <a:ea typeface="+mj-ea"/>
            </a:endParaRPr>
          </a:p>
        </p:txBody>
      </p:sp>
    </p:spTree>
  </p:cSld>
  <p:clrMapOvr>
    <a:masterClrMapping/>
  </p:clrMapOvr>
  <p:transition spd="slow" advTm="3000">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06256" y="257578"/>
            <a:ext cx="2339102"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总书记居安思危</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279561"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1184856" y="2794715"/>
            <a:ext cx="4339650" cy="2182777"/>
          </a:xfrm>
          <a:prstGeom prst="rect">
            <a:avLst/>
          </a:prstGeom>
          <a:noFill/>
        </p:spPr>
        <p:txBody>
          <a:bodyPr wrap="none" rtlCol="0">
            <a:spAutoFit/>
          </a:bodyPr>
          <a:lstStyle/>
          <a:p>
            <a:pPr marL="457200" indent="-457200">
              <a:lnSpc>
                <a:spcPct val="150000"/>
              </a:lnSpc>
              <a:buFont typeface="Arial" panose="020B0604020202020204" pitchFamily="34" charset="0"/>
              <a:buChar char="•"/>
            </a:pPr>
            <a:r>
              <a:rPr lang="zh-CN" altLang="en-US" sz="3200" dirty="0">
                <a:solidFill>
                  <a:schemeClr val="accent4">
                    <a:lumMod val="50000"/>
                  </a:schemeClr>
                </a:solidFill>
                <a:latin typeface="+mj-ea"/>
                <a:ea typeface="+mj-ea"/>
              </a:rPr>
              <a:t>警示“粮”言背后</a:t>
            </a:r>
            <a:endParaRPr lang="zh-CN" altLang="en-US" sz="3200" dirty="0">
              <a:solidFill>
                <a:schemeClr val="accent4">
                  <a:lumMod val="50000"/>
                </a:schemeClr>
              </a:solidFill>
              <a:latin typeface="+mj-ea"/>
              <a:ea typeface="+mj-ea"/>
            </a:endParaRPr>
          </a:p>
          <a:p>
            <a:pPr marL="457200" indent="-457200">
              <a:lnSpc>
                <a:spcPct val="150000"/>
              </a:lnSpc>
              <a:buFont typeface="Arial" panose="020B0604020202020204" pitchFamily="34" charset="0"/>
              <a:buChar char="•"/>
            </a:pPr>
            <a:r>
              <a:rPr lang="zh-CN" altLang="en-US" sz="3200" dirty="0">
                <a:solidFill>
                  <a:schemeClr val="accent4">
                    <a:lumMod val="50000"/>
                  </a:schemeClr>
                </a:solidFill>
                <a:latin typeface="+mj-ea"/>
                <a:ea typeface="+mj-ea"/>
              </a:rPr>
              <a:t>是对一粥一饭的珍惜</a:t>
            </a:r>
            <a:endParaRPr lang="zh-CN" altLang="en-US" sz="3200" dirty="0">
              <a:solidFill>
                <a:schemeClr val="accent4">
                  <a:lumMod val="50000"/>
                </a:schemeClr>
              </a:solidFill>
              <a:latin typeface="+mj-ea"/>
              <a:ea typeface="+mj-ea"/>
            </a:endParaRPr>
          </a:p>
          <a:p>
            <a:pPr marL="457200" indent="-457200">
              <a:lnSpc>
                <a:spcPct val="150000"/>
              </a:lnSpc>
              <a:buFont typeface="Arial" panose="020B0604020202020204" pitchFamily="34" charset="0"/>
              <a:buChar char="•"/>
            </a:pPr>
            <a:r>
              <a:rPr lang="zh-CN" altLang="en-US" sz="3200" dirty="0">
                <a:solidFill>
                  <a:schemeClr val="accent4">
                    <a:lumMod val="50000"/>
                  </a:schemeClr>
                </a:solidFill>
                <a:latin typeface="+mj-ea"/>
                <a:ea typeface="+mj-ea"/>
              </a:rPr>
              <a:t>浪费之风务必狠刹</a:t>
            </a:r>
            <a:endParaRPr lang="zh-CN" altLang="en-US" sz="3200" dirty="0">
              <a:solidFill>
                <a:schemeClr val="accent4">
                  <a:lumMod val="50000"/>
                </a:schemeClr>
              </a:solidFill>
              <a:latin typeface="+mj-ea"/>
              <a:ea typeface="+mj-ea"/>
            </a:endParaRPr>
          </a:p>
        </p:txBody>
      </p:sp>
      <p:pic>
        <p:nvPicPr>
          <p:cNvPr id="6" name="图片 5"/>
          <p:cNvPicPr>
            <a:picLocks noChangeAspect="1"/>
          </p:cNvPicPr>
          <p:nvPr/>
        </p:nvPicPr>
        <p:blipFill>
          <a:blip r:embed="rId1" cstate="screen"/>
          <a:stretch>
            <a:fillRect/>
          </a:stretch>
        </p:blipFill>
        <p:spPr>
          <a:xfrm>
            <a:off x="5524506" y="1674253"/>
            <a:ext cx="6952982" cy="4635321"/>
          </a:xfrm>
          <a:prstGeom prst="rect">
            <a:avLst/>
          </a:prstGeom>
        </p:spPr>
      </p:pic>
      <p:sp>
        <p:nvSpPr>
          <p:cNvPr id="7" name="圆角矩形 6"/>
          <p:cNvSpPr/>
          <p:nvPr/>
        </p:nvSpPr>
        <p:spPr>
          <a:xfrm>
            <a:off x="953037" y="2514503"/>
            <a:ext cx="5022760" cy="2743200"/>
          </a:xfrm>
          <a:prstGeom prst="roundRect">
            <a:avLst/>
          </a:prstGeom>
          <a:noFill/>
          <a:ln w="25400">
            <a:solidFill>
              <a:schemeClr val="accent4">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9" name="图片 8"/>
          <p:cNvPicPr>
            <a:picLocks noChangeAspect="1"/>
          </p:cNvPicPr>
          <p:nvPr/>
        </p:nvPicPr>
        <p:blipFill>
          <a:blip r:embed="rId2" cstate="screen"/>
          <a:stretch>
            <a:fillRect/>
          </a:stretch>
        </p:blipFill>
        <p:spPr>
          <a:xfrm>
            <a:off x="547888" y="4562244"/>
            <a:ext cx="1100607" cy="110060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06256" y="257578"/>
            <a:ext cx="2339102"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总书记居安思危</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279561"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cstate="screen"/>
          <a:stretch>
            <a:fillRect/>
          </a:stretch>
        </p:blipFill>
        <p:spPr>
          <a:xfrm>
            <a:off x="5857204" y="3429000"/>
            <a:ext cx="6334796" cy="4223197"/>
          </a:xfrm>
          <a:prstGeom prst="rect">
            <a:avLst/>
          </a:prstGeom>
        </p:spPr>
      </p:pic>
      <p:pic>
        <p:nvPicPr>
          <p:cNvPr id="7" name="图片 6"/>
          <p:cNvPicPr>
            <a:picLocks noChangeAspect="1"/>
          </p:cNvPicPr>
          <p:nvPr/>
        </p:nvPicPr>
        <p:blipFill>
          <a:blip r:embed="rId2" cstate="screen"/>
          <a:stretch>
            <a:fillRect/>
          </a:stretch>
        </p:blipFill>
        <p:spPr>
          <a:xfrm>
            <a:off x="813132" y="1277837"/>
            <a:ext cx="4505843" cy="5734709"/>
          </a:xfrm>
          <a:prstGeom prst="rect">
            <a:avLst/>
          </a:prstGeom>
        </p:spPr>
      </p:pic>
      <p:sp>
        <p:nvSpPr>
          <p:cNvPr id="8" name="矩形 7"/>
          <p:cNvSpPr/>
          <p:nvPr/>
        </p:nvSpPr>
        <p:spPr>
          <a:xfrm>
            <a:off x="6718480" y="2463897"/>
            <a:ext cx="4048259" cy="1681294"/>
          </a:xfrm>
          <a:prstGeom prst="rect">
            <a:avLst/>
          </a:prstGeom>
        </p:spPr>
        <p:txBody>
          <a:bodyPr wrap="square">
            <a:spAutoFit/>
          </a:bodyPr>
          <a:lstStyle/>
          <a:p>
            <a:pPr>
              <a:lnSpc>
                <a:spcPct val="150000"/>
              </a:lnSpc>
            </a:pPr>
            <a:r>
              <a:rPr lang="zh-CN" altLang="en-US" sz="2400" dirty="0">
                <a:solidFill>
                  <a:schemeClr val="accent4">
                    <a:lumMod val="50000"/>
                  </a:schemeClr>
                </a:solidFill>
              </a:rPr>
              <a:t>要加强立法，强化监管，采取有效措施，建立长效机制，坚决制止餐饮浪费行为</a:t>
            </a:r>
            <a:endParaRPr lang="zh-CN" altLang="en-US" sz="2400" dirty="0">
              <a:solidFill>
                <a:schemeClr val="accent4">
                  <a:lumMod val="50000"/>
                </a:schemeClr>
              </a:solidFill>
            </a:endParaRPr>
          </a:p>
        </p:txBody>
      </p:sp>
      <p:sp>
        <p:nvSpPr>
          <p:cNvPr id="9" name="文本框 8"/>
          <p:cNvSpPr txBox="1"/>
          <p:nvPr/>
        </p:nvSpPr>
        <p:spPr>
          <a:xfrm>
            <a:off x="6718480" y="1688958"/>
            <a:ext cx="3467616" cy="584775"/>
          </a:xfrm>
          <a:prstGeom prst="rect">
            <a:avLst/>
          </a:prstGeom>
          <a:noFill/>
        </p:spPr>
        <p:txBody>
          <a:bodyPr wrap="none" rtlCol="0">
            <a:spAutoFit/>
          </a:bodyPr>
          <a:lstStyle/>
          <a:p>
            <a:r>
              <a:rPr kumimoji="1" lang="zh-CN" altLang="en-US" sz="3200" dirty="0">
                <a:solidFill>
                  <a:schemeClr val="accent4">
                    <a:lumMod val="50000"/>
                  </a:schemeClr>
                </a:solidFill>
                <a:latin typeface="+mj-ea"/>
                <a:ea typeface="+mj-ea"/>
              </a:rPr>
              <a:t>餐厅执行光盘行动</a:t>
            </a:r>
            <a:endParaRPr kumimoji="1" lang="zh-CN" altLang="en-US" sz="3200" dirty="0">
              <a:solidFill>
                <a:schemeClr val="accent4">
                  <a:lumMod val="50000"/>
                </a:schemeClr>
              </a:solidFill>
              <a:latin typeface="+mj-ea"/>
              <a:ea typeface="+mj-ea"/>
            </a:endParaRPr>
          </a:p>
        </p:txBody>
      </p:sp>
    </p:spTree>
  </p:cSld>
  <p:clrMapOvr>
    <a:masterClrMapping/>
  </p:clrMapOvr>
  <p:transition spd="slow" advTm="3000">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2918012" y="3122874"/>
            <a:ext cx="6683188" cy="1015663"/>
          </a:xfrm>
          <a:prstGeom prst="rect">
            <a:avLst/>
          </a:prstGeom>
          <a:noFill/>
        </p:spPr>
        <p:txBody>
          <a:bodyPr wrap="square" rtlCol="0">
            <a:spAutoFit/>
          </a:bodyPr>
          <a:lstStyle/>
          <a:p>
            <a:pPr algn="dist"/>
            <a:r>
              <a:rPr lang="zh-CN" altLang="en-US" sz="6000" dirty="0">
                <a:solidFill>
                  <a:schemeClr val="accent4">
                    <a:lumMod val="50000"/>
                  </a:schemeClr>
                </a:solidFill>
                <a:latin typeface="+mj-ea"/>
                <a:ea typeface="+mj-ea"/>
              </a:rPr>
              <a:t>警示“粮”言背后</a:t>
            </a:r>
            <a:endParaRPr lang="zh-CN" altLang="en-US" sz="6000" dirty="0">
              <a:solidFill>
                <a:schemeClr val="accent4">
                  <a:lumMod val="50000"/>
                </a:schemeClr>
              </a:solidFill>
              <a:latin typeface="+mj-ea"/>
              <a:ea typeface="+mj-ea"/>
            </a:endParaRPr>
          </a:p>
        </p:txBody>
      </p:sp>
      <p:sp>
        <p:nvSpPr>
          <p:cNvPr id="5" name="文本框 4"/>
          <p:cNvSpPr txBox="1"/>
          <p:nvPr/>
        </p:nvSpPr>
        <p:spPr>
          <a:xfrm>
            <a:off x="2918012" y="4138537"/>
            <a:ext cx="6683188" cy="568810"/>
          </a:xfrm>
          <a:prstGeom prst="rect">
            <a:avLst/>
          </a:prstGeom>
          <a:noFill/>
        </p:spPr>
        <p:txBody>
          <a:bodyPr wrap="square" rtlCol="0">
            <a:spAutoFit/>
          </a:bodyPr>
          <a:lstStyle/>
          <a:p>
            <a:pPr algn="ctr">
              <a:lnSpc>
                <a:spcPct val="150000"/>
              </a:lnSpc>
            </a:pPr>
            <a:r>
              <a:rPr lang="en-GB" altLang="zh-CN" sz="1050" dirty="0">
                <a:solidFill>
                  <a:schemeClr val="accent4">
                    <a:lumMod val="50000"/>
                  </a:schemeClr>
                </a:solidFill>
              </a:rPr>
              <a:t>Your content is entered here, or by copying your text, select Paste in this box and choose to retain only text. Your content is typed here, or by copying your text, select Paste in this box.</a:t>
            </a:r>
            <a:endParaRPr lang="en-GB" altLang="zh-CN" sz="1050" dirty="0">
              <a:solidFill>
                <a:schemeClr val="accent4">
                  <a:lumMod val="50000"/>
                </a:schemeClr>
              </a:solidFill>
            </a:endParaRPr>
          </a:p>
        </p:txBody>
      </p:sp>
      <p:grpSp>
        <p:nvGrpSpPr>
          <p:cNvPr id="19" name="组合 18"/>
          <p:cNvGrpSpPr/>
          <p:nvPr/>
        </p:nvGrpSpPr>
        <p:grpSpPr>
          <a:xfrm>
            <a:off x="5085949" y="2011328"/>
            <a:ext cx="2347315" cy="712799"/>
            <a:chOff x="4993341" y="1809622"/>
            <a:chExt cx="2347315" cy="712799"/>
          </a:xfrm>
        </p:grpSpPr>
        <p:grpSp>
          <p:nvGrpSpPr>
            <p:cNvPr id="6" name="组合 5"/>
            <p:cNvGrpSpPr/>
            <p:nvPr/>
          </p:nvGrpSpPr>
          <p:grpSpPr>
            <a:xfrm>
              <a:off x="4993341" y="1815249"/>
              <a:ext cx="1528484" cy="707172"/>
              <a:chOff x="3482788" y="2568387"/>
              <a:chExt cx="2761131" cy="1277472"/>
            </a:xfrm>
          </p:grpSpPr>
          <p:grpSp>
            <p:nvGrpSpPr>
              <p:cNvPr id="7" name="组合 6"/>
              <p:cNvGrpSpPr/>
              <p:nvPr/>
            </p:nvGrpSpPr>
            <p:grpSpPr>
              <a:xfrm>
                <a:off x="3482788" y="2568388"/>
                <a:ext cx="1277471" cy="1277471"/>
                <a:chOff x="2931458" y="2474259"/>
                <a:chExt cx="1277471" cy="1277471"/>
              </a:xfrm>
            </p:grpSpPr>
            <p:sp>
              <p:nvSpPr>
                <p:cNvPr id="12" name="矩形 11"/>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stCxn id="12" idx="1"/>
                  <a:endCxn id="12"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线连接符 13"/>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4966448" y="2568387"/>
                <a:ext cx="1277471" cy="1277471"/>
                <a:chOff x="2931458" y="2474259"/>
                <a:chExt cx="1277471" cy="1277471"/>
              </a:xfrm>
            </p:grpSpPr>
            <p:sp>
              <p:nvSpPr>
                <p:cNvPr id="9" name="矩形 8"/>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0" name="直线连接符 9"/>
                <p:cNvCxnSpPr>
                  <a:stCxn id="9" idx="1"/>
                  <a:endCxn id="9"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线连接符 10"/>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sp>
          <p:nvSpPr>
            <p:cNvPr id="15" name="矩形 14"/>
            <p:cNvSpPr/>
            <p:nvPr/>
          </p:nvSpPr>
          <p:spPr>
            <a:xfrm>
              <a:off x="6633484" y="1809622"/>
              <a:ext cx="707172" cy="7071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6" name="直线连接符 15"/>
            <p:cNvCxnSpPr>
              <a:stCxn id="15" idx="1"/>
              <a:endCxn id="15" idx="3"/>
            </p:cNvCxnSpPr>
            <p:nvPr/>
          </p:nvCxnSpPr>
          <p:spPr>
            <a:xfrm>
              <a:off x="6633484" y="2163208"/>
              <a:ext cx="707172"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线连接符 16"/>
            <p:cNvCxnSpPr/>
            <p:nvPr/>
          </p:nvCxnSpPr>
          <p:spPr>
            <a:xfrm>
              <a:off x="6989550" y="1809622"/>
              <a:ext cx="0" cy="7071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077270" y="1870462"/>
              <a:ext cx="2263386" cy="646331"/>
            </a:xfrm>
            <a:prstGeom prst="rect">
              <a:avLst/>
            </a:prstGeom>
            <a:noFill/>
          </p:spPr>
          <p:txBody>
            <a:bodyPr wrap="square" rtlCol="0">
              <a:spAutoFit/>
            </a:bodyPr>
            <a:lstStyle/>
            <a:p>
              <a:pPr algn="dist"/>
              <a:r>
                <a:rPr kumimoji="1" lang="zh-CN" altLang="en-US" sz="3600" dirty="0">
                  <a:solidFill>
                    <a:schemeClr val="accent4">
                      <a:lumMod val="50000"/>
                    </a:schemeClr>
                  </a:solidFill>
                </a:rPr>
                <a:t>第二章</a:t>
              </a:r>
              <a:endParaRPr kumimoji="1" lang="zh-CN" altLang="en-US" sz="3600" dirty="0">
                <a:solidFill>
                  <a:schemeClr val="accent4">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linds(horizontal)">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368" y="257578"/>
            <a:ext cx="2646878"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警示“粮”言背后</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279561"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326366" y="4927823"/>
            <a:ext cx="5847944" cy="954813"/>
          </a:xfrm>
          <a:prstGeom prst="rect">
            <a:avLst/>
          </a:prstGeom>
          <a:noFill/>
        </p:spPr>
        <p:txBody>
          <a:bodyPr wrap="square" rtlCol="0">
            <a:spAutoFit/>
          </a:bodyPr>
          <a:lstStyle/>
          <a:p>
            <a:pPr>
              <a:lnSpc>
                <a:spcPct val="150000"/>
              </a:lnSpc>
            </a:pPr>
            <a:r>
              <a:rPr kumimoji="1" lang="zh-CN" altLang="en-US" sz="2000" dirty="0">
                <a:solidFill>
                  <a:schemeClr val="accent4">
                    <a:lumMod val="50000"/>
                  </a:schemeClr>
                </a:solidFill>
              </a:rPr>
              <a:t>要进一步加强宣传教育，切实培养节约习惯，在全社会营造浪费可耻、节约为荣的氛围</a:t>
            </a:r>
            <a:endParaRPr kumimoji="1" lang="zh-CN" altLang="en-US" sz="2000" dirty="0">
              <a:solidFill>
                <a:schemeClr val="accent4">
                  <a:lumMod val="50000"/>
                </a:schemeClr>
              </a:solidFill>
            </a:endParaRPr>
          </a:p>
        </p:txBody>
      </p:sp>
      <p:sp>
        <p:nvSpPr>
          <p:cNvPr id="5" name="文本框 4"/>
          <p:cNvSpPr txBox="1"/>
          <p:nvPr/>
        </p:nvSpPr>
        <p:spPr>
          <a:xfrm>
            <a:off x="4429397" y="1630157"/>
            <a:ext cx="4710585" cy="1416478"/>
          </a:xfrm>
          <a:prstGeom prst="rect">
            <a:avLst/>
          </a:prstGeom>
          <a:noFill/>
        </p:spPr>
        <p:txBody>
          <a:bodyPr wrap="square" rtlCol="0">
            <a:spAutoFit/>
          </a:bodyPr>
          <a:lstStyle/>
          <a:p>
            <a:pPr algn="r">
              <a:lnSpc>
                <a:spcPct val="150000"/>
              </a:lnSpc>
            </a:pPr>
            <a:r>
              <a:rPr kumimoji="1" lang="zh-CN" altLang="en-US" sz="2000" dirty="0">
                <a:solidFill>
                  <a:schemeClr val="accent4">
                    <a:lumMod val="50000"/>
                  </a:schemeClr>
                </a:solidFill>
              </a:rPr>
              <a:t>光荣的历史使命，伟大的奋斗目标，复杂的内外环境，都呼唤我们保持艰苦朴素的作风</a:t>
            </a:r>
            <a:endParaRPr kumimoji="1" lang="zh-CN" altLang="en-US" sz="2000" dirty="0">
              <a:solidFill>
                <a:schemeClr val="accent4">
                  <a:lumMod val="50000"/>
                </a:schemeClr>
              </a:solidFill>
            </a:endParaRPr>
          </a:p>
        </p:txBody>
      </p:sp>
      <p:pic>
        <p:nvPicPr>
          <p:cNvPr id="7" name="图片 6"/>
          <p:cNvPicPr>
            <a:picLocks noChangeAspect="1"/>
          </p:cNvPicPr>
          <p:nvPr/>
        </p:nvPicPr>
        <p:blipFill>
          <a:blip r:embed="rId1" cstate="screen"/>
          <a:stretch>
            <a:fillRect/>
          </a:stretch>
        </p:blipFill>
        <p:spPr>
          <a:xfrm>
            <a:off x="734632" y="3677992"/>
            <a:ext cx="3180008" cy="3180008"/>
          </a:xfrm>
          <a:prstGeom prst="rect">
            <a:avLst/>
          </a:prstGeom>
        </p:spPr>
      </p:pic>
      <p:pic>
        <p:nvPicPr>
          <p:cNvPr id="9" name="图片 8"/>
          <p:cNvPicPr>
            <a:picLocks noChangeAspect="1"/>
          </p:cNvPicPr>
          <p:nvPr/>
        </p:nvPicPr>
        <p:blipFill>
          <a:blip r:embed="rId2" cstate="screen"/>
          <a:stretch>
            <a:fillRect/>
          </a:stretch>
        </p:blipFill>
        <p:spPr>
          <a:xfrm>
            <a:off x="9139982" y="1200566"/>
            <a:ext cx="2514600" cy="2514600"/>
          </a:xfrm>
          <a:prstGeom prst="rect">
            <a:avLst/>
          </a:prstGeom>
        </p:spPr>
      </p:pic>
      <p:sp>
        <p:nvSpPr>
          <p:cNvPr id="10" name="文本框 9"/>
          <p:cNvSpPr txBox="1"/>
          <p:nvPr/>
        </p:nvSpPr>
        <p:spPr>
          <a:xfrm>
            <a:off x="2082624" y="3319240"/>
            <a:ext cx="5262979" cy="646331"/>
          </a:xfrm>
          <a:prstGeom prst="rect">
            <a:avLst/>
          </a:prstGeom>
          <a:solidFill>
            <a:schemeClr val="accent4">
              <a:lumMod val="50000"/>
            </a:schemeClr>
          </a:solidFill>
        </p:spPr>
        <p:txBody>
          <a:bodyPr wrap="none" rtlCol="0">
            <a:spAutoFit/>
          </a:bodyPr>
          <a:lstStyle/>
          <a:p>
            <a:r>
              <a:rPr lang="zh-CN" altLang="en-US" sz="3600" dirty="0">
                <a:solidFill>
                  <a:schemeClr val="bg1">
                    <a:lumMod val="95000"/>
                  </a:schemeClr>
                </a:solidFill>
                <a:latin typeface="+mj-ea"/>
                <a:ea typeface="+mj-ea"/>
              </a:rPr>
              <a:t>直面当下，拒绝“剩”宴</a:t>
            </a:r>
            <a:endParaRPr lang="zh-CN" altLang="en-US" sz="3600" dirty="0">
              <a:solidFill>
                <a:schemeClr val="bg1">
                  <a:lumMod val="95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368" y="257578"/>
            <a:ext cx="2646878"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警示“粮”言背后</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279561"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952368" y="2078692"/>
            <a:ext cx="7058291" cy="1660134"/>
          </a:xfrm>
          <a:prstGeom prst="rect">
            <a:avLst/>
          </a:prstGeom>
        </p:spPr>
        <p:txBody>
          <a:bodyPr wrap="square">
            <a:spAutoFit/>
          </a:bodyPr>
          <a:lstStyle/>
          <a:p>
            <a:pPr>
              <a:lnSpc>
                <a:spcPct val="150000"/>
              </a:lnSpc>
            </a:pPr>
            <a:r>
              <a:rPr lang="zh-CN" altLang="en-US" sz="2400" dirty="0">
                <a:solidFill>
                  <a:schemeClr val="accent4">
                    <a:lumMod val="50000"/>
                  </a:schemeClr>
                </a:solidFill>
                <a:latin typeface="+mn-ea"/>
              </a:rPr>
              <a:t>尽管我国粮食生产连年丰收，对粮食安全还是始终要有危机意识，今年全球新冠肺炎疫情所带来的影响更是给我们敲响了警钟</a:t>
            </a:r>
            <a:endParaRPr lang="zh-CN" altLang="en-US" sz="2400" dirty="0">
              <a:solidFill>
                <a:schemeClr val="accent4">
                  <a:lumMod val="50000"/>
                </a:schemeClr>
              </a:solidFill>
              <a:latin typeface="+mn-ea"/>
            </a:endParaRPr>
          </a:p>
        </p:txBody>
      </p:sp>
      <p:pic>
        <p:nvPicPr>
          <p:cNvPr id="8" name="图片 7"/>
          <p:cNvPicPr>
            <a:picLocks noChangeAspect="1"/>
          </p:cNvPicPr>
          <p:nvPr/>
        </p:nvPicPr>
        <p:blipFill>
          <a:blip r:embed="rId1" cstate="screen"/>
          <a:stretch>
            <a:fillRect/>
          </a:stretch>
        </p:blipFill>
        <p:spPr>
          <a:xfrm>
            <a:off x="819955" y="2624220"/>
            <a:ext cx="4948107" cy="4948107"/>
          </a:xfrm>
          <a:prstGeom prst="rect">
            <a:avLst/>
          </a:prstGeom>
        </p:spPr>
      </p:pic>
      <p:pic>
        <p:nvPicPr>
          <p:cNvPr id="10" name="图片 9"/>
          <p:cNvPicPr>
            <a:picLocks noChangeAspect="1"/>
          </p:cNvPicPr>
          <p:nvPr/>
        </p:nvPicPr>
        <p:blipFill>
          <a:blip r:embed="rId2" cstate="screen"/>
          <a:stretch>
            <a:fillRect/>
          </a:stretch>
        </p:blipFill>
        <p:spPr>
          <a:xfrm>
            <a:off x="7982984" y="1679746"/>
            <a:ext cx="4002646" cy="5220843"/>
          </a:xfrm>
          <a:prstGeom prst="rect">
            <a:avLst/>
          </a:prstGeom>
        </p:spPr>
      </p:pic>
    </p:spTree>
  </p:cSld>
  <p:clrMapOvr>
    <a:masterClrMapping/>
  </p:clrMapOvr>
  <p:transition spd="slow" advTm="300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2368" y="257578"/>
            <a:ext cx="2646878"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警示“粮”言背后</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279561"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5870391" y="2368572"/>
            <a:ext cx="5416868" cy="461665"/>
          </a:xfrm>
          <a:prstGeom prst="rect">
            <a:avLst/>
          </a:prstGeom>
        </p:spPr>
        <p:txBody>
          <a:bodyPr wrap="none">
            <a:spAutoFit/>
          </a:bodyPr>
          <a:lstStyle/>
          <a:p>
            <a:r>
              <a:rPr lang="zh-CN" altLang="en-US" sz="2400" dirty="0">
                <a:solidFill>
                  <a:schemeClr val="accent4">
                    <a:lumMod val="50000"/>
                  </a:schemeClr>
                </a:solidFill>
                <a:latin typeface="+mj-ea"/>
                <a:ea typeface="+mj-ea"/>
              </a:rPr>
              <a:t>餐饮浪费现象，触目惊心、令人心痛！</a:t>
            </a:r>
            <a:endParaRPr lang="zh-CN" altLang="en-US" sz="2400" dirty="0">
              <a:solidFill>
                <a:schemeClr val="accent4">
                  <a:lumMod val="50000"/>
                </a:schemeClr>
              </a:solidFill>
              <a:latin typeface="+mj-ea"/>
              <a:ea typeface="+mj-ea"/>
            </a:endParaRPr>
          </a:p>
        </p:txBody>
      </p:sp>
      <p:sp>
        <p:nvSpPr>
          <p:cNvPr id="6" name="文本框 5"/>
          <p:cNvSpPr txBox="1"/>
          <p:nvPr/>
        </p:nvSpPr>
        <p:spPr>
          <a:xfrm>
            <a:off x="5877825" y="2948491"/>
            <a:ext cx="3570208" cy="461665"/>
          </a:xfrm>
          <a:prstGeom prst="rect">
            <a:avLst/>
          </a:prstGeom>
          <a:noFill/>
        </p:spPr>
        <p:txBody>
          <a:bodyPr wrap="none" rtlCol="0">
            <a:spAutoFit/>
          </a:bodyPr>
          <a:lstStyle/>
          <a:p>
            <a:r>
              <a:rPr kumimoji="1" lang="zh-CN" altLang="en-US" sz="2400" dirty="0">
                <a:solidFill>
                  <a:schemeClr val="accent4">
                    <a:lumMod val="50000"/>
                  </a:schemeClr>
                </a:solidFill>
              </a:rPr>
              <a:t>谁知盘中餐，粒粒皆辛苦</a:t>
            </a:r>
            <a:endParaRPr kumimoji="1" lang="zh-CN" altLang="en-US" sz="2400" dirty="0">
              <a:solidFill>
                <a:schemeClr val="accent4">
                  <a:lumMod val="50000"/>
                </a:schemeClr>
              </a:solidFill>
            </a:endParaRPr>
          </a:p>
        </p:txBody>
      </p:sp>
      <p:sp>
        <p:nvSpPr>
          <p:cNvPr id="3" name="文本框 2"/>
          <p:cNvSpPr txBox="1"/>
          <p:nvPr/>
        </p:nvSpPr>
        <p:spPr>
          <a:xfrm>
            <a:off x="5877825" y="3602393"/>
            <a:ext cx="5409434" cy="1520994"/>
          </a:xfrm>
          <a:prstGeom prst="rect">
            <a:avLst/>
          </a:prstGeom>
          <a:noFill/>
        </p:spPr>
        <p:txBody>
          <a:bodyPr wrap="square" rtlCol="0">
            <a:spAutoFit/>
          </a:bodyPr>
          <a:lstStyle/>
          <a:p>
            <a:pPr>
              <a:lnSpc>
                <a:spcPct val="150000"/>
              </a:lnSpc>
            </a:pPr>
            <a:r>
              <a:rPr lang="zh-CN" altLang="en-US" sz="1600" dirty="0">
                <a:solidFill>
                  <a:schemeClr val="accent4">
                    <a:lumMod val="50000"/>
                  </a:schemeClr>
                </a:solidFill>
              </a:rPr>
              <a:t>成于勤俭，败于奢侈，这是我们的古人先贤很早就提出来的醒世箴言。自全国开展“光盘行动”以来，“舌尖上的浪费”现象大为改观。总的来说，铺张浪费的少了，适量用餐的多了，勤俭节约的意识普遍提高了。</a:t>
            </a:r>
            <a:endParaRPr kumimoji="1" lang="zh-CN" altLang="en-US" sz="1600" dirty="0">
              <a:solidFill>
                <a:schemeClr val="accent4">
                  <a:lumMod val="50000"/>
                </a:schemeClr>
              </a:solidFill>
            </a:endParaRPr>
          </a:p>
        </p:txBody>
      </p:sp>
      <p:pic>
        <p:nvPicPr>
          <p:cNvPr id="8" name="图片 7"/>
          <p:cNvPicPr>
            <a:picLocks noChangeAspect="1"/>
          </p:cNvPicPr>
          <p:nvPr/>
        </p:nvPicPr>
        <p:blipFill>
          <a:blip r:embed="rId1" cstate="screen"/>
          <a:stretch>
            <a:fillRect/>
          </a:stretch>
        </p:blipFill>
        <p:spPr>
          <a:xfrm>
            <a:off x="63014" y="1120358"/>
            <a:ext cx="5814811" cy="58148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2823887" y="3122874"/>
            <a:ext cx="7126928" cy="1015663"/>
          </a:xfrm>
          <a:prstGeom prst="rect">
            <a:avLst/>
          </a:prstGeom>
          <a:noFill/>
        </p:spPr>
        <p:txBody>
          <a:bodyPr wrap="square" rtlCol="0">
            <a:spAutoFit/>
          </a:bodyPr>
          <a:lstStyle/>
          <a:p>
            <a:pPr algn="dist"/>
            <a:r>
              <a:rPr lang="zh-CN" altLang="en-US" sz="6000" dirty="0">
                <a:solidFill>
                  <a:schemeClr val="accent4">
                    <a:lumMod val="50000"/>
                  </a:schemeClr>
                </a:solidFill>
                <a:latin typeface="+mj-ea"/>
                <a:ea typeface="+mj-ea"/>
              </a:rPr>
              <a:t>是对一粥一饭的珍惜</a:t>
            </a:r>
            <a:endParaRPr lang="zh-CN" altLang="en-US" sz="6000" dirty="0">
              <a:solidFill>
                <a:schemeClr val="accent4">
                  <a:lumMod val="50000"/>
                </a:schemeClr>
              </a:solidFill>
              <a:latin typeface="+mj-ea"/>
              <a:ea typeface="+mj-ea"/>
            </a:endParaRPr>
          </a:p>
        </p:txBody>
      </p:sp>
      <p:sp>
        <p:nvSpPr>
          <p:cNvPr id="5" name="文本框 4"/>
          <p:cNvSpPr txBox="1"/>
          <p:nvPr/>
        </p:nvSpPr>
        <p:spPr>
          <a:xfrm>
            <a:off x="2918012" y="4138537"/>
            <a:ext cx="6683188" cy="568810"/>
          </a:xfrm>
          <a:prstGeom prst="rect">
            <a:avLst/>
          </a:prstGeom>
          <a:noFill/>
        </p:spPr>
        <p:txBody>
          <a:bodyPr wrap="square" rtlCol="0">
            <a:spAutoFit/>
          </a:bodyPr>
          <a:lstStyle/>
          <a:p>
            <a:pPr algn="ctr">
              <a:lnSpc>
                <a:spcPct val="150000"/>
              </a:lnSpc>
            </a:pPr>
            <a:r>
              <a:rPr lang="en-GB" altLang="zh-CN" sz="1050" dirty="0">
                <a:solidFill>
                  <a:schemeClr val="accent4">
                    <a:lumMod val="50000"/>
                  </a:schemeClr>
                </a:solidFill>
              </a:rPr>
              <a:t>Your content is entered here, or by copying your text, select Paste in this box and choose to retain only text. Your content is typed here, or by copying your text, select Paste in this box.</a:t>
            </a:r>
            <a:endParaRPr lang="en-GB" altLang="zh-CN" sz="1050" dirty="0">
              <a:solidFill>
                <a:schemeClr val="accent4">
                  <a:lumMod val="50000"/>
                </a:schemeClr>
              </a:solidFill>
            </a:endParaRPr>
          </a:p>
        </p:txBody>
      </p:sp>
      <p:grpSp>
        <p:nvGrpSpPr>
          <p:cNvPr id="19" name="组合 18"/>
          <p:cNvGrpSpPr/>
          <p:nvPr/>
        </p:nvGrpSpPr>
        <p:grpSpPr>
          <a:xfrm>
            <a:off x="5085949" y="2011328"/>
            <a:ext cx="2347315" cy="712799"/>
            <a:chOff x="4993341" y="1809622"/>
            <a:chExt cx="2347315" cy="712799"/>
          </a:xfrm>
        </p:grpSpPr>
        <p:grpSp>
          <p:nvGrpSpPr>
            <p:cNvPr id="6" name="组合 5"/>
            <p:cNvGrpSpPr/>
            <p:nvPr/>
          </p:nvGrpSpPr>
          <p:grpSpPr>
            <a:xfrm>
              <a:off x="4993341" y="1815249"/>
              <a:ext cx="1528484" cy="707172"/>
              <a:chOff x="3482788" y="2568387"/>
              <a:chExt cx="2761131" cy="1277472"/>
            </a:xfrm>
          </p:grpSpPr>
          <p:grpSp>
            <p:nvGrpSpPr>
              <p:cNvPr id="7" name="组合 6"/>
              <p:cNvGrpSpPr/>
              <p:nvPr/>
            </p:nvGrpSpPr>
            <p:grpSpPr>
              <a:xfrm>
                <a:off x="3482788" y="2568388"/>
                <a:ext cx="1277471" cy="1277471"/>
                <a:chOff x="2931458" y="2474259"/>
                <a:chExt cx="1277471" cy="1277471"/>
              </a:xfrm>
            </p:grpSpPr>
            <p:sp>
              <p:nvSpPr>
                <p:cNvPr id="12" name="矩形 11"/>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stCxn id="12" idx="1"/>
                  <a:endCxn id="12"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线连接符 13"/>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4966448" y="2568387"/>
                <a:ext cx="1277471" cy="1277471"/>
                <a:chOff x="2931458" y="2474259"/>
                <a:chExt cx="1277471" cy="1277471"/>
              </a:xfrm>
            </p:grpSpPr>
            <p:sp>
              <p:nvSpPr>
                <p:cNvPr id="9" name="矩形 8"/>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0" name="直线连接符 9"/>
                <p:cNvCxnSpPr>
                  <a:stCxn id="9" idx="1"/>
                  <a:endCxn id="9"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线连接符 10"/>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sp>
          <p:nvSpPr>
            <p:cNvPr id="15" name="矩形 14"/>
            <p:cNvSpPr/>
            <p:nvPr/>
          </p:nvSpPr>
          <p:spPr>
            <a:xfrm>
              <a:off x="6633484" y="1809622"/>
              <a:ext cx="707172" cy="7071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6" name="直线连接符 15"/>
            <p:cNvCxnSpPr>
              <a:stCxn id="15" idx="1"/>
              <a:endCxn id="15" idx="3"/>
            </p:cNvCxnSpPr>
            <p:nvPr/>
          </p:nvCxnSpPr>
          <p:spPr>
            <a:xfrm>
              <a:off x="6633484" y="2163208"/>
              <a:ext cx="707172"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线连接符 16"/>
            <p:cNvCxnSpPr/>
            <p:nvPr/>
          </p:nvCxnSpPr>
          <p:spPr>
            <a:xfrm>
              <a:off x="6989550" y="1809622"/>
              <a:ext cx="0" cy="7071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077270" y="1870462"/>
              <a:ext cx="2263386" cy="646331"/>
            </a:xfrm>
            <a:prstGeom prst="rect">
              <a:avLst/>
            </a:prstGeom>
            <a:noFill/>
          </p:spPr>
          <p:txBody>
            <a:bodyPr wrap="square" rtlCol="0">
              <a:spAutoFit/>
            </a:bodyPr>
            <a:lstStyle/>
            <a:p>
              <a:pPr algn="dist"/>
              <a:r>
                <a:rPr kumimoji="1" lang="zh-CN" altLang="en-US" sz="3600" dirty="0">
                  <a:solidFill>
                    <a:schemeClr val="accent4">
                      <a:lumMod val="50000"/>
                    </a:schemeClr>
                  </a:solidFill>
                </a:rPr>
                <a:t>第三章</a:t>
              </a:r>
              <a:endParaRPr kumimoji="1" lang="zh-CN" altLang="en-US" sz="3600" dirty="0">
                <a:solidFill>
                  <a:schemeClr val="accent4">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linds(horizontal)">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4694" y="257578"/>
            <a:ext cx="2954655"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是对一粥一饭的珍惜</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743200"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931570" y="2483837"/>
            <a:ext cx="6654085" cy="1890326"/>
          </a:xfrm>
          <a:prstGeom prst="rect">
            <a:avLst/>
          </a:prstGeom>
        </p:spPr>
        <p:txBody>
          <a:bodyPr wrap="square">
            <a:spAutoFit/>
          </a:bodyPr>
          <a:lstStyle/>
          <a:p>
            <a:pPr>
              <a:lnSpc>
                <a:spcPct val="150000"/>
              </a:lnSpc>
            </a:pPr>
            <a:r>
              <a:rPr lang="zh-CN" altLang="en-US" sz="1600" dirty="0">
                <a:solidFill>
                  <a:schemeClr val="accent4">
                    <a:lumMod val="50000"/>
                  </a:schemeClr>
                </a:solidFill>
              </a:rPr>
              <a:t>在一些自助餐厅的入口处，常常贴有温馨提示，提醒顾客勤拿少取，吃多少拿多少，如果剩餐超标，将给予一定的罚款，这样就会很少出现顾客浪费食物的现象。有的餐馆还会推出一系列激励举措，比如，如果顾客没有浪费食物，买单时可享受优惠折扣，还可以领取小礼品等，以此鼓励人们文明就餐、勤俭节约。</a:t>
            </a:r>
            <a:endParaRPr lang="zh-CN" altLang="en-US" sz="1600" dirty="0">
              <a:solidFill>
                <a:schemeClr val="accent4">
                  <a:lumMod val="50000"/>
                </a:schemeClr>
              </a:solidFill>
            </a:endParaRPr>
          </a:p>
        </p:txBody>
      </p:sp>
      <p:sp>
        <p:nvSpPr>
          <p:cNvPr id="6" name="文本框 5"/>
          <p:cNvSpPr txBox="1"/>
          <p:nvPr/>
        </p:nvSpPr>
        <p:spPr>
          <a:xfrm>
            <a:off x="931571" y="1696406"/>
            <a:ext cx="4339650" cy="646331"/>
          </a:xfrm>
          <a:prstGeom prst="rect">
            <a:avLst/>
          </a:prstGeom>
          <a:noFill/>
        </p:spPr>
        <p:txBody>
          <a:bodyPr wrap="none" rtlCol="0">
            <a:spAutoFit/>
          </a:bodyPr>
          <a:lstStyle/>
          <a:p>
            <a:r>
              <a:rPr lang="zh-CN" altLang="en-US" sz="3600" dirty="0">
                <a:solidFill>
                  <a:schemeClr val="accent4">
                    <a:lumMod val="50000"/>
                  </a:schemeClr>
                </a:solidFill>
                <a:latin typeface="+mj-ea"/>
                <a:ea typeface="+mj-ea"/>
              </a:rPr>
              <a:t>成于勤俭，败于奢侈</a:t>
            </a:r>
            <a:endParaRPr kumimoji="1" lang="zh-CN" altLang="en-US" sz="3600" dirty="0">
              <a:solidFill>
                <a:schemeClr val="accent4">
                  <a:lumMod val="50000"/>
                </a:schemeClr>
              </a:solidFill>
              <a:latin typeface="+mj-ea"/>
              <a:ea typeface="+mj-ea"/>
            </a:endParaRPr>
          </a:p>
        </p:txBody>
      </p:sp>
      <p:pic>
        <p:nvPicPr>
          <p:cNvPr id="8" name="图片 7"/>
          <p:cNvPicPr>
            <a:picLocks noChangeAspect="1"/>
          </p:cNvPicPr>
          <p:nvPr/>
        </p:nvPicPr>
        <p:blipFill>
          <a:blip r:embed="rId1"/>
          <a:stretch>
            <a:fillRect/>
          </a:stretch>
        </p:blipFill>
        <p:spPr>
          <a:xfrm>
            <a:off x="8089720" y="2899566"/>
            <a:ext cx="3960611" cy="3960611"/>
          </a:xfrm>
          <a:prstGeom prst="rect">
            <a:avLst/>
          </a:prstGeom>
        </p:spPr>
      </p:pic>
      <p:pic>
        <p:nvPicPr>
          <p:cNvPr id="10" name="图片 9"/>
          <p:cNvPicPr>
            <a:picLocks noChangeAspect="1"/>
          </p:cNvPicPr>
          <p:nvPr/>
        </p:nvPicPr>
        <p:blipFill>
          <a:blip r:embed="rId2" cstate="screen"/>
          <a:stretch>
            <a:fillRect/>
          </a:stretch>
        </p:blipFill>
        <p:spPr>
          <a:xfrm>
            <a:off x="310167" y="4262907"/>
            <a:ext cx="2595093" cy="25950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4694" y="257578"/>
            <a:ext cx="2954655"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是对一粥一饭的珍惜</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743200"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cstate="screen"/>
          <a:stretch>
            <a:fillRect/>
          </a:stretch>
        </p:blipFill>
        <p:spPr>
          <a:xfrm>
            <a:off x="308265" y="3234976"/>
            <a:ext cx="3825215" cy="3825215"/>
          </a:xfrm>
          <a:prstGeom prst="rect">
            <a:avLst/>
          </a:prstGeom>
        </p:spPr>
      </p:pic>
      <p:pic>
        <p:nvPicPr>
          <p:cNvPr id="7" name="图片 6"/>
          <p:cNvPicPr>
            <a:picLocks noChangeAspect="1"/>
          </p:cNvPicPr>
          <p:nvPr/>
        </p:nvPicPr>
        <p:blipFill>
          <a:blip r:embed="rId2" cstate="screen"/>
          <a:stretch>
            <a:fillRect/>
          </a:stretch>
        </p:blipFill>
        <p:spPr>
          <a:xfrm>
            <a:off x="4804647" y="1786849"/>
            <a:ext cx="2582705" cy="1721803"/>
          </a:xfrm>
          <a:prstGeom prst="rect">
            <a:avLst/>
          </a:prstGeom>
        </p:spPr>
      </p:pic>
      <p:pic>
        <p:nvPicPr>
          <p:cNvPr id="9" name="图片 8"/>
          <p:cNvPicPr>
            <a:picLocks noChangeAspect="1"/>
          </p:cNvPicPr>
          <p:nvPr/>
        </p:nvPicPr>
        <p:blipFill>
          <a:blip r:embed="rId3" cstate="screen"/>
          <a:stretch>
            <a:fillRect/>
          </a:stretch>
        </p:blipFill>
        <p:spPr>
          <a:xfrm>
            <a:off x="8152618" y="3670898"/>
            <a:ext cx="3731117" cy="3534742"/>
          </a:xfrm>
          <a:prstGeom prst="rect">
            <a:avLst/>
          </a:prstGeom>
        </p:spPr>
      </p:pic>
      <p:sp>
        <p:nvSpPr>
          <p:cNvPr id="10" name="文本框 9"/>
          <p:cNvSpPr txBox="1"/>
          <p:nvPr/>
        </p:nvSpPr>
        <p:spPr>
          <a:xfrm>
            <a:off x="830687" y="2115710"/>
            <a:ext cx="3451538" cy="1520994"/>
          </a:xfrm>
          <a:prstGeom prst="rect">
            <a:avLst/>
          </a:prstGeom>
          <a:noFill/>
        </p:spPr>
        <p:txBody>
          <a:bodyPr wrap="square" rtlCol="0">
            <a:spAutoFit/>
          </a:bodyPr>
          <a:lstStyle/>
          <a:p>
            <a:pPr>
              <a:lnSpc>
                <a:spcPct val="150000"/>
              </a:lnSpc>
            </a:pPr>
            <a:r>
              <a:rPr kumimoji="1" lang="zh-CN" altLang="en-US" sz="1600" dirty="0">
                <a:solidFill>
                  <a:schemeClr val="accent4">
                    <a:lumMod val="50000"/>
                  </a:schemeClr>
                </a:solidFill>
              </a:rPr>
              <a:t>从古至今，中华民族都以勤俭节约为美德。但也有消费者在聚餐品尝美食的时候，仿佛菜品越高档、越丰盛，就显得越有面子、越有排场。</a:t>
            </a:r>
            <a:endParaRPr kumimoji="1" lang="zh-CN" altLang="en-US" sz="1600" dirty="0">
              <a:solidFill>
                <a:schemeClr val="accent4">
                  <a:lumMod val="50000"/>
                </a:schemeClr>
              </a:solidFill>
            </a:endParaRPr>
          </a:p>
        </p:txBody>
      </p:sp>
      <p:sp>
        <p:nvSpPr>
          <p:cNvPr id="11" name="文本框 10"/>
          <p:cNvSpPr txBox="1"/>
          <p:nvPr/>
        </p:nvSpPr>
        <p:spPr>
          <a:xfrm>
            <a:off x="4417280" y="4387086"/>
            <a:ext cx="3451538" cy="1151662"/>
          </a:xfrm>
          <a:prstGeom prst="rect">
            <a:avLst/>
          </a:prstGeom>
          <a:noFill/>
        </p:spPr>
        <p:txBody>
          <a:bodyPr wrap="square" rtlCol="0">
            <a:spAutoFit/>
          </a:bodyPr>
          <a:lstStyle/>
          <a:p>
            <a:pPr>
              <a:lnSpc>
                <a:spcPct val="150000"/>
              </a:lnSpc>
            </a:pPr>
            <a:r>
              <a:rPr kumimoji="1" lang="zh-CN" altLang="en-US" sz="1600" dirty="0">
                <a:solidFill>
                  <a:schemeClr val="accent4">
                    <a:lumMod val="50000"/>
                  </a:schemeClr>
                </a:solidFill>
              </a:rPr>
              <a:t>在这种不良风气的影响下，餐桌浪费严重，大量的食物从厨房出来，消费者没吃上两口，就直接进入了泔水桶。</a:t>
            </a:r>
            <a:endParaRPr kumimoji="1" lang="zh-CN" altLang="en-US" sz="1600" dirty="0">
              <a:solidFill>
                <a:schemeClr val="accent4">
                  <a:lumMod val="50000"/>
                </a:schemeClr>
              </a:solidFill>
            </a:endParaRPr>
          </a:p>
        </p:txBody>
      </p:sp>
      <p:sp>
        <p:nvSpPr>
          <p:cNvPr id="12" name="文本框 11"/>
          <p:cNvSpPr txBox="1"/>
          <p:nvPr/>
        </p:nvSpPr>
        <p:spPr>
          <a:xfrm>
            <a:off x="7909775" y="2115710"/>
            <a:ext cx="3451538" cy="1151662"/>
          </a:xfrm>
          <a:prstGeom prst="rect">
            <a:avLst/>
          </a:prstGeom>
          <a:noFill/>
        </p:spPr>
        <p:txBody>
          <a:bodyPr wrap="square" rtlCol="0">
            <a:spAutoFit/>
          </a:bodyPr>
          <a:lstStyle/>
          <a:p>
            <a:pPr>
              <a:lnSpc>
                <a:spcPct val="150000"/>
              </a:lnSpc>
            </a:pPr>
            <a:r>
              <a:rPr kumimoji="1" lang="zh-CN" altLang="en-US" sz="1600" dirty="0">
                <a:solidFill>
                  <a:schemeClr val="accent4">
                    <a:lumMod val="50000"/>
                  </a:schemeClr>
                </a:solidFill>
              </a:rPr>
              <a:t>每一个人都应养成节约的好习惯，无论何种形式就餐，都应只取所需，避免“眼大肚小”。</a:t>
            </a:r>
            <a:endParaRPr kumimoji="1" lang="zh-CN" altLang="en-US" sz="1600" dirty="0">
              <a:solidFill>
                <a:schemeClr val="accent4">
                  <a:lumMod val="50000"/>
                </a:schemeClr>
              </a:solidFill>
            </a:endParaRPr>
          </a:p>
        </p:txBody>
      </p:sp>
    </p:spTree>
  </p:cSld>
  <p:clrMapOvr>
    <a:masterClrMapping/>
  </p:clrMapOvr>
  <p:transition spd="slow" advTm="3000">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94694" y="257578"/>
            <a:ext cx="2954655"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是对一粥一饭的珍惜</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743200"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27279" y="2030156"/>
            <a:ext cx="10122794" cy="937180"/>
          </a:xfrm>
          <a:prstGeom prst="rect">
            <a:avLst/>
          </a:prstGeom>
          <a:noFill/>
        </p:spPr>
        <p:txBody>
          <a:bodyPr wrap="square" rtlCol="0">
            <a:spAutoFit/>
          </a:bodyPr>
          <a:lstStyle/>
          <a:p>
            <a:pPr>
              <a:lnSpc>
                <a:spcPct val="150000"/>
              </a:lnSpc>
            </a:pPr>
            <a:r>
              <a:rPr lang="zh-CN" altLang="en-US" sz="2000" dirty="0">
                <a:solidFill>
                  <a:schemeClr val="accent4">
                    <a:lumMod val="50000"/>
                  </a:schemeClr>
                </a:solidFill>
                <a:latin typeface="+mj-ea"/>
                <a:ea typeface="+mj-ea"/>
              </a:rPr>
              <a:t>如何反对“舌尖上的浪费”？笔者认为应该多方努力，多管齐下。一是养成良好的消费意识，拒绝浪费，从我做起。</a:t>
            </a:r>
            <a:endParaRPr kumimoji="1" lang="zh-CN" altLang="en-US" sz="2000" dirty="0">
              <a:solidFill>
                <a:schemeClr val="accent4">
                  <a:lumMod val="50000"/>
                </a:schemeClr>
              </a:solidFill>
              <a:latin typeface="+mj-ea"/>
              <a:ea typeface="+mj-ea"/>
            </a:endParaRPr>
          </a:p>
        </p:txBody>
      </p:sp>
      <p:sp>
        <p:nvSpPr>
          <p:cNvPr id="5" name="文本框 4"/>
          <p:cNvSpPr txBox="1"/>
          <p:nvPr/>
        </p:nvSpPr>
        <p:spPr>
          <a:xfrm>
            <a:off x="824248" y="3333086"/>
            <a:ext cx="5731098" cy="1890326"/>
          </a:xfrm>
          <a:prstGeom prst="rect">
            <a:avLst/>
          </a:prstGeom>
          <a:noFill/>
        </p:spPr>
        <p:txBody>
          <a:bodyPr wrap="square" rtlCol="0">
            <a:spAutoFit/>
          </a:bodyPr>
          <a:lstStyle/>
          <a:p>
            <a:pPr>
              <a:lnSpc>
                <a:spcPct val="150000"/>
              </a:lnSpc>
            </a:pPr>
            <a:r>
              <a:rPr kumimoji="1" lang="zh-CN" altLang="en-US" sz="1600" dirty="0">
                <a:solidFill>
                  <a:schemeClr val="accent4">
                    <a:lumMod val="50000"/>
                  </a:schemeClr>
                </a:solidFill>
              </a:rPr>
              <a:t>从饮食科学的角度来说，传统的“吃饱吃好”不等于健康的饮食，真正的健康饮食应该有所节制，顾客在饭桌上吃不完的饭菜，应打包带走。二是坚决遏制大吃大喝铺张浪费的不良风气，政府部门、企事业单位应该带头倡导节约，严格监管并公开公务接待用餐费用，限定公务用餐标准。</a:t>
            </a:r>
            <a:endParaRPr kumimoji="1" lang="zh-CN" altLang="en-US" sz="1600" dirty="0">
              <a:solidFill>
                <a:schemeClr val="accent4">
                  <a:lumMod val="50000"/>
                </a:schemeClr>
              </a:solidFill>
            </a:endParaRPr>
          </a:p>
        </p:txBody>
      </p:sp>
      <p:pic>
        <p:nvPicPr>
          <p:cNvPr id="7" name="图片 6"/>
          <p:cNvPicPr>
            <a:picLocks noChangeAspect="1"/>
          </p:cNvPicPr>
          <p:nvPr/>
        </p:nvPicPr>
        <p:blipFill>
          <a:blip r:embed="rId1" cstate="screen"/>
          <a:stretch>
            <a:fillRect/>
          </a:stretch>
        </p:blipFill>
        <p:spPr>
          <a:xfrm>
            <a:off x="6207617" y="2144332"/>
            <a:ext cx="5731098" cy="458487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2918012" y="3122874"/>
            <a:ext cx="6683188" cy="1015663"/>
          </a:xfrm>
          <a:prstGeom prst="rect">
            <a:avLst/>
          </a:prstGeom>
          <a:noFill/>
        </p:spPr>
        <p:txBody>
          <a:bodyPr wrap="square" rtlCol="0">
            <a:spAutoFit/>
          </a:bodyPr>
          <a:lstStyle/>
          <a:p>
            <a:pPr algn="dist"/>
            <a:r>
              <a:rPr lang="zh-CN" altLang="en-US" sz="6000" dirty="0">
                <a:solidFill>
                  <a:schemeClr val="accent4">
                    <a:lumMod val="50000"/>
                  </a:schemeClr>
                </a:solidFill>
                <a:latin typeface="+mj-ea"/>
                <a:ea typeface="+mj-ea"/>
              </a:rPr>
              <a:t>浪费之风务必狠刹</a:t>
            </a:r>
            <a:endParaRPr lang="zh-CN" altLang="en-US" sz="6000" dirty="0">
              <a:solidFill>
                <a:schemeClr val="accent4">
                  <a:lumMod val="50000"/>
                </a:schemeClr>
              </a:solidFill>
              <a:latin typeface="+mj-ea"/>
              <a:ea typeface="+mj-ea"/>
            </a:endParaRPr>
          </a:p>
        </p:txBody>
      </p:sp>
      <p:sp>
        <p:nvSpPr>
          <p:cNvPr id="5" name="文本框 4"/>
          <p:cNvSpPr txBox="1"/>
          <p:nvPr/>
        </p:nvSpPr>
        <p:spPr>
          <a:xfrm>
            <a:off x="2918012" y="4138537"/>
            <a:ext cx="6683188" cy="568810"/>
          </a:xfrm>
          <a:prstGeom prst="rect">
            <a:avLst/>
          </a:prstGeom>
          <a:noFill/>
        </p:spPr>
        <p:txBody>
          <a:bodyPr wrap="square" rtlCol="0">
            <a:spAutoFit/>
          </a:bodyPr>
          <a:lstStyle/>
          <a:p>
            <a:pPr algn="ctr">
              <a:lnSpc>
                <a:spcPct val="150000"/>
              </a:lnSpc>
            </a:pPr>
            <a:r>
              <a:rPr lang="en-GB" altLang="zh-CN" sz="1050" dirty="0">
                <a:solidFill>
                  <a:schemeClr val="accent4">
                    <a:lumMod val="50000"/>
                  </a:schemeClr>
                </a:solidFill>
              </a:rPr>
              <a:t>Your content is entered here, or by copying your text, select Paste in this box and choose to retain only text. Your content is typed here, or by copying your text, select Paste in this box.</a:t>
            </a:r>
            <a:endParaRPr lang="en-GB" altLang="zh-CN" sz="1050" dirty="0">
              <a:solidFill>
                <a:schemeClr val="accent4">
                  <a:lumMod val="50000"/>
                </a:schemeClr>
              </a:solidFill>
            </a:endParaRPr>
          </a:p>
        </p:txBody>
      </p:sp>
      <p:grpSp>
        <p:nvGrpSpPr>
          <p:cNvPr id="19" name="组合 18"/>
          <p:cNvGrpSpPr/>
          <p:nvPr/>
        </p:nvGrpSpPr>
        <p:grpSpPr>
          <a:xfrm>
            <a:off x="5085949" y="2011328"/>
            <a:ext cx="2347315" cy="712799"/>
            <a:chOff x="4993341" y="1809622"/>
            <a:chExt cx="2347315" cy="712799"/>
          </a:xfrm>
        </p:grpSpPr>
        <p:grpSp>
          <p:nvGrpSpPr>
            <p:cNvPr id="6" name="组合 5"/>
            <p:cNvGrpSpPr/>
            <p:nvPr/>
          </p:nvGrpSpPr>
          <p:grpSpPr>
            <a:xfrm>
              <a:off x="4993341" y="1815249"/>
              <a:ext cx="1528484" cy="707172"/>
              <a:chOff x="3482788" y="2568387"/>
              <a:chExt cx="2761131" cy="1277472"/>
            </a:xfrm>
          </p:grpSpPr>
          <p:grpSp>
            <p:nvGrpSpPr>
              <p:cNvPr id="7" name="组合 6"/>
              <p:cNvGrpSpPr/>
              <p:nvPr/>
            </p:nvGrpSpPr>
            <p:grpSpPr>
              <a:xfrm>
                <a:off x="3482788" y="2568388"/>
                <a:ext cx="1277471" cy="1277471"/>
                <a:chOff x="2931458" y="2474259"/>
                <a:chExt cx="1277471" cy="1277471"/>
              </a:xfrm>
            </p:grpSpPr>
            <p:sp>
              <p:nvSpPr>
                <p:cNvPr id="12" name="矩形 11"/>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stCxn id="12" idx="1"/>
                  <a:endCxn id="12"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线连接符 13"/>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4966448" y="2568387"/>
                <a:ext cx="1277471" cy="1277471"/>
                <a:chOff x="2931458" y="2474259"/>
                <a:chExt cx="1277471" cy="1277471"/>
              </a:xfrm>
            </p:grpSpPr>
            <p:sp>
              <p:nvSpPr>
                <p:cNvPr id="9" name="矩形 8"/>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0" name="直线连接符 9"/>
                <p:cNvCxnSpPr>
                  <a:stCxn id="9" idx="1"/>
                  <a:endCxn id="9"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线连接符 10"/>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sp>
          <p:nvSpPr>
            <p:cNvPr id="15" name="矩形 14"/>
            <p:cNvSpPr/>
            <p:nvPr/>
          </p:nvSpPr>
          <p:spPr>
            <a:xfrm>
              <a:off x="6633484" y="1809622"/>
              <a:ext cx="707172" cy="7071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6" name="直线连接符 15"/>
            <p:cNvCxnSpPr>
              <a:stCxn id="15" idx="1"/>
              <a:endCxn id="15" idx="3"/>
            </p:cNvCxnSpPr>
            <p:nvPr/>
          </p:nvCxnSpPr>
          <p:spPr>
            <a:xfrm>
              <a:off x="6633484" y="2163208"/>
              <a:ext cx="707172"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线连接符 16"/>
            <p:cNvCxnSpPr/>
            <p:nvPr/>
          </p:nvCxnSpPr>
          <p:spPr>
            <a:xfrm>
              <a:off x="6989550" y="1809622"/>
              <a:ext cx="0" cy="7071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077270" y="1870462"/>
              <a:ext cx="2263386" cy="646331"/>
            </a:xfrm>
            <a:prstGeom prst="rect">
              <a:avLst/>
            </a:prstGeom>
            <a:noFill/>
          </p:spPr>
          <p:txBody>
            <a:bodyPr wrap="square" rtlCol="0">
              <a:spAutoFit/>
            </a:bodyPr>
            <a:lstStyle/>
            <a:p>
              <a:pPr algn="dist"/>
              <a:r>
                <a:rPr kumimoji="1" lang="zh-CN" altLang="en-US" sz="3600" dirty="0">
                  <a:solidFill>
                    <a:schemeClr val="accent4">
                      <a:lumMod val="50000"/>
                    </a:schemeClr>
                  </a:solidFill>
                </a:rPr>
                <a:t>第四章</a:t>
              </a:r>
              <a:endParaRPr kumimoji="1" lang="zh-CN" altLang="en-US" sz="3600" dirty="0">
                <a:solidFill>
                  <a:schemeClr val="accent4">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linds(horizontal)">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71308" y="257578"/>
            <a:ext cx="2646878"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浪费之风务必狠刹</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743200"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 cstate="screen"/>
          <a:stretch>
            <a:fillRect/>
          </a:stretch>
        </p:blipFill>
        <p:spPr>
          <a:xfrm>
            <a:off x="-224705" y="3246150"/>
            <a:ext cx="3354272" cy="3354272"/>
          </a:xfrm>
          <a:prstGeom prst="rect">
            <a:avLst/>
          </a:prstGeom>
        </p:spPr>
      </p:pic>
      <p:pic>
        <p:nvPicPr>
          <p:cNvPr id="7" name="图片 6"/>
          <p:cNvPicPr>
            <a:picLocks noChangeAspect="1"/>
          </p:cNvPicPr>
          <p:nvPr/>
        </p:nvPicPr>
        <p:blipFill>
          <a:blip r:embed="rId2" cstate="screen"/>
          <a:stretch>
            <a:fillRect/>
          </a:stretch>
        </p:blipFill>
        <p:spPr>
          <a:xfrm>
            <a:off x="6260206" y="1816458"/>
            <a:ext cx="951964" cy="951964"/>
          </a:xfrm>
          <a:prstGeom prst="rect">
            <a:avLst/>
          </a:prstGeom>
        </p:spPr>
      </p:pic>
      <p:pic>
        <p:nvPicPr>
          <p:cNvPr id="8" name="图片 7"/>
          <p:cNvPicPr>
            <a:picLocks noChangeAspect="1"/>
          </p:cNvPicPr>
          <p:nvPr/>
        </p:nvPicPr>
        <p:blipFill>
          <a:blip r:embed="rId2" cstate="screen"/>
          <a:stretch>
            <a:fillRect/>
          </a:stretch>
        </p:blipFill>
        <p:spPr>
          <a:xfrm>
            <a:off x="6260206" y="3287333"/>
            <a:ext cx="951964" cy="951964"/>
          </a:xfrm>
          <a:prstGeom prst="rect">
            <a:avLst/>
          </a:prstGeom>
        </p:spPr>
      </p:pic>
      <p:pic>
        <p:nvPicPr>
          <p:cNvPr id="9" name="图片 8"/>
          <p:cNvPicPr>
            <a:picLocks noChangeAspect="1"/>
          </p:cNvPicPr>
          <p:nvPr/>
        </p:nvPicPr>
        <p:blipFill>
          <a:blip r:embed="rId2" cstate="screen"/>
          <a:stretch>
            <a:fillRect/>
          </a:stretch>
        </p:blipFill>
        <p:spPr>
          <a:xfrm>
            <a:off x="6260206" y="4642297"/>
            <a:ext cx="951964" cy="951964"/>
          </a:xfrm>
          <a:prstGeom prst="rect">
            <a:avLst/>
          </a:prstGeom>
        </p:spPr>
      </p:pic>
      <p:sp>
        <p:nvSpPr>
          <p:cNvPr id="10" name="文本框 9"/>
          <p:cNvSpPr txBox="1"/>
          <p:nvPr/>
        </p:nvSpPr>
        <p:spPr>
          <a:xfrm>
            <a:off x="484869" y="1867974"/>
            <a:ext cx="5109091" cy="1660134"/>
          </a:xfrm>
          <a:prstGeom prst="rect">
            <a:avLst/>
          </a:prstGeom>
          <a:noFill/>
        </p:spPr>
        <p:txBody>
          <a:bodyPr wrap="none" rtlCol="0">
            <a:spAutoFit/>
          </a:bodyPr>
          <a:lstStyle/>
          <a:p>
            <a:pPr algn="r">
              <a:lnSpc>
                <a:spcPct val="150000"/>
              </a:lnSpc>
            </a:pPr>
            <a:r>
              <a:rPr kumimoji="1" lang="zh-CN" altLang="en-US" sz="2400" dirty="0">
                <a:solidFill>
                  <a:schemeClr val="accent4">
                    <a:lumMod val="50000"/>
                  </a:schemeClr>
                </a:solidFill>
                <a:latin typeface="+mj-ea"/>
                <a:ea typeface="+mj-ea"/>
              </a:rPr>
              <a:t>是餐饮企业应该尽到善意提醒的义务</a:t>
            </a:r>
            <a:endParaRPr kumimoji="1" lang="en-US" altLang="zh-CN" sz="2400" dirty="0">
              <a:solidFill>
                <a:schemeClr val="accent4">
                  <a:lumMod val="50000"/>
                </a:schemeClr>
              </a:solidFill>
              <a:latin typeface="+mj-ea"/>
              <a:ea typeface="+mj-ea"/>
            </a:endParaRPr>
          </a:p>
          <a:p>
            <a:pPr algn="r">
              <a:lnSpc>
                <a:spcPct val="150000"/>
              </a:lnSpc>
            </a:pPr>
            <a:r>
              <a:rPr kumimoji="1" lang="zh-CN" altLang="en-US" sz="2400" dirty="0">
                <a:solidFill>
                  <a:schemeClr val="accent4">
                    <a:lumMod val="50000"/>
                  </a:schemeClr>
                </a:solidFill>
                <a:latin typeface="+mj-ea"/>
                <a:ea typeface="+mj-ea"/>
              </a:rPr>
              <a:t>科学指导消费者点餐</a:t>
            </a:r>
            <a:endParaRPr kumimoji="1" lang="en-US" altLang="zh-CN" sz="2400" dirty="0">
              <a:solidFill>
                <a:schemeClr val="accent4">
                  <a:lumMod val="50000"/>
                </a:schemeClr>
              </a:solidFill>
              <a:latin typeface="+mj-ea"/>
              <a:ea typeface="+mj-ea"/>
            </a:endParaRPr>
          </a:p>
          <a:p>
            <a:pPr algn="r">
              <a:lnSpc>
                <a:spcPct val="150000"/>
              </a:lnSpc>
            </a:pPr>
            <a:r>
              <a:rPr kumimoji="1" lang="zh-CN" altLang="en-US" sz="2400" dirty="0">
                <a:solidFill>
                  <a:schemeClr val="accent4">
                    <a:lumMod val="50000"/>
                  </a:schemeClr>
                </a:solidFill>
                <a:latin typeface="+mj-ea"/>
                <a:ea typeface="+mj-ea"/>
              </a:rPr>
              <a:t>避免不必要的浪费</a:t>
            </a:r>
            <a:endParaRPr kumimoji="1" lang="zh-CN" altLang="en-US" sz="2400" dirty="0">
              <a:solidFill>
                <a:schemeClr val="accent4">
                  <a:lumMod val="50000"/>
                </a:schemeClr>
              </a:solidFill>
              <a:latin typeface="+mj-ea"/>
              <a:ea typeface="+mj-ea"/>
            </a:endParaRPr>
          </a:p>
        </p:txBody>
      </p:sp>
      <p:sp>
        <p:nvSpPr>
          <p:cNvPr id="11" name="文本框 10"/>
          <p:cNvSpPr txBox="1"/>
          <p:nvPr/>
        </p:nvSpPr>
        <p:spPr>
          <a:xfrm>
            <a:off x="7302556" y="1829337"/>
            <a:ext cx="4413161" cy="3426836"/>
          </a:xfrm>
          <a:prstGeom prst="rect">
            <a:avLst/>
          </a:prstGeom>
          <a:noFill/>
        </p:spPr>
        <p:txBody>
          <a:bodyPr wrap="square" rtlCol="0">
            <a:spAutoFit/>
          </a:bodyPr>
          <a:lstStyle/>
          <a:p>
            <a:pPr>
              <a:lnSpc>
                <a:spcPct val="120000"/>
              </a:lnSpc>
            </a:pPr>
            <a:r>
              <a:rPr lang="zh-CN" altLang="en-US" sz="1400" dirty="0">
                <a:solidFill>
                  <a:schemeClr val="accent4">
                    <a:lumMod val="50000"/>
                  </a:schemeClr>
                </a:solidFill>
              </a:rPr>
              <a:t>当今，因为食物匮乏而吃不饱的问题对于大多数人而言，已经不存在，但我们依然要牢记“一粥一饭当思来之不易，半丝半缕恒念物力维艰。”构建节约型社会，不可小觑餐桌上的浪费。</a:t>
            </a:r>
            <a:endParaRPr lang="en-US" altLang="zh-CN" sz="1400" dirty="0">
              <a:solidFill>
                <a:schemeClr val="accent4">
                  <a:lumMod val="50000"/>
                </a:schemeClr>
              </a:solidFill>
            </a:endParaRPr>
          </a:p>
          <a:p>
            <a:pPr>
              <a:lnSpc>
                <a:spcPct val="120000"/>
              </a:lnSpc>
            </a:pPr>
            <a:endParaRPr lang="en-US" altLang="zh-CN" sz="1400" dirty="0">
              <a:solidFill>
                <a:schemeClr val="accent4">
                  <a:lumMod val="50000"/>
                </a:schemeClr>
              </a:solidFill>
            </a:endParaRPr>
          </a:p>
          <a:p>
            <a:pPr>
              <a:lnSpc>
                <a:spcPct val="120000"/>
              </a:lnSpc>
            </a:pPr>
            <a:endParaRPr lang="en-US" altLang="zh-CN" sz="1400" dirty="0">
              <a:solidFill>
                <a:schemeClr val="accent4">
                  <a:lumMod val="50000"/>
                </a:schemeClr>
              </a:solidFill>
            </a:endParaRPr>
          </a:p>
          <a:p>
            <a:pPr>
              <a:lnSpc>
                <a:spcPct val="120000"/>
              </a:lnSpc>
            </a:pPr>
            <a:r>
              <a:rPr lang="zh-CN" altLang="en-US" sz="1400" dirty="0">
                <a:solidFill>
                  <a:schemeClr val="accent4">
                    <a:lumMod val="50000"/>
                  </a:schemeClr>
                </a:solidFill>
              </a:rPr>
              <a:t>因此，全体市民都应“从我做起”，尊重劳动，爱惜粮食，反对浪费，点餐时理智消费，做到合理、适量地就餐。</a:t>
            </a:r>
            <a:endParaRPr lang="en-US" altLang="zh-CN" sz="1400" dirty="0">
              <a:solidFill>
                <a:schemeClr val="accent4">
                  <a:lumMod val="50000"/>
                </a:schemeClr>
              </a:solidFill>
            </a:endParaRPr>
          </a:p>
          <a:p>
            <a:pPr>
              <a:lnSpc>
                <a:spcPct val="120000"/>
              </a:lnSpc>
            </a:pPr>
            <a:endParaRPr kumimoji="1" lang="en-US" altLang="zh-CN" sz="1400" dirty="0">
              <a:solidFill>
                <a:schemeClr val="accent4">
                  <a:lumMod val="50000"/>
                </a:schemeClr>
              </a:solidFill>
            </a:endParaRPr>
          </a:p>
          <a:p>
            <a:pPr>
              <a:lnSpc>
                <a:spcPct val="120000"/>
              </a:lnSpc>
            </a:pPr>
            <a:endParaRPr kumimoji="1" lang="en-US" altLang="zh-CN" sz="1400" dirty="0">
              <a:solidFill>
                <a:schemeClr val="accent4">
                  <a:lumMod val="50000"/>
                </a:schemeClr>
              </a:solidFill>
            </a:endParaRPr>
          </a:p>
          <a:p>
            <a:pPr>
              <a:lnSpc>
                <a:spcPct val="120000"/>
              </a:lnSpc>
            </a:pPr>
            <a:r>
              <a:rPr kumimoji="1" lang="zh-CN" altLang="en-US" sz="1400" dirty="0">
                <a:solidFill>
                  <a:schemeClr val="accent4">
                    <a:lumMod val="50000"/>
                  </a:schemeClr>
                </a:solidFill>
              </a:rPr>
              <a:t>浪费粮食的主要原因大致有两类：孩子挑食、大人“好面子”，最主要的根源是节约粮食的观念淡薄。</a:t>
            </a:r>
            <a:endParaRPr kumimoji="1" lang="zh-CN" altLang="en-US" sz="1400" dirty="0">
              <a:solidFill>
                <a:schemeClr val="accent4">
                  <a:lumMod val="50000"/>
                </a:schemeClr>
              </a:solidFill>
            </a:endParaRPr>
          </a:p>
        </p:txBody>
      </p:sp>
    </p:spTree>
  </p:cSld>
  <p:clrMapOvr>
    <a:masterClrMapping/>
  </p:clrMapOvr>
  <p:transition spd="slow" advTm="3000">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71308" y="257578"/>
            <a:ext cx="2646878"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浪费之风务必狠刹</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743200"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33318" y="2240924"/>
            <a:ext cx="5769735" cy="299832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kumimoji="1" lang="zh-CN" altLang="en-US" sz="1600" dirty="0">
                <a:solidFill>
                  <a:schemeClr val="accent4">
                    <a:lumMod val="50000"/>
                  </a:schemeClr>
                </a:solidFill>
                <a:latin typeface="+mj-ea"/>
                <a:ea typeface="+mj-ea"/>
              </a:rPr>
              <a:t>总的来说，铺张浪费的少了，适量用餐的多了，勤俭节约的意识普遍提高了。</a:t>
            </a:r>
            <a:endParaRPr kumimoji="1" lang="en-US" altLang="zh-CN" sz="1600" dirty="0">
              <a:solidFill>
                <a:schemeClr val="accent4">
                  <a:lumMod val="50000"/>
                </a:schemeClr>
              </a:solidFill>
              <a:latin typeface="+mj-ea"/>
              <a:ea typeface="+mj-ea"/>
            </a:endParaRPr>
          </a:p>
          <a:p>
            <a:pPr marL="285750" indent="-285750">
              <a:lnSpc>
                <a:spcPct val="150000"/>
              </a:lnSpc>
              <a:buFont typeface="Arial" panose="020B0604020202020204" pitchFamily="34" charset="0"/>
              <a:buChar char="•"/>
            </a:pPr>
            <a:endParaRPr kumimoji="1" lang="en-US" altLang="zh-CN" sz="1600" dirty="0">
              <a:solidFill>
                <a:schemeClr val="accent4">
                  <a:lumMod val="50000"/>
                </a:schemeClr>
              </a:solidFill>
              <a:latin typeface="+mj-ea"/>
              <a:ea typeface="+mj-ea"/>
            </a:endParaRPr>
          </a:p>
          <a:p>
            <a:pPr marL="285750" indent="-285750">
              <a:lnSpc>
                <a:spcPct val="150000"/>
              </a:lnSpc>
              <a:buFont typeface="Arial" panose="020B0604020202020204" pitchFamily="34" charset="0"/>
              <a:buChar char="•"/>
            </a:pPr>
            <a:r>
              <a:rPr kumimoji="1" lang="zh-CN" altLang="en-US" sz="1600" dirty="0">
                <a:solidFill>
                  <a:schemeClr val="accent4">
                    <a:lumMod val="50000"/>
                  </a:schemeClr>
                </a:solidFill>
              </a:rPr>
              <a:t>自助餐厅就餐时，亲身感受到“光盘行动”带来的变化。</a:t>
            </a:r>
            <a:endParaRPr kumimoji="1" lang="en-US" altLang="zh-CN" sz="1600" dirty="0">
              <a:solidFill>
                <a:schemeClr val="accent4">
                  <a:lumMod val="50000"/>
                </a:schemeClr>
              </a:solidFill>
            </a:endParaRPr>
          </a:p>
          <a:p>
            <a:pPr marL="285750" indent="-285750">
              <a:lnSpc>
                <a:spcPct val="150000"/>
              </a:lnSpc>
              <a:buFont typeface="Arial" panose="020B0604020202020204" pitchFamily="34" charset="0"/>
              <a:buChar char="•"/>
            </a:pPr>
            <a:endParaRPr kumimoji="1" lang="en-US" altLang="zh-CN" sz="1600" dirty="0">
              <a:solidFill>
                <a:schemeClr val="accent4">
                  <a:lumMod val="50000"/>
                </a:schemeClr>
              </a:solidFill>
            </a:endParaRPr>
          </a:p>
          <a:p>
            <a:pPr marL="285750" indent="-285750">
              <a:lnSpc>
                <a:spcPct val="150000"/>
              </a:lnSpc>
              <a:buFont typeface="Arial" panose="020B0604020202020204" pitchFamily="34" charset="0"/>
              <a:buChar char="•"/>
            </a:pPr>
            <a:r>
              <a:rPr kumimoji="1" lang="zh-CN" altLang="en-US" sz="1600" dirty="0">
                <a:solidFill>
                  <a:schemeClr val="accent4">
                    <a:lumMod val="50000"/>
                  </a:schemeClr>
                </a:solidFill>
              </a:rPr>
              <a:t>在一些自助餐厅的入口处，常常贴有温馨提示，提醒顾客勤拿少取，吃多少拿多少，如果剩餐超标，将给予一定的罚款，这样就会很少出现顾客浪费食物的现象。</a:t>
            </a:r>
            <a:endParaRPr kumimoji="1" lang="zh-CN" altLang="en-US" sz="1600" dirty="0">
              <a:solidFill>
                <a:schemeClr val="accent4">
                  <a:lumMod val="50000"/>
                </a:schemeClr>
              </a:solidFill>
            </a:endParaRPr>
          </a:p>
        </p:txBody>
      </p:sp>
      <p:pic>
        <p:nvPicPr>
          <p:cNvPr id="6" name="图片 5"/>
          <p:cNvPicPr>
            <a:picLocks noChangeAspect="1"/>
          </p:cNvPicPr>
          <p:nvPr/>
        </p:nvPicPr>
        <p:blipFill>
          <a:blip r:embed="rId1" cstate="screen"/>
          <a:stretch>
            <a:fillRect/>
          </a:stretch>
        </p:blipFill>
        <p:spPr>
          <a:xfrm>
            <a:off x="6237130" y="1038951"/>
            <a:ext cx="5954870" cy="5641456"/>
          </a:xfrm>
          <a:prstGeom prst="rect">
            <a:avLst/>
          </a:prstGeom>
        </p:spPr>
      </p:pic>
    </p:spTree>
  </p:cSld>
  <p:clrMapOvr>
    <a:masterClrMapping/>
  </p:clrMapOvr>
  <p:transition spd="slow" advTm="300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71308" y="257578"/>
            <a:ext cx="2646878" cy="461665"/>
          </a:xfrm>
          <a:prstGeom prst="rect">
            <a:avLst/>
          </a:prstGeom>
          <a:noFill/>
        </p:spPr>
        <p:txBody>
          <a:bodyPr wrap="none" rtlCol="0">
            <a:spAutoFit/>
          </a:bodyPr>
          <a:lstStyle/>
          <a:p>
            <a:r>
              <a:rPr lang="zh-CN" altLang="en-US" sz="2400" dirty="0">
                <a:solidFill>
                  <a:schemeClr val="accent4">
                    <a:lumMod val="50000"/>
                  </a:schemeClr>
                </a:solidFill>
                <a:latin typeface="+mj-ea"/>
                <a:ea typeface="+mj-ea"/>
              </a:rPr>
              <a:t>浪费之风务必狠刹</a:t>
            </a:r>
            <a:endParaRPr lang="zh-CN" altLang="en-US" sz="2400" dirty="0">
              <a:solidFill>
                <a:schemeClr val="accent4">
                  <a:lumMod val="50000"/>
                </a:schemeClr>
              </a:solidFill>
              <a:latin typeface="+mj-ea"/>
              <a:ea typeface="+mj-ea"/>
            </a:endParaRPr>
          </a:p>
        </p:txBody>
      </p:sp>
      <p:cxnSp>
        <p:nvCxnSpPr>
          <p:cNvPr id="4" name="直线连接符 3"/>
          <p:cNvCxnSpPr/>
          <p:nvPr/>
        </p:nvCxnSpPr>
        <p:spPr>
          <a:xfrm>
            <a:off x="1184856" y="734095"/>
            <a:ext cx="2743200" cy="0"/>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5543955" y="2189652"/>
            <a:ext cx="5512158" cy="1860509"/>
          </a:xfrm>
          <a:prstGeom prst="rect">
            <a:avLst/>
          </a:prstGeom>
          <a:noFill/>
        </p:spPr>
        <p:txBody>
          <a:bodyPr wrap="square" rtlCol="0">
            <a:spAutoFit/>
          </a:bodyPr>
          <a:lstStyle/>
          <a:p>
            <a:pPr>
              <a:lnSpc>
                <a:spcPct val="150000"/>
              </a:lnSpc>
            </a:pPr>
            <a:r>
              <a:rPr lang="zh-CN" altLang="en-US" sz="2000" dirty="0">
                <a:solidFill>
                  <a:schemeClr val="accent4">
                    <a:lumMod val="50000"/>
                  </a:schemeClr>
                </a:solidFill>
                <a:latin typeface="+mj-ea"/>
                <a:ea typeface="+mj-ea"/>
              </a:rPr>
              <a:t>有的餐馆还会推出一系列激励举措，比如，如果顾客没有浪费食物，买单时可享受优惠折扣，还可以领取小礼品等，以此鼓励人们文明就餐、勤俭节约。</a:t>
            </a:r>
            <a:endParaRPr kumimoji="1" lang="zh-CN" altLang="en-US" sz="2000" dirty="0">
              <a:solidFill>
                <a:schemeClr val="accent4">
                  <a:lumMod val="50000"/>
                </a:schemeClr>
              </a:solidFill>
              <a:latin typeface="+mj-ea"/>
              <a:ea typeface="+mj-ea"/>
            </a:endParaRPr>
          </a:p>
        </p:txBody>
      </p:sp>
      <p:pic>
        <p:nvPicPr>
          <p:cNvPr id="6" name="图片 5"/>
          <p:cNvPicPr>
            <a:picLocks noChangeAspect="1"/>
          </p:cNvPicPr>
          <p:nvPr/>
        </p:nvPicPr>
        <p:blipFill>
          <a:blip r:embed="rId1" cstate="screen"/>
          <a:stretch>
            <a:fillRect/>
          </a:stretch>
        </p:blipFill>
        <p:spPr>
          <a:xfrm>
            <a:off x="0" y="1459731"/>
            <a:ext cx="5283091" cy="4908872"/>
          </a:xfrm>
          <a:prstGeom prst="rect">
            <a:avLst/>
          </a:prstGeom>
        </p:spPr>
      </p:pic>
      <p:sp>
        <p:nvSpPr>
          <p:cNvPr id="7" name="文本框 6"/>
          <p:cNvSpPr txBox="1"/>
          <p:nvPr/>
        </p:nvSpPr>
        <p:spPr>
          <a:xfrm>
            <a:off x="5543955" y="4468969"/>
            <a:ext cx="5283091" cy="1019253"/>
          </a:xfrm>
          <a:prstGeom prst="rect">
            <a:avLst/>
          </a:prstGeom>
          <a:noFill/>
        </p:spPr>
        <p:txBody>
          <a:bodyPr wrap="square" rtlCol="0">
            <a:spAutoFit/>
          </a:bodyPr>
          <a:lstStyle/>
          <a:p>
            <a:pPr>
              <a:lnSpc>
                <a:spcPct val="150000"/>
              </a:lnSpc>
            </a:pPr>
            <a:r>
              <a:rPr kumimoji="1" lang="zh-CN" altLang="en-US" sz="1400" dirty="0">
                <a:solidFill>
                  <a:schemeClr val="accent4">
                    <a:lumMod val="50000"/>
                  </a:schemeClr>
                </a:solidFill>
              </a:rPr>
              <a:t>养成良好的消费意识，拒绝浪费，从我做起。从饮食科学的角度来说，传统的“吃饱吃好”不等于健康的饮食，真正的健康饮食应该有所节制，顾客在饭桌上吃不完的饭菜，应打包带走。</a:t>
            </a:r>
            <a:endParaRPr kumimoji="1" lang="zh-CN" altLang="en-US" sz="1400" dirty="0">
              <a:solidFill>
                <a:schemeClr val="accent4">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23" name="组合 22"/>
          <p:cNvGrpSpPr/>
          <p:nvPr/>
        </p:nvGrpSpPr>
        <p:grpSpPr>
          <a:xfrm>
            <a:off x="3231774" y="2508972"/>
            <a:ext cx="5728451" cy="1323440"/>
            <a:chOff x="3482788" y="2522419"/>
            <a:chExt cx="5728451" cy="1323440"/>
          </a:xfrm>
        </p:grpSpPr>
        <p:grpSp>
          <p:nvGrpSpPr>
            <p:cNvPr id="7" name="组合 6"/>
            <p:cNvGrpSpPr/>
            <p:nvPr/>
          </p:nvGrpSpPr>
          <p:grpSpPr>
            <a:xfrm>
              <a:off x="3482788" y="2568388"/>
              <a:ext cx="1277471" cy="1277471"/>
              <a:chOff x="2931458" y="2474259"/>
              <a:chExt cx="1277471" cy="1277471"/>
            </a:xfrm>
          </p:grpSpPr>
          <p:sp>
            <p:nvSpPr>
              <p:cNvPr id="2" name="矩形 1"/>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 name="直线连接符 3"/>
              <p:cNvCxnSpPr>
                <a:stCxn id="2" idx="1"/>
                <a:endCxn id="2"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4966448" y="2568387"/>
              <a:ext cx="1277471" cy="1277471"/>
              <a:chOff x="2931458" y="2474259"/>
              <a:chExt cx="1277471" cy="1277471"/>
            </a:xfrm>
          </p:grpSpPr>
          <p:sp>
            <p:nvSpPr>
              <p:cNvPr id="9" name="矩形 8"/>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0" name="直线连接符 9"/>
              <p:cNvCxnSpPr>
                <a:stCxn id="9" idx="1"/>
                <a:endCxn id="9"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线连接符 10"/>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6450108" y="2568388"/>
              <a:ext cx="1277471" cy="1277471"/>
              <a:chOff x="2931458" y="2474259"/>
              <a:chExt cx="1277471" cy="1277471"/>
            </a:xfrm>
          </p:grpSpPr>
          <p:sp>
            <p:nvSpPr>
              <p:cNvPr id="13" name="矩形 12"/>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4" name="直线连接符 13"/>
              <p:cNvCxnSpPr>
                <a:stCxn id="13" idx="1"/>
                <a:endCxn id="13"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线连接符 14"/>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7933768" y="2568387"/>
              <a:ext cx="1277471" cy="1277471"/>
              <a:chOff x="2931458" y="2474259"/>
              <a:chExt cx="1277471" cy="1277471"/>
            </a:xfrm>
          </p:grpSpPr>
          <p:sp>
            <p:nvSpPr>
              <p:cNvPr id="17" name="矩形 16"/>
              <p:cNvSpPr/>
              <p:nvPr/>
            </p:nvSpPr>
            <p:spPr>
              <a:xfrm>
                <a:off x="2931458" y="2474259"/>
                <a:ext cx="1277471" cy="1277471"/>
              </a:xfrm>
              <a:prstGeom prst="rect">
                <a:avLst/>
              </a:prstGeom>
              <a:noFill/>
              <a:ln w="31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8" name="直线连接符 17"/>
              <p:cNvCxnSpPr>
                <a:stCxn id="17" idx="1"/>
                <a:endCxn id="17" idx="3"/>
              </p:cNvCxnSpPr>
              <p:nvPr/>
            </p:nvCxnSpPr>
            <p:spPr>
              <a:xfrm>
                <a:off x="2931458" y="3112995"/>
                <a:ext cx="1277471" cy="0"/>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线连接符 18"/>
              <p:cNvCxnSpPr/>
              <p:nvPr/>
            </p:nvCxnSpPr>
            <p:spPr>
              <a:xfrm>
                <a:off x="3574674" y="2474259"/>
                <a:ext cx="0" cy="1277471"/>
              </a:xfrm>
              <a:prstGeom prst="line">
                <a:avLst/>
              </a:prstGeom>
              <a:ln w="3175">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0" name="文本框 19"/>
            <p:cNvSpPr txBox="1"/>
            <p:nvPr/>
          </p:nvSpPr>
          <p:spPr>
            <a:xfrm>
              <a:off x="3542320" y="2522419"/>
              <a:ext cx="5668919" cy="1323439"/>
            </a:xfrm>
            <a:prstGeom prst="rect">
              <a:avLst/>
            </a:prstGeom>
            <a:noFill/>
          </p:spPr>
          <p:txBody>
            <a:bodyPr wrap="square" rtlCol="0">
              <a:spAutoFit/>
            </a:bodyPr>
            <a:lstStyle/>
            <a:p>
              <a:pPr algn="dist"/>
              <a:r>
                <a:rPr kumimoji="1" lang="zh-CN" altLang="en-US" sz="8000" dirty="0">
                  <a:solidFill>
                    <a:schemeClr val="accent4">
                      <a:lumMod val="50000"/>
                    </a:schemeClr>
                  </a:solidFill>
                  <a:latin typeface="zihun36hao-zhengwensongkai" pitchFamily="2" charset="-122"/>
                  <a:ea typeface="zihun36hao-zhengwensongkai" pitchFamily="2" charset="-122"/>
                </a:rPr>
                <a:t>感谢聆听</a:t>
              </a:r>
              <a:endParaRPr kumimoji="1" lang="zh-CN" altLang="en-US" sz="8000" dirty="0">
                <a:solidFill>
                  <a:schemeClr val="accent4">
                    <a:lumMod val="50000"/>
                  </a:schemeClr>
                </a:solidFill>
                <a:latin typeface="zihun36hao-zhengwensongkai" pitchFamily="2" charset="-122"/>
                <a:ea typeface="zihun36hao-zhengwensongkai" pitchFamily="2" charset="-122"/>
              </a:endParaRPr>
            </a:p>
          </p:txBody>
        </p:sp>
      </p:grpSp>
      <p:sp>
        <p:nvSpPr>
          <p:cNvPr id="21" name="文本框 20"/>
          <p:cNvSpPr txBox="1"/>
          <p:nvPr/>
        </p:nvSpPr>
        <p:spPr>
          <a:xfrm>
            <a:off x="4051753" y="1916206"/>
            <a:ext cx="4088492" cy="400110"/>
          </a:xfrm>
          <a:prstGeom prst="rect">
            <a:avLst/>
          </a:prstGeom>
          <a:noFill/>
        </p:spPr>
        <p:txBody>
          <a:bodyPr wrap="none" rtlCol="0">
            <a:spAutoFit/>
          </a:bodyPr>
          <a:lstStyle/>
          <a:p>
            <a:r>
              <a:rPr kumimoji="1" lang="en-US" altLang="zh-CN" sz="2000" dirty="0">
                <a:solidFill>
                  <a:schemeClr val="accent4">
                    <a:lumMod val="50000"/>
                  </a:schemeClr>
                </a:solidFill>
              </a:rPr>
              <a:t>THANKS</a:t>
            </a:r>
            <a:r>
              <a:rPr kumimoji="1" lang="zh-CN" altLang="en-US" sz="2000" dirty="0">
                <a:solidFill>
                  <a:schemeClr val="accent4">
                    <a:lumMod val="50000"/>
                  </a:schemeClr>
                </a:solidFill>
              </a:rPr>
              <a:t> </a:t>
            </a:r>
            <a:r>
              <a:rPr kumimoji="1" lang="en-US" altLang="zh-CN" sz="2000" dirty="0">
                <a:solidFill>
                  <a:schemeClr val="accent4">
                    <a:lumMod val="50000"/>
                  </a:schemeClr>
                </a:solidFill>
              </a:rPr>
              <a:t>FOR</a:t>
            </a:r>
            <a:r>
              <a:rPr kumimoji="1" lang="zh-CN" altLang="en-US" sz="2000" dirty="0">
                <a:solidFill>
                  <a:schemeClr val="accent4">
                    <a:lumMod val="50000"/>
                  </a:schemeClr>
                </a:solidFill>
              </a:rPr>
              <a:t> </a:t>
            </a:r>
            <a:r>
              <a:rPr kumimoji="1" lang="en-US" altLang="zh-CN" sz="2000" dirty="0">
                <a:solidFill>
                  <a:schemeClr val="accent4">
                    <a:lumMod val="50000"/>
                  </a:schemeClr>
                </a:solidFill>
              </a:rPr>
              <a:t>YOUR</a:t>
            </a:r>
            <a:r>
              <a:rPr kumimoji="1" lang="zh-CN" altLang="en-US" sz="2000" dirty="0">
                <a:solidFill>
                  <a:schemeClr val="accent4">
                    <a:lumMod val="50000"/>
                  </a:schemeClr>
                </a:solidFill>
              </a:rPr>
              <a:t> </a:t>
            </a:r>
            <a:r>
              <a:rPr kumimoji="1" lang="en-US" altLang="zh-CN" sz="2000" dirty="0">
                <a:solidFill>
                  <a:schemeClr val="accent4">
                    <a:lumMod val="50000"/>
                  </a:schemeClr>
                </a:solidFill>
              </a:rPr>
              <a:t>WATCHING</a:t>
            </a:r>
            <a:endParaRPr kumimoji="1" lang="zh-CN" altLang="en-US" sz="2000" dirty="0">
              <a:solidFill>
                <a:schemeClr val="accent4">
                  <a:lumMod val="50000"/>
                </a:schemeClr>
              </a:solidFill>
            </a:endParaRPr>
          </a:p>
        </p:txBody>
      </p:sp>
      <p:sp>
        <p:nvSpPr>
          <p:cNvPr id="22" name="文本框 21"/>
          <p:cNvSpPr txBox="1"/>
          <p:nvPr/>
        </p:nvSpPr>
        <p:spPr>
          <a:xfrm>
            <a:off x="4092887" y="4471147"/>
            <a:ext cx="3738880" cy="368300"/>
          </a:xfrm>
          <a:prstGeom prst="rect">
            <a:avLst/>
          </a:prstGeom>
          <a:noFill/>
        </p:spPr>
        <p:txBody>
          <a:bodyPr wrap="none" rtlCol="0">
            <a:spAutoFit/>
          </a:bodyPr>
          <a:lstStyle/>
          <a:p>
            <a:r>
              <a:rPr kumimoji="1" lang="zh-CN" altLang="en-US" dirty="0">
                <a:solidFill>
                  <a:schemeClr val="accent4">
                    <a:lumMod val="50000"/>
                  </a:schemeClr>
                </a:solidFill>
              </a:rPr>
              <a:t>汇报人：</a:t>
            </a:r>
            <a:r>
              <a:rPr kumimoji="1" lang="en-US" altLang="zh-CN" dirty="0">
                <a:solidFill>
                  <a:schemeClr val="accent4">
                    <a:lumMod val="50000"/>
                  </a:schemeClr>
                </a:solidFill>
              </a:rPr>
              <a:t>XXX</a:t>
            </a:r>
            <a:r>
              <a:rPr kumimoji="1" lang="zh-CN" altLang="en-US" dirty="0">
                <a:solidFill>
                  <a:schemeClr val="accent4">
                    <a:lumMod val="50000"/>
                  </a:schemeClr>
                </a:solidFill>
              </a:rPr>
              <a:t>      日期：</a:t>
            </a:r>
            <a:r>
              <a:rPr kumimoji="1" lang="en-US" altLang="zh-CN" dirty="0">
                <a:solidFill>
                  <a:schemeClr val="accent4">
                    <a:lumMod val="50000"/>
                  </a:schemeClr>
                </a:solidFill>
              </a:rPr>
              <a:t>2020-xx-xx</a:t>
            </a:r>
            <a:endParaRPr kumimoji="1" lang="zh-CN" altLang="en-US" dirty="0">
              <a:solidFill>
                <a:schemeClr val="accent4">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split orient="vert"/>
      </p:transition>
    </mc:Choice>
    <mc:Fallback>
      <p:transition spd="slow" advTm="3000">
        <p:split orient="vert"/>
      </p:transition>
    </mc:Fallback>
  </mc:AlternateContent>
</p:sld>
</file>

<file path=ppt/tags/tag1.xml><?xml version="1.0" encoding="utf-8"?>
<p:tagLst xmlns:p="http://schemas.openxmlformats.org/presentationml/2006/main">
  <p:tag name="ISPRING_FIRST_PUBLISH" val="1"/>
  <p:tag name="ISPRING_PRESENTATION_TITLE" val="简约风拒绝舌尖上的浪费宣传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588ku">
      <a:majorFont>
        <a:latin typeface="Arial Black"/>
        <a:ea typeface="思源黑体 CN Bold"/>
        <a:cs typeface=""/>
      </a:majorFont>
      <a:minorFont>
        <a:latin typeface="Arial"/>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2776</Words>
  <Application>WPS 演示</Application>
  <PresentationFormat>宽屏</PresentationFormat>
  <Paragraphs>144</Paragraphs>
  <Slides>20</Slides>
  <Notes>20</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20</vt:i4>
      </vt:variant>
    </vt:vector>
  </HeadingPairs>
  <TitlesOfParts>
    <vt:vector size="33" baseType="lpstr">
      <vt:lpstr>Arial</vt:lpstr>
      <vt:lpstr>宋体</vt:lpstr>
      <vt:lpstr>Wingdings</vt:lpstr>
      <vt:lpstr>Arial</vt:lpstr>
      <vt:lpstr>zihun36hao-zhengwensongkai</vt:lpstr>
      <vt:lpstr>微软雅黑</vt:lpstr>
      <vt:lpstr>Arial Unicode MS</vt:lpstr>
      <vt:lpstr>DengXian</vt:lpstr>
      <vt:lpstr>Segoe Print</vt:lpstr>
      <vt:lpstr>思源黑体 CN Bold</vt:lpstr>
      <vt:lpstr>黑体</vt:lpstr>
      <vt:lpstr>思源黑体 CN Regular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简约风拒绝舌尖上的浪费宣传PPT模板</dc:title>
  <dc:creator>Microsoft Office 用户</dc:creator>
  <cp:lastModifiedBy>拉普耶鲁</cp:lastModifiedBy>
  <cp:revision>648</cp:revision>
  <dcterms:created xsi:type="dcterms:W3CDTF">2018-06-17T04:53:00Z</dcterms:created>
  <dcterms:modified xsi:type="dcterms:W3CDTF">2020-09-17T07:39:37Z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