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57" r:id="rId5"/>
    <p:sldId id="261" r:id="rId6"/>
    <p:sldId id="260" r:id="rId7"/>
    <p:sldId id="262" r:id="rId8"/>
    <p:sldId id="258" r:id="rId9"/>
    <p:sldId id="264" r:id="rId10"/>
    <p:sldId id="265" r:id="rId11"/>
    <p:sldId id="269" r:id="rId12"/>
    <p:sldId id="267" r:id="rId13"/>
    <p:sldId id="268" r:id="rId14"/>
    <p:sldId id="270" r:id="rId15"/>
    <p:sldId id="271" r:id="rId16"/>
    <p:sldId id="277" r:id="rId17"/>
    <p:sldId id="272" r:id="rId18"/>
    <p:sldId id="274" r:id="rId19"/>
    <p:sldId id="278" r:id="rId20"/>
    <p:sldId id="275" r:id="rId21"/>
    <p:sldId id="273" r:id="rId22"/>
    <p:sldId id="279" r:id="rId23"/>
    <p:sldId id="280" r:id="rId2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6" d="100"/>
          <a:sy n="136" d="100"/>
        </p:scale>
        <p:origin x="480" y="108"/>
      </p:cViewPr>
      <p:guideLst>
        <p:guide orient="horz" pos="1801"/>
        <p:guide pos="40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</c:v>
                </c:pt>
              </c:strCache>
            </c:strRef>
          </c:tx>
          <c:explosion val="0"/>
          <c:dPt>
            <c:idx val="0"/>
            <c:bubble3D val="0"/>
            <c:spPr>
              <a:noFill/>
            </c:spPr>
          </c:dPt>
          <c:dPt>
            <c:idx val="1"/>
            <c:bubble3D val="0"/>
            <c:spPr>
              <a:solidFill>
                <a:srgbClr val="0278A1">
                  <a:alpha val="60000"/>
                </a:srgbClr>
              </a:solidFill>
              <a:ln>
                <a:noFill/>
              </a:ln>
            </c:spPr>
          </c:dPt>
          <c:dPt>
            <c:idx val="2"/>
            <c:bubble3D val="0"/>
            <c:explosion val="2"/>
            <c:spPr>
              <a:solidFill>
                <a:schemeClr val="tx1">
                  <a:alpha val="10000"/>
                </a:schemeClr>
              </a:solidFill>
            </c:spPr>
          </c:dPt>
          <c:dLbls>
            <c:delete val="1"/>
          </c:dLbls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4.6</c:v>
                </c:pt>
                <c:pt idx="1">
                  <c:v>3.6</c:v>
                </c:pt>
                <c:pt idx="2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</c:v>
                </c:pt>
              </c:strCache>
            </c:strRef>
          </c:tx>
          <c:explosion val="0"/>
          <c:dPt>
            <c:idx val="0"/>
            <c:bubble3D val="0"/>
            <c:spPr>
              <a:noFill/>
            </c:spPr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  <a:alpha val="70000"/>
                </a:schemeClr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chemeClr val="tx1">
                  <a:alpha val="10000"/>
                </a:schemeClr>
              </a:solidFill>
            </c:spPr>
          </c:dPt>
          <c:dLbls>
            <c:delete val="1"/>
          </c:dLbls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4.6</c:v>
                </c:pt>
                <c:pt idx="1">
                  <c:v>3.5</c:v>
                </c:pt>
                <c:pt idx="2">
                  <c:v>1.1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</c:v>
                </c:pt>
              </c:strCache>
            </c:strRef>
          </c:tx>
          <c:explosion val="0"/>
          <c:dPt>
            <c:idx val="0"/>
            <c:bubble3D val="0"/>
            <c:spPr>
              <a:noFill/>
            </c:spPr>
          </c:dPt>
          <c:dPt>
            <c:idx val="1"/>
            <c:bubble3D val="0"/>
            <c:spPr>
              <a:solidFill>
                <a:srgbClr val="0278A1">
                  <a:alpha val="80000"/>
                </a:srgbClr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chemeClr val="tx1">
                  <a:alpha val="10000"/>
                </a:schemeClr>
              </a:solidFill>
            </c:spPr>
          </c:dPt>
          <c:dLbls>
            <c:delete val="1"/>
          </c:dLbls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4.6</c:v>
                </c:pt>
                <c:pt idx="1">
                  <c:v>3.3</c:v>
                </c:pt>
                <c:pt idx="2">
                  <c:v>1.3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</c:v>
                </c:pt>
              </c:strCache>
            </c:strRef>
          </c:tx>
          <c:explosion val="0"/>
          <c:dPt>
            <c:idx val="0"/>
            <c:bubble3D val="0"/>
            <c:spPr>
              <a:noFill/>
            </c:spPr>
          </c:dPt>
          <c:dPt>
            <c:idx val="1"/>
            <c:bubble3D val="0"/>
            <c:spPr>
              <a:solidFill>
                <a:schemeClr val="tx2">
                  <a:lumMod val="75000"/>
                  <a:alpha val="90000"/>
                </a:schemeClr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chemeClr val="tx1">
                  <a:alpha val="10000"/>
                </a:schemeClr>
              </a:solidFill>
            </c:spPr>
          </c:dPt>
          <c:dLbls>
            <c:delete val="1"/>
          </c:dLbls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4.6</c:v>
                </c:pt>
                <c:pt idx="1">
                  <c:v>3.9</c:v>
                </c:pt>
                <c:pt idx="2">
                  <c:v>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10"/>
      </c:doughnutChart>
    </c:plotArea>
    <c:plotVisOnly val="1"/>
    <c:dispBlanksAs val="gap"/>
    <c:showDLblsOverMax val="0"/>
  </c:chart>
  <c:spPr>
    <a:noFill/>
  </c:spPr>
  <c:txPr>
    <a:bodyPr/>
    <a:lstStyle/>
    <a:p>
      <a:pPr>
        <a:defRPr lang="zh-CN" sz="1800"/>
      </a:pPr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0.06959</cdr:x>
      <cdr:y>0.64211</cdr:y>
    </cdr:from>
    <cdr:to>
      <cdr:x>0.94728</cdr:x>
      <cdr:y>0.8607</cdr:y>
    </cdr:to>
    <cdr:grpSp>
      <cdr:nvGrpSpPr>
        <cdr:cNvPr id="2" name="组合 1"/>
        <cdr:cNvGrpSpPr/>
      </cdr:nvGrpSpPr>
      <cdr:grpSpPr xmlns:a="http://schemas.openxmlformats.org/drawingml/2006/main">
        <a:xfrm>
          <a:off x="593732" y="2739604"/>
          <a:ext cx="7488328" cy="932628"/>
          <a:chOff x="288081" y="3658693"/>
          <a:chExt cx="7488831" cy="932553"/>
        </a:xfrm>
      </cdr:grpSpPr>
      <cdr:sp>
        <cdr:nvSpPr>
          <cdr:cNvPr id="3" name="矩形 2"/>
          <cdr:cNvSpPr/>
        </cdr:nvSpPr>
        <cdr:spPr xmlns:a="http://schemas.openxmlformats.org/drawingml/2006/main">
          <a:xfrm xmlns:a="http://schemas.openxmlformats.org/drawingml/2006/main">
            <a:off x="288081" y="3658693"/>
            <a:ext cx="7488831" cy="932553"/>
          </a:xfrm>
          <a:prstGeom xmlns:a="http://schemas.openxmlformats.org/drawingml/2006/main" prst="rect">
            <a:avLst/>
          </a:prstGeom>
        </cdr:spPr>
        <cdr:txBody xmlns:a="http://schemas.openxmlformats.org/drawingml/2006/main">
          <a:bodyPr vert="horz" wrap="square" lIns="45720" tIns="45720" rIns="45720" bIns="4572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销售情况销售情况</a:t>
            </a: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销售情况销售情况销售情况销售</a:t>
            </a:r>
            <a:r>
              <a:rPr lang="zh-CN" altLang="en-US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情况销售</a:t>
            </a: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情况销售情况销售</a:t>
            </a:r>
            <a:r>
              <a:rPr lang="zh-CN" altLang="en-US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情况销售</a:t>
            </a: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情况销售情况销售</a:t>
            </a:r>
            <a:r>
              <a:rPr lang="zh-CN" altLang="en-US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</a:t>
            </a: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销售情况销售情况销售</a:t>
            </a:r>
            <a:r>
              <a:rPr lang="zh-CN" altLang="en-US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情况销售</a:t>
            </a: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情况销售情况销售</a:t>
            </a:r>
            <a:r>
              <a:rPr lang="zh-CN" altLang="en-US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</a:t>
            </a: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销售情况销售情况销售</a:t>
            </a:r>
            <a:r>
              <a:rPr lang="zh-CN" altLang="en-US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情况销售</a:t>
            </a:r>
            <a:r>
              <a:rPr lang="zh-CN" altLang="en-US" sz="1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情况销售情况销售</a:t>
            </a:r>
            <a:r>
              <a:rPr lang="zh-CN" altLang="en-US" sz="14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</a:t>
            </a:r>
            <a:endParaRPr lang="zh-CN" altLang="en-US" sz="14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cdr:txBody>
      </cdr:sp>
    </cdr:grp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BC087-3E94-4B26-A4C4-2C16F50D02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349ABC-0105-494C-8928-74C927EA2AC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49ABC-0105-494C-8928-74C927EA2A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49ABC-0105-494C-8928-74C927EA2A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49ABC-0105-494C-8928-74C927EA2A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49ABC-0105-494C-8928-74C927EA2A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49ABC-0105-494C-8928-74C927EA2A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49ABC-0105-494C-8928-74C927EA2A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49ABC-0105-494C-8928-74C927EA2A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49ABC-0105-494C-8928-74C927EA2A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49ABC-0105-494C-8928-74C927EA2A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49ABC-0105-494C-8928-74C927EA2A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49ABC-0105-494C-8928-74C927EA2A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49ABC-0105-494C-8928-74C927EA2A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49ABC-0105-494C-8928-74C927EA2A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49ABC-0105-494C-8928-74C927EA2A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49ABC-0105-494C-8928-74C927EA2A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49ABC-0105-494C-8928-74C927EA2A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49ABC-0105-494C-8928-74C927EA2A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49ABC-0105-494C-8928-74C927EA2A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49ABC-0105-494C-8928-74C927EA2A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49ABC-0105-494C-8928-74C927EA2A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8F0AB-3258-4B33-B580-A55BBA0849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8954E-B932-43A3-BCD8-84875B2318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8F0AB-3258-4B33-B580-A55BBA0849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8954E-B932-43A3-BCD8-84875B2318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8F0AB-3258-4B33-B580-A55BBA0849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8954E-B932-43A3-BCD8-84875B2318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8F0AB-3258-4B33-B580-A55BBA0849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8954E-B932-43A3-BCD8-84875B2318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8F0AB-3258-4B33-B580-A55BBA0849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8954E-B932-43A3-BCD8-84875B2318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8F0AB-3258-4B33-B580-A55BBA0849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8954E-B932-43A3-BCD8-84875B2318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8F0AB-3258-4B33-B580-A55BBA0849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8954E-B932-43A3-BCD8-84875B2318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8F0AB-3258-4B33-B580-A55BBA0849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8954E-B932-43A3-BCD8-84875B2318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8F0AB-3258-4B33-B580-A55BBA0849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8954E-B932-43A3-BCD8-84875B2318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8F0AB-3258-4B33-B580-A55BBA0849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8954E-B932-43A3-BCD8-84875B2318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8F0AB-3258-4B33-B580-A55BBA0849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8954E-B932-43A3-BCD8-84875B2318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1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9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等腰三角形 26"/>
          <p:cNvSpPr/>
          <p:nvPr/>
        </p:nvSpPr>
        <p:spPr>
          <a:xfrm rot="9373443">
            <a:off x="2752630" y="1335527"/>
            <a:ext cx="4126241" cy="2916832"/>
          </a:xfrm>
          <a:prstGeom prst="triangl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50800" sx="110000" sy="11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143623"/>
            <a:ext cx="3816424" cy="3994214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" name="Adele - Rolling in the Deep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44624" y="33950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347864" y="195486"/>
            <a:ext cx="5544616" cy="4731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/>
          <p:cNvSpPr/>
          <p:nvPr/>
        </p:nvSpPr>
        <p:spPr>
          <a:xfrm rot="9373443">
            <a:off x="908524" y="2045276"/>
            <a:ext cx="1998359" cy="1536644"/>
          </a:xfrm>
          <a:prstGeom prst="triangl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331640" y="2283718"/>
            <a:ext cx="9028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923928" y="1779662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 smtClean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       淘</a:t>
            </a:r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宝平台在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12</a:t>
            </a:r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月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12</a:t>
            </a:r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日推出的打折购物活动，是一种引导买卖双方向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C2B</a:t>
            </a:r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转型。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2012</a:t>
            </a:r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年淘宝双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12</a:t>
            </a:r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，打破了以往促销模式，一改往常按照品类进行纵向组织的形式，指向电子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SNS</a:t>
            </a:r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化新秩序的实验，卖什么、卖几折，全部</a:t>
            </a:r>
            <a:r>
              <a:rPr lang="zh-CN" altLang="en-US" dirty="0" smtClean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是买家</a:t>
            </a:r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说了算，而且买家可以根据自己兴趣爱好逛和挑选所有参加活动的商品、店铺。其活动的主要</a:t>
            </a:r>
            <a:r>
              <a:rPr lang="en-US" altLang="zh-CN" dirty="0" err="1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slogn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“</a:t>
            </a:r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不一样的淘”正好突出了这个主题。</a:t>
            </a:r>
            <a:endParaRPr lang="zh-CN" altLang="en-US" dirty="0">
              <a:solidFill>
                <a:schemeClr val="tx2">
                  <a:lumMod val="75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83518"/>
            <a:ext cx="2627784" cy="11168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9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9373443">
            <a:off x="1268565" y="2045277"/>
            <a:ext cx="1998359" cy="1536644"/>
          </a:xfrm>
          <a:prstGeom prst="triangl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50800" sx="110000" sy="11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660002" y="2283718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7984" y="1059582"/>
            <a:ext cx="3583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输入标题输入标题</a:t>
            </a:r>
            <a:endParaRPr lang="zh-CN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27984" y="1851670"/>
            <a:ext cx="3583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输入标题输入标题</a:t>
            </a:r>
            <a:endParaRPr lang="zh-CN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7984" y="2715766"/>
            <a:ext cx="3583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输入标题输入标题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27984" y="3579862"/>
            <a:ext cx="3583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输入标题输入标题</a:t>
            </a:r>
            <a:endParaRPr lang="zh-CN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9373443">
            <a:off x="3130342" y="1579377"/>
            <a:ext cx="3089962" cy="2429132"/>
          </a:xfrm>
          <a:prstGeom prst="triangl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50800" sx="110000" sy="11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4283968" y="2067694"/>
            <a:ext cx="7152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accent1">
                    <a:lumMod val="50000"/>
                  </a:schemeClr>
                </a:solidFill>
                <a:latin typeface="Stencil" panose="040409050D0802020404" pitchFamily="82" charset="0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chemeClr val="accent1">
                  <a:lumMod val="50000"/>
                </a:schemeClr>
              </a:solidFill>
              <a:latin typeface="Stencil" panose="040409050D0802020404" pitchFamily="82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339502"/>
            <a:ext cx="8496944" cy="446449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275606"/>
            <a:ext cx="2826871" cy="23557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3568" y="1059582"/>
            <a:ext cx="3024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项目构思项目构思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项目构思项目</a:t>
            </a:r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构思项目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构思项目</a:t>
            </a:r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构思项目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构思项目</a:t>
            </a:r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构思</a:t>
            </a:r>
            <a:endParaRPr lang="zh-CN" altLang="en-US" sz="16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3219822"/>
            <a:ext cx="3024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项目构思项目构思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项目构思项目</a:t>
            </a:r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构思项目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构思项目</a:t>
            </a:r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构思项目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构思项目</a:t>
            </a:r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构思</a:t>
            </a:r>
            <a:endParaRPr lang="zh-CN" altLang="en-US" sz="16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80112" y="1059582"/>
            <a:ext cx="3024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项目构思项目构思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项目构思项目</a:t>
            </a:r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构思项目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构思项目</a:t>
            </a:r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构思项目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构思项目</a:t>
            </a:r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构思</a:t>
            </a:r>
            <a:endParaRPr lang="zh-CN" altLang="en-US" sz="16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80112" y="3219822"/>
            <a:ext cx="3024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项目构思项目构思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项目构思项目</a:t>
            </a:r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构思项目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构思项目</a:t>
            </a:r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构思项目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构思项目</a:t>
            </a:r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构思</a:t>
            </a:r>
            <a:endParaRPr lang="zh-CN" altLang="en-US" sz="16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1000" t="-10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等腰三角形 10"/>
          <p:cNvSpPr/>
          <p:nvPr/>
        </p:nvSpPr>
        <p:spPr>
          <a:xfrm rot="3959658">
            <a:off x="1337295" y="1107869"/>
            <a:ext cx="2186188" cy="1747255"/>
          </a:xfrm>
          <a:prstGeom prst="triangle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50800" dist="50800" dir="18900000" sx="85000" sy="85000" algn="bl" rotWithShape="0">
              <a:schemeClr val="bg1">
                <a:lumMod val="65000"/>
                <a:alpha val="40000"/>
              </a:scheme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等腰三角形 7"/>
          <p:cNvSpPr/>
          <p:nvPr/>
        </p:nvSpPr>
        <p:spPr>
          <a:xfrm rot="21210756">
            <a:off x="2634373" y="1962403"/>
            <a:ext cx="2045559" cy="1507224"/>
          </a:xfrm>
          <a:prstGeom prst="triangl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50800" dir="18900000" sx="85000" sy="85000" algn="bl" rotWithShape="0">
              <a:schemeClr val="bg1">
                <a:lumMod val="65000"/>
                <a:alpha val="40000"/>
              </a:schemeClr>
            </a:outerShdw>
            <a:reflection blurRad="6350" stA="52000" endA="3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等腰三角形 9"/>
          <p:cNvSpPr/>
          <p:nvPr/>
        </p:nvSpPr>
        <p:spPr>
          <a:xfrm rot="13259312">
            <a:off x="5723831" y="1730784"/>
            <a:ext cx="1994507" cy="1622851"/>
          </a:xfrm>
          <a:prstGeom prst="triangl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50800" dir="18900000" sx="85000" sy="85000" algn="b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等腰三角形 12"/>
          <p:cNvSpPr/>
          <p:nvPr/>
        </p:nvSpPr>
        <p:spPr>
          <a:xfrm rot="2738193">
            <a:off x="4146123" y="890585"/>
            <a:ext cx="2294042" cy="1788229"/>
          </a:xfrm>
          <a:prstGeom prst="triangle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50800" dist="50800" dir="18900000" sx="85000" sy="85000" algn="bl" rotWithShape="0">
              <a:schemeClr val="bg1">
                <a:lumMod val="65000"/>
                <a:alpha val="40000"/>
              </a:scheme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47664" y="1635646"/>
            <a:ext cx="12715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2000" b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关于双</a:t>
            </a:r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59832" y="2571750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2000" b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99992" y="1635646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2000" b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活动方案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0192" y="2067694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2000" b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操作流程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"/>
            <a:ext cx="9144000" cy="5143500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0" y="411510"/>
            <a:ext cx="9144000" cy="446449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62" name="直接连接符 28"/>
          <p:cNvSpPr>
            <a:spLocks noChangeShapeType="1"/>
          </p:cNvSpPr>
          <p:nvPr/>
        </p:nvSpPr>
        <p:spPr bwMode="auto">
          <a:xfrm flipH="1">
            <a:off x="4283968" y="2859782"/>
            <a:ext cx="807863" cy="1274539"/>
          </a:xfrm>
          <a:prstGeom prst="line">
            <a:avLst/>
          </a:prstGeom>
          <a:noFill/>
          <a:ln w="28575">
            <a:solidFill>
              <a:srgbClr val="21A3D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5367" name="直接连接符 8"/>
          <p:cNvSpPr>
            <a:spLocks noChangeShapeType="1"/>
          </p:cNvSpPr>
          <p:nvPr/>
        </p:nvSpPr>
        <p:spPr bwMode="auto">
          <a:xfrm flipV="1">
            <a:off x="323528" y="2427734"/>
            <a:ext cx="791865" cy="1188615"/>
          </a:xfrm>
          <a:prstGeom prst="line">
            <a:avLst/>
          </a:prstGeom>
          <a:noFill/>
          <a:ln w="28575">
            <a:solidFill>
              <a:srgbClr val="21A3D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5368" name="直接连接符 9"/>
          <p:cNvSpPr>
            <a:spLocks noChangeShapeType="1"/>
          </p:cNvSpPr>
          <p:nvPr/>
        </p:nvSpPr>
        <p:spPr bwMode="auto">
          <a:xfrm>
            <a:off x="1115617" y="2355726"/>
            <a:ext cx="792088" cy="1224136"/>
          </a:xfrm>
          <a:prstGeom prst="line">
            <a:avLst/>
          </a:prstGeom>
          <a:noFill/>
          <a:ln w="28575">
            <a:solidFill>
              <a:srgbClr val="21A3D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5369" name="直接连接符 11"/>
          <p:cNvSpPr>
            <a:spLocks noChangeShapeType="1"/>
          </p:cNvSpPr>
          <p:nvPr/>
        </p:nvSpPr>
        <p:spPr bwMode="auto">
          <a:xfrm flipV="1">
            <a:off x="1835696" y="1851670"/>
            <a:ext cx="504056" cy="1620440"/>
          </a:xfrm>
          <a:prstGeom prst="line">
            <a:avLst/>
          </a:prstGeom>
          <a:noFill/>
          <a:ln w="28575">
            <a:solidFill>
              <a:srgbClr val="21A3D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5370" name="直接连接符 14"/>
          <p:cNvSpPr>
            <a:spLocks noChangeShapeType="1"/>
          </p:cNvSpPr>
          <p:nvPr/>
        </p:nvSpPr>
        <p:spPr bwMode="auto">
          <a:xfrm>
            <a:off x="2339752" y="1851670"/>
            <a:ext cx="720080" cy="2160240"/>
          </a:xfrm>
          <a:prstGeom prst="line">
            <a:avLst/>
          </a:prstGeom>
          <a:noFill/>
          <a:ln w="28575">
            <a:solidFill>
              <a:srgbClr val="21A3D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5371" name="直接连接符 18"/>
          <p:cNvSpPr>
            <a:spLocks noChangeShapeType="1"/>
          </p:cNvSpPr>
          <p:nvPr/>
        </p:nvSpPr>
        <p:spPr bwMode="auto">
          <a:xfrm flipH="1">
            <a:off x="3059832" y="3003798"/>
            <a:ext cx="620316" cy="978694"/>
          </a:xfrm>
          <a:prstGeom prst="line">
            <a:avLst/>
          </a:prstGeom>
          <a:noFill/>
          <a:ln w="28575">
            <a:solidFill>
              <a:srgbClr val="21A3D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5372" name="直接连接符 20"/>
          <p:cNvSpPr>
            <a:spLocks noChangeShapeType="1"/>
          </p:cNvSpPr>
          <p:nvPr/>
        </p:nvSpPr>
        <p:spPr bwMode="auto">
          <a:xfrm>
            <a:off x="3635896" y="3003798"/>
            <a:ext cx="648072" cy="1080120"/>
          </a:xfrm>
          <a:prstGeom prst="line">
            <a:avLst/>
          </a:prstGeom>
          <a:noFill/>
          <a:ln w="28575">
            <a:solidFill>
              <a:srgbClr val="21A3D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5373" name="椭圆 22"/>
          <p:cNvSpPr>
            <a:spLocks noChangeArrowheads="1"/>
          </p:cNvSpPr>
          <p:nvPr/>
        </p:nvSpPr>
        <p:spPr bwMode="auto">
          <a:xfrm>
            <a:off x="1043608" y="2283718"/>
            <a:ext cx="215503" cy="215504"/>
          </a:xfrm>
          <a:prstGeom prst="ellipse">
            <a:avLst/>
          </a:prstGeom>
          <a:solidFill>
            <a:srgbClr val="2B2E30"/>
          </a:solidFill>
          <a:ln w="25400">
            <a:solidFill>
              <a:srgbClr val="E8E8E6"/>
            </a:solidFill>
            <a:miter lim="800000"/>
          </a:ln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ea typeface="造字工房悦黑体验版常规体" pitchFamily="50" charset="-122"/>
            </a:endParaRPr>
          </a:p>
        </p:txBody>
      </p:sp>
      <p:sp>
        <p:nvSpPr>
          <p:cNvPr id="15374" name="椭圆 23"/>
          <p:cNvSpPr>
            <a:spLocks noChangeArrowheads="1"/>
          </p:cNvSpPr>
          <p:nvPr/>
        </p:nvSpPr>
        <p:spPr bwMode="auto">
          <a:xfrm>
            <a:off x="1763688" y="3363838"/>
            <a:ext cx="216694" cy="215503"/>
          </a:xfrm>
          <a:prstGeom prst="ellipse">
            <a:avLst/>
          </a:prstGeom>
          <a:solidFill>
            <a:srgbClr val="2B2E30"/>
          </a:solidFill>
          <a:ln w="25400">
            <a:solidFill>
              <a:srgbClr val="E8E8E6"/>
            </a:solidFill>
            <a:miter lim="800000"/>
          </a:ln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ea typeface="造字工房悦黑体验版常规体" pitchFamily="50" charset="-122"/>
            </a:endParaRPr>
          </a:p>
        </p:txBody>
      </p:sp>
      <p:sp>
        <p:nvSpPr>
          <p:cNvPr id="15375" name="椭圆 24"/>
          <p:cNvSpPr>
            <a:spLocks noChangeArrowheads="1"/>
          </p:cNvSpPr>
          <p:nvPr/>
        </p:nvSpPr>
        <p:spPr bwMode="auto">
          <a:xfrm>
            <a:off x="2267744" y="1851670"/>
            <a:ext cx="216694" cy="216694"/>
          </a:xfrm>
          <a:prstGeom prst="ellipse">
            <a:avLst/>
          </a:prstGeom>
          <a:solidFill>
            <a:srgbClr val="2B2E30"/>
          </a:solidFill>
          <a:ln w="25400">
            <a:solidFill>
              <a:srgbClr val="E8E8E6"/>
            </a:solidFill>
            <a:miter lim="800000"/>
          </a:ln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ea typeface="造字工房悦黑体验版常规体" pitchFamily="50" charset="-122"/>
            </a:endParaRPr>
          </a:p>
        </p:txBody>
      </p:sp>
      <p:sp>
        <p:nvSpPr>
          <p:cNvPr id="15376" name="椭圆 25"/>
          <p:cNvSpPr>
            <a:spLocks noChangeArrowheads="1"/>
          </p:cNvSpPr>
          <p:nvPr/>
        </p:nvSpPr>
        <p:spPr bwMode="auto">
          <a:xfrm>
            <a:off x="2915816" y="3867894"/>
            <a:ext cx="215504" cy="216694"/>
          </a:xfrm>
          <a:prstGeom prst="ellipse">
            <a:avLst/>
          </a:prstGeom>
          <a:solidFill>
            <a:srgbClr val="2B2E30"/>
          </a:solidFill>
          <a:ln w="25400">
            <a:solidFill>
              <a:srgbClr val="E8E8E6"/>
            </a:solidFill>
            <a:miter lim="800000"/>
          </a:ln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ea typeface="造字工房悦黑体验版常规体" pitchFamily="50" charset="-122"/>
            </a:endParaRPr>
          </a:p>
        </p:txBody>
      </p:sp>
      <p:sp>
        <p:nvSpPr>
          <p:cNvPr id="15377" name="椭圆 26"/>
          <p:cNvSpPr>
            <a:spLocks noChangeArrowheads="1"/>
          </p:cNvSpPr>
          <p:nvPr/>
        </p:nvSpPr>
        <p:spPr bwMode="auto">
          <a:xfrm>
            <a:off x="3563888" y="2931790"/>
            <a:ext cx="216694" cy="216694"/>
          </a:xfrm>
          <a:prstGeom prst="ellipse">
            <a:avLst/>
          </a:prstGeom>
          <a:solidFill>
            <a:srgbClr val="2B2E30"/>
          </a:solidFill>
          <a:ln w="25400">
            <a:solidFill>
              <a:srgbClr val="E8E8E6"/>
            </a:solidFill>
            <a:miter lim="800000"/>
          </a:ln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ea typeface="造字工房悦黑体验版常规体" pitchFamily="50" charset="-122"/>
            </a:endParaRPr>
          </a:p>
        </p:txBody>
      </p:sp>
      <p:sp>
        <p:nvSpPr>
          <p:cNvPr id="15378" name="椭圆 27"/>
          <p:cNvSpPr>
            <a:spLocks noChangeArrowheads="1"/>
          </p:cNvSpPr>
          <p:nvPr/>
        </p:nvSpPr>
        <p:spPr bwMode="auto">
          <a:xfrm>
            <a:off x="4211960" y="4011910"/>
            <a:ext cx="216694" cy="216694"/>
          </a:xfrm>
          <a:prstGeom prst="ellipse">
            <a:avLst/>
          </a:prstGeom>
          <a:solidFill>
            <a:srgbClr val="2B2E30"/>
          </a:solidFill>
          <a:ln w="25400">
            <a:solidFill>
              <a:srgbClr val="E8E8E6"/>
            </a:solidFill>
            <a:miter lim="800000"/>
          </a:ln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ea typeface="造字工房悦黑体验版常规体" pitchFamily="50" charset="-122"/>
            </a:endParaRPr>
          </a:p>
        </p:txBody>
      </p:sp>
      <p:sp>
        <p:nvSpPr>
          <p:cNvPr id="15383" name="文本框 36"/>
          <p:cNvSpPr>
            <a:spLocks noChangeArrowheads="1"/>
          </p:cNvSpPr>
          <p:nvPr/>
        </p:nvSpPr>
        <p:spPr bwMode="auto">
          <a:xfrm>
            <a:off x="251520" y="1779662"/>
            <a:ext cx="1699022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900" dirty="0" smtClean="0">
                <a:solidFill>
                  <a:srgbClr val="000000"/>
                </a:solidFill>
                <a:latin typeface="造字工房悦黑体验版常规体" pitchFamily="50" charset="-122"/>
                <a:ea typeface="造字工房悦黑体验版常规体" pitchFamily="50" charset="-122"/>
                <a:sym typeface="造字工房悦黑体验版常规体" pitchFamily="50" charset="-122"/>
              </a:rPr>
              <a:t>2011</a:t>
            </a:r>
            <a:r>
              <a:rPr lang="zh-CN" altLang="en-US" sz="900" dirty="0" smtClean="0">
                <a:solidFill>
                  <a:srgbClr val="000000"/>
                </a:solidFill>
                <a:latin typeface="造字工房悦黑体验版常规体" pitchFamily="50" charset="-122"/>
                <a:ea typeface="造字工房悦黑体验版常规体" pitchFamily="50" charset="-122"/>
                <a:sym typeface="造字工房悦黑体验版常规体" pitchFamily="50" charset="-122"/>
              </a:rPr>
              <a:t>年</a:t>
            </a:r>
            <a:endParaRPr lang="en-US" altLang="zh-CN" sz="900" dirty="0">
              <a:solidFill>
                <a:srgbClr val="000000"/>
              </a:solidFill>
              <a:latin typeface="造字工房悦黑体验版常规体" pitchFamily="50" charset="-122"/>
              <a:ea typeface="造字工房悦黑体验版常规体" pitchFamily="50" charset="-122"/>
              <a:sym typeface="造字工房悦黑体验版常规体" pitchFamily="50" charset="-122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900" dirty="0">
                <a:solidFill>
                  <a:srgbClr val="000000"/>
                </a:solidFill>
                <a:latin typeface="造字工房悦黑体验版常规体" pitchFamily="50" charset="-122"/>
                <a:ea typeface="造字工房悦黑体验版常规体" pitchFamily="50" charset="-122"/>
                <a:sym typeface="造字工房悦黑体验版常规体" pitchFamily="50" charset="-122"/>
              </a:rPr>
              <a:t>输入您要的内容</a:t>
            </a:r>
            <a:endParaRPr lang="zh-CN" altLang="en-US" sz="900" dirty="0">
              <a:solidFill>
                <a:srgbClr val="000000"/>
              </a:solidFill>
              <a:latin typeface="造字工房悦黑体验版常规体" pitchFamily="50" charset="-122"/>
              <a:ea typeface="造字工房悦黑体验版常规体" pitchFamily="50" charset="-122"/>
              <a:sym typeface="造字工房悦黑体验版常规体" pitchFamily="50" charset="-122"/>
            </a:endParaRPr>
          </a:p>
        </p:txBody>
      </p:sp>
      <p:sp>
        <p:nvSpPr>
          <p:cNvPr id="15384" name="文本框 37"/>
          <p:cNvSpPr>
            <a:spLocks noChangeArrowheads="1"/>
          </p:cNvSpPr>
          <p:nvPr/>
        </p:nvSpPr>
        <p:spPr bwMode="auto">
          <a:xfrm>
            <a:off x="827584" y="3651870"/>
            <a:ext cx="1699022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900" dirty="0" smtClean="0">
                <a:solidFill>
                  <a:srgbClr val="000000"/>
                </a:solidFill>
                <a:latin typeface="造字工房悦黑体验版常规体" pitchFamily="50" charset="-122"/>
                <a:ea typeface="造字工房悦黑体验版常规体" pitchFamily="50" charset="-122"/>
                <a:sym typeface="造字工房悦黑体验版常规体" pitchFamily="50" charset="-122"/>
              </a:rPr>
              <a:t>2012</a:t>
            </a:r>
            <a:r>
              <a:rPr lang="zh-CN" altLang="en-US" sz="900" dirty="0" smtClean="0">
                <a:solidFill>
                  <a:srgbClr val="000000"/>
                </a:solidFill>
                <a:latin typeface="造字工房悦黑体验版常规体" pitchFamily="50" charset="-122"/>
                <a:ea typeface="造字工房悦黑体验版常规体" pitchFamily="50" charset="-122"/>
                <a:sym typeface="造字工房悦黑体验版常规体" pitchFamily="50" charset="-122"/>
              </a:rPr>
              <a:t>年</a:t>
            </a:r>
            <a:endParaRPr lang="en-US" altLang="zh-CN" sz="900" dirty="0">
              <a:solidFill>
                <a:srgbClr val="000000"/>
              </a:solidFill>
              <a:latin typeface="造字工房悦黑体验版常规体" pitchFamily="50" charset="-122"/>
              <a:ea typeface="造字工房悦黑体验版常规体" pitchFamily="50" charset="-122"/>
              <a:sym typeface="造字工房悦黑体验版常规体" pitchFamily="50" charset="-122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900" dirty="0">
                <a:solidFill>
                  <a:srgbClr val="000000"/>
                </a:solidFill>
                <a:latin typeface="造字工房悦黑体验版常规体" pitchFamily="50" charset="-122"/>
                <a:ea typeface="造字工房悦黑体验版常规体" pitchFamily="50" charset="-122"/>
                <a:sym typeface="造字工房悦黑体验版常规体" pitchFamily="50" charset="-122"/>
              </a:rPr>
              <a:t>输入您要的内容</a:t>
            </a:r>
            <a:endParaRPr lang="zh-CN" altLang="en-US" sz="900" dirty="0">
              <a:solidFill>
                <a:srgbClr val="000000"/>
              </a:solidFill>
              <a:latin typeface="造字工房悦黑体验版常规体" pitchFamily="50" charset="-122"/>
              <a:ea typeface="造字工房悦黑体验版常规体" pitchFamily="50" charset="-122"/>
              <a:sym typeface="造字工房悦黑体验版常规体" pitchFamily="50" charset="-122"/>
            </a:endParaRPr>
          </a:p>
        </p:txBody>
      </p:sp>
      <p:sp>
        <p:nvSpPr>
          <p:cNvPr id="15385" name="文本框 38"/>
          <p:cNvSpPr>
            <a:spLocks noChangeArrowheads="1"/>
          </p:cNvSpPr>
          <p:nvPr/>
        </p:nvSpPr>
        <p:spPr bwMode="auto">
          <a:xfrm>
            <a:off x="1475656" y="1347614"/>
            <a:ext cx="1699022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900" dirty="0" smtClean="0">
                <a:solidFill>
                  <a:srgbClr val="000000"/>
                </a:solidFill>
                <a:latin typeface="造字工房悦黑体验版常规体" pitchFamily="50" charset="-122"/>
                <a:ea typeface="造字工房悦黑体验版常规体" pitchFamily="50" charset="-122"/>
                <a:sym typeface="造字工房悦黑体验版常规体" pitchFamily="50" charset="-122"/>
              </a:rPr>
              <a:t>2013</a:t>
            </a:r>
            <a:r>
              <a:rPr lang="zh-CN" altLang="en-US" sz="900" dirty="0" smtClean="0">
                <a:solidFill>
                  <a:srgbClr val="000000"/>
                </a:solidFill>
                <a:latin typeface="造字工房悦黑体验版常规体" pitchFamily="50" charset="-122"/>
                <a:ea typeface="造字工房悦黑体验版常规体" pitchFamily="50" charset="-122"/>
                <a:sym typeface="造字工房悦黑体验版常规体" pitchFamily="50" charset="-122"/>
              </a:rPr>
              <a:t>年</a:t>
            </a:r>
            <a:endParaRPr lang="en-US" altLang="zh-CN" sz="900" dirty="0">
              <a:solidFill>
                <a:srgbClr val="000000"/>
              </a:solidFill>
              <a:latin typeface="造字工房悦黑体验版常规体" pitchFamily="50" charset="-122"/>
              <a:ea typeface="造字工房悦黑体验版常规体" pitchFamily="50" charset="-122"/>
              <a:sym typeface="造字工房悦黑体验版常规体" pitchFamily="50" charset="-122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900" dirty="0">
                <a:solidFill>
                  <a:srgbClr val="000000"/>
                </a:solidFill>
                <a:latin typeface="造字工房悦黑体验版常规体" pitchFamily="50" charset="-122"/>
                <a:ea typeface="造字工房悦黑体验版常规体" pitchFamily="50" charset="-122"/>
                <a:sym typeface="造字工房悦黑体验版常规体" pitchFamily="50" charset="-122"/>
              </a:rPr>
              <a:t>输入您要的内容</a:t>
            </a:r>
            <a:endParaRPr lang="zh-CN" altLang="en-US" sz="900" dirty="0">
              <a:solidFill>
                <a:srgbClr val="000000"/>
              </a:solidFill>
              <a:latin typeface="造字工房悦黑体验版常规体" pitchFamily="50" charset="-122"/>
              <a:ea typeface="造字工房悦黑体验版常规体" pitchFamily="50" charset="-122"/>
              <a:sym typeface="造字工房悦黑体验版常规体" pitchFamily="50" charset="-122"/>
            </a:endParaRPr>
          </a:p>
        </p:txBody>
      </p:sp>
      <p:sp>
        <p:nvSpPr>
          <p:cNvPr id="15386" name="文本框 39"/>
          <p:cNvSpPr>
            <a:spLocks noChangeArrowheads="1"/>
          </p:cNvSpPr>
          <p:nvPr/>
        </p:nvSpPr>
        <p:spPr bwMode="auto">
          <a:xfrm>
            <a:off x="2195736" y="4155926"/>
            <a:ext cx="1699022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900" dirty="0" smtClean="0">
                <a:solidFill>
                  <a:srgbClr val="000000"/>
                </a:solidFill>
                <a:latin typeface="造字工房悦黑体验版常规体" pitchFamily="50" charset="-122"/>
                <a:ea typeface="造字工房悦黑体验版常规体" pitchFamily="50" charset="-122"/>
                <a:sym typeface="造字工房悦黑体验版常规体" pitchFamily="50" charset="-122"/>
              </a:rPr>
              <a:t>2014</a:t>
            </a:r>
            <a:r>
              <a:rPr lang="zh-CN" altLang="en-US" sz="900" dirty="0" smtClean="0">
                <a:solidFill>
                  <a:srgbClr val="000000"/>
                </a:solidFill>
                <a:latin typeface="造字工房悦黑体验版常规体" pitchFamily="50" charset="-122"/>
                <a:ea typeface="造字工房悦黑体验版常规体" pitchFamily="50" charset="-122"/>
                <a:sym typeface="造字工房悦黑体验版常规体" pitchFamily="50" charset="-122"/>
              </a:rPr>
              <a:t>年</a:t>
            </a:r>
            <a:endParaRPr lang="en-US" altLang="zh-CN" sz="900" dirty="0">
              <a:solidFill>
                <a:srgbClr val="000000"/>
              </a:solidFill>
              <a:latin typeface="造字工房悦黑体验版常规体" pitchFamily="50" charset="-122"/>
              <a:ea typeface="造字工房悦黑体验版常规体" pitchFamily="50" charset="-122"/>
              <a:sym typeface="造字工房悦黑体验版常规体" pitchFamily="50" charset="-122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900" dirty="0">
                <a:solidFill>
                  <a:srgbClr val="000000"/>
                </a:solidFill>
                <a:latin typeface="造字工房悦黑体验版常规体" pitchFamily="50" charset="-122"/>
                <a:ea typeface="造字工房悦黑体验版常规体" pitchFamily="50" charset="-122"/>
                <a:sym typeface="造字工房悦黑体验版常规体" pitchFamily="50" charset="-122"/>
              </a:rPr>
              <a:t>输入您要的内容</a:t>
            </a:r>
            <a:endParaRPr lang="zh-CN" altLang="en-US" sz="900" dirty="0">
              <a:solidFill>
                <a:srgbClr val="000000"/>
              </a:solidFill>
              <a:latin typeface="造字工房悦黑体验版常规体" pitchFamily="50" charset="-122"/>
              <a:ea typeface="造字工房悦黑体验版常规体" pitchFamily="50" charset="-122"/>
              <a:sym typeface="造字工房悦黑体验版常规体" pitchFamily="50" charset="-122"/>
            </a:endParaRPr>
          </a:p>
        </p:txBody>
      </p:sp>
      <p:sp>
        <p:nvSpPr>
          <p:cNvPr id="15387" name="文本框 40"/>
          <p:cNvSpPr>
            <a:spLocks noChangeArrowheads="1"/>
          </p:cNvSpPr>
          <p:nvPr/>
        </p:nvSpPr>
        <p:spPr bwMode="auto">
          <a:xfrm>
            <a:off x="2843808" y="2499742"/>
            <a:ext cx="1699022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900" dirty="0" smtClean="0">
                <a:solidFill>
                  <a:srgbClr val="000000"/>
                </a:solidFill>
                <a:latin typeface="造字工房悦黑体验版常规体" pitchFamily="50" charset="-122"/>
                <a:ea typeface="造字工房悦黑体验版常规体" pitchFamily="50" charset="-122"/>
                <a:sym typeface="造字工房悦黑体验版常规体" pitchFamily="50" charset="-122"/>
              </a:rPr>
              <a:t>2015</a:t>
            </a:r>
            <a:r>
              <a:rPr lang="zh-CN" altLang="en-US" sz="900" dirty="0" smtClean="0">
                <a:solidFill>
                  <a:srgbClr val="000000"/>
                </a:solidFill>
                <a:latin typeface="造字工房悦黑体验版常规体" pitchFamily="50" charset="-122"/>
                <a:ea typeface="造字工房悦黑体验版常规体" pitchFamily="50" charset="-122"/>
                <a:sym typeface="造字工房悦黑体验版常规体" pitchFamily="50" charset="-122"/>
              </a:rPr>
              <a:t>年</a:t>
            </a:r>
            <a:endParaRPr lang="en-US" altLang="zh-CN" sz="900" dirty="0">
              <a:solidFill>
                <a:srgbClr val="000000"/>
              </a:solidFill>
              <a:latin typeface="造字工房悦黑体验版常规体" pitchFamily="50" charset="-122"/>
              <a:ea typeface="造字工房悦黑体验版常规体" pitchFamily="50" charset="-122"/>
              <a:sym typeface="造字工房悦黑体验版常规体" pitchFamily="50" charset="-122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900" dirty="0">
                <a:solidFill>
                  <a:srgbClr val="000000"/>
                </a:solidFill>
                <a:latin typeface="造字工房悦黑体验版常规体" pitchFamily="50" charset="-122"/>
                <a:ea typeface="造字工房悦黑体验版常规体" pitchFamily="50" charset="-122"/>
                <a:sym typeface="造字工房悦黑体验版常规体" pitchFamily="50" charset="-122"/>
              </a:rPr>
              <a:t>输入您要的内容</a:t>
            </a:r>
            <a:endParaRPr lang="zh-CN" altLang="en-US" sz="900" dirty="0">
              <a:solidFill>
                <a:srgbClr val="000000"/>
              </a:solidFill>
              <a:latin typeface="造字工房悦黑体验版常规体" pitchFamily="50" charset="-122"/>
              <a:ea typeface="造字工房悦黑体验版常规体" pitchFamily="50" charset="-122"/>
              <a:sym typeface="造字工房悦黑体验版常规体" pitchFamily="50" charset="-122"/>
            </a:endParaRPr>
          </a:p>
        </p:txBody>
      </p:sp>
      <p:sp>
        <p:nvSpPr>
          <p:cNvPr id="15388" name="文本框 41"/>
          <p:cNvSpPr>
            <a:spLocks noChangeArrowheads="1"/>
          </p:cNvSpPr>
          <p:nvPr/>
        </p:nvSpPr>
        <p:spPr bwMode="auto">
          <a:xfrm>
            <a:off x="3491880" y="4227934"/>
            <a:ext cx="1700213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900" dirty="0" smtClean="0">
                <a:solidFill>
                  <a:srgbClr val="000000"/>
                </a:solidFill>
                <a:latin typeface="造字工房悦黑体验版常规体" pitchFamily="50" charset="-122"/>
                <a:ea typeface="造字工房悦黑体验版常规体" pitchFamily="50" charset="-122"/>
                <a:sym typeface="造字工房悦黑体验版常规体" pitchFamily="50" charset="-122"/>
              </a:rPr>
              <a:t>2016</a:t>
            </a:r>
            <a:r>
              <a:rPr lang="zh-CN" altLang="en-US" sz="900" dirty="0" smtClean="0">
                <a:solidFill>
                  <a:srgbClr val="000000"/>
                </a:solidFill>
                <a:latin typeface="造字工房悦黑体验版常规体" pitchFamily="50" charset="-122"/>
                <a:ea typeface="造字工房悦黑体验版常规体" pitchFamily="50" charset="-122"/>
                <a:sym typeface="造字工房悦黑体验版常规体" pitchFamily="50" charset="-122"/>
              </a:rPr>
              <a:t>年</a:t>
            </a:r>
            <a:endParaRPr lang="en-US" altLang="zh-CN" sz="900" dirty="0">
              <a:solidFill>
                <a:srgbClr val="000000"/>
              </a:solidFill>
              <a:latin typeface="造字工房悦黑体验版常规体" pitchFamily="50" charset="-122"/>
              <a:ea typeface="造字工房悦黑体验版常规体" pitchFamily="50" charset="-122"/>
              <a:sym typeface="造字工房悦黑体验版常规体" pitchFamily="50" charset="-122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900" dirty="0">
                <a:solidFill>
                  <a:srgbClr val="000000"/>
                </a:solidFill>
                <a:latin typeface="造字工房悦黑体验版常规体" pitchFamily="50" charset="-122"/>
                <a:ea typeface="造字工房悦黑体验版常规体" pitchFamily="50" charset="-122"/>
                <a:sym typeface="造字工房悦黑体验版常规体" pitchFamily="50" charset="-122"/>
              </a:rPr>
              <a:t>输入您要的内容</a:t>
            </a:r>
            <a:endParaRPr lang="zh-CN" altLang="en-US" sz="900" dirty="0">
              <a:solidFill>
                <a:srgbClr val="000000"/>
              </a:solidFill>
              <a:latin typeface="造字工房悦黑体验版常规体" pitchFamily="50" charset="-122"/>
              <a:ea typeface="造字工房悦黑体验版常规体" pitchFamily="50" charset="-122"/>
              <a:sym typeface="造字工房悦黑体验版常规体" pitchFamily="50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508104" y="1563638"/>
            <a:ext cx="30608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       淘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宝平台在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12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月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12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日推出的打折购物活动，是一种引导买卖双方向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C2B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转型。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2012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年淘宝双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12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，打破了以往促销模式，一改往常按照品类进行纵向组织的形式，指向电子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SNS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化新秩序的实验，卖什么、卖几折，全部</a:t>
            </a:r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是买家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说了算，而且买家可以根据自己兴趣爱好逛和挑选所有参加活动的商品、店铺。其活动的主要</a:t>
            </a:r>
            <a:r>
              <a:rPr lang="en-US" altLang="zh-CN" sz="1600" dirty="0" err="1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slogn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“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不一样的淘”正好突出了这个主题。</a:t>
            </a:r>
            <a:endParaRPr lang="zh-CN" altLang="en-US" sz="1600" dirty="0">
              <a:solidFill>
                <a:schemeClr val="tx2">
                  <a:lumMod val="75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627534"/>
            <a:ext cx="2776224" cy="1786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9373443">
            <a:off x="3130342" y="1579377"/>
            <a:ext cx="3089962" cy="2429132"/>
          </a:xfrm>
          <a:prstGeom prst="triangl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50800" sx="110000" sy="11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4283968" y="2067694"/>
            <a:ext cx="7152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accent1">
                    <a:lumMod val="50000"/>
                  </a:schemeClr>
                </a:solidFill>
                <a:latin typeface="Stencil" panose="040409050D0802020404" pitchFamily="82" charset="0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chemeClr val="accent1">
                  <a:lumMod val="50000"/>
                </a:schemeClr>
              </a:solidFill>
              <a:latin typeface="Stencil" panose="040409050D0802020404" pitchFamily="82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-540568" y="0"/>
            <a:ext cx="10369152" cy="5143500"/>
          </a:xfrm>
          <a:prstGeom prst="hexagon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539750" y="764064"/>
            <a:ext cx="8136706" cy="3895250"/>
            <a:chOff x="539750" y="764064"/>
            <a:chExt cx="8136706" cy="3895250"/>
          </a:xfrm>
        </p:grpSpPr>
        <p:sp>
          <p:nvSpPr>
            <p:cNvPr id="6" name="圆角矩形 5"/>
            <p:cNvSpPr/>
            <p:nvPr/>
          </p:nvSpPr>
          <p:spPr>
            <a:xfrm>
              <a:off x="539750" y="1304444"/>
              <a:ext cx="1945518" cy="3354870"/>
            </a:xfrm>
            <a:prstGeom prst="roundRect">
              <a:avLst>
                <a:gd name="adj" fmla="val 5505"/>
              </a:avLst>
            </a:prstGeom>
            <a:solidFill>
              <a:schemeClr val="accent1">
                <a:lumMod val="75000"/>
                <a:alpha val="6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" name="椭圆 6"/>
            <p:cNvSpPr/>
            <p:nvPr/>
          </p:nvSpPr>
          <p:spPr>
            <a:xfrm>
              <a:off x="1158631" y="843495"/>
              <a:ext cx="741133" cy="741600"/>
            </a:xfrm>
            <a:prstGeom prst="ellipse">
              <a:avLst/>
            </a:prstGeom>
            <a:solidFill>
              <a:srgbClr val="0278A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78A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98346" y="1758020"/>
              <a:ext cx="1826098" cy="311388"/>
            </a:xfrm>
            <a:prstGeom prst="rect">
              <a:avLst/>
            </a:prstGeom>
            <a:solidFill>
              <a:srgbClr val="0278A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971600" y="1707654"/>
              <a:ext cx="1107996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商品设计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19"/>
            <p:cNvSpPr txBox="1"/>
            <p:nvPr/>
          </p:nvSpPr>
          <p:spPr>
            <a:xfrm>
              <a:off x="1259830" y="771550"/>
              <a:ext cx="54373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 smtClean="0">
                  <a:solidFill>
                    <a:schemeClr val="bg1"/>
                  </a:solidFill>
                  <a:latin typeface="Akzidenz-Grotesk BQ Condensed" pitchFamily="50" charset="0"/>
                  <a:ea typeface="DFPOP1-W9" panose="02010609010101010101" pitchFamily="1" charset="-128"/>
                </a:rPr>
                <a:t>1</a:t>
              </a:r>
              <a:endParaRPr lang="zh-CN" altLang="en-US" sz="4800" b="1" dirty="0">
                <a:solidFill>
                  <a:schemeClr val="bg1"/>
                </a:solidFill>
                <a:latin typeface="Akzidenz-Grotesk BQ Condensed" pitchFamily="50" charset="0"/>
                <a:ea typeface="DFPOP1-W9" panose="02010609010101010101" pitchFamily="1" charset="-128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41301" y="2195264"/>
              <a:ext cx="1742416" cy="24100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淘宝平台在</a:t>
              </a:r>
              <a:r>
                <a:rPr lang="en-US" altLang="zh-CN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12</a:t>
              </a:r>
              <a:r>
                <a:rPr lang="zh-CN" altLang="en-US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月</a:t>
              </a:r>
              <a:r>
                <a:rPr lang="en-US" altLang="zh-CN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12</a:t>
              </a:r>
              <a:r>
                <a:rPr lang="zh-CN" altLang="en-US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日推出的打折购物活动，是一种引导买卖双方向</a:t>
              </a:r>
              <a:r>
                <a:rPr lang="en-US" altLang="zh-CN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C2B</a:t>
              </a:r>
              <a:r>
                <a:rPr lang="zh-CN" altLang="en-US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转型</a:t>
              </a:r>
              <a:r>
                <a:rPr lang="zh-CN" altLang="en-US" sz="1300" dirty="0" smtClean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。</a:t>
              </a:r>
              <a:r>
                <a:rPr lang="zh-CN" altLang="en-US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淘宝平台在</a:t>
              </a:r>
              <a:r>
                <a:rPr lang="en-US" altLang="zh-CN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12</a:t>
              </a:r>
              <a:r>
                <a:rPr lang="zh-CN" altLang="en-US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月</a:t>
              </a:r>
              <a:r>
                <a:rPr lang="en-US" altLang="zh-CN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12</a:t>
              </a:r>
              <a:r>
                <a:rPr lang="zh-CN" altLang="en-US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日推出的打折购物活动，是一种引导买卖双方向</a:t>
              </a:r>
              <a:r>
                <a:rPr lang="en-US" altLang="zh-CN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C2B</a:t>
              </a:r>
              <a:r>
                <a:rPr lang="zh-CN" altLang="en-US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转型。</a:t>
              </a:r>
              <a:endParaRPr lang="zh-CN" altLang="en-US" sz="13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  <a:p>
              <a:pPr algn="just">
                <a:lnSpc>
                  <a:spcPct val="130000"/>
                </a:lnSpc>
              </a:pPr>
              <a:endParaRPr lang="zh-CN" altLang="en-US" sz="13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2603479" y="1304444"/>
              <a:ext cx="1945518" cy="3354870"/>
            </a:xfrm>
            <a:prstGeom prst="roundRect">
              <a:avLst>
                <a:gd name="adj" fmla="val 5505"/>
              </a:avLst>
            </a:prstGeom>
            <a:solidFill>
              <a:srgbClr val="0278A1">
                <a:alpha val="60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2662075" y="829574"/>
              <a:ext cx="1826098" cy="3515702"/>
              <a:chOff x="2589869" y="829574"/>
              <a:chExt cx="1826098" cy="3515702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3150154" y="843495"/>
                <a:ext cx="741133" cy="741600"/>
              </a:xfrm>
              <a:prstGeom prst="ellipse">
                <a:avLst/>
              </a:prstGeom>
              <a:solidFill>
                <a:srgbClr val="0278A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278A1"/>
                  </a:solidFill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2589869" y="1758020"/>
                <a:ext cx="1826098" cy="311388"/>
              </a:xfrm>
              <a:prstGeom prst="rect">
                <a:avLst/>
              </a:prstGeom>
              <a:solidFill>
                <a:srgbClr val="0278A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2987626" y="1707654"/>
                <a:ext cx="1107996" cy="3693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客服销售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文本框 19"/>
              <p:cNvSpPr txBox="1"/>
              <p:nvPr/>
            </p:nvSpPr>
            <p:spPr>
              <a:xfrm>
                <a:off x="3251824" y="829574"/>
                <a:ext cx="513281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4400" b="1" dirty="0">
                    <a:solidFill>
                      <a:schemeClr val="bg1"/>
                    </a:solidFill>
                    <a:latin typeface="Akzidenz-Grotesk BQ Condensed" pitchFamily="50" charset="0"/>
                    <a:ea typeface="DFPOP1-W9" panose="02010609010101010101" pitchFamily="1" charset="-128"/>
                  </a:rPr>
                  <a:t>2</a:t>
                </a:r>
                <a:endParaRPr lang="zh-CN" altLang="en-US" sz="4400" b="1" dirty="0">
                  <a:solidFill>
                    <a:schemeClr val="bg1"/>
                  </a:solidFill>
                  <a:latin typeface="Akzidenz-Grotesk BQ Condensed" pitchFamily="50" charset="0"/>
                  <a:ea typeface="DFPOP1-W9" panose="02010609010101010101" pitchFamily="1" charset="-128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2632824" y="2195264"/>
                <a:ext cx="1742416" cy="21500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300" dirty="0">
                    <a:solidFill>
                      <a:schemeClr val="tx2">
                        <a:lumMod val="75000"/>
                      </a:schemeClr>
                    </a:solidFill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rPr>
                  <a:t>淘宝平台在</a:t>
                </a:r>
                <a:r>
                  <a:rPr lang="en-US" altLang="zh-CN" sz="1300" dirty="0">
                    <a:solidFill>
                      <a:schemeClr val="tx2">
                        <a:lumMod val="75000"/>
                      </a:schemeClr>
                    </a:solidFill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rPr>
                  <a:t>12</a:t>
                </a:r>
                <a:r>
                  <a:rPr lang="zh-CN" altLang="en-US" sz="1300" dirty="0">
                    <a:solidFill>
                      <a:schemeClr val="tx2">
                        <a:lumMod val="75000"/>
                      </a:schemeClr>
                    </a:solidFill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rPr>
                  <a:t>月</a:t>
                </a:r>
                <a:r>
                  <a:rPr lang="en-US" altLang="zh-CN" sz="1300" dirty="0">
                    <a:solidFill>
                      <a:schemeClr val="tx2">
                        <a:lumMod val="75000"/>
                      </a:schemeClr>
                    </a:solidFill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rPr>
                  <a:t>12</a:t>
                </a:r>
                <a:r>
                  <a:rPr lang="zh-CN" altLang="en-US" sz="1300" dirty="0">
                    <a:solidFill>
                      <a:schemeClr val="tx2">
                        <a:lumMod val="75000"/>
                      </a:schemeClr>
                    </a:solidFill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rPr>
                  <a:t>日推出的打折购物活动，是一种引导买卖双方向</a:t>
                </a:r>
                <a:r>
                  <a:rPr lang="en-US" altLang="zh-CN" sz="1300" dirty="0">
                    <a:solidFill>
                      <a:schemeClr val="tx2">
                        <a:lumMod val="75000"/>
                      </a:schemeClr>
                    </a:solidFill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rPr>
                  <a:t>C2B</a:t>
                </a:r>
                <a:r>
                  <a:rPr lang="zh-CN" altLang="en-US" sz="1300" dirty="0">
                    <a:solidFill>
                      <a:schemeClr val="tx2">
                        <a:lumMod val="75000"/>
                      </a:schemeClr>
                    </a:solidFill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rPr>
                  <a:t>转型。淘宝平台在</a:t>
                </a:r>
                <a:r>
                  <a:rPr lang="en-US" altLang="zh-CN" sz="1300" dirty="0">
                    <a:solidFill>
                      <a:schemeClr val="tx2">
                        <a:lumMod val="75000"/>
                      </a:schemeClr>
                    </a:solidFill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rPr>
                  <a:t>12</a:t>
                </a:r>
                <a:r>
                  <a:rPr lang="zh-CN" altLang="en-US" sz="1300" dirty="0">
                    <a:solidFill>
                      <a:schemeClr val="tx2">
                        <a:lumMod val="75000"/>
                      </a:schemeClr>
                    </a:solidFill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rPr>
                  <a:t>月</a:t>
                </a:r>
                <a:r>
                  <a:rPr lang="en-US" altLang="zh-CN" sz="1300" dirty="0">
                    <a:solidFill>
                      <a:schemeClr val="tx2">
                        <a:lumMod val="75000"/>
                      </a:schemeClr>
                    </a:solidFill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rPr>
                  <a:t>12</a:t>
                </a:r>
                <a:r>
                  <a:rPr lang="zh-CN" altLang="en-US" sz="1300" dirty="0">
                    <a:solidFill>
                      <a:schemeClr val="tx2">
                        <a:lumMod val="75000"/>
                      </a:schemeClr>
                    </a:solidFill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rPr>
                  <a:t>日推出的打折购物活动，是一种引导买卖双方向</a:t>
                </a:r>
                <a:r>
                  <a:rPr lang="en-US" altLang="zh-CN" sz="1300" dirty="0">
                    <a:solidFill>
                      <a:schemeClr val="tx2">
                        <a:lumMod val="75000"/>
                      </a:schemeClr>
                    </a:solidFill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rPr>
                  <a:t>C2B</a:t>
                </a:r>
                <a:r>
                  <a:rPr lang="zh-CN" altLang="en-US" sz="1300" dirty="0">
                    <a:solidFill>
                      <a:schemeClr val="tx2">
                        <a:lumMod val="75000"/>
                      </a:schemeClr>
                    </a:solidFill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rPr>
                  <a:t>转型。</a:t>
                </a:r>
                <a:endParaRPr lang="zh-CN" altLang="en-US" sz="1300" dirty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endParaRPr>
              </a:p>
            </p:txBody>
          </p:sp>
        </p:grpSp>
        <p:sp>
          <p:nvSpPr>
            <p:cNvPr id="60" name="圆角矩形 59"/>
            <p:cNvSpPr/>
            <p:nvPr/>
          </p:nvSpPr>
          <p:spPr>
            <a:xfrm>
              <a:off x="4667208" y="1304444"/>
              <a:ext cx="1945518" cy="3354870"/>
            </a:xfrm>
            <a:prstGeom prst="roundRect">
              <a:avLst>
                <a:gd name="adj" fmla="val 5505"/>
              </a:avLst>
            </a:prstGeom>
            <a:solidFill>
              <a:schemeClr val="accent1">
                <a:lumMod val="75000"/>
                <a:alpha val="6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5286089" y="843495"/>
              <a:ext cx="741133" cy="741600"/>
            </a:xfrm>
            <a:prstGeom prst="ellipse">
              <a:avLst/>
            </a:prstGeom>
            <a:solidFill>
              <a:srgbClr val="0278A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78A1"/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4725804" y="1758020"/>
              <a:ext cx="1826098" cy="311388"/>
            </a:xfrm>
            <a:prstGeom prst="rect">
              <a:avLst/>
            </a:prstGeom>
            <a:solidFill>
              <a:srgbClr val="0278A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5148064" y="1707654"/>
              <a:ext cx="1107996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物流服务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19"/>
            <p:cNvSpPr txBox="1"/>
            <p:nvPr/>
          </p:nvSpPr>
          <p:spPr>
            <a:xfrm>
              <a:off x="5400014" y="829573"/>
              <a:ext cx="51328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bg1"/>
                  </a:solidFill>
                  <a:latin typeface="Akzidenz-Grotesk BQ Condensed" pitchFamily="50" charset="0"/>
                  <a:ea typeface="DFPOP1-W9" panose="02010609010101010101" pitchFamily="1" charset="-128"/>
                </a:rPr>
                <a:t>3</a:t>
              </a:r>
              <a:endParaRPr lang="zh-CN" altLang="en-US" sz="4400" b="1" dirty="0">
                <a:solidFill>
                  <a:schemeClr val="bg1"/>
                </a:solidFill>
                <a:latin typeface="Akzidenz-Grotesk BQ Condensed" pitchFamily="50" charset="0"/>
                <a:ea typeface="DFPOP1-W9" panose="02010609010101010101" pitchFamily="1" charset="-128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4768759" y="2195264"/>
              <a:ext cx="1742416" cy="2150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淘宝平台在</a:t>
              </a:r>
              <a:r>
                <a:rPr lang="en-US" altLang="zh-CN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12</a:t>
              </a:r>
              <a:r>
                <a:rPr lang="zh-CN" altLang="en-US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月</a:t>
              </a:r>
              <a:r>
                <a:rPr lang="en-US" altLang="zh-CN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12</a:t>
              </a:r>
              <a:r>
                <a:rPr lang="zh-CN" altLang="en-US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日推出的打折购物活动，是一种引导买卖双方向</a:t>
              </a:r>
              <a:r>
                <a:rPr lang="en-US" altLang="zh-CN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C2B</a:t>
              </a:r>
              <a:r>
                <a:rPr lang="zh-CN" altLang="en-US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转型。淘宝平台在</a:t>
              </a:r>
              <a:r>
                <a:rPr lang="en-US" altLang="zh-CN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12</a:t>
              </a:r>
              <a:r>
                <a:rPr lang="zh-CN" altLang="en-US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月</a:t>
              </a:r>
              <a:r>
                <a:rPr lang="en-US" altLang="zh-CN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12</a:t>
              </a:r>
              <a:r>
                <a:rPr lang="zh-CN" altLang="en-US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日推出的打折购物活动，是一种引导买卖双方向</a:t>
              </a:r>
              <a:r>
                <a:rPr lang="en-US" altLang="zh-CN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C2B</a:t>
              </a:r>
              <a:r>
                <a:rPr lang="zh-CN" altLang="en-US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转型。</a:t>
              </a:r>
              <a:endParaRPr lang="zh-CN" altLang="en-US" sz="13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67" name="圆角矩形 66"/>
            <p:cNvSpPr/>
            <p:nvPr/>
          </p:nvSpPr>
          <p:spPr>
            <a:xfrm>
              <a:off x="6730938" y="1304444"/>
              <a:ext cx="1945518" cy="3354870"/>
            </a:xfrm>
            <a:prstGeom prst="roundRect">
              <a:avLst>
                <a:gd name="adj" fmla="val 5505"/>
              </a:avLst>
            </a:prstGeom>
            <a:solidFill>
              <a:srgbClr val="0278A1">
                <a:alpha val="60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7349819" y="843495"/>
              <a:ext cx="741133" cy="741600"/>
            </a:xfrm>
            <a:prstGeom prst="ellipse">
              <a:avLst/>
            </a:prstGeom>
            <a:solidFill>
              <a:srgbClr val="0278A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78A1"/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6789534" y="1758020"/>
              <a:ext cx="1826098" cy="311388"/>
            </a:xfrm>
            <a:prstGeom prst="rect">
              <a:avLst/>
            </a:prstGeom>
            <a:solidFill>
              <a:srgbClr val="0278A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7164288" y="1707654"/>
              <a:ext cx="1107996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售后服务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文本框 19"/>
            <p:cNvSpPr txBox="1"/>
            <p:nvPr/>
          </p:nvSpPr>
          <p:spPr>
            <a:xfrm>
              <a:off x="7430713" y="764064"/>
              <a:ext cx="54373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 smtClean="0">
                  <a:solidFill>
                    <a:schemeClr val="bg1"/>
                  </a:solidFill>
                  <a:latin typeface="Akzidenz-Grotesk BQ Condensed" pitchFamily="50" charset="0"/>
                  <a:ea typeface="DFPOP1-W9" panose="02010609010101010101" pitchFamily="1" charset="-128"/>
                </a:rPr>
                <a:t>4</a:t>
              </a:r>
              <a:endParaRPr lang="zh-CN" altLang="en-US" sz="4800" b="1" dirty="0">
                <a:solidFill>
                  <a:schemeClr val="bg1"/>
                </a:solidFill>
                <a:latin typeface="Akzidenz-Grotesk BQ Condensed" pitchFamily="50" charset="0"/>
                <a:ea typeface="DFPOP1-W9" panose="02010609010101010101" pitchFamily="1" charset="-128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6832489" y="2195264"/>
              <a:ext cx="1742416" cy="2150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淘宝平台在</a:t>
              </a:r>
              <a:r>
                <a:rPr lang="en-US" altLang="zh-CN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12</a:t>
              </a:r>
              <a:r>
                <a:rPr lang="zh-CN" altLang="en-US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月</a:t>
              </a:r>
              <a:r>
                <a:rPr lang="en-US" altLang="zh-CN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12</a:t>
              </a:r>
              <a:r>
                <a:rPr lang="zh-CN" altLang="en-US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日推出的打折购物活动，是一种引导买卖双方向</a:t>
              </a:r>
              <a:r>
                <a:rPr lang="en-US" altLang="zh-CN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C2B</a:t>
              </a:r>
              <a:r>
                <a:rPr lang="zh-CN" altLang="en-US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转型。淘宝平台在</a:t>
              </a:r>
              <a:r>
                <a:rPr lang="en-US" altLang="zh-CN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12</a:t>
              </a:r>
              <a:r>
                <a:rPr lang="zh-CN" altLang="en-US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月</a:t>
              </a:r>
              <a:r>
                <a:rPr lang="en-US" altLang="zh-CN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12</a:t>
              </a:r>
              <a:r>
                <a:rPr lang="zh-CN" altLang="en-US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日推出的打折购物活动，是一种引导买卖双方向</a:t>
              </a:r>
              <a:r>
                <a:rPr lang="en-US" altLang="zh-CN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C2B</a:t>
              </a:r>
              <a:r>
                <a:rPr lang="zh-CN" altLang="en-US" sz="1300" dirty="0">
                  <a:solidFill>
                    <a:schemeClr val="tx2">
                      <a:lumMod val="7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转型。</a:t>
              </a:r>
              <a:endParaRPr lang="zh-CN" altLang="en-US" sz="13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23528" y="339502"/>
            <a:ext cx="8496944" cy="446449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4" name="图表 23"/>
          <p:cNvGraphicFramePr/>
          <p:nvPr/>
        </p:nvGraphicFramePr>
        <p:xfrm>
          <a:off x="305780" y="984486"/>
          <a:ext cx="8532440" cy="4266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1799550" y="713711"/>
            <a:ext cx="5855841" cy="2506111"/>
            <a:chOff x="1799550" y="713711"/>
            <a:chExt cx="5855841" cy="2506111"/>
          </a:xfrm>
        </p:grpSpPr>
        <p:sp>
          <p:nvSpPr>
            <p:cNvPr id="25" name="文本框 15"/>
            <p:cNvSpPr txBox="1"/>
            <p:nvPr/>
          </p:nvSpPr>
          <p:spPr>
            <a:xfrm>
              <a:off x="1799550" y="2765754"/>
              <a:ext cx="575524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16"/>
            <p:cNvSpPr txBox="1"/>
            <p:nvPr/>
          </p:nvSpPr>
          <p:spPr>
            <a:xfrm>
              <a:off x="1936560" y="2078754"/>
              <a:ext cx="782118" cy="431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17"/>
            <p:cNvSpPr txBox="1"/>
            <p:nvPr/>
          </p:nvSpPr>
          <p:spPr>
            <a:xfrm>
              <a:off x="2401635" y="1502960"/>
              <a:ext cx="674905" cy="431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18"/>
            <p:cNvSpPr txBox="1"/>
            <p:nvPr/>
          </p:nvSpPr>
          <p:spPr>
            <a:xfrm>
              <a:off x="2958469" y="1059992"/>
              <a:ext cx="665091" cy="431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19"/>
            <p:cNvSpPr txBox="1"/>
            <p:nvPr/>
          </p:nvSpPr>
          <p:spPr>
            <a:xfrm>
              <a:off x="3579154" y="782902"/>
              <a:ext cx="726128" cy="431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0"/>
            <p:cNvSpPr txBox="1"/>
            <p:nvPr/>
          </p:nvSpPr>
          <p:spPr>
            <a:xfrm>
              <a:off x="4276217" y="713711"/>
              <a:ext cx="735777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21"/>
            <p:cNvSpPr txBox="1"/>
            <p:nvPr/>
          </p:nvSpPr>
          <p:spPr>
            <a:xfrm>
              <a:off x="5017328" y="816483"/>
              <a:ext cx="653959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22"/>
            <p:cNvSpPr txBox="1"/>
            <p:nvPr/>
          </p:nvSpPr>
          <p:spPr>
            <a:xfrm>
              <a:off x="5663371" y="1104896"/>
              <a:ext cx="654410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23"/>
            <p:cNvSpPr txBox="1"/>
            <p:nvPr/>
          </p:nvSpPr>
          <p:spPr>
            <a:xfrm>
              <a:off x="6205074" y="1557429"/>
              <a:ext cx="659226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24"/>
            <p:cNvSpPr txBox="1"/>
            <p:nvPr/>
          </p:nvSpPr>
          <p:spPr>
            <a:xfrm>
              <a:off x="6609491" y="2140317"/>
              <a:ext cx="653106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25"/>
            <p:cNvSpPr txBox="1"/>
            <p:nvPr/>
          </p:nvSpPr>
          <p:spPr>
            <a:xfrm>
              <a:off x="6674002" y="2788720"/>
              <a:ext cx="981389" cy="431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555776" y="3030220"/>
            <a:ext cx="1806947" cy="523220"/>
            <a:chOff x="2543323" y="2980793"/>
            <a:chExt cx="1806947" cy="523220"/>
          </a:xfrm>
        </p:grpSpPr>
        <p:sp>
          <p:nvSpPr>
            <p:cNvPr id="36" name="文本框 26"/>
            <p:cNvSpPr txBox="1"/>
            <p:nvPr/>
          </p:nvSpPr>
          <p:spPr>
            <a:xfrm>
              <a:off x="2543323" y="2980793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27"/>
            <p:cNvSpPr txBox="1"/>
            <p:nvPr/>
          </p:nvSpPr>
          <p:spPr>
            <a:xfrm>
              <a:off x="2997521" y="2980793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28"/>
            <p:cNvSpPr txBox="1"/>
            <p:nvPr/>
          </p:nvSpPr>
          <p:spPr>
            <a:xfrm>
              <a:off x="3451719" y="2980793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29"/>
            <p:cNvSpPr txBox="1"/>
            <p:nvPr/>
          </p:nvSpPr>
          <p:spPr>
            <a:xfrm>
              <a:off x="3905918" y="2980793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0"/>
            <a:ext cx="7920880" cy="523604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75606"/>
            <a:ext cx="2232248" cy="296413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275856" y="1347614"/>
            <a:ext cx="47890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       淘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宝平台在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月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日推出的打折购物活动，是一种引导买卖双方向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C2B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转型。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年淘宝双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，打破了以往促销模式，一改往常按照品类进行纵向组织的形式，指向电子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SNS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化新秩序的实验，卖什么、卖几折，全部</a:t>
            </a:r>
            <a:r>
              <a:rPr lang="zh-CN" altLang="en-US" sz="1200" dirty="0" smtClean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是买家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说了算，而且买家可以根据自己兴趣爱好逛和挑选所有参加活动的商品、店铺。其活动的主要</a:t>
            </a:r>
            <a:r>
              <a:rPr lang="en-US" altLang="zh-CN" sz="1200" dirty="0" err="1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slogn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“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不一样的淘”正好突出了这个主题。</a:t>
            </a:r>
            <a:endParaRPr lang="zh-CN" altLang="en-US" sz="1200" dirty="0">
              <a:solidFill>
                <a:schemeClr val="tx2">
                  <a:lumMod val="75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 rot="9373443">
            <a:off x="5121887" y="582269"/>
            <a:ext cx="1015143" cy="798281"/>
          </a:xfrm>
          <a:prstGeom prst="triangl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50800" sx="110000" sy="11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292080" y="627534"/>
            <a:ext cx="598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Stencil" panose="040409050D0802020404" pitchFamily="82" charset="0"/>
                <a:ea typeface="微软雅黑" panose="020B0503020204020204" pitchFamily="34" charset="-122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Stencil" panose="040409050D0802020404" pitchFamily="82" charset="0"/>
              <a:ea typeface="微软雅黑" panose="020B0503020204020204" pitchFamily="34" charset="-122"/>
            </a:endParaRPr>
          </a:p>
        </p:txBody>
      </p:sp>
      <p:sp>
        <p:nvSpPr>
          <p:cNvPr id="11" name="等腰三角形 10"/>
          <p:cNvSpPr/>
          <p:nvPr/>
        </p:nvSpPr>
        <p:spPr>
          <a:xfrm rot="9373443">
            <a:off x="5193896" y="2670499"/>
            <a:ext cx="1015143" cy="798281"/>
          </a:xfrm>
          <a:prstGeom prst="triangl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50800" sx="110000" sy="11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275856" y="3435846"/>
            <a:ext cx="47890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       淘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宝平台在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月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日推出的打折购物活动，是一种引导买卖双方向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C2B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转型。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年淘宝双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，打破了以往促销模式，一改往常按照品类进行纵向组织的形式，指向电子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SNS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化新秩序的实验，卖什么、卖几折，全部</a:t>
            </a:r>
            <a:r>
              <a:rPr lang="zh-CN" altLang="en-US" sz="1200" dirty="0" smtClean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是买家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说了算，而且买家可以根据自己兴趣爱好逛和挑选所有参加活动的商品、店铺。其活动的主要</a:t>
            </a:r>
            <a:r>
              <a:rPr lang="en-US" altLang="zh-CN" sz="1200" dirty="0" err="1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slogn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“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不一样的淘”正好突出了这个主题。</a:t>
            </a:r>
            <a:endParaRPr lang="zh-CN" altLang="en-US" sz="1200" dirty="0">
              <a:solidFill>
                <a:schemeClr val="tx2">
                  <a:lumMod val="75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64088" y="2715766"/>
            <a:ext cx="598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Stencil" panose="040409050D0802020404" pitchFamily="82" charset="0"/>
                <a:ea typeface="微软雅黑" panose="020B0503020204020204" pitchFamily="34" charset="-122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Stencil" panose="040409050D0802020404" pitchFamily="82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9373443">
            <a:off x="3130342" y="1579377"/>
            <a:ext cx="3089962" cy="2429132"/>
          </a:xfrm>
          <a:prstGeom prst="triangl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50800" sx="110000" sy="11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4283968" y="2067694"/>
            <a:ext cx="7152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accent1">
                    <a:lumMod val="50000"/>
                  </a:schemeClr>
                </a:solidFill>
                <a:latin typeface="Stencil" panose="040409050D0802020404" pitchFamily="82" charset="0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chemeClr val="accent1">
                  <a:lumMod val="50000"/>
                </a:schemeClr>
              </a:solidFill>
              <a:latin typeface="Stencil" panose="040409050D0802020404" pitchFamily="82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9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等腰三角形 7"/>
          <p:cNvSpPr/>
          <p:nvPr/>
        </p:nvSpPr>
        <p:spPr>
          <a:xfrm rot="14257163">
            <a:off x="3670316" y="-1196281"/>
            <a:ext cx="4726976" cy="4045489"/>
          </a:xfrm>
          <a:prstGeom prst="triangle">
            <a:avLst>
              <a:gd name="adj" fmla="val 47741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2661377">
            <a:off x="-487371" y="1326545"/>
            <a:ext cx="6984059" cy="4647190"/>
          </a:xfrm>
          <a:prstGeom prst="triangle">
            <a:avLst>
              <a:gd name="adj" fmla="val 47741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004048" y="843558"/>
            <a:ext cx="33123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淘宝平台在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28184" y="48351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方案一</a:t>
            </a:r>
            <a:endParaRPr lang="zh-CN" altLang="en-US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67544" y="2931790"/>
            <a:ext cx="36724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淘宝平台在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</a:t>
            </a:r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淘宝平台在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转型。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淘宝平台在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63688" y="2571750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方案二</a:t>
            </a:r>
            <a:endParaRPr lang="zh-CN" altLang="en-US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355726"/>
            <a:ext cx="2402579" cy="24997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剪去对角的矩形 3"/>
          <p:cNvSpPr/>
          <p:nvPr/>
        </p:nvSpPr>
        <p:spPr>
          <a:xfrm>
            <a:off x="323528" y="339502"/>
            <a:ext cx="5256584" cy="4536504"/>
          </a:xfrm>
          <a:prstGeom prst="snip2Diag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59582"/>
            <a:ext cx="4509690" cy="34542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68144" y="915566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Wide Latin" panose="020A0A07050505020404" pitchFamily="18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Wide Latin" panose="020A0A070505050204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68144" y="221171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Wide Latin" panose="020A0A07050505020404" pitchFamily="18" charset="0"/>
              </a:defRPr>
            </a:lvl1pPr>
          </a:lstStyle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868144" y="350785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Wide Latin" panose="020A0A07050505020404" pitchFamily="18" charset="0"/>
              </a:defRPr>
            </a:lvl1pPr>
          </a:lstStyle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6228184" y="843558"/>
            <a:ext cx="252028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ts val="45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淘宝平台在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228184" y="2139702"/>
            <a:ext cx="252028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ts val="45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淘宝平台在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228184" y="3435846"/>
            <a:ext cx="252028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ts val="45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淘宝平台在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剪去对角的矩形 1"/>
          <p:cNvSpPr/>
          <p:nvPr/>
        </p:nvSpPr>
        <p:spPr>
          <a:xfrm>
            <a:off x="467544" y="555526"/>
            <a:ext cx="8208912" cy="4104456"/>
          </a:xfrm>
          <a:prstGeom prst="snip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915566"/>
            <a:ext cx="1469000" cy="89686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347614"/>
            <a:ext cx="1635646" cy="163564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275856" y="3003798"/>
            <a:ext cx="28083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淘宝平台在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27584" y="1995686"/>
            <a:ext cx="18722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淘宝平台在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转型。淘宝平台在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</a:t>
            </a:r>
            <a:r>
              <a:rPr lang="zh-CN" altLang="en-US" sz="1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915566"/>
            <a:ext cx="1469000" cy="89686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516216" y="1995686"/>
            <a:ext cx="18722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淘宝平台在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转型。淘宝平台在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</a:t>
            </a:r>
            <a:r>
              <a:rPr lang="zh-CN" altLang="en-US" sz="1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9373443">
            <a:off x="3130342" y="1579377"/>
            <a:ext cx="3089962" cy="2429132"/>
          </a:xfrm>
          <a:prstGeom prst="triangl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50800" dist="50800" sx="110000" sy="11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4283968" y="2067694"/>
            <a:ext cx="713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accent1">
                    <a:lumMod val="50000"/>
                  </a:schemeClr>
                </a:solidFill>
                <a:latin typeface="Stencil" panose="040409050D0802020404" pitchFamily="82" charset="0"/>
                <a:ea typeface="微软雅黑" panose="020B0503020204020204" pitchFamily="34" charset="-122"/>
              </a:rPr>
              <a:t>04</a:t>
            </a:r>
            <a:endParaRPr lang="zh-CN" altLang="en-US" sz="3600" dirty="0">
              <a:solidFill>
                <a:schemeClr val="accent1">
                  <a:lumMod val="50000"/>
                </a:schemeClr>
              </a:solidFill>
              <a:latin typeface="Stencil" panose="040409050D0802020404" pitchFamily="82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1" name="Group 20"/>
          <p:cNvGrpSpPr/>
          <p:nvPr/>
        </p:nvGrpSpPr>
        <p:grpSpPr bwMode="auto">
          <a:xfrm>
            <a:off x="5174457" y="1181101"/>
            <a:ext cx="632222" cy="854397"/>
            <a:chOff x="5222856" y="1833624"/>
            <a:chExt cx="617941" cy="835257"/>
          </a:xfrm>
        </p:grpSpPr>
        <p:sp>
          <p:nvSpPr>
            <p:cNvPr id="5" name="Oval 21"/>
            <p:cNvSpPr/>
            <p:nvPr/>
          </p:nvSpPr>
          <p:spPr>
            <a:xfrm>
              <a:off x="5222856" y="1833624"/>
              <a:ext cx="617941" cy="618059"/>
            </a:xfrm>
            <a:prstGeom prst="ellipse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0" tIns="45709" rIns="91420" bIns="45709"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318" name="TextBox 22"/>
            <p:cNvSpPr txBox="1">
              <a:spLocks noChangeArrowheads="1"/>
            </p:cNvSpPr>
            <p:nvPr/>
          </p:nvSpPr>
          <p:spPr bwMode="auto">
            <a:xfrm>
              <a:off x="5283586" y="1856521"/>
              <a:ext cx="436880" cy="812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0" tIns="45709" rIns="91420" bIns="45709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zh-CN" sz="4800"/>
            </a:p>
          </p:txBody>
        </p:sp>
      </p:grpSp>
      <p:sp>
        <p:nvSpPr>
          <p:cNvPr id="12292" name="Freeform 1"/>
          <p:cNvSpPr>
            <a:spLocks noChangeArrowheads="1"/>
          </p:cNvSpPr>
          <p:nvPr/>
        </p:nvSpPr>
        <p:spPr bwMode="auto">
          <a:xfrm rot="5400000">
            <a:off x="7059217" y="740569"/>
            <a:ext cx="1125140" cy="1322785"/>
          </a:xfrm>
          <a:custGeom>
            <a:avLst/>
            <a:gdLst>
              <a:gd name="T0" fmla="*/ 2147483646 w 2658"/>
              <a:gd name="T1" fmla="*/ 0 h 2470"/>
              <a:gd name="T2" fmla="*/ 2147483646 w 2658"/>
              <a:gd name="T3" fmla="*/ 0 h 2470"/>
              <a:gd name="T4" fmla="*/ 2147483646 w 2658"/>
              <a:gd name="T5" fmla="*/ 2147483646 h 2470"/>
              <a:gd name="T6" fmla="*/ 2147483646 w 2658"/>
              <a:gd name="T7" fmla="*/ 2147483646 h 2470"/>
              <a:gd name="T8" fmla="*/ 2147483646 w 2658"/>
              <a:gd name="T9" fmla="*/ 2147483646 h 2470"/>
              <a:gd name="T10" fmla="*/ 2147483646 w 2658"/>
              <a:gd name="T11" fmla="*/ 2147483646 h 2470"/>
              <a:gd name="T12" fmla="*/ 2147483646 w 2658"/>
              <a:gd name="T13" fmla="*/ 2147483646 h 2470"/>
              <a:gd name="T14" fmla="*/ 2147483646 w 2658"/>
              <a:gd name="T15" fmla="*/ 2147483646 h 2470"/>
              <a:gd name="T16" fmla="*/ 2147483646 w 2658"/>
              <a:gd name="T17" fmla="*/ 2147483646 h 2470"/>
              <a:gd name="T18" fmla="*/ 2147483646 w 2658"/>
              <a:gd name="T19" fmla="*/ 2147483646 h 2470"/>
              <a:gd name="T20" fmla="*/ 0 w 2658"/>
              <a:gd name="T21" fmla="*/ 2147483646 h 2470"/>
              <a:gd name="T22" fmla="*/ 2147483646 w 2658"/>
              <a:gd name="T23" fmla="*/ 0 h 2470"/>
              <a:gd name="T24" fmla="*/ 2147483646 w 2658"/>
              <a:gd name="T25" fmla="*/ 0 h 247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658" h="2470">
                <a:moveTo>
                  <a:pt x="1782" y="0"/>
                </a:moveTo>
                <a:lnTo>
                  <a:pt x="1782" y="0"/>
                </a:lnTo>
                <a:cubicBezTo>
                  <a:pt x="1782" y="438"/>
                  <a:pt x="1782" y="438"/>
                  <a:pt x="1782" y="438"/>
                </a:cubicBezTo>
                <a:cubicBezTo>
                  <a:pt x="1469" y="438"/>
                  <a:pt x="1469" y="438"/>
                  <a:pt x="1469" y="438"/>
                </a:cubicBezTo>
                <a:cubicBezTo>
                  <a:pt x="688" y="438"/>
                  <a:pt x="375" y="781"/>
                  <a:pt x="375" y="1219"/>
                </a:cubicBezTo>
                <a:cubicBezTo>
                  <a:pt x="375" y="1719"/>
                  <a:pt x="719" y="2032"/>
                  <a:pt x="1469" y="2032"/>
                </a:cubicBezTo>
                <a:cubicBezTo>
                  <a:pt x="2188" y="2032"/>
                  <a:pt x="2188" y="2032"/>
                  <a:pt x="2188" y="2032"/>
                </a:cubicBezTo>
                <a:cubicBezTo>
                  <a:pt x="2188" y="2469"/>
                  <a:pt x="2188" y="2469"/>
                  <a:pt x="2188" y="2469"/>
                </a:cubicBezTo>
                <a:cubicBezTo>
                  <a:pt x="2657" y="2469"/>
                  <a:pt x="2657" y="2469"/>
                  <a:pt x="2657" y="2469"/>
                </a:cubicBezTo>
                <a:cubicBezTo>
                  <a:pt x="1500" y="2469"/>
                  <a:pt x="1500" y="2469"/>
                  <a:pt x="1500" y="2469"/>
                </a:cubicBezTo>
                <a:cubicBezTo>
                  <a:pt x="438" y="2469"/>
                  <a:pt x="0" y="1938"/>
                  <a:pt x="0" y="1219"/>
                </a:cubicBezTo>
                <a:cubicBezTo>
                  <a:pt x="0" y="532"/>
                  <a:pt x="407" y="0"/>
                  <a:pt x="1469" y="0"/>
                </a:cubicBezTo>
                <a:lnTo>
                  <a:pt x="1782" y="0"/>
                </a:lnTo>
              </a:path>
            </a:pathLst>
          </a:custGeom>
          <a:solidFill>
            <a:schemeClr val="bg1">
              <a:alpha val="4784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82839" tIns="91419" rIns="182839" bIns="91419" anchor="ctr"/>
          <a:lstStyle/>
          <a:p>
            <a:endParaRPr lang="zh-CN" altLang="en-US"/>
          </a:p>
        </p:txBody>
      </p:sp>
      <p:sp>
        <p:nvSpPr>
          <p:cNvPr id="12293" name="Freeform 2"/>
          <p:cNvSpPr>
            <a:spLocks noChangeArrowheads="1"/>
          </p:cNvSpPr>
          <p:nvPr/>
        </p:nvSpPr>
        <p:spPr bwMode="auto">
          <a:xfrm rot="5400000">
            <a:off x="6081118" y="1576983"/>
            <a:ext cx="926306" cy="1306116"/>
          </a:xfrm>
          <a:custGeom>
            <a:avLst/>
            <a:gdLst>
              <a:gd name="T0" fmla="*/ 2147483646 w 2187"/>
              <a:gd name="T1" fmla="*/ 0 h 2438"/>
              <a:gd name="T2" fmla="*/ 2147483646 w 2187"/>
              <a:gd name="T3" fmla="*/ 0 h 2438"/>
              <a:gd name="T4" fmla="*/ 2147483646 w 2187"/>
              <a:gd name="T5" fmla="*/ 2147483646 h 2438"/>
              <a:gd name="T6" fmla="*/ 2147483646 w 2187"/>
              <a:gd name="T7" fmla="*/ 2147483646 h 2438"/>
              <a:gd name="T8" fmla="*/ 0 w 2187"/>
              <a:gd name="T9" fmla="*/ 2147483646 h 2438"/>
              <a:gd name="T10" fmla="*/ 2147483646 w 2187"/>
              <a:gd name="T11" fmla="*/ 2147483646 h 2438"/>
              <a:gd name="T12" fmla="*/ 2147483646 w 2187"/>
              <a:gd name="T13" fmla="*/ 2147483646 h 2438"/>
              <a:gd name="T14" fmla="*/ 2147483646 w 2187"/>
              <a:gd name="T15" fmla="*/ 2147483646 h 2438"/>
              <a:gd name="T16" fmla="*/ 2147483646 w 2187"/>
              <a:gd name="T17" fmla="*/ 2147483646 h 2438"/>
              <a:gd name="T18" fmla="*/ 2147483646 w 2187"/>
              <a:gd name="T19" fmla="*/ 2147483646 h 2438"/>
              <a:gd name="T20" fmla="*/ 2147483646 w 2187"/>
              <a:gd name="T21" fmla="*/ 2147483646 h 2438"/>
              <a:gd name="T22" fmla="*/ 0 w 2187"/>
              <a:gd name="T23" fmla="*/ 2147483646 h 2438"/>
              <a:gd name="T24" fmla="*/ 0 w 2187"/>
              <a:gd name="T25" fmla="*/ 0 h 2438"/>
              <a:gd name="T26" fmla="*/ 2147483646 w 2187"/>
              <a:gd name="T27" fmla="*/ 0 h 243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187" h="2438">
                <a:moveTo>
                  <a:pt x="750" y="0"/>
                </a:moveTo>
                <a:lnTo>
                  <a:pt x="750" y="0"/>
                </a:lnTo>
                <a:cubicBezTo>
                  <a:pt x="1780" y="0"/>
                  <a:pt x="2186" y="500"/>
                  <a:pt x="2186" y="1187"/>
                </a:cubicBezTo>
                <a:cubicBezTo>
                  <a:pt x="2186" y="1906"/>
                  <a:pt x="1749" y="2437"/>
                  <a:pt x="719" y="2437"/>
                </a:cubicBezTo>
                <a:cubicBezTo>
                  <a:pt x="0" y="2437"/>
                  <a:pt x="0" y="2437"/>
                  <a:pt x="0" y="2437"/>
                </a:cubicBezTo>
                <a:cubicBezTo>
                  <a:pt x="469" y="2437"/>
                  <a:pt x="469" y="2437"/>
                  <a:pt x="469" y="2437"/>
                </a:cubicBezTo>
                <a:cubicBezTo>
                  <a:pt x="469" y="2031"/>
                  <a:pt x="469" y="2031"/>
                  <a:pt x="469" y="2031"/>
                </a:cubicBezTo>
                <a:cubicBezTo>
                  <a:pt x="750" y="2031"/>
                  <a:pt x="750" y="2031"/>
                  <a:pt x="750" y="2031"/>
                </a:cubicBezTo>
                <a:cubicBezTo>
                  <a:pt x="1499" y="2031"/>
                  <a:pt x="1843" y="1687"/>
                  <a:pt x="1843" y="1218"/>
                </a:cubicBezTo>
                <a:cubicBezTo>
                  <a:pt x="1843" y="750"/>
                  <a:pt x="1499" y="437"/>
                  <a:pt x="750" y="437"/>
                </a:cubicBezTo>
                <a:cubicBezTo>
                  <a:pt x="469" y="437"/>
                  <a:pt x="469" y="437"/>
                  <a:pt x="469" y="437"/>
                </a:cubicBezTo>
                <a:cubicBezTo>
                  <a:pt x="0" y="437"/>
                  <a:pt x="0" y="437"/>
                  <a:pt x="0" y="437"/>
                </a:cubicBezTo>
                <a:cubicBezTo>
                  <a:pt x="0" y="0"/>
                  <a:pt x="0" y="0"/>
                  <a:pt x="0" y="0"/>
                </a:cubicBezTo>
                <a:lnTo>
                  <a:pt x="750" y="0"/>
                </a:lnTo>
              </a:path>
            </a:pathLst>
          </a:custGeom>
          <a:solidFill>
            <a:schemeClr val="bg1">
              <a:alpha val="4784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82839" tIns="91419" rIns="182839" bIns="91419" anchor="ctr"/>
          <a:lstStyle/>
          <a:p>
            <a:endParaRPr lang="zh-CN" altLang="en-US"/>
          </a:p>
        </p:txBody>
      </p:sp>
      <p:sp>
        <p:nvSpPr>
          <p:cNvPr id="12294" name="Freeform 3"/>
          <p:cNvSpPr>
            <a:spLocks noChangeArrowheads="1"/>
          </p:cNvSpPr>
          <p:nvPr/>
        </p:nvSpPr>
        <p:spPr bwMode="auto">
          <a:xfrm rot="5400000">
            <a:off x="4707137" y="934046"/>
            <a:ext cx="1495425" cy="1306115"/>
          </a:xfrm>
          <a:custGeom>
            <a:avLst/>
            <a:gdLst>
              <a:gd name="T0" fmla="*/ 2147483646 w 3532"/>
              <a:gd name="T1" fmla="*/ 0 h 2437"/>
              <a:gd name="T2" fmla="*/ 2147483646 w 3532"/>
              <a:gd name="T3" fmla="*/ 0 h 2437"/>
              <a:gd name="T4" fmla="*/ 2147483646 w 3532"/>
              <a:gd name="T5" fmla="*/ 2147483646 h 2437"/>
              <a:gd name="T6" fmla="*/ 2147483646 w 3532"/>
              <a:gd name="T7" fmla="*/ 2147483646 h 2437"/>
              <a:gd name="T8" fmla="*/ 2147483646 w 3532"/>
              <a:gd name="T9" fmla="*/ 2147483646 h 2437"/>
              <a:gd name="T10" fmla="*/ 2147483646 w 3532"/>
              <a:gd name="T11" fmla="*/ 2147483646 h 2437"/>
              <a:gd name="T12" fmla="*/ 2147483646 w 3532"/>
              <a:gd name="T13" fmla="*/ 2147483646 h 2437"/>
              <a:gd name="T14" fmla="*/ 2147483646 w 3532"/>
              <a:gd name="T15" fmla="*/ 2147483646 h 2437"/>
              <a:gd name="T16" fmla="*/ 2147483646 w 3532"/>
              <a:gd name="T17" fmla="*/ 2147483646 h 2437"/>
              <a:gd name="T18" fmla="*/ 2147483646 w 3532"/>
              <a:gd name="T19" fmla="*/ 2147483646 h 2437"/>
              <a:gd name="T20" fmla="*/ 2147483646 w 3532"/>
              <a:gd name="T21" fmla="*/ 2147483646 h 2437"/>
              <a:gd name="T22" fmla="*/ 0 w 3532"/>
              <a:gd name="T23" fmla="*/ 2147483646 h 2437"/>
              <a:gd name="T24" fmla="*/ 2147483646 w 3532"/>
              <a:gd name="T25" fmla="*/ 0 h 2437"/>
              <a:gd name="T26" fmla="*/ 2147483646 w 3532"/>
              <a:gd name="T27" fmla="*/ 0 h 243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532" h="2437">
                <a:moveTo>
                  <a:pt x="2657" y="0"/>
                </a:moveTo>
                <a:lnTo>
                  <a:pt x="2657" y="0"/>
                </a:lnTo>
                <a:cubicBezTo>
                  <a:pt x="2657" y="406"/>
                  <a:pt x="2657" y="406"/>
                  <a:pt x="2657" y="406"/>
                </a:cubicBezTo>
                <a:cubicBezTo>
                  <a:pt x="2188" y="406"/>
                  <a:pt x="2188" y="406"/>
                  <a:pt x="2188" y="406"/>
                </a:cubicBezTo>
                <a:cubicBezTo>
                  <a:pt x="1469" y="406"/>
                  <a:pt x="1469" y="406"/>
                  <a:pt x="1469" y="406"/>
                </a:cubicBezTo>
                <a:cubicBezTo>
                  <a:pt x="688" y="406"/>
                  <a:pt x="375" y="750"/>
                  <a:pt x="375" y="1187"/>
                </a:cubicBezTo>
                <a:cubicBezTo>
                  <a:pt x="375" y="1687"/>
                  <a:pt x="719" y="2000"/>
                  <a:pt x="1469" y="2000"/>
                </a:cubicBezTo>
                <a:cubicBezTo>
                  <a:pt x="1750" y="2000"/>
                  <a:pt x="1750" y="2000"/>
                  <a:pt x="1750" y="2000"/>
                </a:cubicBezTo>
                <a:cubicBezTo>
                  <a:pt x="1750" y="2436"/>
                  <a:pt x="1750" y="2436"/>
                  <a:pt x="1750" y="2436"/>
                </a:cubicBezTo>
                <a:cubicBezTo>
                  <a:pt x="3531" y="2436"/>
                  <a:pt x="3531" y="2436"/>
                  <a:pt x="3531" y="2436"/>
                </a:cubicBezTo>
                <a:cubicBezTo>
                  <a:pt x="1500" y="2436"/>
                  <a:pt x="1500" y="2436"/>
                  <a:pt x="1500" y="2436"/>
                </a:cubicBezTo>
                <a:cubicBezTo>
                  <a:pt x="438" y="2436"/>
                  <a:pt x="0" y="1906"/>
                  <a:pt x="0" y="1187"/>
                </a:cubicBezTo>
                <a:cubicBezTo>
                  <a:pt x="0" y="500"/>
                  <a:pt x="407" y="0"/>
                  <a:pt x="1469" y="0"/>
                </a:cubicBezTo>
                <a:lnTo>
                  <a:pt x="2657" y="0"/>
                </a:lnTo>
              </a:path>
            </a:pathLst>
          </a:custGeom>
          <a:solidFill>
            <a:schemeClr val="bg1">
              <a:alpha val="4784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82839" tIns="91419" rIns="182839" bIns="91419" anchor="ctr"/>
          <a:lstStyle/>
          <a:p>
            <a:endParaRPr lang="zh-CN" altLang="en-US"/>
          </a:p>
        </p:txBody>
      </p:sp>
      <p:sp>
        <p:nvSpPr>
          <p:cNvPr id="12295" name="Freeform 4"/>
          <p:cNvSpPr>
            <a:spLocks noChangeArrowheads="1"/>
          </p:cNvSpPr>
          <p:nvPr/>
        </p:nvSpPr>
        <p:spPr bwMode="auto">
          <a:xfrm rot="5400000">
            <a:off x="3633193" y="1660327"/>
            <a:ext cx="1482328" cy="1321594"/>
          </a:xfrm>
          <a:custGeom>
            <a:avLst/>
            <a:gdLst>
              <a:gd name="T0" fmla="*/ 2147483646 w 3500"/>
              <a:gd name="T1" fmla="*/ 0 h 2469"/>
              <a:gd name="T2" fmla="*/ 2147483646 w 3500"/>
              <a:gd name="T3" fmla="*/ 0 h 2469"/>
              <a:gd name="T4" fmla="*/ 2147483646 w 3500"/>
              <a:gd name="T5" fmla="*/ 2147483646 h 2469"/>
              <a:gd name="T6" fmla="*/ 2147483646 w 3500"/>
              <a:gd name="T7" fmla="*/ 2147483646 h 2469"/>
              <a:gd name="T8" fmla="*/ 0 w 3500"/>
              <a:gd name="T9" fmla="*/ 2147483646 h 2469"/>
              <a:gd name="T10" fmla="*/ 2147483646 w 3500"/>
              <a:gd name="T11" fmla="*/ 2147483646 h 2469"/>
              <a:gd name="T12" fmla="*/ 2147483646 w 3500"/>
              <a:gd name="T13" fmla="*/ 2147483646 h 2469"/>
              <a:gd name="T14" fmla="*/ 2147483646 w 3500"/>
              <a:gd name="T15" fmla="*/ 2147483646 h 2469"/>
              <a:gd name="T16" fmla="*/ 2147483646 w 3500"/>
              <a:gd name="T17" fmla="*/ 2147483646 h 2469"/>
              <a:gd name="T18" fmla="*/ 2147483646 w 3500"/>
              <a:gd name="T19" fmla="*/ 2147483646 h 2469"/>
              <a:gd name="T20" fmla="*/ 2147483646 w 3500"/>
              <a:gd name="T21" fmla="*/ 2147483646 h 2469"/>
              <a:gd name="T22" fmla="*/ 0 w 3500"/>
              <a:gd name="T23" fmla="*/ 2147483646 h 2469"/>
              <a:gd name="T24" fmla="*/ 0 w 3500"/>
              <a:gd name="T25" fmla="*/ 0 h 2469"/>
              <a:gd name="T26" fmla="*/ 2147483646 w 3500"/>
              <a:gd name="T27" fmla="*/ 0 h 246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500" h="2469">
                <a:moveTo>
                  <a:pt x="2062" y="0"/>
                </a:moveTo>
                <a:lnTo>
                  <a:pt x="2062" y="0"/>
                </a:lnTo>
                <a:cubicBezTo>
                  <a:pt x="3093" y="0"/>
                  <a:pt x="3499" y="530"/>
                  <a:pt x="3499" y="1186"/>
                </a:cubicBezTo>
                <a:cubicBezTo>
                  <a:pt x="3499" y="1905"/>
                  <a:pt x="3062" y="2468"/>
                  <a:pt x="2031" y="2468"/>
                </a:cubicBezTo>
                <a:cubicBezTo>
                  <a:pt x="0" y="2468"/>
                  <a:pt x="0" y="2468"/>
                  <a:pt x="0" y="2468"/>
                </a:cubicBezTo>
                <a:cubicBezTo>
                  <a:pt x="1781" y="2468"/>
                  <a:pt x="1781" y="2468"/>
                  <a:pt x="1781" y="2468"/>
                </a:cubicBezTo>
                <a:cubicBezTo>
                  <a:pt x="1781" y="2030"/>
                  <a:pt x="1781" y="2030"/>
                  <a:pt x="1781" y="2030"/>
                </a:cubicBezTo>
                <a:cubicBezTo>
                  <a:pt x="2062" y="2030"/>
                  <a:pt x="2062" y="2030"/>
                  <a:pt x="2062" y="2030"/>
                </a:cubicBezTo>
                <a:cubicBezTo>
                  <a:pt x="2812" y="2030"/>
                  <a:pt x="3156" y="1718"/>
                  <a:pt x="3156" y="1218"/>
                </a:cubicBezTo>
                <a:cubicBezTo>
                  <a:pt x="3156" y="780"/>
                  <a:pt x="2812" y="436"/>
                  <a:pt x="2062" y="436"/>
                </a:cubicBezTo>
                <a:cubicBezTo>
                  <a:pt x="1781" y="436"/>
                  <a:pt x="1781" y="436"/>
                  <a:pt x="1781" y="436"/>
                </a:cubicBezTo>
                <a:cubicBezTo>
                  <a:pt x="0" y="436"/>
                  <a:pt x="0" y="436"/>
                  <a:pt x="0" y="436"/>
                </a:cubicBezTo>
                <a:cubicBezTo>
                  <a:pt x="0" y="0"/>
                  <a:pt x="0" y="0"/>
                  <a:pt x="0" y="0"/>
                </a:cubicBezTo>
                <a:lnTo>
                  <a:pt x="2062" y="0"/>
                </a:lnTo>
              </a:path>
            </a:pathLst>
          </a:custGeom>
          <a:solidFill>
            <a:schemeClr val="bg1">
              <a:alpha val="4784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82839" tIns="91419" rIns="182839" bIns="91419" anchor="ctr"/>
          <a:lstStyle/>
          <a:p>
            <a:endParaRPr lang="zh-CN" altLang="en-US"/>
          </a:p>
        </p:txBody>
      </p:sp>
      <p:sp>
        <p:nvSpPr>
          <p:cNvPr id="12296" name="Freeform 5"/>
          <p:cNvSpPr>
            <a:spLocks noChangeArrowheads="1"/>
          </p:cNvSpPr>
          <p:nvPr/>
        </p:nvSpPr>
        <p:spPr bwMode="auto">
          <a:xfrm rot="5400000">
            <a:off x="2284214" y="1198364"/>
            <a:ext cx="2024063" cy="1306116"/>
          </a:xfrm>
          <a:custGeom>
            <a:avLst/>
            <a:gdLst>
              <a:gd name="T0" fmla="*/ 2147483646 w 4782"/>
              <a:gd name="T1" fmla="*/ 2147483646 h 2439"/>
              <a:gd name="T2" fmla="*/ 2147483646 w 4782"/>
              <a:gd name="T3" fmla="*/ 2147483646 h 2439"/>
              <a:gd name="T4" fmla="*/ 2147483646 w 4782"/>
              <a:gd name="T5" fmla="*/ 2147483646 h 2439"/>
              <a:gd name="T6" fmla="*/ 2147483646 w 4782"/>
              <a:gd name="T7" fmla="*/ 2147483646 h 2439"/>
              <a:gd name="T8" fmla="*/ 2147483646 w 4782"/>
              <a:gd name="T9" fmla="*/ 2147483646 h 2439"/>
              <a:gd name="T10" fmla="*/ 2147483646 w 4782"/>
              <a:gd name="T11" fmla="*/ 2147483646 h 2439"/>
              <a:gd name="T12" fmla="*/ 2147483646 w 4782"/>
              <a:gd name="T13" fmla="*/ 2147483646 h 2439"/>
              <a:gd name="T14" fmla="*/ 2147483646 w 4782"/>
              <a:gd name="T15" fmla="*/ 2147483646 h 2439"/>
              <a:gd name="T16" fmla="*/ 2147483646 w 4782"/>
              <a:gd name="T17" fmla="*/ 0 h 2439"/>
              <a:gd name="T18" fmla="*/ 2147483646 w 4782"/>
              <a:gd name="T19" fmla="*/ 0 h 2439"/>
              <a:gd name="T20" fmla="*/ 0 w 4782"/>
              <a:gd name="T21" fmla="*/ 2147483646 h 2439"/>
              <a:gd name="T22" fmla="*/ 2147483646 w 4782"/>
              <a:gd name="T23" fmla="*/ 2147483646 h 2439"/>
              <a:gd name="T24" fmla="*/ 2147483646 w 4782"/>
              <a:gd name="T25" fmla="*/ 2147483646 h 2439"/>
              <a:gd name="T26" fmla="*/ 2147483646 w 4782"/>
              <a:gd name="T27" fmla="*/ 2147483646 h 243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4782" h="2439">
                <a:moveTo>
                  <a:pt x="1750" y="2438"/>
                </a:moveTo>
                <a:lnTo>
                  <a:pt x="1750" y="2438"/>
                </a:lnTo>
                <a:cubicBezTo>
                  <a:pt x="1750" y="2000"/>
                  <a:pt x="1750" y="2000"/>
                  <a:pt x="1750" y="2000"/>
                </a:cubicBezTo>
                <a:cubicBezTo>
                  <a:pt x="1469" y="2000"/>
                  <a:pt x="1469" y="2000"/>
                  <a:pt x="1469" y="2000"/>
                </a:cubicBezTo>
                <a:cubicBezTo>
                  <a:pt x="719" y="2000"/>
                  <a:pt x="375" y="1688"/>
                  <a:pt x="375" y="1188"/>
                </a:cubicBezTo>
                <a:cubicBezTo>
                  <a:pt x="375" y="750"/>
                  <a:pt x="688" y="438"/>
                  <a:pt x="1469" y="438"/>
                </a:cubicBezTo>
                <a:cubicBezTo>
                  <a:pt x="1750" y="438"/>
                  <a:pt x="1750" y="438"/>
                  <a:pt x="1750" y="438"/>
                </a:cubicBezTo>
                <a:cubicBezTo>
                  <a:pt x="3531" y="438"/>
                  <a:pt x="3531" y="438"/>
                  <a:pt x="3531" y="438"/>
                </a:cubicBezTo>
                <a:cubicBezTo>
                  <a:pt x="3531" y="0"/>
                  <a:pt x="3531" y="0"/>
                  <a:pt x="3531" y="0"/>
                </a:cubicBezTo>
                <a:cubicBezTo>
                  <a:pt x="1469" y="0"/>
                  <a:pt x="1469" y="0"/>
                  <a:pt x="1469" y="0"/>
                </a:cubicBezTo>
                <a:cubicBezTo>
                  <a:pt x="407" y="0"/>
                  <a:pt x="0" y="500"/>
                  <a:pt x="0" y="1188"/>
                </a:cubicBezTo>
                <a:cubicBezTo>
                  <a:pt x="0" y="1906"/>
                  <a:pt x="438" y="2438"/>
                  <a:pt x="1500" y="2438"/>
                </a:cubicBezTo>
                <a:cubicBezTo>
                  <a:pt x="4781" y="2438"/>
                  <a:pt x="4781" y="2438"/>
                  <a:pt x="4781" y="2438"/>
                </a:cubicBezTo>
                <a:lnTo>
                  <a:pt x="1750" y="2438"/>
                </a:lnTo>
              </a:path>
            </a:pathLst>
          </a:custGeom>
          <a:solidFill>
            <a:schemeClr val="bg1">
              <a:alpha val="4784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82839" tIns="91419" rIns="182839" bIns="91419" anchor="ctr"/>
          <a:lstStyle/>
          <a:p>
            <a:endParaRPr lang="zh-CN" altLang="en-US"/>
          </a:p>
        </p:txBody>
      </p:sp>
      <p:sp>
        <p:nvSpPr>
          <p:cNvPr id="12297" name="Freeform 6"/>
          <p:cNvSpPr>
            <a:spLocks noChangeArrowheads="1"/>
          </p:cNvSpPr>
          <p:nvPr/>
        </p:nvSpPr>
        <p:spPr bwMode="auto">
          <a:xfrm rot="5400000">
            <a:off x="835819" y="1560910"/>
            <a:ext cx="2764631" cy="1321594"/>
          </a:xfrm>
          <a:custGeom>
            <a:avLst/>
            <a:gdLst>
              <a:gd name="T0" fmla="*/ 2147483646 w 6532"/>
              <a:gd name="T1" fmla="*/ 0 h 2470"/>
              <a:gd name="T2" fmla="*/ 2147483646 w 6532"/>
              <a:gd name="T3" fmla="*/ 0 h 2470"/>
              <a:gd name="T4" fmla="*/ 2147483646 w 6532"/>
              <a:gd name="T5" fmla="*/ 2147483646 h 2470"/>
              <a:gd name="T6" fmla="*/ 2147483646 w 6532"/>
              <a:gd name="T7" fmla="*/ 2147483646 h 2470"/>
              <a:gd name="T8" fmla="*/ 0 w 6532"/>
              <a:gd name="T9" fmla="*/ 2147483646 h 2470"/>
              <a:gd name="T10" fmla="*/ 0 w 6532"/>
              <a:gd name="T11" fmla="*/ 2147483646 h 2470"/>
              <a:gd name="T12" fmla="*/ 2147483646 w 6532"/>
              <a:gd name="T13" fmla="*/ 2147483646 h 2470"/>
              <a:gd name="T14" fmla="*/ 2147483646 w 6532"/>
              <a:gd name="T15" fmla="*/ 2147483646 h 2470"/>
              <a:gd name="T16" fmla="*/ 2147483646 w 6532"/>
              <a:gd name="T17" fmla="*/ 2147483646 h 2470"/>
              <a:gd name="T18" fmla="*/ 2147483646 w 6532"/>
              <a:gd name="T19" fmla="*/ 2147483646 h 2470"/>
              <a:gd name="T20" fmla="*/ 2147483646 w 6532"/>
              <a:gd name="T21" fmla="*/ 2147483646 h 2470"/>
              <a:gd name="T22" fmla="*/ 2147483646 w 6532"/>
              <a:gd name="T23" fmla="*/ 0 h 2470"/>
              <a:gd name="T24" fmla="*/ 2147483646 w 6532"/>
              <a:gd name="T25" fmla="*/ 0 h 247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6532" h="2470">
                <a:moveTo>
                  <a:pt x="5062" y="0"/>
                </a:moveTo>
                <a:lnTo>
                  <a:pt x="5062" y="0"/>
                </a:lnTo>
                <a:cubicBezTo>
                  <a:pt x="6124" y="0"/>
                  <a:pt x="6531" y="531"/>
                  <a:pt x="6531" y="1219"/>
                </a:cubicBezTo>
                <a:cubicBezTo>
                  <a:pt x="6531" y="1937"/>
                  <a:pt x="6093" y="2469"/>
                  <a:pt x="5062" y="2469"/>
                </a:cubicBezTo>
                <a:cubicBezTo>
                  <a:pt x="0" y="2469"/>
                  <a:pt x="0" y="2469"/>
                  <a:pt x="0" y="2469"/>
                </a:cubicBezTo>
                <a:cubicBezTo>
                  <a:pt x="0" y="2031"/>
                  <a:pt x="0" y="2031"/>
                  <a:pt x="0" y="2031"/>
                </a:cubicBezTo>
                <a:cubicBezTo>
                  <a:pt x="5062" y="2031"/>
                  <a:pt x="5062" y="2031"/>
                  <a:pt x="5062" y="2031"/>
                </a:cubicBezTo>
                <a:cubicBezTo>
                  <a:pt x="5843" y="2031"/>
                  <a:pt x="6156" y="1719"/>
                  <a:pt x="6156" y="1219"/>
                </a:cubicBezTo>
                <a:cubicBezTo>
                  <a:pt x="6156" y="781"/>
                  <a:pt x="5843" y="438"/>
                  <a:pt x="5062" y="438"/>
                </a:cubicBezTo>
                <a:cubicBezTo>
                  <a:pt x="4781" y="438"/>
                  <a:pt x="4781" y="438"/>
                  <a:pt x="4781" y="438"/>
                </a:cubicBezTo>
                <a:cubicBezTo>
                  <a:pt x="1750" y="438"/>
                  <a:pt x="1750" y="438"/>
                  <a:pt x="1750" y="438"/>
                </a:cubicBezTo>
                <a:cubicBezTo>
                  <a:pt x="1750" y="0"/>
                  <a:pt x="1750" y="0"/>
                  <a:pt x="1750" y="0"/>
                </a:cubicBezTo>
                <a:lnTo>
                  <a:pt x="5062" y="0"/>
                </a:lnTo>
              </a:path>
            </a:pathLst>
          </a:custGeom>
          <a:solidFill>
            <a:schemeClr val="bg1">
              <a:alpha val="4784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82839" tIns="91419" rIns="182839" bIns="91419" anchor="ctr"/>
          <a:lstStyle/>
          <a:p>
            <a:endParaRPr lang="zh-CN" altLang="en-US"/>
          </a:p>
        </p:txBody>
      </p:sp>
      <p:sp>
        <p:nvSpPr>
          <p:cNvPr id="13" name="Oval 12"/>
          <p:cNvSpPr/>
          <p:nvPr/>
        </p:nvSpPr>
        <p:spPr bwMode="auto">
          <a:xfrm>
            <a:off x="1935957" y="2646760"/>
            <a:ext cx="632222" cy="633413"/>
          </a:xfrm>
          <a:prstGeom prst="ellipse">
            <a:avLst/>
          </a:prstGeom>
          <a:solidFill>
            <a:schemeClr val="bg1">
              <a:alpha val="4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02" tIns="68550" rIns="137102" bIns="68550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val 15"/>
          <p:cNvSpPr/>
          <p:nvPr/>
        </p:nvSpPr>
        <p:spPr bwMode="auto">
          <a:xfrm>
            <a:off x="3017044" y="1181101"/>
            <a:ext cx="632222" cy="632222"/>
          </a:xfrm>
          <a:prstGeom prst="ellipse">
            <a:avLst/>
          </a:prstGeom>
          <a:solidFill>
            <a:schemeClr val="bg1">
              <a:alpha val="4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02" tIns="68550" rIns="137102" bIns="68550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Oval 18"/>
          <p:cNvSpPr/>
          <p:nvPr/>
        </p:nvSpPr>
        <p:spPr bwMode="auto">
          <a:xfrm>
            <a:off x="4106466" y="2157412"/>
            <a:ext cx="633413" cy="633413"/>
          </a:xfrm>
          <a:prstGeom prst="ellipse">
            <a:avLst/>
          </a:prstGeom>
          <a:solidFill>
            <a:schemeClr val="bg1">
              <a:alpha val="4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02" tIns="68550" rIns="137102" bIns="68550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Oval 24"/>
          <p:cNvSpPr/>
          <p:nvPr/>
        </p:nvSpPr>
        <p:spPr bwMode="auto">
          <a:xfrm>
            <a:off x="7336632" y="1181101"/>
            <a:ext cx="632222" cy="632222"/>
          </a:xfrm>
          <a:prstGeom prst="ellipse">
            <a:avLst/>
          </a:prstGeom>
          <a:solidFill>
            <a:schemeClr val="bg1">
              <a:alpha val="4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02" tIns="68550" rIns="137102" bIns="68550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Oval 27"/>
          <p:cNvSpPr/>
          <p:nvPr/>
        </p:nvSpPr>
        <p:spPr bwMode="auto">
          <a:xfrm>
            <a:off x="6228184" y="1851670"/>
            <a:ext cx="632222" cy="632222"/>
          </a:xfrm>
          <a:prstGeom prst="ellipse">
            <a:avLst/>
          </a:prstGeom>
          <a:solidFill>
            <a:schemeClr val="bg1">
              <a:alpha val="4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02" tIns="68550" rIns="137102" bIns="68550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9" name="矩形 48"/>
          <p:cNvSpPr/>
          <p:nvPr/>
        </p:nvSpPr>
        <p:spPr>
          <a:xfrm>
            <a:off x="1187624" y="3723878"/>
            <a:ext cx="1872208" cy="1152128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Rectangle 98"/>
          <p:cNvSpPr>
            <a:spLocks noChangeArrowheads="1"/>
          </p:cNvSpPr>
          <p:nvPr/>
        </p:nvSpPr>
        <p:spPr bwMode="auto">
          <a:xfrm>
            <a:off x="1187625" y="4011910"/>
            <a:ext cx="1944216" cy="76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淘宝平台在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13"/>
          <p:cNvSpPr txBox="1">
            <a:spLocks noChangeArrowheads="1"/>
          </p:cNvSpPr>
          <p:nvPr/>
        </p:nvSpPr>
        <p:spPr bwMode="auto">
          <a:xfrm>
            <a:off x="1619672" y="3795886"/>
            <a:ext cx="958453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流程一</a:t>
            </a:r>
            <a:endParaRPr lang="zh-HK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563888" y="3363838"/>
            <a:ext cx="1872208" cy="1152128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Rectangle 98"/>
          <p:cNvSpPr>
            <a:spLocks noChangeArrowheads="1"/>
          </p:cNvSpPr>
          <p:nvPr/>
        </p:nvSpPr>
        <p:spPr bwMode="auto">
          <a:xfrm>
            <a:off x="3563888" y="3651870"/>
            <a:ext cx="1944216" cy="76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淘宝平台在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13"/>
          <p:cNvSpPr txBox="1">
            <a:spLocks noChangeArrowheads="1"/>
          </p:cNvSpPr>
          <p:nvPr/>
        </p:nvSpPr>
        <p:spPr bwMode="auto">
          <a:xfrm>
            <a:off x="3995936" y="3435846"/>
            <a:ext cx="958453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流程二</a:t>
            </a:r>
            <a:endParaRPr lang="zh-HK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652120" y="2931790"/>
            <a:ext cx="1872208" cy="1152128"/>
          </a:xfrm>
          <a:prstGeom prst="rec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Rectangle 98"/>
          <p:cNvSpPr>
            <a:spLocks noChangeArrowheads="1"/>
          </p:cNvSpPr>
          <p:nvPr/>
        </p:nvSpPr>
        <p:spPr bwMode="auto">
          <a:xfrm>
            <a:off x="5652120" y="3219822"/>
            <a:ext cx="1944216" cy="76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  <a:spcBef>
                <a:spcPts val="45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淘宝平台在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13"/>
          <p:cNvSpPr txBox="1">
            <a:spLocks noChangeArrowheads="1"/>
          </p:cNvSpPr>
          <p:nvPr/>
        </p:nvSpPr>
        <p:spPr bwMode="auto">
          <a:xfrm>
            <a:off x="6084168" y="3003798"/>
            <a:ext cx="958453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流程三</a:t>
            </a:r>
            <a:endParaRPr lang="zh-HK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491630"/>
            <a:ext cx="1918115" cy="1995686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571750"/>
            <a:ext cx="741560" cy="771550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779662"/>
            <a:ext cx="741560" cy="771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平行四边形 9"/>
          <p:cNvSpPr/>
          <p:nvPr/>
        </p:nvSpPr>
        <p:spPr>
          <a:xfrm rot="21379616">
            <a:off x="354876" y="-322263"/>
            <a:ext cx="4248472" cy="5610937"/>
          </a:xfrm>
          <a:prstGeom prst="parallelogram">
            <a:avLst>
              <a:gd name="adj" fmla="val 41911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/>
          <p:cNvSpPr/>
          <p:nvPr/>
        </p:nvSpPr>
        <p:spPr>
          <a:xfrm>
            <a:off x="4572000" y="22059"/>
            <a:ext cx="4549485" cy="5143500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139702"/>
            <a:ext cx="2149200" cy="213658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 rot="674982">
            <a:off x="5347407" y="2012974"/>
            <a:ext cx="269199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淘宝平台在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</a:t>
            </a:r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淘宝平台在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转型。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淘宝平台在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sz="16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280" y="-92546"/>
            <a:ext cx="2532696" cy="122413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1129">
            <a:off x="5999919" y="511068"/>
            <a:ext cx="2469338" cy="15121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剪去单角的矩形 1"/>
          <p:cNvSpPr/>
          <p:nvPr/>
        </p:nvSpPr>
        <p:spPr>
          <a:xfrm>
            <a:off x="395536" y="411510"/>
            <a:ext cx="8352928" cy="4320480"/>
          </a:xfrm>
          <a:prstGeom prst="snip1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83518"/>
            <a:ext cx="2540997" cy="264375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-92546"/>
            <a:ext cx="2149949" cy="200537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83518"/>
            <a:ext cx="2540997" cy="26437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56447" y="235572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宣传</a:t>
            </a:r>
            <a:endParaRPr lang="zh-CN" altLang="en-US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43608" y="2787774"/>
            <a:ext cx="18722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淘宝平台在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转型。淘宝平台在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</a:t>
            </a:r>
            <a:r>
              <a:rPr lang="zh-CN" altLang="en-US" sz="1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35896" y="2787774"/>
            <a:ext cx="18722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淘宝平台在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转型。淘宝平台在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</a:t>
            </a:r>
            <a:r>
              <a:rPr lang="zh-CN" altLang="en-US" sz="1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00192" y="2787774"/>
            <a:ext cx="18722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淘宝平台在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转型。淘宝平台在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日推出的打折购物活动，是一种引导买卖双方向</a:t>
            </a:r>
            <a:r>
              <a:rPr lang="en-US" altLang="zh-CN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C2B</a:t>
            </a:r>
            <a:r>
              <a:rPr lang="zh-CN" altLang="en-US" sz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转型</a:t>
            </a:r>
            <a:r>
              <a:rPr lang="zh-CN" altLang="en-US" sz="12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11960" y="235572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</a:t>
            </a:r>
            <a:endParaRPr lang="zh-CN" altLang="en-US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12659" y="235572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</a:t>
            </a:r>
            <a:endParaRPr lang="zh-CN" altLang="en-US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899592" y="-10733"/>
            <a:ext cx="7488832" cy="5143500"/>
          </a:xfrm>
          <a:prstGeom prst="parallelogram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771550"/>
            <a:ext cx="2615804" cy="27215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35896" y="3219822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谢谢观赏</a:t>
            </a:r>
            <a:endParaRPr lang="zh-CN" altLang="en-US" sz="32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-92546"/>
            <a:ext cx="4896544" cy="12241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899592" y="-10733"/>
            <a:ext cx="7488832" cy="5143500"/>
          </a:xfrm>
          <a:prstGeom prst="parallelogram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</a:rPr>
              <a:t>精彩素材</a:t>
            </a:r>
            <a:endParaRPr lang="zh-CN" alt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ww.33ppt.com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2282</Words>
  <Application>WPS 演示</Application>
  <PresentationFormat>全屏显示(16:9)</PresentationFormat>
  <Paragraphs>187</Paragraphs>
  <Slides>21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方正兰亭超细黑简体</vt:lpstr>
      <vt:lpstr>Stencil</vt:lpstr>
      <vt:lpstr>造字工房悦黑体验版常规体</vt:lpstr>
      <vt:lpstr>Akzidenz-Grotesk BQ Condensed</vt:lpstr>
      <vt:lpstr>DFPOP1-W9</vt:lpstr>
      <vt:lpstr>Calibri</vt:lpstr>
      <vt:lpstr>Arial Unicode MS</vt:lpstr>
      <vt:lpstr>Wide Latin</vt:lpstr>
      <vt:lpstr>黑体</vt:lpstr>
      <vt:lpstr>Segoe Print</vt:lpstr>
      <vt:lpstr>Yu Mincho Demibold</vt:lpstr>
      <vt:lpstr>www.33ppt.com​​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www.33ppt.com</dc:title>
  <dc:creator>www.33ppt.com</dc:creator>
  <dc:description>www.33ppt.com</dc:description>
  <cp:lastModifiedBy>拉普耶鲁</cp:lastModifiedBy>
  <cp:revision>4</cp:revision>
  <dcterms:created xsi:type="dcterms:W3CDTF">2016-11-22T04:51:00Z</dcterms:created>
  <dcterms:modified xsi:type="dcterms:W3CDTF">2018-12-05T06:50:52Z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2052-10.1.0.7669</vt:lpwstr>
  </property>
</Properties>
</file>